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06" r:id="rId2"/>
    <p:sldId id="307" r:id="rId3"/>
    <p:sldId id="308" r:id="rId4"/>
    <p:sldId id="309" r:id="rId5"/>
    <p:sldId id="276" r:id="rId6"/>
    <p:sldId id="297" r:id="rId7"/>
    <p:sldId id="299" r:id="rId8"/>
    <p:sldId id="301" r:id="rId9"/>
    <p:sldId id="279" r:id="rId10"/>
    <p:sldId id="280" r:id="rId11"/>
    <p:sldId id="281" r:id="rId12"/>
    <p:sldId id="282" r:id="rId13"/>
    <p:sldId id="266" r:id="rId14"/>
    <p:sldId id="285" r:id="rId15"/>
    <p:sldId id="310" r:id="rId16"/>
    <p:sldId id="267" r:id="rId17"/>
    <p:sldId id="268" r:id="rId18"/>
    <p:sldId id="270" r:id="rId19"/>
    <p:sldId id="290" r:id="rId20"/>
    <p:sldId id="291" r:id="rId21"/>
    <p:sldId id="283" r:id="rId22"/>
    <p:sldId id="284" r:id="rId23"/>
    <p:sldId id="293" r:id="rId24"/>
    <p:sldId id="261" r:id="rId25"/>
    <p:sldId id="26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86" d="100"/>
          <a:sy n="86" d="100"/>
        </p:scale>
        <p:origin x="13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7AD4E-F14B-43DD-9985-6CFE04A28D5F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3C4088D5-0E72-4173-BA71-3B1DCA81D710}">
      <dgm:prSet phldrT="[Text]"/>
      <dgm:spPr/>
      <dgm:t>
        <a:bodyPr/>
        <a:lstStyle/>
        <a:p>
          <a:pPr rtl="0"/>
          <a:r>
            <a:rPr lang="en-US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Health history</a:t>
          </a:r>
          <a:endParaRPr lang="en-GB" dirty="0"/>
        </a:p>
      </dgm:t>
    </dgm:pt>
    <dgm:pt modelId="{ACBA6122-CFAE-4255-A774-9728E95A83DB}" type="parTrans" cxnId="{9073478A-07AA-432E-921A-044739FB78B5}">
      <dgm:prSet/>
      <dgm:spPr/>
      <dgm:t>
        <a:bodyPr/>
        <a:lstStyle/>
        <a:p>
          <a:endParaRPr lang="en-GB"/>
        </a:p>
      </dgm:t>
    </dgm:pt>
    <dgm:pt modelId="{0E772A2E-2371-4FC7-9751-A1118A8C89EB}" type="sibTrans" cxnId="{9073478A-07AA-432E-921A-044739FB78B5}">
      <dgm:prSet/>
      <dgm:spPr/>
      <dgm:t>
        <a:bodyPr/>
        <a:lstStyle/>
        <a:p>
          <a:endParaRPr lang="en-GB"/>
        </a:p>
      </dgm:t>
    </dgm:pt>
    <dgm:pt modelId="{61AA7AF4-D07E-476C-BCEF-CEA1B7ADF802}">
      <dgm:prSet/>
      <dgm:spPr/>
      <dgm:t>
        <a:bodyPr/>
        <a:lstStyle/>
        <a:p>
          <a:pPr rtl="0"/>
          <a:r>
            <a:rPr lang="en-US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Application of screening tests</a:t>
          </a:r>
          <a:endParaRPr lang="en-US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gm:t>
    </dgm:pt>
    <dgm:pt modelId="{6C83D3B0-8981-4BC2-8C9A-0E1620ED98E9}" type="parTrans" cxnId="{7D5B6724-A8AE-4239-9EBB-B9605711F06A}">
      <dgm:prSet/>
      <dgm:spPr/>
      <dgm:t>
        <a:bodyPr/>
        <a:lstStyle/>
        <a:p>
          <a:endParaRPr lang="en-GB"/>
        </a:p>
      </dgm:t>
    </dgm:pt>
    <dgm:pt modelId="{584FB31D-483A-4212-83C2-9CBE2790DB11}" type="sibTrans" cxnId="{7D5B6724-A8AE-4239-9EBB-B9605711F06A}">
      <dgm:prSet/>
      <dgm:spPr/>
      <dgm:t>
        <a:bodyPr/>
        <a:lstStyle/>
        <a:p>
          <a:endParaRPr lang="en-GB"/>
        </a:p>
      </dgm:t>
    </dgm:pt>
    <dgm:pt modelId="{F0AD4541-E872-4B22-BF65-EB89CCCCEF08}">
      <dgm:prSet/>
      <dgm:spPr/>
      <dgm:t>
        <a:bodyPr/>
        <a:lstStyle/>
        <a:p>
          <a:pPr rtl="0"/>
          <a:r>
            <a:rPr lang="en-US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Laboratory investigations</a:t>
          </a:r>
          <a:endParaRPr lang="en-US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gm:t>
    </dgm:pt>
    <dgm:pt modelId="{0D979AF9-6D43-4FFD-A4CE-68B923DC12C9}" type="parTrans" cxnId="{94EF1FDE-C3D5-4249-AEED-EF9EEC52DBB4}">
      <dgm:prSet/>
      <dgm:spPr/>
      <dgm:t>
        <a:bodyPr/>
        <a:lstStyle/>
        <a:p>
          <a:endParaRPr lang="en-GB"/>
        </a:p>
      </dgm:t>
    </dgm:pt>
    <dgm:pt modelId="{9B18582A-08AD-47C9-9A65-05FFE9B08835}" type="sibTrans" cxnId="{94EF1FDE-C3D5-4249-AEED-EF9EEC52DBB4}">
      <dgm:prSet/>
      <dgm:spPr/>
      <dgm:t>
        <a:bodyPr/>
        <a:lstStyle/>
        <a:p>
          <a:endParaRPr lang="en-GB"/>
        </a:p>
      </dgm:t>
    </dgm:pt>
    <dgm:pt modelId="{2B883414-7E81-4D07-A803-5188C6E31A02}">
      <dgm:prSet/>
      <dgm:spPr/>
      <dgm:t>
        <a:bodyPr/>
        <a:lstStyle/>
        <a:p>
          <a:pPr rtl="0"/>
          <a:r>
            <a:rPr lang="en-US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Comprehensive medical examination</a:t>
          </a:r>
          <a:endParaRPr lang="en-US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gm:t>
    </dgm:pt>
    <dgm:pt modelId="{262291DC-178A-4F6D-9049-ABD00D910B6E}" type="parTrans" cxnId="{5FA3EDCF-BB3C-4666-908E-EF43D49DE81C}">
      <dgm:prSet/>
      <dgm:spPr/>
      <dgm:t>
        <a:bodyPr/>
        <a:lstStyle/>
        <a:p>
          <a:endParaRPr lang="en-GB"/>
        </a:p>
      </dgm:t>
    </dgm:pt>
    <dgm:pt modelId="{9E28D6E8-7BFE-46AB-AEF0-5E2044FF9C88}" type="sibTrans" cxnId="{5FA3EDCF-BB3C-4666-908E-EF43D49DE81C}">
      <dgm:prSet/>
      <dgm:spPr/>
      <dgm:t>
        <a:bodyPr/>
        <a:lstStyle/>
        <a:p>
          <a:endParaRPr lang="en-GB"/>
        </a:p>
      </dgm:t>
    </dgm:pt>
    <dgm:pt modelId="{000128A3-8DA2-48EB-9BEF-EA1411BC594C}">
      <dgm:prSet/>
      <dgm:spPr/>
      <dgm:t>
        <a:bodyPr/>
        <a:lstStyle/>
        <a:p>
          <a:pPr rtl="0"/>
          <a:r>
            <a:rPr lang="en-US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Conducting special school surveys</a:t>
          </a:r>
          <a:endParaRPr lang="en-US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gm:t>
    </dgm:pt>
    <dgm:pt modelId="{2799232D-EC67-44B2-857C-EC217F8E74C4}" type="parTrans" cxnId="{961D512D-9628-444C-BDE0-C30F078FF19F}">
      <dgm:prSet/>
      <dgm:spPr/>
      <dgm:t>
        <a:bodyPr/>
        <a:lstStyle/>
        <a:p>
          <a:endParaRPr lang="en-GB"/>
        </a:p>
      </dgm:t>
    </dgm:pt>
    <dgm:pt modelId="{9691FAED-DBC5-4B1A-BD38-4BE4E1E97184}" type="sibTrans" cxnId="{961D512D-9628-444C-BDE0-C30F078FF19F}">
      <dgm:prSet/>
      <dgm:spPr/>
      <dgm:t>
        <a:bodyPr/>
        <a:lstStyle/>
        <a:p>
          <a:endParaRPr lang="en-GB"/>
        </a:p>
      </dgm:t>
    </dgm:pt>
    <dgm:pt modelId="{2C94D4D5-9CAB-4BAB-869B-1AB1DC32CB4C}" type="pres">
      <dgm:prSet presAssocID="{EAE7AD4E-F14B-43DD-9985-6CFE04A28D5F}" presName="diagram" presStyleCnt="0">
        <dgm:presLayoutVars>
          <dgm:dir/>
          <dgm:resizeHandles val="exact"/>
        </dgm:presLayoutVars>
      </dgm:prSet>
      <dgm:spPr/>
    </dgm:pt>
    <dgm:pt modelId="{6E668FEF-D1B2-4D22-A811-41E37B6E8F61}" type="pres">
      <dgm:prSet presAssocID="{3C4088D5-0E72-4173-BA71-3B1DCA81D710}" presName="node" presStyleLbl="node1" presStyleIdx="0" presStyleCnt="5">
        <dgm:presLayoutVars>
          <dgm:bulletEnabled val="1"/>
        </dgm:presLayoutVars>
      </dgm:prSet>
      <dgm:spPr/>
    </dgm:pt>
    <dgm:pt modelId="{A8A09D3F-509D-4F75-AAA0-043DDA222CCD}" type="pres">
      <dgm:prSet presAssocID="{0E772A2E-2371-4FC7-9751-A1118A8C89EB}" presName="sibTrans" presStyleCnt="0"/>
      <dgm:spPr/>
    </dgm:pt>
    <dgm:pt modelId="{BFBD9A70-5047-4FD2-BDF8-C103A7BE0F33}" type="pres">
      <dgm:prSet presAssocID="{61AA7AF4-D07E-476C-BCEF-CEA1B7ADF802}" presName="node" presStyleLbl="node1" presStyleIdx="1" presStyleCnt="5">
        <dgm:presLayoutVars>
          <dgm:bulletEnabled val="1"/>
        </dgm:presLayoutVars>
      </dgm:prSet>
      <dgm:spPr/>
    </dgm:pt>
    <dgm:pt modelId="{8C559C6D-A96E-40BE-AEED-80429171F286}" type="pres">
      <dgm:prSet presAssocID="{584FB31D-483A-4212-83C2-9CBE2790DB11}" presName="sibTrans" presStyleCnt="0"/>
      <dgm:spPr/>
    </dgm:pt>
    <dgm:pt modelId="{D61280BB-5615-44F0-AB17-17E6B48C7928}" type="pres">
      <dgm:prSet presAssocID="{F0AD4541-E872-4B22-BF65-EB89CCCCEF08}" presName="node" presStyleLbl="node1" presStyleIdx="2" presStyleCnt="5">
        <dgm:presLayoutVars>
          <dgm:bulletEnabled val="1"/>
        </dgm:presLayoutVars>
      </dgm:prSet>
      <dgm:spPr/>
    </dgm:pt>
    <dgm:pt modelId="{2A3A959C-9B06-4678-855C-10CA8801E06E}" type="pres">
      <dgm:prSet presAssocID="{9B18582A-08AD-47C9-9A65-05FFE9B08835}" presName="sibTrans" presStyleCnt="0"/>
      <dgm:spPr/>
    </dgm:pt>
    <dgm:pt modelId="{E3870714-0A6C-4BB8-8286-2349BB6C771A}" type="pres">
      <dgm:prSet presAssocID="{2B883414-7E81-4D07-A803-5188C6E31A02}" presName="node" presStyleLbl="node1" presStyleIdx="3" presStyleCnt="5">
        <dgm:presLayoutVars>
          <dgm:bulletEnabled val="1"/>
        </dgm:presLayoutVars>
      </dgm:prSet>
      <dgm:spPr/>
    </dgm:pt>
    <dgm:pt modelId="{979C0D21-22A0-4748-AB5D-A0ABEC35BE6C}" type="pres">
      <dgm:prSet presAssocID="{9E28D6E8-7BFE-46AB-AEF0-5E2044FF9C88}" presName="sibTrans" presStyleCnt="0"/>
      <dgm:spPr/>
    </dgm:pt>
    <dgm:pt modelId="{B5DD60E2-A6A5-47BA-9674-A90D5DBF0F26}" type="pres">
      <dgm:prSet presAssocID="{000128A3-8DA2-48EB-9BEF-EA1411BC594C}" presName="node" presStyleLbl="node1" presStyleIdx="4" presStyleCnt="5">
        <dgm:presLayoutVars>
          <dgm:bulletEnabled val="1"/>
        </dgm:presLayoutVars>
      </dgm:prSet>
      <dgm:spPr/>
    </dgm:pt>
  </dgm:ptLst>
  <dgm:cxnLst>
    <dgm:cxn modelId="{91AE7000-252D-4B1B-AFDB-8D32B9F71B5A}" type="presOf" srcId="{2B883414-7E81-4D07-A803-5188C6E31A02}" destId="{E3870714-0A6C-4BB8-8286-2349BB6C771A}" srcOrd="0" destOrd="0" presId="urn:microsoft.com/office/officeart/2005/8/layout/default"/>
    <dgm:cxn modelId="{0AF28217-7EF1-48CD-AA20-3DA0EBBBACC2}" type="presOf" srcId="{EAE7AD4E-F14B-43DD-9985-6CFE04A28D5F}" destId="{2C94D4D5-9CAB-4BAB-869B-1AB1DC32CB4C}" srcOrd="0" destOrd="0" presId="urn:microsoft.com/office/officeart/2005/8/layout/default"/>
    <dgm:cxn modelId="{7D5B6724-A8AE-4239-9EBB-B9605711F06A}" srcId="{EAE7AD4E-F14B-43DD-9985-6CFE04A28D5F}" destId="{61AA7AF4-D07E-476C-BCEF-CEA1B7ADF802}" srcOrd="1" destOrd="0" parTransId="{6C83D3B0-8981-4BC2-8C9A-0E1620ED98E9}" sibTransId="{584FB31D-483A-4212-83C2-9CBE2790DB11}"/>
    <dgm:cxn modelId="{961D512D-9628-444C-BDE0-C30F078FF19F}" srcId="{EAE7AD4E-F14B-43DD-9985-6CFE04A28D5F}" destId="{000128A3-8DA2-48EB-9BEF-EA1411BC594C}" srcOrd="4" destOrd="0" parTransId="{2799232D-EC67-44B2-857C-EC217F8E74C4}" sibTransId="{9691FAED-DBC5-4B1A-BD38-4BE4E1E97184}"/>
    <dgm:cxn modelId="{9073478A-07AA-432E-921A-044739FB78B5}" srcId="{EAE7AD4E-F14B-43DD-9985-6CFE04A28D5F}" destId="{3C4088D5-0E72-4173-BA71-3B1DCA81D710}" srcOrd="0" destOrd="0" parTransId="{ACBA6122-CFAE-4255-A774-9728E95A83DB}" sibTransId="{0E772A2E-2371-4FC7-9751-A1118A8C89EB}"/>
    <dgm:cxn modelId="{9F70AB99-028E-4FBC-BD5D-9E8A0B745DFB}" type="presOf" srcId="{F0AD4541-E872-4B22-BF65-EB89CCCCEF08}" destId="{D61280BB-5615-44F0-AB17-17E6B48C7928}" srcOrd="0" destOrd="0" presId="urn:microsoft.com/office/officeart/2005/8/layout/default"/>
    <dgm:cxn modelId="{28BFB299-E0AF-420B-BF6A-1ED5358D34EE}" type="presOf" srcId="{61AA7AF4-D07E-476C-BCEF-CEA1B7ADF802}" destId="{BFBD9A70-5047-4FD2-BDF8-C103A7BE0F33}" srcOrd="0" destOrd="0" presId="urn:microsoft.com/office/officeart/2005/8/layout/default"/>
    <dgm:cxn modelId="{004915BE-57CF-428C-8398-B2705F639D15}" type="presOf" srcId="{3C4088D5-0E72-4173-BA71-3B1DCA81D710}" destId="{6E668FEF-D1B2-4D22-A811-41E37B6E8F61}" srcOrd="0" destOrd="0" presId="urn:microsoft.com/office/officeart/2005/8/layout/default"/>
    <dgm:cxn modelId="{0F6C62CB-D75B-46CC-B5F3-D8B7C007170E}" type="presOf" srcId="{000128A3-8DA2-48EB-9BEF-EA1411BC594C}" destId="{B5DD60E2-A6A5-47BA-9674-A90D5DBF0F26}" srcOrd="0" destOrd="0" presId="urn:microsoft.com/office/officeart/2005/8/layout/default"/>
    <dgm:cxn modelId="{5FA3EDCF-BB3C-4666-908E-EF43D49DE81C}" srcId="{EAE7AD4E-F14B-43DD-9985-6CFE04A28D5F}" destId="{2B883414-7E81-4D07-A803-5188C6E31A02}" srcOrd="3" destOrd="0" parTransId="{262291DC-178A-4F6D-9049-ABD00D910B6E}" sibTransId="{9E28D6E8-7BFE-46AB-AEF0-5E2044FF9C88}"/>
    <dgm:cxn modelId="{94EF1FDE-C3D5-4249-AEED-EF9EEC52DBB4}" srcId="{EAE7AD4E-F14B-43DD-9985-6CFE04A28D5F}" destId="{F0AD4541-E872-4B22-BF65-EB89CCCCEF08}" srcOrd="2" destOrd="0" parTransId="{0D979AF9-6D43-4FFD-A4CE-68B923DC12C9}" sibTransId="{9B18582A-08AD-47C9-9A65-05FFE9B08835}"/>
    <dgm:cxn modelId="{3568460E-0FA0-4BD6-BEF5-0888D3A3C0BB}" type="presParOf" srcId="{2C94D4D5-9CAB-4BAB-869B-1AB1DC32CB4C}" destId="{6E668FEF-D1B2-4D22-A811-41E37B6E8F61}" srcOrd="0" destOrd="0" presId="urn:microsoft.com/office/officeart/2005/8/layout/default"/>
    <dgm:cxn modelId="{3D55968F-9D85-4072-AA8A-659E987A77D5}" type="presParOf" srcId="{2C94D4D5-9CAB-4BAB-869B-1AB1DC32CB4C}" destId="{A8A09D3F-509D-4F75-AAA0-043DDA222CCD}" srcOrd="1" destOrd="0" presId="urn:microsoft.com/office/officeart/2005/8/layout/default"/>
    <dgm:cxn modelId="{4AD74227-3110-4EA6-84B9-93DD17185C63}" type="presParOf" srcId="{2C94D4D5-9CAB-4BAB-869B-1AB1DC32CB4C}" destId="{BFBD9A70-5047-4FD2-BDF8-C103A7BE0F33}" srcOrd="2" destOrd="0" presId="urn:microsoft.com/office/officeart/2005/8/layout/default"/>
    <dgm:cxn modelId="{A967B4CA-0C45-4B2F-935D-1AEA52B92BA2}" type="presParOf" srcId="{2C94D4D5-9CAB-4BAB-869B-1AB1DC32CB4C}" destId="{8C559C6D-A96E-40BE-AEED-80429171F286}" srcOrd="3" destOrd="0" presId="urn:microsoft.com/office/officeart/2005/8/layout/default"/>
    <dgm:cxn modelId="{12AFE336-2280-4A9B-8BAE-53CCB3F54F9F}" type="presParOf" srcId="{2C94D4D5-9CAB-4BAB-869B-1AB1DC32CB4C}" destId="{D61280BB-5615-44F0-AB17-17E6B48C7928}" srcOrd="4" destOrd="0" presId="urn:microsoft.com/office/officeart/2005/8/layout/default"/>
    <dgm:cxn modelId="{8DFA3367-3090-47B5-8A05-19C59E548C2A}" type="presParOf" srcId="{2C94D4D5-9CAB-4BAB-869B-1AB1DC32CB4C}" destId="{2A3A959C-9B06-4678-855C-10CA8801E06E}" srcOrd="5" destOrd="0" presId="urn:microsoft.com/office/officeart/2005/8/layout/default"/>
    <dgm:cxn modelId="{4B032FB7-8C5F-47B0-BE5B-4B9539562262}" type="presParOf" srcId="{2C94D4D5-9CAB-4BAB-869B-1AB1DC32CB4C}" destId="{E3870714-0A6C-4BB8-8286-2349BB6C771A}" srcOrd="6" destOrd="0" presId="urn:microsoft.com/office/officeart/2005/8/layout/default"/>
    <dgm:cxn modelId="{9F23BB24-D792-471D-B11D-A5E986987B35}" type="presParOf" srcId="{2C94D4D5-9CAB-4BAB-869B-1AB1DC32CB4C}" destId="{979C0D21-22A0-4748-AB5D-A0ABEC35BE6C}" srcOrd="7" destOrd="0" presId="urn:microsoft.com/office/officeart/2005/8/layout/default"/>
    <dgm:cxn modelId="{93B70DA8-FBEA-415C-8735-157EB97B8E50}" type="presParOf" srcId="{2C94D4D5-9CAB-4BAB-869B-1AB1DC32CB4C}" destId="{B5DD60E2-A6A5-47BA-9674-A90D5DBF0F2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26A21F-DAD8-4F68-97FB-930E325CCAE2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78450522-D011-4607-B943-2FF3D1EBA539}">
      <dgm:prSet/>
      <dgm:spPr>
        <a:ln>
          <a:noFill/>
        </a:ln>
      </dgm:spPr>
      <dgm:t>
        <a:bodyPr/>
        <a:lstStyle/>
        <a:p>
          <a:pPr algn="l"/>
          <a:r>
            <a:rPr lang="en-GB" dirty="0"/>
            <a:t>Includes:</a:t>
          </a:r>
        </a:p>
      </dgm:t>
    </dgm:pt>
    <dgm:pt modelId="{C9B0F654-8BBD-4236-BF5E-6B5BB16130F2}" type="parTrans" cxnId="{D1A8E967-B538-4930-9B67-A21C94162D47}">
      <dgm:prSet/>
      <dgm:spPr/>
      <dgm:t>
        <a:bodyPr/>
        <a:lstStyle/>
        <a:p>
          <a:endParaRPr lang="en-GB"/>
        </a:p>
      </dgm:t>
    </dgm:pt>
    <dgm:pt modelId="{262EDB4C-4650-4888-BE94-42F7D0CEA688}" type="sibTrans" cxnId="{D1A8E967-B538-4930-9B67-A21C94162D47}">
      <dgm:prSet/>
      <dgm:spPr/>
      <dgm:t>
        <a:bodyPr/>
        <a:lstStyle/>
        <a:p>
          <a:endParaRPr lang="en-GB"/>
        </a:p>
      </dgm:t>
    </dgm:pt>
    <dgm:pt modelId="{CA3A443C-B7B6-48D8-B91D-77D5D7911872}">
      <dgm:prSet/>
      <dgm:spPr>
        <a:ln>
          <a:noFill/>
        </a:ln>
      </dgm:spPr>
      <dgm:t>
        <a:bodyPr/>
        <a:lstStyle/>
        <a:p>
          <a:pPr>
            <a:buFont typeface="+mj-lt"/>
            <a:buAutoNum type="arabicPeriod"/>
          </a:pPr>
          <a:r>
            <a:rPr lang="en-GB" b="0" dirty="0"/>
            <a:t>Physical environment.</a:t>
          </a:r>
        </a:p>
      </dgm:t>
    </dgm:pt>
    <dgm:pt modelId="{AEA2EBB8-B6B5-4F68-A281-28D62DE1ACF0}" type="parTrans" cxnId="{DBFBDF09-4CA1-4643-A693-D0E78F2A5A18}">
      <dgm:prSet/>
      <dgm:spPr/>
      <dgm:t>
        <a:bodyPr/>
        <a:lstStyle/>
        <a:p>
          <a:endParaRPr lang="en-GB"/>
        </a:p>
      </dgm:t>
    </dgm:pt>
    <dgm:pt modelId="{6433475E-8BC3-45A6-AB72-A39003320008}" type="sibTrans" cxnId="{DBFBDF09-4CA1-4643-A693-D0E78F2A5A18}">
      <dgm:prSet/>
      <dgm:spPr/>
      <dgm:t>
        <a:bodyPr/>
        <a:lstStyle/>
        <a:p>
          <a:endParaRPr lang="en-GB"/>
        </a:p>
      </dgm:t>
    </dgm:pt>
    <dgm:pt modelId="{88959899-1A33-4C38-89F6-A5AF04A760C6}">
      <dgm:prSet/>
      <dgm:spPr>
        <a:ln>
          <a:noFill/>
        </a:ln>
      </dgm:spPr>
      <dgm:t>
        <a:bodyPr/>
        <a:lstStyle/>
        <a:p>
          <a:pPr>
            <a:buFont typeface="+mj-lt"/>
            <a:buAutoNum type="arabicPeriod"/>
          </a:pPr>
          <a:r>
            <a:rPr lang="en-GB" b="0" dirty="0"/>
            <a:t>Psychosocial and emotional environment. </a:t>
          </a:r>
        </a:p>
      </dgm:t>
    </dgm:pt>
    <dgm:pt modelId="{519B6F22-7F2A-4DB5-85B0-C6747E0515DD}" type="parTrans" cxnId="{CA9214C0-5AAC-4012-8E87-6A1E8C2CAF79}">
      <dgm:prSet/>
      <dgm:spPr/>
      <dgm:t>
        <a:bodyPr/>
        <a:lstStyle/>
        <a:p>
          <a:endParaRPr lang="en-GB"/>
        </a:p>
      </dgm:t>
    </dgm:pt>
    <dgm:pt modelId="{B46F0C88-D54D-4E18-BAD9-5F0ECF1DBCEB}" type="sibTrans" cxnId="{CA9214C0-5AAC-4012-8E87-6A1E8C2CAF79}">
      <dgm:prSet/>
      <dgm:spPr/>
      <dgm:t>
        <a:bodyPr/>
        <a:lstStyle/>
        <a:p>
          <a:endParaRPr lang="en-GB"/>
        </a:p>
      </dgm:t>
    </dgm:pt>
    <dgm:pt modelId="{6AF542AE-139A-4194-8822-5564BFDF4195}">
      <dgm:prSet/>
      <dgm:spPr>
        <a:ln>
          <a:noFill/>
        </a:ln>
      </dgm:spPr>
      <dgm:t>
        <a:bodyPr/>
        <a:lstStyle/>
        <a:p>
          <a:pPr>
            <a:buFont typeface="+mj-lt"/>
            <a:buAutoNum type="arabicPeriod"/>
          </a:pPr>
          <a:r>
            <a:rPr lang="en-GB" b="0" dirty="0"/>
            <a:t>Academic Support. </a:t>
          </a:r>
        </a:p>
      </dgm:t>
    </dgm:pt>
    <dgm:pt modelId="{BFEA09D8-A9B1-4753-9DD9-A8338BC80E05}" type="parTrans" cxnId="{DE176D86-12FA-44EF-BF1B-B01587B5FEA5}">
      <dgm:prSet/>
      <dgm:spPr/>
      <dgm:t>
        <a:bodyPr/>
        <a:lstStyle/>
        <a:p>
          <a:endParaRPr lang="en-GB"/>
        </a:p>
      </dgm:t>
    </dgm:pt>
    <dgm:pt modelId="{BF6C7C58-6185-4A3E-866B-7DB693088557}" type="sibTrans" cxnId="{DE176D86-12FA-44EF-BF1B-B01587B5FEA5}">
      <dgm:prSet/>
      <dgm:spPr/>
      <dgm:t>
        <a:bodyPr/>
        <a:lstStyle/>
        <a:p>
          <a:endParaRPr lang="en-GB"/>
        </a:p>
      </dgm:t>
    </dgm:pt>
    <dgm:pt modelId="{9D0D6BCC-2B1B-43D9-A5CB-F8AFAE51196D}" type="pres">
      <dgm:prSet presAssocID="{1A26A21F-DAD8-4F68-97FB-930E325CCAE2}" presName="Name0" presStyleCnt="0">
        <dgm:presLayoutVars>
          <dgm:dir/>
          <dgm:animLvl val="lvl"/>
          <dgm:resizeHandles val="exact"/>
        </dgm:presLayoutVars>
      </dgm:prSet>
      <dgm:spPr/>
    </dgm:pt>
    <dgm:pt modelId="{FA4F3A33-2524-45BE-907B-3A66C1BCE1A5}" type="pres">
      <dgm:prSet presAssocID="{78450522-D011-4607-B943-2FF3D1EBA539}" presName="composite" presStyleCnt="0"/>
      <dgm:spPr/>
    </dgm:pt>
    <dgm:pt modelId="{05839528-9597-4084-A0FB-C1E1A1D63F86}" type="pres">
      <dgm:prSet presAssocID="{78450522-D011-4607-B943-2FF3D1EBA539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42A94ED-B6F5-4087-988A-AB6099402B9C}" type="pres">
      <dgm:prSet presAssocID="{78450522-D011-4607-B943-2FF3D1EBA539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DBFBDF09-4CA1-4643-A693-D0E78F2A5A18}" srcId="{78450522-D011-4607-B943-2FF3D1EBA539}" destId="{CA3A443C-B7B6-48D8-B91D-77D5D7911872}" srcOrd="0" destOrd="0" parTransId="{AEA2EBB8-B6B5-4F68-A281-28D62DE1ACF0}" sibTransId="{6433475E-8BC3-45A6-AB72-A39003320008}"/>
    <dgm:cxn modelId="{3658975F-EDB4-4F49-B622-4F19A6C7A506}" type="presOf" srcId="{6AF542AE-139A-4194-8822-5564BFDF4195}" destId="{042A94ED-B6F5-4087-988A-AB6099402B9C}" srcOrd="0" destOrd="2" presId="urn:microsoft.com/office/officeart/2005/8/layout/hList1"/>
    <dgm:cxn modelId="{D1A8E967-B538-4930-9B67-A21C94162D47}" srcId="{1A26A21F-DAD8-4F68-97FB-930E325CCAE2}" destId="{78450522-D011-4607-B943-2FF3D1EBA539}" srcOrd="0" destOrd="0" parTransId="{C9B0F654-8BBD-4236-BF5E-6B5BB16130F2}" sibTransId="{262EDB4C-4650-4888-BE94-42F7D0CEA688}"/>
    <dgm:cxn modelId="{DE176D86-12FA-44EF-BF1B-B01587B5FEA5}" srcId="{78450522-D011-4607-B943-2FF3D1EBA539}" destId="{6AF542AE-139A-4194-8822-5564BFDF4195}" srcOrd="2" destOrd="0" parTransId="{BFEA09D8-A9B1-4753-9DD9-A8338BC80E05}" sibTransId="{BF6C7C58-6185-4A3E-866B-7DB693088557}"/>
    <dgm:cxn modelId="{CA9214C0-5AAC-4012-8E87-6A1E8C2CAF79}" srcId="{78450522-D011-4607-B943-2FF3D1EBA539}" destId="{88959899-1A33-4C38-89F6-A5AF04A760C6}" srcOrd="1" destOrd="0" parTransId="{519B6F22-7F2A-4DB5-85B0-C6747E0515DD}" sibTransId="{B46F0C88-D54D-4E18-BAD9-5F0ECF1DBCEB}"/>
    <dgm:cxn modelId="{BED3F8CF-6E23-46AC-817B-5BBC1F941EBE}" type="presOf" srcId="{88959899-1A33-4C38-89F6-A5AF04A760C6}" destId="{042A94ED-B6F5-4087-988A-AB6099402B9C}" srcOrd="0" destOrd="1" presId="urn:microsoft.com/office/officeart/2005/8/layout/hList1"/>
    <dgm:cxn modelId="{F24F4ED1-BF78-49F6-8E3B-9417A396FED3}" type="presOf" srcId="{1A26A21F-DAD8-4F68-97FB-930E325CCAE2}" destId="{9D0D6BCC-2B1B-43D9-A5CB-F8AFAE51196D}" srcOrd="0" destOrd="0" presId="urn:microsoft.com/office/officeart/2005/8/layout/hList1"/>
    <dgm:cxn modelId="{EBAB44DD-9B7B-4D42-BD1A-26CE150480BF}" type="presOf" srcId="{78450522-D011-4607-B943-2FF3D1EBA539}" destId="{05839528-9597-4084-A0FB-C1E1A1D63F86}" srcOrd="0" destOrd="0" presId="urn:microsoft.com/office/officeart/2005/8/layout/hList1"/>
    <dgm:cxn modelId="{01EE3CE5-A582-47C5-9322-A2DDCF1AFD4E}" type="presOf" srcId="{CA3A443C-B7B6-48D8-B91D-77D5D7911872}" destId="{042A94ED-B6F5-4087-988A-AB6099402B9C}" srcOrd="0" destOrd="0" presId="urn:microsoft.com/office/officeart/2005/8/layout/hList1"/>
    <dgm:cxn modelId="{8CA1E7AE-0359-4E6F-BD34-CA75FF2EBB14}" type="presParOf" srcId="{9D0D6BCC-2B1B-43D9-A5CB-F8AFAE51196D}" destId="{FA4F3A33-2524-45BE-907B-3A66C1BCE1A5}" srcOrd="0" destOrd="0" presId="urn:microsoft.com/office/officeart/2005/8/layout/hList1"/>
    <dgm:cxn modelId="{30985B02-DB88-48D7-ABA7-D1DDE1B6D6DB}" type="presParOf" srcId="{FA4F3A33-2524-45BE-907B-3A66C1BCE1A5}" destId="{05839528-9597-4084-A0FB-C1E1A1D63F86}" srcOrd="0" destOrd="0" presId="urn:microsoft.com/office/officeart/2005/8/layout/hList1"/>
    <dgm:cxn modelId="{7D267D79-D1CE-4C03-848A-8A19F0355370}" type="presParOf" srcId="{FA4F3A33-2524-45BE-907B-3A66C1BCE1A5}" destId="{042A94ED-B6F5-4087-988A-AB6099402B9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68FEF-D1B2-4D22-A811-41E37B6E8F61}">
      <dsp:nvSpPr>
        <dsp:cNvPr id="0" name=""/>
        <dsp:cNvSpPr/>
      </dsp:nvSpPr>
      <dsp:spPr>
        <a:xfrm>
          <a:off x="0" y="645219"/>
          <a:ext cx="2661046" cy="1596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Health history</a:t>
          </a:r>
          <a:endParaRPr lang="en-GB" sz="3000" kern="1200" dirty="0"/>
        </a:p>
      </dsp:txBody>
      <dsp:txXfrm>
        <a:off x="0" y="645219"/>
        <a:ext cx="2661046" cy="1596628"/>
      </dsp:txXfrm>
    </dsp:sp>
    <dsp:sp modelId="{BFBD9A70-5047-4FD2-BDF8-C103A7BE0F33}">
      <dsp:nvSpPr>
        <dsp:cNvPr id="0" name=""/>
        <dsp:cNvSpPr/>
      </dsp:nvSpPr>
      <dsp:spPr>
        <a:xfrm>
          <a:off x="2927151" y="645219"/>
          <a:ext cx="2661046" cy="1596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Application of screening tests</a:t>
          </a:r>
          <a:endParaRPr lang="en-US" sz="3000" kern="1200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sp:txBody>
      <dsp:txXfrm>
        <a:off x="2927151" y="645219"/>
        <a:ext cx="2661046" cy="1596628"/>
      </dsp:txXfrm>
    </dsp:sp>
    <dsp:sp modelId="{D61280BB-5615-44F0-AB17-17E6B48C7928}">
      <dsp:nvSpPr>
        <dsp:cNvPr id="0" name=""/>
        <dsp:cNvSpPr/>
      </dsp:nvSpPr>
      <dsp:spPr>
        <a:xfrm>
          <a:off x="5854303" y="645219"/>
          <a:ext cx="2661046" cy="1596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Laboratory investigations</a:t>
          </a:r>
          <a:endParaRPr lang="en-US" sz="3000" kern="1200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sp:txBody>
      <dsp:txXfrm>
        <a:off x="5854303" y="645219"/>
        <a:ext cx="2661046" cy="1596628"/>
      </dsp:txXfrm>
    </dsp:sp>
    <dsp:sp modelId="{E3870714-0A6C-4BB8-8286-2349BB6C771A}">
      <dsp:nvSpPr>
        <dsp:cNvPr id="0" name=""/>
        <dsp:cNvSpPr/>
      </dsp:nvSpPr>
      <dsp:spPr>
        <a:xfrm>
          <a:off x="1463575" y="2507952"/>
          <a:ext cx="2661046" cy="1596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Comprehensive medical examination</a:t>
          </a:r>
          <a:endParaRPr lang="en-US" sz="3000" kern="1200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sp:txBody>
      <dsp:txXfrm>
        <a:off x="1463575" y="2507952"/>
        <a:ext cx="2661046" cy="1596628"/>
      </dsp:txXfrm>
    </dsp:sp>
    <dsp:sp modelId="{B5DD60E2-A6A5-47BA-9674-A90D5DBF0F26}">
      <dsp:nvSpPr>
        <dsp:cNvPr id="0" name=""/>
        <dsp:cNvSpPr/>
      </dsp:nvSpPr>
      <dsp:spPr>
        <a:xfrm>
          <a:off x="4390727" y="2507952"/>
          <a:ext cx="2661046" cy="1596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rPr>
            <a:t>Conducting special school surveys</a:t>
          </a:r>
          <a:endParaRPr lang="en-US" sz="3000" kern="1200" dirty="0">
            <a:effectLst>
              <a:outerShdw blurRad="38100" dist="38100" dir="2700000" algn="tl">
                <a:srgbClr val="C0C0C0"/>
              </a:outerShdw>
            </a:effectLst>
            <a:cs typeface="Arial" charset="0"/>
          </a:endParaRPr>
        </a:p>
      </dsp:txBody>
      <dsp:txXfrm>
        <a:off x="4390727" y="2507952"/>
        <a:ext cx="2661046" cy="15966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39528-9597-4084-A0FB-C1E1A1D63F86}">
      <dsp:nvSpPr>
        <dsp:cNvPr id="0" name=""/>
        <dsp:cNvSpPr/>
      </dsp:nvSpPr>
      <dsp:spPr>
        <a:xfrm>
          <a:off x="0" y="7855"/>
          <a:ext cx="8515350" cy="1324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152" tIns="186944" rIns="327152" bIns="186944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kern="1200" dirty="0"/>
            <a:t>Includes:</a:t>
          </a:r>
        </a:p>
      </dsp:txBody>
      <dsp:txXfrm>
        <a:off x="0" y="7855"/>
        <a:ext cx="8515350" cy="1324800"/>
      </dsp:txXfrm>
    </dsp:sp>
    <dsp:sp modelId="{042A94ED-B6F5-4087-988A-AB6099402B9C}">
      <dsp:nvSpPr>
        <dsp:cNvPr id="0" name=""/>
        <dsp:cNvSpPr/>
      </dsp:nvSpPr>
      <dsp:spPr>
        <a:xfrm>
          <a:off x="0" y="1332655"/>
          <a:ext cx="8515350" cy="340928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364" tIns="245364" rIns="327152" bIns="368046" numCol="1" spcCol="1270" anchor="t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4600" b="0" kern="1200" dirty="0"/>
            <a:t>Physical environment.</a:t>
          </a:r>
        </a:p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4600" b="0" kern="1200" dirty="0"/>
            <a:t>Psychosocial and emotional environment. </a:t>
          </a:r>
        </a:p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4600" b="0" kern="1200" dirty="0"/>
            <a:t>Academic Support. </a:t>
          </a:r>
        </a:p>
      </dsp:txBody>
      <dsp:txXfrm>
        <a:off x="0" y="1332655"/>
        <a:ext cx="8515350" cy="3409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389A3-9C82-43BF-A1F6-362CF8AA65C2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9848A-232A-45CF-858F-971EDFD29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2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3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89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4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90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09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9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5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8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79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47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6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605817"/>
            <a:ext cx="8515350" cy="4750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4531-3A4F-4426-BB30-FA77B3DA069B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0384B-85BC-4536-AA41-CADADFCFE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0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AE5DB-B2A8-4E83-BBF0-579178D4C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  <a:latin typeface="Arial Black" panose="020B0A04020102020204" pitchFamily="34" charset="0"/>
              </a:rPr>
              <a:t>School health (2)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E1207-233A-49FF-A39D-0775A56B6C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450"/>
              </a:spcAft>
              <a:defRPr/>
            </a:pPr>
            <a:r>
              <a:rPr lang="en-US" dirty="0"/>
              <a:t>Dr. </a:t>
            </a:r>
            <a:r>
              <a:rPr lang="en-US" dirty="0" err="1"/>
              <a:t>Israa</a:t>
            </a:r>
            <a:r>
              <a:rPr lang="en-US" dirty="0"/>
              <a:t> Al-</a:t>
            </a:r>
            <a:r>
              <a:rPr lang="en-US" dirty="0" err="1"/>
              <a:t>Rawashdeh</a:t>
            </a:r>
            <a:r>
              <a:rPr lang="en-US" dirty="0"/>
              <a:t> MD, MPH ,PhD</a:t>
            </a:r>
          </a:p>
          <a:p>
            <a:pPr>
              <a:spcBef>
                <a:spcPts val="0"/>
              </a:spcBef>
              <a:spcAft>
                <a:spcPts val="450"/>
              </a:spcAft>
              <a:defRPr/>
            </a:pPr>
            <a:r>
              <a:rPr lang="en-US" dirty="0"/>
              <a:t>Faculty of Medicine/</a:t>
            </a:r>
            <a:r>
              <a:rPr lang="en-US" dirty="0" err="1"/>
              <a:t>Mutah</a:t>
            </a:r>
            <a:r>
              <a:rPr lang="en-US" dirty="0"/>
              <a:t> University</a:t>
            </a:r>
          </a:p>
          <a:p>
            <a:pPr>
              <a:spcBef>
                <a:spcPts val="0"/>
              </a:spcBef>
              <a:spcAft>
                <a:spcPts val="450"/>
              </a:spcAft>
              <a:defRPr/>
            </a:pPr>
            <a:r>
              <a:rPr lang="en-US" dirty="0"/>
              <a:t>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26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contributing to successful health education at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Good habits could be acquired by repetition.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facilities that required for health education are available at school. These include: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School personnel (teachers, school physician, health visitor, and social and psychological workers),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Physical facilities, 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School curricula.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D206-40E9-4075-8C2D-7F314CA4C732}" type="slidenum">
              <a:rPr lang="ar-EG" smtClean="0"/>
              <a:pPr/>
              <a:t>10</a:t>
            </a:fld>
            <a:endParaRPr lang="ar-E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1325563"/>
          </a:xfrm>
        </p:spPr>
        <p:txBody>
          <a:bodyPr/>
          <a:lstStyle/>
          <a:p>
            <a:r>
              <a:rPr lang="en-US" dirty="0"/>
              <a:t>Methods of school health education: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Formal/</a:t>
            </a:r>
            <a:r>
              <a:rPr lang="en-US" altLang="en-US" dirty="0"/>
              <a:t>Direct</a:t>
            </a:r>
            <a:r>
              <a:rPr lang="en-US" dirty="0"/>
              <a:t> health education: </a:t>
            </a:r>
            <a:r>
              <a:rPr lang="en-US" altLang="en-US" dirty="0"/>
              <a:t>health is taught as a separate discipline </a:t>
            </a:r>
            <a:r>
              <a:rPr lang="en-US" dirty="0"/>
              <a:t>planned in specific periods in the timetable with formal curricula e.g. nutrition, communicable diseases and pollution..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Correlated health education : </a:t>
            </a:r>
            <a:r>
              <a:rPr lang="en-US" altLang="en-US" dirty="0"/>
              <a:t>health is taught as part of other disciplines, i.e., science, or physical 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Integrated health education: </a:t>
            </a:r>
            <a:r>
              <a:rPr lang="en-US" altLang="en-US" dirty="0"/>
              <a:t>other disciplines are taught through health topics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D3C2-3A13-4B5D-A9E8-933D0ABFB0F7}" type="slidenum">
              <a:rPr lang="ar-EG" smtClean="0"/>
              <a:pPr/>
              <a:t>11</a:t>
            </a:fld>
            <a:endParaRPr lang="ar-E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school health education</a:t>
            </a:r>
            <a:r>
              <a:rPr lang="en-GB" dirty="0"/>
              <a:t> (cont.)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 Incidental health education: opportunities for incidental health education arise naturally in the course of the school day.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Simple incidents in school can have meaning in health terms (e.g. medical examination).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Also, daily newspaper, radio and television reports frequently have health topics of interest to the pupils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6336-54BC-4F2D-9DC3-D8A880A9DE30}" type="slidenum">
              <a:rPr lang="ar-EG" smtClean="0"/>
              <a:pPr/>
              <a:t>12</a:t>
            </a:fld>
            <a:endParaRPr lang="ar-E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71C57BA-2D17-4BC9-811A-2EC31A73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Healthful school environment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0F81726-4D60-434B-882B-5B71FF5AC8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102098"/>
              </p:ext>
            </p:extLst>
          </p:nvPr>
        </p:nvGraphicFramePr>
        <p:xfrm>
          <a:off x="314325" y="1606550"/>
          <a:ext cx="851535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169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Healthy School environment:</a:t>
            </a:r>
          </a:p>
        </p:txBody>
      </p:sp>
      <p:sp>
        <p:nvSpPr>
          <p:cNvPr id="64515" name="Rectangle 3"/>
          <p:cNvSpPr>
            <a:spLocks noGrp="1"/>
          </p:cNvSpPr>
          <p:nvPr>
            <p:ph idx="1"/>
          </p:nvPr>
        </p:nvSpPr>
        <p:spPr>
          <a:xfrm>
            <a:off x="314325" y="1462087"/>
            <a:ext cx="8515350" cy="48942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1. A Healthy Physical Environment</a:t>
            </a:r>
          </a:p>
          <a:p>
            <a:r>
              <a:rPr lang="en-GB" dirty="0"/>
              <a:t>The physical environment must be safe, and welcoming, and must support learning.</a:t>
            </a:r>
            <a:endParaRPr lang="en-US" dirty="0"/>
          </a:p>
          <a:p>
            <a:r>
              <a:rPr lang="en-US" dirty="0"/>
              <a:t>A clean and safe physical environment helps to prevent injuries, diseases and facilitates desired- health behavior.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includes: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Safe and sanitary school facilities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Building and classrooms</a:t>
            </a:r>
            <a:endParaRPr lang="ar-JO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Meal service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Play facilities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9BF8-49E4-422A-8938-C80382426355}" type="slidenum">
              <a:rPr lang="ar-EG" smtClean="0"/>
              <a:pPr/>
              <a:t>14</a:t>
            </a:fld>
            <a:endParaRPr lang="ar-E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866653"/>
          </a:xfrm>
        </p:spPr>
        <p:txBody>
          <a:bodyPr/>
          <a:lstStyle/>
          <a:p>
            <a:pPr algn="ctr"/>
            <a:r>
              <a:rPr lang="en-US" dirty="0"/>
              <a:t> Healthy School environment</a:t>
            </a:r>
            <a:endParaRPr lang="ar-EG" dirty="0"/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314325" y="1003177"/>
            <a:ext cx="8515350" cy="5718299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/>
              <a:t>Safe and sanitary school facilities:</a:t>
            </a:r>
          </a:p>
          <a:p>
            <a:pPr marL="0" indent="0">
              <a:buNone/>
            </a:pPr>
            <a:r>
              <a:rPr lang="en-GB" dirty="0"/>
              <a:t>A. Site and Area of school should be:</a:t>
            </a:r>
            <a:endParaRPr lang="ar-JO" dirty="0"/>
          </a:p>
          <a:p>
            <a:pPr lvl="1"/>
            <a:r>
              <a:rPr lang="en-GB" dirty="0"/>
              <a:t>Away from noise and pollution</a:t>
            </a:r>
          </a:p>
          <a:p>
            <a:pPr lvl="1"/>
            <a:r>
              <a:rPr lang="en-GB" dirty="0"/>
              <a:t>Easily reached by pupils from the entire area it serves </a:t>
            </a:r>
            <a:r>
              <a:rPr lang="en-US" dirty="0"/>
              <a:t>and of adequate size.</a:t>
            </a:r>
            <a:endParaRPr lang="en-GB" dirty="0"/>
          </a:p>
          <a:p>
            <a:pPr lvl="1"/>
            <a:r>
              <a:rPr lang="en-GB" dirty="0"/>
              <a:t>At least 20 meters away from main streets.</a:t>
            </a:r>
            <a:endParaRPr lang="ar-JO" dirty="0"/>
          </a:p>
          <a:p>
            <a:pPr marL="0" indent="0">
              <a:buNone/>
            </a:pPr>
            <a:r>
              <a:rPr lang="en-US" dirty="0"/>
              <a:t>B. Safe water supply should be accessible. </a:t>
            </a:r>
            <a:r>
              <a:rPr lang="en-GB" dirty="0"/>
              <a:t>In Jordanian public schools, water is delivered through public water networks or by water tankers.</a:t>
            </a:r>
          </a:p>
          <a:p>
            <a:pPr lvl="1"/>
            <a:r>
              <a:rPr lang="en-GB" dirty="0"/>
              <a:t>Standard in Jordan: One tap/50 student and One drinking fountain/50 student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C. Safe and sanitary disposal of waste (water and solid waste)</a:t>
            </a:r>
          </a:p>
          <a:p>
            <a:pPr marL="0" indent="0">
              <a:buNone/>
            </a:pPr>
            <a:r>
              <a:rPr lang="en-GB" dirty="0"/>
              <a:t>68% of the schools in Jordan are not connected to public waste water networks, they have septic storage tanks.</a:t>
            </a:r>
          </a:p>
          <a:p>
            <a:pPr marL="0" indent="0">
              <a:buNone/>
            </a:pPr>
            <a:r>
              <a:rPr lang="en-GB" dirty="0"/>
              <a:t>Standard in Jordan: One toilet/ 50 student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D57A-6841-4325-968A-A76613ECE026}" type="slidenum">
              <a:rPr lang="ar-EG" smtClean="0"/>
              <a:pPr/>
              <a:t>15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19269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6F0F360-53D2-4522-90D7-FF356EBF5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857775"/>
          </a:xfrm>
        </p:spPr>
        <p:txBody>
          <a:bodyPr/>
          <a:lstStyle/>
          <a:p>
            <a:pPr algn="ctr"/>
            <a:r>
              <a:rPr lang="en-US" dirty="0"/>
              <a:t>Healthy School environment</a:t>
            </a:r>
            <a:endParaRPr lang="ar-E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D41B5-93B2-4E44-950C-78F84984D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994299"/>
            <a:ext cx="8515350" cy="5727177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en-US" dirty="0"/>
              <a:t>Building and classrooms:</a:t>
            </a: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Regulations of healthy school building and classrooms</a:t>
            </a:r>
          </a:p>
          <a:p>
            <a:pPr lvl="1"/>
            <a:r>
              <a:rPr lang="en-GB" dirty="0"/>
              <a:t>Jordan’s standard for Classroom area: not less than 16m2</a:t>
            </a:r>
          </a:p>
          <a:p>
            <a:pPr lvl="1"/>
            <a:r>
              <a:rPr lang="en-GB" dirty="0"/>
              <a:t>Classrooms should be rectangular in shape with space area of 0.8-1.3 m² per child. Less than 0.8 m² is considered </a:t>
            </a:r>
          </a:p>
          <a:p>
            <a:pPr lvl="1"/>
            <a:r>
              <a:rPr lang="en-GB" dirty="0"/>
              <a:t>to be severely crowded.</a:t>
            </a:r>
          </a:p>
          <a:p>
            <a:pPr lvl="1"/>
            <a:r>
              <a:rPr lang="en-GB" dirty="0"/>
              <a:t>Distance between wall and last seat: not more than 6m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n-US" dirty="0"/>
              <a:t>Fire protection: building constructed of fire-resistant material, fire extinguishers, fire alarms, exits and fire escapes, all should be available.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052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D9811B-AFAA-4BB3-A6E3-0804FEB6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36525"/>
            <a:ext cx="8515350" cy="76012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 startAt="3"/>
            </a:pPr>
            <a:r>
              <a:rPr lang="en-GB" sz="3600" dirty="0"/>
              <a:t>Classroom furniture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F0CF6-7496-4779-953E-8BF062627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896645"/>
            <a:ext cx="8515350" cy="5824830"/>
          </a:xfrm>
        </p:spPr>
        <p:txBody>
          <a:bodyPr>
            <a:normAutofit/>
          </a:bodyPr>
          <a:lstStyle/>
          <a:p>
            <a:r>
              <a:rPr lang="en-GB" sz="2800" dirty="0"/>
              <a:t>The blackboard should be dark surface, at the centre of the wall Infront of students.</a:t>
            </a:r>
          </a:p>
          <a:p>
            <a:r>
              <a:rPr lang="en-GB" sz="2800" dirty="0"/>
              <a:t>The distance between it and the first row of desks should not be less than 1.5 meters.</a:t>
            </a:r>
          </a:p>
          <a:p>
            <a:r>
              <a:rPr lang="en-GB" sz="2800" dirty="0"/>
              <a:t>The height of the seat of the desk should be suitable with the length of the student’s legs, the feet should touch the ground easily.</a:t>
            </a:r>
          </a:p>
          <a:p>
            <a:r>
              <a:rPr lang="en-GB" sz="2800" dirty="0"/>
              <a:t>The height of the desk should be suitable for reading and writing</a:t>
            </a:r>
          </a:p>
          <a:p>
            <a:pPr marL="0" indent="0">
              <a:buNone/>
            </a:pPr>
            <a:r>
              <a:rPr lang="en-GB" sz="36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Hazards of improper furniture:</a:t>
            </a:r>
          </a:p>
          <a:p>
            <a:pPr marL="385763" lvl="0" indent="-385763">
              <a:buFont typeface="Arial" panose="020B0604020202020204" pitchFamily="34" charset="0"/>
              <a:buAutoNum type="arabicPeriod"/>
            </a:pPr>
            <a:r>
              <a:rPr lang="en-GB" dirty="0">
                <a:solidFill>
                  <a:prstClr val="black"/>
                </a:solidFill>
              </a:rPr>
              <a:t>discomfort, reflected on attention</a:t>
            </a:r>
          </a:p>
          <a:p>
            <a:pPr marL="385763" lvl="0" indent="-385763">
              <a:buFont typeface="Arial" panose="020B0604020202020204" pitchFamily="34" charset="0"/>
              <a:buAutoNum type="arabicPeriod"/>
            </a:pPr>
            <a:r>
              <a:rPr lang="en-GB" dirty="0">
                <a:solidFill>
                  <a:prstClr val="black"/>
                </a:solidFill>
              </a:rPr>
              <a:t>Backbone deformities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64132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326674-B781-4415-B3EF-94F3DF95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742365"/>
          </a:xfrm>
        </p:spPr>
        <p:txBody>
          <a:bodyPr>
            <a:normAutofit/>
          </a:bodyPr>
          <a:lstStyle/>
          <a:p>
            <a:r>
              <a:rPr lang="en-GB" sz="3600" dirty="0"/>
              <a:t>D. Ventilation and lighting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7D86-11A8-4EE5-B3D7-7E76A85AA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941033"/>
            <a:ext cx="8515350" cy="578044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Ventilation: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Adequate ventilation can be provided by suitable window area of at least fifth (20%) of the floor area.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The windows should be dispersed on opposite sites to allow for cross ventilation.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Hazards of ill-ventilated classes: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Favours spread of droplet infections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Manifestations of ill ventilations such as discomfort, fatigue, and sleepiness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Lighting: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Natural: achieved by adequate window area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Artificial: produced by electrical mean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Hazards of defective lighting:</a:t>
            </a:r>
          </a:p>
          <a:p>
            <a:r>
              <a:rPr lang="en-GB" dirty="0"/>
              <a:t>Visual strain, eye fatigue and conjunctivitis.</a:t>
            </a:r>
          </a:p>
        </p:txBody>
      </p:sp>
    </p:spTree>
    <p:extLst>
      <p:ext uri="{BB962C8B-B14F-4D97-AF65-F5344CB8AC3E}">
        <p14:creationId xmlns:p14="http://schemas.microsoft.com/office/powerpoint/2010/main" val="1074970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6525"/>
            <a:ext cx="8515350" cy="999818"/>
          </a:xfrm>
        </p:spPr>
        <p:txBody>
          <a:bodyPr/>
          <a:lstStyle/>
          <a:p>
            <a:pPr algn="ctr"/>
            <a:r>
              <a:rPr lang="en-US" dirty="0"/>
              <a:t>Healthy School environment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340528"/>
            <a:ext cx="8515350" cy="5015823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en-US" dirty="0"/>
              <a:t>Meal service: </a:t>
            </a:r>
          </a:p>
          <a:p>
            <a:r>
              <a:rPr lang="en-US" dirty="0"/>
              <a:t>School meal facilities should conform to health standards. </a:t>
            </a:r>
          </a:p>
          <a:p>
            <a:r>
              <a:rPr lang="en-US" dirty="0"/>
              <a:t>Selling of carbonated beverages, gum, and candy should be prohibited. </a:t>
            </a:r>
          </a:p>
          <a:p>
            <a:r>
              <a:rPr lang="en-US" dirty="0"/>
              <a:t>All milk should be pasteurized. </a:t>
            </a:r>
          </a:p>
          <a:p>
            <a:r>
              <a:rPr lang="en-US" dirty="0"/>
              <a:t>All food handlers should be instructed in sanitary food handling and personal health practices. </a:t>
            </a:r>
          </a:p>
          <a:p>
            <a:r>
              <a:rPr lang="en-US" dirty="0"/>
              <a:t>Lunchroom (if available) should be clean, well lighted, well ventilated, and attractive.</a:t>
            </a: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FCEBF-A3F4-40FB-AD9A-6AB184F9D72E}" type="slidenum">
              <a:rPr lang="ar-EG" smtClean="0"/>
              <a:pPr/>
              <a:t>19</a:t>
            </a:fld>
            <a:endParaRPr lang="ar-E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15491"/>
            <a:ext cx="8515350" cy="1509828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Components of School Health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DD8FE-BC14-4E8C-AA07-F96CD99B0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825319"/>
            <a:ext cx="8515350" cy="27927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000" dirty="0"/>
              <a:t>Prevention and control of health hazards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Healthful school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/>
              <a:t>Healthcare for school children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6525"/>
            <a:ext cx="8515350" cy="831142"/>
          </a:xfrm>
        </p:spPr>
        <p:txBody>
          <a:bodyPr/>
          <a:lstStyle/>
          <a:p>
            <a:pPr algn="ctr"/>
            <a:r>
              <a:rPr lang="en-US" dirty="0"/>
              <a:t>Healthy School environment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62975"/>
            <a:ext cx="8515350" cy="5193376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 startAt="4"/>
            </a:pPr>
            <a:r>
              <a:rPr lang="en-US" dirty="0"/>
              <a:t>Play facilities: </a:t>
            </a:r>
          </a:p>
          <a:p>
            <a:r>
              <a:rPr lang="en-GB" dirty="0"/>
              <a:t>playground is defined as enough outdoor space to offer children fresh air, space to meet friends, space to exercise and where it is paved by asphalt.</a:t>
            </a:r>
          </a:p>
          <a:p>
            <a:r>
              <a:rPr lang="en-GB" dirty="0"/>
              <a:t>Jordan’s standard area in playground : 2m 2 / student  </a:t>
            </a:r>
          </a:p>
          <a:p>
            <a:r>
              <a:rPr lang="en-GB" dirty="0"/>
              <a:t>45% of the schools have no playground in Jordan’s public schools. The unavailability of a playground has two different causes; lack of space and lack of pavement.</a:t>
            </a:r>
          </a:p>
          <a:p>
            <a:r>
              <a:rPr lang="en-GB" dirty="0"/>
              <a:t>Sports equipment available in 77% of the schools and the most common item is sports balls.</a:t>
            </a: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6974-D15D-4D09-9A2B-C060623628AA}" type="slidenum">
              <a:rPr lang="ar-EG" smtClean="0"/>
              <a:pPr/>
              <a:t>20</a:t>
            </a:fld>
            <a:endParaRPr lang="ar-E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857775"/>
          </a:xfrm>
        </p:spPr>
        <p:txBody>
          <a:bodyPr/>
          <a:lstStyle/>
          <a:p>
            <a:pPr algn="ctr"/>
            <a:r>
              <a:rPr lang="en-US" dirty="0"/>
              <a:t>Healthy School environment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83076"/>
            <a:ext cx="8515350" cy="5273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Psychosocial and emotional</a:t>
            </a:r>
          </a:p>
          <a:p>
            <a:r>
              <a:rPr lang="en-GB" dirty="0"/>
              <a:t>The school must encourage and support positive communication and interaction among students, teachers, and the wider community.</a:t>
            </a:r>
          </a:p>
          <a:p>
            <a:r>
              <a:rPr lang="en-GB" dirty="0"/>
              <a:t>Students must feel emotionally supported to encourage high self-esteem and a sense of belonging.</a:t>
            </a:r>
          </a:p>
          <a:p>
            <a:r>
              <a:rPr lang="en-US" dirty="0"/>
              <a:t>The psychosocial environment can help students grow into active contributing members of society if they are treated with respect and encouraged to participate</a:t>
            </a:r>
            <a:endParaRPr lang="ar-E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46C3-F67B-4E7F-9EE2-1793478C71FE}" type="slidenum">
              <a:rPr lang="ar-EG" smtClean="0"/>
              <a:pPr/>
              <a:t>21</a:t>
            </a:fld>
            <a:endParaRPr lang="ar-E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A417F09-7ABA-4A11-B930-CE090A5F3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1008695"/>
          </a:xfrm>
        </p:spPr>
        <p:txBody>
          <a:bodyPr/>
          <a:lstStyle/>
          <a:p>
            <a:r>
              <a:rPr lang="en-US" dirty="0"/>
              <a:t>This includes: 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314325" y="1145219"/>
            <a:ext cx="8515350" cy="521113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Positive student and teacher relationships,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Inclusiveness and Equity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Violence prevention in schools (protected from harm (bullying) and from cruel or humiliating punishments)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(In Jordan 46.6% of students get in a physical fight one or more times in a year and 46.4% of students were bullied on one or more days in a month)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Disciplinary interventions that promote student socio-emotional development,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Maintaining reasonable workloads,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Helping students see the value and purpose of learning beyond the classroom context and grades.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6F6B-03E3-48B4-A72B-4C6C0073B150}" type="slidenum">
              <a:rPr lang="ar-EG"/>
              <a:pPr/>
              <a:t>22</a:t>
            </a:fld>
            <a:endParaRPr lang="ar-E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Healthy School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3. The academic environment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must be conducive to learning and achievement for all students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Includes: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Starting the year with high expectations,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Encouraging student involvement,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Making the classroom visually appealing,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Parents’ involvement,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Using effective praise and effective feedback.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School-aged health in Jordan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Jordan joined UNICEF’s “Child Survival Revolution” IN 1980. Since then, the Ministry of Health has made the vaccination card a requirement for entry into the school system.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Healthy Schools National Accreditation 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605817"/>
            <a:ext cx="8515350" cy="3907216"/>
          </a:xfrm>
        </p:spPr>
        <p:txBody>
          <a:bodyPr>
            <a:normAutofit/>
          </a:bodyPr>
          <a:lstStyle/>
          <a:p>
            <a:r>
              <a:rPr lang="en-GB" sz="2800" dirty="0"/>
              <a:t>The Healthy Schools National Accreditation project has been implemented in Jordan since the year 2008. </a:t>
            </a:r>
          </a:p>
          <a:p>
            <a:r>
              <a:rPr lang="en-GB" sz="2800" dirty="0"/>
              <a:t>It is a collaborative work bringing together the Ministry of Health (MOH) and Ministry of Education (MOE) in a shared aim to promote healthy environments within Jordanian Schools. </a:t>
            </a:r>
          </a:p>
          <a:p>
            <a:r>
              <a:rPr lang="en-GB" sz="2800" dirty="0"/>
              <a:t>The project assesses schools against certain standards and determine whether or not an educational institution can gain the “Healthy School” accreditation.</a:t>
            </a:r>
          </a:p>
          <a:p>
            <a:endParaRPr lang="en-GB" sz="2800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Image result for ‫شعار برنامج الاعتماد الوطني للمدارس الصحية‬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5" y="5513033"/>
            <a:ext cx="1768067" cy="1174781"/>
          </a:xfrm>
          <a:prstGeom prst="rect">
            <a:avLst/>
          </a:prstGeom>
          <a:noFill/>
        </p:spPr>
      </p:pic>
      <p:pic>
        <p:nvPicPr>
          <p:cNvPr id="5125" name="Picture 5" descr="Related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75677" y="5530359"/>
            <a:ext cx="1660934" cy="1140127"/>
          </a:xfrm>
          <a:prstGeom prst="rect">
            <a:avLst/>
          </a:prstGeom>
          <a:noFill/>
        </p:spPr>
      </p:pic>
      <p:pic>
        <p:nvPicPr>
          <p:cNvPr id="5127" name="Picture 7" descr="Related 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8322" y="5513033"/>
            <a:ext cx="1607355" cy="1208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DE20A-785E-41FB-99DF-C970D255F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191845"/>
            <a:ext cx="851535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Healthcare for school children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4B16F-6728-4A15-B86D-63E0C1343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694667"/>
            <a:ext cx="8515350" cy="146866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dirty="0"/>
              <a:t>Appraisal services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/>
              <a:t>School health education</a:t>
            </a:r>
          </a:p>
        </p:txBody>
      </p:sp>
    </p:spTree>
    <p:extLst>
      <p:ext uri="{BB962C8B-B14F-4D97-AF65-F5344CB8AC3E}">
        <p14:creationId xmlns:p14="http://schemas.microsoft.com/office/powerpoint/2010/main" val="203248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A8C5D-1F3B-4D3E-B07C-96CD67C9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36525"/>
            <a:ext cx="8515350" cy="831142"/>
          </a:xfrm>
        </p:spPr>
        <p:txBody>
          <a:bodyPr/>
          <a:lstStyle/>
          <a:p>
            <a:pPr algn="ctr"/>
            <a:r>
              <a:rPr lang="en-GB" dirty="0"/>
              <a:t>A. Appraisal services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A4527-2091-4A07-8952-92B140810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967667"/>
            <a:ext cx="8515350" cy="57538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Organized activities, carried out to assess the physical, mental, emotional and social status of school pupils.</a:t>
            </a:r>
          </a:p>
          <a:p>
            <a:pPr marL="0" lvl="0" indent="0" algn="ctr">
              <a:buNone/>
            </a:pPr>
            <a:r>
              <a:rPr lang="en-US" b="1" dirty="0"/>
              <a:t>Purposes of school health appraisal:</a:t>
            </a:r>
            <a:endParaRPr lang="en-GB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To have a clear idea about the overall health status of pupils.  Any discovered health problems could be treated or referred to a specialist.</a:t>
            </a:r>
            <a:endParaRPr lang="en-GB" sz="2800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To detect pupils who need special care because of their health status.</a:t>
            </a:r>
            <a:endParaRPr lang="en-GB" sz="2800" dirty="0"/>
          </a:p>
          <a:p>
            <a:pPr marL="514350" lvl="0" indent="-514350">
              <a:buSzPct val="100000"/>
              <a:buFont typeface="+mj-lt"/>
              <a:buAutoNum type="arabicPeriod"/>
            </a:pPr>
            <a:r>
              <a:rPr lang="en-US" sz="2800" dirty="0"/>
              <a:t>To use data obtained from this appraisal for planning of school health services.</a:t>
            </a:r>
            <a:endParaRPr lang="en-GB" sz="2800" dirty="0"/>
          </a:p>
          <a:p>
            <a:pPr marL="514350" lvl="0" indent="-514350">
              <a:buSzPct val="100000"/>
              <a:buFont typeface="+mj-lt"/>
              <a:buAutoNum type="arabicPeriod"/>
            </a:pPr>
            <a:r>
              <a:rPr lang="en-US" sz="2800" dirty="0"/>
              <a:t>To provide a baseline data for further follow up of pupils’ health status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2228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A. Appraisal services</a:t>
            </a:r>
            <a:br>
              <a:rPr lang="en-GB" dirty="0"/>
            </a:br>
            <a:r>
              <a:rPr lang="en-US" dirty="0"/>
              <a:t> Items of school health appraisal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7579799"/>
              </p:ext>
            </p:extLst>
          </p:nvPr>
        </p:nvGraphicFramePr>
        <p:xfrm>
          <a:off x="314325" y="1606550"/>
          <a:ext cx="851535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01D80B4-8176-4C61-A34A-1DA253946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71022"/>
            <a:ext cx="8515350" cy="973185"/>
          </a:xfrm>
        </p:spPr>
        <p:txBody>
          <a:bodyPr/>
          <a:lstStyle/>
          <a:p>
            <a:pPr algn="ctr"/>
            <a:r>
              <a:rPr lang="en-US" dirty="0"/>
              <a:t>Health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14216"/>
            <a:ext cx="8515350" cy="1755617"/>
          </a:xfrm>
        </p:spPr>
        <p:txBody>
          <a:bodyPr>
            <a:noAutofit/>
          </a:bodyPr>
          <a:lstStyle/>
          <a:p>
            <a:r>
              <a:rPr lang="en-US" sz="3000" dirty="0"/>
              <a:t>Detailed history is taken prior to or as a part of comprehensive medical examination.</a:t>
            </a:r>
          </a:p>
          <a:p>
            <a:r>
              <a:rPr lang="en-US" sz="3000" dirty="0"/>
              <a:t>This information is obtained from parents by direct interview or questionnaire.</a:t>
            </a:r>
          </a:p>
          <a:p>
            <a:endParaRPr lang="ar-EG" sz="3000" dirty="0"/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402418C3-19D3-497B-86BE-B3009808BBBF}"/>
              </a:ext>
            </a:extLst>
          </p:cNvPr>
          <p:cNvSpPr txBox="1">
            <a:spLocks/>
          </p:cNvSpPr>
          <p:nvPr/>
        </p:nvSpPr>
        <p:spPr>
          <a:xfrm>
            <a:off x="314325" y="2850330"/>
            <a:ext cx="8515350" cy="782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Application of screening tests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548F8B-5DBF-467D-84BC-7C3903033848}"/>
              </a:ext>
            </a:extLst>
          </p:cNvPr>
          <p:cNvSpPr/>
          <p:nvPr/>
        </p:nvSpPr>
        <p:spPr>
          <a:xfrm>
            <a:off x="314325" y="3713027"/>
            <a:ext cx="8515350" cy="2547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These are tools to sort out apparently healthy pupils, into those who are free from a particular health problem and those who might have a specific health problem that needs further evaluation by a specialists. 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These test are performed by heath visitors, social workers and teachers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6524"/>
            <a:ext cx="851535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Screening tests should include the following: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Measuring weight and height to assess pupils’ growth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Measuring visual acuity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Measuring hearing acuity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Detecting pupils with speech defects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Postural screening should be performed at least once for all preparatory school pupils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Mental health screening: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IQ assessment?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Assessment tests for depression AND anxiety.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2792C7-8C00-4A57-A22F-4DC5290DF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47744"/>
            <a:ext cx="8515350" cy="70685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Laboratory 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14" y="754082"/>
            <a:ext cx="8957567" cy="1884147"/>
          </a:xfrm>
        </p:spPr>
        <p:txBody>
          <a:bodyPr>
            <a:normAutofit/>
          </a:bodyPr>
          <a:lstStyle/>
          <a:p>
            <a:r>
              <a:rPr lang="en-US" sz="2800" dirty="0"/>
              <a:t>Stool analysis for parasitic infestation as ascariasis, oxyuriasis, and schistosomiasis.</a:t>
            </a:r>
          </a:p>
          <a:p>
            <a:r>
              <a:rPr lang="en-US" sz="2800" dirty="0"/>
              <a:t>Urine analysis: glucose, </a:t>
            </a:r>
            <a:r>
              <a:rPr lang="en-US" sz="2800" dirty="0" err="1"/>
              <a:t>protien</a:t>
            </a:r>
            <a:endParaRPr lang="en-US" sz="2800" dirty="0"/>
          </a:p>
          <a:p>
            <a:r>
              <a:rPr lang="en-US" sz="2800" dirty="0"/>
              <a:t>Blood analysis for hemoglobin level.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049B50D-461B-4DA7-B209-1CCDA1A8E09D}"/>
              </a:ext>
            </a:extLst>
          </p:cNvPr>
          <p:cNvSpPr txBox="1">
            <a:spLocks/>
          </p:cNvSpPr>
          <p:nvPr/>
        </p:nvSpPr>
        <p:spPr>
          <a:xfrm>
            <a:off x="314325" y="2636530"/>
            <a:ext cx="8515350" cy="71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Comprehensive medical examination</a:t>
            </a:r>
            <a:endParaRPr lang="ar-EG" sz="40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CA5165C-F36A-4E6B-ABC8-41AD827C82E3}"/>
              </a:ext>
            </a:extLst>
          </p:cNvPr>
          <p:cNvSpPr txBox="1">
            <a:spLocks/>
          </p:cNvSpPr>
          <p:nvPr/>
        </p:nvSpPr>
        <p:spPr>
          <a:xfrm>
            <a:off x="93215" y="3356982"/>
            <a:ext cx="8957568" cy="1703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dirty="0"/>
              <a:t>School physicians and dentists carry out complete physical and dental examination. </a:t>
            </a:r>
          </a:p>
          <a:p>
            <a:r>
              <a:rPr lang="en-US" sz="2700" dirty="0"/>
              <a:t>It is preferable that health visitors, teachers and parents attend this examination.</a:t>
            </a:r>
          </a:p>
        </p:txBody>
      </p:sp>
      <p:sp>
        <p:nvSpPr>
          <p:cNvPr id="12" name="Title 7">
            <a:extLst>
              <a:ext uri="{FF2B5EF4-FFF2-40B4-BE49-F238E27FC236}">
                <a16:creationId xmlns:a16="http://schemas.microsoft.com/office/drawing/2014/main" id="{CC20DC46-ECE0-45B8-9F70-70EBD70B7FD3}"/>
              </a:ext>
            </a:extLst>
          </p:cNvPr>
          <p:cNvSpPr txBox="1">
            <a:spLocks/>
          </p:cNvSpPr>
          <p:nvPr/>
        </p:nvSpPr>
        <p:spPr>
          <a:xfrm>
            <a:off x="314325" y="4921881"/>
            <a:ext cx="8515350" cy="760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Conducting special school surveys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2EA878E-69C4-415E-B316-40F2F3953816}"/>
              </a:ext>
            </a:extLst>
          </p:cNvPr>
          <p:cNvSpPr txBox="1">
            <a:spLocks/>
          </p:cNvSpPr>
          <p:nvPr/>
        </p:nvSpPr>
        <p:spPr>
          <a:xfrm>
            <a:off x="93215" y="5610687"/>
            <a:ext cx="8957569" cy="1247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Periodic surveys should be conducted at schools to detect any health problems such as surveys on dietary or smoking habits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B. School health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It is a teaching process that provides students, their families and personnel with basic health knowledge, which is interpreted into sound health behavior.</a:t>
            </a:r>
          </a:p>
          <a:p>
            <a:endParaRPr lang="ar-EG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1361-D689-4282-ACAD-335C5768418D}" type="slidenum">
              <a:rPr lang="ar-EG" smtClean="0"/>
              <a:pPr/>
              <a:t>9</a:t>
            </a:fld>
            <a:endParaRPr lang="ar-E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1579</Words>
  <Application>Microsoft Office PowerPoint</Application>
  <PresentationFormat>On-screen Show (4:3)</PresentationFormat>
  <Paragraphs>170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Wingdings</vt:lpstr>
      <vt:lpstr>Office Theme</vt:lpstr>
      <vt:lpstr>School health (2)</vt:lpstr>
      <vt:lpstr>Components of School Health programme</vt:lpstr>
      <vt:lpstr>Healthcare for school children</vt:lpstr>
      <vt:lpstr>A. Appraisal services</vt:lpstr>
      <vt:lpstr>A. Appraisal services  Items of school health appraisal </vt:lpstr>
      <vt:lpstr>Health history</vt:lpstr>
      <vt:lpstr>Screening tests should include the following:</vt:lpstr>
      <vt:lpstr>Laboratory investigations</vt:lpstr>
      <vt:lpstr>B. School health education</vt:lpstr>
      <vt:lpstr>Factors contributing to successful health education at schools</vt:lpstr>
      <vt:lpstr>Methods of school health education:</vt:lpstr>
      <vt:lpstr>Methods of school health education (cont.)</vt:lpstr>
      <vt:lpstr>Healthful school environment</vt:lpstr>
      <vt:lpstr>Healthy School environment:</vt:lpstr>
      <vt:lpstr> Healthy School environment</vt:lpstr>
      <vt:lpstr>Healthy School environment</vt:lpstr>
      <vt:lpstr>Classroom furniture</vt:lpstr>
      <vt:lpstr>D. Ventilation and lighting</vt:lpstr>
      <vt:lpstr>Healthy School environment</vt:lpstr>
      <vt:lpstr>Healthy School environment</vt:lpstr>
      <vt:lpstr>Healthy School environment</vt:lpstr>
      <vt:lpstr>This includes: </vt:lpstr>
      <vt:lpstr>Healthy School environment</vt:lpstr>
      <vt:lpstr>School-aged health in Jordan</vt:lpstr>
      <vt:lpstr>The Healthy Schools National Accreditation 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Judah, Hassan</dc:creator>
  <cp:lastModifiedBy>gts</cp:lastModifiedBy>
  <cp:revision>20</cp:revision>
  <dcterms:created xsi:type="dcterms:W3CDTF">2019-12-02T21:10:37Z</dcterms:created>
  <dcterms:modified xsi:type="dcterms:W3CDTF">2019-12-03T18:02:21Z</dcterms:modified>
</cp:coreProperties>
</file>