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83" r:id="rId2"/>
    <p:sldId id="257" r:id="rId3"/>
    <p:sldId id="397" r:id="rId4"/>
    <p:sldId id="258" r:id="rId5"/>
    <p:sldId id="259" r:id="rId6"/>
    <p:sldId id="260" r:id="rId7"/>
    <p:sldId id="398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1" r:id="rId16"/>
    <p:sldId id="399" r:id="rId17"/>
    <p:sldId id="272" r:id="rId18"/>
    <p:sldId id="273" r:id="rId19"/>
    <p:sldId id="274" r:id="rId20"/>
    <p:sldId id="275" r:id="rId21"/>
    <p:sldId id="276" r:id="rId22"/>
    <p:sldId id="40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67" d="100"/>
          <a:sy n="67" d="100"/>
        </p:scale>
        <p:origin x="13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EFD74C-FDFD-4E93-8030-72BA3CE68727}" type="datetimeFigureOut">
              <a:rPr lang="ar-SA" smtClean="0"/>
              <a:pPr/>
              <a:t>16/04/1443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9C9B7F2-7CA3-4ABB-8417-F51896E4BA7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This occurs as three different stages with differences between</a:t>
            </a:r>
          </a:p>
          <a:p>
            <a:pPr algn="l"/>
            <a:r>
              <a:rPr lang="en-US" dirty="0"/>
              <a:t>different families of the viruses.</a:t>
            </a:r>
          </a:p>
          <a:p>
            <a:pPr algn="l"/>
            <a:r>
              <a:rPr lang="en-US" dirty="0"/>
              <a:t>Early transcription and translation: The proteins derived from</a:t>
            </a:r>
          </a:p>
          <a:p>
            <a:pPr algn="l"/>
            <a:r>
              <a:rPr lang="en-US" dirty="0"/>
              <a:t>this stage is mostly the enzymes required for virus replication.</a:t>
            </a:r>
          </a:p>
          <a:p>
            <a:pPr algn="l"/>
            <a:r>
              <a:rPr lang="en-US" dirty="0"/>
              <a:t>Replication of Nucleic acid:</a:t>
            </a:r>
          </a:p>
          <a:p>
            <a:pPr algn="l"/>
            <a:r>
              <a:rPr lang="en-US" dirty="0"/>
              <a:t>Late transcription and translation :The proteins produced </a:t>
            </a:r>
          </a:p>
          <a:p>
            <a:pPr algn="l"/>
            <a:r>
              <a:rPr lang="en-US" dirty="0"/>
              <a:t>during this stage are structural proteins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B7F2-7CA3-4ABB-8417-F51896E4BA7C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PLUS STRAND RNA VIRUSES The plus strand viruses are also known as positive strand viruses and in this category of viruses the genomic RNA can act as mRNA. </a:t>
            </a:r>
            <a:r>
              <a:rPr lang="en-US" dirty="0" err="1"/>
              <a:t>Eg.</a:t>
            </a:r>
            <a:r>
              <a:rPr lang="en-US" dirty="0"/>
              <a:t> Picornaviruses; togaviruses; flaviviruses Transcription and Translation: Poliovirus virion RNA functions as an mRNA and it is translated into a single polypeptide (polyprotein) immediately after entering into a cell. These polyprotein is later cleaved into number of small proteins. The cleavages are carried out by virus- coded proteases. The products of cleavage include RNA polymerase (replicase) needed for RNA synthesis, structural components of the virion and protease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9B7F2-7CA3-4ABB-8417-F51896E4BA7C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84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A069-4D49-4FCA-9038-828D60D8A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70738-AC1E-4A73-9F9B-F49C080A7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5E33-D57F-4AFB-9E99-C466DD22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FE11-F0E8-499F-B192-F0DB84E0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0AE3C-5A44-4DE3-A05D-13633BE9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2482-6BE9-459B-9647-316B8E17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835D3-0BF9-4CF3-AFA0-B7D32EB55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DC86-7C97-43D2-AB62-C7C30906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50957-AB48-4A97-923C-97C0BC07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5ED1-11C8-4FC7-B596-D239F9A2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EBC88-F7CF-42AA-92D2-DD527049D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625ED-0203-4E33-B4B6-A7889745A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1221A-E274-4F64-906A-D2DD2099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76E09-22EE-42D5-A49D-DECFDD24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8896-82CF-4300-8B50-7C4D28A7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8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5B04-CE5E-4534-BDC7-BBAE51AD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57A42-3224-48E0-8DD4-F310C55C9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87C8-9A3B-440B-96B0-22D02EA1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09CB-616C-48F4-BAB2-995884FE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C80A0-AEF9-4411-930F-4CF13EA2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E29D-E523-445B-B660-263931F9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4F5A3-3CDE-4E94-BBE4-62D297791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D8612-6116-485B-A29E-0DCBCEAB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C1CDD-4882-4411-93FF-A4921290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F0927-33A4-4B31-BF50-61AE5C78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7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D53B-5605-4630-A62A-B70F5DD2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D698-3A70-4F46-8C71-5D132375D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2664C-8247-40AA-A97F-BDA3F855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EDA4A-4E9C-4F3E-A8B4-8382F990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D446A-E36D-4A17-9F51-E0273046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2F37A-AF55-496A-A753-B706B5EF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FF6F-97CE-428C-9B85-80E55749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E263A-2AD5-4818-AC17-201591AE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BFEA8-6437-42B8-8E51-71ECFFFA5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BEEB8-5B56-435B-97C1-5F90B699B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AC4B7-906F-45E1-BC6B-ADF7E985C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BBC41-2D66-4BF0-B2A6-B6601489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EC784-162C-491D-8D6C-83316E4F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856B9-728F-4054-A612-16AA0CDD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1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5C1B-C208-43EA-AADD-02B0471C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4A131-44F4-400C-A816-922D31EF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3C47E-436B-4908-A7C9-4F632DA6D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1F1E0-F342-4F6C-B909-A4F9AF9C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759A1-1AF3-4021-B18E-81845C56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56CD5-C747-4447-9360-A07C686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7162B-F1F0-4FF6-B4A7-3685A0E9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2AF9-9280-4877-8041-DB40EBAA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9DE4-BA00-44C3-A317-A54F70D7A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BED37-BD3F-4F36-8CD5-B8AA5E178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6BAFF-409F-4993-999C-FA57B9A9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F7DC8-DFCB-431D-A75E-1D313204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3DE15-670C-4A56-A95F-C5F5078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FFF9-2EB0-4EB0-B99F-C380FCD4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72CE7-23C3-4F69-841D-BE37DEDCC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659AE-656C-4F28-9FBF-3FE39FB76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48046-5482-4209-887D-CFA353B9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7D961-7190-417D-A87F-33EEDD48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CB2C2-6E4E-4E05-9A85-D420195D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97D9D-3D44-4E3F-A5F2-9E4950DE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67DDE-7399-42ED-8E54-41ED9B4C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250F3-D97C-4151-A58E-02C08FB51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32E97-BD7F-49A3-9FC6-EA0A407EE808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0CC91-17CB-4094-A783-D009D3191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C0515-D739-41D0-BDE7-201E0212E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6661-B8FB-4946-86D0-0A0FDDFA6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9097" y="1364103"/>
            <a:ext cx="7772400" cy="534774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Microbiology Course</a:t>
            </a:r>
            <a:b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13</a:t>
            </a:r>
            <a:b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800" b="1" dirty="0">
                <a:solidFill>
                  <a:srgbClr val="0070C0"/>
                </a:solidFill>
              </a:rPr>
              <a:t>2021-2022</a:t>
            </a:r>
            <a:br>
              <a:rPr lang="en-IN" sz="2800" b="1" dirty="0">
                <a:solidFill>
                  <a:srgbClr val="0070C0"/>
                </a:solidFill>
              </a:rPr>
            </a:br>
            <a:br>
              <a:rPr lang="en-IN" sz="2800" b="1" dirty="0">
                <a:solidFill>
                  <a:srgbClr val="0070C0"/>
                </a:solidFill>
              </a:rPr>
            </a:br>
            <a:r>
              <a:rPr lang="en-IN" sz="4000" b="1" dirty="0">
                <a:solidFill>
                  <a:srgbClr val="0070C0"/>
                </a:solidFill>
              </a:rPr>
              <a:t>Viral replication</a:t>
            </a:r>
            <a:br>
              <a:rPr lang="en-IN" sz="2800" b="1" dirty="0">
                <a:solidFill>
                  <a:srgbClr val="0070C0"/>
                </a:solidFill>
              </a:rPr>
            </a:br>
            <a:br>
              <a:rPr lang="en-IN" sz="2800" b="1" dirty="0">
                <a:solidFill>
                  <a:srgbClr val="0070C0"/>
                </a:solidFill>
              </a:rPr>
            </a:br>
            <a:b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Mohammad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Odaibat</a:t>
            </a: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 and Pathology </a:t>
            </a: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Mutah University </a:t>
            </a: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78" y="236095"/>
            <a:ext cx="2893237" cy="19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0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80" y="1043959"/>
            <a:ext cx="8320790" cy="529878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u="sng" dirty="0"/>
              <a:t>Two methods of penetration of non-enveloped viruses:</a:t>
            </a:r>
          </a:p>
          <a:p>
            <a:pPr marL="914400" lvl="1" indent="-457200" algn="just">
              <a:buFont typeface="+mj-lt"/>
              <a:buAutoNum type="alphaUcPeriod"/>
            </a:pPr>
            <a:r>
              <a:rPr lang="en-US" dirty="0"/>
              <a:t>Direct endocytosis.</a:t>
            </a:r>
          </a:p>
          <a:p>
            <a:pPr marL="914400" lvl="1" indent="-457200" algn="just">
              <a:buFont typeface="+mj-lt"/>
              <a:buAutoNum type="alphaUcPeriod"/>
            </a:pPr>
            <a:r>
              <a:rPr lang="en-US" dirty="0"/>
              <a:t>or may be taken up via clathrin-coated pits into endosomes.</a:t>
            </a:r>
          </a:p>
          <a:p>
            <a:pPr algn="just"/>
            <a:r>
              <a:rPr lang="en-US" dirty="0"/>
              <a:t>They then cross the endosomal membrane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</a:rPr>
              <a:t>3. Uncoating</a:t>
            </a:r>
            <a:r>
              <a:rPr lang="en-US" dirty="0">
                <a:solidFill>
                  <a:srgbClr val="0070C0"/>
                </a:solidFill>
              </a:rPr>
              <a:t>: </a:t>
            </a:r>
            <a:endParaRPr lang="en-US" dirty="0"/>
          </a:p>
          <a:p>
            <a:pPr algn="just"/>
            <a:r>
              <a:rPr lang="en-US" dirty="0"/>
              <a:t>This is the general term applied to events after penetration, which allow the virus to express its genome.</a:t>
            </a:r>
          </a:p>
          <a:p>
            <a:pPr algn="just"/>
            <a:r>
              <a:rPr lang="en-US" dirty="0"/>
              <a:t>For successful viral infection, nucleic acid has to be sufficiently uncoated.</a:t>
            </a:r>
          </a:p>
          <a:p>
            <a:pPr algn="just"/>
            <a:r>
              <a:rPr lang="en-US" dirty="0"/>
              <a:t>The lysosomal enzymes play a major role in uncoating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3196C36-DB19-4CB4-B840-FC1D9E14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8990" y="2816112"/>
            <a:ext cx="2867718" cy="326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22EC65-3B95-4D09-AF65-AA6C610310E7}"/>
              </a:ext>
            </a:extLst>
          </p:cNvPr>
          <p:cNvSpPr/>
          <p:nvPr/>
        </p:nvSpPr>
        <p:spPr>
          <a:xfrm>
            <a:off x="9513852" y="2568694"/>
            <a:ext cx="1918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Uncoating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43" y="1103920"/>
            <a:ext cx="6656883" cy="4892145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Phase II: Replication of viral nucleic acid and protein synthesis</a:t>
            </a:r>
          </a:p>
          <a:p>
            <a:pPr algn="just"/>
            <a:r>
              <a:rPr lang="en-US" dirty="0"/>
              <a:t>Once uncoating has taken place, synthesis of viral nucleic acid  starts.</a:t>
            </a:r>
          </a:p>
          <a:p>
            <a:pPr algn="just"/>
            <a:r>
              <a:rPr lang="en-US" dirty="0"/>
              <a:t>The site of production of nucleic acid also varies between viruses. </a:t>
            </a:r>
          </a:p>
          <a:p>
            <a:pPr lvl="2" algn="just"/>
            <a:r>
              <a:rPr lang="en-US" sz="2400" dirty="0"/>
              <a:t>Most of the DNA viruses except Pox and Herpes replicate in nucleus.</a:t>
            </a:r>
          </a:p>
          <a:p>
            <a:pPr lvl="2" algn="just"/>
            <a:r>
              <a:rPr lang="en-US" sz="2400" dirty="0"/>
              <a:t>All RNA viruses replicate in cytoplasm except Orthomyxoviruses and Retroviruses, which for certain stages of replication get into the nucleus of the cell</a:t>
            </a:r>
          </a:p>
          <a:p>
            <a:pPr algn="just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33CBD58-9F49-4178-A86C-B8C3F1E34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3096" y="1572905"/>
            <a:ext cx="4625361" cy="39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98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523" y="1058950"/>
            <a:ext cx="7483129" cy="53420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b="1" dirty="0">
                <a:solidFill>
                  <a:srgbClr val="FF0000"/>
                </a:solidFill>
              </a:rPr>
              <a:t>Phase III: Assembly, Release, Maturation.</a:t>
            </a:r>
          </a:p>
          <a:p>
            <a:pPr algn="just">
              <a:buNone/>
            </a:pPr>
            <a:r>
              <a:rPr lang="en-US" sz="3200" b="1" dirty="0">
                <a:solidFill>
                  <a:srgbClr val="FF0000"/>
                </a:solidFill>
              </a:rPr>
              <a:t>Assembly</a:t>
            </a:r>
          </a:p>
          <a:p>
            <a:pPr algn="just"/>
            <a:r>
              <a:rPr lang="en-US" dirty="0"/>
              <a:t>Assembly: This stage involves the assembly of all the components necessary for the formation of the mature </a:t>
            </a:r>
            <a:r>
              <a:rPr lang="en-US" dirty="0" err="1"/>
              <a:t>virion</a:t>
            </a:r>
            <a:r>
              <a:rPr lang="en-US" dirty="0"/>
              <a:t> at a particular site in the cell.</a:t>
            </a:r>
          </a:p>
          <a:p>
            <a:pPr algn="just"/>
            <a:r>
              <a:rPr lang="en-US" dirty="0"/>
              <a:t>During this process, the basic structure of the virus is formed.</a:t>
            </a:r>
          </a:p>
          <a:p>
            <a:pPr algn="just"/>
            <a:r>
              <a:rPr lang="en-US" dirty="0"/>
              <a:t>The site of assembly varies for different viruses, </a:t>
            </a:r>
            <a:r>
              <a:rPr lang="en-US" dirty="0" err="1"/>
              <a:t>e.g</a:t>
            </a:r>
            <a:r>
              <a:rPr lang="en-US" dirty="0"/>
              <a:t>: </a:t>
            </a:r>
            <a:r>
              <a:rPr lang="en-US" dirty="0" err="1"/>
              <a:t>Picornaviruses</a:t>
            </a:r>
            <a:r>
              <a:rPr lang="en-US" dirty="0"/>
              <a:t>, Poxviruses, Reoviruses - In the cytoplasm. Adenoviruses, </a:t>
            </a:r>
            <a:r>
              <a:rPr lang="en-US" dirty="0" err="1"/>
              <a:t>povaviruses</a:t>
            </a:r>
            <a:r>
              <a:rPr lang="en-US" dirty="0"/>
              <a:t>, Parvoviruses - In the nucleus.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53039CBC-B06A-4B34-9889-C1B71BCB3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653" y="1490120"/>
            <a:ext cx="4367629" cy="419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6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90" y="1043960"/>
            <a:ext cx="7811125" cy="534209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Phase III: Assembly, Release, Maturation.</a:t>
            </a:r>
          </a:p>
          <a:p>
            <a:pPr algn="just">
              <a:buNone/>
            </a:pPr>
            <a:r>
              <a:rPr lang="en-US" sz="3200" b="1" dirty="0">
                <a:solidFill>
                  <a:srgbClr val="FF0000"/>
                </a:solidFill>
              </a:rPr>
              <a:t>Release</a:t>
            </a:r>
            <a:endParaRPr lang="en-US" sz="3200" dirty="0"/>
          </a:p>
          <a:p>
            <a:pPr algn="just"/>
            <a:r>
              <a:rPr lang="en-US" sz="3200" dirty="0"/>
              <a:t>Release is a simple process - the cell breaks open and releases the virus.</a:t>
            </a:r>
          </a:p>
          <a:p>
            <a:pPr algn="just"/>
            <a:r>
              <a:rPr lang="en-US" sz="3200" dirty="0"/>
              <a:t>Enveloped viruses acquire the lipid membrane as the virus buds out through the cell membrane.</a:t>
            </a:r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0C2F92B4-F5E0-4CF0-BFF1-81E2FC01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4615" y="1101475"/>
            <a:ext cx="3717555" cy="44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91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960"/>
            <a:ext cx="10515600" cy="5342092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Phase III: Assembly, Release, Maturation.</a:t>
            </a:r>
          </a:p>
          <a:p>
            <a:pPr algn="just">
              <a:buNone/>
            </a:pPr>
            <a:r>
              <a:rPr lang="en-US" sz="3200" b="1" dirty="0">
                <a:solidFill>
                  <a:srgbClr val="FF0000"/>
                </a:solidFill>
              </a:rPr>
              <a:t>Maturation</a:t>
            </a:r>
            <a:r>
              <a:rPr lang="en-US" sz="3200" dirty="0"/>
              <a:t>: </a:t>
            </a:r>
          </a:p>
          <a:p>
            <a:pPr algn="just"/>
            <a:r>
              <a:rPr lang="en-US" sz="3200" dirty="0"/>
              <a:t>At this stage of the lifecycle normally the virus becomes infectious.</a:t>
            </a:r>
          </a:p>
          <a:p>
            <a:pPr algn="just"/>
            <a:r>
              <a:rPr lang="en-US" sz="3200" dirty="0"/>
              <a:t>Usually it involves structural changes in the particle, often resulting from specific cleavage of capsid proteins to form the mature products, which frequently leads to a conformational change in the capsid.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</p:spTree>
    <p:extLst>
      <p:ext uri="{BB962C8B-B14F-4D97-AF65-F5344CB8AC3E}">
        <p14:creationId xmlns:p14="http://schemas.microsoft.com/office/powerpoint/2010/main" val="37192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433" y="1155810"/>
            <a:ext cx="9552156" cy="528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16" y="102149"/>
            <a:ext cx="10940833" cy="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7433-352E-4C73-B6F5-8805360D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52" y="105532"/>
            <a:ext cx="10510137" cy="7266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Negative</a:t>
            </a:r>
            <a:r>
              <a:rPr lang="en-US" sz="3200" b="1" dirty="0">
                <a:solidFill>
                  <a:srgbClr val="5F6368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4D5156"/>
                </a:solidFill>
                <a:latin typeface="arial" panose="020B0604020202020204" pitchFamily="34" charset="0"/>
              </a:rPr>
              <a:t>vs. 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</a:rPr>
              <a:t>Positive</a:t>
            </a:r>
            <a:r>
              <a:rPr lang="en-US" sz="3200" b="1" dirty="0">
                <a:solidFill>
                  <a:srgbClr val="4D5156"/>
                </a:solidFill>
                <a:latin typeface="arial" panose="020B0604020202020204" pitchFamily="34" charset="0"/>
              </a:rPr>
              <a:t> Sense </a:t>
            </a:r>
            <a:r>
              <a:rPr lang="en-US" sz="3200" b="1" dirty="0">
                <a:solidFill>
                  <a:srgbClr val="5F6368"/>
                </a:solidFill>
                <a:latin typeface="arial" panose="020B0604020202020204" pitchFamily="34" charset="0"/>
              </a:rPr>
              <a:t>Strand</a:t>
            </a:r>
            <a:r>
              <a:rPr lang="en-US" sz="3200" b="1" dirty="0">
                <a:solidFill>
                  <a:srgbClr val="4D5156"/>
                </a:solidFill>
                <a:latin typeface="arial" panose="020B0604020202020204" pitchFamily="34" charset="0"/>
              </a:rPr>
              <a:t> of 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</a:rPr>
              <a:t>DNA</a:t>
            </a:r>
            <a:r>
              <a:rPr lang="en-US" sz="3200" b="1" dirty="0">
                <a:solidFill>
                  <a:srgbClr val="5F6368"/>
                </a:solidFill>
                <a:latin typeface="arial" panose="020B0604020202020204" pitchFamily="34" charset="0"/>
              </a:rPr>
              <a:t> and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RNA</a:t>
            </a:r>
            <a:r>
              <a:rPr lang="en-US" sz="3200" b="1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EA976-AC60-4340-B373-D6F18EB380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9244" y="1139340"/>
            <a:ext cx="6111381" cy="925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6D811-215F-4C7C-95DF-4965B51DE4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1470" y="1417019"/>
            <a:ext cx="785107" cy="332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65858-168B-4AED-990F-D2835481B3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2597" y="2040976"/>
            <a:ext cx="389017" cy="572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9DF01D-1F11-41CB-BEEB-0012CF6C2C5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1482" y="2649340"/>
            <a:ext cx="6246904" cy="1451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0C0794-AA01-4864-825B-30C15AD7C35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11516" y="4737011"/>
            <a:ext cx="3670904" cy="5729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78CEC6-971A-48EC-BF5A-F313B62E7B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12742" y="5663135"/>
            <a:ext cx="3006039" cy="1167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B8A313-330D-48DA-A7B0-C67CB3C818D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35739" y="4860525"/>
            <a:ext cx="2128983" cy="756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0D5DD9-CF97-4E6B-9CE9-08D74C9DBE9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46159" y="5974503"/>
            <a:ext cx="1846062" cy="558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C88BC3-E1FE-46E4-BF66-43E3137F966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1451" y="724832"/>
            <a:ext cx="445601" cy="41377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D27BBC-4EA4-4F8D-8602-78054FDA84F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411" y="2355742"/>
            <a:ext cx="2148046" cy="3626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E6E7B4-BD07-424E-B00E-C5C347E614B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86457" y="4862556"/>
            <a:ext cx="530477" cy="19450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87BAB7-9783-40FA-A9F4-EE1C26BA4C8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6938" y="5576855"/>
            <a:ext cx="1659519" cy="3976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F935FB-A88D-42A5-9987-802CDC75250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31774" y="3173309"/>
            <a:ext cx="3161646" cy="5587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772602-F179-4C8C-8DF6-6A1BECC7C506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42220" y="2735878"/>
            <a:ext cx="2077232" cy="4571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54E81E-7543-4616-9D3E-8C345625CC4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85208" y="3650655"/>
            <a:ext cx="2505407" cy="376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11D0FEB-4484-4E5E-ADAE-85DCC9C837DD}"/>
              </a:ext>
            </a:extLst>
          </p:cNvPr>
          <p:cNvSpPr/>
          <p:nvPr/>
        </p:nvSpPr>
        <p:spPr>
          <a:xfrm>
            <a:off x="10073403" y="3550929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Negative-sense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B33B93-03CE-4876-9822-268A43B155B7}"/>
              </a:ext>
            </a:extLst>
          </p:cNvPr>
          <p:cNvSpPr/>
          <p:nvPr/>
        </p:nvSpPr>
        <p:spPr>
          <a:xfrm>
            <a:off x="10070549" y="2764375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  <a:latin typeface="arial" panose="020B0604020202020204" pitchFamily="34" charset="0"/>
              </a:rPr>
              <a:t>Positive-sense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5F13017-27ED-4CC9-AD7F-A6410D2EAA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3151" y="5309485"/>
            <a:ext cx="390863" cy="5756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E938EE2-82B6-4D92-9354-A22244A38B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1254" y="4076617"/>
            <a:ext cx="389017" cy="5729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10F8BB-1570-4AA2-A991-31912D0EE2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639576" y="2785538"/>
            <a:ext cx="301754" cy="4444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832C60-B0FD-4AA9-88F5-963B639020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699442" y="3577961"/>
            <a:ext cx="301754" cy="44440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D897BE8-0008-471C-ABA1-442E97BA55E1}"/>
              </a:ext>
            </a:extLst>
          </p:cNvPr>
          <p:cNvSpPr/>
          <p:nvPr/>
        </p:nvSpPr>
        <p:spPr>
          <a:xfrm>
            <a:off x="10162931" y="4860525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  <a:latin typeface="arial" panose="020B0604020202020204" pitchFamily="34" charset="0"/>
              </a:rPr>
              <a:t>Positive-sense</a:t>
            </a:r>
            <a:endParaRPr lang="en-US" sz="2000" b="1" u="sng" dirty="0">
              <a:solidFill>
                <a:srgbClr val="00B05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492EF-52F5-45A8-9340-802105A165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9701978" y="4881688"/>
            <a:ext cx="301754" cy="4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6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33072" y="8908"/>
            <a:ext cx="10515600" cy="70425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Replication of </a:t>
            </a:r>
            <a:r>
              <a:rPr lang="en-US" b="1" dirty="0" err="1"/>
              <a:t>dsDNA</a:t>
            </a:r>
            <a:r>
              <a:rPr lang="en-US" b="1" dirty="0"/>
              <a:t> Virus</a:t>
            </a:r>
            <a:endParaRPr lang="ar-S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79CD18-9793-4E50-8EFC-B1D151108B04}"/>
              </a:ext>
            </a:extLst>
          </p:cNvPr>
          <p:cNvSpPr/>
          <p:nvPr/>
        </p:nvSpPr>
        <p:spPr>
          <a:xfrm>
            <a:off x="374569" y="3634004"/>
            <a:ext cx="113240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 replication of dsDNA viruses is a straight-forward.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They use the cell's replication machinery to transcribe their genome into mRNA immediately.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Host enzymes for mRNA synthesis and DNA replication are available in nucleus hence, it needs to enter the nucleus.</a:t>
            </a:r>
          </a:p>
          <a:p>
            <a:pPr algn="just"/>
            <a:r>
              <a:rPr lang="en-US" sz="2400" b="1" u="sng" dirty="0">
                <a:solidFill>
                  <a:srgbClr val="FF0000"/>
                </a:solidFill>
              </a:rPr>
              <a:t>Example: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papillomaviruses, polyomaviruses, adenoviruses and herpesviruses.</a:t>
            </a:r>
          </a:p>
          <a:p>
            <a:pPr algn="just"/>
            <a:r>
              <a:rPr lang="en-US" sz="2400" b="1" u="sng" dirty="0">
                <a:solidFill>
                  <a:srgbClr val="FF0000"/>
                </a:solidFill>
              </a:rPr>
              <a:t>Except:</a:t>
            </a:r>
            <a:r>
              <a:rPr lang="en-US" sz="2400" dirty="0"/>
              <a:t> Poxviruses replicate in the cytoplasm because it they carry their own RNA polymerase (transcriptase).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C394C-B678-46CF-B3CC-32D154B2C9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5725" y="803107"/>
            <a:ext cx="6766654" cy="281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03" y="1022469"/>
            <a:ext cx="11009156" cy="503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06B5A235-F27C-4C7B-BC9C-18D4DFC533F7}"/>
              </a:ext>
            </a:extLst>
          </p:cNvPr>
          <p:cNvSpPr txBox="1">
            <a:spLocks/>
          </p:cNvSpPr>
          <p:nvPr/>
        </p:nvSpPr>
        <p:spPr>
          <a:xfrm>
            <a:off x="1033072" y="8908"/>
            <a:ext cx="10515600" cy="704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Replication of (-) ssDNA Virus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385" y="842650"/>
            <a:ext cx="9698974" cy="36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61A3DB-002B-4E2F-AFA9-DA742081C0A1}"/>
              </a:ext>
            </a:extLst>
          </p:cNvPr>
          <p:cNvSpPr/>
          <p:nvPr/>
        </p:nvSpPr>
        <p:spPr>
          <a:xfrm>
            <a:off x="139909" y="4496956"/>
            <a:ext cx="11917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dsRNA does not function as an mRNA and so the initial step is to make mRNA (transcription).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RNA-dependent RNA polymerase</a:t>
            </a:r>
            <a:r>
              <a:rPr lang="en-US" sz="2400" dirty="0"/>
              <a:t> (</a:t>
            </a:r>
            <a:r>
              <a:rPr lang="en-US" sz="2400" b="1" dirty="0"/>
              <a:t>RdRp</a:t>
            </a:r>
            <a:r>
              <a:rPr lang="en-US" sz="2400" dirty="0"/>
              <a:t>) or </a:t>
            </a:r>
            <a:r>
              <a:rPr lang="en-US" sz="2400" b="1" dirty="0"/>
              <a:t>RNA replicase</a:t>
            </a:r>
            <a:r>
              <a:rPr lang="en-US" sz="2400" dirty="0"/>
              <a:t> is an enzyme that catalyzes the replication of RNA from an RNA template.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Specifically, it catalyzes synthesis of the RNA strand complementary to a given RNA template. 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7A74405-C336-4F11-8B5E-E90BCC58356D}"/>
              </a:ext>
            </a:extLst>
          </p:cNvPr>
          <p:cNvSpPr txBox="1">
            <a:spLocks/>
          </p:cNvSpPr>
          <p:nvPr/>
        </p:nvSpPr>
        <p:spPr>
          <a:xfrm>
            <a:off x="1033072" y="8908"/>
            <a:ext cx="10515600" cy="704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Replication of dsRNA Virus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A52F-6F78-4226-84B3-11F08EE8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94" y="158648"/>
            <a:ext cx="6550742" cy="82949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36C2-4885-41AA-941E-6C8634C8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94" y="1253331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</a:rPr>
              <a:t>Virus (Latin, poison)</a:t>
            </a:r>
          </a:p>
          <a:p>
            <a:pPr algn="just"/>
            <a:r>
              <a:rPr lang="en-US" sz="3600" dirty="0">
                <a:solidFill>
                  <a:srgbClr val="7030A0"/>
                </a:solidFill>
              </a:rPr>
              <a:t>Viruses are non-living, infectious entities which only become part of a living system  when they have infected host cells, a form of borrowed life.</a:t>
            </a:r>
          </a:p>
          <a:p>
            <a:pPr algn="just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They need the help of a host cell for their replication.</a:t>
            </a:r>
          </a:p>
          <a:p>
            <a:pPr algn="just"/>
            <a:r>
              <a:rPr lang="en-US" sz="3600" dirty="0"/>
              <a:t>All viruses have to penetrate, replicate &amp; come out of a cell.</a:t>
            </a:r>
          </a:p>
          <a:p>
            <a:pPr marL="0" indent="0" algn="just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60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819" y="796166"/>
            <a:ext cx="8259581" cy="308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57B7D8-E433-4E85-9500-906375DF7B25}"/>
              </a:ext>
            </a:extLst>
          </p:cNvPr>
          <p:cNvSpPr/>
          <p:nvPr/>
        </p:nvSpPr>
        <p:spPr>
          <a:xfrm>
            <a:off x="321424" y="3926318"/>
            <a:ext cx="11227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Plus-strand RNA viruses – The virion (genomic) RNA is the same sense as mRNA and so functions as mRNA.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This mRNA can be translated immediately upon infection of the host cell.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Prokaryotic and eukaryotic cells do not carry </a:t>
            </a:r>
            <a:r>
              <a:rPr lang="en-US" sz="2800" b="1" dirty="0"/>
              <a:t>RdRp</a:t>
            </a:r>
            <a:r>
              <a:rPr lang="en-US" sz="2800" dirty="0"/>
              <a:t>, which is needed for nascent RNA strand synthesis from RNA template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D3BAC4-DADE-46CC-83ED-F5A33CCDEC93}"/>
              </a:ext>
            </a:extLst>
          </p:cNvPr>
          <p:cNvSpPr/>
          <p:nvPr/>
        </p:nvSpPr>
        <p:spPr>
          <a:xfrm>
            <a:off x="-3048000" y="123201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1D634D94-AD9F-4B44-AA51-8E8EA41DC1FB}"/>
              </a:ext>
            </a:extLst>
          </p:cNvPr>
          <p:cNvSpPr txBox="1">
            <a:spLocks/>
          </p:cNvSpPr>
          <p:nvPr/>
        </p:nvSpPr>
        <p:spPr>
          <a:xfrm>
            <a:off x="1033072" y="8908"/>
            <a:ext cx="10515600" cy="704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Replication of (+) </a:t>
            </a:r>
            <a:r>
              <a:rPr lang="en-US" b="1" dirty="0" err="1"/>
              <a:t>ssRNA</a:t>
            </a:r>
            <a:r>
              <a:rPr lang="en-US" b="1" dirty="0"/>
              <a:t> Virus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195" y="864433"/>
            <a:ext cx="9366860" cy="409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18C49B-6CBC-4AF0-B100-7BD01A6A9E25}"/>
              </a:ext>
            </a:extLst>
          </p:cNvPr>
          <p:cNvSpPr/>
          <p:nvPr/>
        </p:nvSpPr>
        <p:spPr>
          <a:xfrm>
            <a:off x="618639" y="5081666"/>
            <a:ext cx="10954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Negative-strand RNA viruses – The virion RNA is negative sense and must be copied into the complementary plus-sense mRNA before proteins can be made.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44C3A0D0-C5F0-423B-A64B-7B709AE26C3C}"/>
              </a:ext>
            </a:extLst>
          </p:cNvPr>
          <p:cNvSpPr txBox="1">
            <a:spLocks/>
          </p:cNvSpPr>
          <p:nvPr/>
        </p:nvSpPr>
        <p:spPr>
          <a:xfrm>
            <a:off x="1033072" y="8908"/>
            <a:ext cx="10515600" cy="704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Replication of (-) </a:t>
            </a:r>
            <a:r>
              <a:rPr lang="en-US" b="1" dirty="0" err="1"/>
              <a:t>ssRNA</a:t>
            </a:r>
            <a:r>
              <a:rPr lang="en-US" b="1" dirty="0"/>
              <a:t> Virus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F7C7B-81A1-4724-AC5E-11B55FDF9D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466" y="359764"/>
            <a:ext cx="5064256" cy="6390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EA112-E8B0-4DF5-99E5-D31595BA3B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0722" y="264287"/>
            <a:ext cx="524827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9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549" y="743147"/>
            <a:ext cx="9829379" cy="34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C2105F-7770-4B29-987A-B8F0C65E2C68}"/>
              </a:ext>
            </a:extLst>
          </p:cNvPr>
          <p:cNvSpPr/>
          <p:nvPr/>
        </p:nvSpPr>
        <p:spPr>
          <a:xfrm>
            <a:off x="169060" y="4171436"/>
            <a:ext cx="116431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Reverse Transcriptase RNA Virus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Retroviruses are unique in that their genomes are transcribed into DNA and not RNA.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ssRNA</a:t>
            </a:r>
            <a:r>
              <a:rPr lang="en-US" sz="2400" dirty="0"/>
              <a:t> is transcribed into DNA by reverse transcriptase that then integrates into the cellular DNA as provirus.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Transcription of the provirus by the cellular transcriptase yields the viral molecules that end up in virions.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Example: HIV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04AA5E1E-8659-4837-8A32-E7542B73C298}"/>
              </a:ext>
            </a:extLst>
          </p:cNvPr>
          <p:cNvSpPr txBox="1">
            <a:spLocks/>
          </p:cNvSpPr>
          <p:nvPr/>
        </p:nvSpPr>
        <p:spPr>
          <a:xfrm>
            <a:off x="1033072" y="8908"/>
            <a:ext cx="10515600" cy="704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Replication of Retrovirus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41" y="1142986"/>
            <a:ext cx="2124075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12" y="2038344"/>
            <a:ext cx="581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68" y="839526"/>
            <a:ext cx="3143272" cy="308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2918" y="1000108"/>
            <a:ext cx="24479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76" y="4205312"/>
            <a:ext cx="30194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8729685" y="3848107"/>
            <a:ext cx="409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8679" y="4143380"/>
            <a:ext cx="2828925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4"/>
          <p:cNvSpPr txBox="1">
            <a:spLocks noChangeArrowheads="1"/>
          </p:cNvSpPr>
          <p:nvPr/>
        </p:nvSpPr>
        <p:spPr>
          <a:xfrm>
            <a:off x="1981200" y="92268"/>
            <a:ext cx="8229600" cy="85727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1117600" indent="-1117600" algn="ctr">
              <a:spcBef>
                <a:spcPct val="0"/>
              </a:spcBef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steps in viral life cycle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61" y="2071679"/>
            <a:ext cx="581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1885" y="4819664"/>
            <a:ext cx="409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2927" y="4819664"/>
            <a:ext cx="409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1159" y="4076724"/>
            <a:ext cx="2333625" cy="278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A8D3C2-E0F7-41B6-9C34-AC3CB3BE2E08}"/>
              </a:ext>
            </a:extLst>
          </p:cNvPr>
          <p:cNvSpPr/>
          <p:nvPr/>
        </p:nvSpPr>
        <p:spPr>
          <a:xfrm>
            <a:off x="1319134" y="1071549"/>
            <a:ext cx="9099030" cy="2765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D29027-A2FB-4CBE-B17C-8AF98B3B7148}"/>
              </a:ext>
            </a:extLst>
          </p:cNvPr>
          <p:cNvSpPr/>
          <p:nvPr/>
        </p:nvSpPr>
        <p:spPr>
          <a:xfrm>
            <a:off x="7853357" y="4350009"/>
            <a:ext cx="2564808" cy="2415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0BF0-7A03-4A0B-A699-9B83D813CF21}"/>
              </a:ext>
            </a:extLst>
          </p:cNvPr>
          <p:cNvSpPr/>
          <p:nvPr/>
        </p:nvSpPr>
        <p:spPr>
          <a:xfrm>
            <a:off x="1319134" y="4030726"/>
            <a:ext cx="5881810" cy="28272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3DD8CA-2CE4-449D-A3B2-DB8B7A52A574}"/>
              </a:ext>
            </a:extLst>
          </p:cNvPr>
          <p:cNvSpPr txBox="1"/>
          <p:nvPr/>
        </p:nvSpPr>
        <p:spPr>
          <a:xfrm>
            <a:off x="10592131" y="5044253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Phase II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196E8E-1855-4186-8C1E-990E31406260}"/>
              </a:ext>
            </a:extLst>
          </p:cNvPr>
          <p:cNvSpPr txBox="1"/>
          <p:nvPr/>
        </p:nvSpPr>
        <p:spPr>
          <a:xfrm>
            <a:off x="146316" y="504425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Phase III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97AC16-5CE4-406A-8E02-6E382E4A7691}"/>
              </a:ext>
            </a:extLst>
          </p:cNvPr>
          <p:cNvSpPr txBox="1"/>
          <p:nvPr/>
        </p:nvSpPr>
        <p:spPr>
          <a:xfrm>
            <a:off x="162301" y="2372732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Phase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15" grpId="0" animBg="1"/>
      <p:bldP spid="16" grpId="0" animBg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65F4-1C68-49B2-B8DA-91B6E357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4349-1F8F-4E17-8B65-E97B6B1D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26" y="1405173"/>
            <a:ext cx="10515600" cy="495065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Phase – I Initiation: </a:t>
            </a:r>
            <a:r>
              <a:rPr lang="en-US" sz="3200" dirty="0"/>
              <a:t>This stage is characterized by introduction of genetic material of the virus into the cell</a:t>
            </a:r>
          </a:p>
          <a:p>
            <a:pPr lvl="1"/>
            <a:r>
              <a:rPr lang="en-US" sz="2800" dirty="0"/>
              <a:t>Attachment</a:t>
            </a:r>
          </a:p>
          <a:p>
            <a:pPr lvl="1"/>
            <a:r>
              <a:rPr lang="en-US" sz="2800" dirty="0"/>
              <a:t>Penetration</a:t>
            </a:r>
          </a:p>
          <a:p>
            <a:pPr lvl="1"/>
            <a:r>
              <a:rPr lang="en-US" sz="2800" dirty="0"/>
              <a:t>Uncoating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Phase – II Replication: </a:t>
            </a:r>
            <a:r>
              <a:rPr lang="en-US" sz="3200" dirty="0"/>
              <a:t>This stage is characterized by:</a:t>
            </a:r>
          </a:p>
          <a:p>
            <a:pPr lvl="1"/>
            <a:r>
              <a:rPr lang="en-US" sz="2800" dirty="0"/>
              <a:t>Genome synthesis</a:t>
            </a:r>
          </a:p>
          <a:p>
            <a:pPr lvl="1"/>
            <a:r>
              <a:rPr lang="en-US" sz="2800" dirty="0"/>
              <a:t>RNA production</a:t>
            </a:r>
          </a:p>
          <a:p>
            <a:pPr lvl="1"/>
            <a:r>
              <a:rPr lang="en-US" sz="2800" dirty="0"/>
              <a:t>Protein synthesis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Phase – III Assembly, Release, Maturation.</a:t>
            </a:r>
          </a:p>
        </p:txBody>
      </p:sp>
    </p:spTree>
    <p:extLst>
      <p:ext uri="{BB962C8B-B14F-4D97-AF65-F5344CB8AC3E}">
        <p14:creationId xmlns:p14="http://schemas.microsoft.com/office/powerpoint/2010/main" val="9631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07" y="939029"/>
            <a:ext cx="6831142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</a:rPr>
              <a:t>Phase I - Initiation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Attachment: Virus attaches to the cell surface.</a:t>
            </a:r>
          </a:p>
          <a:p>
            <a:pPr lvl="1" algn="just"/>
            <a:r>
              <a:rPr lang="en-US" dirty="0"/>
              <a:t>Attachment is via ionic interactions.</a:t>
            </a:r>
          </a:p>
          <a:p>
            <a:pPr lvl="1" algn="just"/>
            <a:r>
              <a:rPr lang="en-US" dirty="0"/>
              <a:t>Viral attachment proteins referred as ligands are present on the surface of viruses, which recognizes specific receptors on the cell surface.</a:t>
            </a:r>
          </a:p>
          <a:p>
            <a:pPr lvl="1"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The ligands in viruses are usually the fibers and spikes in the virus structures.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887019-34A0-45B0-9DDC-924EE1057D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6375" y="1322731"/>
            <a:ext cx="4056518" cy="42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91" y="808997"/>
            <a:ext cx="4173202" cy="5585527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receptors on cells are protein or carbohydrate or lipid components of the cell surface.</a:t>
            </a:r>
          </a:p>
          <a:p>
            <a:pPr algn="just"/>
            <a:r>
              <a:rPr lang="en-US" sz="2400" dirty="0"/>
              <a:t>Cells without the appropriate receptors are not susceptible to the virus.</a:t>
            </a:r>
          </a:p>
          <a:p>
            <a:pPr marL="0" indent="0" algn="just">
              <a:buNone/>
            </a:pPr>
            <a:r>
              <a:rPr lang="en-US" b="1" u="sng" dirty="0"/>
              <a:t>Examples: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latin typeface="Droid Sans"/>
              </a:rPr>
              <a:t>Influenzas virus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II. HIV</a:t>
            </a:r>
            <a:r>
              <a:rPr lang="en-US" sz="2400" dirty="0"/>
              <a:t>: The joining ligand of HIV is gp120 which binds to the most common cellular receptors glycoproteins ( CD4).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222222"/>
                </a:solidFill>
                <a:latin typeface="Harding"/>
              </a:rPr>
              <a:t>III. </a:t>
            </a:r>
            <a:r>
              <a:rPr lang="en-US" sz="2400" b="1" dirty="0">
                <a:solidFill>
                  <a:srgbClr val="00B0F0"/>
                </a:solidFill>
                <a:latin typeface="Harding"/>
              </a:rPr>
              <a:t>COVID-19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7" y="184969"/>
            <a:ext cx="5493774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9A7E18-DD5C-41BF-9BA6-899C83BD0491}"/>
              </a:ext>
            </a:extLst>
          </p:cNvPr>
          <p:cNvSpPr/>
          <p:nvPr/>
        </p:nvSpPr>
        <p:spPr>
          <a:xfrm>
            <a:off x="7824865" y="4565478"/>
            <a:ext cx="4141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Chains of sugars called glycans sit on the surface of our cells and control the gates through which different molecules enter. For a virus to gain access to a cell, proteins on the virus's surface must bind to certain glycans.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D69C8B-F9DA-4072-9C4E-107965CD0854}"/>
              </a:ext>
            </a:extLst>
          </p:cNvPr>
          <p:cNvSpPr txBox="1"/>
          <p:nvPr/>
        </p:nvSpPr>
        <p:spPr>
          <a:xfrm>
            <a:off x="5663109" y="1504232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HIV</a:t>
            </a:r>
          </a:p>
        </p:txBody>
      </p:sp>
      <p:pic>
        <p:nvPicPr>
          <p:cNvPr id="1026" name="Picture 2" descr="WalmartRamen - A New Day: Bone marrow transplant and engineered immune  cells HIV hope">
            <a:extLst>
              <a:ext uri="{FF2B5EF4-FFF2-40B4-BE49-F238E27FC236}">
                <a16:creationId xmlns:a16="http://schemas.microsoft.com/office/drawing/2014/main" id="{F4344B20-C777-4BDA-8D1E-464CCC3A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21" y="2027452"/>
            <a:ext cx="3046842" cy="28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611478C-D796-4EB3-9119-A7272927E3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1383" y="764027"/>
            <a:ext cx="3352800" cy="3733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8153E0-C687-4D2B-BB34-E996065B76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0391" y="3076598"/>
            <a:ext cx="685510" cy="434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B6D9F2-EB8A-478B-AA26-FC46130B52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1265" y="831678"/>
            <a:ext cx="1664146" cy="34430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18161B4-BDEC-4462-A42E-3AF87ED5DC92}"/>
              </a:ext>
            </a:extLst>
          </p:cNvPr>
          <p:cNvSpPr/>
          <p:nvPr/>
        </p:nvSpPr>
        <p:spPr>
          <a:xfrm>
            <a:off x="8903713" y="355056"/>
            <a:ext cx="2070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Droid Sans"/>
              </a:rPr>
              <a:t>Influenzas virus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D7C35-AE53-4E9B-8818-E12C4E86ACB2}"/>
              </a:ext>
            </a:extLst>
          </p:cNvPr>
          <p:cNvSpPr txBox="1"/>
          <p:nvPr/>
        </p:nvSpPr>
        <p:spPr>
          <a:xfrm>
            <a:off x="8848009" y="3140066"/>
            <a:ext cx="730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24603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4" grpId="0"/>
      <p:bldP spid="3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4B7369-FF56-4565-98AB-8261DD67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7" y="184969"/>
            <a:ext cx="5493774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FE0D2-75E6-4012-A713-A2015270C2AD}"/>
              </a:ext>
            </a:extLst>
          </p:cNvPr>
          <p:cNvSpPr/>
          <p:nvPr/>
        </p:nvSpPr>
        <p:spPr>
          <a:xfrm>
            <a:off x="111326" y="1366846"/>
            <a:ext cx="70476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/>
                </a:solidFill>
                <a:latin typeface="Harding"/>
              </a:rPr>
              <a:t>The </a:t>
            </a:r>
            <a:r>
              <a:rPr lang="en-US" sz="2800" b="1" dirty="0">
                <a:solidFill>
                  <a:srgbClr val="00B0F0"/>
                </a:solidFill>
                <a:latin typeface="Harding"/>
              </a:rPr>
              <a:t>COVID-19 </a:t>
            </a:r>
            <a:r>
              <a:rPr lang="en-US" sz="2800" dirty="0">
                <a:solidFill>
                  <a:srgbClr val="222222"/>
                </a:solidFill>
                <a:latin typeface="Harding"/>
              </a:rPr>
              <a:t>entry into host cells is mediated by its spike glycoprotein (S-glycoprotein), and the angiotensin-converting enzyme 2 (ACE2) has been identified as a cellular receptor.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ACE2 is expressed in nearly all human organs in varying degrees. In the respiratory system ACE2 is mainly expressed on type II alveolar epithelial cells</a:t>
            </a:r>
          </a:p>
          <a:p>
            <a:pPr algn="just"/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B87D0-616C-41B5-AD82-E485D3E869CC}"/>
              </a:ext>
            </a:extLst>
          </p:cNvPr>
          <p:cNvSpPr/>
          <p:nvPr/>
        </p:nvSpPr>
        <p:spPr>
          <a:xfrm>
            <a:off x="8507244" y="184969"/>
            <a:ext cx="1820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00B0F0"/>
                </a:solidFill>
                <a:latin typeface="Harding"/>
              </a:rPr>
              <a:t>COVID-19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B6C0E-659F-481E-9324-B333B727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703" y="919055"/>
            <a:ext cx="4257675" cy="3000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ECC26-2F23-4E59-A378-4ACDB0A7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8" y="4682724"/>
            <a:ext cx="4469420" cy="2175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0E76CE-C097-4B39-9F92-15FA753FF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43" y="4580008"/>
            <a:ext cx="14001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3" y="925150"/>
            <a:ext cx="11887966" cy="435133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>
                <a:solidFill>
                  <a:srgbClr val="0070C0"/>
                </a:solidFill>
              </a:rPr>
              <a:t>2. Penetration:</a:t>
            </a:r>
          </a:p>
          <a:p>
            <a:pPr algn="just"/>
            <a:r>
              <a:rPr lang="en-US" sz="2400" dirty="0"/>
              <a:t>It is a process by which a virus enters into the cell. </a:t>
            </a:r>
          </a:p>
          <a:p>
            <a:pPr algn="just"/>
            <a:r>
              <a:rPr lang="en-US" sz="2400" dirty="0"/>
              <a:t>It is an energy dependant reaction and occurs quickly. </a:t>
            </a:r>
          </a:p>
          <a:p>
            <a:pPr algn="just"/>
            <a:r>
              <a:rPr lang="en-US" sz="2400" dirty="0"/>
              <a:t>Methods of penetration</a:t>
            </a:r>
            <a:r>
              <a:rPr lang="en-US" dirty="0"/>
              <a:t>:</a:t>
            </a:r>
          </a:p>
          <a:p>
            <a:pPr lvl="1" algn="just"/>
            <a:r>
              <a:rPr lang="en-US" dirty="0"/>
              <a:t>fusion,</a:t>
            </a:r>
          </a:p>
          <a:p>
            <a:pPr lvl="1" algn="just"/>
            <a:r>
              <a:rPr lang="en-US" dirty="0"/>
              <a:t>endocytosis or</a:t>
            </a:r>
          </a:p>
          <a:p>
            <a:pPr marL="457200" lvl="1" indent="0" algn="just">
              <a:buNone/>
            </a:pPr>
            <a:r>
              <a:rPr lang="en-US" dirty="0"/>
              <a:t> </a:t>
            </a:r>
          </a:p>
          <a:p>
            <a:pPr algn="just"/>
            <a:r>
              <a:rPr lang="en-US" u="sng" dirty="0"/>
              <a:t>Two methods of Penetration of enveloped viruses:</a:t>
            </a:r>
          </a:p>
          <a:p>
            <a:pPr marL="971550" lvl="1" indent="-514350" algn="just">
              <a:buFont typeface="+mj-lt"/>
              <a:buAutoNum type="alphaUcPeriod"/>
            </a:pPr>
            <a:r>
              <a:rPr lang="en-US" dirty="0"/>
              <a:t>Entry by fusing with the plasma membrane : Some enveloped viruses fuse directly with the plasma membrane. Thus, the internal components of the </a:t>
            </a:r>
            <a:r>
              <a:rPr lang="en-US" dirty="0" err="1"/>
              <a:t>virion</a:t>
            </a:r>
            <a:r>
              <a:rPr lang="en-US" dirty="0"/>
              <a:t> are immediately delivered to the cytoplasm of the cell.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41E1E-8931-421A-9EEE-A5ADA2E849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1464" y="1581512"/>
            <a:ext cx="4781863" cy="26644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FB817A-C277-4E64-99FA-80A5CA59DC92}"/>
              </a:ext>
            </a:extLst>
          </p:cNvPr>
          <p:cNvSpPr/>
          <p:nvPr/>
        </p:nvSpPr>
        <p:spPr>
          <a:xfrm>
            <a:off x="8259097" y="1360689"/>
            <a:ext cx="3697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Penetration of enveloped viruses</a:t>
            </a:r>
          </a:p>
        </p:txBody>
      </p:sp>
    </p:spTree>
    <p:extLst>
      <p:ext uri="{BB962C8B-B14F-4D97-AF65-F5344CB8AC3E}">
        <p14:creationId xmlns:p14="http://schemas.microsoft.com/office/powerpoint/2010/main" val="52851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1FE2E-C05D-4128-972E-790810E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97" y="969009"/>
            <a:ext cx="6571939" cy="435133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B. Entry via clathrin coated pits at the cell surface:</a:t>
            </a:r>
          </a:p>
          <a:p>
            <a:pPr algn="just"/>
            <a:r>
              <a:rPr lang="en-US" sz="2400" dirty="0"/>
              <a:t>Some enveloped viruses are unable to fuse directly with the plasma membrane.</a:t>
            </a:r>
          </a:p>
          <a:p>
            <a:pPr algn="just"/>
            <a:r>
              <a:rPr lang="en-US" sz="2400" dirty="0"/>
              <a:t>These viruses are taken up by invagination of clathrin coated pits into endosomes.</a:t>
            </a:r>
          </a:p>
          <a:p>
            <a:pPr algn="just"/>
            <a:r>
              <a:rPr lang="en-US" sz="2400" dirty="0"/>
              <a:t>As the endosomes become acidified, the fusion activity of the virus proteins becomes activated by the fall in pH and the virion membrane fuses with the endosome membrane.</a:t>
            </a:r>
          </a:p>
          <a:p>
            <a:pPr algn="just"/>
            <a:r>
              <a:rPr lang="en-US" sz="2400" dirty="0"/>
              <a:t>This results in delivery of the internal components of the virus to the cytoplasm of the cell.</a:t>
            </a:r>
          </a:p>
          <a:p>
            <a:pPr algn="just"/>
            <a:r>
              <a:rPr lang="en-US" sz="2400" dirty="0"/>
              <a:t>This endocytosis is also called </a:t>
            </a:r>
            <a:r>
              <a:rPr lang="en-US" sz="2400" dirty="0">
                <a:solidFill>
                  <a:srgbClr val="FF0000"/>
                </a:solidFill>
              </a:rPr>
              <a:t>viropexis</a:t>
            </a:r>
            <a:r>
              <a:rPr lang="en-US" sz="2400" dirty="0"/>
              <a:t> (where the virus membrane does not become part of the vesicle membrane).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9D1DA-EC92-40BA-853B-113DB57F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184969"/>
            <a:ext cx="7656871" cy="611444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Stages of virus replication</a:t>
            </a:r>
          </a:p>
        </p:txBody>
      </p:sp>
      <p:pic>
        <p:nvPicPr>
          <p:cNvPr id="5" name="Picture 2" descr="Clathrin-mediated endocytosis of virus by host ~ ViralZone">
            <a:extLst>
              <a:ext uri="{FF2B5EF4-FFF2-40B4-BE49-F238E27FC236}">
                <a16:creationId xmlns:a16="http://schemas.microsoft.com/office/drawing/2014/main" id="{BC2CCEF6-805E-4FFC-B075-641D1D24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08" y="940717"/>
            <a:ext cx="5041692" cy="59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7" ma:contentTypeDescription="Create a new document." ma:contentTypeScope="" ma:versionID="9356f61c2b55f0404cd773b8c6b77782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683cd1ced419719e240114a20aa08ec6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9374BF-69B8-42E5-907E-1D25909CDFAE}"/>
</file>

<file path=customXml/itemProps2.xml><?xml version="1.0" encoding="utf-8"?>
<ds:datastoreItem xmlns:ds="http://schemas.openxmlformats.org/officeDocument/2006/customXml" ds:itemID="{854F2978-A7D3-46FF-843E-720D4E381126}"/>
</file>

<file path=customXml/itemProps3.xml><?xml version="1.0" encoding="utf-8"?>
<ds:datastoreItem xmlns:ds="http://schemas.openxmlformats.org/officeDocument/2006/customXml" ds:itemID="{CCBD545A-A2F9-4117-B42A-F04BF6324F5F}"/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1410</Words>
  <Application>Microsoft Office PowerPoint</Application>
  <PresentationFormat>Widescreen</PresentationFormat>
  <Paragraphs>130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Droid Sans</vt:lpstr>
      <vt:lpstr>Harding</vt:lpstr>
      <vt:lpstr>Office Theme</vt:lpstr>
      <vt:lpstr>General Microbiology Course Lecture 13 2021-2022  Viral replication   Dr. Mohammad Odaibat Department of Microbiology and Pathology  Faculty of Medicine, Mutah University  </vt:lpstr>
      <vt:lpstr>Introduction</vt:lpstr>
      <vt:lpstr>PowerPoint Presentation</vt:lpstr>
      <vt:lpstr>Stages of virus replication</vt:lpstr>
      <vt:lpstr>Stages of virus replication</vt:lpstr>
      <vt:lpstr>Stages of virus replication</vt:lpstr>
      <vt:lpstr>Stages of virus replication</vt:lpstr>
      <vt:lpstr>Stages of virus replication</vt:lpstr>
      <vt:lpstr>Stages of virus replication</vt:lpstr>
      <vt:lpstr>Stages of virus replication</vt:lpstr>
      <vt:lpstr>Stages of virus replication</vt:lpstr>
      <vt:lpstr>Stages of virus replication</vt:lpstr>
      <vt:lpstr>Stages of virus replication</vt:lpstr>
      <vt:lpstr>Stages of virus replication</vt:lpstr>
      <vt:lpstr>PowerPoint Presentation</vt:lpstr>
      <vt:lpstr>Negative vs.  Positive Sense Strand of DNA and RNA </vt:lpstr>
      <vt:lpstr>Replication of dsDNA Virus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114</cp:revision>
  <dcterms:created xsi:type="dcterms:W3CDTF">2021-09-05T16:31:36Z</dcterms:created>
  <dcterms:modified xsi:type="dcterms:W3CDTF">2021-11-21T05:00:31Z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