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83" r:id="rId3"/>
    <p:sldMasterId id="2147483695" r:id="rId4"/>
  </p:sldMasterIdLst>
  <p:sldIdLst>
    <p:sldId id="259" r:id="rId5"/>
    <p:sldId id="262" r:id="rId6"/>
    <p:sldId id="265" r:id="rId7"/>
    <p:sldId id="268" r:id="rId8"/>
    <p:sldId id="271" r:id="rId9"/>
    <p:sldId id="274" r:id="rId10"/>
    <p:sldId id="277" r:id="rId11"/>
    <p:sldId id="280" r:id="rId12"/>
    <p:sldId id="283" r:id="rId13"/>
    <p:sldId id="286" r:id="rId14"/>
    <p:sldId id="289" r:id="rId15"/>
    <p:sldId id="292" r:id="rId16"/>
    <p:sldId id="295" r:id="rId17"/>
    <p:sldId id="298" r:id="rId18"/>
    <p:sldId id="301" r:id="rId19"/>
    <p:sldId id="304" r:id="rId20"/>
    <p:sldId id="307" r:id="rId21"/>
    <p:sldId id="310" r:id="rId22"/>
    <p:sldId id="313" r:id="rId23"/>
    <p:sldId id="316" r:id="rId24"/>
    <p:sldId id="319" r:id="rId25"/>
    <p:sldId id="322" r:id="rId26"/>
    <p:sldId id="325" r:id="rId27"/>
    <p:sldId id="328" r:id="rId28"/>
    <p:sldId id="331" r:id="rId29"/>
    <p:sldId id="334" r:id="rId30"/>
    <p:sldId id="337" r:id="rId31"/>
    <p:sldId id="340" r:id="rId32"/>
    <p:sldId id="343" r:id="rId33"/>
    <p:sldId id="346" r:id="rId34"/>
    <p:sldId id="349" r:id="rId35"/>
    <p:sldId id="352" r:id="rId36"/>
    <p:sldId id="355" r:id="rId37"/>
    <p:sldId id="358" r:id="rId38"/>
    <p:sldId id="361" r:id="rId39"/>
    <p:sldId id="364" r:id="rId40"/>
    <p:sldId id="367" r:id="rId41"/>
    <p:sldId id="370" r:id="rId42"/>
    <p:sldId id="373" r:id="rId43"/>
    <p:sldId id="376" r:id="rId44"/>
    <p:sldId id="379" r:id="rId45"/>
    <p:sldId id="382" r:id="rId46"/>
    <p:sldId id="385" r:id="rId47"/>
    <p:sldId id="388" r:id="rId48"/>
    <p:sldId id="391" r:id="rId49"/>
    <p:sldId id="394" r:id="rId50"/>
    <p:sldId id="397" r:id="rId51"/>
  </p:sldIdLst>
  <p:sldSz cx="9144000" cy="6858000" type="screen4x3"/>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p:restoredTop sz="0"/>
  </p:normalViewPr>
  <p:slideViewPr>
    <p:cSldViewPr>
      <p:cViewPr>
        <p:scale>
          <a:sx n="73" d="100"/>
          <a:sy n="73" d="100"/>
        </p:scale>
        <p:origin x="0" y="0"/>
      </p:cViewPr>
      <p:guideLst/>
    </p:cSldViewPr>
  </p:slideViewPr>
  <p:notesViewPr>
    <p:cSldViewPr>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theme" Target="theme/theme1.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2" Type="http://schemas.openxmlformats.org/officeDocument/2006/relationships/slideMaster" Target="slideMasters/slideMaster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54"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presProps" Target="presProp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tags" Target="tags/tag1.xml" /><Relationship Id="rId4" Type="http://schemas.openxmlformats.org/officeDocument/2006/relationships/slideMaster" Target="slideMasters/slideMaster4.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tableStyles" Target="tableStyles.xml" /><Relationship Id="rId8" Type="http://schemas.openxmlformats.org/officeDocument/2006/relationships/slide" Target="slides/slide4.xml" /><Relationship Id="rId51" Type="http://schemas.openxmlformats.org/officeDocument/2006/relationships/slide" Target="slides/slide47.xml" /><Relationship Id="rId3" Type="http://schemas.openxmlformats.org/officeDocument/2006/relationships/slideMaster" Target="slideMasters/slideMaster3.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Click to edit Master title style</a:t>
            </a:r>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2"/>
          </p:nvPr>
        </p:nvSpPr>
        <p:spPr/>
        <p:txBody>
          <a:bodyPr/>
          <a:lstStyle/>
          <a:p>
            <a:fld id="{F189DB67-E4C7-470F-8B84-D58301F77818}" type="datetimeFigureOut">
              <a:rPr lang="en-US" smtClean="0"/>
              <a:t>4/2/2022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BBD1B4AF-8638-4938-97C2-301125D07DEC}" type="datetimeFigureOut">
              <a:rPr lang="en-US" smtClean="0"/>
              <a:t>4/2/2022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924235DE-4AF3-43CA-B899-2AEB9EC67946}" type="datetimeFigureOut">
              <a:rPr lang="en-US" smtClean="0"/>
              <a:t>4/2/2022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4/2/2022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4/2/2022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07401307-9A0B-48A0-9566-559AE201368D}" type="datetimeFigureOut">
              <a:rPr lang="en-US" smtClean="0"/>
              <a:t>4/2/2022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4/2/2022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4/2/2022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Click to edit Master text styles</a:t>
            </a:r>
          </a:p>
        </p:txBody>
      </p:sp>
      <p:sp>
        <p:nvSpPr>
          <p:cNvPr id="4" name="Date Placeholder 3"/>
          <p:cNvSpPr>
            <a:spLocks noGrp="1"/>
          </p:cNvSpPr>
          <p:nvPr>
            <p:ph type="dt" sz="half" idx="2"/>
          </p:nvPr>
        </p:nvSpPr>
        <p:spPr/>
        <p:txBody>
          <a:bodyPr/>
          <a:lstStyle/>
          <a:p>
            <a:fld id="{3E57D097-5239-4E70-B9AF-3B1A004824E8}" type="datetimeFigureOut">
              <a:rPr lang="en-US" smtClean="0"/>
              <a:t>4/2/2022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4/2/2022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4/2/2022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3"/>
          </p:nvPr>
        </p:nvSpPr>
        <p:spPr/>
        <p:txBody>
          <a:bodyPr/>
          <a:lstStyle/>
          <a:p>
            <a:fld id="{3CA3E80B-7227-4B38-ABFD-11498474E6C0}" type="datetimeFigureOut">
              <a:rPr lang="en-US" smtClean="0"/>
              <a:t>4/2/2022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5"/>
          </p:nvPr>
        </p:nvSpPr>
        <p:spPr/>
        <p:txBody>
          <a:bodyPr/>
          <a:lstStyle/>
          <a:p>
            <a:fld id="{BC2DFC2E-1E13-415A-9B5A-BC6BA6F2F488}" type="datetimeFigureOut">
              <a:rPr lang="en-US" smtClean="0"/>
              <a:t>4/2/2022</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
          </p:nvPr>
        </p:nvSpPr>
        <p:spPr/>
        <p:txBody>
          <a:bodyPr/>
          <a:lstStyle/>
          <a:p>
            <a:fld id="{CD7CC218-19E8-4E7D-A742-25D1C39FA73C}" type="datetimeFigureOut">
              <a:rPr lang="en-US" smtClean="0"/>
              <a:t>4/2/2022</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08B043C1-698E-4AE8-992A-3700EC3D1799}" type="datetimeFigureOut">
              <a:rPr lang="en-US" smtClean="0"/>
              <a:t>4/2/2022</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3ADEC962-7CEF-48F5-941B-76D2E0489E9B}" type="datetimeFigureOut">
              <a:rPr lang="en-US" smtClean="0"/>
              <a:t>4/2/2022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67C8BE85-E6FD-42F7-9BDA-05195E09A18B}" type="datetimeFigureOut">
              <a:rPr lang="en-US" smtClean="0"/>
              <a:t>4/2/2022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 /><Relationship Id="rId3" Type="http://schemas.openxmlformats.org/officeDocument/2006/relationships/slideLayout" Target="../slideLayouts/slideLayout25.xml" /><Relationship Id="rId7" Type="http://schemas.openxmlformats.org/officeDocument/2006/relationships/slideLayout" Target="../slideLayouts/slideLayout29.xml" /><Relationship Id="rId12" Type="http://schemas.openxmlformats.org/officeDocument/2006/relationships/theme" Target="../theme/theme3.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6" Type="http://schemas.openxmlformats.org/officeDocument/2006/relationships/slideLayout" Target="../slideLayouts/slideLayout28.xml" /><Relationship Id="rId11" Type="http://schemas.openxmlformats.org/officeDocument/2006/relationships/slideLayout" Target="../slideLayouts/slideLayout33.xml" /><Relationship Id="rId5" Type="http://schemas.openxmlformats.org/officeDocument/2006/relationships/slideLayout" Target="../slideLayouts/slideLayout27.xml" /><Relationship Id="rId10" Type="http://schemas.openxmlformats.org/officeDocument/2006/relationships/slideLayout" Target="../slideLayouts/slideLayout32.xml" /><Relationship Id="rId4" Type="http://schemas.openxmlformats.org/officeDocument/2006/relationships/slideLayout" Target="../slideLayouts/slideLayout26.xml" /><Relationship Id="rId9" Type="http://schemas.openxmlformats.org/officeDocument/2006/relationships/slideLayout" Target="../slideLayouts/slideLayout31.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 /><Relationship Id="rId3" Type="http://schemas.openxmlformats.org/officeDocument/2006/relationships/slideLayout" Target="../slideLayouts/slideLayout36.xml" /><Relationship Id="rId7" Type="http://schemas.openxmlformats.org/officeDocument/2006/relationships/slideLayout" Target="../slideLayouts/slideLayout40.xml" /><Relationship Id="rId12" Type="http://schemas.openxmlformats.org/officeDocument/2006/relationships/theme" Target="../theme/theme4.xml" /><Relationship Id="rId2" Type="http://schemas.openxmlformats.org/officeDocument/2006/relationships/slideLayout" Target="../slideLayouts/slideLayout35.xml" /><Relationship Id="rId1" Type="http://schemas.openxmlformats.org/officeDocument/2006/relationships/slideLayout" Target="../slideLayouts/slideLayout34.xml" /><Relationship Id="rId6" Type="http://schemas.openxmlformats.org/officeDocument/2006/relationships/slideLayout" Target="../slideLayouts/slideLayout39.xml" /><Relationship Id="rId11" Type="http://schemas.openxmlformats.org/officeDocument/2006/relationships/slideLayout" Target="../slideLayouts/slideLayout44.xml" /><Relationship Id="rId5" Type="http://schemas.openxmlformats.org/officeDocument/2006/relationships/slideLayout" Target="../slideLayouts/slideLayout38.xml" /><Relationship Id="rId10" Type="http://schemas.openxmlformats.org/officeDocument/2006/relationships/slideLayout" Target="../slideLayouts/slideLayout43.xml" /><Relationship Id="rId4" Type="http://schemas.openxmlformats.org/officeDocument/2006/relationships/slideLayout" Target="../slideLayouts/slideLayout37.xml" /><Relationship Id="rId9" Type="http://schemas.openxmlformats.org/officeDocument/2006/relationships/slideLayout" Target="../slideLayouts/slideLayout4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4/2/2022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t>4/2/2022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t>4/2/2022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t>4/2/2022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6.xml" /></Relationships>
</file>

<file path=ppt/slides/_rels/slide10.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16.xml" /></Relationships>
</file>

<file path=ppt/slides/_rels/slide11.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17.jpeg" /><Relationship Id="rId1" Type="http://schemas.openxmlformats.org/officeDocument/2006/relationships/slideLayout" Target="../slideLayouts/slideLayout16.xml" /><Relationship Id="rId4" Type="http://schemas.openxmlformats.org/officeDocument/2006/relationships/image" Target="../media/image19.jpeg" /></Relationships>
</file>

<file path=ppt/slides/_rels/slide12.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16.xml" /></Relationships>
</file>

<file path=ppt/slides/_rels/slide13.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20.png" /><Relationship Id="rId1" Type="http://schemas.openxmlformats.org/officeDocument/2006/relationships/slideLayout" Target="../slideLayouts/slideLayout16.xml" /></Relationships>
</file>

<file path=ppt/slides/_rels/slide14.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png" /><Relationship Id="rId1" Type="http://schemas.openxmlformats.org/officeDocument/2006/relationships/slideLayout" Target="../slideLayouts/slideLayout16.xml" /></Relationships>
</file>

<file path=ppt/slides/_rels/slide15.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png" /><Relationship Id="rId1" Type="http://schemas.openxmlformats.org/officeDocument/2006/relationships/slideLayout" Target="../slideLayouts/slideLayout16.xml" /></Relationships>
</file>

<file path=ppt/slides/_rels/slide16.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26.jpeg" /><Relationship Id="rId1" Type="http://schemas.openxmlformats.org/officeDocument/2006/relationships/slideLayout" Target="../slideLayouts/slideLayout16.xml" /></Relationships>
</file>

<file path=ppt/slides/_rels/slide17.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image" Target="../media/image26.jpeg" /><Relationship Id="rId1" Type="http://schemas.openxmlformats.org/officeDocument/2006/relationships/slideLayout" Target="../slideLayouts/slideLayout16.xml" /><Relationship Id="rId4" Type="http://schemas.openxmlformats.org/officeDocument/2006/relationships/image" Target="../media/image29.png" /></Relationships>
</file>

<file path=ppt/slides/_rels/slide18.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30.jpeg" /><Relationship Id="rId1" Type="http://schemas.openxmlformats.org/officeDocument/2006/relationships/slideLayout" Target="../slideLayouts/slideLayout16.xml" /></Relationships>
</file>

<file path=ppt/slides/_rels/slide19.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32.png" /><Relationship Id="rId1" Type="http://schemas.openxmlformats.org/officeDocument/2006/relationships/slideLayout" Target="../slideLayouts/slideLayout16.xml" /><Relationship Id="rId4" Type="http://schemas.openxmlformats.org/officeDocument/2006/relationships/image" Target="../media/image34.png"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Layout" Target="../slideLayouts/slideLayout16.xml" /></Relationships>
</file>

<file path=ppt/slides/_rels/slide20.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27.xml" /></Relationships>
</file>

<file path=ppt/slides/_rels/slide21.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png" /><Relationship Id="rId1" Type="http://schemas.openxmlformats.org/officeDocument/2006/relationships/slideLayout" Target="../slideLayouts/slideLayout27.xml" /></Relationships>
</file>

<file path=ppt/slides/_rels/slide22.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image" Target="../media/image35.png" /><Relationship Id="rId1" Type="http://schemas.openxmlformats.org/officeDocument/2006/relationships/slideLayout" Target="../slideLayouts/slideLayout27.xml" /><Relationship Id="rId4" Type="http://schemas.openxmlformats.org/officeDocument/2006/relationships/image" Target="../media/image39.png" /></Relationships>
</file>

<file path=ppt/slides/_rels/slide23.xml.rels><?xml version="1.0" encoding="UTF-8" standalone="yes"?>
<Relationships xmlns="http://schemas.openxmlformats.org/package/2006/relationships"><Relationship Id="rId3" Type="http://schemas.openxmlformats.org/officeDocument/2006/relationships/image" Target="../media/image41.jpeg" /><Relationship Id="rId2" Type="http://schemas.openxmlformats.org/officeDocument/2006/relationships/image" Target="../media/image40.jpeg" /><Relationship Id="rId1" Type="http://schemas.openxmlformats.org/officeDocument/2006/relationships/slideLayout" Target="../slideLayouts/slideLayout27.xml" /></Relationships>
</file>

<file path=ppt/slides/_rels/slide24.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40.jpeg" /><Relationship Id="rId1" Type="http://schemas.openxmlformats.org/officeDocument/2006/relationships/slideLayout" Target="../slideLayouts/slideLayout27.xml" /></Relationships>
</file>

<file path=ppt/slides/_rels/slide25.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27.xml" /></Relationships>
</file>

<file path=ppt/slides/_rels/slide26.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27.xml" /></Relationships>
</file>

<file path=ppt/slides/_rels/slide27.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7.xml" /></Relationships>
</file>

<file path=ppt/slides/_rels/slide28.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7.xml" /></Relationships>
</file>

<file path=ppt/slides/_rels/slide29.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image" Target="../media/image45.jpeg" /><Relationship Id="rId1" Type="http://schemas.openxmlformats.org/officeDocument/2006/relationships/slideLayout" Target="../slideLayouts/slideLayout27.xml" /></Relationships>
</file>

<file path=ppt/slides/_rels/slide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jpeg" /><Relationship Id="rId1" Type="http://schemas.openxmlformats.org/officeDocument/2006/relationships/slideLayout" Target="../slideLayouts/slideLayout16.xml" /></Relationships>
</file>

<file path=ppt/slides/_rels/slide30.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7.xml" /></Relationships>
</file>

<file path=ppt/slides/_rels/slide31.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image" Target="../media/image45.jpeg" /><Relationship Id="rId1" Type="http://schemas.openxmlformats.org/officeDocument/2006/relationships/slideLayout" Target="../slideLayouts/slideLayout27.xml" /></Relationships>
</file>

<file path=ppt/slides/_rels/slide32.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image" Target="../media/image47.png" /><Relationship Id="rId1" Type="http://schemas.openxmlformats.org/officeDocument/2006/relationships/slideLayout" Target="../slideLayouts/slideLayout27.xml" /><Relationship Id="rId4" Type="http://schemas.openxmlformats.org/officeDocument/2006/relationships/image" Target="../media/image49.jpeg" /></Relationships>
</file>

<file path=ppt/slides/_rels/slide33.xml.rels><?xml version="1.0" encoding="UTF-8" standalone="yes"?>
<Relationships xmlns="http://schemas.openxmlformats.org/package/2006/relationships"><Relationship Id="rId3" Type="http://schemas.openxmlformats.org/officeDocument/2006/relationships/image" Target="../media/image51.jpeg" /><Relationship Id="rId2" Type="http://schemas.openxmlformats.org/officeDocument/2006/relationships/image" Target="../media/image50.png" /><Relationship Id="rId1" Type="http://schemas.openxmlformats.org/officeDocument/2006/relationships/slideLayout" Target="../slideLayouts/slideLayout27.xml" /><Relationship Id="rId4" Type="http://schemas.microsoft.com/office/2007/relationships/hdphoto" Target="../media/hdphoto1.wdp" /></Relationships>
</file>

<file path=ppt/slides/_rels/slide34.xml.rels><?xml version="1.0" encoding="UTF-8" standalone="yes"?>
<Relationships xmlns="http://schemas.openxmlformats.org/package/2006/relationships"><Relationship Id="rId2" Type="http://schemas.openxmlformats.org/officeDocument/2006/relationships/image" Target="../media/image52.png" /><Relationship Id="rId1" Type="http://schemas.openxmlformats.org/officeDocument/2006/relationships/slideLayout" Target="../slideLayouts/slideLayout27.xml" /></Relationships>
</file>

<file path=ppt/slides/_rels/slide35.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image" Target="../media/image53.jpeg" /><Relationship Id="rId1" Type="http://schemas.openxmlformats.org/officeDocument/2006/relationships/slideLayout" Target="../slideLayouts/slideLayout27.xml" /></Relationships>
</file>

<file path=ppt/slides/_rels/slide36.xml.rels><?xml version="1.0" encoding="UTF-8" standalone="yes"?>
<Relationships xmlns="http://schemas.openxmlformats.org/package/2006/relationships"><Relationship Id="rId2" Type="http://schemas.openxmlformats.org/officeDocument/2006/relationships/image" Target="../media/image55.png" /><Relationship Id="rId1" Type="http://schemas.openxmlformats.org/officeDocument/2006/relationships/slideLayout" Target="../slideLayouts/slideLayout27.xml" /></Relationships>
</file>

<file path=ppt/slides/_rels/slide37.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38.xml" /></Relationships>
</file>

<file path=ppt/slides/_rels/slide38.xml.rels><?xml version="1.0" encoding="UTF-8" standalone="yes"?>
<Relationships xmlns="http://schemas.openxmlformats.org/package/2006/relationships"><Relationship Id="rId3" Type="http://schemas.openxmlformats.org/officeDocument/2006/relationships/image" Target="../media/image58.jpeg" /><Relationship Id="rId2" Type="http://schemas.openxmlformats.org/officeDocument/2006/relationships/image" Target="../media/image57.png" /><Relationship Id="rId1" Type="http://schemas.openxmlformats.org/officeDocument/2006/relationships/slideLayout" Target="../slideLayouts/slideLayout38.xml" /><Relationship Id="rId4" Type="http://schemas.openxmlformats.org/officeDocument/2006/relationships/image" Target="../media/image59.png" /></Relationships>
</file>

<file path=ppt/slides/_rels/slide39.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image" Target="../media/image60.png" /><Relationship Id="rId1" Type="http://schemas.openxmlformats.org/officeDocument/2006/relationships/slideLayout" Target="../slideLayouts/slideLayout38.xml" /><Relationship Id="rId4" Type="http://schemas.openxmlformats.org/officeDocument/2006/relationships/image" Target="../media/image62.png" /></Relationships>
</file>

<file path=ppt/slides/_rels/slide4.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image" Target="../media/image6.png" /><Relationship Id="rId1" Type="http://schemas.openxmlformats.org/officeDocument/2006/relationships/slideLayout" Target="../slideLayouts/slideLayout16.xml" /></Relationships>
</file>

<file path=ppt/slides/_rels/slide40.xml.rels><?xml version="1.0" encoding="UTF-8" standalone="yes"?>
<Relationships xmlns="http://schemas.openxmlformats.org/package/2006/relationships"><Relationship Id="rId2" Type="http://schemas.openxmlformats.org/officeDocument/2006/relationships/image" Target="../media/image63.jpeg" /><Relationship Id="rId1" Type="http://schemas.openxmlformats.org/officeDocument/2006/relationships/slideLayout" Target="../slideLayouts/slideLayout38.xml" /></Relationships>
</file>

<file path=ppt/slides/_rels/slide41.xml.rels><?xml version="1.0" encoding="UTF-8" standalone="yes"?>
<Relationships xmlns="http://schemas.openxmlformats.org/package/2006/relationships"><Relationship Id="rId2" Type="http://schemas.openxmlformats.org/officeDocument/2006/relationships/image" Target="../media/image63.jpeg" /><Relationship Id="rId1" Type="http://schemas.openxmlformats.org/officeDocument/2006/relationships/slideLayout" Target="../slideLayouts/slideLayout38.xml" /></Relationships>
</file>

<file path=ppt/slides/_rels/slide42.xml.rels><?xml version="1.0" encoding="UTF-8" standalone="yes"?>
<Relationships xmlns="http://schemas.openxmlformats.org/package/2006/relationships"><Relationship Id="rId2" Type="http://schemas.openxmlformats.org/officeDocument/2006/relationships/image" Target="../media/image64.png" /><Relationship Id="rId1" Type="http://schemas.openxmlformats.org/officeDocument/2006/relationships/slideLayout" Target="../slideLayouts/slideLayout38.xml" /></Relationships>
</file>

<file path=ppt/slides/_rels/slide43.xml.rels><?xml version="1.0" encoding="UTF-8" standalone="yes"?>
<Relationships xmlns="http://schemas.openxmlformats.org/package/2006/relationships"><Relationship Id="rId3" Type="http://schemas.openxmlformats.org/officeDocument/2006/relationships/image" Target="../media/image66.png" /><Relationship Id="rId2" Type="http://schemas.openxmlformats.org/officeDocument/2006/relationships/image" Target="../media/image65.png" /><Relationship Id="rId1" Type="http://schemas.openxmlformats.org/officeDocument/2006/relationships/slideLayout" Target="../slideLayouts/slideLayout38.xml" /></Relationships>
</file>

<file path=ppt/slides/_rels/slide44.xml.rels><?xml version="1.0" encoding="UTF-8" standalone="yes"?>
<Relationships xmlns="http://schemas.openxmlformats.org/package/2006/relationships"><Relationship Id="rId2" Type="http://schemas.openxmlformats.org/officeDocument/2006/relationships/image" Target="../media/image67.jpeg" /><Relationship Id="rId1" Type="http://schemas.openxmlformats.org/officeDocument/2006/relationships/slideLayout" Target="../slideLayouts/slideLayout38.xml" /></Relationships>
</file>

<file path=ppt/slides/_rels/slide45.xml.rels><?xml version="1.0" encoding="UTF-8" standalone="yes"?>
<Relationships xmlns="http://schemas.openxmlformats.org/package/2006/relationships"><Relationship Id="rId3" Type="http://schemas.openxmlformats.org/officeDocument/2006/relationships/image" Target="../media/image69.jpeg" /><Relationship Id="rId2" Type="http://schemas.openxmlformats.org/officeDocument/2006/relationships/image" Target="../media/image68.jpeg" /><Relationship Id="rId1" Type="http://schemas.openxmlformats.org/officeDocument/2006/relationships/slideLayout" Target="../slideLayouts/slideLayout38.xml" /></Relationships>
</file>

<file path=ppt/slides/_rels/slide46.xml.rels><?xml version="1.0" encoding="UTF-8" standalone="yes"?>
<Relationships xmlns="http://schemas.openxmlformats.org/package/2006/relationships"><Relationship Id="rId2" Type="http://schemas.openxmlformats.org/officeDocument/2006/relationships/image" Target="../media/image63.jpeg" /><Relationship Id="rId1" Type="http://schemas.openxmlformats.org/officeDocument/2006/relationships/slideLayout" Target="../slideLayouts/slideLayout38.xml" /></Relationships>
</file>

<file path=ppt/slides/_rels/slide47.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38.xml" /></Relationships>
</file>

<file path=ppt/slides/_rels/slide5.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16.xml" /></Relationships>
</file>

<file path=ppt/slides/_rels/slide6.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16.xml" /></Relationships>
</file>

<file path=ppt/slides/_rels/slide7.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image" Target="../media/image10.png" /><Relationship Id="rId1" Type="http://schemas.openxmlformats.org/officeDocument/2006/relationships/slideLayout" Target="../slideLayouts/slideLayout16.xml" /></Relationships>
</file>

<file path=ppt/slides/_rels/slide8.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16.xml" /></Relationships>
</file>

<file path=ppt/slides/_rels/slide9.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Layout" Target="../slideLayouts/slideLayout16.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29" y="1063171"/>
            <a:ext cx="5791200" cy="5791200"/>
          </a:xfrm>
          <a:prstGeom prst="rect">
            <a:avLst/>
          </a:prstGeom>
        </p:spPr>
      </p:pic>
      <p:sp>
        <p:nvSpPr>
          <p:cNvPr id="2" name="Title 1"/>
          <p:cNvSpPr>
            <a:spLocks noGrp="1"/>
          </p:cNvSpPr>
          <p:nvPr>
            <p:ph type="title"/>
          </p:nvPr>
        </p:nvSpPr>
        <p:spPr>
          <a:xfrm>
            <a:off x="0" y="0"/>
            <a:ext cx="9144000" cy="990600"/>
          </a:xfrm>
        </p:spPr>
        <p:txBody>
          <a:bodyPr>
            <a:normAutofit/>
          </a:bodyPr>
          <a:lstStyle/>
          <a:p>
            <a:pPr algn="l"/>
            <a:r>
              <a:rPr lang="en-US">
                <a:latin typeface="Algerian" panose="04020705040A02060702" pitchFamily="82" charset="0"/>
              </a:rPr>
              <a:t>ORAL CAVITY , TONGUE &amp; PALATE</a:t>
            </a:r>
            <a:endParaRPr lang="ar-EG">
              <a:latin typeface="Algerian" panose="04020705040A02060702" pitchFamily="82" charset="0"/>
            </a:endParaRPr>
          </a:p>
        </p:txBody>
      </p:sp>
      <p:sp>
        <p:nvSpPr>
          <p:cNvPr id="6" name="Content Placeholder 5"/>
          <p:cNvSpPr>
            <a:spLocks noGrp="1"/>
          </p:cNvSpPr>
          <p:nvPr>
            <p:ph sz="quarter" idx="4"/>
          </p:nvPr>
        </p:nvSpPr>
        <p:spPr>
          <a:xfrm>
            <a:off x="4645025" y="3581400"/>
            <a:ext cx="4498975" cy="3048000"/>
          </a:xfrm>
        </p:spPr>
        <p:txBody>
          <a:bodyPr/>
          <a:lstStyle/>
          <a:p>
            <a:pPr marL="82296" indent="0" algn="ctr">
              <a:buNone/>
            </a:pPr>
            <a:r>
              <a:rPr lang="en-US">
                <a:latin typeface="Algerian" panose="04020705040A02060702" pitchFamily="82" charset="0"/>
                <a:ea typeface="Verdana" panose="020B0604030504040204" pitchFamily="34" charset="0"/>
                <a:cs typeface="Verdana" panose="020B0604030504040204" pitchFamily="34" charset="0"/>
              </a:rPr>
              <a:t>By</a:t>
            </a:r>
          </a:p>
          <a:p>
            <a:pPr marL="82296" indent="0" algn="ctr">
              <a:buNone/>
            </a:pPr>
            <a:r>
              <a:rPr lang="en-US">
                <a:latin typeface="Algerian" panose="04020705040A02060702" pitchFamily="82" charset="0"/>
                <a:ea typeface="Verdana" panose="020B0604030504040204" pitchFamily="34" charset="0"/>
                <a:cs typeface="Verdana" panose="020B0604030504040204" pitchFamily="34" charset="0"/>
              </a:rPr>
              <a:t>Dr Abulmaaty Mohamed</a:t>
            </a:r>
            <a:br>
              <a:rPr lang="en-US">
                <a:latin typeface="Algerian" panose="04020705040A02060702" pitchFamily="82" charset="0"/>
                <a:ea typeface="Verdana" panose="020B0604030504040204" pitchFamily="34" charset="0"/>
                <a:cs typeface="Verdana" panose="020B0604030504040204" pitchFamily="34" charset="0"/>
              </a:rPr>
            </a:br>
            <a:r>
              <a:rPr lang="en-US">
                <a:latin typeface="Algerian" panose="04020705040A02060702" pitchFamily="82" charset="0"/>
                <a:ea typeface="Verdana" panose="020B0604030504040204" pitchFamily="34" charset="0"/>
                <a:cs typeface="Verdana" panose="020B0604030504040204" pitchFamily="34" charset="0"/>
              </a:rPr>
              <a:t>Assistant professor Anatomy &amp; Embryology </a:t>
            </a:r>
            <a:br>
              <a:rPr lang="en-US">
                <a:latin typeface="Algerian" panose="04020705040A02060702" pitchFamily="82" charset="0"/>
                <a:ea typeface="Verdana" panose="020B0604030504040204" pitchFamily="34" charset="0"/>
                <a:cs typeface="Verdana" panose="020B0604030504040204" pitchFamily="34" charset="0"/>
              </a:rPr>
            </a:br>
            <a:r>
              <a:rPr lang="en-US">
                <a:latin typeface="Algerian" panose="04020705040A02060702" pitchFamily="82" charset="0"/>
                <a:ea typeface="Verdana" panose="020B0604030504040204" pitchFamily="34" charset="0"/>
                <a:cs typeface="Verdana" panose="020B0604030504040204" pitchFamily="34" charset="0"/>
              </a:rPr>
              <a:t>Mutah University</a:t>
            </a:r>
            <a:endParaRPr lang="ar-SA">
              <a:latin typeface="Algerian" panose="04020705040A02060702" pitchFamily="82" charset="0"/>
              <a:ea typeface="Verdana" panose="020B0604030504040204" pitchFamily="34" charset="0"/>
              <a:cs typeface="Andalus" panose="02020603050405020304" pitchFamily="18" charset="-78"/>
            </a:endParaRPr>
          </a:p>
          <a:p>
            <a:endParaRPr lang="ar-EG"/>
          </a:p>
        </p:txBody>
      </p:sp>
    </p:spTree>
    <p:extLst>
      <p:ext uri="{BB962C8B-B14F-4D97-AF65-F5344CB8AC3E}">
        <p14:creationId xmlns:p14="http://schemas.microsoft.com/office/powerpoint/2010/main" val="276935510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2133600"/>
            <a:ext cx="4343400" cy="4572000"/>
          </a:xfrm>
          <a:prstGeom prst="rect">
            <a:avLst/>
          </a:prstGeom>
        </p:spPr>
      </p:pic>
      <p:sp>
        <p:nvSpPr>
          <p:cNvPr id="2" name="Title 1"/>
          <p:cNvSpPr>
            <a:spLocks noGrp="1"/>
          </p:cNvSpPr>
          <p:nvPr>
            <p:ph type="title"/>
          </p:nvPr>
        </p:nvSpPr>
        <p:spPr>
          <a:xfrm>
            <a:off x="0" y="0"/>
            <a:ext cx="8686800" cy="838200"/>
          </a:xfrm>
        </p:spPr>
        <p:txBody>
          <a:bodyPr/>
          <a:lstStyle/>
          <a:p>
            <a:pPr algn="l"/>
            <a:r>
              <a:rPr lang="en-US">
                <a:latin typeface="Algerian" panose="04020705040A02060702" pitchFamily="82" charset="0"/>
              </a:rPr>
              <a:t>tongue</a:t>
            </a:r>
            <a:endParaRPr lang="ar-EG"/>
          </a:p>
        </p:txBody>
      </p:sp>
      <p:sp>
        <p:nvSpPr>
          <p:cNvPr id="4" name="Content Placeholder 3"/>
          <p:cNvSpPr>
            <a:spLocks noGrp="1"/>
          </p:cNvSpPr>
          <p:nvPr>
            <p:ph sz="half" idx="2"/>
          </p:nvPr>
        </p:nvSpPr>
        <p:spPr>
          <a:xfrm>
            <a:off x="0" y="685800"/>
            <a:ext cx="6019800" cy="61722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Muscles :</a:t>
            </a:r>
            <a:r>
              <a:rPr lang="en-US">
                <a:latin typeface="Times New Roman" panose="02020603050405020304" pitchFamily="18" charset="0"/>
                <a:cs typeface="Times New Roman" panose="02020603050405020304" pitchFamily="18" charset="0"/>
              </a:rPr>
              <a:t> intrinsic and extrinsic</a:t>
            </a:r>
          </a:p>
          <a:p>
            <a:pPr marL="0" indent="0">
              <a:buNone/>
            </a:pPr>
            <a:r>
              <a:rPr lang="en-US">
                <a:solidFill>
                  <a:srgbClr val="0070C0"/>
                </a:solidFill>
                <a:latin typeface="Times New Roman" panose="02020603050405020304" pitchFamily="18" charset="0"/>
                <a:cs typeface="Times New Roman" panose="02020603050405020304" pitchFamily="18" charset="0"/>
              </a:rPr>
              <a:t>Intrinsic muscles: - </a:t>
            </a:r>
          </a:p>
          <a:p>
            <a:r>
              <a:rPr lang="en-US">
                <a:latin typeface="Times New Roman" panose="02020603050405020304" pitchFamily="18" charset="0"/>
                <a:cs typeface="Times New Roman" panose="02020603050405020304" pitchFamily="18" charset="0"/>
              </a:rPr>
              <a:t>arise and end within the substance of tongue</a:t>
            </a:r>
          </a:p>
          <a:p>
            <a:r>
              <a:rPr lang="en-US">
                <a:latin typeface="Times New Roman" panose="02020603050405020304" pitchFamily="18" charset="0"/>
                <a:cs typeface="Times New Roman" panose="02020603050405020304" pitchFamily="18" charset="0"/>
              </a:rPr>
              <a:t>include:    sup. longitudinal    m.    </a:t>
            </a:r>
          </a:p>
          <a:p>
            <a:pPr marL="0" indent="0">
              <a:buNone/>
            </a:pPr>
            <a:r>
              <a:rPr lang="en-US">
                <a:latin typeface="Times New Roman" panose="02020603050405020304" pitchFamily="18" charset="0"/>
                <a:cs typeface="Times New Roman" panose="02020603050405020304" pitchFamily="18" charset="0"/>
              </a:rPr>
              <a:t>                      inf. lo ngitudinal m.,</a:t>
            </a:r>
          </a:p>
          <a:p>
            <a:pPr marL="0" indent="0">
              <a:buNone/>
            </a:pPr>
            <a:r>
              <a:rPr lang="en-US">
                <a:latin typeface="Times New Roman" panose="02020603050405020304" pitchFamily="18" charset="0"/>
                <a:cs typeface="Times New Roman" panose="02020603050405020304" pitchFamily="18" charset="0"/>
              </a:rPr>
              <a:t>                      transverse m. and </a:t>
            </a:r>
          </a:p>
          <a:p>
            <a:pPr marL="0" indent="0">
              <a:buNone/>
            </a:pPr>
            <a:r>
              <a:rPr lang="en-US">
                <a:latin typeface="Times New Roman" panose="02020603050405020304" pitchFamily="18" charset="0"/>
                <a:cs typeface="Times New Roman" panose="02020603050405020304" pitchFamily="18" charset="0"/>
              </a:rPr>
              <a:t>                     vertical muscle.</a:t>
            </a:r>
          </a:p>
          <a:p>
            <a:r>
              <a:rPr lang="en-US">
                <a:latin typeface="Times New Roman" panose="02020603050405020304" pitchFamily="18" charset="0"/>
                <a:cs typeface="Times New Roman" panose="02020603050405020304" pitchFamily="18" charset="0"/>
              </a:rPr>
              <a:t>They alter the shape of tongue.</a:t>
            </a:r>
          </a:p>
          <a:p>
            <a:endParaRPr lang="en-US">
              <a:latin typeface="Times New Roman" panose="02020603050405020304" pitchFamily="18" charset="0"/>
              <a:cs typeface="Times New Roman" panose="02020603050405020304" pitchFamily="18" charset="0"/>
            </a:endParaRPr>
          </a:p>
          <a:p>
            <a:endParaRPr lang="ar-EG">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21413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971800"/>
            <a:ext cx="3000828" cy="17526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452" y="433714"/>
            <a:ext cx="2242457" cy="165644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07" y="1030643"/>
            <a:ext cx="5617848" cy="5141557"/>
          </a:xfrm>
          <a:prstGeom prst="rect">
            <a:avLst/>
          </a:prstGeom>
        </p:spPr>
      </p:pic>
      <p:sp>
        <p:nvSpPr>
          <p:cNvPr id="2" name="Title 1"/>
          <p:cNvSpPr>
            <a:spLocks noGrp="1"/>
          </p:cNvSpPr>
          <p:nvPr>
            <p:ph type="title"/>
          </p:nvPr>
        </p:nvSpPr>
        <p:spPr>
          <a:xfrm>
            <a:off x="0" y="0"/>
            <a:ext cx="8686800" cy="762000"/>
          </a:xfrm>
        </p:spPr>
        <p:txBody>
          <a:bodyPr/>
          <a:lstStyle/>
          <a:p>
            <a:pPr algn="l"/>
            <a:r>
              <a:rPr lang="en-US">
                <a:latin typeface="Algerian" panose="04020705040A02060702" pitchFamily="82" charset="0"/>
              </a:rPr>
              <a:t>tongue</a:t>
            </a:r>
            <a:endParaRPr lang="ar-EG"/>
          </a:p>
        </p:txBody>
      </p:sp>
    </p:spTree>
    <p:extLst>
      <p:ext uri="{BB962C8B-B14F-4D97-AF65-F5344CB8AC3E}">
        <p14:creationId xmlns:p14="http://schemas.microsoft.com/office/powerpoint/2010/main" val="449852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00"/>
            <a:ext cx="4953000" cy="6400800"/>
          </a:xfrm>
          <a:prstGeom prst="rect">
            <a:avLst/>
          </a:prstGeom>
        </p:spPr>
      </p:pic>
      <p:sp>
        <p:nvSpPr>
          <p:cNvPr id="2" name="Title 1"/>
          <p:cNvSpPr>
            <a:spLocks noGrp="1"/>
          </p:cNvSpPr>
          <p:nvPr>
            <p:ph type="title"/>
          </p:nvPr>
        </p:nvSpPr>
        <p:spPr>
          <a:xfrm>
            <a:off x="0" y="0"/>
            <a:ext cx="8686800" cy="762000"/>
          </a:xfrm>
        </p:spPr>
        <p:txBody>
          <a:bodyPr/>
          <a:lstStyle/>
          <a:p>
            <a:pPr algn="l"/>
            <a:r>
              <a:rPr lang="en-US">
                <a:latin typeface="Algerian" panose="04020705040A02060702" pitchFamily="82" charset="0"/>
              </a:rPr>
              <a:t>tongue</a:t>
            </a:r>
            <a:endParaRPr lang="ar-EG"/>
          </a:p>
        </p:txBody>
      </p:sp>
      <p:sp>
        <p:nvSpPr>
          <p:cNvPr id="4" name="Content Placeholder 3"/>
          <p:cNvSpPr>
            <a:spLocks noGrp="1"/>
          </p:cNvSpPr>
          <p:nvPr>
            <p:ph sz="half" idx="2"/>
          </p:nvPr>
        </p:nvSpPr>
        <p:spPr>
          <a:xfrm>
            <a:off x="0" y="685800"/>
            <a:ext cx="8610600" cy="61722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Muscles :</a:t>
            </a:r>
            <a:r>
              <a:rPr lang="en-US">
                <a:latin typeface="Times New Roman" panose="02020603050405020304" pitchFamily="18" charset="0"/>
                <a:cs typeface="Times New Roman" panose="02020603050405020304" pitchFamily="18" charset="0"/>
              </a:rPr>
              <a:t> </a:t>
            </a:r>
          </a:p>
          <a:p>
            <a:pPr marL="0" indent="0">
              <a:buNone/>
            </a:pPr>
            <a:r>
              <a:rPr lang="en-US">
                <a:solidFill>
                  <a:srgbClr val="0070C0"/>
                </a:solidFill>
                <a:latin typeface="Times New Roman" panose="02020603050405020304" pitchFamily="18" charset="0"/>
                <a:cs typeface="Times New Roman" panose="02020603050405020304" pitchFamily="18" charset="0"/>
              </a:rPr>
              <a:t>Extrinsic muscles: </a:t>
            </a:r>
          </a:p>
          <a:p>
            <a:pPr marL="0" indent="0">
              <a:buNone/>
            </a:pPr>
            <a:r>
              <a:rPr lang="en-US" b="1">
                <a:solidFill>
                  <a:srgbClr val="00B050"/>
                </a:solidFill>
                <a:latin typeface="Times New Roman" panose="02020603050405020304" pitchFamily="18" charset="0"/>
                <a:cs typeface="Times New Roman" panose="02020603050405020304" pitchFamily="18" charset="0"/>
              </a:rPr>
              <a:t>Hyoglossus</a:t>
            </a:r>
          </a:p>
          <a:p>
            <a:pPr marL="0" indent="0">
              <a:buNone/>
            </a:pPr>
            <a:r>
              <a:rPr lang="en-US" b="1">
                <a:latin typeface="Times New Roman" panose="02020603050405020304" pitchFamily="18" charset="0"/>
                <a:cs typeface="Times New Roman" panose="02020603050405020304" pitchFamily="18" charset="0"/>
              </a:rPr>
              <a:t>O. :-</a:t>
            </a:r>
            <a:r>
              <a:rPr lang="en-US">
                <a:latin typeface="Times New Roman" panose="02020603050405020304" pitchFamily="18" charset="0"/>
                <a:cs typeface="Times New Roman" panose="02020603050405020304" pitchFamily="18" charset="0"/>
              </a:rPr>
              <a:t>  hyoid bone</a:t>
            </a:r>
          </a:p>
          <a:p>
            <a:pPr marL="0" indent="0">
              <a:buNone/>
            </a:pPr>
            <a:r>
              <a:rPr lang="en-US" b="1">
                <a:latin typeface="Times New Roman" panose="02020603050405020304" pitchFamily="18" charset="0"/>
                <a:cs typeface="Times New Roman" panose="02020603050405020304" pitchFamily="18" charset="0"/>
              </a:rPr>
              <a:t> I.   :</a:t>
            </a:r>
            <a:r>
              <a:rPr lang="en-US">
                <a:latin typeface="Times New Roman" panose="02020603050405020304" pitchFamily="18" charset="0"/>
                <a:cs typeface="Times New Roman" panose="02020603050405020304" pitchFamily="18" charset="0"/>
              </a:rPr>
              <a:t>-Post. 1</a:t>
            </a:r>
            <a:r>
              <a:rPr lang="ar-EG">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2 of side  of tongue</a:t>
            </a:r>
          </a:p>
          <a:p>
            <a:pPr marL="0" indent="0">
              <a:buNone/>
            </a:pPr>
            <a:r>
              <a:rPr lang="en-US" b="1">
                <a:latin typeface="Times New Roman" panose="02020603050405020304" pitchFamily="18" charset="0"/>
                <a:cs typeface="Times New Roman" panose="02020603050405020304" pitchFamily="18" charset="0"/>
              </a:rPr>
              <a:t>A. : </a:t>
            </a:r>
            <a:r>
              <a:rPr lang="en-US">
                <a:latin typeface="Times New Roman" panose="02020603050405020304" pitchFamily="18" charset="0"/>
                <a:cs typeface="Times New Roman" panose="02020603050405020304" pitchFamily="18" charset="0"/>
              </a:rPr>
              <a:t>- Depresses tongue</a:t>
            </a:r>
          </a:p>
          <a:p>
            <a:pPr marL="0" indent="0">
              <a:buNone/>
            </a:pPr>
            <a:r>
              <a:rPr lang="en-US" b="1">
                <a:solidFill>
                  <a:srgbClr val="00B050"/>
                </a:solidFill>
                <a:latin typeface="Times New Roman" panose="02020603050405020304" pitchFamily="18" charset="0"/>
                <a:cs typeface="Times New Roman" panose="02020603050405020304" pitchFamily="18" charset="0"/>
              </a:rPr>
              <a:t>Palatoglossus</a:t>
            </a:r>
            <a:r>
              <a:rPr lang="en-US">
                <a:latin typeface="Times New Roman" panose="02020603050405020304" pitchFamily="18" charset="0"/>
                <a:cs typeface="Times New Roman" panose="02020603050405020304" pitchFamily="18" charset="0"/>
              </a:rPr>
              <a:t>	</a:t>
            </a:r>
          </a:p>
          <a:p>
            <a:pPr marL="0" indent="0">
              <a:buNone/>
            </a:pPr>
            <a:r>
              <a:rPr lang="en-US" b="1">
                <a:latin typeface="Times New Roman" panose="02020603050405020304" pitchFamily="18" charset="0"/>
                <a:cs typeface="Times New Roman" panose="02020603050405020304" pitchFamily="18" charset="0"/>
              </a:rPr>
              <a:t>O. :- </a:t>
            </a:r>
            <a:r>
              <a:rPr lang="en-US">
                <a:latin typeface="Times New Roman" panose="02020603050405020304" pitchFamily="18" charset="0"/>
                <a:cs typeface="Times New Roman" panose="02020603050405020304" pitchFamily="18" charset="0"/>
              </a:rPr>
              <a:t>palate</a:t>
            </a:r>
          </a:p>
          <a:p>
            <a:pPr marL="514350" indent="-514350">
              <a:buAutoNum type="romanUcPeriod"/>
            </a:pPr>
            <a:r>
              <a:rPr lang="en-US" b="1">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side of tongue </a:t>
            </a:r>
          </a:p>
          <a:p>
            <a:pPr marL="0" indent="0">
              <a:buNone/>
            </a:pPr>
            <a:r>
              <a:rPr lang="en-US">
                <a:latin typeface="Times New Roman" panose="02020603050405020304" pitchFamily="18" charset="0"/>
                <a:cs typeface="Times New Roman" panose="02020603050405020304" pitchFamily="18" charset="0"/>
              </a:rPr>
              <a:t>(at junction  between</a:t>
            </a:r>
          </a:p>
          <a:p>
            <a:pPr marL="0" indent="0">
              <a:buNone/>
            </a:pPr>
            <a:r>
              <a:rPr lang="en-US">
                <a:latin typeface="Times New Roman" panose="02020603050405020304" pitchFamily="18" charset="0"/>
                <a:cs typeface="Times New Roman" panose="02020603050405020304" pitchFamily="18" charset="0"/>
              </a:rPr>
              <a:t> ant 2/3 and post. 1/3)</a:t>
            </a:r>
          </a:p>
          <a:p>
            <a:pPr marL="0" indent="0">
              <a:buNone/>
            </a:pPr>
            <a:r>
              <a:rPr lang="en-US" b="1">
                <a:latin typeface="Times New Roman" panose="02020603050405020304" pitchFamily="18" charset="0"/>
                <a:cs typeface="Times New Roman" panose="02020603050405020304" pitchFamily="18" charset="0"/>
              </a:rPr>
              <a:t>A. : </a:t>
            </a:r>
            <a:r>
              <a:rPr lang="en-US">
                <a:latin typeface="Times New Roman" panose="02020603050405020304" pitchFamily="18" charset="0"/>
                <a:cs typeface="Times New Roman" panose="02020603050405020304" pitchFamily="18" charset="0"/>
              </a:rPr>
              <a:t>- Elevates tongue</a:t>
            </a:r>
          </a:p>
          <a:p>
            <a:pPr marL="0" indent="0">
              <a:buNone/>
            </a:pPr>
            <a:r>
              <a:rPr lang="en-US">
                <a:latin typeface="Times New Roman" panose="02020603050405020304" pitchFamily="18" charset="0"/>
                <a:cs typeface="Times New Roman" panose="02020603050405020304" pitchFamily="18" charset="0"/>
              </a:rPr>
              <a:t>          depresses   palate </a:t>
            </a:r>
          </a:p>
          <a:p>
            <a:endParaRPr lang="ar-EG">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17646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681" y="1131681"/>
            <a:ext cx="2971800" cy="32003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21" y="1131681"/>
            <a:ext cx="4038600" cy="3657600"/>
          </a:xfrm>
          <a:prstGeom prst="rect">
            <a:avLst/>
          </a:prstGeom>
        </p:spPr>
      </p:pic>
      <p:sp>
        <p:nvSpPr>
          <p:cNvPr id="2" name="Title 1"/>
          <p:cNvSpPr>
            <a:spLocks noGrp="1"/>
          </p:cNvSpPr>
          <p:nvPr>
            <p:ph type="title"/>
          </p:nvPr>
        </p:nvSpPr>
        <p:spPr>
          <a:xfrm>
            <a:off x="0" y="0"/>
            <a:ext cx="8686800" cy="685800"/>
          </a:xfrm>
        </p:spPr>
        <p:txBody>
          <a:bodyPr>
            <a:normAutofit fontScale="90000"/>
          </a:bodyPr>
          <a:lstStyle/>
          <a:p>
            <a:pPr algn="l"/>
            <a:r>
              <a:rPr lang="en-US">
                <a:latin typeface="Algerian" panose="04020705040A02060702" pitchFamily="82" charset="0"/>
              </a:rPr>
              <a:t>tongue</a:t>
            </a:r>
            <a:endParaRPr lang="ar-EG"/>
          </a:p>
        </p:txBody>
      </p:sp>
    </p:spTree>
    <p:extLst>
      <p:ext uri="{BB962C8B-B14F-4D97-AF65-F5344CB8AC3E}">
        <p14:creationId xmlns:p14="http://schemas.microsoft.com/office/powerpoint/2010/main" val="36186997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63498" y="2433331"/>
            <a:ext cx="3886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88004"/>
            <a:ext cx="4495800" cy="3962400"/>
          </a:xfrm>
          <a:prstGeom prst="rect">
            <a:avLst/>
          </a:prstGeom>
        </p:spPr>
      </p:pic>
      <p:sp>
        <p:nvSpPr>
          <p:cNvPr id="2" name="Title 1"/>
          <p:cNvSpPr>
            <a:spLocks noGrp="1"/>
          </p:cNvSpPr>
          <p:nvPr>
            <p:ph type="title"/>
          </p:nvPr>
        </p:nvSpPr>
        <p:spPr>
          <a:xfrm>
            <a:off x="0" y="0"/>
            <a:ext cx="8686800" cy="914400"/>
          </a:xfrm>
        </p:spPr>
        <p:txBody>
          <a:bodyPr>
            <a:normAutofit/>
          </a:bodyPr>
          <a:lstStyle/>
          <a:p>
            <a:pPr algn="l"/>
            <a:r>
              <a:rPr lang="en-US">
                <a:latin typeface="Algerian" panose="04020705040A02060702" pitchFamily="82" charset="0"/>
              </a:rPr>
              <a:t>Tongue</a:t>
            </a:r>
            <a:r>
              <a:rPr lang="ar-SA">
                <a:latin typeface="Algerian" panose="04020705040A02060702" pitchFamily="82" charset="0"/>
              </a:rPr>
              <a:t>.</a:t>
            </a:r>
            <a:r>
              <a:rPr lang="en-US" b="1">
                <a:solidFill>
                  <a:srgbClr val="FF0000"/>
                </a:solidFill>
                <a:latin typeface="Times New Roman" panose="02020603050405020304" pitchFamily="18" charset="0"/>
                <a:cs typeface="Times New Roman" panose="02020603050405020304" pitchFamily="18" charset="0"/>
              </a:rPr>
              <a:t> Nerve supply</a:t>
            </a:r>
            <a:endParaRPr lang="ar-EG"/>
          </a:p>
        </p:txBody>
      </p:sp>
    </p:spTree>
    <p:extLst>
      <p:ext uri="{BB962C8B-B14F-4D97-AF65-F5344CB8AC3E}">
        <p14:creationId xmlns:p14="http://schemas.microsoft.com/office/powerpoint/2010/main" val="48699598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3657600"/>
            <a:ext cx="3429000" cy="3200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2400"/>
            <a:ext cx="3886200" cy="3505200"/>
          </a:xfrm>
          <a:prstGeom prst="rect">
            <a:avLst/>
          </a:prstGeom>
        </p:spPr>
      </p:pic>
      <p:sp>
        <p:nvSpPr>
          <p:cNvPr id="2" name="Title 1"/>
          <p:cNvSpPr>
            <a:spLocks noGrp="1"/>
          </p:cNvSpPr>
          <p:nvPr>
            <p:ph type="title"/>
          </p:nvPr>
        </p:nvSpPr>
        <p:spPr>
          <a:xfrm>
            <a:off x="0" y="0"/>
            <a:ext cx="8686800" cy="609600"/>
          </a:xfrm>
        </p:spPr>
        <p:txBody>
          <a:bodyPr>
            <a:normAutofit fontScale="90000"/>
          </a:bodyPr>
          <a:lstStyle/>
          <a:p>
            <a:pPr algn="l"/>
            <a:r>
              <a:rPr lang="en-US">
                <a:latin typeface="Algerian" panose="04020705040A02060702" pitchFamily="82" charset="0"/>
              </a:rPr>
              <a:t>palate</a:t>
            </a:r>
            <a:endParaRPr lang="ar-EG"/>
          </a:p>
        </p:txBody>
      </p:sp>
      <p:sp>
        <p:nvSpPr>
          <p:cNvPr id="4" name="Content Placeholder 3"/>
          <p:cNvSpPr>
            <a:spLocks noGrp="1"/>
          </p:cNvSpPr>
          <p:nvPr>
            <p:ph sz="half" idx="2"/>
          </p:nvPr>
        </p:nvSpPr>
        <p:spPr>
          <a:xfrm>
            <a:off x="0" y="457200"/>
            <a:ext cx="6019800" cy="6400800"/>
          </a:xfrm>
        </p:spPr>
        <p:txBody>
          <a:bodyPr>
            <a:noAutofit/>
          </a:bodyPr>
          <a:lstStyle/>
          <a:p>
            <a:pPr marL="0" indent="0">
              <a:buNone/>
            </a:pPr>
            <a:r>
              <a:rPr lang="en-US" b="1">
                <a:latin typeface="Times New Roman" panose="02020603050405020304" pitchFamily="18" charset="0"/>
                <a:cs typeface="Times New Roman" panose="02020603050405020304" pitchFamily="18" charset="0"/>
              </a:rPr>
              <a:t>Soft palate</a:t>
            </a:r>
            <a:br>
              <a:rPr lang="en-US" b="1">
                <a:latin typeface="Times New Roman" panose="02020603050405020304" pitchFamily="18" charset="0"/>
                <a:cs typeface="Times New Roman" panose="02020603050405020304" pitchFamily="18" charset="0"/>
              </a:rPr>
            </a:br>
            <a:r>
              <a:rPr lang="en-US" b="1">
                <a:solidFill>
                  <a:srgbClr val="FF0000"/>
                </a:solidFill>
                <a:latin typeface="Times New Roman" panose="02020603050405020304" pitchFamily="18" charset="0"/>
                <a:cs typeface="Times New Roman" panose="02020603050405020304" pitchFamily="18" charset="0"/>
              </a:rPr>
              <a:t>Def.:- </a:t>
            </a:r>
            <a:r>
              <a:rPr lang="en-US">
                <a:latin typeface="Times New Roman" panose="02020603050405020304" pitchFamily="18" charset="0"/>
                <a:cs typeface="Times New Roman" panose="02020603050405020304" pitchFamily="18" charset="0"/>
              </a:rPr>
              <a:t>it is a fold of mucous membrane</a:t>
            </a:r>
          </a:p>
          <a:p>
            <a:pPr marL="0" indent="0">
              <a:buNone/>
            </a:pPr>
            <a:r>
              <a:rPr lang="en-US">
                <a:latin typeface="Times New Roman" panose="02020603050405020304" pitchFamily="18" charset="0"/>
                <a:cs typeface="Times New Roman" panose="02020603050405020304" pitchFamily="18" charset="0"/>
              </a:rPr>
              <a:t>filled with muscle extending posteriorly from hard palate. </a:t>
            </a:r>
          </a:p>
          <a:p>
            <a:pPr marL="0" indent="0">
              <a:buNone/>
            </a:pPr>
            <a:r>
              <a:rPr lang="en-US" b="1">
                <a:solidFill>
                  <a:srgbClr val="FF0000"/>
                </a:solidFill>
                <a:latin typeface="Times New Roman" panose="02020603050405020304" pitchFamily="18" charset="0"/>
                <a:cs typeface="Times New Roman" panose="02020603050405020304" pitchFamily="18" charset="0"/>
              </a:rPr>
              <a:t>Surfaces and borders:</a:t>
            </a:r>
          </a:p>
          <a:p>
            <a:pPr marL="0" lvl="0" indent="0">
              <a:buNone/>
            </a:pPr>
            <a:r>
              <a:rPr lang="en-US">
                <a:solidFill>
                  <a:srgbClr val="0070C0"/>
                </a:solidFill>
                <a:latin typeface="Times New Roman" panose="02020603050405020304" pitchFamily="18" charset="0"/>
                <a:cs typeface="Times New Roman" panose="02020603050405020304" pitchFamily="18" charset="0"/>
              </a:rPr>
              <a:t>Attached ant. Border: </a:t>
            </a:r>
            <a:r>
              <a:rPr lang="en-US">
                <a:latin typeface="Times New Roman" panose="02020603050405020304" pitchFamily="18" charset="0"/>
                <a:cs typeface="Times New Roman" panose="02020603050405020304" pitchFamily="18" charset="0"/>
              </a:rPr>
              <a:t>attached to hard palate.</a:t>
            </a:r>
          </a:p>
          <a:p>
            <a:pPr marL="0" lvl="0" indent="0">
              <a:buNone/>
            </a:pPr>
            <a:r>
              <a:rPr lang="en-US">
                <a:solidFill>
                  <a:srgbClr val="0070C0"/>
                </a:solidFill>
                <a:latin typeface="Times New Roman" panose="02020603050405020304" pitchFamily="18" charset="0"/>
                <a:cs typeface="Times New Roman" panose="02020603050405020304" pitchFamily="18" charset="0"/>
              </a:rPr>
              <a:t>Free posterior (posteroinferipr)border:</a:t>
            </a:r>
          </a:p>
          <a:p>
            <a:pPr marL="0" lvl="0" indent="0">
              <a:buNone/>
            </a:pPr>
            <a:r>
              <a:rPr lang="en-US">
                <a:latin typeface="Times New Roman" panose="02020603050405020304" pitchFamily="18" charset="0"/>
                <a:cs typeface="Times New Roman" panose="02020603050405020304" pitchFamily="18" charset="0"/>
              </a:rPr>
              <a:t>shows the uvula at midline, the uvula is a. conical projection that hangs from the post, border in midline,</a:t>
            </a:r>
          </a:p>
          <a:p>
            <a:pPr marL="0" lvl="0" indent="0">
              <a:buNone/>
            </a:pPr>
            <a:r>
              <a:rPr lang="en-US">
                <a:solidFill>
                  <a:srgbClr val="0070C0"/>
                </a:solidFill>
                <a:latin typeface="Times New Roman" panose="02020603050405020304" pitchFamily="18" charset="0"/>
                <a:cs typeface="Times New Roman" panose="02020603050405020304" pitchFamily="18" charset="0"/>
              </a:rPr>
              <a:t>Upper surface: </a:t>
            </a:r>
            <a:r>
              <a:rPr lang="en-US">
                <a:latin typeface="Times New Roman" panose="02020603050405020304" pitchFamily="18" charset="0"/>
                <a:cs typeface="Times New Roman" panose="02020603050405020304" pitchFamily="18" charset="0"/>
              </a:rPr>
              <a:t>its mucous membrane continuous with that of floor of nose.</a:t>
            </a:r>
          </a:p>
          <a:p>
            <a:pPr marL="0" lvl="0" indent="0">
              <a:buNone/>
            </a:pPr>
            <a:r>
              <a:rPr lang="en-US">
                <a:solidFill>
                  <a:srgbClr val="0070C0"/>
                </a:solidFill>
                <a:latin typeface="Times New Roman" panose="02020603050405020304" pitchFamily="18" charset="0"/>
                <a:cs typeface="Times New Roman" panose="02020603050405020304" pitchFamily="18" charset="0"/>
              </a:rPr>
              <a:t>Inferior surface: </a:t>
            </a:r>
            <a:r>
              <a:rPr lang="en-US">
                <a:latin typeface="Times New Roman" panose="02020603050405020304" pitchFamily="18" charset="0"/>
                <a:cs typeface="Times New Roman" panose="02020603050405020304" pitchFamily="18" charset="0"/>
              </a:rPr>
              <a:t>its mucous membrane is continuous with that covering hard palate, Palatoglossal arch and palatopharyngeal arch start at this surface.</a:t>
            </a:r>
          </a:p>
          <a:p>
            <a:pPr marL="0" indent="0">
              <a:buNone/>
            </a:pPr>
            <a:endParaRPr lang="ar-EG">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829328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3073400"/>
            <a:ext cx="3581400" cy="37846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616" y="25400"/>
            <a:ext cx="3888384" cy="3048000"/>
          </a:xfrm>
          <a:prstGeom prst="rect">
            <a:avLst/>
          </a:prstGeom>
        </p:spPr>
      </p:pic>
      <p:sp>
        <p:nvSpPr>
          <p:cNvPr id="2" name="Title 1"/>
          <p:cNvSpPr>
            <a:spLocks noGrp="1"/>
          </p:cNvSpPr>
          <p:nvPr>
            <p:ph type="title"/>
          </p:nvPr>
        </p:nvSpPr>
        <p:spPr>
          <a:xfrm>
            <a:off x="0" y="0"/>
            <a:ext cx="8686800" cy="685800"/>
          </a:xfrm>
        </p:spPr>
        <p:txBody>
          <a:bodyPr>
            <a:normAutofit fontScale="90000"/>
          </a:bodyPr>
          <a:lstStyle/>
          <a:p>
            <a:pPr algn="l"/>
            <a:r>
              <a:rPr lang="en-US">
                <a:latin typeface="Algerian" panose="04020705040A02060702" pitchFamily="82" charset="0"/>
              </a:rPr>
              <a:t>palate</a:t>
            </a:r>
            <a:endParaRPr lang="ar-EG"/>
          </a:p>
        </p:txBody>
      </p:sp>
      <p:sp>
        <p:nvSpPr>
          <p:cNvPr id="4" name="Content Placeholder 3"/>
          <p:cNvSpPr>
            <a:spLocks noGrp="1"/>
          </p:cNvSpPr>
          <p:nvPr>
            <p:ph sz="half" idx="2"/>
          </p:nvPr>
        </p:nvSpPr>
        <p:spPr>
          <a:xfrm>
            <a:off x="0" y="533400"/>
            <a:ext cx="5791200" cy="63246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Muscles of soft palate </a:t>
            </a:r>
            <a:r>
              <a:rPr lang="en-US">
                <a:latin typeface="Times New Roman" panose="02020603050405020304" pitchFamily="18" charset="0"/>
                <a:cs typeface="Times New Roman" panose="02020603050405020304" pitchFamily="18" charset="0"/>
              </a:rPr>
              <a:t>5 pairs of muscles</a:t>
            </a:r>
          </a:p>
          <a:p>
            <a:pPr marL="0" indent="0">
              <a:buNone/>
            </a:pPr>
            <a:r>
              <a:rPr lang="en-US" b="1">
                <a:solidFill>
                  <a:srgbClr val="0070C0"/>
                </a:solidFill>
                <a:latin typeface="Times New Roman" panose="02020603050405020304" pitchFamily="18" charset="0"/>
                <a:cs typeface="Times New Roman" panose="02020603050405020304" pitchFamily="18" charset="0"/>
              </a:rPr>
              <a:t>1- Tensor palati:</a:t>
            </a:r>
            <a:endParaRPr lang="en-US" b="1">
              <a:latin typeface="Times New Roman" panose="02020603050405020304" pitchFamily="18" charset="0"/>
              <a:cs typeface="Times New Roman" panose="02020603050405020304" pitchFamily="18" charset="0"/>
            </a:endParaRPr>
          </a:p>
          <a:p>
            <a:pPr marL="0" indent="0">
              <a:buNone/>
            </a:pPr>
            <a:r>
              <a:rPr lang="en-US" b="1">
                <a:solidFill>
                  <a:srgbClr val="00B050"/>
                </a:solidFill>
                <a:latin typeface="Times New Roman" panose="02020603050405020304" pitchFamily="18" charset="0"/>
                <a:cs typeface="Times New Roman" panose="02020603050405020304" pitchFamily="18" charset="0"/>
              </a:rPr>
              <a:t>O.: - </a:t>
            </a:r>
            <a:r>
              <a:rPr lang="en-US">
                <a:latin typeface="Times New Roman" panose="02020603050405020304" pitchFamily="18" charset="0"/>
                <a:cs typeface="Times New Roman" panose="02020603050405020304" pitchFamily="18" charset="0"/>
              </a:rPr>
              <a:t>Scaphoid fossa</a:t>
            </a:r>
          </a:p>
          <a:p>
            <a:pPr marL="0" indent="0">
              <a:buNone/>
            </a:pPr>
            <a:r>
              <a:rPr lang="en-US">
                <a:latin typeface="Times New Roman" panose="02020603050405020304" pitchFamily="18" charset="0"/>
                <a:cs typeface="Times New Roman" panose="02020603050405020304" pitchFamily="18" charset="0"/>
              </a:rPr>
              <a:t>        - Cartilaginous part of auditory tube.</a:t>
            </a:r>
          </a:p>
          <a:p>
            <a:pPr marL="0" indent="0">
              <a:buNone/>
            </a:pPr>
            <a:r>
              <a:rPr lang="en-US">
                <a:latin typeface="Times New Roman" panose="02020603050405020304" pitchFamily="18" charset="0"/>
                <a:cs typeface="Times New Roman" panose="02020603050405020304" pitchFamily="18" charset="0"/>
              </a:rPr>
              <a:t> </a:t>
            </a:r>
            <a:r>
              <a:rPr lang="en-US" b="1">
                <a:solidFill>
                  <a:srgbClr val="00B050"/>
                </a:solidFill>
                <a:latin typeface="Times New Roman" panose="02020603050405020304" pitchFamily="18" charset="0"/>
                <a:cs typeface="Times New Roman" panose="02020603050405020304" pitchFamily="18" charset="0"/>
              </a:rPr>
              <a:t>I.: </a:t>
            </a:r>
            <a:r>
              <a:rPr lang="en-US">
                <a:latin typeface="Times New Roman" panose="02020603050405020304" pitchFamily="18" charset="0"/>
                <a:cs typeface="Times New Roman" panose="02020603050405020304" pitchFamily="18" charset="0"/>
              </a:rPr>
              <a:t>by a palatine aponeurosis into post. border of hard palate</a:t>
            </a:r>
          </a:p>
          <a:p>
            <a:pPr marL="0" indent="0">
              <a:buNone/>
            </a:pPr>
            <a:r>
              <a:rPr lang="en-US" i="1">
                <a:latin typeface="Times New Roman" panose="02020603050405020304" pitchFamily="18" charset="0"/>
                <a:cs typeface="Times New Roman" panose="02020603050405020304" pitchFamily="18" charset="0"/>
              </a:rPr>
              <a:t>Palatine aponeurosis</a:t>
            </a:r>
            <a:r>
              <a:rPr lang="en-US">
                <a:latin typeface="Times New Roman" panose="02020603050405020304" pitchFamily="18" charset="0"/>
                <a:cs typeface="Times New Roman" panose="02020603050405020304" pitchFamily="18" charset="0"/>
              </a:rPr>
              <a:t>: Muscle fibres of tensor palati form a slender tendon at lateral side of pterygoid hamulus, the tendon turns medially  and expands to form the palatine aponeurosis which forms the basic structure of soft palate to which are inserted or from which-arise other structures of the palate</a:t>
            </a:r>
          </a:p>
          <a:p>
            <a:pPr marL="0" indent="0">
              <a:buNone/>
            </a:pPr>
            <a:r>
              <a:rPr lang="en-US" b="1">
                <a:solidFill>
                  <a:srgbClr val="00B050"/>
                </a:solidFill>
                <a:latin typeface="Times New Roman" panose="02020603050405020304" pitchFamily="18" charset="0"/>
                <a:cs typeface="Times New Roman" panose="02020603050405020304" pitchFamily="18" charset="0"/>
              </a:rPr>
              <a:t>Action:-</a:t>
            </a:r>
            <a:r>
              <a:rPr lang="en-US">
                <a:latin typeface="Times New Roman" panose="02020603050405020304" pitchFamily="18" charset="0"/>
                <a:cs typeface="Times New Roman" panose="02020603050405020304" pitchFamily="18" charset="0"/>
              </a:rPr>
              <a:t>tensor for soft palate.</a:t>
            </a:r>
          </a:p>
          <a:p>
            <a:pPr marL="0" indent="0">
              <a:buNone/>
            </a:pPr>
            <a:r>
              <a:rPr lang="en-US">
                <a:latin typeface="Times New Roman" panose="02020603050405020304" pitchFamily="18" charset="0"/>
                <a:cs typeface="Times New Roman" panose="02020603050405020304" pitchFamily="18" charset="0"/>
              </a:rPr>
              <a:t>             -assists in opening of auditory tube.</a:t>
            </a:r>
          </a:p>
          <a:p>
            <a:endParaRPr lang="ar-EG">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08255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21771"/>
            <a:ext cx="2286000" cy="2645229"/>
          </a:xfrm>
          <a:prstGeom prst="rect">
            <a:avLst/>
          </a:prstGeom>
        </p:spPr>
      </p:pic>
      <p:sp>
        <p:nvSpPr>
          <p:cNvPr id="2" name="Title 1"/>
          <p:cNvSpPr>
            <a:spLocks noGrp="1"/>
          </p:cNvSpPr>
          <p:nvPr>
            <p:ph type="title"/>
          </p:nvPr>
        </p:nvSpPr>
        <p:spPr>
          <a:xfrm>
            <a:off x="0" y="0"/>
            <a:ext cx="8686800" cy="685800"/>
          </a:xfrm>
        </p:spPr>
        <p:txBody>
          <a:bodyPr>
            <a:normAutofit fontScale="90000"/>
          </a:bodyPr>
          <a:lstStyle/>
          <a:p>
            <a:pPr algn="l"/>
            <a:r>
              <a:rPr lang="en-US">
                <a:latin typeface="Algerian" panose="04020705040A02060702" pitchFamily="82" charset="0"/>
              </a:rPr>
              <a:t>palate</a:t>
            </a:r>
            <a:endParaRPr lang="ar-EG"/>
          </a:p>
        </p:txBody>
      </p:sp>
      <p:sp>
        <p:nvSpPr>
          <p:cNvPr id="4" name="Content Placeholder 3"/>
          <p:cNvSpPr>
            <a:spLocks noGrp="1"/>
          </p:cNvSpPr>
          <p:nvPr>
            <p:ph sz="half" idx="2"/>
          </p:nvPr>
        </p:nvSpPr>
        <p:spPr>
          <a:xfrm>
            <a:off x="0" y="685800"/>
            <a:ext cx="5486400" cy="6172200"/>
          </a:xfrm>
        </p:spPr>
        <p:txBody>
          <a:bodyPr>
            <a:normAutofit/>
          </a:bodyPr>
          <a:lstStyle/>
          <a:p>
            <a:pPr marL="0" indent="0">
              <a:buNone/>
            </a:pPr>
            <a:r>
              <a:rPr lang="en-US" b="1">
                <a:solidFill>
                  <a:srgbClr val="0070C0"/>
                </a:solidFill>
                <a:latin typeface="Times New Roman" panose="02020603050405020304" pitchFamily="18" charset="0"/>
                <a:cs typeface="Times New Roman" panose="02020603050405020304" pitchFamily="18" charset="0"/>
              </a:rPr>
              <a:t>2-Levator palati muscle.</a:t>
            </a:r>
          </a:p>
          <a:p>
            <a:pPr marL="0" indent="0">
              <a:buNone/>
            </a:pPr>
            <a:r>
              <a:rPr lang="en-US" b="1">
                <a:solidFill>
                  <a:srgbClr val="00B050"/>
                </a:solidFill>
                <a:latin typeface="Times New Roman" panose="02020603050405020304" pitchFamily="18" charset="0"/>
                <a:cs typeface="Times New Roman" panose="02020603050405020304" pitchFamily="18" charset="0"/>
              </a:rPr>
              <a:t>O.: - </a:t>
            </a:r>
            <a:r>
              <a:rPr lang="en-US">
                <a:latin typeface="Times New Roman" panose="02020603050405020304" pitchFamily="18" charset="0"/>
                <a:cs typeface="Times New Roman" panose="02020603050405020304" pitchFamily="18" charset="0"/>
              </a:rPr>
              <a:t>petrous bone </a:t>
            </a:r>
          </a:p>
          <a:p>
            <a:pPr marL="0" indent="0">
              <a:buNone/>
            </a:pPr>
            <a:r>
              <a:rPr lang="en-US">
                <a:latin typeface="Times New Roman" panose="02020603050405020304" pitchFamily="18" charset="0"/>
                <a:cs typeface="Times New Roman" panose="02020603050405020304" pitchFamily="18" charset="0"/>
              </a:rPr>
              <a:t>       - Cartilaginous part of auditory tube. </a:t>
            </a:r>
            <a:r>
              <a:rPr lang="en-US" b="1">
                <a:solidFill>
                  <a:srgbClr val="00B050"/>
                </a:solidFill>
                <a:latin typeface="Times New Roman" panose="02020603050405020304" pitchFamily="18" charset="0"/>
                <a:cs typeface="Times New Roman" panose="02020603050405020304" pitchFamily="18" charset="0"/>
              </a:rPr>
              <a:t>I.:- </a:t>
            </a:r>
            <a:r>
              <a:rPr lang="en-US">
                <a:latin typeface="Times New Roman" panose="02020603050405020304" pitchFamily="18" charset="0"/>
                <a:cs typeface="Times New Roman" panose="02020603050405020304" pitchFamily="18" charset="0"/>
              </a:rPr>
              <a:t>upper surface of palatine aponeurosis </a:t>
            </a:r>
            <a:r>
              <a:rPr lang="en-US" b="1">
                <a:solidFill>
                  <a:srgbClr val="00B050"/>
                </a:solidFill>
                <a:latin typeface="Times New Roman" panose="02020603050405020304" pitchFamily="18" charset="0"/>
                <a:cs typeface="Times New Roman" panose="02020603050405020304" pitchFamily="18" charset="0"/>
              </a:rPr>
              <a:t>Action:- -</a:t>
            </a:r>
            <a:r>
              <a:rPr lang="en-US">
                <a:latin typeface="Times New Roman" panose="02020603050405020304" pitchFamily="18" charset="0"/>
                <a:cs typeface="Times New Roman" panose="02020603050405020304" pitchFamily="18" charset="0"/>
              </a:rPr>
              <a:t>elevates the palate.</a:t>
            </a:r>
          </a:p>
          <a:p>
            <a:pPr marL="0" indent="0">
              <a:buNone/>
            </a:pPr>
            <a:r>
              <a:rPr lang="en-US">
                <a:latin typeface="Times New Roman" panose="02020603050405020304" pitchFamily="18" charset="0"/>
                <a:cs typeface="Times New Roman" panose="02020603050405020304" pitchFamily="18" charset="0"/>
              </a:rPr>
              <a:t>               -open auditory tube. </a:t>
            </a:r>
          </a:p>
          <a:p>
            <a:pPr marL="0" indent="0">
              <a:buNone/>
            </a:pPr>
            <a:r>
              <a:rPr lang="en-US">
                <a:latin typeface="Times New Roman" panose="02020603050405020304" pitchFamily="18" charset="0"/>
                <a:cs typeface="Times New Roman" panose="02020603050405020304" pitchFamily="18" charset="0"/>
              </a:rPr>
              <a:t>-Both actions of tensor palati and levator palati leads to elevation of soft palate to be applied to post, wall of pharynx closing the pharyngeal isthmus, this occurs during swallowing to prevent regurge of food to nasal cavity.</a:t>
            </a:r>
          </a:p>
          <a:p>
            <a:endParaRPr lang="ar-EG"/>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629"/>
            <a:ext cx="1676400" cy="28956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819401"/>
            <a:ext cx="3581400" cy="3810000"/>
          </a:xfrm>
          <a:prstGeom prst="rect">
            <a:avLst/>
          </a:prstGeom>
        </p:spPr>
      </p:pic>
    </p:spTree>
    <p:extLst>
      <p:ext uri="{BB962C8B-B14F-4D97-AF65-F5344CB8AC3E}">
        <p14:creationId xmlns:p14="http://schemas.microsoft.com/office/powerpoint/2010/main" val="22114569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3124200"/>
            <a:ext cx="3505200" cy="37338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76200"/>
            <a:ext cx="5029200" cy="3048000"/>
          </a:xfrm>
          <a:prstGeom prst="rect">
            <a:avLst/>
          </a:prstGeom>
        </p:spPr>
      </p:pic>
      <p:sp>
        <p:nvSpPr>
          <p:cNvPr id="2" name="Title 1"/>
          <p:cNvSpPr>
            <a:spLocks noGrp="1"/>
          </p:cNvSpPr>
          <p:nvPr>
            <p:ph type="title"/>
          </p:nvPr>
        </p:nvSpPr>
        <p:spPr>
          <a:xfrm>
            <a:off x="0" y="0"/>
            <a:ext cx="8686800" cy="762000"/>
          </a:xfrm>
        </p:spPr>
        <p:txBody>
          <a:bodyPr/>
          <a:lstStyle/>
          <a:p>
            <a:pPr algn="l"/>
            <a:r>
              <a:rPr lang="en-US">
                <a:latin typeface="Algerian" panose="04020705040A02060702" pitchFamily="82" charset="0"/>
              </a:rPr>
              <a:t>palate</a:t>
            </a:r>
            <a:endParaRPr lang="ar-EG"/>
          </a:p>
        </p:txBody>
      </p:sp>
      <p:sp>
        <p:nvSpPr>
          <p:cNvPr id="4" name="Content Placeholder 3"/>
          <p:cNvSpPr>
            <a:spLocks noGrp="1"/>
          </p:cNvSpPr>
          <p:nvPr>
            <p:ph sz="half" idx="2"/>
          </p:nvPr>
        </p:nvSpPr>
        <p:spPr>
          <a:xfrm>
            <a:off x="0" y="609600"/>
            <a:ext cx="5715000" cy="6248400"/>
          </a:xfrm>
        </p:spPr>
        <p:txBody>
          <a:bodyPr>
            <a:noAutofit/>
          </a:bodyPr>
          <a:lstStyle/>
          <a:p>
            <a:pPr marL="0" indent="0">
              <a:buNone/>
            </a:pPr>
            <a:r>
              <a:rPr lang="en-US" b="1">
                <a:solidFill>
                  <a:srgbClr val="0070C0"/>
                </a:solidFill>
                <a:latin typeface="Times New Roman" panose="02020603050405020304" pitchFamily="18" charset="0"/>
                <a:cs typeface="Times New Roman" panose="02020603050405020304" pitchFamily="18" charset="0"/>
              </a:rPr>
              <a:t>3-Palatoglossus muscle: </a:t>
            </a:r>
          </a:p>
          <a:p>
            <a:pPr marL="0" indent="0">
              <a:buNone/>
            </a:pPr>
            <a:r>
              <a:rPr lang="en-US" b="1">
                <a:solidFill>
                  <a:srgbClr val="0070C0"/>
                </a:solidFill>
                <a:latin typeface="Times New Roman" panose="02020603050405020304" pitchFamily="18" charset="0"/>
                <a:cs typeface="Times New Roman" panose="02020603050405020304" pitchFamily="18" charset="0"/>
              </a:rPr>
              <a:t>4-Palatogpharyngeus muscle: .</a:t>
            </a:r>
          </a:p>
          <a:p>
            <a:pPr marL="0" indent="0">
              <a:buNone/>
            </a:pPr>
            <a:r>
              <a:rPr lang="en-US" b="1">
                <a:solidFill>
                  <a:srgbClr val="0070C0"/>
                </a:solidFill>
                <a:latin typeface="Times New Roman" panose="02020603050405020304" pitchFamily="18" charset="0"/>
                <a:cs typeface="Times New Roman" panose="02020603050405020304" pitchFamily="18" charset="0"/>
              </a:rPr>
              <a:t>5-Musculus uvulae:</a:t>
            </a:r>
          </a:p>
          <a:p>
            <a:pPr marL="0" indent="0">
              <a:buNone/>
            </a:pPr>
            <a:r>
              <a:rPr lang="en-US" b="1">
                <a:solidFill>
                  <a:srgbClr val="00B050"/>
                </a:solidFill>
                <a:latin typeface="Times New Roman" panose="02020603050405020304" pitchFamily="18" charset="0"/>
                <a:cs typeface="Times New Roman" panose="02020603050405020304" pitchFamily="18" charset="0"/>
              </a:rPr>
              <a:t>O.: </a:t>
            </a:r>
            <a:r>
              <a:rPr lang="en-US">
                <a:latin typeface="Times New Roman" panose="02020603050405020304" pitchFamily="18" charset="0"/>
                <a:cs typeface="Times New Roman" panose="02020603050405020304" pitchFamily="18" charset="0"/>
              </a:rPr>
              <a:t>post. nasal spine.</a:t>
            </a:r>
          </a:p>
          <a:p>
            <a:pPr marL="0" indent="0">
              <a:buNone/>
            </a:pPr>
            <a:r>
              <a:rPr lang="en-US">
                <a:latin typeface="Times New Roman" panose="02020603050405020304" pitchFamily="18" charset="0"/>
                <a:cs typeface="Times New Roman" panose="02020603050405020304" pitchFamily="18" charset="0"/>
              </a:rPr>
              <a:t> </a:t>
            </a:r>
            <a:r>
              <a:rPr lang="en-US" b="1">
                <a:solidFill>
                  <a:srgbClr val="00B050"/>
                </a:solidFill>
                <a:latin typeface="Times New Roman" panose="02020603050405020304" pitchFamily="18" charset="0"/>
                <a:cs typeface="Times New Roman" panose="02020603050405020304" pitchFamily="18" charset="0"/>
              </a:rPr>
              <a:t>I.: </a:t>
            </a:r>
            <a:r>
              <a:rPr lang="en-US">
                <a:latin typeface="Times New Roman" panose="02020603050405020304" pitchFamily="18" charset="0"/>
                <a:cs typeface="Times New Roman" panose="02020603050405020304" pitchFamily="18" charset="0"/>
              </a:rPr>
              <a:t>mucous membrane of uvula.</a:t>
            </a:r>
          </a:p>
          <a:p>
            <a:pPr marL="0" indent="0">
              <a:buNone/>
            </a:pPr>
            <a:r>
              <a:rPr lang="en-US" b="1">
                <a:solidFill>
                  <a:srgbClr val="00B050"/>
                </a:solidFill>
                <a:latin typeface="Times New Roman" panose="02020603050405020304" pitchFamily="18" charset="0"/>
                <a:cs typeface="Times New Roman" panose="02020603050405020304" pitchFamily="18" charset="0"/>
              </a:rPr>
              <a:t> Action: </a:t>
            </a:r>
            <a:r>
              <a:rPr lang="en-US">
                <a:latin typeface="Times New Roman" panose="02020603050405020304" pitchFamily="18" charset="0"/>
                <a:cs typeface="Times New Roman" panose="02020603050405020304" pitchFamily="18" charset="0"/>
              </a:rPr>
              <a:t>pull uvula to its own side.</a:t>
            </a:r>
          </a:p>
          <a:p>
            <a:pPr marL="0" indent="0">
              <a:buNone/>
            </a:pPr>
            <a:r>
              <a:rPr lang="en-US">
                <a:latin typeface="Times New Roman" panose="02020603050405020304" pitchFamily="18" charset="0"/>
                <a:cs typeface="Times New Roman" panose="02020603050405020304" pitchFamily="18" charset="0"/>
              </a:rPr>
              <a:t> </a:t>
            </a:r>
            <a:r>
              <a:rPr lang="en-US" b="1">
                <a:solidFill>
                  <a:srgbClr val="FF0000"/>
                </a:solidFill>
                <a:latin typeface="Times New Roman" panose="02020603050405020304" pitchFamily="18" charset="0"/>
                <a:cs typeface="Times New Roman" panose="02020603050405020304" pitchFamily="18" charset="0"/>
              </a:rPr>
              <a:t>Nerve supply of palate</a:t>
            </a:r>
          </a:p>
          <a:p>
            <a:pPr marL="0" indent="0">
              <a:buNone/>
            </a:pPr>
            <a:r>
              <a:rPr lang="en-US" b="1">
                <a:solidFill>
                  <a:srgbClr val="0070C0"/>
                </a:solidFill>
                <a:latin typeface="Times New Roman" panose="02020603050405020304" pitchFamily="18" charset="0"/>
                <a:cs typeface="Times New Roman" panose="02020603050405020304" pitchFamily="18" charset="0"/>
              </a:rPr>
              <a:t>Motor: </a:t>
            </a:r>
            <a:r>
              <a:rPr lang="en-US">
                <a:latin typeface="Times New Roman" panose="02020603050405020304" pitchFamily="18" charset="0"/>
                <a:cs typeface="Times New Roman" panose="02020603050405020304" pitchFamily="18" charset="0"/>
              </a:rPr>
              <a:t>all muscles of palate are supplied by cranial part of accessory nerve through vagus except tensor palati which is</a:t>
            </a:r>
          </a:p>
          <a:p>
            <a:pPr marL="0" indent="0">
              <a:buNone/>
            </a:pPr>
            <a:r>
              <a:rPr lang="en-US">
                <a:latin typeface="Times New Roman" panose="02020603050405020304" pitchFamily="18" charset="0"/>
                <a:cs typeface="Times New Roman" panose="02020603050405020304" pitchFamily="18" charset="0"/>
              </a:rPr>
              <a:t>supplied by mandibular branch of the trigeminal nerve </a:t>
            </a:r>
          </a:p>
          <a:p>
            <a:pPr marL="0" indent="0">
              <a:buNone/>
            </a:pPr>
            <a:endParaRPr lang="ar-EG"/>
          </a:p>
        </p:txBody>
      </p:sp>
    </p:spTree>
    <p:extLst>
      <p:ext uri="{BB962C8B-B14F-4D97-AF65-F5344CB8AC3E}">
        <p14:creationId xmlns:p14="http://schemas.microsoft.com/office/powerpoint/2010/main" val="20792138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1" y="0"/>
            <a:ext cx="3352800" cy="3057877"/>
          </a:xfrm>
          <a:prstGeom prst="rect">
            <a:avLst/>
          </a:prstGeom>
        </p:spPr>
      </p:pic>
      <p:sp>
        <p:nvSpPr>
          <p:cNvPr id="2" name="Title 1"/>
          <p:cNvSpPr>
            <a:spLocks noGrp="1"/>
          </p:cNvSpPr>
          <p:nvPr>
            <p:ph type="title"/>
          </p:nvPr>
        </p:nvSpPr>
        <p:spPr>
          <a:xfrm>
            <a:off x="0" y="0"/>
            <a:ext cx="8686800" cy="838200"/>
          </a:xfrm>
        </p:spPr>
        <p:txBody>
          <a:bodyPr/>
          <a:lstStyle/>
          <a:p>
            <a:pPr algn="l"/>
            <a:r>
              <a:rPr lang="en-US">
                <a:latin typeface="Algerian" panose="04020705040A02060702" pitchFamily="82" charset="0"/>
              </a:rPr>
              <a:t>palate</a:t>
            </a:r>
            <a:endParaRPr lang="ar-EG"/>
          </a:p>
        </p:txBody>
      </p:sp>
      <p:sp>
        <p:nvSpPr>
          <p:cNvPr id="4" name="Content Placeholder 3"/>
          <p:cNvSpPr>
            <a:spLocks noGrp="1"/>
          </p:cNvSpPr>
          <p:nvPr>
            <p:ph sz="half" idx="2"/>
          </p:nvPr>
        </p:nvSpPr>
        <p:spPr>
          <a:xfrm>
            <a:off x="0" y="685800"/>
            <a:ext cx="6781800" cy="6172200"/>
          </a:xfrm>
        </p:spPr>
        <p:txBody>
          <a:bodyPr>
            <a:norm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Nerve supply of palate</a:t>
            </a:r>
          </a:p>
          <a:p>
            <a:pPr marL="0" indent="0">
              <a:buNone/>
            </a:pPr>
            <a:r>
              <a:rPr lang="en-US" b="1">
                <a:solidFill>
                  <a:srgbClr val="0070C0"/>
                </a:solidFill>
                <a:latin typeface="Times New Roman" panose="02020603050405020304" pitchFamily="18" charset="0"/>
                <a:cs typeface="Times New Roman" panose="02020603050405020304" pitchFamily="18" charset="0"/>
              </a:rPr>
              <a:t>Sensory:</a:t>
            </a:r>
          </a:p>
          <a:p>
            <a:pPr marL="0" lvl="0" indent="0">
              <a:buNone/>
            </a:pPr>
            <a:r>
              <a:rPr lang="en-US">
                <a:latin typeface="Times New Roman" panose="02020603050405020304" pitchFamily="18" charset="0"/>
                <a:cs typeface="Times New Roman" panose="02020603050405020304" pitchFamily="18" charset="0"/>
              </a:rPr>
              <a:t>Lesser palatine nerves: of pterygopalatine ganglion.</a:t>
            </a:r>
          </a:p>
          <a:p>
            <a:pPr marL="0" lvl="0" indent="0">
              <a:buNone/>
            </a:pPr>
            <a:r>
              <a:rPr lang="en-US">
                <a:latin typeface="Times New Roman" panose="02020603050405020304" pitchFamily="18" charset="0"/>
                <a:cs typeface="Times New Roman" panose="02020603050405020304" pitchFamily="18" charset="0"/>
              </a:rPr>
              <a:t>Tonsillar branch of Glossopharyngeal n. </a:t>
            </a:r>
          </a:p>
          <a:p>
            <a:pPr marL="0" lvl="0" indent="0">
              <a:buNone/>
            </a:pPr>
            <a:r>
              <a:rPr lang="en-US" b="1">
                <a:solidFill>
                  <a:srgbClr val="FF0000"/>
                </a:solidFill>
                <a:latin typeface="Times New Roman" panose="02020603050405020304" pitchFamily="18" charset="0"/>
                <a:cs typeface="Times New Roman" panose="02020603050405020304" pitchFamily="18" charset="0"/>
              </a:rPr>
              <a:t>Blood supply:</a:t>
            </a:r>
          </a:p>
          <a:p>
            <a:pPr marL="0" lvl="0" indent="0">
              <a:buNone/>
            </a:pPr>
            <a:r>
              <a:rPr lang="en-US">
                <a:solidFill>
                  <a:srgbClr val="0070C0"/>
                </a:solidFill>
                <a:latin typeface="Times New Roman" panose="02020603050405020304" pitchFamily="18" charset="0"/>
                <a:cs typeface="Times New Roman" panose="02020603050405020304" pitchFamily="18" charset="0"/>
              </a:rPr>
              <a:t>Arteries:-</a:t>
            </a:r>
          </a:p>
          <a:p>
            <a:pPr marL="0" lvl="0" indent="0">
              <a:buNone/>
            </a:pPr>
            <a:r>
              <a:rPr lang="en-US">
                <a:solidFill>
                  <a:srgbClr val="0070C0"/>
                </a:solidFill>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greater palatine art.</a:t>
            </a:r>
          </a:p>
          <a:p>
            <a:pPr marL="0" lvl="0" indent="0">
              <a:buNone/>
            </a:pPr>
            <a:r>
              <a:rPr lang="en-US">
                <a:latin typeface="Times New Roman" panose="02020603050405020304" pitchFamily="18" charset="0"/>
                <a:cs typeface="Times New Roman" panose="02020603050405020304" pitchFamily="18" charset="0"/>
              </a:rPr>
              <a:t>Ascending palatine art.</a:t>
            </a:r>
          </a:p>
          <a:p>
            <a:pPr marL="0" lvl="0" indent="0">
              <a:buNone/>
            </a:pPr>
            <a:r>
              <a:rPr lang="en-US">
                <a:latin typeface="Times New Roman" panose="02020603050405020304" pitchFamily="18" charset="0"/>
                <a:cs typeface="Times New Roman" panose="02020603050405020304" pitchFamily="18" charset="0"/>
              </a:rPr>
              <a:t>Ascending pharyngeal art.</a:t>
            </a:r>
          </a:p>
          <a:p>
            <a:pPr marL="0" lvl="0" indent="0">
              <a:buNone/>
            </a:pPr>
            <a:r>
              <a:rPr lang="en-US">
                <a:latin typeface="Times New Roman" panose="02020603050405020304" pitchFamily="18" charset="0"/>
                <a:cs typeface="Times New Roman" panose="02020603050405020304" pitchFamily="18" charset="0"/>
              </a:rPr>
              <a:t> </a:t>
            </a:r>
            <a:r>
              <a:rPr lang="en-US">
                <a:solidFill>
                  <a:srgbClr val="0070C0"/>
                </a:solidFill>
                <a:latin typeface="Times New Roman" panose="02020603050405020304" pitchFamily="18" charset="0"/>
                <a:cs typeface="Times New Roman" panose="02020603050405020304" pitchFamily="18" charset="0"/>
              </a:rPr>
              <a:t>Veins:</a:t>
            </a:r>
          </a:p>
          <a:p>
            <a:pPr marL="0" indent="0">
              <a:buNone/>
            </a:pPr>
            <a:r>
              <a:rPr lang="en-US">
                <a:latin typeface="Times New Roman" panose="02020603050405020304" pitchFamily="18" charset="0"/>
                <a:cs typeface="Times New Roman" panose="02020603050405020304" pitchFamily="18" charset="0"/>
              </a:rPr>
              <a:t>-Accompanying veins end in: pterygoid and pharyngeal venous plexuses</a:t>
            </a:r>
          </a:p>
          <a:p>
            <a:endParaRPr lang="ar-EG"/>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3068762"/>
            <a:ext cx="2352859" cy="272243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2514600"/>
            <a:ext cx="2666999" cy="2590800"/>
          </a:xfrm>
          <a:prstGeom prst="rect">
            <a:avLst/>
          </a:prstGeom>
        </p:spPr>
      </p:pic>
    </p:spTree>
    <p:extLst>
      <p:ext uri="{BB962C8B-B14F-4D97-AF65-F5344CB8AC3E}">
        <p14:creationId xmlns:p14="http://schemas.microsoft.com/office/powerpoint/2010/main" val="215074891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686800" cy="685800"/>
          </a:xfrm>
        </p:spPr>
        <p:txBody>
          <a:bodyPr>
            <a:normAutofit fontScale="90000"/>
          </a:bodyPr>
          <a:lstStyle/>
          <a:p>
            <a:pPr algn="l"/>
            <a:r>
              <a:rPr lang="en-US">
                <a:latin typeface="Algerian" panose="04020705040A02060702" pitchFamily="82" charset="0"/>
              </a:rPr>
              <a:t>Oral cavity</a:t>
            </a:r>
            <a:br>
              <a:rPr lang="en-US">
                <a:latin typeface="Algerian" panose="04020705040A02060702" pitchFamily="82" charset="0"/>
              </a:rPr>
            </a:br>
            <a:endParaRPr lang="ar-EG">
              <a:latin typeface="Algerian" panose="04020705040A02060702" pitchFamily="82" charset="0"/>
            </a:endParaRPr>
          </a:p>
        </p:txBody>
      </p:sp>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21142" y="1214891"/>
            <a:ext cx="4038600" cy="426720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69341"/>
            <a:ext cx="4243241" cy="3758299"/>
          </a:xfrm>
          <a:prstGeom prst="rect">
            <a:avLst/>
          </a:prstGeom>
        </p:spPr>
      </p:pic>
    </p:spTree>
    <p:extLst>
      <p:ext uri="{BB962C8B-B14F-4D97-AF65-F5344CB8AC3E}">
        <p14:creationId xmlns:p14="http://schemas.microsoft.com/office/powerpoint/2010/main" val="315906478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838200"/>
            <a:ext cx="4419600" cy="6019800"/>
          </a:xfrm>
        </p:spPr>
      </p:pic>
      <p:sp>
        <p:nvSpPr>
          <p:cNvPr id="2" name="Title 1"/>
          <p:cNvSpPr>
            <a:spLocks noGrp="1"/>
          </p:cNvSpPr>
          <p:nvPr>
            <p:ph type="title"/>
          </p:nvPr>
        </p:nvSpPr>
        <p:spPr>
          <a:xfrm>
            <a:off x="0" y="0"/>
            <a:ext cx="9144000" cy="990600"/>
          </a:xfrm>
        </p:spPr>
        <p:txBody>
          <a:bodyPr>
            <a:normAutofit/>
          </a:bodyPr>
          <a:lstStyle/>
          <a:p>
            <a:pPr algn="l"/>
            <a:r>
              <a:rPr lang="en-US">
                <a:latin typeface="Algerian" panose="04020705040A02060702" pitchFamily="82" charset="0"/>
              </a:rPr>
              <a:t>PHARYNX</a:t>
            </a:r>
            <a:endParaRPr lang="ar-EG">
              <a:latin typeface="Algerian" panose="04020705040A02060702" pitchFamily="82" charset="0"/>
            </a:endParaRPr>
          </a:p>
        </p:txBody>
      </p:sp>
      <p:sp>
        <p:nvSpPr>
          <p:cNvPr id="6" name="Content Placeholder 5"/>
          <p:cNvSpPr>
            <a:spLocks noGrp="1"/>
          </p:cNvSpPr>
          <p:nvPr>
            <p:ph sz="quarter" idx="4"/>
          </p:nvPr>
        </p:nvSpPr>
        <p:spPr>
          <a:xfrm>
            <a:off x="4645025" y="3581400"/>
            <a:ext cx="4498975" cy="3048000"/>
          </a:xfrm>
        </p:spPr>
        <p:txBody>
          <a:bodyPr/>
          <a:lstStyle/>
          <a:p>
            <a:pPr marL="82296" indent="0" algn="ctr">
              <a:buNone/>
            </a:pPr>
            <a:r>
              <a:rPr lang="en-US">
                <a:latin typeface="Algerian" panose="04020705040A02060702" pitchFamily="82" charset="0"/>
                <a:ea typeface="Verdana" panose="020B0604030504040204" pitchFamily="34" charset="0"/>
                <a:cs typeface="Verdana" panose="020B0604030504040204" pitchFamily="34" charset="0"/>
              </a:rPr>
              <a:t>By</a:t>
            </a:r>
          </a:p>
          <a:p>
            <a:pPr marL="82296" indent="0" algn="ctr">
              <a:buNone/>
            </a:pPr>
            <a:r>
              <a:rPr lang="en-US">
                <a:latin typeface="Algerian" panose="04020705040A02060702" pitchFamily="82" charset="0"/>
                <a:ea typeface="Verdana" panose="020B0604030504040204" pitchFamily="34" charset="0"/>
                <a:cs typeface="Verdana" panose="020B0604030504040204" pitchFamily="34" charset="0"/>
              </a:rPr>
              <a:t>Dr Abulmaaty Mohamed</a:t>
            </a:r>
            <a:br>
              <a:rPr lang="en-US">
                <a:latin typeface="Algerian" panose="04020705040A02060702" pitchFamily="82" charset="0"/>
                <a:ea typeface="Verdana" panose="020B0604030504040204" pitchFamily="34" charset="0"/>
                <a:cs typeface="Verdana" panose="020B0604030504040204" pitchFamily="34" charset="0"/>
              </a:rPr>
            </a:br>
            <a:r>
              <a:rPr lang="en-US">
                <a:latin typeface="Algerian" panose="04020705040A02060702" pitchFamily="82" charset="0"/>
                <a:ea typeface="Verdana" panose="020B0604030504040204" pitchFamily="34" charset="0"/>
                <a:cs typeface="Verdana" panose="020B0604030504040204" pitchFamily="34" charset="0"/>
              </a:rPr>
              <a:t>Assistant professor Anatomy &amp; Embryology </a:t>
            </a:r>
            <a:br>
              <a:rPr lang="en-US">
                <a:latin typeface="Algerian" panose="04020705040A02060702" pitchFamily="82" charset="0"/>
                <a:ea typeface="Verdana" panose="020B0604030504040204" pitchFamily="34" charset="0"/>
                <a:cs typeface="Verdana" panose="020B0604030504040204" pitchFamily="34" charset="0"/>
              </a:rPr>
            </a:br>
            <a:r>
              <a:rPr lang="en-US">
                <a:latin typeface="Algerian" panose="04020705040A02060702" pitchFamily="82" charset="0"/>
                <a:ea typeface="Verdana" panose="020B0604030504040204" pitchFamily="34" charset="0"/>
                <a:cs typeface="Verdana" panose="020B0604030504040204" pitchFamily="34" charset="0"/>
              </a:rPr>
              <a:t>Mutah University</a:t>
            </a:r>
            <a:endParaRPr lang="ar-SA">
              <a:latin typeface="Algerian" panose="04020705040A02060702" pitchFamily="82" charset="0"/>
              <a:ea typeface="Verdana" panose="020B0604030504040204" pitchFamily="34" charset="0"/>
              <a:cs typeface="Andalus" panose="02020603050405020304" pitchFamily="18" charset="-78"/>
            </a:endParaRPr>
          </a:p>
          <a:p>
            <a:endParaRPr lang="ar-EG"/>
          </a:p>
        </p:txBody>
      </p:sp>
    </p:spTree>
    <p:extLst>
      <p:ext uri="{BB962C8B-B14F-4D97-AF65-F5344CB8AC3E}">
        <p14:creationId xmlns:p14="http://schemas.microsoft.com/office/powerpoint/2010/main" val="276935510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686800" cy="609600"/>
          </a:xfrm>
        </p:spPr>
        <p:txBody>
          <a:bodyPr>
            <a:normAutofit fontScale="90000"/>
          </a:bodyPr>
          <a:lstStyle/>
          <a:p>
            <a:pPr algn="l"/>
            <a:r>
              <a:rPr lang="en-US">
                <a:latin typeface="Algerian" panose="04020705040A02060702" pitchFamily="82" charset="0"/>
              </a:rPr>
              <a:t>PHARYNX</a:t>
            </a:r>
            <a:br>
              <a:rPr lang="en-US">
                <a:latin typeface="Algerian" panose="04020705040A02060702" pitchFamily="82" charset="0"/>
              </a:rPr>
            </a:br>
            <a:endParaRPr lang="ar-EG">
              <a:latin typeface="Algerian" panose="04020705040A02060702" pitchFamily="82"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017" y="1219200"/>
            <a:ext cx="5077183" cy="54641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346" y="2027292"/>
            <a:ext cx="3733800" cy="3538181"/>
          </a:xfrm>
          <a:prstGeom prst="rect">
            <a:avLst/>
          </a:prstGeom>
        </p:spPr>
      </p:pic>
    </p:spTree>
    <p:extLst>
      <p:ext uri="{BB962C8B-B14F-4D97-AF65-F5344CB8AC3E}">
        <p14:creationId xmlns:p14="http://schemas.microsoft.com/office/powerpoint/2010/main" val="315906478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247" y="1351662"/>
            <a:ext cx="1848507" cy="33587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7892" y="3919823"/>
            <a:ext cx="4338145" cy="304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9421" y="838200"/>
            <a:ext cx="2509345" cy="3665483"/>
          </a:xfrm>
          <a:prstGeom prst="rect">
            <a:avLst/>
          </a:prstGeom>
        </p:spPr>
      </p:pic>
      <p:sp>
        <p:nvSpPr>
          <p:cNvPr id="2" name="Title 1"/>
          <p:cNvSpPr>
            <a:spLocks noGrp="1"/>
          </p:cNvSpPr>
          <p:nvPr>
            <p:ph type="title"/>
          </p:nvPr>
        </p:nvSpPr>
        <p:spPr>
          <a:xfrm>
            <a:off x="0" y="152400"/>
            <a:ext cx="8686800" cy="685800"/>
          </a:xfrm>
        </p:spPr>
        <p:txBody>
          <a:bodyPr>
            <a:normAutofit fontScale="90000"/>
          </a:bodyPr>
          <a:lstStyle/>
          <a:p>
            <a:pPr algn="l"/>
            <a:r>
              <a:rPr lang="en-US">
                <a:latin typeface="Algerian" panose="04020705040A02060702" pitchFamily="82" charset="0"/>
              </a:rPr>
              <a:t>PHARYNX</a:t>
            </a:r>
            <a:endParaRPr lang="ar-EG"/>
          </a:p>
        </p:txBody>
      </p:sp>
    </p:spTree>
    <p:extLst>
      <p:ext uri="{BB962C8B-B14F-4D97-AF65-F5344CB8AC3E}">
        <p14:creationId xmlns:p14="http://schemas.microsoft.com/office/powerpoint/2010/main" val="121518217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752600"/>
            <a:ext cx="3200400" cy="3352799"/>
          </a:xfrm>
          <a:prstGeom prst="rect">
            <a:avLst/>
          </a:prstGeom>
        </p:spPr>
      </p:pic>
      <p:sp>
        <p:nvSpPr>
          <p:cNvPr id="2" name="Title 1"/>
          <p:cNvSpPr>
            <a:spLocks noGrp="1"/>
          </p:cNvSpPr>
          <p:nvPr>
            <p:ph type="title"/>
          </p:nvPr>
        </p:nvSpPr>
        <p:spPr>
          <a:xfrm>
            <a:off x="0" y="0"/>
            <a:ext cx="8686800" cy="685800"/>
          </a:xfrm>
        </p:spPr>
        <p:txBody>
          <a:bodyPr>
            <a:normAutofit fontScale="90000"/>
          </a:bodyPr>
          <a:lstStyle/>
          <a:p>
            <a:pPr algn="l"/>
            <a:r>
              <a:rPr lang="en-US">
                <a:latin typeface="Algerian" panose="04020705040A02060702" pitchFamily="82" charset="0"/>
              </a:rPr>
              <a:t>PHARYNX</a:t>
            </a:r>
            <a:endParaRPr lang="ar-EG"/>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59" y="0"/>
            <a:ext cx="5545029" cy="6534329"/>
          </a:xfrm>
          <a:prstGeom prst="rect">
            <a:avLst/>
          </a:prstGeom>
        </p:spPr>
      </p:pic>
    </p:spTree>
    <p:extLst>
      <p:ext uri="{BB962C8B-B14F-4D97-AF65-F5344CB8AC3E}">
        <p14:creationId xmlns:p14="http://schemas.microsoft.com/office/powerpoint/2010/main" val="382997783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
            <a:ext cx="2743201" cy="5791201"/>
          </a:xfrm>
          <a:prstGeom prst="rect">
            <a:avLst/>
          </a:prstGeom>
        </p:spPr>
      </p:pic>
      <p:sp>
        <p:nvSpPr>
          <p:cNvPr id="2" name="Title 1"/>
          <p:cNvSpPr>
            <a:spLocks noGrp="1"/>
          </p:cNvSpPr>
          <p:nvPr>
            <p:ph type="title"/>
          </p:nvPr>
        </p:nvSpPr>
        <p:spPr>
          <a:xfrm>
            <a:off x="0" y="0"/>
            <a:ext cx="8686800" cy="685800"/>
          </a:xfrm>
        </p:spPr>
        <p:txBody>
          <a:bodyPr>
            <a:normAutofit fontScale="90000"/>
          </a:bodyPr>
          <a:lstStyle/>
          <a:p>
            <a:pPr algn="l"/>
            <a:r>
              <a:rPr lang="en-US">
                <a:latin typeface="Algerian" panose="04020705040A02060702" pitchFamily="82" charset="0"/>
              </a:rPr>
              <a:t>PHARYNX</a:t>
            </a:r>
            <a:endParaRPr lang="ar-EG"/>
          </a:p>
        </p:txBody>
      </p:sp>
      <p:sp>
        <p:nvSpPr>
          <p:cNvPr id="4" name="Content Placeholder 3"/>
          <p:cNvSpPr>
            <a:spLocks noGrp="1"/>
          </p:cNvSpPr>
          <p:nvPr>
            <p:ph sz="half" idx="2"/>
          </p:nvPr>
        </p:nvSpPr>
        <p:spPr>
          <a:xfrm>
            <a:off x="0" y="762000"/>
            <a:ext cx="4648200" cy="60960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Muscles:</a:t>
            </a:r>
          </a:p>
          <a:p>
            <a:pPr marL="0" indent="0">
              <a:buNone/>
            </a:pPr>
            <a:r>
              <a:rPr lang="en-US" b="1">
                <a:latin typeface="Times New Roman" panose="02020603050405020304" pitchFamily="18" charset="0"/>
                <a:cs typeface="Times New Roman" panose="02020603050405020304" pitchFamily="18" charset="0"/>
              </a:rPr>
              <a:t>N.B.1:-</a:t>
            </a:r>
            <a:r>
              <a:rPr lang="en-US">
                <a:latin typeface="Times New Roman" panose="02020603050405020304" pitchFamily="18" charset="0"/>
                <a:cs typeface="Times New Roman" panose="02020603050405020304" pitchFamily="18" charset="0"/>
              </a:rPr>
              <a:t>middle constrictor  overlaps the superior constrictor enclosing it. </a:t>
            </a:r>
          </a:p>
          <a:p>
            <a:pPr marL="0" indent="0">
              <a:buNone/>
            </a:pPr>
            <a:r>
              <a:rPr lang="en-US">
                <a:latin typeface="Times New Roman" panose="02020603050405020304" pitchFamily="18" charset="0"/>
                <a:cs typeface="Times New Roman" panose="02020603050405020304" pitchFamily="18" charset="0"/>
              </a:rPr>
              <a:t>&amp;Inferior constrictor , overlaps and encloses the middle .</a:t>
            </a:r>
          </a:p>
          <a:p>
            <a:pPr marL="0" indent="0">
              <a:buNone/>
            </a:pPr>
            <a:r>
              <a:rPr lang="en-US" b="1">
                <a:latin typeface="Times New Roman" panose="02020603050405020304" pitchFamily="18" charset="0"/>
                <a:cs typeface="Times New Roman" panose="02020603050405020304" pitchFamily="18" charset="0"/>
              </a:rPr>
              <a:t>N.B.2:- </a:t>
            </a:r>
            <a:r>
              <a:rPr lang="en-US">
                <a:latin typeface="Times New Roman" panose="02020603050405020304" pitchFamily="18" charset="0"/>
                <a:cs typeface="Times New Roman" panose="02020603050405020304" pitchFamily="18" charset="0"/>
              </a:rPr>
              <a:t>lower fibres of inferior constrictor arise from one side of cricoid and pass uninterrupted to other side of cricoid cartilage, this part is called cricopharyngeus muscle which forms a sphincter that open only for passage of a bolus during swallowing. This part also is the narrowest part of GIT except appendix.</a:t>
            </a:r>
            <a:endParaRPr lang="ar-EG">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1" y="7883"/>
            <a:ext cx="2334453" cy="4868918"/>
          </a:xfrm>
          <a:prstGeom prst="rect">
            <a:avLst/>
          </a:prstGeom>
        </p:spPr>
      </p:pic>
    </p:spTree>
    <p:extLst>
      <p:ext uri="{BB962C8B-B14F-4D97-AF65-F5344CB8AC3E}">
        <p14:creationId xmlns:p14="http://schemas.microsoft.com/office/powerpoint/2010/main" val="414279999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11" y="190500"/>
            <a:ext cx="8219800" cy="6477000"/>
          </a:xfrm>
          <a:prstGeom prst="rect">
            <a:avLst/>
          </a:prstGeom>
        </p:spPr>
      </p:pic>
      <p:sp>
        <p:nvSpPr>
          <p:cNvPr id="2" name="Title 1"/>
          <p:cNvSpPr>
            <a:spLocks noGrp="1"/>
          </p:cNvSpPr>
          <p:nvPr>
            <p:ph type="title"/>
          </p:nvPr>
        </p:nvSpPr>
        <p:spPr>
          <a:xfrm>
            <a:off x="0" y="0"/>
            <a:ext cx="8686800" cy="990600"/>
          </a:xfrm>
        </p:spPr>
        <p:txBody>
          <a:bodyPr/>
          <a:lstStyle/>
          <a:p>
            <a:pPr algn="l"/>
            <a:r>
              <a:rPr lang="en-US">
                <a:latin typeface="Algerian" panose="04020705040A02060702" pitchFamily="82" charset="0"/>
              </a:rPr>
              <a:t>pharynx</a:t>
            </a:r>
            <a:endParaRPr lang="ar-EG"/>
          </a:p>
        </p:txBody>
      </p:sp>
    </p:spTree>
    <p:extLst>
      <p:ext uri="{BB962C8B-B14F-4D97-AF65-F5344CB8AC3E}">
        <p14:creationId xmlns:p14="http://schemas.microsoft.com/office/powerpoint/2010/main" val="260515352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8089"/>
            <a:ext cx="7779495" cy="6421822"/>
          </a:xfrm>
          <a:prstGeom prst="rect">
            <a:avLst/>
          </a:prstGeom>
        </p:spPr>
      </p:pic>
      <p:sp>
        <p:nvSpPr>
          <p:cNvPr id="2" name="Title 1"/>
          <p:cNvSpPr>
            <a:spLocks noGrp="1"/>
          </p:cNvSpPr>
          <p:nvPr>
            <p:ph type="title"/>
          </p:nvPr>
        </p:nvSpPr>
        <p:spPr>
          <a:xfrm>
            <a:off x="0" y="0"/>
            <a:ext cx="8686800" cy="685800"/>
          </a:xfrm>
        </p:spPr>
        <p:txBody>
          <a:bodyPr>
            <a:normAutofit fontScale="90000"/>
          </a:bodyPr>
          <a:lstStyle/>
          <a:p>
            <a:pPr algn="l"/>
            <a:r>
              <a:rPr lang="en-US">
                <a:latin typeface="Algerian" panose="04020705040A02060702" pitchFamily="82" charset="0"/>
              </a:rPr>
              <a:t>pharynx</a:t>
            </a:r>
            <a:endParaRPr lang="ar-EG"/>
          </a:p>
        </p:txBody>
      </p:sp>
    </p:spTree>
    <p:extLst>
      <p:ext uri="{BB962C8B-B14F-4D97-AF65-F5344CB8AC3E}">
        <p14:creationId xmlns:p14="http://schemas.microsoft.com/office/powerpoint/2010/main" val="250414019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406"/>
            <a:ext cx="8430998" cy="6680594"/>
          </a:xfrm>
          <a:prstGeom prst="rect">
            <a:avLst/>
          </a:prstGeom>
        </p:spPr>
      </p:pic>
      <p:sp>
        <p:nvSpPr>
          <p:cNvPr id="2" name="Title 1"/>
          <p:cNvSpPr>
            <a:spLocks noGrp="1"/>
          </p:cNvSpPr>
          <p:nvPr>
            <p:ph type="title"/>
          </p:nvPr>
        </p:nvSpPr>
        <p:spPr>
          <a:xfrm>
            <a:off x="0" y="0"/>
            <a:ext cx="8686800" cy="685800"/>
          </a:xfrm>
        </p:spPr>
        <p:txBody>
          <a:bodyPr>
            <a:normAutofit fontScale="90000"/>
          </a:bodyPr>
          <a:lstStyle/>
          <a:p>
            <a:pPr algn="l"/>
            <a:r>
              <a:rPr lang="en-US">
                <a:latin typeface="Algerian" panose="04020705040A02060702" pitchFamily="82" charset="0"/>
              </a:rPr>
              <a:t>pharynx</a:t>
            </a:r>
            <a:endParaRPr lang="ar-EG"/>
          </a:p>
        </p:txBody>
      </p:sp>
    </p:spTree>
    <p:extLst>
      <p:ext uri="{BB962C8B-B14F-4D97-AF65-F5344CB8AC3E}">
        <p14:creationId xmlns:p14="http://schemas.microsoft.com/office/powerpoint/2010/main" val="209380484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0"/>
            <a:ext cx="4282965" cy="6858000"/>
          </a:xfrm>
          <a:prstGeom prst="rect">
            <a:avLst/>
          </a:prstGeom>
        </p:spPr>
      </p:pic>
      <p:sp>
        <p:nvSpPr>
          <p:cNvPr id="2" name="Title 1"/>
          <p:cNvSpPr>
            <a:spLocks noGrp="1"/>
          </p:cNvSpPr>
          <p:nvPr>
            <p:ph type="title"/>
          </p:nvPr>
        </p:nvSpPr>
        <p:spPr>
          <a:xfrm>
            <a:off x="0" y="0"/>
            <a:ext cx="8686800" cy="609600"/>
          </a:xfrm>
        </p:spPr>
        <p:txBody>
          <a:bodyPr>
            <a:normAutofit fontScale="90000"/>
          </a:bodyPr>
          <a:lstStyle/>
          <a:p>
            <a:pPr algn="l"/>
            <a:r>
              <a:rPr lang="en-US">
                <a:latin typeface="Algerian" panose="04020705040A02060702" pitchFamily="82" charset="0"/>
              </a:rPr>
              <a:t>pharynx</a:t>
            </a:r>
            <a:endParaRPr lang="ar-EG"/>
          </a:p>
        </p:txBody>
      </p:sp>
      <p:sp>
        <p:nvSpPr>
          <p:cNvPr id="4" name="Content Placeholder 3"/>
          <p:cNvSpPr>
            <a:spLocks noGrp="1"/>
          </p:cNvSpPr>
          <p:nvPr>
            <p:ph sz="half" idx="2"/>
          </p:nvPr>
        </p:nvSpPr>
        <p:spPr>
          <a:xfrm>
            <a:off x="0" y="533400"/>
            <a:ext cx="6248400" cy="63246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I-Nasopharynx</a:t>
            </a:r>
            <a:r>
              <a:rPr lang="en-US">
                <a:latin typeface="Times New Roman" panose="02020603050405020304" pitchFamily="18" charset="0"/>
                <a:cs typeface="Times New Roman" panose="02020603050405020304" pitchFamily="18" charset="0"/>
              </a:rPr>
              <a:t>:</a:t>
            </a:r>
          </a:p>
          <a:p>
            <a:pPr marL="0" indent="0">
              <a:buNone/>
            </a:pPr>
            <a:r>
              <a:rPr lang="en-US">
                <a:solidFill>
                  <a:srgbClr val="0070C0"/>
                </a:solidFill>
                <a:latin typeface="Times New Roman" panose="02020603050405020304" pitchFamily="18" charset="0"/>
                <a:cs typeface="Times New Roman" panose="02020603050405020304" pitchFamily="18" charset="0"/>
              </a:rPr>
              <a:t>Features:</a:t>
            </a:r>
            <a:r>
              <a:rPr lang="en-US">
                <a:latin typeface="Times New Roman" panose="02020603050405020304" pitchFamily="18" charset="0"/>
                <a:cs typeface="Times New Roman" panose="02020603050405020304" pitchFamily="18" charset="0"/>
              </a:rPr>
              <a:t> </a:t>
            </a:r>
          </a:p>
          <a:p>
            <a:pPr marL="0" indent="0">
              <a:buNone/>
            </a:pPr>
            <a:r>
              <a:rPr lang="en-US">
                <a:solidFill>
                  <a:srgbClr val="00B050"/>
                </a:solidFill>
                <a:latin typeface="Times New Roman" panose="02020603050405020304" pitchFamily="18" charset="0"/>
                <a:cs typeface="Times New Roman" panose="02020603050405020304" pitchFamily="18" charset="0"/>
              </a:rPr>
              <a:t>4-Salpingopharyngeal fold</a:t>
            </a:r>
          </a:p>
          <a:p>
            <a:pPr marL="0" indent="0">
              <a:buNone/>
            </a:pPr>
            <a:r>
              <a:rPr lang="en-US">
                <a:latin typeface="Times New Roman" panose="02020603050405020304" pitchFamily="18" charset="0"/>
                <a:cs typeface="Times New Roman" panose="02020603050405020304" pitchFamily="18" charset="0"/>
              </a:rPr>
              <a:t>-Produced by salpingopharyngus muscle</a:t>
            </a:r>
          </a:p>
          <a:p>
            <a:pPr marL="0" indent="0">
              <a:buNone/>
            </a:pPr>
            <a:r>
              <a:rPr lang="en-US">
                <a:latin typeface="Times New Roman" panose="02020603050405020304" pitchFamily="18" charset="0"/>
                <a:cs typeface="Times New Roman" panose="02020603050405020304" pitchFamily="18" charset="0"/>
              </a:rPr>
              <a:t>-Extend from post. part of tubal elevation to fades away on the side wall of pharynx.</a:t>
            </a:r>
          </a:p>
          <a:p>
            <a:pPr marL="0" indent="0">
              <a:buNone/>
            </a:pPr>
            <a:r>
              <a:rPr lang="en-US">
                <a:solidFill>
                  <a:srgbClr val="00B050"/>
                </a:solidFill>
                <a:latin typeface="Times New Roman" panose="02020603050405020304" pitchFamily="18" charset="0"/>
                <a:cs typeface="Times New Roman" panose="02020603050405020304" pitchFamily="18" charset="0"/>
              </a:rPr>
              <a:t>5-Pharyngeal recess</a:t>
            </a:r>
          </a:p>
          <a:p>
            <a:pPr marL="0" indent="0">
              <a:buNone/>
            </a:pPr>
            <a:r>
              <a:rPr lang="en-US">
                <a:latin typeface="Times New Roman" panose="02020603050405020304" pitchFamily="18" charset="0"/>
                <a:cs typeface="Times New Roman" panose="02020603050405020304" pitchFamily="18" charset="0"/>
              </a:rPr>
              <a:t>Depression just behind tubal elevation.</a:t>
            </a:r>
          </a:p>
          <a:p>
            <a:pPr marL="0" indent="0">
              <a:buNone/>
            </a:pPr>
            <a:r>
              <a:rPr lang="en-US">
                <a:solidFill>
                  <a:srgbClr val="00B050"/>
                </a:solidFill>
                <a:latin typeface="Times New Roman" panose="02020603050405020304" pitchFamily="18" charset="0"/>
                <a:cs typeface="Times New Roman" panose="02020603050405020304" pitchFamily="18" charset="0"/>
              </a:rPr>
              <a:t>6-Pharyngeal isthmus</a:t>
            </a:r>
          </a:p>
          <a:p>
            <a:pPr marL="0" indent="0">
              <a:buNone/>
            </a:pPr>
            <a:r>
              <a:rPr lang="en-US">
                <a:latin typeface="Times New Roman" panose="02020603050405020304" pitchFamily="18" charset="0"/>
                <a:cs typeface="Times New Roman" panose="02020603050405020304" pitchFamily="18" charset="0"/>
              </a:rPr>
              <a:t>The junction between nasopharynx and oropharynx Bounded by soft palate</a:t>
            </a:r>
          </a:p>
          <a:p>
            <a:pPr marL="0" indent="0">
              <a:buNone/>
            </a:pPr>
            <a:r>
              <a:rPr lang="en-US">
                <a:latin typeface="Times New Roman" panose="02020603050405020304" pitchFamily="18" charset="0"/>
                <a:cs typeface="Times New Roman" panose="02020603050405020304" pitchFamily="18" charset="0"/>
              </a:rPr>
              <a:t>anteriorly and wall of pharynx opposite to soft palate posteriorly.</a:t>
            </a:r>
          </a:p>
          <a:p>
            <a:pPr marL="0" indent="0">
              <a:buNone/>
            </a:pPr>
            <a:r>
              <a:rPr lang="en-US">
                <a:latin typeface="Times New Roman" panose="02020603050405020304" pitchFamily="18" charset="0"/>
                <a:cs typeface="Times New Roman" panose="02020603050405020304" pitchFamily="18" charset="0"/>
              </a:rPr>
              <a:t>It is closed during swallowing by approximation of soft palate and the opposite wall of pharynx</a:t>
            </a:r>
            <a:endParaRPr lang="ar-EG">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7300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0"/>
            <a:ext cx="4740165" cy="6858000"/>
          </a:xfrm>
          <a:prstGeom prst="rect">
            <a:avLst/>
          </a:prstGeom>
        </p:spPr>
      </p:pic>
      <p:sp>
        <p:nvSpPr>
          <p:cNvPr id="2" name="Title 1"/>
          <p:cNvSpPr>
            <a:spLocks noGrp="1"/>
          </p:cNvSpPr>
          <p:nvPr>
            <p:ph type="title"/>
          </p:nvPr>
        </p:nvSpPr>
        <p:spPr>
          <a:xfrm>
            <a:off x="0" y="0"/>
            <a:ext cx="8686800" cy="838200"/>
          </a:xfrm>
        </p:spPr>
        <p:txBody>
          <a:bodyPr/>
          <a:lstStyle/>
          <a:p>
            <a:pPr algn="l"/>
            <a:r>
              <a:rPr lang="en-US">
                <a:latin typeface="Algerian" panose="04020705040A02060702" pitchFamily="82" charset="0"/>
              </a:rPr>
              <a:t>pharynx</a:t>
            </a:r>
            <a:endParaRPr lang="ar-EG"/>
          </a:p>
        </p:txBody>
      </p:sp>
      <p:sp>
        <p:nvSpPr>
          <p:cNvPr id="4" name="Content Placeholder 3"/>
          <p:cNvSpPr>
            <a:spLocks noGrp="1"/>
          </p:cNvSpPr>
          <p:nvPr>
            <p:ph sz="half" idx="2"/>
          </p:nvPr>
        </p:nvSpPr>
        <p:spPr>
          <a:xfrm>
            <a:off x="0" y="685800"/>
            <a:ext cx="6019800" cy="61722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I-Nasopharynx</a:t>
            </a:r>
            <a:r>
              <a:rPr lang="en-US">
                <a:latin typeface="Times New Roman" panose="02020603050405020304" pitchFamily="18" charset="0"/>
                <a:cs typeface="Times New Roman" panose="02020603050405020304" pitchFamily="18" charset="0"/>
              </a:rPr>
              <a:t>: </a:t>
            </a:r>
          </a:p>
          <a:p>
            <a:pPr marL="0" indent="0">
              <a:buNone/>
            </a:pPr>
            <a:r>
              <a:rPr lang="en-US">
                <a:solidFill>
                  <a:srgbClr val="0070C0"/>
                </a:solidFill>
                <a:latin typeface="Times New Roman" panose="02020603050405020304" pitchFamily="18" charset="0"/>
                <a:cs typeface="Times New Roman" panose="02020603050405020304" pitchFamily="18" charset="0"/>
              </a:rPr>
              <a:t>Features:</a:t>
            </a:r>
            <a:r>
              <a:rPr lang="en-US">
                <a:latin typeface="Times New Roman" panose="02020603050405020304" pitchFamily="18" charset="0"/>
                <a:cs typeface="Times New Roman" panose="02020603050405020304" pitchFamily="18" charset="0"/>
              </a:rPr>
              <a:t> </a:t>
            </a:r>
          </a:p>
          <a:p>
            <a:pPr marL="0" indent="0">
              <a:buNone/>
            </a:pPr>
            <a:r>
              <a:rPr lang="en-US">
                <a:solidFill>
                  <a:srgbClr val="00B050"/>
                </a:solidFill>
                <a:latin typeface="Times New Roman" panose="02020603050405020304" pitchFamily="18" charset="0"/>
                <a:cs typeface="Times New Roman" panose="02020603050405020304" pitchFamily="18" charset="0"/>
              </a:rPr>
              <a:t>7-Pharyngeal tonsils</a:t>
            </a:r>
            <a:r>
              <a:rPr lang="en-US">
                <a:latin typeface="Times New Roman" panose="02020603050405020304" pitchFamily="18" charset="0"/>
                <a:cs typeface="Times New Roman" panose="02020603050405020304" pitchFamily="18" charset="0"/>
              </a:rPr>
              <a:t>	collection of lymphoid tissue at meeting of roof and post. wall.</a:t>
            </a:r>
          </a:p>
          <a:p>
            <a:pPr marL="0" indent="0">
              <a:buNone/>
            </a:pPr>
            <a:r>
              <a:rPr lang="en-US">
                <a:latin typeface="Times New Roman" panose="02020603050405020304" pitchFamily="18" charset="0"/>
                <a:cs typeface="Times New Roman" panose="02020603050405020304" pitchFamily="18" charset="0"/>
              </a:rPr>
              <a:t> In children, if it is enlarged, it is called adenoids that can close nasopharynx completely leading to oral breathing.</a:t>
            </a:r>
          </a:p>
          <a:p>
            <a:endParaRPr lang="ar-EG">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1400"/>
            <a:ext cx="3962400" cy="3276600"/>
          </a:xfrm>
          <a:prstGeom prst="rect">
            <a:avLst/>
          </a:prstGeom>
        </p:spPr>
      </p:pic>
    </p:spTree>
    <p:extLst>
      <p:ext uri="{BB962C8B-B14F-4D97-AF65-F5344CB8AC3E}">
        <p14:creationId xmlns:p14="http://schemas.microsoft.com/office/powerpoint/2010/main" val="56721413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253103"/>
            <a:ext cx="3886200" cy="26089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70" y="1005299"/>
            <a:ext cx="5035789" cy="4267199"/>
          </a:xfrm>
          <a:prstGeom prst="rect">
            <a:avLst/>
          </a:prstGeom>
        </p:spPr>
      </p:pic>
      <p:sp>
        <p:nvSpPr>
          <p:cNvPr id="2" name="Title 1"/>
          <p:cNvSpPr>
            <a:spLocks noGrp="1"/>
          </p:cNvSpPr>
          <p:nvPr>
            <p:ph type="title"/>
          </p:nvPr>
        </p:nvSpPr>
        <p:spPr>
          <a:xfrm>
            <a:off x="0" y="0"/>
            <a:ext cx="8686800" cy="685800"/>
          </a:xfrm>
        </p:spPr>
        <p:txBody>
          <a:bodyPr>
            <a:normAutofit fontScale="90000"/>
          </a:bodyPr>
          <a:lstStyle/>
          <a:p>
            <a:pPr algn="l"/>
            <a:r>
              <a:rPr lang="en-US">
                <a:latin typeface="Algerian" panose="04020705040A02060702" pitchFamily="82" charset="0"/>
              </a:rPr>
              <a:t>Oral cavity</a:t>
            </a:r>
            <a:endParaRPr lang="ar-EG"/>
          </a:p>
        </p:txBody>
      </p:sp>
    </p:spTree>
    <p:extLst>
      <p:ext uri="{BB962C8B-B14F-4D97-AF65-F5344CB8AC3E}">
        <p14:creationId xmlns:p14="http://schemas.microsoft.com/office/powerpoint/2010/main" val="382997783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0"/>
            <a:ext cx="4740165" cy="6858000"/>
          </a:xfrm>
          <a:prstGeom prst="rect">
            <a:avLst/>
          </a:prstGeom>
        </p:spPr>
      </p:pic>
      <p:sp>
        <p:nvSpPr>
          <p:cNvPr id="2" name="Title 1"/>
          <p:cNvSpPr>
            <a:spLocks noGrp="1"/>
          </p:cNvSpPr>
          <p:nvPr>
            <p:ph type="title"/>
          </p:nvPr>
        </p:nvSpPr>
        <p:spPr>
          <a:xfrm>
            <a:off x="0" y="0"/>
            <a:ext cx="8686800" cy="762000"/>
          </a:xfrm>
        </p:spPr>
        <p:txBody>
          <a:bodyPr/>
          <a:lstStyle/>
          <a:p>
            <a:pPr algn="l"/>
            <a:r>
              <a:rPr lang="en-US">
                <a:latin typeface="Algerian" panose="04020705040A02060702" pitchFamily="82" charset="0"/>
              </a:rPr>
              <a:t>pharynx</a:t>
            </a:r>
            <a:endParaRPr lang="ar-EG"/>
          </a:p>
        </p:txBody>
      </p:sp>
      <p:sp>
        <p:nvSpPr>
          <p:cNvPr id="4" name="Content Placeholder 3"/>
          <p:cNvSpPr>
            <a:spLocks noGrp="1"/>
          </p:cNvSpPr>
          <p:nvPr>
            <p:ph sz="half" idx="2"/>
          </p:nvPr>
        </p:nvSpPr>
        <p:spPr>
          <a:xfrm>
            <a:off x="0" y="609600"/>
            <a:ext cx="7086600" cy="60960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II-Oropharynx : </a:t>
            </a:r>
          </a:p>
          <a:p>
            <a:pPr marL="0" indent="0">
              <a:buNone/>
            </a:pPr>
            <a:r>
              <a:rPr lang="en-US">
                <a:solidFill>
                  <a:srgbClr val="0070C0"/>
                </a:solidFill>
                <a:latin typeface="Times New Roman" panose="02020603050405020304" pitchFamily="18" charset="0"/>
                <a:cs typeface="Times New Roman" panose="02020603050405020304" pitchFamily="18" charset="0"/>
              </a:rPr>
              <a:t>Lies</a:t>
            </a:r>
            <a:r>
              <a:rPr lang="en-US">
                <a:latin typeface="Times New Roman" panose="02020603050405020304" pitchFamily="18" charset="0"/>
                <a:cs typeface="Times New Roman" panose="02020603050405020304" pitchFamily="18" charset="0"/>
              </a:rPr>
              <a:t> behind oral cavity</a:t>
            </a:r>
          </a:p>
          <a:p>
            <a:pPr marL="0" indent="0">
              <a:buNone/>
            </a:pPr>
            <a:r>
              <a:rPr lang="en-US">
                <a:solidFill>
                  <a:srgbClr val="0070C0"/>
                </a:solidFill>
                <a:latin typeface="Times New Roman" panose="02020603050405020304" pitchFamily="18" charset="0"/>
                <a:cs typeface="Times New Roman" panose="02020603050405020304" pitchFamily="18" charset="0"/>
              </a:rPr>
              <a:t>Extent:</a:t>
            </a:r>
            <a:r>
              <a:rPr lang="en-US">
                <a:latin typeface="Times New Roman" panose="02020603050405020304" pitchFamily="18" charset="0"/>
                <a:cs typeface="Times New Roman" panose="02020603050405020304" pitchFamily="18" charset="0"/>
              </a:rPr>
              <a:t> from post. border of soft palate </a:t>
            </a:r>
          </a:p>
          <a:p>
            <a:pPr marL="0" indent="0">
              <a:buNone/>
            </a:pPr>
            <a:r>
              <a:rPr lang="en-US">
                <a:latin typeface="Times New Roman" panose="02020603050405020304" pitchFamily="18" charset="0"/>
                <a:cs typeface="Times New Roman" panose="02020603050405020304" pitchFamily="18" charset="0"/>
              </a:rPr>
              <a:t>             to upper border of epiglottis .</a:t>
            </a:r>
          </a:p>
          <a:p>
            <a:pPr marL="0" indent="0">
              <a:buNone/>
            </a:pPr>
            <a:r>
              <a:rPr lang="en-US">
                <a:solidFill>
                  <a:srgbClr val="0070C0"/>
                </a:solidFill>
                <a:latin typeface="Times New Roman" panose="02020603050405020304" pitchFamily="18" charset="0"/>
                <a:cs typeface="Times New Roman" panose="02020603050405020304" pitchFamily="18" charset="0"/>
              </a:rPr>
              <a:t>Features:</a:t>
            </a:r>
          </a:p>
          <a:p>
            <a:pPr marL="0" indent="0">
              <a:buNone/>
            </a:pPr>
            <a:r>
              <a:rPr lang="en-US">
                <a:solidFill>
                  <a:srgbClr val="00B050"/>
                </a:solidFill>
                <a:latin typeface="Times New Roman" panose="02020603050405020304" pitchFamily="18" charset="0"/>
                <a:cs typeface="Times New Roman" panose="02020603050405020304" pitchFamily="18" charset="0"/>
              </a:rPr>
              <a:t>1-Its ant. wall is formed by</a:t>
            </a:r>
          </a:p>
          <a:p>
            <a:pPr marL="0" indent="0">
              <a:buNone/>
            </a:pPr>
            <a:r>
              <a:rPr lang="en-US">
                <a:solidFill>
                  <a:srgbClr val="00B050"/>
                </a:solidFill>
                <a:latin typeface="Times New Roman" panose="02020603050405020304" pitchFamily="18" charset="0"/>
                <a:cs typeface="Times New Roman" panose="02020603050405020304" pitchFamily="18" charset="0"/>
              </a:rPr>
              <a:t> back of tongue and</a:t>
            </a:r>
          </a:p>
          <a:p>
            <a:pPr marL="0" indent="0">
              <a:buNone/>
            </a:pPr>
            <a:r>
              <a:rPr lang="en-US">
                <a:solidFill>
                  <a:srgbClr val="00B050"/>
                </a:solidFill>
                <a:latin typeface="Times New Roman" panose="02020603050405020304" pitchFamily="18" charset="0"/>
                <a:cs typeface="Times New Roman" panose="02020603050405020304" pitchFamily="18" charset="0"/>
              </a:rPr>
              <a:t> oropharyngeal isthmus.</a:t>
            </a:r>
          </a:p>
          <a:p>
            <a:pPr marL="0" indent="0">
              <a:buNone/>
            </a:pPr>
            <a:r>
              <a:rPr lang="en-US">
                <a:solidFill>
                  <a:srgbClr val="00B050"/>
                </a:solidFill>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The latter is the opening</a:t>
            </a:r>
          </a:p>
          <a:p>
            <a:pPr marL="0" indent="0">
              <a:buNone/>
            </a:pPr>
            <a:r>
              <a:rPr lang="en-US">
                <a:latin typeface="Times New Roman" panose="02020603050405020304" pitchFamily="18" charset="0"/>
                <a:cs typeface="Times New Roman" panose="02020603050405020304" pitchFamily="18" charset="0"/>
              </a:rPr>
              <a:t> communicating between oropharynx and mouth</a:t>
            </a:r>
          </a:p>
          <a:p>
            <a:pPr marL="0" indent="0">
              <a:buNone/>
            </a:pPr>
            <a:endParaRPr lang="en-US">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9852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0"/>
            <a:ext cx="4663965" cy="3962400"/>
          </a:xfrm>
          <a:prstGeom prst="rect">
            <a:avLst/>
          </a:prstGeom>
        </p:spPr>
      </p:pic>
      <p:sp>
        <p:nvSpPr>
          <p:cNvPr id="2" name="Title 1"/>
          <p:cNvSpPr>
            <a:spLocks noGrp="1"/>
          </p:cNvSpPr>
          <p:nvPr>
            <p:ph type="title"/>
          </p:nvPr>
        </p:nvSpPr>
        <p:spPr>
          <a:xfrm>
            <a:off x="0" y="0"/>
            <a:ext cx="8686800" cy="762000"/>
          </a:xfrm>
        </p:spPr>
        <p:txBody>
          <a:bodyPr/>
          <a:lstStyle/>
          <a:p>
            <a:pPr algn="l"/>
            <a:r>
              <a:rPr lang="en-US">
                <a:latin typeface="Algerian" panose="04020705040A02060702" pitchFamily="82" charset="0"/>
              </a:rPr>
              <a:t>pharynx</a:t>
            </a:r>
            <a:endParaRPr lang="ar-EG"/>
          </a:p>
        </p:txBody>
      </p:sp>
      <p:sp>
        <p:nvSpPr>
          <p:cNvPr id="4" name="Content Placeholder 3"/>
          <p:cNvSpPr>
            <a:spLocks noGrp="1"/>
          </p:cNvSpPr>
          <p:nvPr>
            <p:ph sz="half" idx="2"/>
          </p:nvPr>
        </p:nvSpPr>
        <p:spPr>
          <a:xfrm>
            <a:off x="0" y="685800"/>
            <a:ext cx="5181600" cy="61722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II-Oropharynx : </a:t>
            </a:r>
          </a:p>
          <a:p>
            <a:pPr marL="0" indent="0">
              <a:buNone/>
            </a:pPr>
            <a:r>
              <a:rPr lang="en-US">
                <a:solidFill>
                  <a:srgbClr val="0070C0"/>
                </a:solidFill>
                <a:latin typeface="Times New Roman" panose="02020603050405020304" pitchFamily="18" charset="0"/>
                <a:cs typeface="Times New Roman" panose="02020603050405020304" pitchFamily="18" charset="0"/>
              </a:rPr>
              <a:t>Features:</a:t>
            </a:r>
          </a:p>
          <a:p>
            <a:pPr marL="0" indent="0">
              <a:buNone/>
            </a:pPr>
            <a:r>
              <a:rPr lang="en-US">
                <a:solidFill>
                  <a:srgbClr val="00B050"/>
                </a:solidFill>
                <a:latin typeface="Times New Roman" panose="02020603050405020304" pitchFamily="18" charset="0"/>
                <a:cs typeface="Times New Roman" panose="02020603050405020304" pitchFamily="18" charset="0"/>
              </a:rPr>
              <a:t>2- Palatine tonsil:</a:t>
            </a:r>
          </a:p>
          <a:p>
            <a:pPr marL="0" indent="0">
              <a:buNone/>
            </a:pPr>
            <a:r>
              <a:rPr lang="en-US" b="1">
                <a:latin typeface="Times New Roman" panose="02020603050405020304" pitchFamily="18" charset="0"/>
                <a:cs typeface="Times New Roman" panose="02020603050405020304" pitchFamily="18" charset="0"/>
              </a:rPr>
              <a:t>def.:</a:t>
            </a:r>
            <a:r>
              <a:rPr lang="en-US">
                <a:latin typeface="Times New Roman" panose="02020603050405020304" pitchFamily="18" charset="0"/>
                <a:cs typeface="Times New Roman" panose="02020603050405020304" pitchFamily="18" charset="0"/>
              </a:rPr>
              <a:t> collection of lymphatic tissue projecting into the oropharynx just behind Palatoglossal arch.</a:t>
            </a:r>
          </a:p>
          <a:p>
            <a:pPr marL="0" indent="0">
              <a:buNone/>
            </a:pPr>
            <a:r>
              <a:rPr lang="en-US" b="1">
                <a:latin typeface="Times New Roman" panose="02020603050405020304" pitchFamily="18" charset="0"/>
                <a:cs typeface="Times New Roman" panose="02020603050405020304" pitchFamily="18" charset="0"/>
              </a:rPr>
              <a:t>Site: </a:t>
            </a:r>
            <a:r>
              <a:rPr lang="en-US">
                <a:latin typeface="Times New Roman" panose="02020603050405020304" pitchFamily="18" charset="0"/>
                <a:cs typeface="Times New Roman" panose="02020603050405020304" pitchFamily="18" charset="0"/>
              </a:rPr>
              <a:t>Tonsillar fossa:</a:t>
            </a:r>
          </a:p>
          <a:p>
            <a:pPr marL="0" indent="0">
              <a:buNone/>
            </a:pPr>
            <a:r>
              <a:rPr lang="en-US">
                <a:latin typeface="Times New Roman" panose="02020603050405020304" pitchFamily="18" charset="0"/>
                <a:cs typeface="Times New Roman" panose="02020603050405020304" pitchFamily="18" charset="0"/>
              </a:rPr>
              <a:t> the part of side wall of oropharynx</a:t>
            </a:r>
          </a:p>
          <a:p>
            <a:pPr marL="0" indent="0">
              <a:buNone/>
            </a:pPr>
            <a:r>
              <a:rPr lang="en-US">
                <a:latin typeface="Times New Roman" panose="02020603050405020304" pitchFamily="18" charset="0"/>
                <a:cs typeface="Times New Roman" panose="02020603050405020304" pitchFamily="18" charset="0"/>
              </a:rPr>
              <a:t> lodging the tonsil it is bounded by:</a:t>
            </a:r>
          </a:p>
          <a:p>
            <a:pPr marL="0" indent="0">
              <a:buNone/>
            </a:pPr>
            <a:r>
              <a:rPr lang="en-US">
                <a:latin typeface="Times New Roman" panose="02020603050405020304" pitchFamily="18" charset="0"/>
                <a:cs typeface="Times New Roman" panose="02020603050405020304" pitchFamily="18" charset="0"/>
              </a:rPr>
              <a:t>-Palatoglossal arches: anteriorly,</a:t>
            </a:r>
          </a:p>
          <a:p>
            <a:pPr marL="0" indent="0">
              <a:buNone/>
            </a:pPr>
            <a:r>
              <a:rPr lang="en-US">
                <a:latin typeface="Times New Roman" panose="02020603050405020304" pitchFamily="18" charset="0"/>
                <a:cs typeface="Times New Roman" panose="02020603050405020304" pitchFamily="18" charset="0"/>
              </a:rPr>
              <a:t>-Palatopharyngeal arches; posteriorly.</a:t>
            </a:r>
          </a:p>
          <a:p>
            <a:pPr marL="0" indent="0">
              <a:buNone/>
            </a:pPr>
            <a:r>
              <a:rPr lang="en-US">
                <a:latin typeface="Times New Roman" panose="02020603050405020304" pitchFamily="18" charset="0"/>
                <a:cs typeface="Times New Roman" panose="02020603050405020304" pitchFamily="18" charset="0"/>
              </a:rPr>
              <a:t>-Soft palate: above.</a:t>
            </a:r>
          </a:p>
          <a:p>
            <a:pPr marL="0" indent="0">
              <a:buNone/>
            </a:pPr>
            <a:r>
              <a:rPr lang="en-US">
                <a:latin typeface="Times New Roman" panose="02020603050405020304" pitchFamily="18" charset="0"/>
                <a:cs typeface="Times New Roman" panose="02020603050405020304" pitchFamily="18" charset="0"/>
              </a:rPr>
              <a:t>-Tongue: below.    </a:t>
            </a:r>
          </a:p>
          <a:p>
            <a:pPr marL="0" indent="0">
              <a:buNone/>
            </a:pPr>
            <a:r>
              <a:rPr lang="en-US">
                <a:latin typeface="Times New Roman" panose="02020603050405020304" pitchFamily="18" charset="0"/>
                <a:cs typeface="Times New Roman" panose="02020603050405020304" pitchFamily="18" charset="0"/>
              </a:rPr>
              <a:t>-floor: sup. constrictor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962400"/>
            <a:ext cx="4480035" cy="2895600"/>
          </a:xfrm>
          <a:prstGeom prst="rect">
            <a:avLst/>
          </a:prstGeom>
        </p:spPr>
      </p:pic>
    </p:spTree>
    <p:extLst>
      <p:ext uri="{BB962C8B-B14F-4D97-AF65-F5344CB8AC3E}">
        <p14:creationId xmlns:p14="http://schemas.microsoft.com/office/powerpoint/2010/main" val="386017646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3276600"/>
            <a:ext cx="4724400" cy="2667000"/>
          </a:xfrm>
          <a:prstGeom prst="rect">
            <a:avLst/>
          </a:prstGeom>
        </p:spPr>
      </p:pic>
      <p:sp>
        <p:nvSpPr>
          <p:cNvPr id="2" name="Title 1"/>
          <p:cNvSpPr>
            <a:spLocks noGrp="1"/>
          </p:cNvSpPr>
          <p:nvPr>
            <p:ph type="title"/>
          </p:nvPr>
        </p:nvSpPr>
        <p:spPr>
          <a:xfrm>
            <a:off x="0" y="0"/>
            <a:ext cx="8686800" cy="762000"/>
          </a:xfrm>
        </p:spPr>
        <p:txBody>
          <a:bodyPr/>
          <a:lstStyle/>
          <a:p>
            <a:pPr algn="l"/>
            <a:r>
              <a:rPr lang="en-US">
                <a:latin typeface="Algerian" panose="04020705040A02060702" pitchFamily="82" charset="0"/>
              </a:rPr>
              <a:t>pharynx</a:t>
            </a:r>
            <a:endParaRPr lang="ar-EG"/>
          </a:p>
        </p:txBody>
      </p:sp>
      <p:sp>
        <p:nvSpPr>
          <p:cNvPr id="4" name="Content Placeholder 3"/>
          <p:cNvSpPr>
            <a:spLocks noGrp="1"/>
          </p:cNvSpPr>
          <p:nvPr>
            <p:ph sz="half" idx="2"/>
          </p:nvPr>
        </p:nvSpPr>
        <p:spPr>
          <a:xfrm>
            <a:off x="0" y="609600"/>
            <a:ext cx="8610600" cy="62484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II-Oropharynx : </a:t>
            </a:r>
          </a:p>
          <a:p>
            <a:pPr marL="0" indent="0">
              <a:buNone/>
            </a:pPr>
            <a:r>
              <a:rPr lang="en-US">
                <a:solidFill>
                  <a:srgbClr val="0070C0"/>
                </a:solidFill>
                <a:latin typeface="Times New Roman" panose="02020603050405020304" pitchFamily="18" charset="0"/>
                <a:cs typeface="Times New Roman" panose="02020603050405020304" pitchFamily="18" charset="0"/>
              </a:rPr>
              <a:t>Features:</a:t>
            </a:r>
          </a:p>
          <a:p>
            <a:pPr marL="0" indent="0">
              <a:buNone/>
            </a:pPr>
            <a:r>
              <a:rPr lang="en-US">
                <a:solidFill>
                  <a:srgbClr val="00B050"/>
                </a:solidFill>
                <a:latin typeface="Times New Roman" panose="02020603050405020304" pitchFamily="18" charset="0"/>
                <a:cs typeface="Times New Roman" panose="02020603050405020304" pitchFamily="18" charset="0"/>
              </a:rPr>
              <a:t>2- Palatine tonsil:</a:t>
            </a:r>
          </a:p>
          <a:p>
            <a:pPr marL="0" indent="0">
              <a:buNone/>
            </a:pPr>
            <a:r>
              <a:rPr lang="en-US" b="1">
                <a:latin typeface="Times New Roman" panose="02020603050405020304" pitchFamily="18" charset="0"/>
                <a:cs typeface="Times New Roman" panose="02020603050405020304" pitchFamily="18" charset="0"/>
              </a:rPr>
              <a:t>Tonsillar crypts: </a:t>
            </a:r>
            <a:r>
              <a:rPr lang="en-US">
                <a:latin typeface="Times New Roman" panose="02020603050405020304" pitchFamily="18" charset="0"/>
                <a:cs typeface="Times New Roman" panose="02020603050405020304" pitchFamily="18" charset="0"/>
              </a:rPr>
              <a:t>the medial surface</a:t>
            </a:r>
          </a:p>
          <a:p>
            <a:pPr marL="0" indent="0">
              <a:buNone/>
            </a:pPr>
            <a:r>
              <a:rPr lang="en-US">
                <a:latin typeface="Times New Roman" panose="02020603050405020304" pitchFamily="18" charset="0"/>
                <a:cs typeface="Times New Roman" panose="02020603050405020304" pitchFamily="18" charset="0"/>
              </a:rPr>
              <a:t> of tonsil is covered by</a:t>
            </a:r>
          </a:p>
          <a:p>
            <a:pPr marL="0" indent="0">
              <a:buNone/>
            </a:pPr>
            <a:r>
              <a:rPr lang="en-US">
                <a:latin typeface="Times New Roman" panose="02020603050405020304" pitchFamily="18" charset="0"/>
                <a:cs typeface="Times New Roman" panose="02020603050405020304" pitchFamily="18" charset="0"/>
              </a:rPr>
              <a:t> mucous membrane. </a:t>
            </a:r>
          </a:p>
          <a:p>
            <a:pPr marL="0" indent="0">
              <a:buNone/>
            </a:pPr>
            <a:r>
              <a:rPr lang="en-US">
                <a:latin typeface="Times New Roman" panose="02020603050405020304" pitchFamily="18" charset="0"/>
                <a:cs typeface="Times New Roman" panose="02020603050405020304" pitchFamily="18" charset="0"/>
              </a:rPr>
              <a:t>Minute tubular extensions </a:t>
            </a:r>
          </a:p>
          <a:p>
            <a:pPr marL="0" indent="0">
              <a:buNone/>
            </a:pPr>
            <a:r>
              <a:rPr lang="en-US">
                <a:latin typeface="Times New Roman" panose="02020603050405020304" pitchFamily="18" charset="0"/>
                <a:cs typeface="Times New Roman" panose="02020603050405020304" pitchFamily="18" charset="0"/>
              </a:rPr>
              <a:t>from the mucous membrane</a:t>
            </a:r>
          </a:p>
          <a:p>
            <a:pPr marL="0" indent="0">
              <a:buNone/>
            </a:pPr>
            <a:r>
              <a:rPr lang="en-US">
                <a:latin typeface="Times New Roman" panose="02020603050405020304" pitchFamily="18" charset="0"/>
                <a:cs typeface="Times New Roman" panose="02020603050405020304" pitchFamily="18" charset="0"/>
              </a:rPr>
              <a:t>invaginate the tonsil, </a:t>
            </a:r>
          </a:p>
          <a:p>
            <a:pPr marL="0" indent="0">
              <a:buNone/>
            </a:pPr>
            <a:r>
              <a:rPr lang="en-US">
                <a:latin typeface="Times New Roman" panose="02020603050405020304" pitchFamily="18" charset="0"/>
                <a:cs typeface="Times New Roman" panose="02020603050405020304" pitchFamily="18" charset="0"/>
              </a:rPr>
              <a:t>end blindly within the collection of </a:t>
            </a:r>
          </a:p>
          <a:p>
            <a:pPr marL="0" indent="0">
              <a:buNone/>
            </a:pPr>
            <a:r>
              <a:rPr lang="en-US">
                <a:latin typeface="Times New Roman" panose="02020603050405020304" pitchFamily="18" charset="0"/>
                <a:cs typeface="Times New Roman" panose="02020603050405020304" pitchFamily="18" charset="0"/>
              </a:rPr>
              <a:t>lymphoid tissue and open </a:t>
            </a:r>
          </a:p>
          <a:p>
            <a:pPr marL="0" indent="0">
              <a:buNone/>
            </a:pPr>
            <a:r>
              <a:rPr lang="en-US">
                <a:latin typeface="Times New Roman" panose="02020603050405020304" pitchFamily="18" charset="0"/>
                <a:cs typeface="Times New Roman" panose="02020603050405020304" pitchFamily="18" charset="0"/>
              </a:rPr>
              <a:t>on the surface of the mucous membrane.</a:t>
            </a:r>
          </a:p>
          <a:p>
            <a:pPr marL="0" indent="0">
              <a:buNone/>
            </a:pPr>
            <a:r>
              <a:rPr lang="en-US" b="1">
                <a:latin typeface="Times New Roman" panose="02020603050405020304" pitchFamily="18" charset="0"/>
                <a:cs typeface="Times New Roman" panose="02020603050405020304" pitchFamily="18" charset="0"/>
              </a:rPr>
              <a:t>Blood supply : </a:t>
            </a:r>
            <a:r>
              <a:rPr lang="en-US">
                <a:latin typeface="Times New Roman" panose="02020603050405020304" pitchFamily="18" charset="0"/>
                <a:cs typeface="Times New Roman" panose="02020603050405020304" pitchFamily="18" charset="0"/>
              </a:rPr>
              <a:t>main blood supply is tonsillar artery,</a:t>
            </a:r>
          </a:p>
          <a:p>
            <a:pPr marL="0" indent="0">
              <a:buNone/>
            </a:pPr>
            <a:r>
              <a:rPr lang="en-US">
                <a:latin typeface="Times New Roman" panose="02020603050405020304" pitchFamily="18" charset="0"/>
                <a:cs typeface="Times New Roman" panose="02020603050405020304" pitchFamily="18" charset="0"/>
              </a:rPr>
              <a:t> a branch of facial art.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52400"/>
            <a:ext cx="2590800" cy="3124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89337"/>
            <a:ext cx="2667000" cy="1891863"/>
          </a:xfrm>
          <a:prstGeom prst="rect">
            <a:avLst/>
          </a:prstGeom>
        </p:spPr>
      </p:pic>
    </p:spTree>
    <p:extLst>
      <p:ext uri="{BB962C8B-B14F-4D97-AF65-F5344CB8AC3E}">
        <p14:creationId xmlns:p14="http://schemas.microsoft.com/office/powerpoint/2010/main" val="142402974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762000"/>
          </a:xfrm>
        </p:spPr>
        <p:txBody>
          <a:bodyPr/>
          <a:lstStyle/>
          <a:p>
            <a:pPr algn="l"/>
            <a:r>
              <a:rPr lang="en-US">
                <a:latin typeface="Algerian" panose="04020705040A02060702" pitchFamily="82" charset="0"/>
              </a:rPr>
              <a:t>pharynx</a:t>
            </a:r>
            <a:endParaRPr lang="ar-EG"/>
          </a:p>
        </p:txBody>
      </p:sp>
      <p:sp>
        <p:nvSpPr>
          <p:cNvPr id="4" name="Content Placeholder 3"/>
          <p:cNvSpPr>
            <a:spLocks noGrp="1"/>
          </p:cNvSpPr>
          <p:nvPr>
            <p:ph sz="half" idx="2"/>
          </p:nvPr>
        </p:nvSpPr>
        <p:spPr>
          <a:xfrm>
            <a:off x="0" y="685800"/>
            <a:ext cx="8610600" cy="61722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II-Oropharynx : </a:t>
            </a:r>
          </a:p>
          <a:p>
            <a:pPr marL="0" indent="0">
              <a:buNone/>
            </a:pPr>
            <a:r>
              <a:rPr lang="en-US">
                <a:solidFill>
                  <a:srgbClr val="0070C0"/>
                </a:solidFill>
                <a:latin typeface="Times New Roman" panose="02020603050405020304" pitchFamily="18" charset="0"/>
                <a:cs typeface="Times New Roman" panose="02020603050405020304" pitchFamily="18" charset="0"/>
              </a:rPr>
              <a:t>Features:</a:t>
            </a:r>
          </a:p>
          <a:p>
            <a:pPr marL="0" indent="0">
              <a:buNone/>
            </a:pPr>
            <a:r>
              <a:rPr lang="en-US">
                <a:solidFill>
                  <a:srgbClr val="00B050"/>
                </a:solidFill>
                <a:latin typeface="Times New Roman" panose="02020603050405020304" pitchFamily="18" charset="0"/>
                <a:cs typeface="Times New Roman" panose="02020603050405020304" pitchFamily="18" charset="0"/>
              </a:rPr>
              <a:t>3- Median glossoepiglotic fold:</a:t>
            </a:r>
          </a:p>
          <a:p>
            <a:pPr marL="0" indent="0">
              <a:buNone/>
            </a:pPr>
            <a:r>
              <a:rPr lang="en-US">
                <a:latin typeface="Times New Roman" panose="02020603050405020304" pitchFamily="18" charset="0"/>
                <a:cs typeface="Times New Roman" panose="02020603050405020304" pitchFamily="18" charset="0"/>
              </a:rPr>
              <a:t> fold of mucous membrane</a:t>
            </a:r>
          </a:p>
          <a:p>
            <a:pPr marL="0" indent="0">
              <a:buNone/>
            </a:pPr>
            <a:r>
              <a:rPr lang="en-US">
                <a:latin typeface="Times New Roman" panose="02020603050405020304" pitchFamily="18" charset="0"/>
                <a:cs typeface="Times New Roman" panose="02020603050405020304" pitchFamily="18" charset="0"/>
              </a:rPr>
              <a:t> connects back of tongue with</a:t>
            </a:r>
          </a:p>
          <a:p>
            <a:pPr marL="0" indent="0">
              <a:buNone/>
            </a:pPr>
            <a:r>
              <a:rPr lang="en-US">
                <a:latin typeface="Times New Roman" panose="02020603050405020304" pitchFamily="18" charset="0"/>
                <a:cs typeface="Times New Roman" panose="02020603050405020304" pitchFamily="18" charset="0"/>
              </a:rPr>
              <a:t> front of upper part of epiglottis, </a:t>
            </a:r>
          </a:p>
          <a:p>
            <a:pPr marL="0" indent="0">
              <a:buNone/>
            </a:pPr>
            <a:r>
              <a:rPr lang="en-US">
                <a:solidFill>
                  <a:srgbClr val="00B050"/>
                </a:solidFill>
                <a:latin typeface="Times New Roman" panose="02020603050405020304" pitchFamily="18" charset="0"/>
                <a:cs typeface="Times New Roman" panose="02020603050405020304" pitchFamily="18" charset="0"/>
              </a:rPr>
              <a:t>4- Vallecula: </a:t>
            </a:r>
          </a:p>
          <a:p>
            <a:pPr marL="0" indent="0">
              <a:buNone/>
            </a:pPr>
            <a:r>
              <a:rPr lang="en-US">
                <a:latin typeface="Times New Roman" panose="02020603050405020304" pitchFamily="18" charset="0"/>
                <a:cs typeface="Times New Roman" panose="02020603050405020304" pitchFamily="18" charset="0"/>
              </a:rPr>
              <a:t>depression on each side</a:t>
            </a:r>
          </a:p>
          <a:p>
            <a:pPr marL="0" indent="0">
              <a:buNone/>
            </a:pPr>
            <a:r>
              <a:rPr lang="en-US">
                <a:latin typeface="Times New Roman" panose="02020603050405020304" pitchFamily="18" charset="0"/>
                <a:cs typeface="Times New Roman" panose="02020603050405020304" pitchFamily="18" charset="0"/>
              </a:rPr>
              <a:t> of median glossoepiglotic fold.</a:t>
            </a:r>
          </a:p>
          <a:p>
            <a:endParaRPr lang="ar-EG">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304800"/>
            <a:ext cx="5089634" cy="364955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38600" y="3954350"/>
            <a:ext cx="5089634" cy="2903650"/>
          </a:xfrm>
          <a:prstGeom prst="rect">
            <a:avLst/>
          </a:prstGeom>
        </p:spPr>
      </p:pic>
    </p:spTree>
    <p:extLst>
      <p:ext uri="{BB962C8B-B14F-4D97-AF65-F5344CB8AC3E}">
        <p14:creationId xmlns:p14="http://schemas.microsoft.com/office/powerpoint/2010/main" val="145687649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70945"/>
            <a:ext cx="4572000" cy="6858000"/>
          </a:xfrm>
          <a:prstGeom prst="rect">
            <a:avLst/>
          </a:prstGeom>
        </p:spPr>
      </p:pic>
      <p:sp>
        <p:nvSpPr>
          <p:cNvPr id="2" name="Title 1"/>
          <p:cNvSpPr>
            <a:spLocks noGrp="1"/>
          </p:cNvSpPr>
          <p:nvPr>
            <p:ph type="title"/>
          </p:nvPr>
        </p:nvSpPr>
        <p:spPr>
          <a:xfrm>
            <a:off x="0" y="0"/>
            <a:ext cx="8686800" cy="685800"/>
          </a:xfrm>
        </p:spPr>
        <p:txBody>
          <a:bodyPr>
            <a:normAutofit fontScale="90000"/>
          </a:bodyPr>
          <a:lstStyle/>
          <a:p>
            <a:pPr algn="l"/>
            <a:r>
              <a:rPr lang="en-US">
                <a:latin typeface="Algerian" panose="04020705040A02060702" pitchFamily="82" charset="0"/>
              </a:rPr>
              <a:t>pharynx</a:t>
            </a:r>
            <a:endParaRPr lang="ar-EG"/>
          </a:p>
        </p:txBody>
      </p:sp>
      <p:sp>
        <p:nvSpPr>
          <p:cNvPr id="4" name="Content Placeholder 3"/>
          <p:cNvSpPr>
            <a:spLocks noGrp="1"/>
          </p:cNvSpPr>
          <p:nvPr>
            <p:ph sz="half" idx="2"/>
          </p:nvPr>
        </p:nvSpPr>
        <p:spPr>
          <a:xfrm>
            <a:off x="0" y="762000"/>
            <a:ext cx="5638800" cy="6096000"/>
          </a:xfrm>
        </p:spPr>
        <p:txBody>
          <a:bodyPr>
            <a:noAutofit/>
          </a:bodyPr>
          <a:lstStyle/>
          <a:p>
            <a:pPr marL="0" indent="0">
              <a:buNone/>
            </a:pPr>
            <a:r>
              <a:rPr lang="en-US" b="1" err="1">
                <a:solidFill>
                  <a:srgbClr val="FF0000"/>
                </a:solidFill>
                <a:latin typeface="Times New Roman" panose="02020603050405020304" pitchFamily="18" charset="0"/>
                <a:cs typeface="Times New Roman" panose="02020603050405020304" pitchFamily="18" charset="0"/>
              </a:rPr>
              <a:t>lll- Laryngopharynx: </a:t>
            </a:r>
          </a:p>
          <a:p>
            <a:pPr marL="0" indent="0">
              <a:buNone/>
            </a:pPr>
            <a:r>
              <a:rPr lang="en-US">
                <a:solidFill>
                  <a:srgbClr val="0070C0"/>
                </a:solidFill>
                <a:latin typeface="Times New Roman" panose="02020603050405020304" pitchFamily="18" charset="0"/>
                <a:cs typeface="Times New Roman" panose="02020603050405020304" pitchFamily="18" charset="0"/>
              </a:rPr>
              <a:t>Lies</a:t>
            </a:r>
            <a:r>
              <a:rPr lang="en-US" b="1">
                <a:solidFill>
                  <a:srgbClr val="FF0000"/>
                </a:solidFill>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opposite to larynx</a:t>
            </a:r>
          </a:p>
          <a:p>
            <a:pPr marL="0" indent="0">
              <a:buNone/>
            </a:pPr>
            <a:r>
              <a:rPr lang="en-US">
                <a:solidFill>
                  <a:srgbClr val="0070C0"/>
                </a:solidFill>
                <a:latin typeface="Times New Roman" panose="02020603050405020304" pitchFamily="18" charset="0"/>
                <a:cs typeface="Times New Roman" panose="02020603050405020304" pitchFamily="18" charset="0"/>
              </a:rPr>
              <a:t>Extent:</a:t>
            </a:r>
            <a:r>
              <a:rPr lang="en-US">
                <a:latin typeface="Times New Roman" panose="02020603050405020304" pitchFamily="18" charset="0"/>
                <a:cs typeface="Times New Roman" panose="02020603050405020304" pitchFamily="18" charset="0"/>
              </a:rPr>
              <a:t> from upper border of epiglottis </a:t>
            </a:r>
          </a:p>
          <a:p>
            <a:pPr marL="0" indent="0">
              <a:buNone/>
            </a:pPr>
            <a:r>
              <a:rPr lang="en-US">
                <a:latin typeface="Times New Roman" panose="02020603050405020304" pitchFamily="18" charset="0"/>
                <a:cs typeface="Times New Roman" panose="02020603050405020304" pitchFamily="18" charset="0"/>
              </a:rPr>
              <a:t>            to lower border of cricoid cartilage. </a:t>
            </a:r>
          </a:p>
          <a:p>
            <a:pPr marL="0" indent="0">
              <a:buNone/>
            </a:pPr>
            <a:r>
              <a:rPr lang="en-US">
                <a:solidFill>
                  <a:srgbClr val="0070C0"/>
                </a:solidFill>
                <a:latin typeface="Times New Roman" panose="02020603050405020304" pitchFamily="18" charset="0"/>
                <a:cs typeface="Times New Roman" panose="02020603050405020304" pitchFamily="18" charset="0"/>
              </a:rPr>
              <a:t>Features:-</a:t>
            </a:r>
          </a:p>
          <a:p>
            <a:pPr marL="0" indent="0">
              <a:buNone/>
            </a:pPr>
            <a:r>
              <a:rPr lang="en-US">
                <a:solidFill>
                  <a:srgbClr val="00B050"/>
                </a:solidFill>
                <a:latin typeface="Times New Roman" panose="02020603050405020304" pitchFamily="18" charset="0"/>
                <a:cs typeface="Times New Roman" panose="02020603050405020304" pitchFamily="18" charset="0"/>
              </a:rPr>
              <a:t>1-its ant. Wall: </a:t>
            </a:r>
            <a:r>
              <a:rPr lang="en-US">
                <a:latin typeface="Times New Roman" panose="02020603050405020304" pitchFamily="18" charset="0"/>
                <a:cs typeface="Times New Roman" panose="02020603050405020304" pitchFamily="18" charset="0"/>
              </a:rPr>
              <a:t>receives the upper opening of larynx (laryngeal inlet).</a:t>
            </a:r>
          </a:p>
          <a:p>
            <a:pPr marL="0" indent="0">
              <a:buNone/>
            </a:pPr>
            <a:r>
              <a:rPr lang="en-US">
                <a:solidFill>
                  <a:srgbClr val="00B050"/>
                </a:solidFill>
                <a:latin typeface="Times New Roman" panose="02020603050405020304" pitchFamily="18" charset="0"/>
                <a:cs typeface="Times New Roman" panose="02020603050405020304" pitchFamily="18" charset="0"/>
              </a:rPr>
              <a:t>2- Piriform fossa: </a:t>
            </a:r>
            <a:r>
              <a:rPr lang="en-US">
                <a:latin typeface="Times New Roman" panose="02020603050405020304" pitchFamily="18" charset="0"/>
                <a:cs typeface="Times New Roman" panose="02020603050405020304" pitchFamily="18" charset="0"/>
              </a:rPr>
              <a:t>recess lined by mucous membrane lying on the side of laryngeal inlet and is supplied by int. laryngeal n.</a:t>
            </a:r>
          </a:p>
          <a:p>
            <a:pPr marL="0" indent="0">
              <a:buNone/>
            </a:pPr>
            <a:r>
              <a:rPr lang="en-US">
                <a:latin typeface="Times New Roman" panose="02020603050405020304" pitchFamily="18" charset="0"/>
                <a:cs typeface="Times New Roman" panose="02020603050405020304" pitchFamily="18" charset="0"/>
              </a:rPr>
              <a:t>It is tapering inferiorly.</a:t>
            </a:r>
          </a:p>
          <a:p>
            <a:pPr marL="0" indent="0">
              <a:buNone/>
            </a:pP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6997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1" y="3276600"/>
            <a:ext cx="3894082" cy="3581400"/>
          </a:xfrm>
          <a:prstGeom prst="rect">
            <a:avLst/>
          </a:prstGeom>
        </p:spPr>
      </p:pic>
      <p:sp>
        <p:nvSpPr>
          <p:cNvPr id="2" name="Title 1"/>
          <p:cNvSpPr>
            <a:spLocks noGrp="1"/>
          </p:cNvSpPr>
          <p:nvPr>
            <p:ph type="title"/>
          </p:nvPr>
        </p:nvSpPr>
        <p:spPr>
          <a:xfrm>
            <a:off x="0" y="0"/>
            <a:ext cx="8686800" cy="914400"/>
          </a:xfrm>
        </p:spPr>
        <p:txBody>
          <a:bodyPr>
            <a:normAutofit/>
          </a:bodyPr>
          <a:lstStyle/>
          <a:p>
            <a:pPr algn="l"/>
            <a:r>
              <a:rPr lang="en-US">
                <a:latin typeface="Algerian" panose="04020705040A02060702" pitchFamily="82" charset="0"/>
              </a:rPr>
              <a:t>pharynx</a:t>
            </a:r>
            <a:endParaRPr lang="ar-EG"/>
          </a:p>
        </p:txBody>
      </p:sp>
      <p:sp>
        <p:nvSpPr>
          <p:cNvPr id="4" name="Content Placeholder 3"/>
          <p:cNvSpPr>
            <a:spLocks noGrp="1"/>
          </p:cNvSpPr>
          <p:nvPr>
            <p:ph sz="half" idx="2"/>
          </p:nvPr>
        </p:nvSpPr>
        <p:spPr>
          <a:xfrm>
            <a:off x="0" y="685800"/>
            <a:ext cx="8610600" cy="61722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Arterial supply : </a:t>
            </a:r>
          </a:p>
          <a:p>
            <a:pPr marL="0" indent="0">
              <a:buNone/>
            </a:pPr>
            <a:r>
              <a:rPr lang="en-US">
                <a:latin typeface="Times New Roman" panose="02020603050405020304" pitchFamily="18" charset="0"/>
                <a:cs typeface="Times New Roman" panose="02020603050405020304" pitchFamily="18" charset="0"/>
              </a:rPr>
              <a:t>-Pharyngeal br of maxillary art.</a:t>
            </a:r>
          </a:p>
          <a:p>
            <a:pPr marL="0" indent="0">
              <a:buNone/>
            </a:pPr>
            <a:r>
              <a:rPr lang="en-US">
                <a:latin typeface="Times New Roman" panose="02020603050405020304" pitchFamily="18" charset="0"/>
                <a:cs typeface="Times New Roman" panose="02020603050405020304" pitchFamily="18" charset="0"/>
              </a:rPr>
              <a:t>-Greater palatine art </a:t>
            </a:r>
          </a:p>
          <a:p>
            <a:pPr marL="0" indent="0">
              <a:buNone/>
            </a:pPr>
            <a:r>
              <a:rPr lang="en-US">
                <a:latin typeface="Times New Roman" panose="02020603050405020304" pitchFamily="18" charset="0"/>
                <a:cs typeface="Times New Roman" panose="02020603050405020304" pitchFamily="18" charset="0"/>
              </a:rPr>
              <a:t>-Ascending pharyngeal art.      </a:t>
            </a:r>
          </a:p>
          <a:p>
            <a:pPr marL="0" indent="0">
              <a:buNone/>
            </a:pPr>
            <a:r>
              <a:rPr lang="en-US">
                <a:latin typeface="Times New Roman" panose="02020603050405020304" pitchFamily="18" charset="0"/>
                <a:cs typeface="Times New Roman" panose="02020603050405020304" pitchFamily="18" charset="0"/>
              </a:rPr>
              <a:t>-Ascending palatine art.</a:t>
            </a:r>
          </a:p>
          <a:p>
            <a:pPr marL="0" indent="0">
              <a:buNone/>
            </a:pPr>
            <a:r>
              <a:rPr lang="en-US">
                <a:latin typeface="Times New Roman" panose="02020603050405020304" pitchFamily="18" charset="0"/>
                <a:cs typeface="Times New Roman" panose="02020603050405020304" pitchFamily="18" charset="0"/>
              </a:rPr>
              <a:t>-Tonsillar art   </a:t>
            </a:r>
          </a:p>
          <a:p>
            <a:pPr marL="0" indent="0">
              <a:buNone/>
            </a:pPr>
            <a:r>
              <a:rPr lang="en-US">
                <a:latin typeface="Times New Roman" panose="02020603050405020304" pitchFamily="18" charset="0"/>
                <a:cs typeface="Times New Roman" panose="02020603050405020304" pitchFamily="18" charset="0"/>
              </a:rPr>
              <a:t>Sup. Laryngeal art.</a:t>
            </a:r>
          </a:p>
          <a:p>
            <a:pPr marL="0" indent="0">
              <a:buNone/>
            </a:pPr>
            <a:r>
              <a:rPr lang="en-US">
                <a:latin typeface="Times New Roman" panose="02020603050405020304" pitchFamily="18" charset="0"/>
                <a:cs typeface="Times New Roman" panose="02020603050405020304" pitchFamily="18" charset="0"/>
              </a:rPr>
              <a:t>-Inf. laryngeal art.</a:t>
            </a:r>
          </a:p>
          <a:p>
            <a:pPr marL="0" indent="0">
              <a:buNone/>
            </a:pPr>
            <a:r>
              <a:rPr lang="en-US" b="1">
                <a:solidFill>
                  <a:srgbClr val="FF0000"/>
                </a:solidFill>
                <a:latin typeface="Times New Roman" panose="02020603050405020304" pitchFamily="18" charset="0"/>
                <a:cs typeface="Times New Roman" panose="02020603050405020304" pitchFamily="18" charset="0"/>
              </a:rPr>
              <a:t>Venous drainage:</a:t>
            </a:r>
          </a:p>
          <a:p>
            <a:pPr marL="0" indent="0">
              <a:buNone/>
            </a:pPr>
            <a:r>
              <a:rPr lang="en-US">
                <a:latin typeface="Times New Roman" panose="02020603050405020304" pitchFamily="18" charset="0"/>
                <a:cs typeface="Times New Roman" panose="02020603050405020304" pitchFamily="18" charset="0"/>
              </a:rPr>
              <a:t>-Veins from pharynx end in</a:t>
            </a:r>
          </a:p>
          <a:p>
            <a:pPr marL="0" indent="0">
              <a:buNone/>
            </a:pPr>
            <a:r>
              <a:rPr lang="en-US">
                <a:latin typeface="Times New Roman" panose="02020603050405020304" pitchFamily="18" charset="0"/>
                <a:cs typeface="Times New Roman" panose="02020603050405020304" pitchFamily="18" charset="0"/>
              </a:rPr>
              <a:t> the pharyngeal plexus, which drains into IJV</a:t>
            </a:r>
          </a:p>
          <a:p>
            <a:pPr marL="0" indent="0">
              <a:buNone/>
            </a:pPr>
            <a:r>
              <a:rPr lang="en-US" b="1">
                <a:solidFill>
                  <a:srgbClr val="FF0000"/>
                </a:solidFill>
                <a:latin typeface="Times New Roman" panose="02020603050405020304" pitchFamily="18" charset="0"/>
                <a:cs typeface="Times New Roman" panose="02020603050405020304" pitchFamily="18" charset="0"/>
              </a:rPr>
              <a:t>Lymphatic drainage:</a:t>
            </a:r>
          </a:p>
          <a:p>
            <a:pPr marL="0" indent="0">
              <a:buNone/>
            </a:pPr>
            <a:r>
              <a:rPr lang="en-US">
                <a:latin typeface="Times New Roman" panose="02020603050405020304" pitchFamily="18" charset="0"/>
                <a:cs typeface="Times New Roman" panose="02020603050405020304" pitchFamily="18" charset="0"/>
              </a:rPr>
              <a:t>-Retropharyngeal LNs	</a:t>
            </a:r>
          </a:p>
          <a:p>
            <a:pPr marL="0" indent="0">
              <a:buNone/>
            </a:pPr>
            <a:r>
              <a:rPr lang="en-US">
                <a:latin typeface="Times New Roman" panose="02020603050405020304" pitchFamily="18" charset="0"/>
                <a:cs typeface="Times New Roman" panose="02020603050405020304" pitchFamily="18" charset="0"/>
              </a:rPr>
              <a:t>-Deep cervical LNs </a:t>
            </a:r>
          </a:p>
          <a:p>
            <a:pPr marL="0" indent="0">
              <a:buNone/>
            </a:pPr>
            <a:endParaRPr lang="en-US">
              <a:latin typeface="Times New Roman" panose="02020603050405020304" pitchFamily="18" charset="0"/>
              <a:cs typeface="Times New Roman" panose="02020603050405020304" pitchFamily="18" charset="0"/>
            </a:endParaRPr>
          </a:p>
          <a:p>
            <a:pPr marL="0" indent="0">
              <a:buNone/>
            </a:pPr>
            <a:endParaRPr lang="ar-EG">
              <a:latin typeface="Times New Roman" panose="02020603050405020304" pitchFamily="18" charset="0"/>
              <a:cs typeface="Times New Roman" panose="02020603050405020304" pitchFamily="18" charset="0"/>
            </a:endParaRPr>
          </a:p>
          <a:p>
            <a:endParaRPr lang="ar-EG">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599" y="86710"/>
            <a:ext cx="4719145" cy="3189890"/>
          </a:xfrm>
          <a:prstGeom prst="rect">
            <a:avLst/>
          </a:prstGeom>
        </p:spPr>
      </p:pic>
    </p:spTree>
    <p:extLst>
      <p:ext uri="{BB962C8B-B14F-4D97-AF65-F5344CB8AC3E}">
        <p14:creationId xmlns:p14="http://schemas.microsoft.com/office/powerpoint/2010/main" val="48699598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28" y="76032"/>
            <a:ext cx="7923110" cy="6858000"/>
          </a:xfrm>
          <a:prstGeom prst="rect">
            <a:avLst/>
          </a:prstGeom>
        </p:spPr>
      </p:pic>
      <p:sp>
        <p:nvSpPr>
          <p:cNvPr id="2" name="Title 1"/>
          <p:cNvSpPr>
            <a:spLocks noGrp="1"/>
          </p:cNvSpPr>
          <p:nvPr>
            <p:ph type="title"/>
          </p:nvPr>
        </p:nvSpPr>
        <p:spPr>
          <a:xfrm>
            <a:off x="0" y="0"/>
            <a:ext cx="8686800" cy="609600"/>
          </a:xfrm>
        </p:spPr>
        <p:txBody>
          <a:bodyPr>
            <a:normAutofit fontScale="90000"/>
          </a:bodyPr>
          <a:lstStyle/>
          <a:p>
            <a:pPr algn="l"/>
            <a:r>
              <a:rPr lang="en-US">
                <a:latin typeface="Algerian" panose="04020705040A02060702" pitchFamily="82" charset="0"/>
              </a:rPr>
              <a:t>pharynx</a:t>
            </a:r>
            <a:endParaRPr lang="ar-EG"/>
          </a:p>
        </p:txBody>
      </p:sp>
    </p:spTree>
    <p:extLst>
      <p:ext uri="{BB962C8B-B14F-4D97-AF65-F5344CB8AC3E}">
        <p14:creationId xmlns:p14="http://schemas.microsoft.com/office/powerpoint/2010/main" val="61829328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838200"/>
            <a:ext cx="5334000" cy="6019800"/>
          </a:xfrm>
        </p:spPr>
      </p:pic>
      <p:sp>
        <p:nvSpPr>
          <p:cNvPr id="2" name="Title 1"/>
          <p:cNvSpPr>
            <a:spLocks noGrp="1"/>
          </p:cNvSpPr>
          <p:nvPr>
            <p:ph type="title"/>
          </p:nvPr>
        </p:nvSpPr>
        <p:spPr>
          <a:xfrm>
            <a:off x="0" y="0"/>
            <a:ext cx="9144000" cy="990600"/>
          </a:xfrm>
        </p:spPr>
        <p:txBody>
          <a:bodyPr>
            <a:normAutofit/>
          </a:bodyPr>
          <a:lstStyle/>
          <a:p>
            <a:pPr algn="l"/>
            <a:r>
              <a:rPr lang="en-US">
                <a:latin typeface="Algerian" panose="04020705040A02060702" pitchFamily="82" charset="0"/>
              </a:rPr>
              <a:t>PAROTID GLAND</a:t>
            </a:r>
            <a:endParaRPr lang="ar-EG">
              <a:latin typeface="Algerian" panose="04020705040A02060702" pitchFamily="82" charset="0"/>
            </a:endParaRPr>
          </a:p>
        </p:txBody>
      </p:sp>
      <p:sp>
        <p:nvSpPr>
          <p:cNvPr id="6" name="Content Placeholder 5"/>
          <p:cNvSpPr>
            <a:spLocks noGrp="1"/>
          </p:cNvSpPr>
          <p:nvPr>
            <p:ph sz="quarter" idx="4"/>
          </p:nvPr>
        </p:nvSpPr>
        <p:spPr>
          <a:xfrm>
            <a:off x="4645025" y="3581400"/>
            <a:ext cx="4498975" cy="3048000"/>
          </a:xfrm>
        </p:spPr>
        <p:txBody>
          <a:bodyPr/>
          <a:lstStyle/>
          <a:p>
            <a:pPr marL="82296" indent="0" algn="ctr">
              <a:buNone/>
            </a:pPr>
            <a:r>
              <a:rPr lang="en-US">
                <a:latin typeface="Algerian" panose="04020705040A02060702" pitchFamily="82" charset="0"/>
                <a:ea typeface="Verdana" panose="020B0604030504040204" pitchFamily="34" charset="0"/>
                <a:cs typeface="Verdana" panose="020B0604030504040204" pitchFamily="34" charset="0"/>
              </a:rPr>
              <a:t>By</a:t>
            </a:r>
          </a:p>
          <a:p>
            <a:pPr marL="82296" indent="0" algn="ctr">
              <a:buNone/>
            </a:pPr>
            <a:r>
              <a:rPr lang="en-US">
                <a:latin typeface="Algerian" panose="04020705040A02060702" pitchFamily="82" charset="0"/>
                <a:ea typeface="Verdana" panose="020B0604030504040204" pitchFamily="34" charset="0"/>
                <a:cs typeface="Verdana" panose="020B0604030504040204" pitchFamily="34" charset="0"/>
              </a:rPr>
              <a:t>Dr Abulmaaty Mohamed</a:t>
            </a:r>
            <a:br>
              <a:rPr lang="en-US">
                <a:latin typeface="Algerian" panose="04020705040A02060702" pitchFamily="82" charset="0"/>
                <a:ea typeface="Verdana" panose="020B0604030504040204" pitchFamily="34" charset="0"/>
                <a:cs typeface="Verdana" panose="020B0604030504040204" pitchFamily="34" charset="0"/>
              </a:rPr>
            </a:br>
            <a:r>
              <a:rPr lang="en-US">
                <a:latin typeface="Algerian" panose="04020705040A02060702" pitchFamily="82" charset="0"/>
                <a:ea typeface="Verdana" panose="020B0604030504040204" pitchFamily="34" charset="0"/>
                <a:cs typeface="Verdana" panose="020B0604030504040204" pitchFamily="34" charset="0"/>
              </a:rPr>
              <a:t>Assistant professor Anatomy &amp; Embryology </a:t>
            </a:r>
            <a:br>
              <a:rPr lang="en-US">
                <a:latin typeface="Algerian" panose="04020705040A02060702" pitchFamily="82" charset="0"/>
                <a:ea typeface="Verdana" panose="020B0604030504040204" pitchFamily="34" charset="0"/>
                <a:cs typeface="Verdana" panose="020B0604030504040204" pitchFamily="34" charset="0"/>
              </a:rPr>
            </a:br>
            <a:r>
              <a:rPr lang="en-US">
                <a:latin typeface="Algerian" panose="04020705040A02060702" pitchFamily="82" charset="0"/>
                <a:ea typeface="Verdana" panose="020B0604030504040204" pitchFamily="34" charset="0"/>
                <a:cs typeface="Verdana" panose="020B0604030504040204" pitchFamily="34" charset="0"/>
              </a:rPr>
              <a:t>Mutah University</a:t>
            </a:r>
            <a:endParaRPr lang="ar-SA">
              <a:latin typeface="Algerian" panose="04020705040A02060702" pitchFamily="82" charset="0"/>
              <a:ea typeface="Verdana" panose="020B0604030504040204" pitchFamily="34" charset="0"/>
              <a:cs typeface="Andalus" panose="02020603050405020304" pitchFamily="18" charset="-78"/>
            </a:endParaRPr>
          </a:p>
          <a:p>
            <a:endParaRPr lang="ar-EG"/>
          </a:p>
        </p:txBody>
      </p:sp>
    </p:spTree>
    <p:extLst>
      <p:ext uri="{BB962C8B-B14F-4D97-AF65-F5344CB8AC3E}">
        <p14:creationId xmlns:p14="http://schemas.microsoft.com/office/powerpoint/2010/main" val="27693551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33" y="1219200"/>
            <a:ext cx="4147915" cy="467462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682" y="0"/>
            <a:ext cx="2779357" cy="1981200"/>
          </a:xfrm>
          <a:prstGeom prst="rect">
            <a:avLst/>
          </a:prstGeom>
        </p:spPr>
      </p:pic>
      <p:sp>
        <p:nvSpPr>
          <p:cNvPr id="2" name="Title 1"/>
          <p:cNvSpPr>
            <a:spLocks noGrp="1"/>
          </p:cNvSpPr>
          <p:nvPr>
            <p:ph type="title"/>
          </p:nvPr>
        </p:nvSpPr>
        <p:spPr>
          <a:xfrm>
            <a:off x="0" y="304800"/>
            <a:ext cx="8686800" cy="609600"/>
          </a:xfrm>
        </p:spPr>
        <p:txBody>
          <a:bodyPr>
            <a:normAutofit fontScale="90000"/>
          </a:bodyPr>
          <a:lstStyle/>
          <a:p>
            <a:pPr algn="l"/>
            <a:r>
              <a:rPr lang="en-US">
                <a:latin typeface="Algerian" panose="04020705040A02060702" pitchFamily="82" charset="0"/>
              </a:rPr>
              <a:t>PAROTID GLAND</a:t>
            </a:r>
            <a:br>
              <a:rPr lang="en-US">
                <a:latin typeface="Algerian" panose="04020705040A02060702" pitchFamily="82" charset="0"/>
              </a:rPr>
            </a:br>
            <a:endParaRPr lang="ar-EG">
              <a:latin typeface="Algerian" panose="04020705040A02060702" pitchFamily="82" charset="0"/>
            </a:endParaRPr>
          </a:p>
        </p:txBody>
      </p:sp>
      <p:pic>
        <p:nvPicPr>
          <p:cNvPr id="5"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00600" y="2499394"/>
            <a:ext cx="4343400" cy="3581400"/>
          </a:xfrm>
        </p:spPr>
      </p:pic>
    </p:spTree>
    <p:extLst>
      <p:ext uri="{BB962C8B-B14F-4D97-AF65-F5344CB8AC3E}">
        <p14:creationId xmlns:p14="http://schemas.microsoft.com/office/powerpoint/2010/main" val="315906478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5224191" cy="4876800"/>
          </a:xfrm>
          <a:prstGeom prst="rect">
            <a:avLst/>
          </a:prstGeom>
        </p:spPr>
      </p:pic>
      <p:sp>
        <p:nvSpPr>
          <p:cNvPr id="2" name="Title 1"/>
          <p:cNvSpPr>
            <a:spLocks noGrp="1"/>
          </p:cNvSpPr>
          <p:nvPr>
            <p:ph type="title"/>
          </p:nvPr>
        </p:nvSpPr>
        <p:spPr>
          <a:xfrm>
            <a:off x="0" y="228600"/>
            <a:ext cx="8686800" cy="685800"/>
          </a:xfrm>
        </p:spPr>
        <p:txBody>
          <a:bodyPr>
            <a:normAutofit fontScale="90000"/>
          </a:bodyPr>
          <a:lstStyle/>
          <a:p>
            <a:pPr algn="l"/>
            <a:r>
              <a:rPr lang="en-US">
                <a:latin typeface="Algerian" panose="04020705040A02060702" pitchFamily="82" charset="0"/>
              </a:rPr>
              <a:t>PAROTID GLAND</a:t>
            </a:r>
            <a:br>
              <a:rPr lang="en-US">
                <a:latin typeface="Algerian" panose="04020705040A02060702" pitchFamily="82" charset="0"/>
              </a:rPr>
            </a:br>
            <a:endParaRPr lang="ar-EG"/>
          </a:p>
        </p:txBody>
      </p:sp>
      <p:sp>
        <p:nvSpPr>
          <p:cNvPr id="4" name="Content Placeholder 3"/>
          <p:cNvSpPr>
            <a:spLocks noGrp="1"/>
          </p:cNvSpPr>
          <p:nvPr>
            <p:ph sz="half" idx="2"/>
          </p:nvPr>
        </p:nvSpPr>
        <p:spPr>
          <a:xfrm>
            <a:off x="0" y="685800"/>
            <a:ext cx="7620000" cy="6019800"/>
          </a:xfrm>
        </p:spPr>
        <p:txBody>
          <a:bodyPr>
            <a:norm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shape:</a:t>
            </a:r>
            <a:r>
              <a:rPr lang="en-US">
                <a:latin typeface="Times New Roman" panose="02020603050405020304" pitchFamily="18" charset="0"/>
                <a:cs typeface="Times New Roman" panose="02020603050405020304" pitchFamily="18" charset="0"/>
              </a:rPr>
              <a:t> inverted 3 sided pyramid with</a:t>
            </a:r>
          </a:p>
          <a:p>
            <a:pPr marL="0" indent="0">
              <a:buNone/>
            </a:pPr>
            <a:r>
              <a:rPr lang="en-US">
                <a:solidFill>
                  <a:srgbClr val="0070C0"/>
                </a:solidFill>
                <a:latin typeface="Times New Roman" panose="02020603050405020304" pitchFamily="18" charset="0"/>
                <a:cs typeface="Times New Roman" panose="02020603050405020304" pitchFamily="18" charset="0"/>
              </a:rPr>
              <a:t>2 ends:  </a:t>
            </a:r>
            <a:r>
              <a:rPr lang="en-US">
                <a:latin typeface="Times New Roman" panose="02020603050405020304" pitchFamily="18" charset="0"/>
                <a:cs typeface="Times New Roman" panose="02020603050405020304" pitchFamily="18" charset="0"/>
              </a:rPr>
              <a:t>upper(base):concave    </a:t>
            </a:r>
          </a:p>
          <a:p>
            <a:pPr marL="0" indent="0">
              <a:buNone/>
            </a:pPr>
            <a:r>
              <a:rPr lang="en-US">
                <a:latin typeface="Times New Roman" panose="02020603050405020304" pitchFamily="18" charset="0"/>
                <a:cs typeface="Times New Roman" panose="02020603050405020304" pitchFamily="18" charset="0"/>
              </a:rPr>
              <a:t>              lower(apex):rounded</a:t>
            </a:r>
          </a:p>
          <a:p>
            <a:pPr marL="0" indent="0">
              <a:buNone/>
            </a:pPr>
            <a:r>
              <a:rPr lang="en-US">
                <a:solidFill>
                  <a:srgbClr val="0070C0"/>
                </a:solidFill>
                <a:latin typeface="Times New Roman" panose="02020603050405020304" pitchFamily="18" charset="0"/>
                <a:cs typeface="Times New Roman" panose="02020603050405020304" pitchFamily="18" charset="0"/>
              </a:rPr>
              <a:t>3 surfaces: </a:t>
            </a:r>
            <a:r>
              <a:rPr lang="en-US">
                <a:latin typeface="Times New Roman" panose="02020603050405020304" pitchFamily="18" charset="0"/>
                <a:cs typeface="Times New Roman" panose="02020603050405020304" pitchFamily="18" charset="0"/>
              </a:rPr>
              <a:t>lateral (superficial)</a:t>
            </a:r>
          </a:p>
          <a:p>
            <a:pPr marL="0" indent="0">
              <a:buNone/>
            </a:pPr>
            <a:r>
              <a:rPr lang="en-US">
                <a:latin typeface="Times New Roman" panose="02020603050405020304" pitchFamily="18" charset="0"/>
                <a:cs typeface="Times New Roman" panose="02020603050405020304" pitchFamily="18" charset="0"/>
              </a:rPr>
              <a:t>                   anteromedial (ant.)</a:t>
            </a:r>
          </a:p>
          <a:p>
            <a:pPr marL="0" indent="0">
              <a:buNone/>
            </a:pPr>
            <a:r>
              <a:rPr lang="en-US">
                <a:latin typeface="Times New Roman" panose="02020603050405020304" pitchFamily="18" charset="0"/>
                <a:cs typeface="Times New Roman" panose="02020603050405020304" pitchFamily="18" charset="0"/>
              </a:rPr>
              <a:t>                   posteromedial(deep)</a:t>
            </a:r>
          </a:p>
          <a:p>
            <a:pPr marL="0" indent="0">
              <a:buNone/>
            </a:pPr>
            <a:r>
              <a:rPr lang="en-US">
                <a:solidFill>
                  <a:srgbClr val="0070C0"/>
                </a:solidFill>
                <a:latin typeface="Times New Roman" panose="02020603050405020304" pitchFamily="18" charset="0"/>
                <a:cs typeface="Times New Roman" panose="02020603050405020304" pitchFamily="18" charset="0"/>
              </a:rPr>
              <a:t>3 borders: </a:t>
            </a:r>
            <a:r>
              <a:rPr lang="en-US">
                <a:latin typeface="Times New Roman" panose="02020603050405020304" pitchFamily="18" charset="0"/>
                <a:cs typeface="Times New Roman" panose="02020603050405020304" pitchFamily="18" charset="0"/>
              </a:rPr>
              <a:t>ant. :convex</a:t>
            </a:r>
          </a:p>
          <a:p>
            <a:pPr marL="0" indent="0">
              <a:buNone/>
            </a:pPr>
            <a:r>
              <a:rPr lang="en-US">
                <a:latin typeface="Times New Roman" panose="02020603050405020304" pitchFamily="18" charset="0"/>
                <a:cs typeface="Times New Roman" panose="02020603050405020304" pitchFamily="18" charset="0"/>
              </a:rPr>
              <a:t>                  post.</a:t>
            </a:r>
          </a:p>
          <a:p>
            <a:pPr marL="0" indent="0">
              <a:buNone/>
            </a:pPr>
            <a:r>
              <a:rPr lang="en-US">
                <a:latin typeface="Times New Roman" panose="02020603050405020304" pitchFamily="18" charset="0"/>
                <a:cs typeface="Times New Roman" panose="02020603050405020304" pitchFamily="18" charset="0"/>
              </a:rPr>
              <a:t>                  medial</a:t>
            </a:r>
          </a:p>
          <a:p>
            <a:pPr marL="0" indent="0">
              <a:buNone/>
            </a:pPr>
            <a:endParaRPr lang="en-US">
              <a:latin typeface="Times New Roman" panose="02020603050405020304" pitchFamily="18" charset="0"/>
              <a:cs typeface="Times New Roman" panose="02020603050405020304" pitchFamily="18" charset="0"/>
            </a:endParaRPr>
          </a:p>
          <a:p>
            <a:pPr marL="0" indent="0">
              <a:buNone/>
            </a:pPr>
            <a:endParaRPr lang="ar-EG">
              <a:latin typeface="Times New Roman" panose="02020603050405020304" pitchFamily="18" charset="0"/>
              <a:cs typeface="Times New Roman" panose="02020603050405020304" pitchFamily="18" charset="0"/>
            </a:endParaRPr>
          </a:p>
          <a:p>
            <a:endParaRPr lang="ar-EG"/>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724400"/>
            <a:ext cx="1886213" cy="177185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8545" y="4324144"/>
            <a:ext cx="1447800" cy="2457655"/>
          </a:xfrm>
          <a:prstGeom prst="rect">
            <a:avLst/>
          </a:prstGeom>
        </p:spPr>
      </p:pic>
    </p:spTree>
    <p:extLst>
      <p:ext uri="{BB962C8B-B14F-4D97-AF65-F5344CB8AC3E}">
        <p14:creationId xmlns:p14="http://schemas.microsoft.com/office/powerpoint/2010/main" val="12151821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486400" y="0"/>
            <a:ext cx="3657600" cy="3962400"/>
          </a:xfrm>
        </p:spPr>
      </p:pic>
      <p:sp>
        <p:nvSpPr>
          <p:cNvPr id="2" name="Title 1"/>
          <p:cNvSpPr>
            <a:spLocks noGrp="1"/>
          </p:cNvSpPr>
          <p:nvPr>
            <p:ph type="title"/>
          </p:nvPr>
        </p:nvSpPr>
        <p:spPr>
          <a:xfrm>
            <a:off x="0" y="0"/>
            <a:ext cx="8686800" cy="685800"/>
          </a:xfrm>
        </p:spPr>
        <p:txBody>
          <a:bodyPr>
            <a:normAutofit fontScale="90000"/>
          </a:bodyPr>
          <a:lstStyle/>
          <a:p>
            <a:pPr algn="l"/>
            <a:r>
              <a:rPr lang="en-US">
                <a:latin typeface="Algerian" panose="04020705040A02060702" pitchFamily="82" charset="0"/>
              </a:rPr>
              <a:t>Oral cavity</a:t>
            </a:r>
            <a:endParaRPr lang="ar-EG"/>
          </a:p>
        </p:txBody>
      </p:sp>
      <p:sp>
        <p:nvSpPr>
          <p:cNvPr id="4" name="Content Placeholder 3"/>
          <p:cNvSpPr>
            <a:spLocks noGrp="1"/>
          </p:cNvSpPr>
          <p:nvPr>
            <p:ph sz="half" idx="2"/>
          </p:nvPr>
        </p:nvSpPr>
        <p:spPr>
          <a:xfrm>
            <a:off x="0" y="533400"/>
            <a:ext cx="5791200" cy="63246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Boundaries:</a:t>
            </a:r>
          </a:p>
          <a:p>
            <a:pPr marL="0" indent="0">
              <a:buNone/>
            </a:pPr>
            <a:r>
              <a:rPr lang="en-US">
                <a:solidFill>
                  <a:srgbClr val="0070C0"/>
                </a:solidFill>
                <a:latin typeface="Times New Roman" panose="02020603050405020304" pitchFamily="18" charset="0"/>
                <a:cs typeface="Times New Roman" panose="02020603050405020304" pitchFamily="18" charset="0"/>
              </a:rPr>
              <a:t>The floor: </a:t>
            </a:r>
          </a:p>
          <a:p>
            <a:pPr marL="0" indent="0">
              <a:buNone/>
            </a:pPr>
            <a:r>
              <a:rPr lang="en-US">
                <a:latin typeface="Times New Roman" panose="02020603050405020304" pitchFamily="18" charset="0"/>
                <a:cs typeface="Times New Roman" panose="02020603050405020304" pitchFamily="18" charset="0"/>
              </a:rPr>
              <a:t>Below the tongue the floor shows the following features:</a:t>
            </a:r>
          </a:p>
          <a:p>
            <a:r>
              <a:rPr lang="en-US">
                <a:solidFill>
                  <a:srgbClr val="00B050"/>
                </a:solidFill>
                <a:latin typeface="Times New Roman" panose="02020603050405020304" pitchFamily="18" charset="0"/>
                <a:cs typeface="Times New Roman" panose="02020603050405020304" pitchFamily="18" charset="0"/>
              </a:rPr>
              <a:t>Lingual frenulum </a:t>
            </a:r>
          </a:p>
          <a:p>
            <a:pPr marL="0" indent="0">
              <a:buNone/>
            </a:pPr>
            <a:r>
              <a:rPr lang="en-US">
                <a:latin typeface="Times New Roman" panose="02020603050405020304" pitchFamily="18" charset="0"/>
                <a:cs typeface="Times New Roman" panose="02020603050405020304" pitchFamily="18" charset="0"/>
              </a:rPr>
              <a:t>midline fold of mucous membrane connects the floor with the undersurface of tongue.</a:t>
            </a:r>
          </a:p>
          <a:p>
            <a:r>
              <a:rPr lang="en-US">
                <a:solidFill>
                  <a:srgbClr val="00B050"/>
                </a:solidFill>
                <a:latin typeface="Times New Roman" panose="02020603050405020304" pitchFamily="18" charset="0"/>
                <a:cs typeface="Times New Roman" panose="02020603050405020304" pitchFamily="18" charset="0"/>
              </a:rPr>
              <a:t>Sublingual papilla </a:t>
            </a:r>
          </a:p>
          <a:p>
            <a:pPr marL="0" indent="0">
              <a:buNone/>
            </a:pPr>
            <a:r>
              <a:rPr lang="en-US">
                <a:latin typeface="Times New Roman" panose="02020603050405020304" pitchFamily="18" charset="0"/>
                <a:cs typeface="Times New Roman" panose="02020603050405020304" pitchFamily="18" charset="0"/>
              </a:rPr>
              <a:t>on the side of lingual frenulum at its attachment to the floor. for opening of submandibular duct</a:t>
            </a:r>
          </a:p>
          <a:p>
            <a:r>
              <a:rPr lang="en-US">
                <a:solidFill>
                  <a:srgbClr val="00B050"/>
                </a:solidFill>
                <a:latin typeface="Times New Roman" panose="02020603050405020304" pitchFamily="18" charset="0"/>
                <a:cs typeface="Times New Roman" panose="02020603050405020304" pitchFamily="18" charset="0"/>
              </a:rPr>
              <a:t>Sublingual fold: </a:t>
            </a:r>
          </a:p>
          <a:p>
            <a:pPr marL="0" indent="0">
              <a:buNone/>
            </a:pPr>
            <a:r>
              <a:rPr lang="en-US">
                <a:latin typeface="Times New Roman" panose="02020603050405020304" pitchFamily="18" charset="0"/>
                <a:cs typeface="Times New Roman" panose="02020603050405020304" pitchFamily="18" charset="0"/>
              </a:rPr>
              <a:t>just lateral to the papilla, it is raised by sublingual salivary gland and receives the openings of most of the ducts of the gland.</a:t>
            </a:r>
          </a:p>
          <a:p>
            <a:endParaRPr lang="ar-EG">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038600"/>
            <a:ext cx="3505200" cy="2743200"/>
          </a:xfrm>
          <a:prstGeom prst="rect">
            <a:avLst/>
          </a:prstGeom>
        </p:spPr>
      </p:pic>
    </p:spTree>
    <p:extLst>
      <p:ext uri="{BB962C8B-B14F-4D97-AF65-F5344CB8AC3E}">
        <p14:creationId xmlns:p14="http://schemas.microsoft.com/office/powerpoint/2010/main" val="414279999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864" y="93259"/>
            <a:ext cx="8686799" cy="6671482"/>
          </a:xfrm>
          <a:prstGeom prst="rect">
            <a:avLst/>
          </a:prstGeom>
        </p:spPr>
      </p:pic>
      <p:sp>
        <p:nvSpPr>
          <p:cNvPr id="2" name="Title 1"/>
          <p:cNvSpPr>
            <a:spLocks noGrp="1"/>
          </p:cNvSpPr>
          <p:nvPr>
            <p:ph type="title"/>
          </p:nvPr>
        </p:nvSpPr>
        <p:spPr>
          <a:xfrm>
            <a:off x="0" y="381000"/>
            <a:ext cx="8686800" cy="457200"/>
          </a:xfrm>
        </p:spPr>
        <p:txBody>
          <a:bodyPr>
            <a:normAutofit fontScale="90000"/>
          </a:bodyPr>
          <a:lstStyle/>
          <a:p>
            <a:pPr algn="l"/>
            <a:r>
              <a:rPr lang="en-US">
                <a:latin typeface="Algerian" panose="04020705040A02060702" pitchFamily="82" charset="0"/>
              </a:rPr>
              <a:t>PAROTID GLAND</a:t>
            </a:r>
            <a:br>
              <a:rPr lang="en-US">
                <a:latin typeface="Algerian" panose="04020705040A02060702" pitchFamily="82" charset="0"/>
              </a:rPr>
            </a:br>
            <a:endParaRPr lang="ar-EG"/>
          </a:p>
        </p:txBody>
      </p:sp>
    </p:spTree>
    <p:extLst>
      <p:ext uri="{BB962C8B-B14F-4D97-AF65-F5344CB8AC3E}">
        <p14:creationId xmlns:p14="http://schemas.microsoft.com/office/powerpoint/2010/main" val="62388288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290"/>
            <a:ext cx="9296062" cy="6747682"/>
          </a:xfrm>
          <a:prstGeom prst="rect">
            <a:avLst/>
          </a:prstGeom>
        </p:spPr>
      </p:pic>
      <p:sp>
        <p:nvSpPr>
          <p:cNvPr id="2" name="Title 1"/>
          <p:cNvSpPr>
            <a:spLocks noGrp="1"/>
          </p:cNvSpPr>
          <p:nvPr>
            <p:ph type="title"/>
          </p:nvPr>
        </p:nvSpPr>
        <p:spPr>
          <a:xfrm>
            <a:off x="0" y="0"/>
            <a:ext cx="8686800" cy="990600"/>
          </a:xfrm>
        </p:spPr>
        <p:txBody>
          <a:bodyPr>
            <a:normAutofit fontScale="90000"/>
          </a:bodyPr>
          <a:lstStyle/>
          <a:p>
            <a:pPr algn="l"/>
            <a:r>
              <a:rPr lang="en-US">
                <a:latin typeface="Algerian" panose="04020705040A02060702" pitchFamily="82" charset="0"/>
              </a:rPr>
              <a:t>PAROTID GLAND</a:t>
            </a:r>
            <a:br>
              <a:rPr lang="en-US">
                <a:latin typeface="Algerian" panose="04020705040A02060702" pitchFamily="82" charset="0"/>
              </a:rPr>
            </a:br>
            <a:endParaRPr lang="ar-EG"/>
          </a:p>
        </p:txBody>
      </p:sp>
    </p:spTree>
    <p:extLst>
      <p:ext uri="{BB962C8B-B14F-4D97-AF65-F5344CB8AC3E}">
        <p14:creationId xmlns:p14="http://schemas.microsoft.com/office/powerpoint/2010/main" val="365113684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851" y="239404"/>
            <a:ext cx="7079335" cy="6379192"/>
          </a:xfrm>
          <a:prstGeom prst="rect">
            <a:avLst/>
          </a:prstGeom>
        </p:spPr>
      </p:pic>
      <p:sp>
        <p:nvSpPr>
          <p:cNvPr id="2" name="Title 1"/>
          <p:cNvSpPr>
            <a:spLocks noGrp="1"/>
          </p:cNvSpPr>
          <p:nvPr>
            <p:ph type="title"/>
          </p:nvPr>
        </p:nvSpPr>
        <p:spPr>
          <a:xfrm>
            <a:off x="0" y="304800"/>
            <a:ext cx="8686800" cy="381000"/>
          </a:xfrm>
        </p:spPr>
        <p:txBody>
          <a:bodyPr>
            <a:normAutofit fontScale="90000"/>
          </a:bodyPr>
          <a:lstStyle/>
          <a:p>
            <a:pPr algn="l"/>
            <a:r>
              <a:rPr lang="en-US">
                <a:latin typeface="Algerian" panose="04020705040A02060702" pitchFamily="82" charset="0"/>
              </a:rPr>
              <a:t>PAROTID GLAND</a:t>
            </a:r>
            <a:br>
              <a:rPr lang="en-US">
                <a:latin typeface="Algerian" panose="04020705040A02060702" pitchFamily="82" charset="0"/>
              </a:rPr>
            </a:br>
            <a:endParaRPr lang="ar-EG"/>
          </a:p>
        </p:txBody>
      </p:sp>
    </p:spTree>
    <p:extLst>
      <p:ext uri="{BB962C8B-B14F-4D97-AF65-F5344CB8AC3E}">
        <p14:creationId xmlns:p14="http://schemas.microsoft.com/office/powerpoint/2010/main" val="33632567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4497" y="228600"/>
            <a:ext cx="4588118" cy="6324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24" y="4027892"/>
            <a:ext cx="2440675" cy="2666999"/>
          </a:xfrm>
          <a:prstGeom prst="rect">
            <a:avLst/>
          </a:prstGeom>
        </p:spPr>
      </p:pic>
      <p:sp>
        <p:nvSpPr>
          <p:cNvPr id="2" name="Title 1"/>
          <p:cNvSpPr>
            <a:spLocks noGrp="1"/>
          </p:cNvSpPr>
          <p:nvPr>
            <p:ph type="title"/>
          </p:nvPr>
        </p:nvSpPr>
        <p:spPr>
          <a:xfrm>
            <a:off x="0" y="228600"/>
            <a:ext cx="8686800" cy="685800"/>
          </a:xfrm>
        </p:spPr>
        <p:txBody>
          <a:bodyPr>
            <a:normAutofit fontScale="90000"/>
          </a:bodyPr>
          <a:lstStyle/>
          <a:p>
            <a:pPr algn="l"/>
            <a:r>
              <a:rPr lang="en-US">
                <a:latin typeface="Algerian" panose="04020705040A02060702" pitchFamily="82" charset="0"/>
              </a:rPr>
              <a:t>PAROTID GLAND</a:t>
            </a:r>
            <a:br>
              <a:rPr lang="en-US">
                <a:latin typeface="Algerian" panose="04020705040A02060702" pitchFamily="82" charset="0"/>
              </a:rPr>
            </a:br>
            <a:endParaRPr lang="ar-EG"/>
          </a:p>
        </p:txBody>
      </p:sp>
    </p:spTree>
    <p:extLst>
      <p:ext uri="{BB962C8B-B14F-4D97-AF65-F5344CB8AC3E}">
        <p14:creationId xmlns:p14="http://schemas.microsoft.com/office/powerpoint/2010/main" val="382997783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686800" cy="152400"/>
          </a:xfrm>
        </p:spPr>
        <p:txBody>
          <a:bodyPr>
            <a:normAutofit fontScale="90000"/>
          </a:bodyPr>
          <a:lstStyle/>
          <a:p>
            <a:pPr algn="l"/>
            <a:r>
              <a:rPr lang="en-US">
                <a:latin typeface="Algerian" panose="04020705040A02060702" pitchFamily="82" charset="0"/>
              </a:rPr>
              <a:t>PAROTID GLAND</a:t>
            </a:r>
            <a:br>
              <a:rPr lang="en-US">
                <a:latin typeface="Algerian" panose="04020705040A02060702" pitchFamily="82" charset="0"/>
              </a:rPr>
            </a:br>
            <a:endParaRPr lang="ar-EG"/>
          </a:p>
        </p:txBody>
      </p:sp>
      <p:sp>
        <p:nvSpPr>
          <p:cNvPr id="4" name="Content Placeholder 3"/>
          <p:cNvSpPr>
            <a:spLocks noGrp="1"/>
          </p:cNvSpPr>
          <p:nvPr>
            <p:ph sz="half" idx="2"/>
          </p:nvPr>
        </p:nvSpPr>
        <p:spPr>
          <a:xfrm>
            <a:off x="0" y="533400"/>
            <a:ext cx="6172200" cy="63246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relations: </a:t>
            </a:r>
          </a:p>
          <a:p>
            <a:pPr marL="0" indent="0">
              <a:buNone/>
            </a:pPr>
            <a:r>
              <a:rPr lang="en-US">
                <a:solidFill>
                  <a:srgbClr val="0070C0"/>
                </a:solidFill>
                <a:latin typeface="Times New Roman" panose="02020603050405020304" pitchFamily="18" charset="0"/>
                <a:cs typeface="Times New Roman" panose="02020603050405020304" pitchFamily="18" charset="0"/>
              </a:rPr>
              <a:t>anteromedial surface:- </a:t>
            </a:r>
            <a:r>
              <a:rPr lang="en-US">
                <a:solidFill>
                  <a:srgbClr val="00B050"/>
                </a:solidFill>
                <a:latin typeface="Times New Roman" panose="02020603050405020304" pitchFamily="18" charset="0"/>
                <a:cs typeface="Times New Roman" panose="02020603050405020304" pitchFamily="18" charset="0"/>
              </a:rPr>
              <a:t>related to </a:t>
            </a:r>
          </a:p>
          <a:p>
            <a:pPr marL="0" indent="0">
              <a:buNone/>
            </a:pPr>
            <a:r>
              <a:rPr lang="en-US">
                <a:latin typeface="Times New Roman" panose="02020603050405020304" pitchFamily="18" charset="0"/>
                <a:cs typeface="Times New Roman" panose="02020603050405020304" pitchFamily="18" charset="0"/>
              </a:rPr>
              <a:t>1-masseter.    2-ramus of mandible. </a:t>
            </a:r>
          </a:p>
          <a:p>
            <a:pPr marL="0" indent="0">
              <a:buNone/>
            </a:pPr>
            <a:r>
              <a:rPr lang="en-US">
                <a:latin typeface="Times New Roman" panose="02020603050405020304" pitchFamily="18" charset="0"/>
                <a:cs typeface="Times New Roman" panose="02020603050405020304" pitchFamily="18" charset="0"/>
              </a:rPr>
              <a:t>3-medial pterygoid</a:t>
            </a:r>
          </a:p>
          <a:p>
            <a:pPr marL="0" indent="0">
              <a:buNone/>
            </a:pPr>
            <a:r>
              <a:rPr lang="en-US">
                <a:solidFill>
                  <a:srgbClr val="00B050"/>
                </a:solidFill>
                <a:latin typeface="Times New Roman" panose="02020603050405020304" pitchFamily="18" charset="0"/>
                <a:cs typeface="Times New Roman" panose="02020603050405020304" pitchFamily="18" charset="0"/>
              </a:rPr>
              <a:t>give passage to </a:t>
            </a:r>
            <a:r>
              <a:rPr lang="en-US">
                <a:latin typeface="Times New Roman" panose="02020603050405020304" pitchFamily="18" charset="0"/>
                <a:cs typeface="Times New Roman" panose="02020603050405020304" pitchFamily="18" charset="0"/>
              </a:rPr>
              <a:t>-maxillary vessels </a:t>
            </a:r>
          </a:p>
          <a:p>
            <a:pPr marL="0" indent="0">
              <a:buNone/>
            </a:pPr>
            <a:r>
              <a:rPr lang="en-US">
                <a:solidFill>
                  <a:srgbClr val="0070C0"/>
                </a:solidFill>
                <a:latin typeface="Times New Roman" panose="02020603050405020304" pitchFamily="18" charset="0"/>
                <a:cs typeface="Times New Roman" panose="02020603050405020304" pitchFamily="18" charset="0"/>
              </a:rPr>
              <a:t>posteromedial surface: </a:t>
            </a:r>
            <a:r>
              <a:rPr lang="en-US">
                <a:solidFill>
                  <a:srgbClr val="00B050"/>
                </a:solidFill>
                <a:latin typeface="Times New Roman" panose="02020603050405020304" pitchFamily="18" charset="0"/>
                <a:cs typeface="Times New Roman" panose="02020603050405020304" pitchFamily="18" charset="0"/>
              </a:rPr>
              <a:t>related to</a:t>
            </a:r>
          </a:p>
          <a:p>
            <a:pPr marL="0" indent="0">
              <a:buNone/>
            </a:pPr>
            <a:r>
              <a:rPr lang="en-US">
                <a:latin typeface="Times New Roman" panose="02020603050405020304" pitchFamily="18" charset="0"/>
                <a:cs typeface="Times New Roman" panose="02020603050405020304" pitchFamily="18" charset="0"/>
              </a:rPr>
              <a:t>1-mastoid process &amp;</a:t>
            </a:r>
          </a:p>
          <a:p>
            <a:pPr marL="0" indent="0">
              <a:buNone/>
            </a:pPr>
            <a:r>
              <a:rPr lang="en-US">
                <a:latin typeface="Times New Roman" panose="02020603050405020304" pitchFamily="18" charset="0"/>
                <a:cs typeface="Times New Roman" panose="02020603050405020304" pitchFamily="18" charset="0"/>
              </a:rPr>
              <a:t>-sternomastoid.-post belly of digastric.</a:t>
            </a:r>
          </a:p>
          <a:p>
            <a:pPr marL="0" indent="0">
              <a:buNone/>
            </a:pPr>
            <a:r>
              <a:rPr lang="en-US">
                <a:latin typeface="Times New Roman" panose="02020603050405020304" pitchFamily="18" charset="0"/>
                <a:cs typeface="Times New Roman" panose="02020603050405020304" pitchFamily="18" charset="0"/>
              </a:rPr>
              <a:t>2-styloid process &amp; the attached structures</a:t>
            </a:r>
          </a:p>
          <a:p>
            <a:pPr marL="0" indent="0">
              <a:buNone/>
            </a:pPr>
            <a:r>
              <a:rPr lang="en-US">
                <a:latin typeface="Times New Roman" panose="02020603050405020304" pitchFamily="18" charset="0"/>
                <a:cs typeface="Times New Roman" panose="02020603050405020304" pitchFamily="18" charset="0"/>
              </a:rPr>
              <a:t>3-styloid process separate the surface from </a:t>
            </a:r>
          </a:p>
          <a:p>
            <a:pPr marL="0" indent="0">
              <a:buNone/>
            </a:pPr>
            <a:r>
              <a:rPr lang="en-US">
                <a:latin typeface="Times New Roman" panose="02020603050405020304" pitchFamily="18" charset="0"/>
                <a:cs typeface="Times New Roman" panose="02020603050405020304" pitchFamily="18" charset="0"/>
              </a:rPr>
              <a:t>Carotid sheath with:-int. carotid art. </a:t>
            </a:r>
          </a:p>
          <a:p>
            <a:pPr marL="0" indent="0">
              <a:buNone/>
            </a:pPr>
            <a:r>
              <a:rPr lang="en-US">
                <a:latin typeface="Times New Roman" panose="02020603050405020304" pitchFamily="18" charset="0"/>
                <a:cs typeface="Times New Roman" panose="02020603050405020304" pitchFamily="18" charset="0"/>
              </a:rPr>
              <a:t>                                 -int jugular v. </a:t>
            </a:r>
          </a:p>
          <a:p>
            <a:pPr marL="0" indent="0">
              <a:buNone/>
            </a:pPr>
            <a:r>
              <a:rPr lang="en-US">
                <a:latin typeface="Times New Roman" panose="02020603050405020304" pitchFamily="18" charset="0"/>
                <a:cs typeface="Times New Roman" panose="02020603050405020304" pitchFamily="18" charset="0"/>
              </a:rPr>
              <a:t>                                 Last 4 nerves:</a:t>
            </a:r>
          </a:p>
          <a:p>
            <a:pPr marL="0" indent="0">
              <a:buNone/>
            </a:pPr>
            <a:r>
              <a:rPr lang="en-US">
                <a:solidFill>
                  <a:srgbClr val="00B050"/>
                </a:solidFill>
                <a:latin typeface="Times New Roman" panose="02020603050405020304" pitchFamily="18" charset="0"/>
                <a:cs typeface="Times New Roman" panose="02020603050405020304" pitchFamily="18" charset="0"/>
              </a:rPr>
              <a:t>gives passage to:  </a:t>
            </a:r>
            <a:r>
              <a:rPr lang="en-US">
                <a:latin typeface="Times New Roman" panose="02020603050405020304" pitchFamily="18" charset="0"/>
                <a:cs typeface="Times New Roman" panose="02020603050405020304" pitchFamily="18" charset="0"/>
              </a:rPr>
              <a:t>-facial n.   &amp; -ext. carotid art. </a:t>
            </a:r>
          </a:p>
          <a:p>
            <a:pPr marL="0" indent="0">
              <a:buNone/>
            </a:pPr>
            <a:endParaRPr lang="en-US">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3807725" cy="6248400"/>
          </a:xfrm>
          <a:prstGeom prst="rect">
            <a:avLst/>
          </a:prstGeom>
        </p:spPr>
      </p:pic>
    </p:spTree>
    <p:extLst>
      <p:ext uri="{BB962C8B-B14F-4D97-AF65-F5344CB8AC3E}">
        <p14:creationId xmlns:p14="http://schemas.microsoft.com/office/powerpoint/2010/main" val="41427999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3045724" cy="3505200"/>
          </a:xfrm>
          <a:prstGeom prst="rect">
            <a:avLst/>
          </a:prstGeom>
        </p:spPr>
      </p:pic>
      <p:sp>
        <p:nvSpPr>
          <p:cNvPr id="2" name="Title 1"/>
          <p:cNvSpPr>
            <a:spLocks noGrp="1"/>
          </p:cNvSpPr>
          <p:nvPr>
            <p:ph type="title"/>
          </p:nvPr>
        </p:nvSpPr>
        <p:spPr>
          <a:xfrm>
            <a:off x="0" y="0"/>
            <a:ext cx="8686800" cy="1066800"/>
          </a:xfrm>
        </p:spPr>
        <p:txBody>
          <a:bodyPr>
            <a:normAutofit fontScale="90000"/>
          </a:bodyPr>
          <a:lstStyle/>
          <a:p>
            <a:pPr algn="l"/>
            <a:r>
              <a:rPr lang="en-US">
                <a:latin typeface="Algerian" panose="04020705040A02060702" pitchFamily="82" charset="0"/>
              </a:rPr>
              <a:t>PAROTID GLAND</a:t>
            </a:r>
            <a:br>
              <a:rPr lang="en-US">
                <a:latin typeface="Algerian" panose="04020705040A02060702" pitchFamily="82" charset="0"/>
              </a:rPr>
            </a:br>
            <a:endParaRPr lang="ar-EG"/>
          </a:p>
        </p:txBody>
      </p:sp>
      <p:sp>
        <p:nvSpPr>
          <p:cNvPr id="4" name="Content Placeholder 3"/>
          <p:cNvSpPr>
            <a:spLocks noGrp="1"/>
          </p:cNvSpPr>
          <p:nvPr>
            <p:ph sz="half" idx="2"/>
          </p:nvPr>
        </p:nvSpPr>
        <p:spPr>
          <a:xfrm>
            <a:off x="0" y="457200"/>
            <a:ext cx="6934200" cy="6400800"/>
          </a:xfrm>
        </p:spPr>
        <p:txBody>
          <a:bodyPr>
            <a:noAutofit/>
          </a:bodyPr>
          <a:lstStyle/>
          <a:p>
            <a:pPr marL="0" indent="0">
              <a:buNone/>
            </a:pPr>
            <a:r>
              <a:rPr lang="en-US">
                <a:solidFill>
                  <a:srgbClr val="FF0000"/>
                </a:solidFill>
                <a:latin typeface="Times New Roman" panose="02020603050405020304" pitchFamily="18" charset="0"/>
                <a:cs typeface="Times New Roman" panose="02020603050405020304" pitchFamily="18" charset="0"/>
              </a:rPr>
              <a:t>Surface anatomy:</a:t>
            </a:r>
          </a:p>
          <a:p>
            <a:pPr marL="0" indent="0">
              <a:buNone/>
            </a:pPr>
            <a:r>
              <a:rPr lang="en-US">
                <a:solidFill>
                  <a:srgbClr val="0070C0"/>
                </a:solidFill>
                <a:latin typeface="Times New Roman" panose="02020603050405020304" pitchFamily="18" charset="0"/>
                <a:cs typeface="Times New Roman" panose="02020603050405020304" pitchFamily="18" charset="0"/>
              </a:rPr>
              <a:t>main part: </a:t>
            </a:r>
            <a:r>
              <a:rPr lang="en-US">
                <a:latin typeface="Times New Roman" panose="02020603050405020304" pitchFamily="18" charset="0"/>
                <a:cs typeface="Times New Roman" panose="02020603050405020304" pitchFamily="18" charset="0"/>
              </a:rPr>
              <a:t>4 points: </a:t>
            </a:r>
          </a:p>
          <a:p>
            <a:pPr marL="0" indent="0">
              <a:buNone/>
            </a:pPr>
            <a:r>
              <a:rPr lang="en-US">
                <a:latin typeface="Times New Roman" panose="02020603050405020304" pitchFamily="18" charset="0"/>
                <a:cs typeface="Times New Roman" panose="02020603050405020304" pitchFamily="18" charset="0"/>
              </a:rPr>
              <a:t> 1-at head of mandible in front tragus. </a:t>
            </a:r>
          </a:p>
          <a:p>
            <a:pPr marL="0" indent="0">
              <a:buNone/>
            </a:pPr>
            <a:r>
              <a:rPr lang="en-US">
                <a:latin typeface="Times New Roman" panose="02020603050405020304" pitchFamily="18" charset="0"/>
                <a:cs typeface="Times New Roman" panose="02020603050405020304" pitchFamily="18" charset="0"/>
              </a:rPr>
              <a:t> 2-center of mastoid. </a:t>
            </a:r>
          </a:p>
          <a:p>
            <a:pPr marL="0" indent="0">
              <a:buNone/>
            </a:pPr>
            <a:r>
              <a:rPr lang="en-US">
                <a:latin typeface="Times New Roman" panose="02020603050405020304" pitchFamily="18" charset="0"/>
                <a:cs typeface="Times New Roman" panose="02020603050405020304" pitchFamily="18" charset="0"/>
              </a:rPr>
              <a:t> 3-point below &amp; behind angle of mandible by 2 cm </a:t>
            </a:r>
          </a:p>
          <a:p>
            <a:pPr marL="0" indent="0">
              <a:buNone/>
            </a:pPr>
            <a:r>
              <a:rPr lang="en-US">
                <a:latin typeface="Times New Roman" panose="02020603050405020304" pitchFamily="18" charset="0"/>
                <a:cs typeface="Times New Roman" panose="02020603050405020304" pitchFamily="18" charset="0"/>
              </a:rPr>
              <a:t> 4-center of masseter. </a:t>
            </a:r>
          </a:p>
          <a:p>
            <a:pPr marL="0" indent="0">
              <a:buNone/>
            </a:pPr>
            <a:r>
              <a:rPr lang="en-US">
                <a:latin typeface="Times New Roman" panose="02020603050405020304" pitchFamily="18" charset="0"/>
                <a:cs typeface="Times New Roman" panose="02020603050405020304" pitchFamily="18" charset="0"/>
              </a:rPr>
              <a:t>upper end: Line Concave upward between 1&amp; 2. </a:t>
            </a:r>
          </a:p>
          <a:p>
            <a:pPr marL="0" indent="0">
              <a:buNone/>
            </a:pPr>
            <a:r>
              <a:rPr lang="en-US">
                <a:latin typeface="Times New Roman" panose="02020603050405020304" pitchFamily="18" charset="0"/>
                <a:cs typeface="Times New Roman" panose="02020603050405020304" pitchFamily="18" charset="0"/>
              </a:rPr>
              <a:t>post. border: Line between 2 &amp; 3</a:t>
            </a:r>
          </a:p>
          <a:p>
            <a:pPr marL="0" indent="0">
              <a:buNone/>
            </a:pPr>
            <a:r>
              <a:rPr lang="en-US">
                <a:latin typeface="Times New Roman" panose="02020603050405020304" pitchFamily="18" charset="0"/>
                <a:cs typeface="Times New Roman" panose="02020603050405020304" pitchFamily="18" charset="0"/>
              </a:rPr>
              <a:t>lower end:	3</a:t>
            </a:r>
          </a:p>
          <a:p>
            <a:pPr marL="0" indent="0">
              <a:buNone/>
            </a:pPr>
            <a:r>
              <a:rPr lang="en-US">
                <a:latin typeface="Times New Roman" panose="02020603050405020304" pitchFamily="18" charset="0"/>
                <a:cs typeface="Times New Roman" panose="02020603050405020304" pitchFamily="18" charset="0"/>
              </a:rPr>
              <a:t>ant. border: line  between 3,4 &amp; 1</a:t>
            </a:r>
          </a:p>
          <a:p>
            <a:pPr marL="0" indent="0">
              <a:buNone/>
            </a:pPr>
            <a:r>
              <a:rPr lang="en-US">
                <a:latin typeface="Times New Roman" panose="02020603050405020304" pitchFamily="18" charset="0"/>
                <a:cs typeface="Times New Roman" panose="02020603050405020304" pitchFamily="18" charset="0"/>
              </a:rPr>
              <a:t> </a:t>
            </a:r>
            <a:r>
              <a:rPr lang="en-US">
                <a:solidFill>
                  <a:srgbClr val="0070C0"/>
                </a:solidFill>
                <a:latin typeface="Times New Roman" panose="02020603050405020304" pitchFamily="18" charset="0"/>
                <a:cs typeface="Times New Roman" panose="02020603050405020304" pitchFamily="18" charset="0"/>
              </a:rPr>
              <a:t>parotid duct:</a:t>
            </a:r>
          </a:p>
          <a:p>
            <a:pPr marL="0" indent="0">
              <a:buNone/>
            </a:pPr>
            <a:r>
              <a:rPr lang="en-US">
                <a:latin typeface="Times New Roman" panose="02020603050405020304" pitchFamily="18" charset="0"/>
                <a:cs typeface="Times New Roman" panose="02020603050405020304" pitchFamily="18" charset="0"/>
              </a:rPr>
              <a:t>middle 1/3 of line between</a:t>
            </a:r>
          </a:p>
          <a:p>
            <a:pPr marL="0" indent="0">
              <a:buNone/>
            </a:pPr>
            <a:r>
              <a:rPr lang="en-US">
                <a:latin typeface="Times New Roman" panose="02020603050405020304" pitchFamily="18" charset="0"/>
                <a:cs typeface="Times New Roman" panose="02020603050405020304" pitchFamily="18" charset="0"/>
              </a:rPr>
              <a:t>-tragus. </a:t>
            </a:r>
          </a:p>
          <a:p>
            <a:pPr marL="0" indent="0">
              <a:buNone/>
            </a:pPr>
            <a:r>
              <a:rPr lang="en-US">
                <a:latin typeface="Times New Roman" panose="02020603050405020304" pitchFamily="18" charset="0"/>
                <a:cs typeface="Times New Roman" panose="02020603050405020304" pitchFamily="18" charset="0"/>
              </a:rPr>
              <a:t>-point midway between ala of nose &amp; angle of mouth. </a:t>
            </a:r>
          </a:p>
          <a:p>
            <a:pPr marL="0" indent="0">
              <a:buNone/>
            </a:pPr>
            <a:endParaRPr lang="en-US">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505200"/>
            <a:ext cx="3807724" cy="2667000"/>
          </a:xfrm>
          <a:prstGeom prst="rect">
            <a:avLst/>
          </a:prstGeom>
        </p:spPr>
      </p:pic>
    </p:spTree>
    <p:extLst>
      <p:ext uri="{BB962C8B-B14F-4D97-AF65-F5344CB8AC3E}">
        <p14:creationId xmlns:p14="http://schemas.microsoft.com/office/powerpoint/2010/main" val="386017646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686800" cy="685800"/>
          </a:xfrm>
        </p:spPr>
        <p:txBody>
          <a:bodyPr>
            <a:normAutofit fontScale="90000"/>
          </a:bodyPr>
          <a:lstStyle/>
          <a:p>
            <a:pPr algn="l"/>
            <a:r>
              <a:rPr lang="en-US">
                <a:latin typeface="Algerian" panose="04020705040A02060702" pitchFamily="82" charset="0"/>
              </a:rPr>
              <a:t>PAROTID GLAND</a:t>
            </a:r>
            <a:br>
              <a:rPr lang="en-US">
                <a:latin typeface="Algerian" panose="04020705040A02060702" pitchFamily="82" charset="0"/>
              </a:rPr>
            </a:br>
            <a:endParaRPr lang="ar-EG"/>
          </a:p>
        </p:txBody>
      </p:sp>
      <p:sp>
        <p:nvSpPr>
          <p:cNvPr id="4" name="Content Placeholder 3"/>
          <p:cNvSpPr>
            <a:spLocks noGrp="1"/>
          </p:cNvSpPr>
          <p:nvPr>
            <p:ph sz="half" idx="2"/>
          </p:nvPr>
        </p:nvSpPr>
        <p:spPr>
          <a:xfrm>
            <a:off x="4343400" y="1991950"/>
            <a:ext cx="3767761" cy="3065234"/>
          </a:xfrm>
        </p:spPr>
        <p:txBody>
          <a:bodyPr>
            <a:noAutofit/>
          </a:bodyPr>
          <a:lstStyle/>
          <a:p>
            <a:pPr marL="0" indent="0">
              <a:buNone/>
            </a:pPr>
            <a:r>
              <a:rPr lang="en-US">
                <a:solidFill>
                  <a:srgbClr val="FF0000"/>
                </a:solidFill>
                <a:latin typeface="Times New Roman" panose="02020603050405020304" pitchFamily="18" charset="0"/>
                <a:cs typeface="Times New Roman" panose="02020603050405020304" pitchFamily="18" charset="0"/>
              </a:rPr>
              <a:t>arterial Supply:</a:t>
            </a:r>
          </a:p>
          <a:p>
            <a:pPr marL="0" indent="0">
              <a:buNone/>
            </a:pPr>
            <a:r>
              <a:rPr lang="en-US">
                <a:latin typeface="Times New Roman" panose="02020603050405020304" pitchFamily="18" charset="0"/>
                <a:cs typeface="Times New Roman" panose="02020603050405020304" pitchFamily="18" charset="0"/>
              </a:rPr>
              <a:t>ext. carotid art. </a:t>
            </a:r>
          </a:p>
          <a:p>
            <a:pPr marL="0" indent="0">
              <a:buNone/>
            </a:pPr>
            <a:r>
              <a:rPr lang="en-US">
                <a:solidFill>
                  <a:srgbClr val="FF0000"/>
                </a:solidFill>
                <a:latin typeface="Times New Roman" panose="02020603050405020304" pitchFamily="18" charset="0"/>
                <a:cs typeface="Times New Roman" panose="02020603050405020304" pitchFamily="18" charset="0"/>
              </a:rPr>
              <a:t>venous drainage:</a:t>
            </a:r>
          </a:p>
          <a:p>
            <a:pPr marL="0" indent="0">
              <a:buNone/>
            </a:pPr>
            <a:r>
              <a:rPr lang="en-US">
                <a:latin typeface="Times New Roman" panose="02020603050405020304" pitchFamily="18" charset="0"/>
                <a:cs typeface="Times New Roman" panose="02020603050405020304" pitchFamily="18" charset="0"/>
              </a:rPr>
              <a:t>retromandibular v. </a:t>
            </a:r>
          </a:p>
          <a:p>
            <a:pPr marL="0" indent="0">
              <a:buNone/>
            </a:pPr>
            <a:r>
              <a:rPr lang="en-US">
                <a:solidFill>
                  <a:srgbClr val="FF0000"/>
                </a:solidFill>
                <a:latin typeface="Times New Roman" panose="02020603050405020304" pitchFamily="18" charset="0"/>
                <a:cs typeface="Times New Roman" panose="02020603050405020304" pitchFamily="18" charset="0"/>
              </a:rPr>
              <a:t>lymphatic drainage:</a:t>
            </a:r>
          </a:p>
          <a:p>
            <a:pPr marL="0" indent="0">
              <a:buNone/>
            </a:pPr>
            <a:r>
              <a:rPr lang="en-US">
                <a:latin typeface="Times New Roman" panose="02020603050405020304" pitchFamily="18" charset="0"/>
                <a:cs typeface="Times New Roman" panose="02020603050405020304" pitchFamily="18" charset="0"/>
              </a:rPr>
              <a:t>superficial&amp; deep parotic L.Ns.</a:t>
            </a:r>
          </a:p>
          <a:p>
            <a:pPr marL="0" indent="0">
              <a:buNone/>
            </a:pPr>
            <a:r>
              <a:rPr lang="en-US">
                <a:latin typeface="Times New Roman" panose="02020603050405020304" pitchFamily="18" charset="0"/>
                <a:cs typeface="Times New Roman" panose="02020603050405020304" pitchFamily="18" charset="0"/>
              </a:rPr>
              <a:t>  deep cervical L.Ns</a:t>
            </a:r>
          </a:p>
          <a:p>
            <a:pPr marL="0" indent="0">
              <a:buNone/>
            </a:pPr>
            <a:endParaRPr lang="en-US">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27" y="-1138"/>
            <a:ext cx="9236927" cy="6919963"/>
          </a:xfrm>
          <a:prstGeom prst="rect">
            <a:avLst/>
          </a:prstGeom>
        </p:spPr>
      </p:pic>
    </p:spTree>
    <p:extLst>
      <p:ext uri="{BB962C8B-B14F-4D97-AF65-F5344CB8AC3E}">
        <p14:creationId xmlns:p14="http://schemas.microsoft.com/office/powerpoint/2010/main" val="142402974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5323" y="0"/>
            <a:ext cx="3708677" cy="4495800"/>
          </a:xfrm>
          <a:prstGeom prst="rect">
            <a:avLst/>
          </a:prstGeom>
        </p:spPr>
      </p:pic>
      <p:sp>
        <p:nvSpPr>
          <p:cNvPr id="2" name="Title 1"/>
          <p:cNvSpPr>
            <a:spLocks noGrp="1"/>
          </p:cNvSpPr>
          <p:nvPr>
            <p:ph type="title"/>
          </p:nvPr>
        </p:nvSpPr>
        <p:spPr>
          <a:xfrm>
            <a:off x="0" y="304800"/>
            <a:ext cx="8686800" cy="609600"/>
          </a:xfrm>
        </p:spPr>
        <p:txBody>
          <a:bodyPr>
            <a:normAutofit fontScale="90000"/>
          </a:bodyPr>
          <a:lstStyle/>
          <a:p>
            <a:pPr algn="l"/>
            <a:r>
              <a:rPr lang="en-US">
                <a:latin typeface="Algerian" panose="04020705040A02060702" pitchFamily="82" charset="0"/>
              </a:rPr>
              <a:t>PAROTID GLAND</a:t>
            </a:r>
            <a:br>
              <a:rPr lang="en-US">
                <a:latin typeface="Algerian" panose="04020705040A02060702" pitchFamily="82" charset="0"/>
              </a:rPr>
            </a:br>
            <a:endParaRPr lang="ar-EG"/>
          </a:p>
        </p:txBody>
      </p:sp>
      <p:sp>
        <p:nvSpPr>
          <p:cNvPr id="4" name="Content Placeholder 3"/>
          <p:cNvSpPr>
            <a:spLocks noGrp="1"/>
          </p:cNvSpPr>
          <p:nvPr>
            <p:ph sz="half" idx="2"/>
          </p:nvPr>
        </p:nvSpPr>
        <p:spPr>
          <a:xfrm>
            <a:off x="0" y="685800"/>
            <a:ext cx="8610600" cy="6172200"/>
          </a:xfrm>
        </p:spPr>
        <p:txBody>
          <a:bodyPr>
            <a:noAutofit/>
          </a:bodyPr>
          <a:lstStyle/>
          <a:p>
            <a:pPr marL="0" indent="0">
              <a:buNone/>
            </a:pPr>
            <a:r>
              <a:rPr lang="en-US">
                <a:solidFill>
                  <a:srgbClr val="FF0000"/>
                </a:solidFill>
                <a:latin typeface="Times New Roman" panose="02020603050405020304" pitchFamily="18" charset="0"/>
                <a:cs typeface="Times New Roman" panose="02020603050405020304" pitchFamily="18" charset="0"/>
              </a:rPr>
              <a:t>nerve supply:</a:t>
            </a:r>
          </a:p>
          <a:p>
            <a:pPr marL="0" indent="0">
              <a:buNone/>
            </a:pPr>
            <a:r>
              <a:rPr lang="en-US">
                <a:latin typeface="Times New Roman" panose="02020603050405020304" pitchFamily="18" charset="0"/>
                <a:cs typeface="Times New Roman" panose="02020603050405020304" pitchFamily="18" charset="0"/>
              </a:rPr>
              <a:t>branches from otic ganglion</a:t>
            </a:r>
          </a:p>
          <a:p>
            <a:pPr marL="0" indent="0">
              <a:buNone/>
            </a:pPr>
            <a:r>
              <a:rPr lang="en-US">
                <a:latin typeface="Times New Roman" panose="02020603050405020304" pitchFamily="18" charset="0"/>
                <a:cs typeface="Times New Roman" panose="02020603050405020304" pitchFamily="18" charset="0"/>
              </a:rPr>
              <a:t>these branches contain 3 types of fibers:</a:t>
            </a:r>
          </a:p>
          <a:p>
            <a:pPr marL="0" indent="0">
              <a:buNone/>
            </a:pPr>
            <a:r>
              <a:rPr lang="en-US">
                <a:solidFill>
                  <a:srgbClr val="0070C0"/>
                </a:solidFill>
                <a:latin typeface="Times New Roman" panose="02020603050405020304" pitchFamily="18" charset="0"/>
                <a:cs typeface="Times New Roman" panose="02020603050405020304" pitchFamily="18" charset="0"/>
              </a:rPr>
              <a:t>sensory: </a:t>
            </a:r>
            <a:r>
              <a:rPr lang="en-US">
                <a:latin typeface="Times New Roman" panose="02020603050405020304" pitchFamily="18" charset="0"/>
                <a:cs typeface="Times New Roman" panose="02020603050405020304" pitchFamily="18" charset="0"/>
              </a:rPr>
              <a:t>from auriculotemporal n.</a:t>
            </a:r>
          </a:p>
          <a:p>
            <a:pPr marL="0" indent="0">
              <a:buNone/>
            </a:pPr>
            <a:r>
              <a:rPr lang="en-US">
                <a:solidFill>
                  <a:srgbClr val="0070C0"/>
                </a:solidFill>
                <a:latin typeface="Times New Roman" panose="02020603050405020304" pitchFamily="18" charset="0"/>
                <a:cs typeface="Times New Roman" panose="02020603050405020304" pitchFamily="18" charset="0"/>
              </a:rPr>
              <a:t>sympathetic:</a:t>
            </a:r>
            <a:r>
              <a:rPr lang="en-US">
                <a:latin typeface="Times New Roman" panose="02020603050405020304" pitchFamily="18" charset="0"/>
                <a:cs typeface="Times New Roman" panose="02020603050405020304" pitchFamily="18" charset="0"/>
              </a:rPr>
              <a:t> from middle meningeal plexus</a:t>
            </a:r>
          </a:p>
          <a:p>
            <a:pPr marL="0" indent="0">
              <a:buNone/>
            </a:pPr>
            <a:r>
              <a:rPr lang="en-US">
                <a:solidFill>
                  <a:srgbClr val="0070C0"/>
                </a:solidFill>
                <a:latin typeface="Times New Roman" panose="02020603050405020304" pitchFamily="18" charset="0"/>
                <a:cs typeface="Times New Roman" panose="02020603050405020304" pitchFamily="18" charset="0"/>
              </a:rPr>
              <a:t>parasym.</a:t>
            </a:r>
            <a:r>
              <a:rPr lang="en-US">
                <a:latin typeface="Times New Roman" panose="02020603050405020304" pitchFamily="18" charset="0"/>
                <a:cs typeface="Times New Roman" panose="02020603050405020304" pitchFamily="18" charset="0"/>
              </a:rPr>
              <a:t> (secretomotor, secretory):</a:t>
            </a:r>
          </a:p>
          <a:p>
            <a:pPr marL="0" indent="0">
              <a:buNone/>
            </a:pPr>
            <a:r>
              <a:rPr lang="en-US">
                <a:latin typeface="Times New Roman" panose="02020603050405020304" pitchFamily="18" charset="0"/>
                <a:cs typeface="Times New Roman" panose="02020603050405020304" pitchFamily="18" charset="0"/>
              </a:rPr>
              <a:t>              from lesser petrosal n.</a:t>
            </a:r>
          </a:p>
          <a:p>
            <a:pPr marL="0" indent="0">
              <a:buNone/>
            </a:pPr>
            <a:r>
              <a:rPr lang="en-US">
                <a:latin typeface="Times New Roman" panose="02020603050405020304" pitchFamily="18" charset="0"/>
                <a:cs typeface="Times New Roman" panose="02020603050405020304" pitchFamily="18" charset="0"/>
              </a:rPr>
              <a:t>              from tympanic br. of glossopharyngeal n.</a:t>
            </a:r>
          </a:p>
          <a:p>
            <a:pPr marL="0" indent="0">
              <a:buNone/>
            </a:pPr>
            <a:r>
              <a:rPr lang="en-US">
                <a:latin typeface="Times New Roman" panose="02020603050405020304" pitchFamily="18" charset="0"/>
                <a:cs typeface="Times New Roman" panose="02020603050405020304" pitchFamily="18" charset="0"/>
              </a:rPr>
              <a:t>              from inferior salivary nucleus </a:t>
            </a:r>
          </a:p>
          <a:p>
            <a:pPr marL="0" indent="0">
              <a:buNone/>
            </a:pPr>
            <a:r>
              <a:rPr lang="en-US">
                <a:latin typeface="Times New Roman" panose="02020603050405020304" pitchFamily="18" charset="0"/>
                <a:cs typeface="Times New Roman" panose="02020603050405020304" pitchFamily="18" charset="0"/>
              </a:rPr>
              <a:t>these fibers pass from otic ganglion to parotid gland through auriculotemporal n.</a:t>
            </a:r>
          </a:p>
          <a:p>
            <a:pPr marL="0" indent="0">
              <a:buNone/>
            </a:pPr>
            <a:r>
              <a:rPr lang="en-US">
                <a:latin typeface="Times New Roman" panose="02020603050405020304" pitchFamily="18" charset="0"/>
                <a:cs typeface="Times New Roman" panose="02020603050405020304" pitchFamily="18" charset="0"/>
              </a:rPr>
              <a:t>N. B: the capsule of the gland is supplied by great auricular n.</a:t>
            </a:r>
          </a:p>
          <a:p>
            <a:pPr marL="0" indent="0">
              <a:buNone/>
            </a:pPr>
            <a:endParaRPr lang="ar-EG">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68764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2267414" y="0"/>
            <a:ext cx="6876586" cy="6781800"/>
          </a:xfrm>
        </p:spPr>
      </p:pic>
      <p:sp>
        <p:nvSpPr>
          <p:cNvPr id="2" name="Title 1"/>
          <p:cNvSpPr>
            <a:spLocks noGrp="1"/>
          </p:cNvSpPr>
          <p:nvPr>
            <p:ph type="title"/>
          </p:nvPr>
        </p:nvSpPr>
        <p:spPr>
          <a:xfrm>
            <a:off x="0" y="0"/>
            <a:ext cx="8686800" cy="685800"/>
          </a:xfrm>
        </p:spPr>
        <p:txBody>
          <a:bodyPr>
            <a:normAutofit fontScale="90000"/>
          </a:bodyPr>
          <a:lstStyle/>
          <a:p>
            <a:pPr algn="l"/>
            <a:r>
              <a:rPr lang="en-US">
                <a:latin typeface="Algerian" panose="04020705040A02060702" pitchFamily="82" charset="0"/>
              </a:rPr>
              <a:t>Oral cavity</a:t>
            </a:r>
            <a:endParaRPr lang="ar-EG"/>
          </a:p>
        </p:txBody>
      </p:sp>
    </p:spTree>
    <p:extLst>
      <p:ext uri="{BB962C8B-B14F-4D97-AF65-F5344CB8AC3E}">
        <p14:creationId xmlns:p14="http://schemas.microsoft.com/office/powerpoint/2010/main" val="250414019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038094" y="0"/>
            <a:ext cx="5105908" cy="6858000"/>
          </a:xfrm>
        </p:spPr>
      </p:pic>
      <p:sp>
        <p:nvSpPr>
          <p:cNvPr id="2" name="Title 1"/>
          <p:cNvSpPr>
            <a:spLocks noGrp="1"/>
          </p:cNvSpPr>
          <p:nvPr>
            <p:ph type="title"/>
          </p:nvPr>
        </p:nvSpPr>
        <p:spPr>
          <a:xfrm>
            <a:off x="0" y="0"/>
            <a:ext cx="8686800" cy="762000"/>
          </a:xfrm>
        </p:spPr>
        <p:txBody>
          <a:bodyPr/>
          <a:lstStyle/>
          <a:p>
            <a:pPr algn="l"/>
            <a:r>
              <a:rPr lang="en-US">
                <a:latin typeface="Algerian" panose="04020705040A02060702" pitchFamily="82" charset="0"/>
              </a:rPr>
              <a:t>Oral cavity</a:t>
            </a:r>
            <a:endParaRPr lang="ar-EG"/>
          </a:p>
        </p:txBody>
      </p:sp>
    </p:spTree>
    <p:extLst>
      <p:ext uri="{BB962C8B-B14F-4D97-AF65-F5344CB8AC3E}">
        <p14:creationId xmlns:p14="http://schemas.microsoft.com/office/powerpoint/2010/main" val="351738806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3200400"/>
            <a:ext cx="2514600" cy="3657600"/>
          </a:xfrm>
          <a:prstGeom prst="rect">
            <a:avLst/>
          </a:prstGeom>
        </p:spPr>
      </p:pic>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943600" y="-14514"/>
            <a:ext cx="3200400" cy="3214914"/>
          </a:xfrm>
        </p:spPr>
      </p:pic>
      <p:sp>
        <p:nvSpPr>
          <p:cNvPr id="2" name="Title 1"/>
          <p:cNvSpPr>
            <a:spLocks noGrp="1"/>
          </p:cNvSpPr>
          <p:nvPr>
            <p:ph type="title"/>
          </p:nvPr>
        </p:nvSpPr>
        <p:spPr>
          <a:xfrm>
            <a:off x="0" y="0"/>
            <a:ext cx="8686800" cy="990600"/>
          </a:xfrm>
        </p:spPr>
        <p:txBody>
          <a:bodyPr/>
          <a:lstStyle/>
          <a:p>
            <a:pPr algn="l"/>
            <a:r>
              <a:rPr lang="en-US">
                <a:latin typeface="Algerian" panose="04020705040A02060702" pitchFamily="82" charset="0"/>
              </a:rPr>
              <a:t>tongue</a:t>
            </a:r>
            <a:endParaRPr lang="ar-EG"/>
          </a:p>
        </p:txBody>
      </p:sp>
      <p:sp>
        <p:nvSpPr>
          <p:cNvPr id="4" name="Content Placeholder 3"/>
          <p:cNvSpPr>
            <a:spLocks noGrp="1"/>
          </p:cNvSpPr>
          <p:nvPr>
            <p:ph sz="half" idx="2"/>
          </p:nvPr>
        </p:nvSpPr>
        <p:spPr>
          <a:xfrm>
            <a:off x="0" y="838200"/>
            <a:ext cx="7315200" cy="6019800"/>
          </a:xfrm>
        </p:spPr>
        <p:txBody>
          <a:bodyPr>
            <a:noAutofit/>
          </a:bodyPr>
          <a:lstStyle/>
          <a:p>
            <a:pPr marL="0" indent="0">
              <a:buNone/>
            </a:pPr>
            <a:r>
              <a:rPr lang="en-US" b="1">
                <a:solidFill>
                  <a:srgbClr val="FF0000"/>
                </a:solidFill>
                <a:latin typeface="Times New Roman" panose="02020603050405020304" pitchFamily="18" charset="0"/>
                <a:cs typeface="Times New Roman" panose="02020603050405020304" pitchFamily="18" charset="0"/>
              </a:rPr>
              <a:t>Definition:</a:t>
            </a:r>
            <a:r>
              <a:rPr lang="en-US">
                <a:latin typeface="Times New Roman" panose="02020603050405020304" pitchFamily="18" charset="0"/>
                <a:cs typeface="Times New Roman" panose="02020603050405020304" pitchFamily="18" charset="0"/>
              </a:rPr>
              <a:t> </a:t>
            </a:r>
          </a:p>
          <a:p>
            <a:pPr marL="0" indent="0">
              <a:buNone/>
            </a:pPr>
            <a:r>
              <a:rPr lang="en-US">
                <a:latin typeface="Times New Roman" panose="02020603050405020304" pitchFamily="18" charset="0"/>
                <a:cs typeface="Times New Roman" panose="02020603050405020304" pitchFamily="18" charset="0"/>
              </a:rPr>
              <a:t>a mass of skeletal muscles covered by</a:t>
            </a:r>
          </a:p>
          <a:p>
            <a:pPr marL="0" indent="0">
              <a:buNone/>
            </a:pPr>
            <a:r>
              <a:rPr lang="en-US">
                <a:latin typeface="Times New Roman" panose="02020603050405020304" pitchFamily="18" charset="0"/>
                <a:cs typeface="Times New Roman" panose="02020603050405020304" pitchFamily="18" charset="0"/>
              </a:rPr>
              <a:t>mucous membrane. </a:t>
            </a:r>
          </a:p>
          <a:p>
            <a:pPr marL="0" indent="0">
              <a:buNone/>
            </a:pPr>
            <a:r>
              <a:rPr lang="en-US" b="1">
                <a:solidFill>
                  <a:srgbClr val="FF0000"/>
                </a:solidFill>
                <a:latin typeface="Times New Roman" panose="02020603050405020304" pitchFamily="18" charset="0"/>
                <a:cs typeface="Times New Roman" panose="02020603050405020304" pitchFamily="18" charset="0"/>
              </a:rPr>
              <a:t>Parts: - </a:t>
            </a:r>
          </a:p>
          <a:p>
            <a:pPr marL="0" indent="0">
              <a:buNone/>
            </a:pPr>
            <a:r>
              <a:rPr lang="en-US">
                <a:solidFill>
                  <a:srgbClr val="0070C0"/>
                </a:solidFill>
                <a:latin typeface="Times New Roman" panose="02020603050405020304" pitchFamily="18" charset="0"/>
                <a:cs typeface="Times New Roman" panose="02020603050405020304" pitchFamily="18" charset="0"/>
              </a:rPr>
              <a:t>Oral part: </a:t>
            </a:r>
            <a:r>
              <a:rPr lang="en-US">
                <a:latin typeface="Times New Roman" panose="02020603050405020304" pitchFamily="18" charset="0"/>
                <a:cs typeface="Times New Roman" panose="02020603050405020304" pitchFamily="18" charset="0"/>
              </a:rPr>
              <a:t>ant. 2/3 lies in the floor of oral cavity</a:t>
            </a:r>
          </a:p>
          <a:p>
            <a:pPr marL="0" indent="0">
              <a:buNone/>
            </a:pPr>
            <a:r>
              <a:rPr lang="en-US">
                <a:solidFill>
                  <a:srgbClr val="0070C0"/>
                </a:solidFill>
                <a:latin typeface="Times New Roman" panose="02020603050405020304" pitchFamily="18" charset="0"/>
                <a:cs typeface="Times New Roman" panose="02020603050405020304" pitchFamily="18" charset="0"/>
              </a:rPr>
              <a:t>Pharyngeal part: </a:t>
            </a:r>
            <a:r>
              <a:rPr lang="en-US">
                <a:latin typeface="Times New Roman" panose="02020603050405020304" pitchFamily="18" charset="0"/>
                <a:cs typeface="Times New Roman" panose="02020603050405020304" pitchFamily="18" charset="0"/>
              </a:rPr>
              <a:t>post. 1/3 lies in ant. wall of oropharynx. </a:t>
            </a:r>
          </a:p>
          <a:p>
            <a:pPr marL="0" indent="0">
              <a:buNone/>
            </a:pPr>
            <a:r>
              <a:rPr lang="en-US" b="1">
                <a:latin typeface="Times New Roman" panose="02020603050405020304" pitchFamily="18" charset="0"/>
                <a:cs typeface="Times New Roman" panose="02020603050405020304" pitchFamily="18" charset="0"/>
              </a:rPr>
              <a:t>Sulcus terminalis :</a:t>
            </a:r>
          </a:p>
          <a:p>
            <a:pPr marL="0" indent="0">
              <a:buNone/>
            </a:pPr>
            <a:r>
              <a:rPr lang="en-US">
                <a:latin typeface="Times New Roman" panose="02020603050405020304" pitchFamily="18" charset="0"/>
                <a:cs typeface="Times New Roman" panose="02020603050405020304" pitchFamily="18" charset="0"/>
              </a:rPr>
              <a:t>-It is v- shaped sulcus that marks the junction between ant. 2/3 and post. 1/3 of tongue.</a:t>
            </a:r>
          </a:p>
          <a:p>
            <a:pPr marL="0" indent="0">
              <a:buNone/>
            </a:pPr>
            <a:r>
              <a:rPr lang="en-US">
                <a:latin typeface="Times New Roman" panose="02020603050405020304" pitchFamily="18" charset="0"/>
                <a:cs typeface="Times New Roman" panose="02020603050405020304" pitchFamily="18" charset="0"/>
              </a:rPr>
              <a:t>-lies on sup. Surface and its apex directed backwards.</a:t>
            </a:r>
          </a:p>
          <a:p>
            <a:pPr marL="0" indent="0">
              <a:buNone/>
            </a:pPr>
            <a:r>
              <a:rPr lang="en-US">
                <a:latin typeface="Times New Roman" panose="02020603050405020304" pitchFamily="18" charset="0"/>
                <a:cs typeface="Times New Roman" panose="02020603050405020304" pitchFamily="18" charset="0"/>
              </a:rPr>
              <a:t>-Foramen caecum: depression at the apex of the sulcus.</a:t>
            </a:r>
          </a:p>
          <a:p>
            <a:pPr marL="0" indent="0">
              <a:buNone/>
            </a:pPr>
            <a:endParaRPr lang="ar-EG">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469515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685800"/>
          </a:xfrm>
        </p:spPr>
        <p:txBody>
          <a:bodyPr>
            <a:normAutofit fontScale="90000"/>
          </a:bodyPr>
          <a:lstStyle/>
          <a:p>
            <a:pPr algn="l"/>
            <a:r>
              <a:rPr lang="en-US">
                <a:latin typeface="Algerian" panose="04020705040A02060702" pitchFamily="82" charset="0"/>
              </a:rPr>
              <a:t>tongue</a:t>
            </a:r>
            <a:endParaRPr lang="ar-EG"/>
          </a:p>
        </p:txBody>
      </p:sp>
      <p:sp>
        <p:nvSpPr>
          <p:cNvPr id="4" name="Content Placeholder 3"/>
          <p:cNvSpPr>
            <a:spLocks noGrp="1"/>
          </p:cNvSpPr>
          <p:nvPr>
            <p:ph sz="half" idx="2"/>
          </p:nvPr>
        </p:nvSpPr>
        <p:spPr>
          <a:xfrm>
            <a:off x="0" y="533400"/>
            <a:ext cx="5334000" cy="6324600"/>
          </a:xfrm>
        </p:spPr>
        <p:txBody>
          <a:bodyPr>
            <a:noAutofit/>
          </a:bodyPr>
          <a:lstStyle/>
          <a:p>
            <a:pPr marL="0" indent="0">
              <a:buNone/>
            </a:pPr>
            <a:r>
              <a:rPr lang="en-US">
                <a:solidFill>
                  <a:srgbClr val="0070C0"/>
                </a:solidFill>
                <a:latin typeface="Times New Roman" panose="02020603050405020304" pitchFamily="18" charset="0"/>
                <a:cs typeface="Times New Roman" panose="02020603050405020304" pitchFamily="18" charset="0"/>
              </a:rPr>
              <a:t>Oral part of tongue</a:t>
            </a:r>
          </a:p>
          <a:p>
            <a:pPr marL="0" indent="0">
              <a:buNone/>
            </a:pPr>
            <a:r>
              <a:rPr lang="en-US">
                <a:latin typeface="Times New Roman" panose="02020603050405020304" pitchFamily="18" charset="0"/>
                <a:cs typeface="Times New Roman" panose="02020603050405020304" pitchFamily="18" charset="0"/>
              </a:rPr>
              <a:t>-triangular in shape with the apex (tip of tongue) lies just behind the incisors.</a:t>
            </a:r>
          </a:p>
          <a:p>
            <a:pPr marL="0" indent="0">
              <a:buNone/>
            </a:pPr>
            <a:r>
              <a:rPr lang="en-US">
                <a:latin typeface="Times New Roman" panose="02020603050405020304" pitchFamily="18" charset="0"/>
                <a:cs typeface="Times New Roman" panose="02020603050405020304" pitchFamily="18" charset="0"/>
              </a:rPr>
              <a:t>-It has 2 surfaces.</a:t>
            </a:r>
          </a:p>
          <a:p>
            <a:pPr marL="0" indent="0">
              <a:buNone/>
            </a:pPr>
            <a:r>
              <a:rPr lang="en-US">
                <a:solidFill>
                  <a:srgbClr val="00B050"/>
                </a:solidFill>
                <a:latin typeface="Times New Roman" panose="02020603050405020304" pitchFamily="18" charset="0"/>
                <a:cs typeface="Times New Roman" panose="02020603050405020304" pitchFamily="18" charset="0"/>
              </a:rPr>
              <a:t>Sup. Surface: </a:t>
            </a:r>
            <a:r>
              <a:rPr lang="en-US">
                <a:latin typeface="Times New Roman" panose="02020603050405020304" pitchFamily="18" charset="0"/>
                <a:cs typeface="Times New Roman" panose="02020603050405020304" pitchFamily="18" charset="0"/>
              </a:rPr>
              <a:t>shows 3 types of papillae:   1-Filiform.</a:t>
            </a:r>
          </a:p>
          <a:p>
            <a:pPr marL="0" indent="0">
              <a:buNone/>
            </a:pPr>
            <a:r>
              <a:rPr lang="en-US">
                <a:latin typeface="Times New Roman" panose="02020603050405020304" pitchFamily="18" charset="0"/>
                <a:cs typeface="Times New Roman" panose="02020603050405020304" pitchFamily="18" charset="0"/>
              </a:rPr>
              <a:t>2-Fungiform</a:t>
            </a:r>
          </a:p>
          <a:p>
            <a:pPr marL="0" indent="0">
              <a:buNone/>
            </a:pPr>
            <a:r>
              <a:rPr lang="en-US">
                <a:latin typeface="Times New Roman" panose="02020603050405020304" pitchFamily="18" charset="0"/>
                <a:cs typeface="Times New Roman" panose="02020603050405020304" pitchFamily="18" charset="0"/>
              </a:rPr>
              <a:t>3-Vallate papillae: row of papilla in front of sulcus terminals, it is large enough to be easily seen by naked eye.</a:t>
            </a:r>
          </a:p>
          <a:p>
            <a:pPr marL="0" indent="0">
              <a:buNone/>
            </a:pPr>
            <a:r>
              <a:rPr lang="en-US">
                <a:latin typeface="Times New Roman" panose="02020603050405020304" pitchFamily="18" charset="0"/>
                <a:cs typeface="Times New Roman" panose="02020603050405020304" pitchFamily="18" charset="0"/>
              </a:rPr>
              <a:t>-The papillae increase the surface area of mucous membrane of tongue and contains taste buds except filiform papillae has no buds.</a:t>
            </a:r>
          </a:p>
          <a:p>
            <a:pPr marL="0" indent="0">
              <a:buNone/>
            </a:pPr>
            <a:endParaRPr lang="en-US">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366657" y="-18143"/>
            <a:ext cx="3784600" cy="3436541"/>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3418398"/>
            <a:ext cx="2666998" cy="3439602"/>
          </a:xfrm>
          <a:prstGeom prst="rect">
            <a:avLst/>
          </a:prstGeom>
        </p:spPr>
      </p:pic>
    </p:spTree>
    <p:extLst>
      <p:ext uri="{BB962C8B-B14F-4D97-AF65-F5344CB8AC3E}">
        <p14:creationId xmlns:p14="http://schemas.microsoft.com/office/powerpoint/2010/main" val="20938048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609600"/>
          </a:xfrm>
        </p:spPr>
        <p:txBody>
          <a:bodyPr>
            <a:normAutofit fontScale="90000"/>
          </a:bodyPr>
          <a:lstStyle/>
          <a:p>
            <a:pPr algn="l"/>
            <a:r>
              <a:rPr lang="en-US">
                <a:latin typeface="Algerian" panose="04020705040A02060702" pitchFamily="82" charset="0"/>
              </a:rPr>
              <a:t>tongue</a:t>
            </a:r>
            <a:endParaRPr lang="ar-EG"/>
          </a:p>
        </p:txBody>
      </p:sp>
      <p:sp>
        <p:nvSpPr>
          <p:cNvPr id="4" name="Content Placeholder 3"/>
          <p:cNvSpPr>
            <a:spLocks noGrp="1"/>
          </p:cNvSpPr>
          <p:nvPr>
            <p:ph sz="half" idx="2"/>
          </p:nvPr>
        </p:nvSpPr>
        <p:spPr>
          <a:xfrm>
            <a:off x="0" y="533400"/>
            <a:ext cx="5638800" cy="6324600"/>
          </a:xfrm>
        </p:spPr>
        <p:txBody>
          <a:bodyPr>
            <a:noAutofit/>
          </a:bodyPr>
          <a:lstStyle/>
          <a:p>
            <a:pPr marL="0" indent="0">
              <a:buNone/>
            </a:pPr>
            <a:r>
              <a:rPr lang="en-US">
                <a:solidFill>
                  <a:srgbClr val="0070C0"/>
                </a:solidFill>
                <a:latin typeface="Times New Roman" panose="02020603050405020304" pitchFamily="18" charset="0"/>
                <a:cs typeface="Times New Roman" panose="02020603050405020304" pitchFamily="18" charset="0"/>
              </a:rPr>
              <a:t>Oral part of tongue</a:t>
            </a:r>
          </a:p>
          <a:p>
            <a:pPr marL="0" indent="0">
              <a:buNone/>
            </a:pPr>
            <a:r>
              <a:rPr lang="en-US">
                <a:solidFill>
                  <a:srgbClr val="00B050"/>
                </a:solidFill>
                <a:latin typeface="Times New Roman" panose="02020603050405020304" pitchFamily="18" charset="0"/>
                <a:cs typeface="Times New Roman" panose="02020603050405020304" pitchFamily="18" charset="0"/>
              </a:rPr>
              <a:t>Inferior surface</a:t>
            </a:r>
          </a:p>
          <a:p>
            <a:pPr marL="0" indent="0">
              <a:buNone/>
            </a:pPr>
            <a:r>
              <a:rPr lang="en-US">
                <a:latin typeface="Times New Roman" panose="02020603050405020304" pitchFamily="18" charset="0"/>
                <a:cs typeface="Times New Roman" panose="02020603050405020304" pitchFamily="18" charset="0"/>
              </a:rPr>
              <a:t>-Has no papilla, but it shows.</a:t>
            </a:r>
          </a:p>
          <a:p>
            <a:pPr marL="0" indent="0">
              <a:buNone/>
            </a:pPr>
            <a:r>
              <a:rPr lang="en-US" b="1">
                <a:latin typeface="Times New Roman" panose="02020603050405020304" pitchFamily="18" charset="0"/>
                <a:cs typeface="Times New Roman" panose="02020603050405020304" pitchFamily="18" charset="0"/>
              </a:rPr>
              <a:t>-Lingual frenulum:</a:t>
            </a:r>
            <a:r>
              <a:rPr lang="en-US">
                <a:latin typeface="Times New Roman" panose="02020603050405020304" pitchFamily="18" charset="0"/>
                <a:cs typeface="Times New Roman" panose="02020603050405020304" pitchFamily="18" charset="0"/>
              </a:rPr>
              <a:t> </a:t>
            </a:r>
          </a:p>
          <a:p>
            <a:pPr marL="0" indent="0">
              <a:buNone/>
            </a:pPr>
            <a:r>
              <a:rPr lang="en-US" b="1">
                <a:latin typeface="Times New Roman" panose="02020603050405020304" pitchFamily="18" charset="0"/>
                <a:cs typeface="Times New Roman" panose="02020603050405020304" pitchFamily="18" charset="0"/>
              </a:rPr>
              <a:t>-Deep lingual vein: </a:t>
            </a:r>
            <a:r>
              <a:rPr lang="en-US">
                <a:latin typeface="Times New Roman" panose="02020603050405020304" pitchFamily="18" charset="0"/>
                <a:cs typeface="Times New Roman" panose="02020603050405020304" pitchFamily="18" charset="0"/>
              </a:rPr>
              <a:t>appears as a dark line lateral to frenulum.</a:t>
            </a:r>
          </a:p>
          <a:p>
            <a:pPr marL="0" indent="0">
              <a:buNone/>
            </a:pPr>
            <a:r>
              <a:rPr lang="en-US" b="1">
                <a:latin typeface="Times New Roman" panose="02020603050405020304" pitchFamily="18" charset="0"/>
                <a:cs typeface="Times New Roman" panose="02020603050405020304" pitchFamily="18" charset="0"/>
              </a:rPr>
              <a:t>-Fimbriated fold: </a:t>
            </a:r>
            <a:r>
              <a:rPr lang="en-US">
                <a:latin typeface="Times New Roman" panose="02020603050405020304" pitchFamily="18" charset="0"/>
                <a:cs typeface="Times New Roman" panose="02020603050405020304" pitchFamily="18" charset="0"/>
              </a:rPr>
              <a:t>lateral to the vein.</a:t>
            </a:r>
          </a:p>
          <a:p>
            <a:pPr marL="0" indent="0">
              <a:buNone/>
            </a:pPr>
            <a:r>
              <a:rPr lang="en-US">
                <a:solidFill>
                  <a:srgbClr val="0070C0"/>
                </a:solidFill>
                <a:latin typeface="Times New Roman" panose="02020603050405020304" pitchFamily="18" charset="0"/>
                <a:cs typeface="Times New Roman" panose="02020603050405020304" pitchFamily="18" charset="0"/>
              </a:rPr>
              <a:t> Pharyngeal part of the tongue-</a:t>
            </a: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-It has only a pharyngeal surface which is continuous with sup. surface of oral part but it is nearly vertical</a:t>
            </a:r>
          </a:p>
          <a:p>
            <a:pPr marL="0" indent="0">
              <a:buNone/>
            </a:pPr>
            <a:r>
              <a:rPr lang="en-US">
                <a:latin typeface="Times New Roman" panose="02020603050405020304" pitchFamily="18" charset="0"/>
                <a:cs typeface="Times New Roman" panose="02020603050405020304" pitchFamily="18" charset="0"/>
              </a:rPr>
              <a:t>-It is irregular due to presence of nodules of lymphoid tissue in the submucosa (lingual tonsils).</a:t>
            </a:r>
          </a:p>
          <a:p>
            <a:pPr marL="0" indent="0">
              <a:buNone/>
            </a:pPr>
            <a:r>
              <a:rPr lang="en-US">
                <a:latin typeface="Times New Roman" panose="02020603050405020304" pitchFamily="18" charset="0"/>
                <a:cs typeface="Times New Roman" panose="02020603050405020304" pitchFamily="18" charset="0"/>
              </a:rPr>
              <a:t>-Has no papilla .</a:t>
            </a:r>
          </a:p>
          <a:p>
            <a:endParaRPr lang="ar-EG">
              <a:latin typeface="Times New Roman" panose="02020603050405020304" pitchFamily="18" charset="0"/>
              <a:cs typeface="Times New Roman" panose="02020603050405020304" pitchFamily="18" charset="0"/>
            </a:endParaRPr>
          </a:p>
          <a:p>
            <a:endParaRPr lang="ar-EG">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3429000"/>
            <a:ext cx="3505200" cy="3352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0"/>
            <a:ext cx="3613171" cy="3429000"/>
          </a:xfrm>
          <a:prstGeom prst="rect">
            <a:avLst/>
          </a:prstGeom>
        </p:spPr>
      </p:pic>
    </p:spTree>
    <p:extLst>
      <p:ext uri="{BB962C8B-B14F-4D97-AF65-F5344CB8AC3E}">
        <p14:creationId xmlns:p14="http://schemas.microsoft.com/office/powerpoint/2010/main" val="129873005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9"/>
  <p:tag name="AS_OS" val="Unix 5.13.0.1019"/>
  <p:tag name="AS_RELEASE_DATE" val="2021.04.14"/>
  <p:tag name="AS_TITLE" val="Aspose.Slides for .NET Standard 2.0"/>
  <p:tag name="AS_VERSION" val="2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Application>Microsoft Office PowerPoint</Application>
  <PresentationFormat>On-screen Show (4:3)</PresentationFormat>
  <Paragraphs>292</Paragraphs>
  <Slides>47</Slides>
  <Notes>0</Notes>
  <HiddenSlides>0</HiddenSlides>
  <MMClips>0</MMClips>
  <ScaleCrop>false</ScaleCrop>
  <HeadingPairs>
    <vt:vector size="4" baseType="variant">
      <vt:variant>
        <vt:lpstr>Theme</vt:lpstr>
      </vt:variant>
      <vt:variant>
        <vt:i4>4</vt:i4>
      </vt:variant>
      <vt:variant>
        <vt:lpstr>Slide Titles</vt:lpstr>
      </vt:variant>
      <vt:variant>
        <vt:i4>47</vt:i4>
      </vt:variant>
    </vt:vector>
  </HeadingPairs>
  <TitlesOfParts>
    <vt:vector size="51" baseType="lpstr">
      <vt:lpstr>Office Theme</vt:lpstr>
      <vt:lpstr>Office Theme</vt:lpstr>
      <vt:lpstr>Office Theme</vt:lpstr>
      <vt:lpstr>Office Theme</vt:lpstr>
      <vt:lpstr>ORAL CAVITY , TONGUE &amp; PALATE</vt:lpstr>
      <vt:lpstr>Oral cavity </vt:lpstr>
      <vt:lpstr>Oral cavity</vt:lpstr>
      <vt:lpstr>Oral cavity</vt:lpstr>
      <vt:lpstr>Oral cavity</vt:lpstr>
      <vt:lpstr>Oral cavity</vt:lpstr>
      <vt:lpstr>tongue</vt:lpstr>
      <vt:lpstr>tongue</vt:lpstr>
      <vt:lpstr>tongue</vt:lpstr>
      <vt:lpstr>tongue</vt:lpstr>
      <vt:lpstr>tongue</vt:lpstr>
      <vt:lpstr>tongue</vt:lpstr>
      <vt:lpstr>tongue</vt:lpstr>
      <vt:lpstr>Tongue. Nerve supply</vt:lpstr>
      <vt:lpstr>palate</vt:lpstr>
      <vt:lpstr>palate</vt:lpstr>
      <vt:lpstr>palate</vt:lpstr>
      <vt:lpstr>palate</vt:lpstr>
      <vt:lpstr>palate</vt:lpstr>
      <vt:lpstr>PHARYNX</vt:lpstr>
      <vt:lpstr>PHARYNX </vt:lpstr>
      <vt:lpstr>PHARYNX</vt:lpstr>
      <vt:lpstr>PHARYNX</vt:lpstr>
      <vt:lpstr>PHARYNX</vt:lpstr>
      <vt:lpstr>pharynx</vt:lpstr>
      <vt:lpstr>pharynx</vt:lpstr>
      <vt:lpstr>pharynx</vt:lpstr>
      <vt:lpstr>pharynx</vt:lpstr>
      <vt:lpstr>pharynx</vt:lpstr>
      <vt:lpstr>pharynx</vt:lpstr>
      <vt:lpstr>pharynx</vt:lpstr>
      <vt:lpstr>pharynx</vt:lpstr>
      <vt:lpstr>pharynx</vt:lpstr>
      <vt:lpstr>pharynx</vt:lpstr>
      <vt:lpstr>pharynx</vt:lpstr>
      <vt:lpstr>pharynx</vt:lpstr>
      <vt:lpstr>PAROTID GLAND</vt:lpstr>
      <vt:lpstr>PAROTID GLAND </vt:lpstr>
      <vt:lpstr>PAROTID GLAND </vt:lpstr>
      <vt:lpstr>PAROTID GLAND </vt:lpstr>
      <vt:lpstr>PAROTID GLAND </vt:lpstr>
      <vt:lpstr>PAROTID GLAND </vt:lpstr>
      <vt:lpstr>PAROTID GLAND </vt:lpstr>
      <vt:lpstr>PAROTID GLAND </vt:lpstr>
      <vt:lpstr>PAROTID GLAND </vt:lpstr>
      <vt:lpstr>PAROTID GLAND </vt:lpstr>
      <vt:lpstr>PAROTID GLAND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CAVITY , TONGUE &amp; PALATE</dc:title>
  <cp:lastModifiedBy>بتول علي يوسف عبد عواد</cp:lastModifiedBy>
  <cp:revision>2</cp:revision>
  <cp:lastPrinted>2022-04-02T12:27:06Z</cp:lastPrinted>
  <dcterms:created xsi:type="dcterms:W3CDTF">2022-04-02T12:27:06Z</dcterms:created>
  <dcterms:modified xsi:type="dcterms:W3CDTF">2022-04-02T12:28:42Z</dcterms:modified>
</cp:coreProperties>
</file>