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 id="2147483697" r:id="rId7"/>
    <p:sldMasterId id="2147483709" r:id="rId8"/>
    <p:sldMasterId id="2147483721" r:id="rId9"/>
    <p:sldMasterId id="2147483745" r:id="rId10"/>
    <p:sldMasterId id="2147483757" r:id="rId11"/>
    <p:sldMasterId id="2147483769" r:id="rId12"/>
    <p:sldMasterId id="2147483781" r:id="rId13"/>
    <p:sldMasterId id="2147483793" r:id="rId14"/>
    <p:sldMasterId id="2147483805" r:id="rId15"/>
    <p:sldMasterId id="2147483817" r:id="rId16"/>
    <p:sldMasterId id="2147483829" r:id="rId17"/>
    <p:sldMasterId id="2147483841" r:id="rId18"/>
    <p:sldMasterId id="2147483853" r:id="rId19"/>
    <p:sldMasterId id="2147483865" r:id="rId20"/>
    <p:sldMasterId id="2147483889" r:id="rId21"/>
  </p:sldMasterIdLst>
  <p:notesMasterIdLst>
    <p:notesMasterId r:id="rId114"/>
  </p:notesMasterIdLst>
  <p:sldIdLst>
    <p:sldId id="453" r:id="rId22"/>
    <p:sldId id="330" r:id="rId23"/>
    <p:sldId id="329" r:id="rId24"/>
    <p:sldId id="501" r:id="rId25"/>
    <p:sldId id="454" r:id="rId26"/>
    <p:sldId id="331" r:id="rId27"/>
    <p:sldId id="289" r:id="rId28"/>
    <p:sldId id="291" r:id="rId29"/>
    <p:sldId id="435" r:id="rId30"/>
    <p:sldId id="332" r:id="rId31"/>
    <p:sldId id="333" r:id="rId32"/>
    <p:sldId id="334" r:id="rId33"/>
    <p:sldId id="362" r:id="rId34"/>
    <p:sldId id="335" r:id="rId35"/>
    <p:sldId id="336" r:id="rId36"/>
    <p:sldId id="337" r:id="rId37"/>
    <p:sldId id="359" r:id="rId38"/>
    <p:sldId id="348" r:id="rId39"/>
    <p:sldId id="349" r:id="rId40"/>
    <p:sldId id="352" r:id="rId41"/>
    <p:sldId id="455" r:id="rId42"/>
    <p:sldId id="364" r:id="rId43"/>
    <p:sldId id="353" r:id="rId44"/>
    <p:sldId id="373" r:id="rId45"/>
    <p:sldId id="374" r:id="rId46"/>
    <p:sldId id="432" r:id="rId47"/>
    <p:sldId id="433" r:id="rId48"/>
    <p:sldId id="375" r:id="rId49"/>
    <p:sldId id="341" r:id="rId50"/>
    <p:sldId id="458" r:id="rId51"/>
    <p:sldId id="342" r:id="rId52"/>
    <p:sldId id="363" r:id="rId53"/>
    <p:sldId id="465" r:id="rId54"/>
    <p:sldId id="361" r:id="rId55"/>
    <p:sldId id="456" r:id="rId56"/>
    <p:sldId id="457" r:id="rId57"/>
    <p:sldId id="459" r:id="rId58"/>
    <p:sldId id="443" r:id="rId59"/>
    <p:sldId id="406" r:id="rId60"/>
    <p:sldId id="405" r:id="rId61"/>
    <p:sldId id="460" r:id="rId62"/>
    <p:sldId id="438" r:id="rId63"/>
    <p:sldId id="436" r:id="rId64"/>
    <p:sldId id="472" r:id="rId65"/>
    <p:sldId id="404" r:id="rId66"/>
    <p:sldId id="261" r:id="rId67"/>
    <p:sldId id="262" r:id="rId68"/>
    <p:sldId id="265" r:id="rId69"/>
    <p:sldId id="266" r:id="rId70"/>
    <p:sldId id="267" r:id="rId71"/>
    <p:sldId id="268" r:id="rId72"/>
    <p:sldId id="269" r:id="rId73"/>
    <p:sldId id="270" r:id="rId74"/>
    <p:sldId id="474" r:id="rId75"/>
    <p:sldId id="324" r:id="rId76"/>
    <p:sldId id="327" r:id="rId77"/>
    <p:sldId id="325" r:id="rId78"/>
    <p:sldId id="276" r:id="rId79"/>
    <p:sldId id="277" r:id="rId80"/>
    <p:sldId id="278" r:id="rId81"/>
    <p:sldId id="475" r:id="rId82"/>
    <p:sldId id="376" r:id="rId83"/>
    <p:sldId id="377" r:id="rId84"/>
    <p:sldId id="473" r:id="rId85"/>
    <p:sldId id="279" r:id="rId86"/>
    <p:sldId id="281" r:id="rId87"/>
    <p:sldId id="282" r:id="rId88"/>
    <p:sldId id="283" r:id="rId89"/>
    <p:sldId id="285" r:id="rId90"/>
    <p:sldId id="328" r:id="rId91"/>
    <p:sldId id="286" r:id="rId92"/>
    <p:sldId id="287" r:id="rId93"/>
    <p:sldId id="476" r:id="rId94"/>
    <p:sldId id="478" r:id="rId95"/>
    <p:sldId id="479" r:id="rId96"/>
    <p:sldId id="480" r:id="rId97"/>
    <p:sldId id="482" r:id="rId98"/>
    <p:sldId id="483" r:id="rId99"/>
    <p:sldId id="484" r:id="rId100"/>
    <p:sldId id="485" r:id="rId101"/>
    <p:sldId id="486" r:id="rId102"/>
    <p:sldId id="487" r:id="rId103"/>
    <p:sldId id="488" r:id="rId104"/>
    <p:sldId id="489" r:id="rId105"/>
    <p:sldId id="490" r:id="rId106"/>
    <p:sldId id="491" r:id="rId107"/>
    <p:sldId id="492" r:id="rId108"/>
    <p:sldId id="493" r:id="rId109"/>
    <p:sldId id="494" r:id="rId110"/>
    <p:sldId id="495" r:id="rId111"/>
    <p:sldId id="496" r:id="rId112"/>
    <p:sldId id="497"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7225F-71C2-44CE-B504-5BC8EC2F5A97}" v="1" dt="2021-12-23T09:47:15.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theme" Target="theme/theme1.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3.xml"/><Relationship Id="rId107" Type="http://schemas.openxmlformats.org/officeDocument/2006/relationships/slide" Target="slides/slide86.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5" Type="http://schemas.openxmlformats.org/officeDocument/2006/relationships/slideMaster" Target="slideMasters/slideMaster2.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tableStyles" Target="tableStyle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12.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فرح يوسف صالح بني عطا" userId="S::120211503528@mutah.edu.jo::607b588f-73f1-43ca-b66f-ad7e8a1b796e" providerId="AD" clId="Web-{1BD7225F-71C2-44CE-B504-5BC8EC2F5A97}"/>
    <pc:docChg chg="modSld">
      <pc:chgData name="فرح يوسف صالح بني عطا" userId="S::120211503528@mutah.edu.jo::607b588f-73f1-43ca-b66f-ad7e8a1b796e" providerId="AD" clId="Web-{1BD7225F-71C2-44CE-B504-5BC8EC2F5A97}" dt="2021-12-23T09:47:15.526" v="0"/>
      <pc:docMkLst>
        <pc:docMk/>
      </pc:docMkLst>
      <pc:sldChg chg="addSp">
        <pc:chgData name="فرح يوسف صالح بني عطا" userId="S::120211503528@mutah.edu.jo::607b588f-73f1-43ca-b66f-ad7e8a1b796e" providerId="AD" clId="Web-{1BD7225F-71C2-44CE-B504-5BC8EC2F5A97}" dt="2021-12-23T09:47:15.526" v="0"/>
        <pc:sldMkLst>
          <pc:docMk/>
          <pc:sldMk cId="744936989" sldId="453"/>
        </pc:sldMkLst>
        <pc:spChg chg="add">
          <ac:chgData name="فرح يوسف صالح بني عطا" userId="S::120211503528@mutah.edu.jo::607b588f-73f1-43ca-b66f-ad7e8a1b796e" providerId="AD" clId="Web-{1BD7225F-71C2-44CE-B504-5BC8EC2F5A97}" dt="2021-12-23T09:47:15.526" v="0"/>
          <ac:spMkLst>
            <pc:docMk/>
            <pc:sldMk cId="744936989" sldId="453"/>
            <ac:spMk id="4" creationId="{43BB84BD-96B2-4FE8-9A20-96E8978721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E8E8E-A694-4FC2-B1E7-43D668F5D061}" type="datetimeFigureOut">
              <a:rPr lang="en-US" smtClean="0"/>
              <a:t>12/23/2021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64F-9733-4F79-AF26-8966AD4A7FD0}" type="slidenum">
              <a:rPr lang="en-US" smtClean="0"/>
              <a:t>‹#›</a:t>
            </a:fld>
            <a:endParaRPr lang="en-US"/>
          </a:p>
        </p:txBody>
      </p:sp>
    </p:spTree>
    <p:extLst>
      <p:ext uri="{BB962C8B-B14F-4D97-AF65-F5344CB8AC3E}">
        <p14:creationId xmlns:p14="http://schemas.microsoft.com/office/powerpoint/2010/main" val="17610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3911064F-9733-4F79-AF26-8966AD4A7FD0}" type="slidenum">
              <a:rPr lang="en-US" smtClean="0"/>
              <a:t>39</a:t>
            </a:fld>
            <a:endParaRPr lang="en-US"/>
          </a:p>
        </p:txBody>
      </p:sp>
    </p:spTree>
    <p:extLst>
      <p:ext uri="{BB962C8B-B14F-4D97-AF65-F5344CB8AC3E}">
        <p14:creationId xmlns:p14="http://schemas.microsoft.com/office/powerpoint/2010/main" val="54116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64F-9733-4F79-AF26-8966AD4A7FD0}"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3426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5044A5-741A-495B-A163-C021FDD06501}"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387337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5044A5-741A-495B-A163-C021FDD06501}"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24037759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911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8249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28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4405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835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511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550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4900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9683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5044A5-741A-495B-A163-C021FDD06501}"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742067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7837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5257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070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037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4370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293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58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8853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022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23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EE602BF-3BA0-4657-AEC0-26D70C2C4E02}"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61FE2-BD6F-4814-A8CC-E43F1368F2B5}" type="slidenum">
              <a:rPr lang="ar-SA"/>
              <a:pPr>
                <a:defRPr/>
              </a:pPr>
              <a:t>‹#›</a:t>
            </a:fld>
            <a:endParaRPr lang="en-US"/>
          </a:p>
        </p:txBody>
      </p:sp>
    </p:spTree>
    <p:extLst>
      <p:ext uri="{BB962C8B-B14F-4D97-AF65-F5344CB8AC3E}">
        <p14:creationId xmlns:p14="http://schemas.microsoft.com/office/powerpoint/2010/main" val="33210612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116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3774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8726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589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533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712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969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2447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89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830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D4B70-F275-4BF9-B50B-633FBE5C6B5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C718E1-CE48-467C-9DFA-E442AC4D0860}" type="slidenum">
              <a:rPr lang="ar-SA"/>
              <a:pPr>
                <a:defRPr/>
              </a:pPr>
              <a:t>‹#›</a:t>
            </a:fld>
            <a:endParaRPr lang="en-US"/>
          </a:p>
        </p:txBody>
      </p:sp>
    </p:spTree>
    <p:extLst>
      <p:ext uri="{BB962C8B-B14F-4D97-AF65-F5344CB8AC3E}">
        <p14:creationId xmlns:p14="http://schemas.microsoft.com/office/powerpoint/2010/main" val="2821600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505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5588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868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40A0941-6E78-4A64-A04B-EC3D0ED44C3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D1A06A-9EC5-4A2D-8D81-49FA76A1AE4D}" type="slidenum">
              <a:rPr lang="ar-SA"/>
              <a:pPr>
                <a:defRPr/>
              </a:pPr>
              <a:t>‹#›</a:t>
            </a:fld>
            <a:endParaRPr lang="en-US"/>
          </a:p>
        </p:txBody>
      </p:sp>
    </p:spTree>
    <p:extLst>
      <p:ext uri="{BB962C8B-B14F-4D97-AF65-F5344CB8AC3E}">
        <p14:creationId xmlns:p14="http://schemas.microsoft.com/office/powerpoint/2010/main" val="2743727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D439D0-8340-4CA3-9AF3-AED4C9360AB8}"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AF7D05-6A56-49C9-B634-3243471BCE5A}" type="slidenum">
              <a:rPr lang="ar-SA"/>
              <a:pPr>
                <a:defRPr/>
              </a:pPr>
              <a:t>‹#›</a:t>
            </a:fld>
            <a:endParaRPr lang="en-US"/>
          </a:p>
        </p:txBody>
      </p:sp>
    </p:spTree>
    <p:extLst>
      <p:ext uri="{BB962C8B-B14F-4D97-AF65-F5344CB8AC3E}">
        <p14:creationId xmlns:p14="http://schemas.microsoft.com/office/powerpoint/2010/main" val="4200497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2C12E6-873F-421A-8095-2E1539EDCCFE}"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D96FE2-11FE-4A09-AD2A-FFB466E5D2B1}" type="slidenum">
              <a:rPr lang="ar-SA"/>
              <a:pPr>
                <a:defRPr/>
              </a:pPr>
              <a:t>‹#›</a:t>
            </a:fld>
            <a:endParaRPr lang="en-US"/>
          </a:p>
        </p:txBody>
      </p:sp>
    </p:spTree>
    <p:extLst>
      <p:ext uri="{BB962C8B-B14F-4D97-AF65-F5344CB8AC3E}">
        <p14:creationId xmlns:p14="http://schemas.microsoft.com/office/powerpoint/2010/main" val="3295967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6CCCCF-0A74-4A3E-B96A-B91EAD14410E}"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B647D1-F850-42ED-8160-D03832ABA085}" type="slidenum">
              <a:rPr lang="ar-SA"/>
              <a:pPr>
                <a:defRPr/>
              </a:pPr>
              <a:t>‹#›</a:t>
            </a:fld>
            <a:endParaRPr lang="en-US"/>
          </a:p>
        </p:txBody>
      </p:sp>
    </p:spTree>
    <p:extLst>
      <p:ext uri="{BB962C8B-B14F-4D97-AF65-F5344CB8AC3E}">
        <p14:creationId xmlns:p14="http://schemas.microsoft.com/office/powerpoint/2010/main" val="15062214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C08631-9DD1-4D8D-B2E4-D2E9AC196165}"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63A00C-238B-45C9-8008-3249D372CBDB}" type="slidenum">
              <a:rPr lang="ar-SA"/>
              <a:pPr>
                <a:defRPr/>
              </a:pPr>
              <a:t>‹#›</a:t>
            </a:fld>
            <a:endParaRPr lang="en-US"/>
          </a:p>
        </p:txBody>
      </p:sp>
    </p:spTree>
    <p:extLst>
      <p:ext uri="{BB962C8B-B14F-4D97-AF65-F5344CB8AC3E}">
        <p14:creationId xmlns:p14="http://schemas.microsoft.com/office/powerpoint/2010/main" val="1665970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86A0DCF-81E5-497B-AAD5-076AF9FA2D30}"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6D9B653-162E-462B-983C-B4759D4101BA}" type="slidenum">
              <a:rPr lang="ar-SA"/>
              <a:pPr>
                <a:defRPr/>
              </a:pPr>
              <a:t>‹#›</a:t>
            </a:fld>
            <a:endParaRPr lang="en-US"/>
          </a:p>
        </p:txBody>
      </p:sp>
    </p:spTree>
    <p:extLst>
      <p:ext uri="{BB962C8B-B14F-4D97-AF65-F5344CB8AC3E}">
        <p14:creationId xmlns:p14="http://schemas.microsoft.com/office/powerpoint/2010/main" val="3270991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D79980-C0E6-495F-98EA-4801F6A52456}"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AD8C6B-EAEB-4FA9-B5A4-A99BD331C58C}" type="slidenum">
              <a:rPr lang="ar-SA"/>
              <a:pPr>
                <a:defRPr/>
              </a:pPr>
              <a:t>‹#›</a:t>
            </a:fld>
            <a:endParaRPr lang="en-US"/>
          </a:p>
        </p:txBody>
      </p:sp>
    </p:spTree>
    <p:extLst>
      <p:ext uri="{BB962C8B-B14F-4D97-AF65-F5344CB8AC3E}">
        <p14:creationId xmlns:p14="http://schemas.microsoft.com/office/powerpoint/2010/main" val="1204059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B610AC-B337-4155-AD34-7737724AF11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50B40-50B1-4988-992E-A418140A6310}" type="slidenum">
              <a:rPr lang="ar-SA"/>
              <a:pPr>
                <a:defRPr/>
              </a:pPr>
              <a:t>‹#›</a:t>
            </a:fld>
            <a:endParaRPr lang="en-US"/>
          </a:p>
        </p:txBody>
      </p:sp>
    </p:spTree>
    <p:extLst>
      <p:ext uri="{BB962C8B-B14F-4D97-AF65-F5344CB8AC3E}">
        <p14:creationId xmlns:p14="http://schemas.microsoft.com/office/powerpoint/2010/main" val="16200214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B8ECA4-984E-4304-8B5A-58894DA1092B}"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1CD8E4-61B8-4E6F-AA04-38C4EE596AAE}" type="slidenum">
              <a:rPr lang="ar-SA"/>
              <a:pPr>
                <a:defRPr/>
              </a:pPr>
              <a:t>‹#›</a:t>
            </a:fld>
            <a:endParaRPr lang="en-US"/>
          </a:p>
        </p:txBody>
      </p:sp>
    </p:spTree>
    <p:extLst>
      <p:ext uri="{BB962C8B-B14F-4D97-AF65-F5344CB8AC3E}">
        <p14:creationId xmlns:p14="http://schemas.microsoft.com/office/powerpoint/2010/main" val="42873311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57596B-A145-43FB-8577-4B773A434AC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4BA28B-2299-42FD-ABB7-5DC60FFE6993}" type="slidenum">
              <a:rPr lang="ar-SA"/>
              <a:pPr>
                <a:defRPr/>
              </a:pPr>
              <a:t>‹#›</a:t>
            </a:fld>
            <a:endParaRPr lang="en-US"/>
          </a:p>
        </p:txBody>
      </p:sp>
    </p:spTree>
    <p:extLst>
      <p:ext uri="{BB962C8B-B14F-4D97-AF65-F5344CB8AC3E}">
        <p14:creationId xmlns:p14="http://schemas.microsoft.com/office/powerpoint/2010/main" val="3338807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16F908-E1DE-473D-99AA-F84B6AEBAFF6}"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5DFC82-28B0-404B-BE56-A62B8DFC360B}" type="slidenum">
              <a:rPr lang="ar-SA"/>
              <a:pPr>
                <a:defRPr/>
              </a:pPr>
              <a:t>‹#›</a:t>
            </a:fld>
            <a:endParaRPr lang="en-US"/>
          </a:p>
        </p:txBody>
      </p:sp>
    </p:spTree>
    <p:extLst>
      <p:ext uri="{BB962C8B-B14F-4D97-AF65-F5344CB8AC3E}">
        <p14:creationId xmlns:p14="http://schemas.microsoft.com/office/powerpoint/2010/main" val="951268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51FD85-99EF-4550-9606-50B3B2A734E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E5DBCC-0478-4300-95BB-C4E83B1F299A}" type="slidenum">
              <a:rPr lang="ar-SA"/>
              <a:pPr>
                <a:defRPr/>
              </a:pPr>
              <a:t>‹#›</a:t>
            </a:fld>
            <a:endParaRPr lang="en-US"/>
          </a:p>
        </p:txBody>
      </p:sp>
    </p:spTree>
    <p:extLst>
      <p:ext uri="{BB962C8B-B14F-4D97-AF65-F5344CB8AC3E}">
        <p14:creationId xmlns:p14="http://schemas.microsoft.com/office/powerpoint/2010/main" val="38751324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0903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045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4814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561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0945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256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9332DA-163A-4C3D-A80A-81631821233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17CC143-FFD0-4B04-914B-D192266EE8A1}" type="slidenum">
              <a:rPr lang="ar-SA"/>
              <a:pPr>
                <a:defRPr/>
              </a:pPr>
              <a:t>‹#›</a:t>
            </a:fld>
            <a:endParaRPr lang="en-US"/>
          </a:p>
        </p:txBody>
      </p:sp>
    </p:spTree>
    <p:extLst>
      <p:ext uri="{BB962C8B-B14F-4D97-AF65-F5344CB8AC3E}">
        <p14:creationId xmlns:p14="http://schemas.microsoft.com/office/powerpoint/2010/main" val="855650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1801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784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0711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719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8471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467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72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426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1905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79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F952879-D7BC-4783-87CC-EDCC75DD8714}"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3C000A0-374E-49DD-BD8F-652CE73D6919}" type="slidenum">
              <a:rPr lang="ar-SA"/>
              <a:pPr>
                <a:defRPr/>
              </a:pPr>
              <a:t>‹#›</a:t>
            </a:fld>
            <a:endParaRPr lang="en-US"/>
          </a:p>
        </p:txBody>
      </p:sp>
    </p:spTree>
    <p:extLst>
      <p:ext uri="{BB962C8B-B14F-4D97-AF65-F5344CB8AC3E}">
        <p14:creationId xmlns:p14="http://schemas.microsoft.com/office/powerpoint/2010/main" val="1104849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0806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8513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3062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73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4008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3724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3430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9298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150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13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B6969A-CC45-4EB9-80FB-39FF08C434FC}"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06970D-535F-4FDB-B04A-990A6D8E22E9}" type="slidenum">
              <a:rPr lang="ar-SA"/>
              <a:pPr>
                <a:defRPr/>
              </a:pPr>
              <a:t>‹#›</a:t>
            </a:fld>
            <a:endParaRPr lang="en-US"/>
          </a:p>
        </p:txBody>
      </p:sp>
    </p:spTree>
    <p:extLst>
      <p:ext uri="{BB962C8B-B14F-4D97-AF65-F5344CB8AC3E}">
        <p14:creationId xmlns:p14="http://schemas.microsoft.com/office/powerpoint/2010/main" val="35683924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4011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7381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073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9155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6940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5406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02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6563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8075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05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DC640C-68D1-4AE9-8305-104CE1CDC42B}"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A41C23-C010-4055-8113-0C3D880B6DFF}" type="slidenum">
              <a:rPr lang="ar-SA"/>
              <a:pPr>
                <a:defRPr/>
              </a:pPr>
              <a:t>‹#›</a:t>
            </a:fld>
            <a:endParaRPr lang="en-US"/>
          </a:p>
        </p:txBody>
      </p:sp>
    </p:spTree>
    <p:extLst>
      <p:ext uri="{BB962C8B-B14F-4D97-AF65-F5344CB8AC3E}">
        <p14:creationId xmlns:p14="http://schemas.microsoft.com/office/powerpoint/2010/main" val="33759205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9593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0409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416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224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0557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1176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1441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7734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018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271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C2A1A1-C204-414A-A9C2-3F7FE944A5A5}"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7A5B9E-F826-4B88-B28A-F4CBBBDA9FDD}" type="slidenum">
              <a:rPr lang="ar-SA"/>
              <a:pPr>
                <a:defRPr/>
              </a:pPr>
              <a:t>‹#›</a:t>
            </a:fld>
            <a:endParaRPr lang="en-US"/>
          </a:p>
        </p:txBody>
      </p:sp>
    </p:spTree>
    <p:extLst>
      <p:ext uri="{BB962C8B-B14F-4D97-AF65-F5344CB8AC3E}">
        <p14:creationId xmlns:p14="http://schemas.microsoft.com/office/powerpoint/2010/main" val="32555924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4284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990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6817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008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319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5187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01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6435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90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5044A5-741A-495B-A163-C021FDD06501}"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290206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92B94D-6E13-4AF3-B054-13DEE1618FEF}"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43F074-02E8-4021-A8E9-CB90895F0D17}" type="slidenum">
              <a:rPr lang="ar-SA"/>
              <a:pPr>
                <a:defRPr/>
              </a:pPr>
              <a:t>‹#›</a:t>
            </a:fld>
            <a:endParaRPr lang="en-US"/>
          </a:p>
        </p:txBody>
      </p:sp>
    </p:spTree>
    <p:extLst>
      <p:ext uri="{BB962C8B-B14F-4D97-AF65-F5344CB8AC3E}">
        <p14:creationId xmlns:p14="http://schemas.microsoft.com/office/powerpoint/2010/main" val="939381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9C82D8-53CD-4983-8887-5F1609AE6DAF}"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330DCE-CFA1-4031-91D4-2FC603AF1F39}" type="slidenum">
              <a:rPr lang="ar-SA"/>
              <a:pPr>
                <a:defRPr/>
              </a:pPr>
              <a:t>‹#›</a:t>
            </a:fld>
            <a:endParaRPr lang="en-US"/>
          </a:p>
        </p:txBody>
      </p:sp>
    </p:spTree>
    <p:extLst>
      <p:ext uri="{BB962C8B-B14F-4D97-AF65-F5344CB8AC3E}">
        <p14:creationId xmlns:p14="http://schemas.microsoft.com/office/powerpoint/2010/main" val="489228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5F57D0-0994-456D-AD33-E146434D1B2B}"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65264D-8939-4213-8D8B-96666D453D8A}" type="slidenum">
              <a:rPr lang="ar-SA"/>
              <a:pPr>
                <a:defRPr/>
              </a:pPr>
              <a:t>‹#›</a:t>
            </a:fld>
            <a:endParaRPr lang="en-US"/>
          </a:p>
        </p:txBody>
      </p:sp>
    </p:spTree>
    <p:extLst>
      <p:ext uri="{BB962C8B-B14F-4D97-AF65-F5344CB8AC3E}">
        <p14:creationId xmlns:p14="http://schemas.microsoft.com/office/powerpoint/2010/main" val="1586192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89F582D1-15EA-4062-8D1E-A5AF3FFFE945}" type="datetimeFigureOut">
              <a:rPr lang="en-US"/>
              <a:pPr>
                <a:defRPr/>
              </a:pPr>
              <a:t>12/23/2021</a:t>
            </a:fld>
            <a:endParaRPr lang="en-US" dirty="0"/>
          </a:p>
        </p:txBody>
      </p:sp>
      <p:sp>
        <p:nvSpPr>
          <p:cNvPr id="5" name="Footer Placeholder 4"/>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EC78CBA0-DC2A-449B-8DA4-D1C5BC7DE86B}" type="slidenum">
              <a:rPr lang="en-US"/>
              <a:pPr>
                <a:defRPr/>
              </a:pPr>
              <a:t>‹#›</a:t>
            </a:fld>
            <a:endParaRPr lang="en-US" dirty="0"/>
          </a:p>
        </p:txBody>
      </p:sp>
    </p:spTree>
    <p:extLst>
      <p:ext uri="{BB962C8B-B14F-4D97-AF65-F5344CB8AC3E}">
        <p14:creationId xmlns:p14="http://schemas.microsoft.com/office/powerpoint/2010/main" val="3521882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71B3EA6B-529C-4B36-B48A-800904650C2F}" type="datetimeFigureOut">
              <a:rPr lang="en-US"/>
              <a:pPr>
                <a:defRPr/>
              </a:pPr>
              <a:t>12/23/2021</a:t>
            </a:fld>
            <a:endParaRPr lang="en-US" dirty="0"/>
          </a:p>
        </p:txBody>
      </p:sp>
      <p:sp>
        <p:nvSpPr>
          <p:cNvPr id="5" name="Footer Placeholder 4"/>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1BC6F7CF-11A7-401A-8037-88CDA63131BB}" type="slidenum">
              <a:rPr lang="en-US"/>
              <a:pPr>
                <a:defRPr/>
              </a:pPr>
              <a:t>‹#›</a:t>
            </a:fld>
            <a:endParaRPr lang="en-US" dirty="0"/>
          </a:p>
        </p:txBody>
      </p:sp>
    </p:spTree>
    <p:extLst>
      <p:ext uri="{BB962C8B-B14F-4D97-AF65-F5344CB8AC3E}">
        <p14:creationId xmlns:p14="http://schemas.microsoft.com/office/powerpoint/2010/main" val="3507004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1DB46E89-9878-426A-A520-4550FB810FFC}" type="datetimeFigureOut">
              <a:rPr lang="en-US"/>
              <a:pPr>
                <a:defRPr/>
              </a:pPr>
              <a:t>12/23/2021</a:t>
            </a:fld>
            <a:endParaRPr lang="en-US" dirty="0"/>
          </a:p>
        </p:txBody>
      </p:sp>
      <p:sp>
        <p:nvSpPr>
          <p:cNvPr id="5" name="Footer Placeholder 4"/>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7583CEF3-DBC5-45D8-B3D4-FAB20A1D629B}" type="slidenum">
              <a:rPr lang="en-US"/>
              <a:pPr>
                <a:defRPr/>
              </a:pPr>
              <a:t>‹#›</a:t>
            </a:fld>
            <a:endParaRPr lang="en-US" dirty="0"/>
          </a:p>
        </p:txBody>
      </p:sp>
    </p:spTree>
    <p:extLst>
      <p:ext uri="{BB962C8B-B14F-4D97-AF65-F5344CB8AC3E}">
        <p14:creationId xmlns:p14="http://schemas.microsoft.com/office/powerpoint/2010/main" val="336204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BB50F862-D554-4EC6-8B12-55FC819AF058}" type="datetimeFigureOut">
              <a:rPr lang="en-US"/>
              <a:pPr>
                <a:defRPr/>
              </a:pPr>
              <a:t>12/23/2021</a:t>
            </a:fld>
            <a:endParaRPr lang="en-US" dirty="0"/>
          </a:p>
        </p:txBody>
      </p:sp>
      <p:sp>
        <p:nvSpPr>
          <p:cNvPr id="6" name="Footer Placeholder 5"/>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564A1769-B669-43B8-8EBB-80DFF321BC1B}" type="slidenum">
              <a:rPr lang="en-US"/>
              <a:pPr>
                <a:defRPr/>
              </a:pPr>
              <a:t>‹#›</a:t>
            </a:fld>
            <a:endParaRPr lang="en-US" dirty="0"/>
          </a:p>
        </p:txBody>
      </p:sp>
    </p:spTree>
    <p:extLst>
      <p:ext uri="{BB962C8B-B14F-4D97-AF65-F5344CB8AC3E}">
        <p14:creationId xmlns:p14="http://schemas.microsoft.com/office/powerpoint/2010/main" val="1624080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451E49DF-BFE3-4830-81AC-BF19CCBDB1FE}" type="datetimeFigureOut">
              <a:rPr lang="en-US"/>
              <a:pPr>
                <a:defRPr/>
              </a:pPr>
              <a:t>12/23/2021</a:t>
            </a:fld>
            <a:endParaRPr lang="en-US" dirty="0"/>
          </a:p>
        </p:txBody>
      </p:sp>
      <p:sp>
        <p:nvSpPr>
          <p:cNvPr id="8" name="Footer Placeholder 7"/>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85292CEB-C8B5-45C7-95D9-6D4EAC90FEFC}" type="slidenum">
              <a:rPr lang="en-US"/>
              <a:pPr>
                <a:defRPr/>
              </a:pPr>
              <a:t>‹#›</a:t>
            </a:fld>
            <a:endParaRPr lang="en-US" dirty="0"/>
          </a:p>
        </p:txBody>
      </p:sp>
    </p:spTree>
    <p:extLst>
      <p:ext uri="{BB962C8B-B14F-4D97-AF65-F5344CB8AC3E}">
        <p14:creationId xmlns:p14="http://schemas.microsoft.com/office/powerpoint/2010/main" val="3686903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38697624-85EA-4850-852E-09DE859F0AA6}" type="datetimeFigureOut">
              <a:rPr lang="en-US"/>
              <a:pPr>
                <a:defRPr/>
              </a:pPr>
              <a:t>12/23/2021</a:t>
            </a:fld>
            <a:endParaRPr lang="en-US" dirty="0"/>
          </a:p>
        </p:txBody>
      </p:sp>
      <p:sp>
        <p:nvSpPr>
          <p:cNvPr id="4" name="Footer Placeholder 3"/>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5DFD5ED1-4E69-4D27-B8A0-9E964EC07CF4}" type="slidenum">
              <a:rPr lang="en-US"/>
              <a:pPr>
                <a:defRPr/>
              </a:pPr>
              <a:t>‹#›</a:t>
            </a:fld>
            <a:endParaRPr lang="en-US" dirty="0"/>
          </a:p>
        </p:txBody>
      </p:sp>
    </p:spTree>
    <p:extLst>
      <p:ext uri="{BB962C8B-B14F-4D97-AF65-F5344CB8AC3E}">
        <p14:creationId xmlns:p14="http://schemas.microsoft.com/office/powerpoint/2010/main" val="3743344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84C2AC4F-7DE0-4627-9247-D21F0FE564E3}" type="datetimeFigureOut">
              <a:rPr lang="en-US"/>
              <a:pPr>
                <a:defRPr/>
              </a:pPr>
              <a:t>12/23/2021</a:t>
            </a:fld>
            <a:endParaRPr lang="en-US" dirty="0"/>
          </a:p>
        </p:txBody>
      </p:sp>
      <p:sp>
        <p:nvSpPr>
          <p:cNvPr id="3" name="Footer Placeholder 2"/>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D02EF31C-8E53-4912-AF5D-387800D897C0}" type="slidenum">
              <a:rPr lang="en-US"/>
              <a:pPr>
                <a:defRPr/>
              </a:pPr>
              <a:t>‹#›</a:t>
            </a:fld>
            <a:endParaRPr lang="en-US" dirty="0"/>
          </a:p>
        </p:txBody>
      </p:sp>
    </p:spTree>
    <p:extLst>
      <p:ext uri="{BB962C8B-B14F-4D97-AF65-F5344CB8AC3E}">
        <p14:creationId xmlns:p14="http://schemas.microsoft.com/office/powerpoint/2010/main" val="307728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5044A5-741A-495B-A163-C021FDD06501}" type="datetimeFigureOut">
              <a:rPr lang="en-US" smtClean="0"/>
              <a:t>12/23/2021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1784069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B2CE41F9-A16A-484D-B79F-314A65C4507A}" type="datetimeFigureOut">
              <a:rPr lang="en-US"/>
              <a:pPr>
                <a:defRPr/>
              </a:pPr>
              <a:t>12/23/2021</a:t>
            </a:fld>
            <a:endParaRPr lang="en-US" dirty="0"/>
          </a:p>
        </p:txBody>
      </p:sp>
      <p:sp>
        <p:nvSpPr>
          <p:cNvPr id="6" name="Footer Placeholder 5"/>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2BD08D56-4213-4256-8527-859FB2BB9DE9}" type="slidenum">
              <a:rPr lang="en-US"/>
              <a:pPr>
                <a:defRPr/>
              </a:pPr>
              <a:t>‹#›</a:t>
            </a:fld>
            <a:endParaRPr lang="en-US" dirty="0"/>
          </a:p>
        </p:txBody>
      </p:sp>
    </p:spTree>
    <p:extLst>
      <p:ext uri="{BB962C8B-B14F-4D97-AF65-F5344CB8AC3E}">
        <p14:creationId xmlns:p14="http://schemas.microsoft.com/office/powerpoint/2010/main" val="241825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FEE61BA4-1A3A-4D81-9769-38441F0DA079}" type="datetimeFigureOut">
              <a:rPr lang="en-US"/>
              <a:pPr>
                <a:defRPr/>
              </a:pPr>
              <a:t>12/23/2021</a:t>
            </a:fld>
            <a:endParaRPr lang="en-US" dirty="0"/>
          </a:p>
        </p:txBody>
      </p:sp>
      <p:sp>
        <p:nvSpPr>
          <p:cNvPr id="6" name="Footer Placeholder 5"/>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B7AA7870-8B3C-4332-9021-BAC80571D557}" type="slidenum">
              <a:rPr lang="en-US"/>
              <a:pPr>
                <a:defRPr/>
              </a:pPr>
              <a:t>‹#›</a:t>
            </a:fld>
            <a:endParaRPr lang="en-US" dirty="0"/>
          </a:p>
        </p:txBody>
      </p:sp>
    </p:spTree>
    <p:extLst>
      <p:ext uri="{BB962C8B-B14F-4D97-AF65-F5344CB8AC3E}">
        <p14:creationId xmlns:p14="http://schemas.microsoft.com/office/powerpoint/2010/main" val="2821821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9C06CC68-CA01-4B87-9B13-0D1881E92576}" type="datetimeFigureOut">
              <a:rPr lang="en-US"/>
              <a:pPr>
                <a:defRPr/>
              </a:pPr>
              <a:t>12/23/2021</a:t>
            </a:fld>
            <a:endParaRPr lang="en-US" dirty="0"/>
          </a:p>
        </p:txBody>
      </p:sp>
      <p:sp>
        <p:nvSpPr>
          <p:cNvPr id="5" name="Footer Placeholder 4"/>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FE872829-25A4-4401-A641-6740732F7718}" type="slidenum">
              <a:rPr lang="en-US"/>
              <a:pPr>
                <a:defRPr/>
              </a:pPr>
              <a:t>‹#›</a:t>
            </a:fld>
            <a:endParaRPr lang="en-US" dirty="0"/>
          </a:p>
        </p:txBody>
      </p:sp>
    </p:spTree>
    <p:extLst>
      <p:ext uri="{BB962C8B-B14F-4D97-AF65-F5344CB8AC3E}">
        <p14:creationId xmlns:p14="http://schemas.microsoft.com/office/powerpoint/2010/main" val="2026349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44F15C30-5AFD-4A03-A24F-012B7254A01A}" type="datetimeFigureOut">
              <a:rPr lang="en-US"/>
              <a:pPr>
                <a:defRPr/>
              </a:pPr>
              <a:t>12/23/2021</a:t>
            </a:fld>
            <a:endParaRPr lang="en-US" dirty="0"/>
          </a:p>
        </p:txBody>
      </p:sp>
      <p:sp>
        <p:nvSpPr>
          <p:cNvPr id="5" name="Footer Placeholder 4"/>
          <p:cNvSpPr>
            <a:spLocks noGrp="1"/>
          </p:cNvSpPr>
          <p:nvPr>
            <p:ph type="ftr" sz="quarter" idx="11"/>
          </p:nvPr>
        </p:nvSpPr>
        <p:spPr/>
        <p:txBody>
          <a:bodyPr/>
          <a:lstStyle>
            <a:lvl1pPr rtl="1"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fontAlgn="base">
              <a:spcBef>
                <a:spcPct val="0"/>
              </a:spcBef>
              <a:spcAft>
                <a:spcPct val="0"/>
              </a:spcAft>
              <a:defRPr>
                <a:latin typeface="Arial" pitchFamily="34" charset="0"/>
                <a:cs typeface="Arial" pitchFamily="34" charset="0"/>
              </a:defRPr>
            </a:lvl1pPr>
          </a:lstStyle>
          <a:p>
            <a:pPr>
              <a:defRPr/>
            </a:pPr>
            <a:fld id="{B5E4D3C7-DFD2-4E2A-9BAD-E39251C083E6}" type="slidenum">
              <a:rPr lang="en-US"/>
              <a:pPr>
                <a:defRPr/>
              </a:pPr>
              <a:t>‹#›</a:t>
            </a:fld>
            <a:endParaRPr lang="en-US" dirty="0"/>
          </a:p>
        </p:txBody>
      </p:sp>
    </p:spTree>
    <p:extLst>
      <p:ext uri="{BB962C8B-B14F-4D97-AF65-F5344CB8AC3E}">
        <p14:creationId xmlns:p14="http://schemas.microsoft.com/office/powerpoint/2010/main" val="3417552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EE602BF-3BA0-4657-AEC0-26D70C2C4E02}"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61FE2-BD6F-4814-A8CC-E43F1368F2B5}" type="slidenum">
              <a:rPr lang="ar-SA"/>
              <a:pPr>
                <a:defRPr/>
              </a:pPr>
              <a:t>‹#›</a:t>
            </a:fld>
            <a:endParaRPr lang="en-US"/>
          </a:p>
        </p:txBody>
      </p:sp>
    </p:spTree>
    <p:extLst>
      <p:ext uri="{BB962C8B-B14F-4D97-AF65-F5344CB8AC3E}">
        <p14:creationId xmlns:p14="http://schemas.microsoft.com/office/powerpoint/2010/main" val="3604109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D4B70-F275-4BF9-B50B-633FBE5C6B5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C718E1-CE48-467C-9DFA-E442AC4D0860}" type="slidenum">
              <a:rPr lang="ar-SA"/>
              <a:pPr>
                <a:defRPr/>
              </a:pPr>
              <a:t>‹#›</a:t>
            </a:fld>
            <a:endParaRPr lang="en-US"/>
          </a:p>
        </p:txBody>
      </p:sp>
    </p:spTree>
    <p:extLst>
      <p:ext uri="{BB962C8B-B14F-4D97-AF65-F5344CB8AC3E}">
        <p14:creationId xmlns:p14="http://schemas.microsoft.com/office/powerpoint/2010/main" val="125667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B610AC-B337-4155-AD34-7737724AF11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50B40-50B1-4988-992E-A418140A6310}" type="slidenum">
              <a:rPr lang="ar-SA"/>
              <a:pPr>
                <a:defRPr/>
              </a:pPr>
              <a:t>‹#›</a:t>
            </a:fld>
            <a:endParaRPr lang="en-US"/>
          </a:p>
        </p:txBody>
      </p:sp>
    </p:spTree>
    <p:extLst>
      <p:ext uri="{BB962C8B-B14F-4D97-AF65-F5344CB8AC3E}">
        <p14:creationId xmlns:p14="http://schemas.microsoft.com/office/powerpoint/2010/main" val="1372575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9332DA-163A-4C3D-A80A-81631821233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17CC143-FFD0-4B04-914B-D192266EE8A1}" type="slidenum">
              <a:rPr lang="ar-SA"/>
              <a:pPr>
                <a:defRPr/>
              </a:pPr>
              <a:t>‹#›</a:t>
            </a:fld>
            <a:endParaRPr lang="en-US"/>
          </a:p>
        </p:txBody>
      </p:sp>
    </p:spTree>
    <p:extLst>
      <p:ext uri="{BB962C8B-B14F-4D97-AF65-F5344CB8AC3E}">
        <p14:creationId xmlns:p14="http://schemas.microsoft.com/office/powerpoint/2010/main" val="550202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F952879-D7BC-4783-87CC-EDCC75DD8714}"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3C000A0-374E-49DD-BD8F-652CE73D6919}" type="slidenum">
              <a:rPr lang="ar-SA"/>
              <a:pPr>
                <a:defRPr/>
              </a:pPr>
              <a:t>‹#›</a:t>
            </a:fld>
            <a:endParaRPr lang="en-US"/>
          </a:p>
        </p:txBody>
      </p:sp>
    </p:spTree>
    <p:extLst>
      <p:ext uri="{BB962C8B-B14F-4D97-AF65-F5344CB8AC3E}">
        <p14:creationId xmlns:p14="http://schemas.microsoft.com/office/powerpoint/2010/main" val="930864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B6969A-CC45-4EB9-80FB-39FF08C434FC}"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06970D-535F-4FDB-B04A-990A6D8E22E9}" type="slidenum">
              <a:rPr lang="ar-SA"/>
              <a:pPr>
                <a:defRPr/>
              </a:pPr>
              <a:t>‹#›</a:t>
            </a:fld>
            <a:endParaRPr lang="en-US"/>
          </a:p>
        </p:txBody>
      </p:sp>
    </p:spTree>
    <p:extLst>
      <p:ext uri="{BB962C8B-B14F-4D97-AF65-F5344CB8AC3E}">
        <p14:creationId xmlns:p14="http://schemas.microsoft.com/office/powerpoint/2010/main" val="346560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5044A5-741A-495B-A163-C021FDD06501}"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3282492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DC640C-68D1-4AE9-8305-104CE1CDC42B}"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A41C23-C010-4055-8113-0C3D880B6DFF}" type="slidenum">
              <a:rPr lang="ar-SA"/>
              <a:pPr>
                <a:defRPr/>
              </a:pPr>
              <a:t>‹#›</a:t>
            </a:fld>
            <a:endParaRPr lang="en-US"/>
          </a:p>
        </p:txBody>
      </p:sp>
    </p:spTree>
    <p:extLst>
      <p:ext uri="{BB962C8B-B14F-4D97-AF65-F5344CB8AC3E}">
        <p14:creationId xmlns:p14="http://schemas.microsoft.com/office/powerpoint/2010/main" val="87879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C2A1A1-C204-414A-A9C2-3F7FE944A5A5}"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7A5B9E-F826-4B88-B28A-F4CBBBDA9FDD}" type="slidenum">
              <a:rPr lang="ar-SA"/>
              <a:pPr>
                <a:defRPr/>
              </a:pPr>
              <a:t>‹#›</a:t>
            </a:fld>
            <a:endParaRPr lang="en-US"/>
          </a:p>
        </p:txBody>
      </p:sp>
    </p:spTree>
    <p:extLst>
      <p:ext uri="{BB962C8B-B14F-4D97-AF65-F5344CB8AC3E}">
        <p14:creationId xmlns:p14="http://schemas.microsoft.com/office/powerpoint/2010/main" val="641056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92B94D-6E13-4AF3-B054-13DEE1618FEF}"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43F074-02E8-4021-A8E9-CB90895F0D17}" type="slidenum">
              <a:rPr lang="ar-SA"/>
              <a:pPr>
                <a:defRPr/>
              </a:pPr>
              <a:t>‹#›</a:t>
            </a:fld>
            <a:endParaRPr lang="en-US"/>
          </a:p>
        </p:txBody>
      </p:sp>
    </p:spTree>
    <p:extLst>
      <p:ext uri="{BB962C8B-B14F-4D97-AF65-F5344CB8AC3E}">
        <p14:creationId xmlns:p14="http://schemas.microsoft.com/office/powerpoint/2010/main" val="3567343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9C82D8-53CD-4983-8887-5F1609AE6DAF}"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330DCE-CFA1-4031-91D4-2FC603AF1F39}" type="slidenum">
              <a:rPr lang="ar-SA"/>
              <a:pPr>
                <a:defRPr/>
              </a:pPr>
              <a:t>‹#›</a:t>
            </a:fld>
            <a:endParaRPr lang="en-US"/>
          </a:p>
        </p:txBody>
      </p:sp>
    </p:spTree>
    <p:extLst>
      <p:ext uri="{BB962C8B-B14F-4D97-AF65-F5344CB8AC3E}">
        <p14:creationId xmlns:p14="http://schemas.microsoft.com/office/powerpoint/2010/main" val="1430102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5F57D0-0994-456D-AD33-E146434D1B2B}"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65264D-8939-4213-8D8B-96666D453D8A}" type="slidenum">
              <a:rPr lang="ar-SA"/>
              <a:pPr>
                <a:defRPr/>
              </a:pPr>
              <a:t>‹#›</a:t>
            </a:fld>
            <a:endParaRPr lang="en-US"/>
          </a:p>
        </p:txBody>
      </p:sp>
    </p:spTree>
    <p:extLst>
      <p:ext uri="{BB962C8B-B14F-4D97-AF65-F5344CB8AC3E}">
        <p14:creationId xmlns:p14="http://schemas.microsoft.com/office/powerpoint/2010/main" val="1278576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EE602BF-3BA0-4657-AEC0-26D70C2C4E02}"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461FE2-BD6F-4814-A8CC-E43F1368F2B5}" type="slidenum">
              <a:rPr lang="ar-SA"/>
              <a:pPr>
                <a:defRPr/>
              </a:pPr>
              <a:t>‹#›</a:t>
            </a:fld>
            <a:endParaRPr lang="en-US"/>
          </a:p>
        </p:txBody>
      </p:sp>
    </p:spTree>
    <p:extLst>
      <p:ext uri="{BB962C8B-B14F-4D97-AF65-F5344CB8AC3E}">
        <p14:creationId xmlns:p14="http://schemas.microsoft.com/office/powerpoint/2010/main" val="3850812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D4B70-F275-4BF9-B50B-633FBE5C6B5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C718E1-CE48-467C-9DFA-E442AC4D0860}" type="slidenum">
              <a:rPr lang="ar-SA"/>
              <a:pPr>
                <a:defRPr/>
              </a:pPr>
              <a:t>‹#›</a:t>
            </a:fld>
            <a:endParaRPr lang="en-US"/>
          </a:p>
        </p:txBody>
      </p:sp>
    </p:spTree>
    <p:extLst>
      <p:ext uri="{BB962C8B-B14F-4D97-AF65-F5344CB8AC3E}">
        <p14:creationId xmlns:p14="http://schemas.microsoft.com/office/powerpoint/2010/main" val="195657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B610AC-B337-4155-AD34-7737724AF11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950B40-50B1-4988-992E-A418140A6310}" type="slidenum">
              <a:rPr lang="ar-SA"/>
              <a:pPr>
                <a:defRPr/>
              </a:pPr>
              <a:t>‹#›</a:t>
            </a:fld>
            <a:endParaRPr lang="en-US"/>
          </a:p>
        </p:txBody>
      </p:sp>
    </p:spTree>
    <p:extLst>
      <p:ext uri="{BB962C8B-B14F-4D97-AF65-F5344CB8AC3E}">
        <p14:creationId xmlns:p14="http://schemas.microsoft.com/office/powerpoint/2010/main" val="3439853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9332DA-163A-4C3D-A80A-81631821233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17CC143-FFD0-4B04-914B-D192266EE8A1}" type="slidenum">
              <a:rPr lang="ar-SA"/>
              <a:pPr>
                <a:defRPr/>
              </a:pPr>
              <a:t>‹#›</a:t>
            </a:fld>
            <a:endParaRPr lang="en-US"/>
          </a:p>
        </p:txBody>
      </p:sp>
    </p:spTree>
    <p:extLst>
      <p:ext uri="{BB962C8B-B14F-4D97-AF65-F5344CB8AC3E}">
        <p14:creationId xmlns:p14="http://schemas.microsoft.com/office/powerpoint/2010/main" val="1501716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F952879-D7BC-4783-87CC-EDCC75DD8714}"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3C000A0-374E-49DD-BD8F-652CE73D6919}" type="slidenum">
              <a:rPr lang="ar-SA"/>
              <a:pPr>
                <a:defRPr/>
              </a:pPr>
              <a:t>‹#›</a:t>
            </a:fld>
            <a:endParaRPr lang="en-US"/>
          </a:p>
        </p:txBody>
      </p:sp>
    </p:spTree>
    <p:extLst>
      <p:ext uri="{BB962C8B-B14F-4D97-AF65-F5344CB8AC3E}">
        <p14:creationId xmlns:p14="http://schemas.microsoft.com/office/powerpoint/2010/main" val="427545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5044A5-741A-495B-A163-C021FDD06501}" type="datetimeFigureOut">
              <a:rPr lang="en-US" smtClean="0"/>
              <a:t>12/23/2021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358453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B6969A-CC45-4EB9-80FB-39FF08C434FC}"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06970D-535F-4FDB-B04A-990A6D8E22E9}" type="slidenum">
              <a:rPr lang="ar-SA"/>
              <a:pPr>
                <a:defRPr/>
              </a:pPr>
              <a:t>‹#›</a:t>
            </a:fld>
            <a:endParaRPr lang="en-US"/>
          </a:p>
        </p:txBody>
      </p:sp>
    </p:spTree>
    <p:extLst>
      <p:ext uri="{BB962C8B-B14F-4D97-AF65-F5344CB8AC3E}">
        <p14:creationId xmlns:p14="http://schemas.microsoft.com/office/powerpoint/2010/main" val="1172813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DC640C-68D1-4AE9-8305-104CE1CDC42B}"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5A41C23-C010-4055-8113-0C3D880B6DFF}" type="slidenum">
              <a:rPr lang="ar-SA"/>
              <a:pPr>
                <a:defRPr/>
              </a:pPr>
              <a:t>‹#›</a:t>
            </a:fld>
            <a:endParaRPr lang="en-US"/>
          </a:p>
        </p:txBody>
      </p:sp>
    </p:spTree>
    <p:extLst>
      <p:ext uri="{BB962C8B-B14F-4D97-AF65-F5344CB8AC3E}">
        <p14:creationId xmlns:p14="http://schemas.microsoft.com/office/powerpoint/2010/main" val="223786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C2A1A1-C204-414A-A9C2-3F7FE944A5A5}"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7A5B9E-F826-4B88-B28A-F4CBBBDA9FDD}" type="slidenum">
              <a:rPr lang="ar-SA"/>
              <a:pPr>
                <a:defRPr/>
              </a:pPr>
              <a:t>‹#›</a:t>
            </a:fld>
            <a:endParaRPr lang="en-US"/>
          </a:p>
        </p:txBody>
      </p:sp>
    </p:spTree>
    <p:extLst>
      <p:ext uri="{BB962C8B-B14F-4D97-AF65-F5344CB8AC3E}">
        <p14:creationId xmlns:p14="http://schemas.microsoft.com/office/powerpoint/2010/main" val="1895168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92B94D-6E13-4AF3-B054-13DEE1618FEF}"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43F074-02E8-4021-A8E9-CB90895F0D17}" type="slidenum">
              <a:rPr lang="ar-SA"/>
              <a:pPr>
                <a:defRPr/>
              </a:pPr>
              <a:t>‹#›</a:t>
            </a:fld>
            <a:endParaRPr lang="en-US"/>
          </a:p>
        </p:txBody>
      </p:sp>
    </p:spTree>
    <p:extLst>
      <p:ext uri="{BB962C8B-B14F-4D97-AF65-F5344CB8AC3E}">
        <p14:creationId xmlns:p14="http://schemas.microsoft.com/office/powerpoint/2010/main" val="966128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9C82D8-53CD-4983-8887-5F1609AE6DAF}"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330DCE-CFA1-4031-91D4-2FC603AF1F39}" type="slidenum">
              <a:rPr lang="ar-SA"/>
              <a:pPr>
                <a:defRPr/>
              </a:pPr>
              <a:t>‹#›</a:t>
            </a:fld>
            <a:endParaRPr lang="en-US"/>
          </a:p>
        </p:txBody>
      </p:sp>
    </p:spTree>
    <p:extLst>
      <p:ext uri="{BB962C8B-B14F-4D97-AF65-F5344CB8AC3E}">
        <p14:creationId xmlns:p14="http://schemas.microsoft.com/office/powerpoint/2010/main" val="1577911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5F57D0-0994-456D-AD33-E146434D1B2B}"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65264D-8939-4213-8D8B-96666D453D8A}" type="slidenum">
              <a:rPr lang="ar-SA"/>
              <a:pPr>
                <a:defRPr/>
              </a:pPr>
              <a:t>‹#›</a:t>
            </a:fld>
            <a:endParaRPr lang="en-US"/>
          </a:p>
        </p:txBody>
      </p:sp>
    </p:spTree>
    <p:extLst>
      <p:ext uri="{BB962C8B-B14F-4D97-AF65-F5344CB8AC3E}">
        <p14:creationId xmlns:p14="http://schemas.microsoft.com/office/powerpoint/2010/main" val="27641636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7BF031-FC25-4E72-84D5-C3CD059E5749}" type="datetimeFigureOut">
              <a:rPr lang="en-US"/>
              <a:pPr>
                <a:defRPr/>
              </a:pPr>
              <a:t>12/23/2021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57A095-C378-40EB-B514-8E57835A3821}" type="slidenum">
              <a:rPr lang="ar-SA"/>
              <a:pPr>
                <a:defRPr/>
              </a:pPr>
              <a:t>‹#›</a:t>
            </a:fld>
            <a:endParaRPr lang="en-US"/>
          </a:p>
        </p:txBody>
      </p:sp>
    </p:spTree>
    <p:extLst>
      <p:ext uri="{BB962C8B-B14F-4D97-AF65-F5344CB8AC3E}">
        <p14:creationId xmlns:p14="http://schemas.microsoft.com/office/powerpoint/2010/main" val="2374029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CFCD50-82AD-4465-AF48-9CF8CC791D31}" type="datetimeFigureOut">
              <a:rPr lang="en-US"/>
              <a:pPr>
                <a:defRPr/>
              </a:pPr>
              <a:t>12/23/2021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62BC33-BA1C-4FD2-AADD-E28136D06355}" type="slidenum">
              <a:rPr lang="ar-SA"/>
              <a:pPr>
                <a:defRPr/>
              </a:pPr>
              <a:t>‹#›</a:t>
            </a:fld>
            <a:endParaRPr lang="en-US"/>
          </a:p>
        </p:txBody>
      </p:sp>
    </p:spTree>
    <p:extLst>
      <p:ext uri="{BB962C8B-B14F-4D97-AF65-F5344CB8AC3E}">
        <p14:creationId xmlns:p14="http://schemas.microsoft.com/office/powerpoint/2010/main" val="345480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D547E00-2CA4-44FD-929F-6A8A3DEC4038}" type="datetimeFigureOut">
              <a:rPr lang="en-US"/>
              <a:pPr>
                <a:defRPr/>
              </a:pPr>
              <a:t>12/23/2021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4B1A8E-BA44-4187-B78D-8583E8792625}" type="slidenum">
              <a:rPr lang="ar-SA"/>
              <a:pPr>
                <a:defRPr/>
              </a:pPr>
              <a:t>‹#›</a:t>
            </a:fld>
            <a:endParaRPr lang="en-US"/>
          </a:p>
        </p:txBody>
      </p:sp>
    </p:spTree>
    <p:extLst>
      <p:ext uri="{BB962C8B-B14F-4D97-AF65-F5344CB8AC3E}">
        <p14:creationId xmlns:p14="http://schemas.microsoft.com/office/powerpoint/2010/main" val="1910226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1E53AB-7784-4669-A248-5BA1595156D9}" type="datetimeFigureOut">
              <a:rPr lang="en-US"/>
              <a:pPr>
                <a:defRPr/>
              </a:pPr>
              <a:t>12/23/2021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910409-6938-4E6D-BF79-11450BE2A938}" type="slidenum">
              <a:rPr lang="ar-SA"/>
              <a:pPr>
                <a:defRPr/>
              </a:pPr>
              <a:t>‹#›</a:t>
            </a:fld>
            <a:endParaRPr lang="en-US"/>
          </a:p>
        </p:txBody>
      </p:sp>
    </p:spTree>
    <p:extLst>
      <p:ext uri="{BB962C8B-B14F-4D97-AF65-F5344CB8AC3E}">
        <p14:creationId xmlns:p14="http://schemas.microsoft.com/office/powerpoint/2010/main" val="312772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5044A5-741A-495B-A163-C021FDD06501}" type="datetimeFigureOut">
              <a:rPr lang="en-US" smtClean="0"/>
              <a:t>12/23/2021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477391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C574C78-8D04-4AA9-93F4-168E87B87CD7}" type="datetimeFigureOut">
              <a:rPr lang="en-US"/>
              <a:pPr>
                <a:defRPr/>
              </a:pPr>
              <a:t>12/23/2021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7C262E-2BD6-4BEB-BA94-46C44581C6AF}" type="slidenum">
              <a:rPr lang="ar-SA"/>
              <a:pPr>
                <a:defRPr/>
              </a:pPr>
              <a:t>‹#›</a:t>
            </a:fld>
            <a:endParaRPr lang="en-US"/>
          </a:p>
        </p:txBody>
      </p:sp>
    </p:spTree>
    <p:extLst>
      <p:ext uri="{BB962C8B-B14F-4D97-AF65-F5344CB8AC3E}">
        <p14:creationId xmlns:p14="http://schemas.microsoft.com/office/powerpoint/2010/main" val="2521035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F617B5-0A10-4515-9E22-A70605CAC610}" type="datetimeFigureOut">
              <a:rPr lang="en-US"/>
              <a:pPr>
                <a:defRPr/>
              </a:pPr>
              <a:t>12/23/2021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73EC489-C700-4BD1-8D38-F6A5C96315F3}" type="slidenum">
              <a:rPr lang="ar-SA"/>
              <a:pPr>
                <a:defRPr/>
              </a:pPr>
              <a:t>‹#›</a:t>
            </a:fld>
            <a:endParaRPr lang="en-US"/>
          </a:p>
        </p:txBody>
      </p:sp>
    </p:spTree>
    <p:extLst>
      <p:ext uri="{BB962C8B-B14F-4D97-AF65-F5344CB8AC3E}">
        <p14:creationId xmlns:p14="http://schemas.microsoft.com/office/powerpoint/2010/main" val="2847609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8E6499-2D00-4769-A332-70788D63B0E5}" type="datetimeFigureOut">
              <a:rPr lang="en-US"/>
              <a:pPr>
                <a:defRPr/>
              </a:pPr>
              <a:t>12/23/2021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2E3041-262B-4D0B-985C-5469408A0000}" type="slidenum">
              <a:rPr lang="ar-SA"/>
              <a:pPr>
                <a:defRPr/>
              </a:pPr>
              <a:t>‹#›</a:t>
            </a:fld>
            <a:endParaRPr lang="en-US"/>
          </a:p>
        </p:txBody>
      </p:sp>
    </p:spTree>
    <p:extLst>
      <p:ext uri="{BB962C8B-B14F-4D97-AF65-F5344CB8AC3E}">
        <p14:creationId xmlns:p14="http://schemas.microsoft.com/office/powerpoint/2010/main" val="357909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D2F442-DAAB-43C2-895A-76CC8A9542E1}" type="datetimeFigureOut">
              <a:rPr lang="en-US"/>
              <a:pPr>
                <a:defRPr/>
              </a:pPr>
              <a:t>12/23/2021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21101F-E1A7-4D08-AE0C-B2D39B59A48D}" type="slidenum">
              <a:rPr lang="ar-SA"/>
              <a:pPr>
                <a:defRPr/>
              </a:pPr>
              <a:t>‹#›</a:t>
            </a:fld>
            <a:endParaRPr lang="en-US"/>
          </a:p>
        </p:txBody>
      </p:sp>
    </p:spTree>
    <p:extLst>
      <p:ext uri="{BB962C8B-B14F-4D97-AF65-F5344CB8AC3E}">
        <p14:creationId xmlns:p14="http://schemas.microsoft.com/office/powerpoint/2010/main" val="91717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8EFA30-DCCF-4FD2-AA2D-C3931E7F66D8}" type="datetimeFigureOut">
              <a:rPr lang="en-US"/>
              <a:pPr>
                <a:defRPr/>
              </a:pPr>
              <a:t>12/23/2021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64E548-6F0D-481D-9D98-38FABFD5D8B2}" type="slidenum">
              <a:rPr lang="ar-SA"/>
              <a:pPr>
                <a:defRPr/>
              </a:pPr>
              <a:t>‹#›</a:t>
            </a:fld>
            <a:endParaRPr lang="en-US"/>
          </a:p>
        </p:txBody>
      </p:sp>
    </p:spTree>
    <p:extLst>
      <p:ext uri="{BB962C8B-B14F-4D97-AF65-F5344CB8AC3E}">
        <p14:creationId xmlns:p14="http://schemas.microsoft.com/office/powerpoint/2010/main" val="3539168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B37E0E-9EAC-4DC3-B13D-5A8601766AEC}" type="datetimeFigureOut">
              <a:rPr lang="en-US"/>
              <a:pPr>
                <a:defRPr/>
              </a:pPr>
              <a:t>12/23/2021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CDEDDB-0A5B-4E31-B230-65F30FE11756}" type="slidenum">
              <a:rPr lang="ar-SA"/>
              <a:pPr>
                <a:defRPr/>
              </a:pPr>
              <a:t>‹#›</a:t>
            </a:fld>
            <a:endParaRPr lang="en-US"/>
          </a:p>
        </p:txBody>
      </p:sp>
    </p:spTree>
    <p:extLst>
      <p:ext uri="{BB962C8B-B14F-4D97-AF65-F5344CB8AC3E}">
        <p14:creationId xmlns:p14="http://schemas.microsoft.com/office/powerpoint/2010/main" val="1237266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70DC7E-9CC9-409E-BE86-46166C2C4EB4}" type="datetimeFigureOut">
              <a:rPr lang="en-US"/>
              <a:pPr>
                <a:defRPr/>
              </a:pPr>
              <a:t>12/23/2021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540201-CF81-4F59-8176-A69318105CC5}" type="slidenum">
              <a:rPr lang="ar-SA"/>
              <a:pPr>
                <a:defRPr/>
              </a:pPr>
              <a:t>‹#›</a:t>
            </a:fld>
            <a:endParaRPr lang="en-US"/>
          </a:p>
        </p:txBody>
      </p:sp>
    </p:spTree>
    <p:extLst>
      <p:ext uri="{BB962C8B-B14F-4D97-AF65-F5344CB8AC3E}">
        <p14:creationId xmlns:p14="http://schemas.microsoft.com/office/powerpoint/2010/main" val="468380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40A0941-6E78-4A64-A04B-EC3D0ED44C3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D1A06A-9EC5-4A2D-8D81-49FA76A1AE4D}" type="slidenum">
              <a:rPr lang="ar-SA"/>
              <a:pPr>
                <a:defRPr/>
              </a:pPr>
              <a:t>‹#›</a:t>
            </a:fld>
            <a:endParaRPr lang="en-US"/>
          </a:p>
        </p:txBody>
      </p:sp>
    </p:spTree>
    <p:extLst>
      <p:ext uri="{BB962C8B-B14F-4D97-AF65-F5344CB8AC3E}">
        <p14:creationId xmlns:p14="http://schemas.microsoft.com/office/powerpoint/2010/main" val="2160474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D439D0-8340-4CA3-9AF3-AED4C9360AB8}"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AF7D05-6A56-49C9-B634-3243471BCE5A}" type="slidenum">
              <a:rPr lang="ar-SA"/>
              <a:pPr>
                <a:defRPr/>
              </a:pPr>
              <a:t>‹#›</a:t>
            </a:fld>
            <a:endParaRPr lang="en-US"/>
          </a:p>
        </p:txBody>
      </p:sp>
    </p:spTree>
    <p:extLst>
      <p:ext uri="{BB962C8B-B14F-4D97-AF65-F5344CB8AC3E}">
        <p14:creationId xmlns:p14="http://schemas.microsoft.com/office/powerpoint/2010/main" val="1973467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2C12E6-873F-421A-8095-2E1539EDCCFE}"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D96FE2-11FE-4A09-AD2A-FFB466E5D2B1}" type="slidenum">
              <a:rPr lang="ar-SA"/>
              <a:pPr>
                <a:defRPr/>
              </a:pPr>
              <a:t>‹#›</a:t>
            </a:fld>
            <a:endParaRPr lang="en-US"/>
          </a:p>
        </p:txBody>
      </p:sp>
    </p:spTree>
    <p:extLst>
      <p:ext uri="{BB962C8B-B14F-4D97-AF65-F5344CB8AC3E}">
        <p14:creationId xmlns:p14="http://schemas.microsoft.com/office/powerpoint/2010/main" val="72136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044A5-741A-495B-A163-C021FDD06501}" type="datetimeFigureOut">
              <a:rPr lang="en-US" smtClean="0"/>
              <a:t>12/23/2021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5682077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6CCCCF-0A74-4A3E-B96A-B91EAD14410E}"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B647D1-F850-42ED-8160-D03832ABA085}" type="slidenum">
              <a:rPr lang="ar-SA"/>
              <a:pPr>
                <a:defRPr/>
              </a:pPr>
              <a:t>‹#›</a:t>
            </a:fld>
            <a:endParaRPr lang="en-US"/>
          </a:p>
        </p:txBody>
      </p:sp>
    </p:spTree>
    <p:extLst>
      <p:ext uri="{BB962C8B-B14F-4D97-AF65-F5344CB8AC3E}">
        <p14:creationId xmlns:p14="http://schemas.microsoft.com/office/powerpoint/2010/main" val="944974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C08631-9DD1-4D8D-B2E4-D2E9AC196165}"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63A00C-238B-45C9-8008-3249D372CBDB}" type="slidenum">
              <a:rPr lang="ar-SA"/>
              <a:pPr>
                <a:defRPr/>
              </a:pPr>
              <a:t>‹#›</a:t>
            </a:fld>
            <a:endParaRPr lang="en-US"/>
          </a:p>
        </p:txBody>
      </p:sp>
    </p:spTree>
    <p:extLst>
      <p:ext uri="{BB962C8B-B14F-4D97-AF65-F5344CB8AC3E}">
        <p14:creationId xmlns:p14="http://schemas.microsoft.com/office/powerpoint/2010/main" val="174584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86A0DCF-81E5-497B-AAD5-076AF9FA2D30}"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6D9B653-162E-462B-983C-B4759D4101BA}" type="slidenum">
              <a:rPr lang="ar-SA"/>
              <a:pPr>
                <a:defRPr/>
              </a:pPr>
              <a:t>‹#›</a:t>
            </a:fld>
            <a:endParaRPr lang="en-US"/>
          </a:p>
        </p:txBody>
      </p:sp>
    </p:spTree>
    <p:extLst>
      <p:ext uri="{BB962C8B-B14F-4D97-AF65-F5344CB8AC3E}">
        <p14:creationId xmlns:p14="http://schemas.microsoft.com/office/powerpoint/2010/main" val="3716697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D79980-C0E6-495F-98EA-4801F6A52456}"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AD8C6B-EAEB-4FA9-B5A4-A99BD331C58C}" type="slidenum">
              <a:rPr lang="ar-SA"/>
              <a:pPr>
                <a:defRPr/>
              </a:pPr>
              <a:t>‹#›</a:t>
            </a:fld>
            <a:endParaRPr lang="en-US"/>
          </a:p>
        </p:txBody>
      </p:sp>
    </p:spTree>
    <p:extLst>
      <p:ext uri="{BB962C8B-B14F-4D97-AF65-F5344CB8AC3E}">
        <p14:creationId xmlns:p14="http://schemas.microsoft.com/office/powerpoint/2010/main" val="2692388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B8ECA4-984E-4304-8B5A-58894DA1092B}"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1CD8E4-61B8-4E6F-AA04-38C4EE596AAE}" type="slidenum">
              <a:rPr lang="ar-SA"/>
              <a:pPr>
                <a:defRPr/>
              </a:pPr>
              <a:t>‹#›</a:t>
            </a:fld>
            <a:endParaRPr lang="en-US"/>
          </a:p>
        </p:txBody>
      </p:sp>
    </p:spTree>
    <p:extLst>
      <p:ext uri="{BB962C8B-B14F-4D97-AF65-F5344CB8AC3E}">
        <p14:creationId xmlns:p14="http://schemas.microsoft.com/office/powerpoint/2010/main" val="10424622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57596B-A145-43FB-8577-4B773A434AC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4BA28B-2299-42FD-ABB7-5DC60FFE6993}" type="slidenum">
              <a:rPr lang="ar-SA"/>
              <a:pPr>
                <a:defRPr/>
              </a:pPr>
              <a:t>‹#›</a:t>
            </a:fld>
            <a:endParaRPr lang="en-US"/>
          </a:p>
        </p:txBody>
      </p:sp>
    </p:spTree>
    <p:extLst>
      <p:ext uri="{BB962C8B-B14F-4D97-AF65-F5344CB8AC3E}">
        <p14:creationId xmlns:p14="http://schemas.microsoft.com/office/powerpoint/2010/main" val="1208272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16F908-E1DE-473D-99AA-F84B6AEBAFF6}"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5DFC82-28B0-404B-BE56-A62B8DFC360B}" type="slidenum">
              <a:rPr lang="ar-SA"/>
              <a:pPr>
                <a:defRPr/>
              </a:pPr>
              <a:t>‹#›</a:t>
            </a:fld>
            <a:endParaRPr lang="en-US"/>
          </a:p>
        </p:txBody>
      </p:sp>
    </p:spTree>
    <p:extLst>
      <p:ext uri="{BB962C8B-B14F-4D97-AF65-F5344CB8AC3E}">
        <p14:creationId xmlns:p14="http://schemas.microsoft.com/office/powerpoint/2010/main" val="1026485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51FD85-99EF-4550-9606-50B3B2A734E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E5DBCC-0478-4300-95BB-C4E83B1F299A}" type="slidenum">
              <a:rPr lang="ar-SA"/>
              <a:pPr>
                <a:defRPr/>
              </a:pPr>
              <a:t>‹#›</a:t>
            </a:fld>
            <a:endParaRPr lang="en-US"/>
          </a:p>
        </p:txBody>
      </p:sp>
    </p:spTree>
    <p:extLst>
      <p:ext uri="{BB962C8B-B14F-4D97-AF65-F5344CB8AC3E}">
        <p14:creationId xmlns:p14="http://schemas.microsoft.com/office/powerpoint/2010/main" val="51130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40A0941-6E78-4A64-A04B-EC3D0ED44C3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D1A06A-9EC5-4A2D-8D81-49FA76A1AE4D}" type="slidenum">
              <a:rPr lang="ar-SA"/>
              <a:pPr>
                <a:defRPr/>
              </a:pPr>
              <a:t>‹#›</a:t>
            </a:fld>
            <a:endParaRPr lang="en-US"/>
          </a:p>
        </p:txBody>
      </p:sp>
    </p:spTree>
    <p:extLst>
      <p:ext uri="{BB962C8B-B14F-4D97-AF65-F5344CB8AC3E}">
        <p14:creationId xmlns:p14="http://schemas.microsoft.com/office/powerpoint/2010/main" val="2568196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D439D0-8340-4CA3-9AF3-AED4C9360AB8}"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AF7D05-6A56-49C9-B634-3243471BCE5A}" type="slidenum">
              <a:rPr lang="ar-SA"/>
              <a:pPr>
                <a:defRPr/>
              </a:pPr>
              <a:t>‹#›</a:t>
            </a:fld>
            <a:endParaRPr lang="en-US"/>
          </a:p>
        </p:txBody>
      </p:sp>
    </p:spTree>
    <p:extLst>
      <p:ext uri="{BB962C8B-B14F-4D97-AF65-F5344CB8AC3E}">
        <p14:creationId xmlns:p14="http://schemas.microsoft.com/office/powerpoint/2010/main" val="370341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5044A5-741A-495B-A163-C021FDD06501}"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555512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2C12E6-873F-421A-8095-2E1539EDCCFE}"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D96FE2-11FE-4A09-AD2A-FFB466E5D2B1}" type="slidenum">
              <a:rPr lang="ar-SA"/>
              <a:pPr>
                <a:defRPr/>
              </a:pPr>
              <a:t>‹#›</a:t>
            </a:fld>
            <a:endParaRPr lang="en-US"/>
          </a:p>
        </p:txBody>
      </p:sp>
    </p:spTree>
    <p:extLst>
      <p:ext uri="{BB962C8B-B14F-4D97-AF65-F5344CB8AC3E}">
        <p14:creationId xmlns:p14="http://schemas.microsoft.com/office/powerpoint/2010/main" val="1023825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6CCCCF-0A74-4A3E-B96A-B91EAD14410E}"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B647D1-F850-42ED-8160-D03832ABA085}" type="slidenum">
              <a:rPr lang="ar-SA"/>
              <a:pPr>
                <a:defRPr/>
              </a:pPr>
              <a:t>‹#›</a:t>
            </a:fld>
            <a:endParaRPr lang="en-US"/>
          </a:p>
        </p:txBody>
      </p:sp>
    </p:spTree>
    <p:extLst>
      <p:ext uri="{BB962C8B-B14F-4D97-AF65-F5344CB8AC3E}">
        <p14:creationId xmlns:p14="http://schemas.microsoft.com/office/powerpoint/2010/main" val="558015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C08631-9DD1-4D8D-B2E4-D2E9AC196165}" type="datetimeFigureOut">
              <a:rPr lang="en-US">
                <a:solidFill>
                  <a:prstClr val="black">
                    <a:tint val="75000"/>
                  </a:prstClr>
                </a:solidFill>
              </a:rPr>
              <a:pPr>
                <a:defRPr/>
              </a:pPr>
              <a:t>12/23/2021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63A00C-238B-45C9-8008-3249D372CBDB}" type="slidenum">
              <a:rPr lang="ar-SA"/>
              <a:pPr>
                <a:defRPr/>
              </a:pPr>
              <a:t>‹#›</a:t>
            </a:fld>
            <a:endParaRPr lang="en-US"/>
          </a:p>
        </p:txBody>
      </p:sp>
    </p:spTree>
    <p:extLst>
      <p:ext uri="{BB962C8B-B14F-4D97-AF65-F5344CB8AC3E}">
        <p14:creationId xmlns:p14="http://schemas.microsoft.com/office/powerpoint/2010/main" val="3474137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86A0DCF-81E5-497B-AAD5-076AF9FA2D30}" type="datetimeFigureOut">
              <a:rPr lang="en-US">
                <a:solidFill>
                  <a:prstClr val="black">
                    <a:tint val="75000"/>
                  </a:prstClr>
                </a:solidFill>
              </a:rPr>
              <a:pPr>
                <a:defRPr/>
              </a:pPr>
              <a:t>12/23/2021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6D9B653-162E-462B-983C-B4759D4101BA}" type="slidenum">
              <a:rPr lang="ar-SA"/>
              <a:pPr>
                <a:defRPr/>
              </a:pPr>
              <a:t>‹#›</a:t>
            </a:fld>
            <a:endParaRPr lang="en-US"/>
          </a:p>
        </p:txBody>
      </p:sp>
    </p:spTree>
    <p:extLst>
      <p:ext uri="{BB962C8B-B14F-4D97-AF65-F5344CB8AC3E}">
        <p14:creationId xmlns:p14="http://schemas.microsoft.com/office/powerpoint/2010/main" val="9704795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D79980-C0E6-495F-98EA-4801F6A52456}" type="datetimeFigureOut">
              <a:rPr lang="en-US">
                <a:solidFill>
                  <a:prstClr val="black">
                    <a:tint val="75000"/>
                  </a:prstClr>
                </a:solidFill>
              </a:rPr>
              <a:pPr>
                <a:defRPr/>
              </a:pPr>
              <a:t>12/23/2021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AD8C6B-EAEB-4FA9-B5A4-A99BD331C58C}" type="slidenum">
              <a:rPr lang="ar-SA"/>
              <a:pPr>
                <a:defRPr/>
              </a:pPr>
              <a:t>‹#›</a:t>
            </a:fld>
            <a:endParaRPr lang="en-US"/>
          </a:p>
        </p:txBody>
      </p:sp>
    </p:spTree>
    <p:extLst>
      <p:ext uri="{BB962C8B-B14F-4D97-AF65-F5344CB8AC3E}">
        <p14:creationId xmlns:p14="http://schemas.microsoft.com/office/powerpoint/2010/main" val="1176595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B8ECA4-984E-4304-8B5A-58894DA1092B}"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1CD8E4-61B8-4E6F-AA04-38C4EE596AAE}" type="slidenum">
              <a:rPr lang="ar-SA"/>
              <a:pPr>
                <a:defRPr/>
              </a:pPr>
              <a:t>‹#›</a:t>
            </a:fld>
            <a:endParaRPr lang="en-US"/>
          </a:p>
        </p:txBody>
      </p:sp>
    </p:spTree>
    <p:extLst>
      <p:ext uri="{BB962C8B-B14F-4D97-AF65-F5344CB8AC3E}">
        <p14:creationId xmlns:p14="http://schemas.microsoft.com/office/powerpoint/2010/main" val="1912128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57596B-A145-43FB-8577-4B773A434AC7}" type="datetimeFigureOut">
              <a:rPr lang="en-US">
                <a:solidFill>
                  <a:prstClr val="black">
                    <a:tint val="75000"/>
                  </a:prstClr>
                </a:solidFill>
              </a:rPr>
              <a:pPr>
                <a:defRPr/>
              </a:pPr>
              <a:t>12/23/2021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4BA28B-2299-42FD-ABB7-5DC60FFE6993}" type="slidenum">
              <a:rPr lang="ar-SA"/>
              <a:pPr>
                <a:defRPr/>
              </a:pPr>
              <a:t>‹#›</a:t>
            </a:fld>
            <a:endParaRPr lang="en-US"/>
          </a:p>
        </p:txBody>
      </p:sp>
    </p:spTree>
    <p:extLst>
      <p:ext uri="{BB962C8B-B14F-4D97-AF65-F5344CB8AC3E}">
        <p14:creationId xmlns:p14="http://schemas.microsoft.com/office/powerpoint/2010/main" val="4130683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16F908-E1DE-473D-99AA-F84B6AEBAFF6}"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5DFC82-28B0-404B-BE56-A62B8DFC360B}" type="slidenum">
              <a:rPr lang="ar-SA"/>
              <a:pPr>
                <a:defRPr/>
              </a:pPr>
              <a:t>‹#›</a:t>
            </a:fld>
            <a:endParaRPr lang="en-US"/>
          </a:p>
        </p:txBody>
      </p:sp>
    </p:spTree>
    <p:extLst>
      <p:ext uri="{BB962C8B-B14F-4D97-AF65-F5344CB8AC3E}">
        <p14:creationId xmlns:p14="http://schemas.microsoft.com/office/powerpoint/2010/main" val="24153345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051FD85-99EF-4550-9606-50B3B2A734E7}"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E5DBCC-0478-4300-95BB-C4E83B1F299A}" type="slidenum">
              <a:rPr lang="ar-SA"/>
              <a:pPr>
                <a:defRPr/>
              </a:pPr>
              <a:t>‹#›</a:t>
            </a:fld>
            <a:endParaRPr lang="en-US"/>
          </a:p>
        </p:txBody>
      </p:sp>
    </p:spTree>
    <p:extLst>
      <p:ext uri="{BB962C8B-B14F-4D97-AF65-F5344CB8AC3E}">
        <p14:creationId xmlns:p14="http://schemas.microsoft.com/office/powerpoint/2010/main" val="4199080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56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5044A5-741A-495B-A163-C021FDD06501}" type="datetimeFigureOut">
              <a:rPr lang="en-US" smtClean="0"/>
              <a:t>12/23/2021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6F2B2-7CDD-4351-8EAE-3199FA8C957B}" type="slidenum">
              <a:rPr lang="en-US" smtClean="0"/>
              <a:t>‹#›</a:t>
            </a:fld>
            <a:endParaRPr lang="en-US"/>
          </a:p>
        </p:txBody>
      </p:sp>
    </p:spTree>
    <p:extLst>
      <p:ext uri="{BB962C8B-B14F-4D97-AF65-F5344CB8AC3E}">
        <p14:creationId xmlns:p14="http://schemas.microsoft.com/office/powerpoint/2010/main" val="3070154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7732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13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46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08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21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0060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96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644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11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044A5-741A-495B-A163-C021FDD06501}" type="datetimeFigureOut">
              <a:rPr lang="en-US" smtClean="0"/>
              <a:t>12/23/2021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6F2B2-7CDD-4351-8EAE-3199FA8C957B}" type="slidenum">
              <a:rPr lang="en-US" smtClean="0"/>
              <a:t>‹#›</a:t>
            </a:fld>
            <a:endParaRPr lang="en-US"/>
          </a:p>
        </p:txBody>
      </p:sp>
    </p:spTree>
    <p:extLst>
      <p:ext uri="{BB962C8B-B14F-4D97-AF65-F5344CB8AC3E}">
        <p14:creationId xmlns:p14="http://schemas.microsoft.com/office/powerpoint/2010/main" val="21462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11183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3926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55649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09013417-79F3-4FAF-BE1F-BF432C88A4E5}"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DA3D6C15-0ECC-447A-A4BA-A0855E5ABC2C}"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205078953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21420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59032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04532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87278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3271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6B2E92E4-5C27-4966-BE16-0840A9062583}"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1269C42F-D5E4-427A-927C-D4A3A12FDB5B}"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12118818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prstClr val="black">
                    <a:tint val="75000"/>
                  </a:prstClr>
                </a:solidFill>
                <a:latin typeface="Calibri"/>
                <a:cs typeface="+mn-cs"/>
              </a:defRPr>
            </a:lvl1pPr>
          </a:lstStyle>
          <a:p>
            <a:pPr>
              <a:defRPr/>
            </a:pPr>
            <a:fld id="{D9264078-C310-4D24-962F-BFF6A70CE286}" type="datetimeFigureOut">
              <a:rPr lang="en-US"/>
              <a:pPr>
                <a:defRPr/>
              </a:pPr>
              <a:t>12/23/2021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a:solidFill>
                  <a:prstClr val="black">
                    <a:tint val="75000"/>
                  </a:prstClr>
                </a:solidFill>
                <a:latin typeface="Calibri"/>
                <a:cs typeface="+mn-cs"/>
              </a:defRPr>
            </a:lvl1pPr>
          </a:lstStyle>
          <a:p>
            <a:pPr>
              <a:defRPr/>
            </a:pPr>
            <a:fld id="{FB3AE404-46C4-488F-9527-733CB96C8501}" type="slidenum">
              <a:rPr lang="en-US"/>
              <a:pPr>
                <a:defRPr/>
              </a:pPr>
              <a:t>‹#›</a:t>
            </a:fld>
            <a:endParaRPr lang="en-US" dirty="0"/>
          </a:p>
        </p:txBody>
      </p:sp>
    </p:spTree>
    <p:extLst>
      <p:ext uri="{BB962C8B-B14F-4D97-AF65-F5344CB8AC3E}">
        <p14:creationId xmlns:p14="http://schemas.microsoft.com/office/powerpoint/2010/main" val="27705391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6B2E92E4-5C27-4966-BE16-0840A9062583}"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1269C42F-D5E4-427A-927C-D4A3A12FDB5B}"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31363521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6B2E92E4-5C27-4966-BE16-0840A9062583}"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1269C42F-D5E4-427A-927C-D4A3A12FDB5B}"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15115213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prstClr val="black">
                    <a:tint val="75000"/>
                  </a:prstClr>
                </a:solidFill>
                <a:latin typeface="+mn-lt"/>
                <a:cs typeface="+mn-cs"/>
              </a:defRPr>
            </a:lvl1pPr>
          </a:lstStyle>
          <a:p>
            <a:pPr>
              <a:defRPr/>
            </a:pPr>
            <a:fld id="{3D5EBCE9-B4E8-4B7E-8CFE-6724A3B32F64}" type="datetimeFigureOut">
              <a:rPr lang="en-US"/>
              <a:pPr>
                <a:defRPr/>
              </a:pPr>
              <a:t>12/23/2021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defRPr>
            </a:lvl1pPr>
          </a:lstStyle>
          <a:p>
            <a:pPr algn="r" fontAlgn="base">
              <a:spcBef>
                <a:spcPct val="0"/>
              </a:spcBef>
              <a:spcAft>
                <a:spcPct val="0"/>
              </a:spcAft>
              <a:defRPr/>
            </a:pPr>
            <a:fld id="{9B102E02-6CA2-4F73-BE2A-C39EAA49602F}" type="slidenum">
              <a:rPr lang="ar-SA"/>
              <a:pPr algn="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196872101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09013417-79F3-4FAF-BE1F-BF432C88A4E5}"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DA3D6C15-0ECC-447A-A4BA-A0855E5ABC2C}"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8285147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09013417-79F3-4FAF-BE1F-BF432C88A4E5}" type="datetimeFigureOut">
              <a:rPr lang="en-US">
                <a:solidFill>
                  <a:prstClr val="black">
                    <a:tint val="75000"/>
                  </a:prstClr>
                </a:solidFill>
              </a:rPr>
              <a:pPr>
                <a:def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0">
              <a:defRPr sz="1200">
                <a:solidFill>
                  <a:srgbClr val="898989"/>
                </a:solidFill>
                <a:latin typeface="Calibri" pitchFamily="34" charset="0"/>
                <a:cs typeface="Arial" charset="0"/>
              </a:defRPr>
            </a:lvl1pPr>
          </a:lstStyle>
          <a:p>
            <a:pPr algn="r" fontAlgn="base">
              <a:spcBef>
                <a:spcPct val="0"/>
              </a:spcBef>
              <a:spcAft>
                <a:spcPct val="0"/>
              </a:spcAft>
              <a:defRPr/>
            </a:pPr>
            <a:fld id="{DA3D6C15-0ECC-447A-A4BA-A0855E5ABC2C}" type="slidenum">
              <a:rPr lang="ar-SA"/>
              <a:pPr algn="r" fontAlgn="base">
                <a:spcBef>
                  <a:spcPct val="0"/>
                </a:spcBef>
                <a:spcAft>
                  <a:spcPct val="0"/>
                </a:spcAft>
                <a:defRPr/>
              </a:pPr>
              <a:t>‹#›</a:t>
            </a:fld>
            <a:endParaRPr lang="en-US"/>
          </a:p>
        </p:txBody>
      </p:sp>
    </p:spTree>
    <p:extLst>
      <p:ext uri="{BB962C8B-B14F-4D97-AF65-F5344CB8AC3E}">
        <p14:creationId xmlns:p14="http://schemas.microsoft.com/office/powerpoint/2010/main" val="402545911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0FCCB-3424-4E04-83AF-E2428B3C4A36}" type="datetimeFigureOut">
              <a:rPr lang="en-US" smtClean="0">
                <a:solidFill>
                  <a:prstClr val="black">
                    <a:tint val="75000"/>
                  </a:prstClr>
                </a:solidFill>
              </a:rPr>
              <a:pPr/>
              <a:t>12/23/2021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FBD0-E8EC-4466-B1D9-BB46117F4B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5267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3.bp.blogspot.com/_cCU1vJAsuTc/S80fLjCFoJI/AAAAAAAAAd4/kq4Ne3wTbpk/s1600/New+Picture+(4).png" TargetMode="Externa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prstClr val="black"/>
                </a:solidFill>
              </a:rPr>
              <a:t>Immunology Lab Techniques</a:t>
            </a:r>
            <a:endParaRPr lang="en-US" dirty="0"/>
          </a:p>
        </p:txBody>
      </p:sp>
      <p:sp>
        <p:nvSpPr>
          <p:cNvPr id="3" name="Subtitle 2"/>
          <p:cNvSpPr>
            <a:spLocks noGrp="1"/>
          </p:cNvSpPr>
          <p:nvPr>
            <p:ph type="subTitle" idx="1"/>
          </p:nvPr>
        </p:nvSpPr>
        <p:spPr/>
        <p:txBody>
          <a:bodyPr/>
          <a:lstStyle/>
          <a:p>
            <a:pPr lvl="0" fontAlgn="base">
              <a:lnSpc>
                <a:spcPct val="80000"/>
              </a:lnSpc>
              <a:spcAft>
                <a:spcPct val="0"/>
              </a:spcAft>
              <a:buClr>
                <a:srgbClr val="666633"/>
              </a:buClr>
              <a:buSzPct val="80000"/>
              <a:defRPr/>
            </a:pPr>
            <a:r>
              <a:rPr lang="en-US" sz="2800" kern="0" dirty="0">
                <a:solidFill>
                  <a:srgbClr val="009900"/>
                </a:solidFill>
                <a:effectLst>
                  <a:outerShdw blurRad="38100" dist="38100" dir="2700000" algn="tl">
                    <a:srgbClr val="000000"/>
                  </a:outerShdw>
                </a:effectLst>
                <a:latin typeface="Arial"/>
                <a:cs typeface="Arial"/>
              </a:rPr>
              <a:t>Dr.Eman </a:t>
            </a:r>
            <a:r>
              <a:rPr lang="en-US" sz="2800" kern="0" dirty="0" err="1">
                <a:solidFill>
                  <a:srgbClr val="009900"/>
                </a:solidFill>
                <a:effectLst>
                  <a:outerShdw blurRad="38100" dist="38100" dir="2700000" algn="tl">
                    <a:srgbClr val="000000"/>
                  </a:outerShdw>
                </a:effectLst>
                <a:latin typeface="Arial"/>
                <a:cs typeface="Arial"/>
              </a:rPr>
              <a:t>Albataineh</a:t>
            </a:r>
            <a:r>
              <a:rPr lang="en-US" sz="2800" kern="0" dirty="0">
                <a:solidFill>
                  <a:srgbClr val="009900"/>
                </a:solidFill>
                <a:effectLst>
                  <a:outerShdw blurRad="38100" dist="38100" dir="2700000" algn="tl">
                    <a:srgbClr val="000000"/>
                  </a:outerShdw>
                </a:effectLst>
                <a:latin typeface="Arial"/>
                <a:cs typeface="Arial"/>
              </a:rPr>
              <a:t>,</a:t>
            </a:r>
          </a:p>
          <a:p>
            <a:pPr lvl="0" fontAlgn="base">
              <a:lnSpc>
                <a:spcPct val="80000"/>
              </a:lnSpc>
              <a:spcAft>
                <a:spcPct val="0"/>
              </a:spcAft>
              <a:buClr>
                <a:srgbClr val="666633"/>
              </a:buClr>
              <a:buSzPct val="80000"/>
              <a:defRPr/>
            </a:pPr>
            <a:r>
              <a:rPr lang="en-US" sz="2800" kern="0" dirty="0">
                <a:solidFill>
                  <a:srgbClr val="009900"/>
                </a:solidFill>
                <a:effectLst>
                  <a:outerShdw blurRad="38100" dist="38100" dir="2700000" algn="tl">
                    <a:srgbClr val="000000"/>
                  </a:outerShdw>
                </a:effectLst>
                <a:latin typeface="Arial"/>
                <a:cs typeface="Arial"/>
              </a:rPr>
              <a:t> Associate Prof. Immunology </a:t>
            </a:r>
          </a:p>
          <a:p>
            <a:pPr lvl="0" fontAlgn="base">
              <a:lnSpc>
                <a:spcPct val="80000"/>
              </a:lnSpc>
              <a:spcAft>
                <a:spcPct val="0"/>
              </a:spcAft>
              <a:buClr>
                <a:srgbClr val="666633"/>
              </a:buClr>
              <a:buSzPct val="80000"/>
              <a:defRPr/>
            </a:pPr>
            <a:r>
              <a:rPr lang="en-US" sz="2800" kern="0" dirty="0">
                <a:solidFill>
                  <a:srgbClr val="009900"/>
                </a:solidFill>
                <a:effectLst>
                  <a:outerShdw blurRad="38100" dist="38100" dir="2700000" algn="tl">
                    <a:srgbClr val="000000"/>
                  </a:outerShdw>
                </a:effectLst>
                <a:latin typeface="Arial"/>
                <a:cs typeface="Arial"/>
              </a:rPr>
              <a:t>College of Medicine, </a:t>
            </a:r>
            <a:r>
              <a:rPr lang="en-US" sz="2800" kern="0" dirty="0" err="1">
                <a:solidFill>
                  <a:srgbClr val="009900"/>
                </a:solidFill>
                <a:effectLst>
                  <a:outerShdw blurRad="38100" dist="38100" dir="2700000" algn="tl">
                    <a:srgbClr val="000000"/>
                  </a:outerShdw>
                </a:effectLst>
                <a:latin typeface="Arial"/>
                <a:cs typeface="Arial"/>
              </a:rPr>
              <a:t>Mutah</a:t>
            </a:r>
            <a:r>
              <a:rPr lang="en-US" sz="2800" kern="0" dirty="0">
                <a:solidFill>
                  <a:srgbClr val="009900"/>
                </a:solidFill>
                <a:effectLst>
                  <a:outerShdw blurRad="38100" dist="38100" dir="2700000" algn="tl">
                    <a:srgbClr val="000000"/>
                  </a:outerShdw>
                </a:effectLst>
                <a:latin typeface="Arial"/>
                <a:cs typeface="Arial"/>
              </a:rPr>
              <a:t> university</a:t>
            </a:r>
          </a:p>
          <a:p>
            <a:pPr lvl="0" fontAlgn="base">
              <a:lnSpc>
                <a:spcPct val="80000"/>
              </a:lnSpc>
              <a:spcAft>
                <a:spcPct val="0"/>
              </a:spcAft>
              <a:buClr>
                <a:srgbClr val="666633"/>
              </a:buClr>
              <a:buSzPct val="80000"/>
              <a:defRPr/>
            </a:pPr>
            <a:r>
              <a:rPr lang="en-US" sz="2800" kern="0" dirty="0">
                <a:solidFill>
                  <a:srgbClr val="009900"/>
                </a:solidFill>
                <a:effectLst>
                  <a:outerShdw blurRad="38100" dist="38100" dir="2700000" algn="tl">
                    <a:srgbClr val="000000"/>
                  </a:outerShdw>
                </a:effectLst>
                <a:latin typeface="Arial"/>
                <a:cs typeface="Arial"/>
              </a:rPr>
              <a:t>Immunology, </a:t>
            </a:r>
          </a:p>
          <a:p>
            <a:endParaRPr lang="en-US" dirty="0"/>
          </a:p>
        </p:txBody>
      </p:sp>
      <p:sp>
        <p:nvSpPr>
          <p:cNvPr id="4" name="TextBox 3">
            <a:extLst>
              <a:ext uri="{FF2B5EF4-FFF2-40B4-BE49-F238E27FC236}">
                <a16:creationId xmlns:a16="http://schemas.microsoft.com/office/drawing/2014/main" id="{43BB84BD-96B2-4FE8-9A20-96E8978721F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74493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title" idx="4294967295"/>
          </p:nvPr>
        </p:nvSpPr>
        <p:spPr/>
        <p:txBody>
          <a:bodyPr/>
          <a:lstStyle/>
          <a:p>
            <a:pPr eaLnBrk="1" hangingPunct="1"/>
            <a:r>
              <a:rPr lang="en-US" dirty="0"/>
              <a:t>1-Single radial diffusion On a slide</a:t>
            </a:r>
          </a:p>
        </p:txBody>
      </p:sp>
      <p:sp>
        <p:nvSpPr>
          <p:cNvPr id="10243" name="Content Placeholder 2"/>
          <p:cNvSpPr>
            <a:spLocks noGrp="1"/>
          </p:cNvSpPr>
          <p:nvPr>
            <p:ph idx="1"/>
          </p:nvPr>
        </p:nvSpPr>
        <p:spPr/>
        <p:txBody>
          <a:bodyPr/>
          <a:lstStyle/>
          <a:p>
            <a:pPr eaLnBrk="1" hangingPunct="1">
              <a:lnSpc>
                <a:spcPct val="80000"/>
              </a:lnSpc>
            </a:pPr>
            <a:endParaRPr lang="en-US" sz="2600" dirty="0"/>
          </a:p>
          <a:p>
            <a:pPr eaLnBrk="1" hangingPunct="1">
              <a:lnSpc>
                <a:spcPct val="80000"/>
              </a:lnSpc>
            </a:pPr>
            <a:r>
              <a:rPr lang="en-US" sz="2600" dirty="0"/>
              <a:t>Single diffusion in two dimensions (Radial immunodiffusion))</a:t>
            </a:r>
          </a:p>
          <a:p>
            <a:pPr eaLnBrk="1" hangingPunct="1">
              <a:lnSpc>
                <a:spcPct val="80000"/>
              </a:lnSpc>
              <a:buFont typeface="Arial" pitchFamily="34" charset="0"/>
              <a:buNone/>
            </a:pPr>
            <a:r>
              <a:rPr lang="en-US" sz="2600" dirty="0"/>
              <a:t>   Ab incorporated in agar gel</a:t>
            </a:r>
          </a:p>
          <a:p>
            <a:pPr eaLnBrk="1" hangingPunct="1">
              <a:lnSpc>
                <a:spcPct val="80000"/>
              </a:lnSpc>
              <a:buFont typeface="Arial" pitchFamily="34" charset="0"/>
              <a:buNone/>
            </a:pPr>
            <a:r>
              <a:rPr lang="en-US" sz="2600" dirty="0"/>
              <a:t>   Ag. added to wells in agar.</a:t>
            </a:r>
          </a:p>
          <a:p>
            <a:pPr eaLnBrk="1" hangingPunct="1">
              <a:lnSpc>
                <a:spcPct val="80000"/>
              </a:lnSpc>
              <a:buFont typeface="Arial" pitchFamily="34" charset="0"/>
              <a:buNone/>
            </a:pPr>
            <a:r>
              <a:rPr lang="en-US" sz="2600" dirty="0"/>
              <a:t>   Ag. diffuses radially from the well</a:t>
            </a:r>
          </a:p>
          <a:p>
            <a:pPr eaLnBrk="1" hangingPunct="1">
              <a:lnSpc>
                <a:spcPct val="80000"/>
              </a:lnSpc>
              <a:buFont typeface="Arial" pitchFamily="34" charset="0"/>
              <a:buNone/>
            </a:pPr>
            <a:r>
              <a:rPr lang="en-US" sz="2600" dirty="0"/>
              <a:t>   Forms precipitation ring around antigen</a:t>
            </a:r>
          </a:p>
          <a:p>
            <a:pPr eaLnBrk="1" hangingPunct="1">
              <a:lnSpc>
                <a:spcPct val="80000"/>
              </a:lnSpc>
              <a:buFont typeface="Arial" pitchFamily="34" charset="0"/>
              <a:buNone/>
            </a:pPr>
            <a:r>
              <a:rPr lang="en-US" sz="2600" dirty="0"/>
              <a:t>   Diameter of halo – estimate of conc. of Ag.</a:t>
            </a:r>
          </a:p>
          <a:p>
            <a:pPr eaLnBrk="1" hangingPunct="1">
              <a:lnSpc>
                <a:spcPct val="80000"/>
              </a:lnSpc>
              <a:buFont typeface="Arial" pitchFamily="34" charset="0"/>
              <a:buNone/>
            </a:pPr>
            <a:r>
              <a:rPr lang="en-US" sz="2600" dirty="0"/>
              <a:t>   Used for estimation of </a:t>
            </a:r>
          </a:p>
          <a:p>
            <a:pPr lvl="1" eaLnBrk="1" hangingPunct="1">
              <a:lnSpc>
                <a:spcPct val="80000"/>
              </a:lnSpc>
              <a:buFont typeface="Arial" pitchFamily="34" charset="0"/>
              <a:buNone/>
            </a:pPr>
            <a:r>
              <a:rPr lang="en-US" sz="2200" dirty="0" err="1"/>
              <a:t>Igs</a:t>
            </a:r>
            <a:r>
              <a:rPr lang="en-US" sz="2200" dirty="0"/>
              <a:t> levels in serum,</a:t>
            </a:r>
          </a:p>
          <a:p>
            <a:pPr lvl="1" eaLnBrk="1" hangingPunct="1">
              <a:lnSpc>
                <a:spcPct val="80000"/>
              </a:lnSpc>
              <a:buFont typeface="Arial" pitchFamily="34" charset="0"/>
              <a:buNone/>
            </a:pPr>
            <a:r>
              <a:rPr lang="en-US" sz="2200" dirty="0"/>
              <a:t> screening Abs against viruses (Influenza) or bacteria </a:t>
            </a:r>
          </a:p>
        </p:txBody>
      </p:sp>
    </p:spTree>
    <p:extLst>
      <p:ext uri="{BB962C8B-B14F-4D97-AF65-F5344CB8AC3E}">
        <p14:creationId xmlns:p14="http://schemas.microsoft.com/office/powerpoint/2010/main" val="126882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reaction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55078"/>
            <a:ext cx="6840760" cy="512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94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76375"/>
            <a:ext cx="3962400"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272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83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2-</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55073"/>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317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t>Ouchterlony</a:t>
            </a:r>
            <a:r>
              <a:rPr lang="en-US" sz="2400" dirty="0"/>
              <a:t> results  for the detection of antigens and antibodies and determination of homologies between antigen</a:t>
            </a:r>
            <a:endParaRPr lang="ar-JO" sz="2400" dirty="0"/>
          </a:p>
        </p:txBody>
      </p:sp>
      <p:pic>
        <p:nvPicPr>
          <p:cNvPr id="4" name="Picture 3"/>
          <p:cNvPicPr>
            <a:picLocks noChangeAspect="1"/>
          </p:cNvPicPr>
          <p:nvPr/>
        </p:nvPicPr>
        <p:blipFill>
          <a:blip r:embed="rId2"/>
          <a:stretch>
            <a:fillRect/>
          </a:stretch>
        </p:blipFill>
        <p:spPr>
          <a:xfrm>
            <a:off x="457200" y="2819400"/>
            <a:ext cx="8035323" cy="2152650"/>
          </a:xfrm>
          <a:prstGeom prst="rect">
            <a:avLst/>
          </a:prstGeom>
        </p:spPr>
      </p:pic>
    </p:spTree>
    <p:extLst>
      <p:ext uri="{BB962C8B-B14F-4D97-AF65-F5344CB8AC3E}">
        <p14:creationId xmlns:p14="http://schemas.microsoft.com/office/powerpoint/2010/main" val="9472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16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689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533400" y="-228600"/>
            <a:ext cx="8229600" cy="1143000"/>
          </a:xfrm>
        </p:spPr>
        <p:txBody>
          <a:bodyPr/>
          <a:lstStyle/>
          <a:p>
            <a:pPr eaLnBrk="1" hangingPunct="1"/>
            <a:r>
              <a:rPr lang="en-US" sz="4000" dirty="0"/>
              <a:t>Application on direct</a:t>
            </a:r>
          </a:p>
        </p:txBody>
      </p:sp>
      <p:sp>
        <p:nvSpPr>
          <p:cNvPr id="16387" name="Content Placeholder 2"/>
          <p:cNvSpPr>
            <a:spLocks noGrp="1"/>
          </p:cNvSpPr>
          <p:nvPr>
            <p:ph idx="4294967295"/>
          </p:nvPr>
        </p:nvSpPr>
        <p:spPr>
          <a:xfrm>
            <a:off x="381000" y="457200"/>
            <a:ext cx="8229600" cy="4525963"/>
          </a:xfrm>
        </p:spPr>
        <p:txBody>
          <a:bodyPr/>
          <a:lstStyle/>
          <a:p>
            <a:pPr marL="0" indent="0" eaLnBrk="1" hangingPunct="1">
              <a:buNone/>
            </a:pPr>
            <a:r>
              <a:rPr lang="en-US" dirty="0"/>
              <a:t>1. If antigen on red blood cells, then it is called </a:t>
            </a:r>
            <a:r>
              <a:rPr lang="en-US" dirty="0" err="1"/>
              <a:t>hemagglutination</a:t>
            </a:r>
            <a:r>
              <a:rPr lang="en-US" dirty="0"/>
              <a:t>.</a:t>
            </a:r>
          </a:p>
          <a:p>
            <a:pPr lvl="0" eaLnBrk="1" hangingPunct="1"/>
            <a:r>
              <a:rPr lang="en-US" dirty="0">
                <a:solidFill>
                  <a:prstClr val="black"/>
                </a:solidFill>
              </a:rPr>
              <a:t>Uses of </a:t>
            </a:r>
            <a:r>
              <a:rPr lang="en-US" dirty="0" err="1">
                <a:solidFill>
                  <a:prstClr val="black"/>
                </a:solidFill>
              </a:rPr>
              <a:t>heamagglutination</a:t>
            </a:r>
            <a:r>
              <a:rPr lang="en-US" dirty="0">
                <a:solidFill>
                  <a:prstClr val="black"/>
                </a:solidFill>
              </a:rPr>
              <a:t> are Blood grouping &amp; Cross matching, </a:t>
            </a:r>
          </a:p>
          <a:p>
            <a:pPr eaLnBrk="1" hangingPunct="1"/>
            <a:r>
              <a:rPr lang="en-US" dirty="0"/>
              <a:t>Antisera of the IgM type can be used to in blood grouping</a:t>
            </a:r>
          </a:p>
          <a:p>
            <a:pPr eaLnBrk="1" hangingPunct="1"/>
            <a:r>
              <a:rPr lang="en-US" dirty="0"/>
              <a:t>Smooth suspension of blood on 3 slides + drop of antibody (anti-a, anti B and anti RH on each slide. Clumping of blood means it has that antibody specific antigen </a:t>
            </a:r>
          </a:p>
          <a:p>
            <a:pPr marL="0" indent="0" eaLnBrk="1" hangingPunct="1">
              <a:buNone/>
            </a:pPr>
            <a:r>
              <a:rPr lang="en-US" dirty="0"/>
              <a:t>2. Used in identification and typing of micro-organisms as pneumococci</a:t>
            </a:r>
          </a:p>
          <a:p>
            <a:pPr marL="0" indent="0" eaLnBrk="1" hangingPunct="1">
              <a:buNone/>
            </a:pPr>
            <a:endParaRPr lang="en-US" dirty="0"/>
          </a:p>
          <a:p>
            <a:pPr eaLnBrk="1" hangingPunct="1">
              <a:buFont typeface="Arial" pitchFamily="34" charset="0"/>
              <a:buNone/>
            </a:pPr>
            <a:endParaRPr lang="en-US" dirty="0"/>
          </a:p>
          <a:p>
            <a:pPr eaLnBrk="1" hangingPunct="1">
              <a:buFont typeface="Arial" pitchFamily="34" charset="0"/>
              <a:buNone/>
            </a:pPr>
            <a:r>
              <a:rPr lang="en-US" dirty="0"/>
              <a:t>    </a:t>
            </a:r>
          </a:p>
        </p:txBody>
      </p:sp>
    </p:spTree>
    <p:extLst>
      <p:ext uri="{BB962C8B-B14F-4D97-AF65-F5344CB8AC3E}">
        <p14:creationId xmlns:p14="http://schemas.microsoft.com/office/powerpoint/2010/main" val="3293350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ew+Picture+(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11238"/>
            <a:ext cx="7620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57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b="1" dirty="0"/>
              <a:t>Serology</a:t>
            </a:r>
            <a:r>
              <a:rPr lang="en-US" dirty="0"/>
              <a:t> is the scientific study of serum and other fluids. In practice, the term usually refers to the diagnostic identification of antibodies in the serum. </a:t>
            </a:r>
          </a:p>
          <a:p>
            <a:pPr lvl="1"/>
            <a:r>
              <a:rPr lang="en-US" dirty="0"/>
              <a:t>Infection</a:t>
            </a:r>
          </a:p>
          <a:p>
            <a:pPr lvl="1"/>
            <a:r>
              <a:rPr lang="en-US" dirty="0"/>
              <a:t>Blood typing</a:t>
            </a:r>
          </a:p>
          <a:p>
            <a:pPr lvl="1"/>
            <a:r>
              <a:rPr lang="en-US" dirty="0"/>
              <a:t>Autoimmune diseases </a:t>
            </a:r>
          </a:p>
          <a:p>
            <a:pPr lvl="1"/>
            <a:r>
              <a:rPr lang="en-US" dirty="0"/>
              <a:t>Immune deficiency as X- linked </a:t>
            </a:r>
            <a:r>
              <a:rPr lang="en-US" dirty="0" err="1"/>
              <a:t>agammaglobulineamia</a:t>
            </a:r>
            <a:endParaRPr lang="en-US" dirty="0"/>
          </a:p>
          <a:p>
            <a:pPr lvl="1"/>
            <a:endParaRPr lang="en-US" dirty="0"/>
          </a:p>
        </p:txBody>
      </p:sp>
    </p:spTree>
    <p:extLst>
      <p:ext uri="{BB962C8B-B14F-4D97-AF65-F5344CB8AC3E}">
        <p14:creationId xmlns:p14="http://schemas.microsoft.com/office/powerpoint/2010/main" val="24365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p:cNvSpPr>
          <p:nvPr>
            <p:ph type="body" idx="1"/>
          </p:nvPr>
        </p:nvSpPr>
        <p:spPr/>
        <p:txBody>
          <a:bodyPr/>
          <a:lstStyle/>
          <a:p>
            <a:pPr eaLnBrk="1" hangingPunct="1">
              <a:lnSpc>
                <a:spcPct val="90000"/>
              </a:lnSpc>
            </a:pPr>
            <a:r>
              <a:rPr lang="en-US" sz="2400" b="1" dirty="0"/>
              <a:t>2-direct agglutination test (on tube) (Titer) (quantitative)</a:t>
            </a:r>
            <a:br>
              <a:rPr lang="en-US" sz="2400" dirty="0"/>
            </a:br>
            <a:r>
              <a:rPr lang="en-US" sz="2400" dirty="0"/>
              <a:t>In this test, serial dilutions are made of a antibody sample (patient serum) and then a fixed number of particulate antigen is added. Then the last dilution that gives agglutination is determined and called the titer. The results are reported as the reciprocal of the maximal dilution that gives visible agglutination. </a:t>
            </a:r>
          </a:p>
        </p:txBody>
      </p:sp>
    </p:spTree>
    <p:extLst>
      <p:ext uri="{BB962C8B-B14F-4D97-AF65-F5344CB8AC3E}">
        <p14:creationId xmlns:p14="http://schemas.microsoft.com/office/powerpoint/2010/main" val="348916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brucella agglutination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7128792" cy="571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9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a:t>Agglutination</a:t>
            </a:r>
          </a:p>
        </p:txBody>
      </p:sp>
      <p:sp>
        <p:nvSpPr>
          <p:cNvPr id="3" name="Content Placeholder 2"/>
          <p:cNvSpPr>
            <a:spLocks noGrp="1"/>
          </p:cNvSpPr>
          <p:nvPr>
            <p:ph idx="1"/>
          </p:nvPr>
        </p:nvSpPr>
        <p:spPr/>
        <p:txBody>
          <a:bodyPr rtlCol="0">
            <a:normAutofit/>
          </a:bodyPr>
          <a:lstStyle/>
          <a:p>
            <a:pPr algn="just" eaLnBrk="1" fontAlgn="auto" hangingPunct="1">
              <a:spcAft>
                <a:spcPts val="0"/>
              </a:spcAft>
              <a:defRPr/>
            </a:pPr>
            <a:r>
              <a:rPr lang="en-US" dirty="0" err="1">
                <a:solidFill>
                  <a:srgbClr val="FF0000"/>
                </a:solidFill>
              </a:rPr>
              <a:t>Widal</a:t>
            </a:r>
            <a:r>
              <a:rPr lang="en-US" dirty="0">
                <a:solidFill>
                  <a:srgbClr val="FF0000"/>
                </a:solidFill>
              </a:rPr>
              <a:t> test: </a:t>
            </a:r>
            <a:r>
              <a:rPr lang="en-US" dirty="0"/>
              <a:t>a rapid screening test to help determine the possibility of typhoid fever. The antigens used in this procedure include Salmonella O (somatic) and H (</a:t>
            </a:r>
            <a:r>
              <a:rPr lang="en-US" dirty="0" err="1"/>
              <a:t>flagellar</a:t>
            </a:r>
            <a:r>
              <a:rPr lang="en-US" dirty="0"/>
              <a:t>) antigens.</a:t>
            </a:r>
          </a:p>
          <a:p>
            <a:pPr algn="just" eaLnBrk="1" fontAlgn="auto" hangingPunct="1">
              <a:spcAft>
                <a:spcPts val="0"/>
              </a:spcAft>
              <a:defRPr/>
            </a:pPr>
            <a:r>
              <a:rPr lang="en-US" dirty="0" err="1"/>
              <a:t>Brucella</a:t>
            </a:r>
            <a:r>
              <a:rPr lang="en-US" dirty="0"/>
              <a:t> agglutination test</a:t>
            </a:r>
          </a:p>
          <a:p>
            <a:pPr marL="0" indent="0" algn="just" eaLnBrk="1" fontAlgn="auto" hangingPunct="1">
              <a:spcAft>
                <a:spcPts val="0"/>
              </a:spcAft>
              <a:buFont typeface="Arial" pitchFamily="34" charset="0"/>
              <a:buNone/>
              <a:defRPr/>
            </a:pPr>
            <a:endParaRPr lang="en-US" dirty="0"/>
          </a:p>
          <a:p>
            <a:pPr algn="just" eaLnBrk="1" fontAlgn="auto" hangingPunct="1">
              <a:spcAft>
                <a:spcPts val="0"/>
              </a:spcAft>
              <a:defRPr/>
            </a:pPr>
            <a:endParaRPr lang="en-US" dirty="0"/>
          </a:p>
        </p:txBody>
      </p:sp>
    </p:spTree>
    <p:extLst>
      <p:ext uri="{BB962C8B-B14F-4D97-AF65-F5344CB8AC3E}">
        <p14:creationId xmlns:p14="http://schemas.microsoft.com/office/powerpoint/2010/main" val="139837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r>
              <a:rPr lang="en-US"/>
              <a:t>Titer</a:t>
            </a:r>
          </a:p>
        </p:txBody>
      </p:sp>
      <p:sp>
        <p:nvSpPr>
          <p:cNvPr id="21507" name="Rectangle 3"/>
          <p:cNvSpPr>
            <a:spLocks noGrp="1"/>
          </p:cNvSpPr>
          <p:nvPr>
            <p:ph type="body" idx="1"/>
          </p:nvPr>
        </p:nvSpPr>
        <p:spPr/>
        <p:txBody>
          <a:bodyPr/>
          <a:lstStyle/>
          <a:p>
            <a:pPr eaLnBrk="1" hangingPunct="1"/>
            <a:r>
              <a:rPr lang="en-US"/>
              <a:t>Or level of antibody in serum is expressed as the highest dilution of antibodies that gives a positive reaction with antigen. It can be diagnostic or prognostic</a:t>
            </a:r>
          </a:p>
        </p:txBody>
      </p:sp>
    </p:spTree>
    <p:extLst>
      <p:ext uri="{BB962C8B-B14F-4D97-AF65-F5344CB8AC3E}">
        <p14:creationId xmlns:p14="http://schemas.microsoft.com/office/powerpoint/2010/main" val="387599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7200" y="-228600"/>
            <a:ext cx="8229600" cy="1143000"/>
          </a:xfrm>
        </p:spPr>
        <p:txBody>
          <a:bodyPr/>
          <a:lstStyle/>
          <a:p>
            <a:pPr eaLnBrk="1" hangingPunct="1"/>
            <a:r>
              <a:rPr lang="en-US" dirty="0"/>
              <a:t>3- Coombs test</a:t>
            </a:r>
          </a:p>
        </p:txBody>
      </p:sp>
      <p:sp>
        <p:nvSpPr>
          <p:cNvPr id="164867" name="Content Placeholder 2"/>
          <p:cNvSpPr>
            <a:spLocks noGrp="1"/>
          </p:cNvSpPr>
          <p:nvPr>
            <p:ph idx="1"/>
          </p:nvPr>
        </p:nvSpPr>
        <p:spPr>
          <a:xfrm>
            <a:off x="381000" y="685800"/>
            <a:ext cx="8229600" cy="4525963"/>
          </a:xfrm>
        </p:spPr>
        <p:txBody>
          <a:bodyPr/>
          <a:lstStyle/>
          <a:p>
            <a:pPr algn="just" eaLnBrk="1" hangingPunct="1"/>
            <a:r>
              <a:rPr lang="en-US" sz="2400" dirty="0"/>
              <a:t>The key component of agglutination in coombs test is antibody to human globulin that is made in animals or by means of </a:t>
            </a:r>
            <a:r>
              <a:rPr lang="en-US" sz="2400" dirty="0" err="1"/>
              <a:t>hybridoma</a:t>
            </a:r>
            <a:r>
              <a:rPr lang="en-US" sz="2400" dirty="0"/>
              <a:t> techniques (Coombs reagent).</a:t>
            </a:r>
          </a:p>
          <a:p>
            <a:pPr algn="just" eaLnBrk="1" hangingPunct="1"/>
            <a:r>
              <a:rPr lang="en-US" sz="2400" dirty="0"/>
              <a:t>The </a:t>
            </a:r>
            <a:r>
              <a:rPr lang="en-US" sz="2400" b="1" i="1" u="sng" dirty="0"/>
              <a:t>direct </a:t>
            </a:r>
            <a:r>
              <a:rPr lang="en-US" sz="2400" b="1" i="1" u="sng" dirty="0" err="1"/>
              <a:t>antiglobulin</a:t>
            </a:r>
            <a:r>
              <a:rPr lang="en-US" sz="2400" b="1" i="1" u="sng" dirty="0"/>
              <a:t> test ( coombs test)</a:t>
            </a:r>
            <a:r>
              <a:rPr lang="en-US" sz="2400" dirty="0"/>
              <a:t>is used to demonstrate in vivo attachment of antibody to an individual’s red blood cells.</a:t>
            </a:r>
          </a:p>
          <a:p>
            <a:pPr algn="just" eaLnBrk="1" hangingPunct="1"/>
            <a:r>
              <a:rPr lang="en-US" sz="2400" dirty="0"/>
              <a:t>Patient RBC sample is mixed with coombs reagent, if agglutination occurs this mean that the RBCs have antibody on their surfaces (sensitized</a:t>
            </a:r>
            <a:r>
              <a:rPr lang="en-US" sz="2800" dirty="0"/>
              <a:t>)</a:t>
            </a:r>
          </a:p>
          <a:p>
            <a:pPr algn="just" eaLnBrk="1" hangingPunct="1"/>
            <a:r>
              <a:rPr lang="en-US" sz="2800" dirty="0"/>
              <a:t>This test serves as an indicator of :</a:t>
            </a:r>
          </a:p>
          <a:p>
            <a:pPr algn="just" eaLnBrk="1" hangingPunct="1">
              <a:buFont typeface="Wingdings" pitchFamily="2" charset="2"/>
              <a:buChar char="ü"/>
            </a:pPr>
            <a:r>
              <a:rPr lang="en-US" sz="2400" dirty="0"/>
              <a:t>autoimmune hemolytic anemia</a:t>
            </a:r>
          </a:p>
          <a:p>
            <a:pPr algn="just" eaLnBrk="1" hangingPunct="1">
              <a:buFont typeface="Wingdings" pitchFamily="2" charset="2"/>
              <a:buChar char="ü"/>
            </a:pPr>
            <a:r>
              <a:rPr lang="en-US" sz="2400" dirty="0"/>
              <a:t>hemolytic disease of the newborn</a:t>
            </a:r>
          </a:p>
          <a:p>
            <a:pPr algn="just" eaLnBrk="1" hangingPunct="1">
              <a:buFont typeface="Wingdings" pitchFamily="2" charset="2"/>
              <a:buChar char="ü"/>
            </a:pPr>
            <a:r>
              <a:rPr lang="en-US" sz="2400" dirty="0"/>
              <a:t>sensitization of red blood cells caused by the presence of drugs, or a transfusion reaction.</a:t>
            </a:r>
          </a:p>
        </p:txBody>
      </p:sp>
    </p:spTree>
    <p:extLst>
      <p:ext uri="{BB962C8B-B14F-4D97-AF65-F5344CB8AC3E}">
        <p14:creationId xmlns:p14="http://schemas.microsoft.com/office/powerpoint/2010/main" val="448774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r>
              <a:rPr lang="en-US" dirty="0"/>
              <a:t>5-Indirect coombs test</a:t>
            </a:r>
          </a:p>
        </p:txBody>
      </p:sp>
      <p:sp>
        <p:nvSpPr>
          <p:cNvPr id="3" name="Content Placeholder 2"/>
          <p:cNvSpPr>
            <a:spLocks noGrp="1"/>
          </p:cNvSpPr>
          <p:nvPr>
            <p:ph idx="1"/>
          </p:nvPr>
        </p:nvSpPr>
        <p:spPr>
          <a:xfrm>
            <a:off x="457200" y="1722438"/>
            <a:ext cx="8229600" cy="4525962"/>
          </a:xfrm>
        </p:spPr>
        <p:txBody>
          <a:bodyPr rtlCol="0">
            <a:normAutofit fontScale="85000" lnSpcReduction="20000"/>
          </a:bodyPr>
          <a:lstStyle/>
          <a:p>
            <a:pPr algn="just" eaLnBrk="1" fontAlgn="auto" hangingPunct="1">
              <a:spcAft>
                <a:spcPts val="0"/>
              </a:spcAft>
              <a:defRPr/>
            </a:pPr>
            <a:r>
              <a:rPr lang="en-US" sz="2800" dirty="0"/>
              <a:t>The </a:t>
            </a:r>
            <a:r>
              <a:rPr lang="en-US" sz="2800" b="1" i="1" u="sng" dirty="0"/>
              <a:t>indirect </a:t>
            </a:r>
            <a:r>
              <a:rPr lang="en-US" sz="2800" b="1" i="1" u="sng" dirty="0" err="1"/>
              <a:t>antiglobulin</a:t>
            </a:r>
            <a:r>
              <a:rPr lang="en-US" sz="2800" b="1" i="1" u="sng" dirty="0"/>
              <a:t> test (indirect coombs test) </a:t>
            </a:r>
            <a:r>
              <a:rPr lang="en-US" sz="2800" dirty="0"/>
              <a:t>is used to determine the presence of a particular antibody in a patient.</a:t>
            </a:r>
          </a:p>
          <a:p>
            <a:pPr algn="just" eaLnBrk="1" fontAlgn="auto" hangingPunct="1">
              <a:spcAft>
                <a:spcPts val="0"/>
              </a:spcAft>
              <a:defRPr/>
            </a:pPr>
            <a:r>
              <a:rPr lang="en-US" sz="2800" dirty="0"/>
              <a:t>This is a two-step process.</a:t>
            </a:r>
          </a:p>
          <a:p>
            <a:pPr algn="just" eaLnBrk="1" fontAlgn="auto" hangingPunct="1">
              <a:spcAft>
                <a:spcPts val="0"/>
              </a:spcAft>
              <a:defRPr/>
            </a:pPr>
            <a:r>
              <a:rPr lang="en-US" sz="2800" dirty="0"/>
              <a:t>Patient serum  is mixed with RBC have the RH antigen, and the cells are then carefully washed again to remove any unbound antibody.</a:t>
            </a:r>
          </a:p>
          <a:p>
            <a:pPr algn="just" eaLnBrk="1" fontAlgn="auto" hangingPunct="1">
              <a:spcAft>
                <a:spcPts val="0"/>
              </a:spcAft>
              <a:defRPr/>
            </a:pPr>
            <a:r>
              <a:rPr lang="en-US" sz="2800" dirty="0"/>
              <a:t>coombs reagent is added, a visible reaction occurs if the patient is positive for the antibody</a:t>
            </a:r>
          </a:p>
          <a:p>
            <a:pPr algn="just" eaLnBrk="1" fontAlgn="auto" hangingPunct="1">
              <a:spcAft>
                <a:spcPts val="0"/>
              </a:spcAft>
              <a:defRPr/>
            </a:pPr>
            <a:r>
              <a:rPr lang="en-US" sz="2800" dirty="0"/>
              <a:t>is used In antenatal care, to screen pregnant women for antibodies that may cause hemolytic disease of the newborn , Pregnant serum + RH+ RBC</a:t>
            </a:r>
          </a:p>
          <a:p>
            <a:pPr algn="just" eaLnBrk="1" fontAlgn="auto" hangingPunct="1">
              <a:spcAft>
                <a:spcPts val="0"/>
              </a:spcAft>
              <a:defRPr/>
            </a:pPr>
            <a:r>
              <a:rPr lang="en-US" sz="2800" dirty="0"/>
              <a:t>and to screen for antibodies in the preparation of blood for blood transfusion (Cross match). Recipient serum + donor RBC</a:t>
            </a:r>
          </a:p>
        </p:txBody>
      </p:sp>
    </p:spTree>
    <p:extLst>
      <p:ext uri="{BB962C8B-B14F-4D97-AF65-F5344CB8AC3E}">
        <p14:creationId xmlns:p14="http://schemas.microsoft.com/office/powerpoint/2010/main" val="216639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solidFill>
                  <a:srgbClr val="000000"/>
                </a:solidFill>
                <a:latin typeface="Times New Roman" pitchFamily="18" charset="0"/>
                <a:ea typeface="+mn-ea"/>
                <a:cs typeface="+mn-cs"/>
              </a:rPr>
              <a:t>cross match</a:t>
            </a:r>
            <a:endParaRPr lang="en-US" dirty="0"/>
          </a:p>
        </p:txBody>
      </p:sp>
      <p:sp>
        <p:nvSpPr>
          <p:cNvPr id="166915" name="Content Placeholder 2"/>
          <p:cNvSpPr>
            <a:spLocks noGrp="1"/>
          </p:cNvSpPr>
          <p:nvPr>
            <p:ph idx="1"/>
          </p:nvPr>
        </p:nvSpPr>
        <p:spPr/>
        <p:txBody>
          <a:bodyPr/>
          <a:lstStyle/>
          <a:p>
            <a:r>
              <a:rPr lang="en-US" dirty="0">
                <a:solidFill>
                  <a:srgbClr val="000000"/>
                </a:solidFill>
                <a:latin typeface="Times New Roman" pitchFamily="18" charset="0"/>
              </a:rPr>
              <a:t>To perform a cross match, a small amount of the recipient's serum is mixed with a small amount of the donor RBCs. The mixture is then examined </a:t>
            </a:r>
            <a:r>
              <a:rPr lang="en-US">
                <a:solidFill>
                  <a:srgbClr val="000000"/>
                </a:solidFill>
                <a:latin typeface="Times New Roman" pitchFamily="18" charset="0"/>
              </a:rPr>
              <a:t>coombs reagent. </a:t>
            </a:r>
            <a:r>
              <a:rPr lang="en-US" dirty="0">
                <a:solidFill>
                  <a:srgbClr val="000000"/>
                </a:solidFill>
                <a:latin typeface="Times New Roman" pitchFamily="18" charset="0"/>
              </a:rPr>
              <a:t>If the proposed transfusion is incompatible, the donor RBCs are agglutinated by antibodies in the recipient's serum.</a:t>
            </a:r>
            <a:endParaRPr lang="en-US" dirty="0"/>
          </a:p>
        </p:txBody>
      </p:sp>
    </p:spTree>
    <p:extLst>
      <p:ext uri="{BB962C8B-B14F-4D97-AF65-F5344CB8AC3E}">
        <p14:creationId xmlns:p14="http://schemas.microsoft.com/office/powerpoint/2010/main" val="3240595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sz="2800"/>
              <a:t>In Preparation for blood transfusion; recipient serum mixed with donor’s blood</a:t>
            </a:r>
          </a:p>
        </p:txBody>
      </p:sp>
      <p:pic>
        <p:nvPicPr>
          <p:cNvPr id="167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315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14800"/>
            <a:ext cx="6934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300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5183188" cy="6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120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Indirect agglutination test</a:t>
            </a:r>
            <a:br>
              <a:rPr lang="en-US" dirty="0"/>
            </a:br>
            <a:endParaRPr lang="en-US" dirty="0"/>
          </a:p>
        </p:txBody>
      </p:sp>
      <p:pic>
        <p:nvPicPr>
          <p:cNvPr id="8194" name="Picture 2" descr="Image result for passive agglut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2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381000" y="914400"/>
            <a:ext cx="8229600" cy="5257800"/>
          </a:xfrm>
        </p:spPr>
        <p:txBody>
          <a:bodyPr/>
          <a:lstStyle/>
          <a:p>
            <a:pPr eaLnBrk="1" hangingPunct="1">
              <a:lnSpc>
                <a:spcPct val="80000"/>
              </a:lnSpc>
              <a:buFont typeface="Wingdings" pitchFamily="2" charset="2"/>
              <a:buChar char="q"/>
            </a:pPr>
            <a:r>
              <a:rPr lang="en-US" sz="2800" dirty="0"/>
              <a:t>An </a:t>
            </a:r>
            <a:r>
              <a:rPr lang="en-US" sz="2800" b="1" dirty="0"/>
              <a:t>immunoassay</a:t>
            </a:r>
            <a:r>
              <a:rPr lang="en-US" sz="2800" dirty="0"/>
              <a:t> is a method of target (detection/quantitation) antigen (or antibody) capture in samples using a specific antibody (or antigen), </a:t>
            </a:r>
          </a:p>
          <a:p>
            <a:pPr eaLnBrk="1" hangingPunct="1">
              <a:lnSpc>
                <a:spcPct val="80000"/>
              </a:lnSpc>
            </a:pPr>
            <a:r>
              <a:rPr lang="en-US" sz="2800" dirty="0"/>
              <a:t>1.Precipitation; Soluble antigen + specific antibody  = Insoluble Precipitate of Ag-Ab complex (IGG)</a:t>
            </a:r>
          </a:p>
          <a:p>
            <a:pPr eaLnBrk="1" hangingPunct="1">
              <a:lnSpc>
                <a:spcPct val="80000"/>
              </a:lnSpc>
            </a:pPr>
            <a:r>
              <a:rPr lang="en-US" sz="2800" dirty="0"/>
              <a:t>2. Agglutination;  if the antigen is insoluble or cell/ tissue bound and Ab is soluble (IGM, IGA)</a:t>
            </a:r>
          </a:p>
          <a:p>
            <a:pPr eaLnBrk="1" hangingPunct="1">
              <a:lnSpc>
                <a:spcPct val="80000"/>
              </a:lnSpc>
            </a:pPr>
            <a:r>
              <a:rPr lang="en-US" sz="2800" dirty="0"/>
              <a:t>3.Complement fixation (CFT); if the antibody in patient serum unites specific antigen, the added complements will be fixed, the indicator sheep RBC will not be lysed(positive)</a:t>
            </a:r>
          </a:p>
          <a:p>
            <a:pPr eaLnBrk="1" hangingPunct="1">
              <a:lnSpc>
                <a:spcPct val="80000"/>
              </a:lnSpc>
            </a:pPr>
            <a:r>
              <a:rPr lang="en-US" sz="2800" dirty="0"/>
              <a:t>4. radio-immunoassays (color)</a:t>
            </a:r>
          </a:p>
          <a:p>
            <a:pPr eaLnBrk="1" hangingPunct="1">
              <a:lnSpc>
                <a:spcPct val="80000"/>
              </a:lnSpc>
              <a:buFont typeface="Arial" pitchFamily="34" charset="0"/>
              <a:buNone/>
            </a:pPr>
            <a:endParaRPr lang="en-US" sz="2400" dirty="0"/>
          </a:p>
        </p:txBody>
      </p:sp>
    </p:spTree>
    <p:extLst>
      <p:ext uri="{BB962C8B-B14F-4D97-AF65-F5344CB8AC3E}">
        <p14:creationId xmlns:p14="http://schemas.microsoft.com/office/powerpoint/2010/main" val="399069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1-Latex agglutination test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752600"/>
            <a:ext cx="60769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580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Latex agglutination test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84784"/>
            <a:ext cx="6418063" cy="480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427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253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790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0"/>
            <a:ext cx="7632848" cy="6789420"/>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462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dirty="0"/>
              <a:t>Passive Agglutination</a:t>
            </a:r>
          </a:p>
        </p:txBody>
      </p:sp>
      <p:sp>
        <p:nvSpPr>
          <p:cNvPr id="159747" name="Content Placeholder 2"/>
          <p:cNvSpPr>
            <a:spLocks noGrp="1"/>
          </p:cNvSpPr>
          <p:nvPr>
            <p:ph idx="1"/>
          </p:nvPr>
        </p:nvSpPr>
        <p:spPr/>
        <p:txBody>
          <a:bodyPr/>
          <a:lstStyle/>
          <a:p>
            <a:pPr marL="0" indent="0" algn="just" eaLnBrk="1" hangingPunct="1">
              <a:buNone/>
            </a:pPr>
            <a:r>
              <a:rPr lang="en-US" b="1" dirty="0">
                <a:solidFill>
                  <a:srgbClr val="00B0F0"/>
                </a:solidFill>
              </a:rPr>
              <a:t>2. </a:t>
            </a:r>
            <a:r>
              <a:rPr lang="en-US" b="1" dirty="0" err="1">
                <a:solidFill>
                  <a:srgbClr val="00B0F0"/>
                </a:solidFill>
              </a:rPr>
              <a:t>Coagglutination</a:t>
            </a:r>
            <a:r>
              <a:rPr lang="en-US" dirty="0"/>
              <a:t> is the name given to systems using bacteria as the carrier particles to which antibody is attached.</a:t>
            </a:r>
          </a:p>
          <a:p>
            <a:pPr lvl="1" algn="just" eaLnBrk="1" hangingPunct="1"/>
            <a:r>
              <a:rPr lang="en-US" i="1" dirty="0"/>
              <a:t>Staphylococcus </a:t>
            </a:r>
            <a:r>
              <a:rPr lang="en-US" i="1" dirty="0" err="1"/>
              <a:t>aureus</a:t>
            </a:r>
            <a:r>
              <a:rPr lang="en-US" i="1" dirty="0"/>
              <a:t> </a:t>
            </a:r>
            <a:r>
              <a:rPr lang="en-US" dirty="0"/>
              <a:t>is most frequently used, because it has a protein on its outer surface, called protein A, which naturally adsorbs the (FC) portion of antibody molecules.</a:t>
            </a:r>
          </a:p>
        </p:txBody>
      </p:sp>
    </p:spTree>
    <p:extLst>
      <p:ext uri="{BB962C8B-B14F-4D97-AF65-F5344CB8AC3E}">
        <p14:creationId xmlns:p14="http://schemas.microsoft.com/office/powerpoint/2010/main" val="248440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9150" y="685800"/>
            <a:ext cx="8096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18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Passive </a:t>
            </a:r>
            <a:r>
              <a:rPr lang="en-US" dirty="0" err="1"/>
              <a:t>heamagglutination</a:t>
            </a:r>
            <a:endParaRPr lang="ar-JO" dirty="0"/>
          </a:p>
        </p:txBody>
      </p:sp>
      <p:sp>
        <p:nvSpPr>
          <p:cNvPr id="3" name="Content Placeholder 2"/>
          <p:cNvSpPr>
            <a:spLocks noGrp="1"/>
          </p:cNvSpPr>
          <p:nvPr>
            <p:ph idx="1"/>
          </p:nvPr>
        </p:nvSpPr>
        <p:spPr/>
        <p:txBody>
          <a:bodyPr/>
          <a:lstStyle/>
          <a:p>
            <a:r>
              <a:rPr lang="en-US" dirty="0"/>
              <a:t>, when known antigen is coated on RBC and then mixed with serum from patient, to diagnose</a:t>
            </a:r>
          </a:p>
          <a:p>
            <a:r>
              <a:rPr lang="en-US" dirty="0"/>
              <a:t> TAPH test, </a:t>
            </a:r>
            <a:r>
              <a:rPr lang="en-US" dirty="0" err="1"/>
              <a:t>treponema</a:t>
            </a:r>
            <a:r>
              <a:rPr lang="en-US" dirty="0"/>
              <a:t> pallidum </a:t>
            </a:r>
            <a:r>
              <a:rPr lang="en-US" dirty="0" err="1"/>
              <a:t>heamagglutination</a:t>
            </a:r>
            <a:r>
              <a:rPr lang="en-US" dirty="0"/>
              <a:t> test for syphilis</a:t>
            </a:r>
            <a:endParaRPr lang="ar-JO" dirty="0"/>
          </a:p>
        </p:txBody>
      </p:sp>
    </p:spTree>
    <p:extLst>
      <p:ext uri="{BB962C8B-B14F-4D97-AF65-F5344CB8AC3E}">
        <p14:creationId xmlns:p14="http://schemas.microsoft.com/office/powerpoint/2010/main" val="721271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38420"/>
            <a:ext cx="6858000" cy="498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t> Agglutination inhibition test</a:t>
            </a:r>
            <a:endParaRPr lang="ar-JO" dirty="0"/>
          </a:p>
        </p:txBody>
      </p:sp>
    </p:spTree>
    <p:extLst>
      <p:ext uri="{BB962C8B-B14F-4D97-AF65-F5344CB8AC3E}">
        <p14:creationId xmlns:p14="http://schemas.microsoft.com/office/powerpoint/2010/main" val="2574774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88"/>
            <a:ext cx="8229600" cy="1143000"/>
          </a:xfrm>
        </p:spPr>
        <p:txBody>
          <a:bodyPr>
            <a:normAutofit/>
          </a:bodyPr>
          <a:lstStyle/>
          <a:p>
            <a:r>
              <a:rPr lang="en-US" sz="3600" dirty="0"/>
              <a:t>Complement fixation test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001125" cy="576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16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eaLnBrk="1" hangingPunct="1">
              <a:lnSpc>
                <a:spcPct val="80000"/>
              </a:lnSpc>
            </a:pPr>
            <a:r>
              <a:rPr lang="en-US" sz="2800" dirty="0"/>
              <a:t>5. ELISA; enzyme-linked immunosorbent assay is a plate-based assay technique designed for detecting and quantifying soluble substances such as peptides, proteins, antibodies, and hormones using an antibody linked to enzyme react with a substrate give color.</a:t>
            </a:r>
          </a:p>
          <a:p>
            <a:pPr eaLnBrk="1" hangingPunct="1">
              <a:lnSpc>
                <a:spcPct val="80000"/>
              </a:lnSpc>
            </a:pPr>
            <a:r>
              <a:rPr lang="en-US" sz="2800" dirty="0"/>
              <a:t>6. Western blot . In this technique a mixture of proteins is separated based on molecular weight through electricity (gel electrophoresis). These results are then transferred to a membrane producing a band for each protein, the specific protein is identified by binding specific radiolabeled or enzyme linked antibody. </a:t>
            </a:r>
            <a:endParaRPr lang="ar-JO" dirty="0"/>
          </a:p>
        </p:txBody>
      </p:sp>
    </p:spTree>
    <p:extLst>
      <p:ext uri="{BB962C8B-B14F-4D97-AF65-F5344CB8AC3E}">
        <p14:creationId xmlns:p14="http://schemas.microsoft.com/office/powerpoint/2010/main" val="3806772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28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CFT</a:t>
            </a:r>
            <a:endParaRPr lang="ar-JO" dirty="0"/>
          </a:p>
        </p:txBody>
      </p:sp>
      <p:sp>
        <p:nvSpPr>
          <p:cNvPr id="3" name="Content Placeholder 2"/>
          <p:cNvSpPr>
            <a:spLocks noGrp="1"/>
          </p:cNvSpPr>
          <p:nvPr>
            <p:ph idx="1"/>
          </p:nvPr>
        </p:nvSpPr>
        <p:spPr/>
        <p:txBody>
          <a:bodyPr/>
          <a:lstStyle/>
          <a:p>
            <a:r>
              <a:rPr lang="en-US" dirty="0"/>
              <a:t>To diagnose </a:t>
            </a:r>
          </a:p>
          <a:p>
            <a:pPr lvl="1"/>
            <a:r>
              <a:rPr lang="en-US" dirty="0"/>
              <a:t>syphilis (Wassermann reaction)</a:t>
            </a:r>
          </a:p>
          <a:p>
            <a:pPr lvl="1"/>
            <a:r>
              <a:rPr lang="en-US" dirty="0"/>
              <a:t>Gonorrhea</a:t>
            </a:r>
          </a:p>
          <a:p>
            <a:pPr lvl="1"/>
            <a:r>
              <a:rPr lang="en-US" dirty="0" err="1"/>
              <a:t>Reckettsial</a:t>
            </a:r>
            <a:r>
              <a:rPr lang="en-US" dirty="0"/>
              <a:t> infection</a:t>
            </a:r>
          </a:p>
          <a:p>
            <a:pPr lvl="1"/>
            <a:r>
              <a:rPr lang="en-US" dirty="0"/>
              <a:t>Viral infection</a:t>
            </a:r>
            <a:endParaRPr lang="ar-JO" dirty="0"/>
          </a:p>
        </p:txBody>
      </p:sp>
    </p:spTree>
    <p:extLst>
      <p:ext uri="{BB962C8B-B14F-4D97-AF65-F5344CB8AC3E}">
        <p14:creationId xmlns:p14="http://schemas.microsoft.com/office/powerpoint/2010/main" val="1227596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838201"/>
            <a:ext cx="5715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1778433" y="5995195"/>
            <a:ext cx="5486400" cy="804862"/>
          </a:xfrm>
        </p:spPr>
        <p:txBody>
          <a:bodyPr/>
          <a:lstStyle/>
          <a:p>
            <a:endParaRPr lang="en-US" dirty="0"/>
          </a:p>
          <a:p>
            <a:r>
              <a:rPr lang="en-US" dirty="0"/>
              <a:t>Positive                                                                  negative (No AB)</a:t>
            </a:r>
          </a:p>
          <a:p>
            <a:r>
              <a:rPr lang="en-US" dirty="0"/>
              <a:t>Antibody present</a:t>
            </a:r>
            <a:endParaRPr lang="ar-JO" dirty="0"/>
          </a:p>
        </p:txBody>
      </p:sp>
    </p:spTree>
    <p:extLst>
      <p:ext uri="{BB962C8B-B14F-4D97-AF65-F5344CB8AC3E}">
        <p14:creationId xmlns:p14="http://schemas.microsoft.com/office/powerpoint/2010/main" val="1362407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25356"/>
            <a:ext cx="5791200" cy="7548276"/>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a:t>Negative case</a:t>
            </a:r>
            <a:endParaRPr lang="ar-JO" dirty="0"/>
          </a:p>
        </p:txBody>
      </p:sp>
    </p:spTree>
    <p:extLst>
      <p:ext uri="{BB962C8B-B14F-4D97-AF65-F5344CB8AC3E}">
        <p14:creationId xmlns:p14="http://schemas.microsoft.com/office/powerpoint/2010/main" val="4039211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Positive case with titer 64</a:t>
            </a:r>
            <a:endParaRPr lang="ar-JO" dirty="0"/>
          </a:p>
        </p:txBody>
      </p:sp>
      <p:pic>
        <p:nvPicPr>
          <p:cNvPr id="6" name="Picture 5"/>
          <p:cNvPicPr>
            <a:picLocks noChangeAspect="1"/>
          </p:cNvPicPr>
          <p:nvPr/>
        </p:nvPicPr>
        <p:blipFill>
          <a:blip r:embed="rId2"/>
          <a:stretch>
            <a:fillRect/>
          </a:stretch>
        </p:blipFill>
        <p:spPr>
          <a:xfrm>
            <a:off x="209550" y="2667000"/>
            <a:ext cx="8934450" cy="1484128"/>
          </a:xfrm>
          <a:prstGeom prst="rect">
            <a:avLst/>
          </a:prstGeom>
        </p:spPr>
      </p:pic>
      <p:sp>
        <p:nvSpPr>
          <p:cNvPr id="2" name="TextBox 1"/>
          <p:cNvSpPr txBox="1"/>
          <p:nvPr/>
        </p:nvSpPr>
        <p:spPr>
          <a:xfrm>
            <a:off x="1600200" y="5257800"/>
            <a:ext cx="6528326" cy="369332"/>
          </a:xfrm>
          <a:prstGeom prst="rect">
            <a:avLst/>
          </a:prstGeom>
          <a:noFill/>
        </p:spPr>
        <p:txBody>
          <a:bodyPr wrap="none" rtlCol="1">
            <a:spAutoFit/>
          </a:bodyPr>
          <a:lstStyle/>
          <a:p>
            <a:r>
              <a:rPr lang="en-US" dirty="0"/>
              <a:t>No </a:t>
            </a:r>
            <a:r>
              <a:rPr lang="en-US" dirty="0" err="1"/>
              <a:t>Heamolysis</a:t>
            </a:r>
            <a:r>
              <a:rPr lang="en-US" dirty="0"/>
              <a:t>                                                                          </a:t>
            </a:r>
            <a:r>
              <a:rPr lang="en-US" dirty="0" err="1"/>
              <a:t>Heamolysis</a:t>
            </a:r>
            <a:endParaRPr lang="ar-JO" dirty="0"/>
          </a:p>
        </p:txBody>
      </p:sp>
    </p:spTree>
    <p:extLst>
      <p:ext uri="{BB962C8B-B14F-4D97-AF65-F5344CB8AC3E}">
        <p14:creationId xmlns:p14="http://schemas.microsoft.com/office/powerpoint/2010/main" val="2600418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5169218" cy="6892290"/>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641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3855"/>
            <a:ext cx="8229600" cy="1143000"/>
          </a:xfrm>
        </p:spPr>
        <p:txBody>
          <a:bodyPr/>
          <a:lstStyle/>
          <a:p>
            <a:pPr eaLnBrk="1" hangingPunct="1"/>
            <a:r>
              <a:rPr lang="en-US" sz="4000" dirty="0"/>
              <a:t>radio- immune assay (RIA) and ELISA</a:t>
            </a:r>
          </a:p>
        </p:txBody>
      </p:sp>
      <p:sp>
        <p:nvSpPr>
          <p:cNvPr id="171011" name="Content Placeholder 2"/>
          <p:cNvSpPr>
            <a:spLocks noGrp="1"/>
          </p:cNvSpPr>
          <p:nvPr>
            <p:ph idx="1"/>
          </p:nvPr>
        </p:nvSpPr>
        <p:spPr>
          <a:xfrm>
            <a:off x="464127" y="1143000"/>
            <a:ext cx="8229600" cy="4525962"/>
          </a:xfrm>
        </p:spPr>
        <p:txBody>
          <a:bodyPr/>
          <a:lstStyle/>
          <a:p>
            <a:pPr eaLnBrk="1" hangingPunct="1">
              <a:lnSpc>
                <a:spcPct val="90000"/>
              </a:lnSpc>
            </a:pPr>
            <a:r>
              <a:rPr lang="en-US" sz="2800" dirty="0"/>
              <a:t>When the antigen or antibody is labeled with a radioisotope, it may be quantified by instruments that detect radioactive decay events; the assay is called a radioimmunoassay (RIA). </a:t>
            </a:r>
          </a:p>
          <a:p>
            <a:pPr eaLnBrk="1" hangingPunct="1">
              <a:lnSpc>
                <a:spcPct val="90000"/>
              </a:lnSpc>
            </a:pPr>
            <a:r>
              <a:rPr lang="en-US" sz="2800" dirty="0"/>
              <a:t>When the antigen or antibody is covalently coupled to an enzyme, the rate at which the enzyme converts a clear substrate to a colored product may be quantified by determining the resulting color wavelength with a spectrophotometer and then blotting the wavelength (absorbance) with a corresponding concentration of target antigen on a slop (different pattern for each antigen) ; the assay is called an enzyme-linked immunosorbent assay (ELISA).</a:t>
            </a:r>
          </a:p>
          <a:p>
            <a:pPr eaLnBrk="1" hangingPunct="1">
              <a:lnSpc>
                <a:spcPct val="90000"/>
              </a:lnSpc>
              <a:buFont typeface="Arial" pitchFamily="34" charset="0"/>
              <a:buNone/>
            </a:pPr>
            <a:endParaRPr lang="en-US" dirty="0"/>
          </a:p>
        </p:txBody>
      </p:sp>
    </p:spTree>
    <p:extLst>
      <p:ext uri="{BB962C8B-B14F-4D97-AF65-F5344CB8AC3E}">
        <p14:creationId xmlns:p14="http://schemas.microsoft.com/office/powerpoint/2010/main" val="1370138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endParaRPr lang="en-US"/>
          </a:p>
        </p:txBody>
      </p:sp>
      <p:sp>
        <p:nvSpPr>
          <p:cNvPr id="172035" name="Content Placeholder 2"/>
          <p:cNvSpPr>
            <a:spLocks noGrp="1"/>
          </p:cNvSpPr>
          <p:nvPr>
            <p:ph idx="1"/>
          </p:nvPr>
        </p:nvSpPr>
        <p:spPr/>
        <p:txBody>
          <a:bodyPr/>
          <a:lstStyle/>
          <a:p>
            <a:pPr eaLnBrk="1" hangingPunct="1">
              <a:lnSpc>
                <a:spcPct val="90000"/>
              </a:lnSpc>
            </a:pPr>
            <a:r>
              <a:rPr lang="en-US" sz="2400" dirty="0">
                <a:solidFill>
                  <a:srgbClr val="000000"/>
                </a:solidFill>
              </a:rPr>
              <a:t>Measures amount quantities of antigens or antibody (protein) using radiolabelled sign: </a:t>
            </a:r>
          </a:p>
          <a:p>
            <a:pPr eaLnBrk="1" hangingPunct="1">
              <a:lnSpc>
                <a:spcPct val="90000"/>
              </a:lnSpc>
              <a:buFont typeface="Arial" pitchFamily="34" charset="0"/>
              <a:buNone/>
            </a:pPr>
            <a:r>
              <a:rPr lang="en-US" sz="2400" dirty="0">
                <a:solidFill>
                  <a:srgbClr val="000000"/>
                </a:solidFill>
              </a:rPr>
              <a:t>    - Hormones</a:t>
            </a:r>
          </a:p>
          <a:p>
            <a:pPr eaLnBrk="1" hangingPunct="1">
              <a:lnSpc>
                <a:spcPct val="90000"/>
              </a:lnSpc>
              <a:buFont typeface="Arial" pitchFamily="34" charset="0"/>
              <a:buNone/>
            </a:pPr>
            <a:r>
              <a:rPr lang="en-US" sz="2400" dirty="0">
                <a:solidFill>
                  <a:srgbClr val="000000"/>
                </a:solidFill>
              </a:rPr>
              <a:t>    - Drugs</a:t>
            </a:r>
          </a:p>
          <a:p>
            <a:pPr eaLnBrk="1" hangingPunct="1">
              <a:lnSpc>
                <a:spcPct val="90000"/>
              </a:lnSpc>
              <a:buFont typeface="Arial" pitchFamily="34" charset="0"/>
              <a:buNone/>
            </a:pPr>
            <a:r>
              <a:rPr lang="en-US" sz="2400" dirty="0">
                <a:solidFill>
                  <a:srgbClr val="000000"/>
                </a:solidFill>
              </a:rPr>
              <a:t>    - </a:t>
            </a:r>
            <a:r>
              <a:rPr lang="en-US" sz="2400" dirty="0" err="1">
                <a:solidFill>
                  <a:srgbClr val="000000"/>
                </a:solidFill>
              </a:rPr>
              <a:t>Tumour</a:t>
            </a:r>
            <a:r>
              <a:rPr lang="en-US" sz="2400" dirty="0">
                <a:solidFill>
                  <a:srgbClr val="000000"/>
                </a:solidFill>
              </a:rPr>
              <a:t> markers</a:t>
            </a:r>
          </a:p>
          <a:p>
            <a:pPr eaLnBrk="1" hangingPunct="1">
              <a:lnSpc>
                <a:spcPct val="90000"/>
              </a:lnSpc>
              <a:buFont typeface="Arial" pitchFamily="34" charset="0"/>
              <a:buNone/>
            </a:pPr>
            <a:r>
              <a:rPr lang="en-US" sz="2400" dirty="0">
                <a:solidFill>
                  <a:srgbClr val="000000"/>
                </a:solidFill>
              </a:rPr>
              <a:t>    - Abs</a:t>
            </a:r>
          </a:p>
          <a:p>
            <a:pPr eaLnBrk="1" hangingPunct="1">
              <a:lnSpc>
                <a:spcPct val="90000"/>
              </a:lnSpc>
              <a:buFont typeface="Arial" pitchFamily="34" charset="0"/>
              <a:buNone/>
            </a:pPr>
            <a:r>
              <a:rPr lang="en-US" sz="2400" dirty="0">
                <a:solidFill>
                  <a:srgbClr val="000000"/>
                </a:solidFill>
              </a:rPr>
              <a:t>     -Viral and bacterial antigens</a:t>
            </a:r>
          </a:p>
          <a:p>
            <a:endParaRPr lang="en-US" dirty="0"/>
          </a:p>
        </p:txBody>
      </p:sp>
    </p:spTree>
    <p:extLst>
      <p:ext uri="{BB962C8B-B14F-4D97-AF65-F5344CB8AC3E}">
        <p14:creationId xmlns:p14="http://schemas.microsoft.com/office/powerpoint/2010/main" val="4143058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en-US" dirty="0"/>
              <a:t>Quantitation of Antigen by Immunoassays ELISA</a:t>
            </a:r>
          </a:p>
        </p:txBody>
      </p:sp>
      <p:sp>
        <p:nvSpPr>
          <p:cNvPr id="175107" name="Content Placeholder 2"/>
          <p:cNvSpPr>
            <a:spLocks noGrp="1"/>
          </p:cNvSpPr>
          <p:nvPr>
            <p:ph idx="1"/>
          </p:nvPr>
        </p:nvSpPr>
        <p:spPr/>
        <p:txBody>
          <a:bodyPr/>
          <a:lstStyle/>
          <a:p>
            <a:pPr eaLnBrk="1" hangingPunct="1">
              <a:lnSpc>
                <a:spcPct val="80000"/>
              </a:lnSpc>
            </a:pPr>
            <a:endParaRPr lang="en-US" sz="3000" dirty="0"/>
          </a:p>
          <a:p>
            <a:pPr eaLnBrk="1" hangingPunct="1">
              <a:lnSpc>
                <a:spcPct val="80000"/>
              </a:lnSpc>
            </a:pPr>
            <a:r>
              <a:rPr lang="en-US" sz="3000" dirty="0"/>
              <a:t>Enzyme linked </a:t>
            </a:r>
            <a:r>
              <a:rPr lang="en-US" sz="3000" dirty="0" err="1"/>
              <a:t>immunosorbent</a:t>
            </a:r>
            <a:r>
              <a:rPr lang="en-US" sz="3000" dirty="0"/>
              <a:t> assay(1971)</a:t>
            </a:r>
          </a:p>
          <a:p>
            <a:pPr eaLnBrk="1" hangingPunct="1">
              <a:lnSpc>
                <a:spcPct val="80000"/>
              </a:lnSpc>
            </a:pPr>
            <a:r>
              <a:rPr lang="en-US" sz="3000" dirty="0"/>
              <a:t> the antibody is enzyme linked,</a:t>
            </a:r>
          </a:p>
          <a:p>
            <a:pPr eaLnBrk="1" hangingPunct="1">
              <a:lnSpc>
                <a:spcPct val="80000"/>
              </a:lnSpc>
            </a:pPr>
            <a:r>
              <a:rPr lang="en-US" sz="3000" dirty="0"/>
              <a:t>Done in 96 well </a:t>
            </a:r>
            <a:r>
              <a:rPr lang="en-US" sz="3000" dirty="0" err="1"/>
              <a:t>microtitre</a:t>
            </a:r>
            <a:r>
              <a:rPr lang="en-US" sz="3000" dirty="0"/>
              <a:t> plates</a:t>
            </a:r>
          </a:p>
          <a:p>
            <a:pPr eaLnBrk="1" hangingPunct="1">
              <a:lnSpc>
                <a:spcPct val="80000"/>
              </a:lnSpc>
            </a:pPr>
            <a:r>
              <a:rPr lang="en-US" sz="3000" dirty="0"/>
              <a:t>To detect the presence of a protein and its quantity</a:t>
            </a:r>
          </a:p>
          <a:p>
            <a:pPr eaLnBrk="1" hangingPunct="1">
              <a:lnSpc>
                <a:spcPct val="80000"/>
              </a:lnSpc>
            </a:pPr>
            <a:r>
              <a:rPr lang="en-US" sz="3000" dirty="0"/>
              <a:t>Ag or </a:t>
            </a:r>
            <a:r>
              <a:rPr lang="en-US" sz="3000" dirty="0" err="1"/>
              <a:t>Ab</a:t>
            </a:r>
            <a:r>
              <a:rPr lang="en-US" sz="3000" dirty="0"/>
              <a:t> coated on wells</a:t>
            </a:r>
          </a:p>
        </p:txBody>
      </p:sp>
    </p:spTree>
    <p:extLst>
      <p:ext uri="{BB962C8B-B14F-4D97-AF65-F5344CB8AC3E}">
        <p14:creationId xmlns:p14="http://schemas.microsoft.com/office/powerpoint/2010/main" val="3193696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5" descr="ANd9GcT4YSI3MFtcheBTZXeM6eBhkCpVG-BtiT6d-OpD4cPB_WZnxbCL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5775"/>
            <a:ext cx="62484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6"/>
          <p:cNvSpPr>
            <a:spLocks noGrp="1"/>
          </p:cNvSpPr>
          <p:nvPr>
            <p:ph type="title"/>
          </p:nvPr>
        </p:nvSpPr>
        <p:spPr/>
        <p:txBody>
          <a:bodyPr/>
          <a:lstStyle/>
          <a:p>
            <a:pPr eaLnBrk="1" hangingPunct="1"/>
            <a:r>
              <a:rPr lang="en-US"/>
              <a:t>ELISA plate</a:t>
            </a:r>
          </a:p>
        </p:txBody>
      </p:sp>
    </p:spTree>
    <p:extLst>
      <p:ext uri="{BB962C8B-B14F-4D97-AF65-F5344CB8AC3E}">
        <p14:creationId xmlns:p14="http://schemas.microsoft.com/office/powerpoint/2010/main" val="69149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lvl="0"/>
            <a:r>
              <a:rPr lang="en-US" sz="2400" dirty="0">
                <a:solidFill>
                  <a:prstClr val="black"/>
                </a:solidFill>
              </a:rPr>
              <a:t>Visualizing an antibody-antigen interaction can be accomplished in a number of ways. </a:t>
            </a:r>
          </a:p>
          <a:p>
            <a:pPr lvl="1"/>
            <a:r>
              <a:rPr lang="en-US" sz="2400" dirty="0">
                <a:solidFill>
                  <a:prstClr val="black"/>
                </a:solidFill>
              </a:rPr>
              <a:t>an antibody is conjugated to an enzyme, such as peroxidase, that work on a substrate and produce color( ELISA and western staining).</a:t>
            </a:r>
          </a:p>
          <a:p>
            <a:pPr lvl="1"/>
            <a:r>
              <a:rPr lang="en-US" sz="2400" dirty="0">
                <a:solidFill>
                  <a:prstClr val="black"/>
                </a:solidFill>
              </a:rPr>
              <a:t> Alternatively, the antibody can also be tagged to a fluorophore, such as fluorescein ( immunofluorescence).</a:t>
            </a:r>
          </a:p>
          <a:p>
            <a:pPr marL="400050" lvl="1" indent="0">
              <a:buNone/>
            </a:pPr>
            <a:r>
              <a:rPr lang="en-US" sz="1600" dirty="0">
                <a:solidFill>
                  <a:prstClr val="black"/>
                </a:solidFill>
              </a:rPr>
              <a:t>                        -</a:t>
            </a:r>
            <a:r>
              <a:rPr lang="en-US" sz="2400" dirty="0">
                <a:solidFill>
                  <a:prstClr val="black"/>
                </a:solidFill>
              </a:rPr>
              <a:t>Immunofluorescence</a:t>
            </a:r>
          </a:p>
          <a:p>
            <a:pPr marL="0" lvl="0" indent="0">
              <a:buNone/>
            </a:pPr>
            <a:r>
              <a:rPr lang="en-US" sz="2400" dirty="0">
                <a:solidFill>
                  <a:prstClr val="black"/>
                </a:solidFill>
              </a:rPr>
              <a:t>                       -</a:t>
            </a:r>
            <a:r>
              <a:rPr lang="en-US" sz="2400" dirty="0" err="1">
                <a:solidFill>
                  <a:prstClr val="black"/>
                </a:solidFill>
              </a:rPr>
              <a:t>Flowcytometer</a:t>
            </a:r>
            <a:endParaRPr lang="en-US" sz="2400" dirty="0">
              <a:solidFill>
                <a:prstClr val="black"/>
              </a:solidFill>
            </a:endParaRPr>
          </a:p>
          <a:p>
            <a:pPr lvl="1"/>
            <a:r>
              <a:rPr lang="en-US" dirty="0"/>
              <a:t>Indicator RBC lysis in CFT</a:t>
            </a:r>
          </a:p>
          <a:p>
            <a:pPr lvl="1"/>
            <a:r>
              <a:rPr lang="en-US" dirty="0"/>
              <a:t>Clotting in bottom in agglutination</a:t>
            </a:r>
          </a:p>
          <a:p>
            <a:pPr lvl="1"/>
            <a:r>
              <a:rPr lang="en-US" dirty="0"/>
              <a:t>Line of precipitation </a:t>
            </a:r>
            <a:endParaRPr lang="ar-JO" dirty="0"/>
          </a:p>
        </p:txBody>
      </p:sp>
    </p:spTree>
    <p:extLst>
      <p:ext uri="{BB962C8B-B14F-4D97-AF65-F5344CB8AC3E}">
        <p14:creationId xmlns:p14="http://schemas.microsoft.com/office/powerpoint/2010/main" val="554875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295400" y="2057400"/>
            <a:ext cx="457200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Indirect ELISA</a:t>
            </a:r>
          </a:p>
          <a:p>
            <a:pPr fontAlgn="base">
              <a:spcBef>
                <a:spcPct val="0"/>
              </a:spcBef>
              <a:spcAft>
                <a:spcPct val="0"/>
              </a:spcAft>
            </a:pPr>
            <a:endParaRPr lang="en-US" sz="2400"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For Ab detection, </a:t>
            </a:r>
          </a:p>
          <a:p>
            <a:pPr fontAlgn="base">
              <a:spcBef>
                <a:spcPct val="0"/>
              </a:spcBef>
              <a:spcAft>
                <a:spcPct val="0"/>
              </a:spcAft>
            </a:pPr>
            <a:r>
              <a:rPr lang="en-US" sz="2400" dirty="0">
                <a:solidFill>
                  <a:prstClr val="black"/>
                </a:solidFill>
                <a:cs typeface="Arial" pitchFamily="34" charset="0"/>
              </a:rPr>
              <a:t>Ag coated wells used</a:t>
            </a:r>
          </a:p>
          <a:p>
            <a:pPr fontAlgn="base">
              <a:spcBef>
                <a:spcPct val="0"/>
              </a:spcBef>
              <a:spcAft>
                <a:spcPct val="0"/>
              </a:spcAft>
            </a:pPr>
            <a:r>
              <a:rPr lang="en-US" sz="2400" dirty="0">
                <a:solidFill>
                  <a:prstClr val="black"/>
                </a:solidFill>
                <a:cs typeface="Arial" pitchFamily="34" charset="0"/>
              </a:rPr>
              <a:t>Add patient serum then wash</a:t>
            </a:r>
          </a:p>
          <a:p>
            <a:pPr fontAlgn="base">
              <a:spcBef>
                <a:spcPct val="0"/>
              </a:spcBef>
              <a:spcAft>
                <a:spcPct val="0"/>
              </a:spcAft>
            </a:pPr>
            <a:r>
              <a:rPr lang="en-US" sz="2400" dirty="0">
                <a:solidFill>
                  <a:prstClr val="black"/>
                </a:solidFill>
                <a:cs typeface="Arial" pitchFamily="34" charset="0"/>
              </a:rPr>
              <a:t>(If Ab present, it binds to Ag)</a:t>
            </a:r>
          </a:p>
          <a:p>
            <a:pPr fontAlgn="base">
              <a:spcBef>
                <a:spcPct val="0"/>
              </a:spcBef>
              <a:spcAft>
                <a:spcPct val="0"/>
              </a:spcAft>
            </a:pPr>
            <a:r>
              <a:rPr lang="en-US" sz="2400" dirty="0">
                <a:solidFill>
                  <a:prstClr val="black"/>
                </a:solidFill>
                <a:cs typeface="Arial" pitchFamily="34" charset="0"/>
              </a:rPr>
              <a:t>Add goat anti-human </a:t>
            </a:r>
          </a:p>
          <a:p>
            <a:pPr fontAlgn="base">
              <a:spcBef>
                <a:spcPct val="0"/>
              </a:spcBef>
              <a:spcAft>
                <a:spcPct val="0"/>
              </a:spcAft>
            </a:pPr>
            <a:r>
              <a:rPr lang="en-US" sz="2400" dirty="0">
                <a:solidFill>
                  <a:prstClr val="black"/>
                </a:solidFill>
                <a:cs typeface="Arial" pitchFamily="34" charset="0"/>
              </a:rPr>
              <a:t>Ig antibody enzyme linked and substrate</a:t>
            </a:r>
          </a:p>
          <a:p>
            <a:pPr fontAlgn="base">
              <a:spcBef>
                <a:spcPct val="0"/>
              </a:spcBef>
              <a:spcAft>
                <a:spcPct val="0"/>
              </a:spcAft>
            </a:pPr>
            <a:r>
              <a:rPr lang="en-US" sz="2400" dirty="0">
                <a:solidFill>
                  <a:prstClr val="black"/>
                </a:solidFill>
                <a:cs typeface="Arial" pitchFamily="34" charset="0"/>
              </a:rPr>
              <a:t>If there is color means positive</a:t>
            </a:r>
          </a:p>
        </p:txBody>
      </p:sp>
      <p:pic>
        <p:nvPicPr>
          <p:cNvPr id="177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990600"/>
            <a:ext cx="25336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62200"/>
            <a:ext cx="2505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581400"/>
            <a:ext cx="2543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800600"/>
            <a:ext cx="25622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41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ChangeArrowheads="1"/>
          </p:cNvSpPr>
          <p:nvPr/>
        </p:nvSpPr>
        <p:spPr bwMode="auto">
          <a:xfrm>
            <a:off x="762000" y="1066800"/>
            <a:ext cx="4572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Sandwich ELISA (the most common)</a:t>
            </a:r>
          </a:p>
          <a:p>
            <a:pPr fontAlgn="base">
              <a:spcBef>
                <a:spcPct val="0"/>
              </a:spcBef>
              <a:spcAft>
                <a:spcPct val="0"/>
              </a:spcAft>
            </a:pPr>
            <a:endParaRPr lang="en-US" sz="2400"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For Ag detection, wells coated with Sp. Ab. </a:t>
            </a:r>
          </a:p>
          <a:p>
            <a:pPr fontAlgn="base">
              <a:spcBef>
                <a:spcPct val="0"/>
              </a:spcBef>
              <a:spcAft>
                <a:spcPct val="0"/>
              </a:spcAft>
            </a:pPr>
            <a:r>
              <a:rPr lang="en-US" sz="2400" dirty="0">
                <a:solidFill>
                  <a:prstClr val="black"/>
                </a:solidFill>
                <a:cs typeface="Arial" pitchFamily="34" charset="0"/>
              </a:rPr>
              <a:t>add patient specimen then wash, Ag in specimen binds to</a:t>
            </a:r>
          </a:p>
          <a:p>
            <a:pPr fontAlgn="base">
              <a:spcBef>
                <a:spcPct val="0"/>
              </a:spcBef>
              <a:spcAft>
                <a:spcPct val="0"/>
              </a:spcAft>
            </a:pPr>
            <a:r>
              <a:rPr lang="en-US" sz="2400" dirty="0">
                <a:solidFill>
                  <a:prstClr val="black"/>
                </a:solidFill>
                <a:cs typeface="Arial" pitchFamily="34" charset="0"/>
              </a:rPr>
              <a:t>coated Ab.</a:t>
            </a:r>
          </a:p>
          <a:p>
            <a:pPr fontAlgn="base">
              <a:spcBef>
                <a:spcPct val="0"/>
              </a:spcBef>
              <a:spcAft>
                <a:spcPct val="0"/>
              </a:spcAft>
            </a:pPr>
            <a:r>
              <a:rPr lang="en-US" sz="2400" dirty="0">
                <a:solidFill>
                  <a:prstClr val="black"/>
                </a:solidFill>
                <a:cs typeface="Arial" pitchFamily="34" charset="0"/>
              </a:rPr>
              <a:t>Add antibody enzyme linked Ig antibody enzyme linked and substrate</a:t>
            </a:r>
          </a:p>
          <a:p>
            <a:pPr fontAlgn="base">
              <a:spcBef>
                <a:spcPct val="0"/>
              </a:spcBef>
              <a:spcAft>
                <a:spcPct val="0"/>
              </a:spcAft>
            </a:pPr>
            <a:r>
              <a:rPr lang="en-US" sz="2400" dirty="0">
                <a:solidFill>
                  <a:prstClr val="black"/>
                </a:solidFill>
                <a:cs typeface="Arial" pitchFamily="34" charset="0"/>
              </a:rPr>
              <a:t>If there is color means positive</a:t>
            </a:r>
          </a:p>
        </p:txBody>
      </p:sp>
      <p:pic>
        <p:nvPicPr>
          <p:cNvPr id="178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38200"/>
            <a:ext cx="23717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23907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57600"/>
            <a:ext cx="23907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162550"/>
            <a:ext cx="23717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704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
          <p:cNvSpPr>
            <a:spLocks noChangeArrowheads="1"/>
          </p:cNvSpPr>
          <p:nvPr/>
        </p:nvSpPr>
        <p:spPr bwMode="auto">
          <a:xfrm>
            <a:off x="533400" y="990600"/>
            <a:ext cx="45720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Competitive ELISA</a:t>
            </a:r>
          </a:p>
          <a:p>
            <a:pPr fontAlgn="base">
              <a:spcBef>
                <a:spcPct val="0"/>
              </a:spcBef>
              <a:spcAft>
                <a:spcPct val="0"/>
              </a:spcAft>
            </a:pPr>
            <a:endParaRPr lang="en-US" sz="2400" dirty="0">
              <a:solidFill>
                <a:prstClr val="black"/>
              </a:solidFill>
              <a:cs typeface="Arial" pitchFamily="34" charset="0"/>
            </a:endParaRPr>
          </a:p>
          <a:p>
            <a:pPr fontAlgn="base">
              <a:spcBef>
                <a:spcPct val="0"/>
              </a:spcBef>
              <a:spcAft>
                <a:spcPct val="0"/>
              </a:spcAft>
            </a:pPr>
            <a:r>
              <a:rPr lang="en-US" sz="2400" dirty="0">
                <a:solidFill>
                  <a:prstClr val="black"/>
                </a:solidFill>
                <a:cs typeface="Arial" pitchFamily="34" charset="0"/>
              </a:rPr>
              <a:t>Ag coated wells </a:t>
            </a:r>
          </a:p>
          <a:p>
            <a:pPr fontAlgn="base">
              <a:spcBef>
                <a:spcPct val="0"/>
              </a:spcBef>
              <a:spcAft>
                <a:spcPct val="0"/>
              </a:spcAft>
            </a:pPr>
            <a:r>
              <a:rPr lang="en-US" sz="2400" dirty="0">
                <a:solidFill>
                  <a:prstClr val="black"/>
                </a:solidFill>
                <a:cs typeface="Arial" pitchFamily="34" charset="0"/>
              </a:rPr>
              <a:t>Two specific Abs, </a:t>
            </a:r>
          </a:p>
          <a:p>
            <a:pPr fontAlgn="base">
              <a:spcBef>
                <a:spcPct val="0"/>
              </a:spcBef>
              <a:spcAft>
                <a:spcPct val="0"/>
              </a:spcAft>
            </a:pPr>
            <a:r>
              <a:rPr lang="en-US" sz="2400" dirty="0">
                <a:solidFill>
                  <a:prstClr val="black"/>
                </a:solidFill>
                <a:cs typeface="Arial" pitchFamily="34" charset="0"/>
              </a:rPr>
              <a:t>(enzyme linked Ig antibody enzyme linked and substrate&amp; patient serum) added simultaneously then wash</a:t>
            </a:r>
          </a:p>
          <a:p>
            <a:pPr fontAlgn="base">
              <a:spcBef>
                <a:spcPct val="0"/>
              </a:spcBef>
              <a:spcAft>
                <a:spcPct val="0"/>
              </a:spcAft>
            </a:pPr>
            <a:r>
              <a:rPr lang="en-US" sz="2400" dirty="0">
                <a:solidFill>
                  <a:prstClr val="black"/>
                </a:solidFill>
                <a:cs typeface="Arial" pitchFamily="34" charset="0"/>
              </a:rPr>
              <a:t>More specific tested Abs attach to Ag</a:t>
            </a:r>
          </a:p>
          <a:p>
            <a:pPr fontAlgn="base">
              <a:spcBef>
                <a:spcPct val="0"/>
              </a:spcBef>
              <a:spcAft>
                <a:spcPct val="0"/>
              </a:spcAft>
            </a:pPr>
            <a:r>
              <a:rPr lang="en-US" sz="2400" dirty="0">
                <a:solidFill>
                  <a:prstClr val="black"/>
                </a:solidFill>
                <a:cs typeface="Arial" pitchFamily="34" charset="0"/>
              </a:rPr>
              <a:t>Positive test- no </a:t>
            </a:r>
            <a:r>
              <a:rPr lang="en-US" sz="2400" dirty="0" err="1">
                <a:solidFill>
                  <a:prstClr val="black"/>
                </a:solidFill>
                <a:cs typeface="Arial" pitchFamily="34" charset="0"/>
              </a:rPr>
              <a:t>colour</a:t>
            </a:r>
            <a:r>
              <a:rPr lang="en-US" sz="2400" dirty="0">
                <a:solidFill>
                  <a:prstClr val="black"/>
                </a:solidFill>
                <a:cs typeface="Arial" pitchFamily="34" charset="0"/>
              </a:rPr>
              <a:t> because the enzyme linked antibody go with wash</a:t>
            </a:r>
          </a:p>
          <a:p>
            <a:pPr fontAlgn="base">
              <a:spcBef>
                <a:spcPct val="0"/>
              </a:spcBef>
              <a:spcAft>
                <a:spcPct val="0"/>
              </a:spcAft>
            </a:pPr>
            <a:endParaRPr lang="en-US" sz="2400" dirty="0">
              <a:solidFill>
                <a:prstClr val="black"/>
              </a:solidFill>
              <a:cs typeface="Arial" pitchFamily="34" charset="0"/>
            </a:endParaRPr>
          </a:p>
        </p:txBody>
      </p:sp>
      <p:pic>
        <p:nvPicPr>
          <p:cNvPr id="179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14400"/>
            <a:ext cx="3276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0"/>
            <a:ext cx="2768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091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4"/>
          <p:cNvSpPr>
            <a:spLocks noGrp="1"/>
          </p:cNvSpPr>
          <p:nvPr>
            <p:ph type="title"/>
          </p:nvPr>
        </p:nvSpPr>
        <p:spPr/>
        <p:txBody>
          <a:bodyPr/>
          <a:lstStyle/>
          <a:p>
            <a:pPr eaLnBrk="1" hangingPunct="1"/>
            <a:r>
              <a:rPr lang="en-US" sz="4000"/>
              <a:t>Spectrophotometer for reading the color</a:t>
            </a:r>
          </a:p>
        </p:txBody>
      </p:sp>
      <p:pic>
        <p:nvPicPr>
          <p:cNvPr id="180227" name="Picture 6" descr="ANd9GcQ459UxbRQjiVdlntzqR4vTdVrUX-Am1x7GZQ3SU1ZG04awiKLBY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14600"/>
            <a:ext cx="5181600"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62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Spectrophotometry absorbance and antigen concentration slop</a:t>
            </a:r>
            <a:endParaRPr lang="ar-JO" dirty="0"/>
          </a:p>
        </p:txBody>
      </p:sp>
      <p:pic>
        <p:nvPicPr>
          <p:cNvPr id="3" name="Picture 2"/>
          <p:cNvPicPr>
            <a:picLocks noChangeAspect="1"/>
          </p:cNvPicPr>
          <p:nvPr/>
        </p:nvPicPr>
        <p:blipFill>
          <a:blip r:embed="rId2"/>
          <a:stretch>
            <a:fillRect/>
          </a:stretch>
        </p:blipFill>
        <p:spPr>
          <a:xfrm>
            <a:off x="228600" y="2286000"/>
            <a:ext cx="8096250" cy="3810000"/>
          </a:xfrm>
          <a:prstGeom prst="rect">
            <a:avLst/>
          </a:prstGeom>
        </p:spPr>
      </p:pic>
    </p:spTree>
    <p:extLst>
      <p:ext uri="{BB962C8B-B14F-4D97-AF65-F5344CB8AC3E}">
        <p14:creationId xmlns:p14="http://schemas.microsoft.com/office/powerpoint/2010/main" val="2039663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dirty="0">
                <a:solidFill>
                  <a:srgbClr val="000000"/>
                </a:solidFill>
                <a:latin typeface="Meridien-Roman"/>
                <a:ea typeface="+mn-ea"/>
                <a:cs typeface="+mn-cs"/>
              </a:rPr>
              <a:t>Western blot</a:t>
            </a:r>
            <a:endParaRPr lang="en-US" sz="3200" dirty="0"/>
          </a:p>
        </p:txBody>
      </p:sp>
      <p:sp>
        <p:nvSpPr>
          <p:cNvPr id="169986" name="Content Placeholder 2"/>
          <p:cNvSpPr>
            <a:spLocks noGrp="1"/>
          </p:cNvSpPr>
          <p:nvPr>
            <p:ph idx="1"/>
          </p:nvPr>
        </p:nvSpPr>
        <p:spPr>
          <a:xfrm>
            <a:off x="457200" y="1143000"/>
            <a:ext cx="8229600" cy="4525963"/>
          </a:xfrm>
        </p:spPr>
        <p:txBody>
          <a:bodyPr/>
          <a:lstStyle/>
          <a:p>
            <a:r>
              <a:rPr lang="en-US" sz="2400" dirty="0">
                <a:solidFill>
                  <a:srgbClr val="000000"/>
                </a:solidFill>
                <a:latin typeface="Meridien-Roman"/>
              </a:rPr>
              <a:t>In this technique a mixture of proteins is separated based on molecular weight through gel electrophoresis. These results are then transferred to a membrane producing a band for each protein, the specific protein is identified by binding specific radiolabeled or enzyme linked antibody. Identification of HIV antibodies</a:t>
            </a:r>
          </a:p>
          <a:p>
            <a:r>
              <a:rPr lang="en-US" sz="2400" dirty="0">
                <a:solidFill>
                  <a:srgbClr val="000000"/>
                </a:solidFill>
                <a:latin typeface="Meridien-Roman"/>
              </a:rPr>
              <a:t>When the proteins transferred  from gel to membrane## and The position of the protein antigen on the membrane is depending on molecular weight, </a:t>
            </a:r>
          </a:p>
          <a:p>
            <a:r>
              <a:rPr lang="en-US" sz="2400" dirty="0">
                <a:solidFill>
                  <a:srgbClr val="000000"/>
                </a:solidFill>
                <a:latin typeface="Meridien-Roman"/>
              </a:rPr>
              <a:t>then it  can be detected by an antibody that may be conjugated to an enzyme such as horseradish peroxidase, </a:t>
            </a:r>
            <a:r>
              <a:rPr lang="en-US" sz="2400" dirty="0">
                <a:latin typeface="Meridien-Roman"/>
              </a:rPr>
              <a:t>that generate signals and leave images on photographic film. Or by radiolabeled antibody</a:t>
            </a:r>
            <a:endParaRPr lang="en-US" sz="2400" dirty="0"/>
          </a:p>
        </p:txBody>
      </p:sp>
    </p:spTree>
    <p:extLst>
      <p:ext uri="{BB962C8B-B14F-4D97-AF65-F5344CB8AC3E}">
        <p14:creationId xmlns:p14="http://schemas.microsoft.com/office/powerpoint/2010/main" val="3537723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333500"/>
            <a:ext cx="5715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56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eaLnBrk="1" hangingPunct="1">
              <a:buNone/>
            </a:pPr>
            <a:r>
              <a:rPr lang="en-US" dirty="0">
                <a:solidFill>
                  <a:prstClr val="black"/>
                </a:solidFill>
              </a:rPr>
              <a:t>Southern blot, a technique for DNA detection (transfer from gel to a membrane) developed earlier by Edwin Southern. Detection of RNA is termed northern blot </a:t>
            </a:r>
          </a:p>
          <a:p>
            <a:pPr marL="0" indent="0">
              <a:buNone/>
            </a:pPr>
            <a:endParaRPr lang="en-US" dirty="0"/>
          </a:p>
        </p:txBody>
      </p:sp>
    </p:spTree>
    <p:extLst>
      <p:ext uri="{BB962C8B-B14F-4D97-AF65-F5344CB8AC3E}">
        <p14:creationId xmlns:p14="http://schemas.microsoft.com/office/powerpoint/2010/main" val="666956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457200" y="152400"/>
            <a:ext cx="8229600" cy="1143000"/>
          </a:xfrm>
        </p:spPr>
        <p:txBody>
          <a:bodyPr/>
          <a:lstStyle/>
          <a:p>
            <a:pPr eaLnBrk="1" hangingPunct="1"/>
            <a:r>
              <a:rPr lang="en-US" sz="3200" b="1" dirty="0"/>
              <a:t>Tests for Cell/ tissue Associated </a:t>
            </a:r>
            <a:r>
              <a:rPr lang="en-US" sz="3200" b="1" dirty="0" err="1"/>
              <a:t>Antigens.Immuno-cyto</a:t>
            </a:r>
            <a:r>
              <a:rPr lang="en-US" sz="3200" b="1" dirty="0"/>
              <a:t>/</a:t>
            </a:r>
            <a:r>
              <a:rPr lang="en-US" sz="3200" b="1" dirty="0" err="1"/>
              <a:t>histo</a:t>
            </a:r>
            <a:r>
              <a:rPr lang="en-US" sz="3200" b="1" dirty="0"/>
              <a:t>-chemistry</a:t>
            </a:r>
            <a:br>
              <a:rPr lang="en-US" sz="3200" b="1" dirty="0"/>
            </a:br>
            <a:endParaRPr lang="en-US" sz="3200" b="1" dirty="0"/>
          </a:p>
        </p:txBody>
      </p:sp>
      <p:sp>
        <p:nvSpPr>
          <p:cNvPr id="43011" name="Rectangle 3"/>
          <p:cNvSpPr>
            <a:spLocks noGrp="1"/>
          </p:cNvSpPr>
          <p:nvPr>
            <p:ph type="body" idx="1"/>
          </p:nvPr>
        </p:nvSpPr>
        <p:spPr>
          <a:xfrm>
            <a:off x="457200" y="990600"/>
            <a:ext cx="8229600" cy="4525963"/>
          </a:xfrm>
        </p:spPr>
        <p:txBody>
          <a:bodyPr/>
          <a:lstStyle/>
          <a:p>
            <a:pPr marL="0" indent="0" eaLnBrk="1" hangingPunct="1">
              <a:lnSpc>
                <a:spcPct val="80000"/>
              </a:lnSpc>
              <a:buFont typeface="Arial" pitchFamily="34" charset="0"/>
              <a:buNone/>
              <a:defRPr/>
            </a:pPr>
            <a:r>
              <a:rPr lang="en-US" sz="2400" b="1" dirty="0"/>
              <a:t>Detection of cell surface or intracellular antigens</a:t>
            </a:r>
          </a:p>
          <a:p>
            <a:pPr marL="457200" indent="-457200" eaLnBrk="1" hangingPunct="1">
              <a:lnSpc>
                <a:spcPct val="80000"/>
              </a:lnSpc>
              <a:buFont typeface="Arial" pitchFamily="34" charset="0"/>
              <a:buAutoNum type="arabicPeriod"/>
              <a:defRPr/>
            </a:pPr>
            <a:r>
              <a:rPr lang="en-US" sz="2400" b="1" dirty="0"/>
              <a:t>Immunofluorescence </a:t>
            </a:r>
            <a:br>
              <a:rPr lang="en-US" sz="2400" dirty="0"/>
            </a:br>
            <a:r>
              <a:rPr lang="en-US" sz="2400" dirty="0" err="1"/>
              <a:t>Immunofluorescence</a:t>
            </a:r>
            <a:r>
              <a:rPr lang="en-US" sz="2400" dirty="0"/>
              <a:t> is a technique whereby an antibody labeled with a fluorescent molecule (fluorescein) Determine the anatomic distribution of antigen in tissues using  the fluorescence emitted by the bound antibody. Uses in tumor antigen detection, ANA in SLE and Rheumatoid arthritis and in autoimmune diseases.</a:t>
            </a:r>
          </a:p>
          <a:p>
            <a:pPr marL="838200" lvl="1" indent="-381000" eaLnBrk="1" hangingPunct="1">
              <a:lnSpc>
                <a:spcPct val="80000"/>
              </a:lnSpc>
              <a:defRPr/>
            </a:pPr>
            <a:r>
              <a:rPr lang="en-US" sz="2400" b="1" dirty="0"/>
              <a:t>Direct Immunofluorescence </a:t>
            </a:r>
            <a:br>
              <a:rPr lang="en-US" sz="2400" dirty="0"/>
            </a:br>
            <a:r>
              <a:rPr lang="en-US" sz="2400" dirty="0"/>
              <a:t>attaching fluorescein to a specific mouse antibody directed against the antigen of interest,</a:t>
            </a:r>
          </a:p>
          <a:p>
            <a:pPr marL="838200" lvl="1" indent="-381000" eaLnBrk="1" hangingPunct="1">
              <a:lnSpc>
                <a:spcPct val="80000"/>
              </a:lnSpc>
              <a:defRPr/>
            </a:pPr>
            <a:r>
              <a:rPr lang="en-US" sz="2400" b="1" dirty="0"/>
              <a:t>Indirect Immunofluorescence </a:t>
            </a:r>
            <a:br>
              <a:rPr lang="en-US" sz="2400" dirty="0"/>
            </a:br>
            <a:r>
              <a:rPr lang="en-US" sz="2400" dirty="0"/>
              <a:t>In indirect immunofluorescence, fluorescein can be attached to a second anti-antibody (e.g., rabbit anti-mouse Ig antibody) that is used to bind to the first unlabeled antibody. Indirect fluorescence is more sensitive than direct immunofluorescence since there is amplification of the signal.</a:t>
            </a:r>
          </a:p>
        </p:txBody>
      </p:sp>
    </p:spTree>
    <p:extLst>
      <p:ext uri="{BB962C8B-B14F-4D97-AF65-F5344CB8AC3E}">
        <p14:creationId xmlns:p14="http://schemas.microsoft.com/office/powerpoint/2010/main" val="691577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descr="rx-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85950"/>
            <a:ext cx="4114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7" descr="rx-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2672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8"/>
          <p:cNvSpPr>
            <a:spLocks noGrp="1"/>
          </p:cNvSpPr>
          <p:nvPr>
            <p:ph type="title"/>
          </p:nvPr>
        </p:nvSpPr>
        <p:spPr/>
        <p:txBody>
          <a:bodyPr/>
          <a:lstStyle/>
          <a:p>
            <a:pPr eaLnBrk="1" hangingPunct="1"/>
            <a:r>
              <a:rPr lang="en-US"/>
              <a:t>Direct and Indirect IF</a:t>
            </a:r>
          </a:p>
        </p:txBody>
      </p:sp>
    </p:spTree>
    <p:extLst>
      <p:ext uri="{BB962C8B-B14F-4D97-AF65-F5344CB8AC3E}">
        <p14:creationId xmlns:p14="http://schemas.microsoft.com/office/powerpoint/2010/main" val="385104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Immuno-cyto</a:t>
            </a:r>
            <a:r>
              <a:rPr lang="en-US" dirty="0"/>
              <a:t>/</a:t>
            </a:r>
            <a:r>
              <a:rPr lang="en-US" dirty="0" err="1"/>
              <a:t>histo</a:t>
            </a:r>
            <a:r>
              <a:rPr lang="en-US" dirty="0"/>
              <a:t>-chemistry :</a:t>
            </a:r>
            <a:br>
              <a:rPr lang="en-US" dirty="0"/>
            </a:br>
            <a:endParaRPr lang="en-US" dirty="0"/>
          </a:p>
        </p:txBody>
      </p:sp>
      <p:sp>
        <p:nvSpPr>
          <p:cNvPr id="3" name="Content Placeholder 2"/>
          <p:cNvSpPr>
            <a:spLocks noGrp="1"/>
          </p:cNvSpPr>
          <p:nvPr>
            <p:ph idx="1"/>
          </p:nvPr>
        </p:nvSpPr>
        <p:spPr>
          <a:xfrm>
            <a:off x="457200" y="914400"/>
            <a:ext cx="8229600" cy="4525963"/>
          </a:xfrm>
        </p:spPr>
        <p:txBody>
          <a:bodyPr/>
          <a:lstStyle/>
          <a:p>
            <a:r>
              <a:rPr lang="en-US" sz="2400" dirty="0"/>
              <a:t>Purpose: to detect the presence and localization of antigens in tissues (</a:t>
            </a:r>
            <a:r>
              <a:rPr lang="en-US" sz="2400" dirty="0" err="1"/>
              <a:t>histo</a:t>
            </a:r>
            <a:r>
              <a:rPr lang="en-US" sz="2400" dirty="0"/>
              <a:t>-) or in cells (</a:t>
            </a:r>
            <a:r>
              <a:rPr lang="en-US" sz="2400" dirty="0" err="1"/>
              <a:t>cyto</a:t>
            </a:r>
            <a:r>
              <a:rPr lang="en-US" sz="2400" dirty="0"/>
              <a:t>-) grown in culture using radiolabeled antibody and </a:t>
            </a:r>
            <a:r>
              <a:rPr lang="en-US" sz="2400" dirty="0" err="1"/>
              <a:t>Immunofluorescent</a:t>
            </a:r>
            <a:r>
              <a:rPr lang="en-US" sz="2400" dirty="0"/>
              <a:t> microscope as in identification of anti-nuclear antibody and autoantibodies in autoimmune diseases</a:t>
            </a:r>
          </a:p>
          <a:p>
            <a:r>
              <a:rPr lang="en-US" sz="2400" dirty="0"/>
              <a:t>Widely used in cancers</a:t>
            </a:r>
          </a:p>
          <a:p>
            <a:r>
              <a:rPr lang="en-US" sz="2400" dirty="0"/>
              <a:t>Visualizing an antibody-antigen interaction can be accomplished in a number of ways, mainly either of the following:</a:t>
            </a:r>
          </a:p>
          <a:p>
            <a:pPr lvl="1"/>
            <a:r>
              <a:rPr lang="en-US" sz="2400" dirty="0"/>
              <a:t>Chromogenic immunohistochemistry (CIH), wherein an antibody is conjugated to an enzyme, such as peroxidase (the combination being termed </a:t>
            </a:r>
            <a:r>
              <a:rPr lang="en-US" sz="2400" dirty="0" err="1"/>
              <a:t>immunoperoxidase</a:t>
            </a:r>
            <a:r>
              <a:rPr lang="en-US" sz="2400" dirty="0"/>
              <a:t>), that can </a:t>
            </a:r>
            <a:r>
              <a:rPr lang="en-US" sz="2400" dirty="0" err="1"/>
              <a:t>catalyse</a:t>
            </a:r>
            <a:r>
              <a:rPr lang="en-US" sz="2400" dirty="0"/>
              <a:t> a </a:t>
            </a:r>
            <a:r>
              <a:rPr lang="en-US" sz="2400" dirty="0" err="1"/>
              <a:t>colour</a:t>
            </a:r>
            <a:r>
              <a:rPr lang="en-US" sz="2400" dirty="0"/>
              <a:t>-producing reaction.</a:t>
            </a:r>
          </a:p>
          <a:p>
            <a:pPr lvl="1"/>
            <a:r>
              <a:rPr lang="en-US" sz="2400" dirty="0"/>
              <a:t>Immunofluorescence, where the antibody is tagged to a fluorophore, such as fluorescein.</a:t>
            </a:r>
          </a:p>
          <a:p>
            <a:endParaRPr lang="en-US" sz="2400" dirty="0"/>
          </a:p>
        </p:txBody>
      </p:sp>
    </p:spTree>
    <p:extLst>
      <p:ext uri="{BB962C8B-B14F-4D97-AF65-F5344CB8AC3E}">
        <p14:creationId xmlns:p14="http://schemas.microsoft.com/office/powerpoint/2010/main" val="281514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1190625"/>
            <a:ext cx="58102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135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ANA in autoimmune diseases</a:t>
            </a:r>
            <a:endParaRPr lang="ar-JO" dirty="0"/>
          </a:p>
        </p:txBody>
      </p:sp>
      <p:sp>
        <p:nvSpPr>
          <p:cNvPr id="3" name="Content Placeholder 2"/>
          <p:cNvSpPr>
            <a:spLocks noGrp="1"/>
          </p:cNvSpPr>
          <p:nvPr>
            <p:ph idx="1"/>
          </p:nvPr>
        </p:nvSpPr>
        <p:spPr/>
        <p:txBody>
          <a:bodyPr/>
          <a:lstStyle/>
          <a:p>
            <a:r>
              <a:rPr lang="en-US" dirty="0"/>
              <a:t>Patient serum is added to a slide containing cells. If the patient has autoantibodies to the nuclei of the cells, they bind to the slide. After washing away any antibodies that don't bind, an antibody against human antibody is added. This antibody has radiolabeled molecules attached to it which, when viewed under </a:t>
            </a:r>
            <a:r>
              <a:rPr lang="en-US" dirty="0" err="1"/>
              <a:t>Immunofluorescent</a:t>
            </a:r>
            <a:r>
              <a:rPr lang="en-US" dirty="0"/>
              <a:t> microscope (light-up green). </a:t>
            </a:r>
            <a:endParaRPr lang="ar-JO" dirty="0"/>
          </a:p>
        </p:txBody>
      </p:sp>
    </p:spTree>
    <p:extLst>
      <p:ext uri="{BB962C8B-B14F-4D97-AF65-F5344CB8AC3E}">
        <p14:creationId xmlns:p14="http://schemas.microsoft.com/office/powerpoint/2010/main" val="4211744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147763"/>
            <a:ext cx="60769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245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28675"/>
            <a:ext cx="6934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a:t>ANA follow</a:t>
            </a:r>
          </a:p>
        </p:txBody>
      </p:sp>
    </p:spTree>
    <p:extLst>
      <p:ext uri="{BB962C8B-B14F-4D97-AF65-F5344CB8AC3E}">
        <p14:creationId xmlns:p14="http://schemas.microsoft.com/office/powerpoint/2010/main" val="2751397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200" y="533400"/>
            <a:ext cx="7585639" cy="5924550"/>
          </a:xfrm>
          <a:prstGeom prst="rect">
            <a:avLst/>
          </a:prstGeom>
        </p:spPr>
      </p:pic>
    </p:spTree>
    <p:extLst>
      <p:ext uri="{BB962C8B-B14F-4D97-AF65-F5344CB8AC3E}">
        <p14:creationId xmlns:p14="http://schemas.microsoft.com/office/powerpoint/2010/main" val="214512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Font typeface="Arial" pitchFamily="34" charset="0"/>
              <a:buNone/>
              <a:defRPr/>
            </a:pPr>
            <a:r>
              <a:rPr lang="en-US" sz="2400" dirty="0">
                <a:latin typeface="+mj-lt"/>
              </a:rPr>
              <a:t>2. Although sensitive, the fluorescence microscope is not an ideal tool to identify the detailed structure of the cell or tissue because of a low structural details. This problem has been overcome by new technologies including </a:t>
            </a:r>
            <a:r>
              <a:rPr lang="en-US" sz="2400" b="1" dirty="0">
                <a:latin typeface="+mj-lt"/>
              </a:rPr>
              <a:t>confocal microscopy</a:t>
            </a:r>
            <a:r>
              <a:rPr lang="en-US" sz="2400" dirty="0">
                <a:latin typeface="+mj-lt"/>
              </a:rPr>
              <a:t>,</a:t>
            </a:r>
          </a:p>
          <a:p>
            <a:pPr marL="0" indent="0">
              <a:buNone/>
              <a:defRPr/>
            </a:pPr>
            <a:r>
              <a:rPr lang="en-US" sz="2400" dirty="0">
                <a:latin typeface="+mj-lt"/>
              </a:rPr>
              <a:t>3. Antibody can be coupled to an electron-dense probe such as colloidal gold, and the location of antibody can be determined </a:t>
            </a:r>
            <a:r>
              <a:rPr lang="en-US" sz="2400" dirty="0" err="1">
                <a:latin typeface="+mj-lt"/>
              </a:rPr>
              <a:t>subcellularly</a:t>
            </a:r>
            <a:r>
              <a:rPr lang="en-US" sz="2400" dirty="0">
                <a:latin typeface="+mj-lt"/>
              </a:rPr>
              <a:t> by means of an electron microscope,</a:t>
            </a:r>
          </a:p>
          <a:p>
            <a:pPr marL="0" indent="0">
              <a:buFont typeface="Arial" pitchFamily="34" charset="0"/>
              <a:buNone/>
              <a:defRPr/>
            </a:pPr>
            <a:r>
              <a:rPr lang="en-US" sz="2400" dirty="0">
                <a:latin typeface="+mj-lt"/>
              </a:rPr>
              <a:t> </a:t>
            </a:r>
          </a:p>
        </p:txBody>
      </p:sp>
    </p:spTree>
    <p:extLst>
      <p:ext uri="{BB962C8B-B14F-4D97-AF65-F5344CB8AC3E}">
        <p14:creationId xmlns:p14="http://schemas.microsoft.com/office/powerpoint/2010/main" val="1113602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457200" y="-6927"/>
            <a:ext cx="8229600" cy="1143000"/>
          </a:xfrm>
        </p:spPr>
        <p:txBody>
          <a:bodyPr/>
          <a:lstStyle/>
          <a:p>
            <a:pPr eaLnBrk="1" hangingPunct="1">
              <a:defRPr/>
            </a:pPr>
            <a:r>
              <a:rPr lang="en-US" sz="4000" b="1" dirty="0">
                <a:solidFill>
                  <a:prstClr val="black"/>
                </a:solidFill>
                <a:ea typeface="+mn-ea"/>
                <a:cs typeface="+mn-cs"/>
              </a:rPr>
              <a:t>Flow </a:t>
            </a:r>
            <a:r>
              <a:rPr lang="en-US" sz="4000" b="1" dirty="0" err="1">
                <a:solidFill>
                  <a:prstClr val="black"/>
                </a:solidFill>
                <a:ea typeface="+mn-ea"/>
                <a:cs typeface="+mn-cs"/>
              </a:rPr>
              <a:t>Cytometry</a:t>
            </a:r>
            <a:endParaRPr lang="en-US" sz="4000" dirty="0"/>
          </a:p>
        </p:txBody>
      </p:sp>
      <p:sp>
        <p:nvSpPr>
          <p:cNvPr id="186371" name="Rectangle 3"/>
          <p:cNvSpPr>
            <a:spLocks noGrp="1"/>
          </p:cNvSpPr>
          <p:nvPr>
            <p:ph type="body" idx="1"/>
          </p:nvPr>
        </p:nvSpPr>
        <p:spPr>
          <a:xfrm>
            <a:off x="533400" y="990600"/>
            <a:ext cx="8229600" cy="4525963"/>
          </a:xfrm>
        </p:spPr>
        <p:txBody>
          <a:bodyPr/>
          <a:lstStyle/>
          <a:p>
            <a:pPr eaLnBrk="1" hangingPunct="1"/>
            <a:r>
              <a:rPr lang="en-US" sz="2400" dirty="0"/>
              <a:t>can analyze the cell surface or intracellular expression of different molecules. </a:t>
            </a:r>
          </a:p>
          <a:p>
            <a:pPr eaLnBrk="1" hangingPunct="1"/>
            <a:r>
              <a:rPr lang="en-US" sz="2400" dirty="0"/>
              <a:t>The maturation stage, cytokine secretion (inside cells and bound) or cell cycle, apoptotic cell and numerating B, T and other leukocyte cells.</a:t>
            </a:r>
          </a:p>
          <a:p>
            <a:pPr eaLnBrk="1" hangingPunct="1"/>
            <a:r>
              <a:rPr lang="en-US" sz="2400" dirty="0"/>
              <a:t>The flow cytometer is a specialized instrument that can detect fluorescence on individual cells in a </a:t>
            </a:r>
            <a:r>
              <a:rPr lang="en-US" sz="2400" b="1" dirty="0"/>
              <a:t>suspension</a:t>
            </a:r>
            <a:r>
              <a:rPr lang="en-US" sz="2400" dirty="0"/>
              <a:t> and thereby </a:t>
            </a:r>
            <a:r>
              <a:rPr lang="en-US" sz="2400" b="1" dirty="0"/>
              <a:t>determine the number of cells </a:t>
            </a:r>
            <a:r>
              <a:rPr lang="en-US" sz="2400" dirty="0"/>
              <a:t>expressing the molecule. </a:t>
            </a:r>
          </a:p>
          <a:p>
            <a:pPr eaLnBrk="1" hangingPunct="1"/>
            <a:r>
              <a:rPr lang="en-US" sz="2400" dirty="0"/>
              <a:t>cytoplasmic molecules can be stained by temporarily </a:t>
            </a:r>
            <a:r>
              <a:rPr lang="en-US" sz="2400" dirty="0" err="1"/>
              <a:t>permeabilizing</a:t>
            </a:r>
            <a:r>
              <a:rPr lang="en-US" sz="2400" dirty="0"/>
              <a:t> cells and permitting the labeled antibodies to enter through the plasma membrane. lipophilic Fluorescent dyes can be used to study proliferation of T and B cells in vivo. One commonly used dye of this type is (CFSE), </a:t>
            </a:r>
          </a:p>
        </p:txBody>
      </p:sp>
    </p:spTree>
    <p:extLst>
      <p:ext uri="{BB962C8B-B14F-4D97-AF65-F5344CB8AC3E}">
        <p14:creationId xmlns:p14="http://schemas.microsoft.com/office/powerpoint/2010/main" val="443150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defRPr/>
            </a:pPr>
            <a:r>
              <a:rPr lang="en-US" sz="2400" dirty="0">
                <a:latin typeface="+mj-lt"/>
              </a:rPr>
              <a:t>flow cytometers also identify and separate the cells depending on  the</a:t>
            </a:r>
            <a:r>
              <a:rPr lang="en-US" sz="2400" dirty="0">
                <a:solidFill>
                  <a:prstClr val="black"/>
                </a:solidFill>
              </a:rPr>
              <a:t> cell size and internal complexity</a:t>
            </a:r>
            <a:r>
              <a:rPr lang="en-US" sz="2400" dirty="0">
                <a:latin typeface="+mj-lt"/>
              </a:rPr>
              <a:t> by forward ( size)and side light-scattering ( complexity)  properties of cells, This information is often used to distinguish different cell types. For example, neutrophils and monocytes.</a:t>
            </a:r>
          </a:p>
        </p:txBody>
      </p:sp>
    </p:spTree>
    <p:extLst>
      <p:ext uri="{BB962C8B-B14F-4D97-AF65-F5344CB8AC3E}">
        <p14:creationId xmlns:p14="http://schemas.microsoft.com/office/powerpoint/2010/main" val="1521166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804863"/>
            <a:ext cx="59721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285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Ag-</a:t>
            </a:r>
            <a:r>
              <a:rPr lang="en-US" dirty="0" err="1"/>
              <a:t>Ab</a:t>
            </a:r>
            <a:r>
              <a:rPr lang="en-US" dirty="0"/>
              <a:t> binding affinity</a:t>
            </a:r>
          </a:p>
        </p:txBody>
      </p:sp>
      <p:sp>
        <p:nvSpPr>
          <p:cNvPr id="3" name="Content Placeholder 2"/>
          <p:cNvSpPr>
            <a:spLocks noGrp="1"/>
          </p:cNvSpPr>
          <p:nvPr>
            <p:ph idx="1"/>
          </p:nvPr>
        </p:nvSpPr>
        <p:spPr>
          <a:xfrm>
            <a:off x="457200" y="1066800"/>
            <a:ext cx="8229600" cy="4525963"/>
          </a:xfrm>
        </p:spPr>
        <p:txBody>
          <a:bodyPr/>
          <a:lstStyle/>
          <a:p>
            <a:r>
              <a:rPr lang="en-US" sz="2800" dirty="0"/>
              <a:t>A method, more commonly used today, to measure the kinetics of antigen-antibody interactions depends on </a:t>
            </a:r>
            <a:r>
              <a:rPr lang="en-US" sz="2800" b="1" dirty="0"/>
              <a:t>surface </a:t>
            </a:r>
            <a:r>
              <a:rPr lang="en-US" sz="2800" b="1" dirty="0" err="1"/>
              <a:t>plasmon</a:t>
            </a:r>
            <a:r>
              <a:rPr lang="en-US" sz="2800" b="1" dirty="0"/>
              <a:t> resonance. </a:t>
            </a:r>
            <a:r>
              <a:rPr lang="en-US" sz="2800" dirty="0"/>
              <a:t>In this method, an antibody passed over an antigen that is fixed over a metal film. A light source is focused on this film before passing antibody through a prism at a specific angle (resonance), and the reflected light provides a surface </a:t>
            </a:r>
            <a:r>
              <a:rPr lang="en-US" sz="2800" dirty="0" err="1"/>
              <a:t>plasmon</a:t>
            </a:r>
            <a:r>
              <a:rPr lang="en-US" sz="2800" dirty="0"/>
              <a:t> resonance readout. Adsorption of an antibody to the antigen alters the surface </a:t>
            </a:r>
            <a:r>
              <a:rPr lang="en-US" sz="2800" dirty="0" err="1"/>
              <a:t>plasmon</a:t>
            </a:r>
            <a:r>
              <a:rPr lang="en-US" sz="2800" dirty="0"/>
              <a:t> resonance readout, and this alteration makes an angular shift and as it increase means increase antibody affinity</a:t>
            </a:r>
          </a:p>
        </p:txBody>
      </p:sp>
    </p:spTree>
    <p:extLst>
      <p:ext uri="{BB962C8B-B14F-4D97-AF65-F5344CB8AC3E}">
        <p14:creationId xmlns:p14="http://schemas.microsoft.com/office/powerpoint/2010/main" val="1197171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reaction</a:t>
            </a:r>
          </a:p>
        </p:txBody>
      </p:sp>
      <p:sp>
        <p:nvSpPr>
          <p:cNvPr id="117762" name="Content Placeholder 2"/>
          <p:cNvSpPr>
            <a:spLocks noGrp="1"/>
          </p:cNvSpPr>
          <p:nvPr>
            <p:ph idx="1"/>
          </p:nvPr>
        </p:nvSpPr>
        <p:spPr/>
        <p:txBody>
          <a:bodyPr/>
          <a:lstStyle/>
          <a:p>
            <a:pPr eaLnBrk="1" hangingPunct="1"/>
            <a:endParaRPr lang="en-US" dirty="0"/>
          </a:p>
          <a:p>
            <a:pPr eaLnBrk="1" hangingPunct="1"/>
            <a:r>
              <a:rPr lang="en-US" dirty="0"/>
              <a:t>Amount of precipitate Influenced by - Relative proportions of Ag &amp; Ab</a:t>
            </a:r>
          </a:p>
          <a:p>
            <a:pPr eaLnBrk="1" hangingPunct="1"/>
            <a:r>
              <a:rPr lang="en-US" dirty="0"/>
              <a:t>Maximum precipitation occurs when </a:t>
            </a:r>
          </a:p>
          <a:p>
            <a:pPr eaLnBrk="1" hangingPunct="1">
              <a:buFont typeface="Arial" pitchFamily="34" charset="0"/>
              <a:buNone/>
            </a:pPr>
            <a:r>
              <a:rPr lang="en-US" dirty="0"/>
              <a:t>    </a:t>
            </a:r>
            <a:r>
              <a:rPr lang="en-US" dirty="0" err="1"/>
              <a:t>Ags</a:t>
            </a:r>
            <a:r>
              <a:rPr lang="en-US" dirty="0"/>
              <a:t> &amp; Abs at optimal or equivalent proportions</a:t>
            </a:r>
          </a:p>
          <a:p>
            <a:pPr eaLnBrk="1" hangingPunct="1"/>
            <a:r>
              <a:rPr lang="en-US" dirty="0"/>
              <a:t>Precipitation occur when a lattice (line or lattice) formed</a:t>
            </a:r>
          </a:p>
        </p:txBody>
      </p:sp>
    </p:spTree>
    <p:extLst>
      <p:ext uri="{BB962C8B-B14F-4D97-AF65-F5344CB8AC3E}">
        <p14:creationId xmlns:p14="http://schemas.microsoft.com/office/powerpoint/2010/main" val="3821724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1"/>
            <a:ext cx="8763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783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7"/>
            <a:ext cx="8229600" cy="1143000"/>
          </a:xfrm>
        </p:spPr>
        <p:txBody>
          <a:bodyPr/>
          <a:lstStyle/>
          <a:p>
            <a:r>
              <a:rPr lang="en-US" dirty="0"/>
              <a:t>follow</a:t>
            </a:r>
          </a:p>
        </p:txBody>
      </p:sp>
      <p:sp>
        <p:nvSpPr>
          <p:cNvPr id="3" name="Content Placeholder 2"/>
          <p:cNvSpPr>
            <a:spLocks noGrp="1"/>
          </p:cNvSpPr>
          <p:nvPr>
            <p:ph idx="1"/>
          </p:nvPr>
        </p:nvSpPr>
        <p:spPr>
          <a:xfrm>
            <a:off x="381000" y="914400"/>
            <a:ext cx="8229600" cy="4525963"/>
          </a:xfrm>
        </p:spPr>
        <p:txBody>
          <a:bodyPr/>
          <a:lstStyle/>
          <a:p>
            <a:r>
              <a:rPr lang="en-US" sz="2400" dirty="0"/>
              <a:t>Another method, Antibody affinities for antigen can be measured directly for small antigens (e.g., </a:t>
            </a:r>
            <a:r>
              <a:rPr lang="en-US" sz="2400" dirty="0" err="1"/>
              <a:t>haptens</a:t>
            </a:r>
            <a:r>
              <a:rPr lang="en-US" sz="2400" dirty="0"/>
              <a:t>) by a method called </a:t>
            </a:r>
            <a:r>
              <a:rPr lang="en-US" sz="2400" b="1" dirty="0"/>
              <a:t>equilibrium dialysis. </a:t>
            </a:r>
            <a:r>
              <a:rPr lang="en-US" sz="2400" dirty="0"/>
              <a:t>In this method,  the antigen with radioactive material in the bathing solution enters until the concentration of antigen within the two membrane-side (semi-permeable for antigen) compartments becomes exactly the same (the same radioactivity)). a solution of antibody is confined in one compartment. when antibody is present in one compartment , the net amount of antigen inside the antibody compartment increases and the radioactivity increases by the quantity that is depending on antibody affinity</a:t>
            </a:r>
          </a:p>
        </p:txBody>
      </p:sp>
    </p:spTree>
    <p:extLst>
      <p:ext uri="{BB962C8B-B14F-4D97-AF65-F5344CB8AC3E}">
        <p14:creationId xmlns:p14="http://schemas.microsoft.com/office/powerpoint/2010/main" val="1059411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28675"/>
            <a:ext cx="6934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090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en-US"/>
              <a:t>Introduction</a:t>
            </a:r>
          </a:p>
        </p:txBody>
      </p:sp>
      <p:sp>
        <p:nvSpPr>
          <p:cNvPr id="189443" name="Content Placeholder 2"/>
          <p:cNvSpPr>
            <a:spLocks noGrp="1"/>
          </p:cNvSpPr>
          <p:nvPr>
            <p:ph idx="1"/>
          </p:nvPr>
        </p:nvSpPr>
        <p:spPr/>
        <p:txBody>
          <a:bodyPr/>
          <a:lstStyle/>
          <a:p>
            <a:pPr algn="just" eaLnBrk="1" hangingPunct="1"/>
            <a:r>
              <a:rPr lang="en-US" i="1" dirty="0"/>
              <a:t>The term </a:t>
            </a:r>
            <a:r>
              <a:rPr lang="en-US" b="1" i="1" dirty="0">
                <a:solidFill>
                  <a:srgbClr val="FF0000"/>
                </a:solidFill>
              </a:rPr>
              <a:t>immunohematology</a:t>
            </a:r>
            <a:r>
              <a:rPr lang="en-US" i="1" dirty="0"/>
              <a:t> refers to the </a:t>
            </a:r>
            <a:r>
              <a:rPr lang="en-US" i="1" u="sng" dirty="0"/>
              <a:t>serologic</a:t>
            </a:r>
            <a:r>
              <a:rPr lang="en-US" i="1" dirty="0"/>
              <a:t>, </a:t>
            </a:r>
            <a:r>
              <a:rPr lang="en-US" i="1" u="sng" dirty="0"/>
              <a:t>genetic</a:t>
            </a:r>
            <a:r>
              <a:rPr lang="en-US" i="1" dirty="0"/>
              <a:t>, </a:t>
            </a:r>
            <a:r>
              <a:rPr lang="en-US" i="1" u="sng" dirty="0"/>
              <a:t>biochemical</a:t>
            </a:r>
            <a:r>
              <a:rPr lang="en-US" i="1" dirty="0"/>
              <a:t>, and </a:t>
            </a:r>
            <a:r>
              <a:rPr lang="en-US" i="1" u="sng" dirty="0"/>
              <a:t>molecular</a:t>
            </a:r>
            <a:r>
              <a:rPr lang="en-US" i="1" dirty="0"/>
              <a:t> study of antigens associated with membrane structures on the blood cells, as well as the </a:t>
            </a:r>
            <a:r>
              <a:rPr lang="en-US" i="1" u="sng" dirty="0"/>
              <a:t>immunologic properties </a:t>
            </a:r>
            <a:r>
              <a:rPr lang="en-US" i="1" dirty="0"/>
              <a:t>and </a:t>
            </a:r>
            <a:r>
              <a:rPr lang="en-US" i="1" u="sng" dirty="0"/>
              <a:t>reactions</a:t>
            </a:r>
            <a:r>
              <a:rPr lang="en-US" i="1" dirty="0"/>
              <a:t> of blood components and constituents.</a:t>
            </a:r>
          </a:p>
        </p:txBody>
      </p:sp>
    </p:spTree>
    <p:extLst>
      <p:ext uri="{BB962C8B-B14F-4D97-AF65-F5344CB8AC3E}">
        <p14:creationId xmlns:p14="http://schemas.microsoft.com/office/powerpoint/2010/main" val="3034226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eaLnBrk="1" hangingPunct="1"/>
            <a:r>
              <a:rPr lang="en-US"/>
              <a:t>Introduction</a:t>
            </a:r>
          </a:p>
        </p:txBody>
      </p:sp>
      <p:sp>
        <p:nvSpPr>
          <p:cNvPr id="191491" name="Content Placeholder 2"/>
          <p:cNvSpPr>
            <a:spLocks noGrp="1"/>
          </p:cNvSpPr>
          <p:nvPr>
            <p:ph idx="1"/>
          </p:nvPr>
        </p:nvSpPr>
        <p:spPr/>
        <p:txBody>
          <a:bodyPr/>
          <a:lstStyle/>
          <a:p>
            <a:pPr algn="just" eaLnBrk="1" hangingPunct="1"/>
            <a:r>
              <a:rPr lang="en-US" i="1">
                <a:solidFill>
                  <a:srgbClr val="FF0000"/>
                </a:solidFill>
              </a:rPr>
              <a:t>Transfusion medicine</a:t>
            </a:r>
            <a:r>
              <a:rPr lang="en-US" i="1"/>
              <a:t> is a multidisciplinary specialty encompassing all aspects of:</a:t>
            </a:r>
          </a:p>
          <a:p>
            <a:pPr eaLnBrk="1" hangingPunct="1">
              <a:buFont typeface="Wingdings" pitchFamily="2" charset="2"/>
              <a:buChar char="ü"/>
            </a:pPr>
            <a:r>
              <a:rPr lang="en-US" sz="2800" i="1"/>
              <a:t>blood donation.</a:t>
            </a:r>
          </a:p>
          <a:p>
            <a:pPr eaLnBrk="1" hangingPunct="1">
              <a:buFont typeface="Wingdings" pitchFamily="2" charset="2"/>
              <a:buChar char="ü"/>
            </a:pPr>
            <a:r>
              <a:rPr lang="en-US" sz="2800" i="1"/>
              <a:t>blood component preparation.</a:t>
            </a:r>
          </a:p>
          <a:p>
            <a:pPr eaLnBrk="1" hangingPunct="1">
              <a:buFont typeface="Wingdings" pitchFamily="2" charset="2"/>
              <a:buChar char="ü"/>
            </a:pPr>
            <a:r>
              <a:rPr lang="en-US" sz="2800" i="1"/>
              <a:t>blood cell serology.</a:t>
            </a:r>
          </a:p>
          <a:p>
            <a:pPr eaLnBrk="1" hangingPunct="1">
              <a:buFont typeface="Wingdings" pitchFamily="2" charset="2"/>
              <a:buChar char="ü"/>
            </a:pPr>
            <a:r>
              <a:rPr lang="en-US" sz="2800" i="1"/>
              <a:t>blood transfusion therapy.</a:t>
            </a:r>
          </a:p>
        </p:txBody>
      </p:sp>
    </p:spTree>
    <p:extLst>
      <p:ext uri="{BB962C8B-B14F-4D97-AF65-F5344CB8AC3E}">
        <p14:creationId xmlns:p14="http://schemas.microsoft.com/office/powerpoint/2010/main" val="2451696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pPr eaLnBrk="1" hangingPunct="1"/>
            <a:r>
              <a:rPr lang="en-US"/>
              <a:t>Introduction</a:t>
            </a:r>
          </a:p>
        </p:txBody>
      </p:sp>
      <p:sp>
        <p:nvSpPr>
          <p:cNvPr id="192515" name="Content Placeholder 2"/>
          <p:cNvSpPr>
            <a:spLocks noGrp="1"/>
          </p:cNvSpPr>
          <p:nvPr>
            <p:ph idx="1"/>
          </p:nvPr>
        </p:nvSpPr>
        <p:spPr/>
        <p:txBody>
          <a:bodyPr/>
          <a:lstStyle/>
          <a:p>
            <a:pPr algn="just" eaLnBrk="1" hangingPunct="1"/>
            <a:r>
              <a:rPr lang="en-US" i="1"/>
              <a:t>Operationally, transfusion medicine is divided between </a:t>
            </a:r>
            <a:r>
              <a:rPr lang="en-US" i="1">
                <a:solidFill>
                  <a:srgbClr val="FF0000"/>
                </a:solidFill>
              </a:rPr>
              <a:t>blood centers </a:t>
            </a:r>
            <a:r>
              <a:rPr lang="en-US" i="1"/>
              <a:t>and </a:t>
            </a:r>
            <a:r>
              <a:rPr lang="en-US" i="1">
                <a:solidFill>
                  <a:srgbClr val="FF0000"/>
                </a:solidFill>
              </a:rPr>
              <a:t>transfusion services.</a:t>
            </a:r>
          </a:p>
        </p:txBody>
      </p:sp>
    </p:spTree>
    <p:extLst>
      <p:ext uri="{BB962C8B-B14F-4D97-AF65-F5344CB8AC3E}">
        <p14:creationId xmlns:p14="http://schemas.microsoft.com/office/powerpoint/2010/main" val="3112162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r>
              <a:rPr lang="en-US"/>
              <a:t>Introduction</a:t>
            </a:r>
          </a:p>
        </p:txBody>
      </p:sp>
      <p:sp>
        <p:nvSpPr>
          <p:cNvPr id="193539" name="Content Placeholder 2"/>
          <p:cNvSpPr>
            <a:spLocks noGrp="1"/>
          </p:cNvSpPr>
          <p:nvPr>
            <p:ph idx="1"/>
          </p:nvPr>
        </p:nvSpPr>
        <p:spPr/>
        <p:txBody>
          <a:bodyPr/>
          <a:lstStyle/>
          <a:p>
            <a:pPr algn="just" eaLnBrk="1" hangingPunct="1"/>
            <a:r>
              <a:rPr lang="en-US" sz="3600" b="1" i="1">
                <a:solidFill>
                  <a:srgbClr val="FF0000"/>
                </a:solidFill>
              </a:rPr>
              <a:t>Blood centers </a:t>
            </a:r>
            <a:r>
              <a:rPr lang="en-US"/>
              <a:t>recruit and collect blood from donors and manufacture and distribute blood components.</a:t>
            </a:r>
          </a:p>
          <a:p>
            <a:pPr algn="just" eaLnBrk="1" hangingPunct="1"/>
            <a:r>
              <a:rPr lang="en-US" b="1" i="1">
                <a:solidFill>
                  <a:srgbClr val="FF0000"/>
                </a:solidFill>
              </a:rPr>
              <a:t>Transfusion services</a:t>
            </a:r>
            <a:r>
              <a:rPr lang="en-US" sz="3600" i="1">
                <a:solidFill>
                  <a:srgbClr val="FF0000"/>
                </a:solidFill>
              </a:rPr>
              <a:t> </a:t>
            </a:r>
            <a:r>
              <a:rPr lang="en-US"/>
              <a:t>perform pretransfusion compatibility testing (blood grouping and cross match), select and issue blood components for patients, and provide medical support for blood transfusion.</a:t>
            </a:r>
          </a:p>
        </p:txBody>
      </p:sp>
    </p:spTree>
    <p:extLst>
      <p:ext uri="{BB962C8B-B14F-4D97-AF65-F5344CB8AC3E}">
        <p14:creationId xmlns:p14="http://schemas.microsoft.com/office/powerpoint/2010/main" val="1904310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t>Blood bank</a:t>
            </a:r>
          </a:p>
        </p:txBody>
      </p:sp>
      <p:sp>
        <p:nvSpPr>
          <p:cNvPr id="195587" name="Content Placeholder 2"/>
          <p:cNvSpPr>
            <a:spLocks noGrp="1"/>
          </p:cNvSpPr>
          <p:nvPr>
            <p:ph idx="1"/>
          </p:nvPr>
        </p:nvSpPr>
        <p:spPr>
          <a:xfrm>
            <a:off x="457200" y="1143000"/>
            <a:ext cx="8229600" cy="4525963"/>
          </a:xfrm>
        </p:spPr>
        <p:txBody>
          <a:bodyPr>
            <a:normAutofit fontScale="92500" lnSpcReduction="20000"/>
          </a:bodyPr>
          <a:lstStyle/>
          <a:p>
            <a:r>
              <a:rPr lang="en-US" sz="2800" dirty="0">
                <a:solidFill>
                  <a:srgbClr val="222222"/>
                </a:solidFill>
                <a:latin typeface="Arial" pitchFamily="34" charset="0"/>
              </a:rPr>
              <a:t> Units of WB and packed RBC are both kept refrigerated at 33.8 to 42.8 °F (1.0 to 6.0 °C), with maximum permitted storage periods of 35 and 42 days respectively. </a:t>
            </a:r>
          </a:p>
          <a:p>
            <a:r>
              <a:rPr lang="en-US" sz="2800" dirty="0">
                <a:solidFill>
                  <a:srgbClr val="222222"/>
                </a:solidFill>
                <a:latin typeface="Arial" pitchFamily="34" charset="0"/>
              </a:rPr>
              <a:t>When keeping blood tube in standing </a:t>
            </a:r>
            <a:r>
              <a:rPr lang="en-US" sz="2800" dirty="0" err="1">
                <a:solidFill>
                  <a:srgbClr val="222222"/>
                </a:solidFill>
                <a:latin typeface="Arial" pitchFamily="34" charset="0"/>
              </a:rPr>
              <a:t>position,a</a:t>
            </a:r>
            <a:r>
              <a:rPr lang="en-US" sz="2800" dirty="0">
                <a:solidFill>
                  <a:srgbClr val="222222"/>
                </a:solidFill>
                <a:latin typeface="Arial" pitchFamily="34" charset="0"/>
              </a:rPr>
              <a:t> layer between the red cells and the plasma is formed and referred to as the buffy coat and is sometimes removed to make platelets and WBC for transfusion.</a:t>
            </a:r>
          </a:p>
          <a:p>
            <a:r>
              <a:rPr lang="en-US" sz="2800" dirty="0">
                <a:solidFill>
                  <a:srgbClr val="222222"/>
                </a:solidFill>
                <a:latin typeface="Arial" pitchFamily="34" charset="0"/>
              </a:rPr>
              <a:t> Platelets have a shelf life of 5 to 7 days. Platelets are stored at room temperature (72 °F or 22 °C) and must be rocked/agitated</a:t>
            </a:r>
            <a:endParaRPr lang="en-US" sz="2800" dirty="0"/>
          </a:p>
        </p:txBody>
      </p:sp>
    </p:spTree>
    <p:extLst>
      <p:ext uri="{BB962C8B-B14F-4D97-AF65-F5344CB8AC3E}">
        <p14:creationId xmlns:p14="http://schemas.microsoft.com/office/powerpoint/2010/main" val="40686147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endParaRPr lang="en-US"/>
          </a:p>
        </p:txBody>
      </p:sp>
      <p:sp>
        <p:nvSpPr>
          <p:cNvPr id="196611" name="Content Placeholder 2"/>
          <p:cNvSpPr>
            <a:spLocks noGrp="1"/>
          </p:cNvSpPr>
          <p:nvPr>
            <p:ph idx="1"/>
          </p:nvPr>
        </p:nvSpPr>
        <p:spPr/>
        <p:txBody>
          <a:bodyPr/>
          <a:lstStyle/>
          <a:p>
            <a:r>
              <a:rPr lang="en-US"/>
              <a:t>If the plasma is frozen promptly and is intended for transfusion, it is typically labeled as fresh frozen plasma. If it is intended to be made into other products, it is typically labeled as recovered plasma or plasma for fractionation. </a:t>
            </a:r>
          </a:p>
        </p:txBody>
      </p:sp>
    </p:spTree>
    <p:extLst>
      <p:ext uri="{BB962C8B-B14F-4D97-AF65-F5344CB8AC3E}">
        <p14:creationId xmlns:p14="http://schemas.microsoft.com/office/powerpoint/2010/main" val="4171420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405369" cy="493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22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a:t>Precipitation Reactions</a:t>
            </a:r>
          </a:p>
        </p:txBody>
      </p:sp>
      <p:sp>
        <p:nvSpPr>
          <p:cNvPr id="3" name="Content Placeholder 2"/>
          <p:cNvSpPr>
            <a:spLocks noGrp="1"/>
          </p:cNvSpPr>
          <p:nvPr>
            <p:ph idx="1"/>
          </p:nvPr>
        </p:nvSpPr>
        <p:spPr/>
        <p:txBody>
          <a:bodyPr rtlCol="0">
            <a:normAutofit/>
          </a:bodyPr>
          <a:lstStyle/>
          <a:p>
            <a:pPr lvl="0" algn="just" eaLnBrk="1" fontAlgn="auto" hangingPunct="1">
              <a:spcAft>
                <a:spcPts val="0"/>
              </a:spcAft>
              <a:defRPr/>
            </a:pPr>
            <a:r>
              <a:rPr lang="en-US" b="1" i="1" dirty="0"/>
              <a:t>prozone </a:t>
            </a:r>
            <a:r>
              <a:rPr lang="en-US" b="1" i="1" dirty="0" err="1"/>
              <a:t>phenomenon</a:t>
            </a:r>
            <a:r>
              <a:rPr lang="en-US" sz="2800" b="1" i="1" dirty="0" err="1"/>
              <a:t>:</a:t>
            </a:r>
            <a:r>
              <a:rPr lang="en-US" sz="2800" dirty="0" err="1"/>
              <a:t>antibody</a:t>
            </a:r>
            <a:r>
              <a:rPr lang="en-US" sz="2800" dirty="0"/>
              <a:t> excess, </a:t>
            </a:r>
            <a:r>
              <a:rPr lang="en-US" sz="2800" dirty="0">
                <a:solidFill>
                  <a:prstClr val="black"/>
                </a:solidFill>
              </a:rPr>
              <a:t>no lattice network is formed.</a:t>
            </a:r>
            <a:endParaRPr lang="en-US" sz="2800" dirty="0"/>
          </a:p>
          <a:p>
            <a:pPr algn="just" eaLnBrk="1" fontAlgn="auto" hangingPunct="1">
              <a:spcAft>
                <a:spcPts val="0"/>
              </a:spcAft>
              <a:defRPr/>
            </a:pPr>
            <a:r>
              <a:rPr lang="en-US" b="1" i="1" dirty="0"/>
              <a:t>postzone phenomenon: </a:t>
            </a:r>
            <a:r>
              <a:rPr lang="en-US" sz="2800" dirty="0"/>
              <a:t>antigen excess. no lattice network is formed.</a:t>
            </a:r>
          </a:p>
          <a:p>
            <a:pPr algn="just" eaLnBrk="1" fontAlgn="auto" hangingPunct="1">
              <a:spcAft>
                <a:spcPts val="0"/>
              </a:spcAft>
              <a:defRPr/>
            </a:pPr>
            <a:r>
              <a:rPr lang="en-US" b="1" i="1" dirty="0">
                <a:solidFill>
                  <a:srgbClr val="FF0000"/>
                </a:solidFill>
                <a:effectLst>
                  <a:outerShdw blurRad="38100" dist="38100" dir="2700000" algn="tl">
                    <a:srgbClr val="000000">
                      <a:alpha val="43137"/>
                    </a:srgbClr>
                  </a:outerShdw>
                </a:effectLst>
              </a:rPr>
              <a:t>for precipitation reactions to be detectable, they must be run in the zone of equivalence.</a:t>
            </a:r>
          </a:p>
        </p:txBody>
      </p:sp>
    </p:spTree>
    <p:extLst>
      <p:ext uri="{BB962C8B-B14F-4D97-AF65-F5344CB8AC3E}">
        <p14:creationId xmlns:p14="http://schemas.microsoft.com/office/powerpoint/2010/main" val="30564994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696" y="762000"/>
            <a:ext cx="8442312" cy="5391150"/>
          </a:xfrm>
          <a:prstGeom prst="rect">
            <a:avLst/>
          </a:prstGeom>
        </p:spPr>
      </p:pic>
    </p:spTree>
    <p:extLst>
      <p:ext uri="{BB962C8B-B14F-4D97-AF65-F5344CB8AC3E}">
        <p14:creationId xmlns:p14="http://schemas.microsoft.com/office/powerpoint/2010/main" val="1032182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a:t>Plasma VS serum</a:t>
            </a:r>
            <a:br>
              <a:rPr lang="en-US" dirty="0"/>
            </a:br>
            <a:r>
              <a:rPr lang="en-US" sz="4000" dirty="0"/>
              <a:t>EDTA tube (purple)    plain tube (Red)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53836"/>
            <a:ext cx="6119192" cy="394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14600" y="5867400"/>
            <a:ext cx="4800600" cy="369332"/>
          </a:xfrm>
          <a:prstGeom prst="rect">
            <a:avLst/>
          </a:prstGeom>
          <a:noFill/>
        </p:spPr>
        <p:txBody>
          <a:bodyPr wrap="square" rtlCol="1">
            <a:spAutoFit/>
          </a:bodyPr>
          <a:lstStyle/>
          <a:p>
            <a:r>
              <a:rPr lang="en-US" dirty="0"/>
              <a:t>Purple tube for CBC,  red tube for immunology</a:t>
            </a:r>
            <a:endParaRPr lang="ar-JO" dirty="0"/>
          </a:p>
        </p:txBody>
      </p:sp>
    </p:spTree>
    <p:extLst>
      <p:ext uri="{BB962C8B-B14F-4D97-AF65-F5344CB8AC3E}">
        <p14:creationId xmlns:p14="http://schemas.microsoft.com/office/powerpoint/2010/main" val="1980018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001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01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
          </p:nvPr>
        </p:nvSpPr>
        <p:spPr/>
      </p:sp>
      <p:sp>
        <p:nvSpPr>
          <p:cNvPr id="6" name="Text Placeholder 5"/>
          <p:cNvSpPr>
            <a:spLocks noGrp="1"/>
          </p:cNvSpPr>
          <p:nvPr>
            <p:ph type="body" sz="half" idx="2"/>
          </p:nvPr>
        </p:nvSpPr>
        <p:spPr/>
        <p:txBody>
          <a:bodyPr>
            <a:normAutofit/>
          </a:bodyPr>
          <a:lstStyle/>
          <a:p>
            <a:r>
              <a:rPr lang="en-US" sz="2000" dirty="0"/>
              <a:t>Number of cells/</a:t>
            </a:r>
            <a:r>
              <a:rPr lang="en-US" sz="2000" dirty="0" err="1"/>
              <a:t>cmm</a:t>
            </a:r>
            <a:r>
              <a:rPr lang="en-US" sz="2000" dirty="0"/>
              <a:t>= counted cells in 16 corner </a:t>
            </a:r>
            <a:r>
              <a:rPr lang="en-US" sz="2000" dirty="0" err="1"/>
              <a:t>sequare</a:t>
            </a:r>
            <a:r>
              <a:rPr lang="en-US" sz="2000" dirty="0"/>
              <a:t>*10*dilution factor</a:t>
            </a:r>
          </a:p>
        </p:txBody>
      </p:sp>
      <p:pic>
        <p:nvPicPr>
          <p:cNvPr id="49154" name="Picture 2" descr="Image result for haemocyt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1"/>
            <a:ext cx="6172200" cy="464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61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 y="1371600"/>
            <a:ext cx="8839200" cy="3530501"/>
          </a:xfrm>
          <a:prstGeom prst="rect">
            <a:avLst/>
          </a:prstGeom>
        </p:spPr>
      </p:pic>
      <p:sp>
        <p:nvSpPr>
          <p:cNvPr id="8" name="Title 7"/>
          <p:cNvSpPr>
            <a:spLocks noGrp="1"/>
          </p:cNvSpPr>
          <p:nvPr>
            <p:ph type="title"/>
          </p:nvPr>
        </p:nvSpPr>
        <p:spPr/>
        <p:txBody>
          <a:bodyPr>
            <a:normAutofit fontScale="90000"/>
          </a:bodyPr>
          <a:lstStyle/>
          <a:p>
            <a:r>
              <a:rPr lang="en-US" dirty="0"/>
              <a:t>White cell count by </a:t>
            </a:r>
            <a:r>
              <a:rPr lang="en-US" dirty="0" err="1"/>
              <a:t>heamocytometer</a:t>
            </a:r>
            <a:endParaRPr lang="ar-JO" dirty="0"/>
          </a:p>
        </p:txBody>
      </p:sp>
    </p:spTree>
    <p:extLst>
      <p:ext uri="{BB962C8B-B14F-4D97-AF65-F5344CB8AC3E}">
        <p14:creationId xmlns:p14="http://schemas.microsoft.com/office/powerpoint/2010/main" val="2021131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3" name="Picture 2"/>
          <p:cNvPicPr>
            <a:picLocks noChangeAspect="1"/>
          </p:cNvPicPr>
          <p:nvPr/>
        </p:nvPicPr>
        <p:blipFill>
          <a:blip r:embed="rId2"/>
          <a:stretch>
            <a:fillRect/>
          </a:stretch>
        </p:blipFill>
        <p:spPr>
          <a:xfrm>
            <a:off x="2057400" y="152400"/>
            <a:ext cx="5753100" cy="6477000"/>
          </a:xfrm>
          <a:prstGeom prst="rect">
            <a:avLst/>
          </a:prstGeom>
        </p:spPr>
      </p:pic>
    </p:spTree>
    <p:extLst>
      <p:ext uri="{BB962C8B-B14F-4D97-AF65-F5344CB8AC3E}">
        <p14:creationId xmlns:p14="http://schemas.microsoft.com/office/powerpoint/2010/main" val="37244498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914400"/>
            <a:ext cx="6724590" cy="5380353"/>
          </a:xfrm>
          <a:prstGeom prst="rect">
            <a:avLst/>
          </a:prstGeom>
        </p:spPr>
      </p:pic>
    </p:spTree>
    <p:extLst>
      <p:ext uri="{BB962C8B-B14F-4D97-AF65-F5344CB8AC3E}">
        <p14:creationId xmlns:p14="http://schemas.microsoft.com/office/powerpoint/2010/main" val="519357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619"/>
            <a:ext cx="8229600" cy="1143000"/>
          </a:xfrm>
        </p:spPr>
        <p:txBody>
          <a:bodyPr/>
          <a:lstStyle/>
          <a:p>
            <a:r>
              <a:rPr lang="en-US" sz="3600" b="1" dirty="0">
                <a:solidFill>
                  <a:srgbClr val="6A6A6A"/>
                </a:solidFill>
                <a:latin typeface="arial"/>
              </a:rPr>
              <a:t>pipette</a:t>
            </a:r>
            <a:endParaRPr lang="en-US" sz="3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4381"/>
            <a:ext cx="4572000" cy="609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749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8683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89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pPr eaLnBrk="1" hangingPunct="1"/>
            <a:r>
              <a:rPr lang="en-US"/>
              <a:t>Lattice formation or precipitation curve</a:t>
            </a:r>
          </a:p>
        </p:txBody>
      </p:sp>
      <p:pic>
        <p:nvPicPr>
          <p:cNvPr id="1187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14538"/>
            <a:ext cx="7924800"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919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t>eppendorf</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6554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3" name="Picture 2"/>
          <p:cNvPicPr>
            <a:picLocks noChangeAspect="1"/>
          </p:cNvPicPr>
          <p:nvPr/>
        </p:nvPicPr>
        <p:blipFill>
          <a:blip r:embed="rId2"/>
          <a:stretch>
            <a:fillRect/>
          </a:stretch>
        </p:blipFill>
        <p:spPr>
          <a:xfrm>
            <a:off x="1857375" y="274638"/>
            <a:ext cx="5429250" cy="6324600"/>
          </a:xfrm>
          <a:prstGeom prst="rect">
            <a:avLst/>
          </a:prstGeom>
        </p:spPr>
      </p:pic>
    </p:spTree>
    <p:extLst>
      <p:ext uri="{BB962C8B-B14F-4D97-AF65-F5344CB8AC3E}">
        <p14:creationId xmlns:p14="http://schemas.microsoft.com/office/powerpoint/2010/main" val="2723359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tourniquet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5914845"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327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مستند" ma:contentTypeID="0x0101007AD75CD05149204EA8D6A289868C053B" ma:contentTypeVersion="8" ma:contentTypeDescription="إنشاء مستند جديد." ma:contentTypeScope="" ma:versionID="14d99165c464eab1122bcf5bc7972c76">
  <xsd:schema xmlns:xsd="http://www.w3.org/2001/XMLSchema" xmlns:xs="http://www.w3.org/2001/XMLSchema" xmlns:p="http://schemas.microsoft.com/office/2006/metadata/properties" xmlns:ns2="cc361b34-c351-46d5-aafa-b4fab23ebf94" targetNamespace="http://schemas.microsoft.com/office/2006/metadata/properties" ma:root="true" ma:fieldsID="6b93e0c2c7ebc81274d340589c34ee44" ns2:_="">
    <xsd:import namespace="cc361b34-c351-46d5-aafa-b4fab23ebf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61b34-c351-46d5-aafa-b4fab23eb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83045-2302-4C0D-8B77-BE1A623E68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7947238-240A-4F26-9220-CDC2851FA4E9}"/>
</file>

<file path=customXml/itemProps3.xml><?xml version="1.0" encoding="utf-8"?>
<ds:datastoreItem xmlns:ds="http://schemas.openxmlformats.org/officeDocument/2006/customXml" ds:itemID="{3730B575-24D3-41D1-838A-E96BFE0589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22048</TotalTime>
  <Words>2462</Words>
  <Application>Microsoft Office PowerPoint</Application>
  <PresentationFormat>On-screen Show (4:3)</PresentationFormat>
  <Paragraphs>213</Paragraphs>
  <Slides>92</Slides>
  <Notes>2</Notes>
  <HiddenSlides>0</HiddenSlides>
  <MMClips>0</MMClips>
  <ScaleCrop>false</ScaleCrop>
  <HeadingPairs>
    <vt:vector size="4" baseType="variant">
      <vt:variant>
        <vt:lpstr>Theme</vt:lpstr>
      </vt:variant>
      <vt:variant>
        <vt:i4>18</vt:i4>
      </vt:variant>
      <vt:variant>
        <vt:lpstr>Slide Titles</vt:lpstr>
      </vt:variant>
      <vt:variant>
        <vt:i4>92</vt:i4>
      </vt:variant>
    </vt:vector>
  </HeadingPairs>
  <TitlesOfParts>
    <vt:vector size="110" baseType="lpstr">
      <vt:lpstr>Office Theme</vt:lpstr>
      <vt:lpstr>2_Office Theme</vt:lpstr>
      <vt:lpstr>7_Office Theme</vt:lpstr>
      <vt:lpstr>3_Office Theme</vt:lpstr>
      <vt:lpstr>4_Office Theme</vt:lpstr>
      <vt:lpstr>5_Office Theme</vt:lpstr>
      <vt:lpstr>8_Office Theme</vt:lpstr>
      <vt:lpstr>1_Office Theme</vt:lpstr>
      <vt:lpstr>9_Office Theme</vt:lpstr>
      <vt:lpstr>10_Office Theme</vt:lpstr>
      <vt:lpstr>11_Office Theme</vt:lpstr>
      <vt:lpstr>12_Office Theme</vt:lpstr>
      <vt:lpstr>13_Office Theme</vt:lpstr>
      <vt:lpstr>14_Office Theme</vt:lpstr>
      <vt:lpstr>15_Office Theme</vt:lpstr>
      <vt:lpstr>16_Office Theme</vt:lpstr>
      <vt:lpstr>6_Office Theme</vt:lpstr>
      <vt:lpstr>18_Office Theme</vt:lpstr>
      <vt:lpstr>Immunology Lab Techniques</vt:lpstr>
      <vt:lpstr>PowerPoint Presentation</vt:lpstr>
      <vt:lpstr>PowerPoint Presentation</vt:lpstr>
      <vt:lpstr>PowerPoint Presentation</vt:lpstr>
      <vt:lpstr>PowerPoint Presentation</vt:lpstr>
      <vt:lpstr>Immuno-cyto/histo-chemistry : </vt:lpstr>
      <vt:lpstr>Precipitation reaction</vt:lpstr>
      <vt:lpstr>Precipitation Reactions</vt:lpstr>
      <vt:lpstr>Lattice formation or precipitation curve</vt:lpstr>
      <vt:lpstr>1-Single radial diffusion On a slide</vt:lpstr>
      <vt:lpstr>Precipitation reaction</vt:lpstr>
      <vt:lpstr>follow</vt:lpstr>
      <vt:lpstr>PowerPoint Presentation</vt:lpstr>
      <vt:lpstr>2-</vt:lpstr>
      <vt:lpstr>Ouchterlony results  for the detection of antigens and antibodies and determination of homologies between antigen</vt:lpstr>
      <vt:lpstr>PowerPoint Presentation</vt:lpstr>
      <vt:lpstr>PowerPoint Presentation</vt:lpstr>
      <vt:lpstr>Application on direct</vt:lpstr>
      <vt:lpstr>PowerPoint Presentation</vt:lpstr>
      <vt:lpstr>PowerPoint Presentation</vt:lpstr>
      <vt:lpstr>PowerPoint Presentation</vt:lpstr>
      <vt:lpstr>Agglutination</vt:lpstr>
      <vt:lpstr>Titer</vt:lpstr>
      <vt:lpstr>3- Coombs test</vt:lpstr>
      <vt:lpstr>5-Indirect coombs test</vt:lpstr>
      <vt:lpstr>cross match</vt:lpstr>
      <vt:lpstr>In Preparation for blood transfusion; recipient serum mixed with donor’s blood</vt:lpstr>
      <vt:lpstr>PowerPoint Presentation</vt:lpstr>
      <vt:lpstr>Indirect agglutination test </vt:lpstr>
      <vt:lpstr>1-Latex agglutination test</vt:lpstr>
      <vt:lpstr>Latex agglutination test</vt:lpstr>
      <vt:lpstr>PowerPoint Presentation</vt:lpstr>
      <vt:lpstr>PowerPoint Presentation</vt:lpstr>
      <vt:lpstr>PowerPoint Presentation</vt:lpstr>
      <vt:lpstr>Passive Agglutination</vt:lpstr>
      <vt:lpstr>PowerPoint Presentation</vt:lpstr>
      <vt:lpstr>3. Passive heamagglutination</vt:lpstr>
      <vt:lpstr> Agglutination inhibition test</vt:lpstr>
      <vt:lpstr>Complement fixation test</vt:lpstr>
      <vt:lpstr>PowerPoint Presentation</vt:lpstr>
      <vt:lpstr>Uses of CFT</vt:lpstr>
      <vt:lpstr>PowerPoint Presentation</vt:lpstr>
      <vt:lpstr>Negative case</vt:lpstr>
      <vt:lpstr>Positive case with titer 64</vt:lpstr>
      <vt:lpstr>PowerPoint Presentation</vt:lpstr>
      <vt:lpstr>radio- immune assay (RIA) and ELISA</vt:lpstr>
      <vt:lpstr>PowerPoint Presentation</vt:lpstr>
      <vt:lpstr>Quantitation of Antigen by Immunoassays ELISA</vt:lpstr>
      <vt:lpstr>ELISA plate</vt:lpstr>
      <vt:lpstr>PowerPoint Presentation</vt:lpstr>
      <vt:lpstr>PowerPoint Presentation</vt:lpstr>
      <vt:lpstr>PowerPoint Presentation</vt:lpstr>
      <vt:lpstr>Spectrophotometer for reading the color</vt:lpstr>
      <vt:lpstr>Spectrophotometry absorbance and antigen concentration slop</vt:lpstr>
      <vt:lpstr>Western blot</vt:lpstr>
      <vt:lpstr>PowerPoint Presentation</vt:lpstr>
      <vt:lpstr>PowerPoint Presentation</vt:lpstr>
      <vt:lpstr>Tests for Cell/ tissue Associated Antigens.Immuno-cyto/histo-chemistry </vt:lpstr>
      <vt:lpstr>Direct and Indirect IF</vt:lpstr>
      <vt:lpstr>PowerPoint Presentation</vt:lpstr>
      <vt:lpstr>Test ANA in autoimmune diseases</vt:lpstr>
      <vt:lpstr>PowerPoint Presentation</vt:lpstr>
      <vt:lpstr>ANA follow</vt:lpstr>
      <vt:lpstr>PowerPoint Presentation</vt:lpstr>
      <vt:lpstr>PowerPoint Presentation</vt:lpstr>
      <vt:lpstr>Flow Cytometry</vt:lpstr>
      <vt:lpstr>PowerPoint Presentation</vt:lpstr>
      <vt:lpstr>PowerPoint Presentation</vt:lpstr>
      <vt:lpstr>Ag-Ab binding affinity</vt:lpstr>
      <vt:lpstr>PowerPoint Presentation</vt:lpstr>
      <vt:lpstr>follow</vt:lpstr>
      <vt:lpstr>PowerPoint Presentation</vt:lpstr>
      <vt:lpstr>Introduction</vt:lpstr>
      <vt:lpstr>Introduction</vt:lpstr>
      <vt:lpstr>Introduction</vt:lpstr>
      <vt:lpstr>Introduction</vt:lpstr>
      <vt:lpstr>Blood bank</vt:lpstr>
      <vt:lpstr>PowerPoint Presentation</vt:lpstr>
      <vt:lpstr>PowerPoint Presentation</vt:lpstr>
      <vt:lpstr>PowerPoint Presentation</vt:lpstr>
      <vt:lpstr>Plasma VS serum EDTA tube (purple)    plain tube (Red)   </vt:lpstr>
      <vt:lpstr>PowerPoint Presentation</vt:lpstr>
      <vt:lpstr>PowerPoint Presentation</vt:lpstr>
      <vt:lpstr>White cell count by heamocytometer</vt:lpstr>
      <vt:lpstr>PowerPoint Presentation</vt:lpstr>
      <vt:lpstr>PowerPoint Presentation</vt:lpstr>
      <vt:lpstr>pipette</vt:lpstr>
      <vt:lpstr>PowerPoint Presentation</vt:lpstr>
      <vt:lpstr>tips</vt:lpstr>
      <vt:lpstr>eppendorf</vt:lpstr>
      <vt:lpstr>PowerPoint Presentation</vt:lpstr>
      <vt:lpstr>tourniquet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Windows User</cp:lastModifiedBy>
  <cp:revision>112</cp:revision>
  <dcterms:created xsi:type="dcterms:W3CDTF">2017-08-06T08:27:16Z</dcterms:created>
  <dcterms:modified xsi:type="dcterms:W3CDTF">2021-12-23T09:47:16Z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0x0101007AD75CD05149204EA8D6A289868C053B</vt:lpwstr>
  </property>
</Properties>
</file>