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sldIdLst>
    <p:sldId id="256" r:id="rId2"/>
    <p:sldId id="258" r:id="rId3"/>
    <p:sldId id="269" r:id="rId4"/>
    <p:sldId id="259" r:id="rId5"/>
    <p:sldId id="274" r:id="rId6"/>
    <p:sldId id="260" r:id="rId7"/>
    <p:sldId id="320" r:id="rId8"/>
    <p:sldId id="261" r:id="rId9"/>
    <p:sldId id="262" r:id="rId10"/>
    <p:sldId id="264" r:id="rId11"/>
    <p:sldId id="265" r:id="rId12"/>
    <p:sldId id="266" r:id="rId13"/>
    <p:sldId id="335" r:id="rId14"/>
    <p:sldId id="267" r:id="rId15"/>
    <p:sldId id="268" r:id="rId16"/>
    <p:sldId id="333" r:id="rId17"/>
    <p:sldId id="270" r:id="rId18"/>
    <p:sldId id="271" r:id="rId19"/>
    <p:sldId id="276" r:id="rId20"/>
    <p:sldId id="322" r:id="rId21"/>
    <p:sldId id="332" r:id="rId22"/>
    <p:sldId id="272" r:id="rId23"/>
    <p:sldId id="292" r:id="rId24"/>
    <p:sldId id="275" r:id="rId25"/>
    <p:sldId id="291" r:id="rId26"/>
    <p:sldId id="278" r:id="rId27"/>
    <p:sldId id="323" r:id="rId28"/>
    <p:sldId id="281" r:id="rId29"/>
    <p:sldId id="293" r:id="rId30"/>
    <p:sldId id="321" r:id="rId31"/>
    <p:sldId id="329" r:id="rId32"/>
    <p:sldId id="286" r:id="rId33"/>
    <p:sldId id="295" r:id="rId34"/>
    <p:sldId id="287" r:id="rId35"/>
    <p:sldId id="288" r:id="rId36"/>
    <p:sldId id="289" r:id="rId37"/>
    <p:sldId id="297" r:id="rId38"/>
    <p:sldId id="298" r:id="rId39"/>
    <p:sldId id="299" r:id="rId40"/>
    <p:sldId id="303" r:id="rId41"/>
    <p:sldId id="302" r:id="rId42"/>
    <p:sldId id="331" r:id="rId43"/>
    <p:sldId id="304" r:id="rId44"/>
    <p:sldId id="306" r:id="rId45"/>
    <p:sldId id="308" r:id="rId46"/>
    <p:sldId id="334" r:id="rId47"/>
    <p:sldId id="307" r:id="rId48"/>
    <p:sldId id="309" r:id="rId49"/>
    <p:sldId id="327" r:id="rId50"/>
    <p:sldId id="310" r:id="rId51"/>
    <p:sldId id="326" r:id="rId52"/>
    <p:sldId id="311" r:id="rId53"/>
    <p:sldId id="312" r:id="rId54"/>
    <p:sldId id="313" r:id="rId55"/>
    <p:sldId id="314" r:id="rId56"/>
    <p:sldId id="315" r:id="rId57"/>
    <p:sldId id="316" r:id="rId58"/>
    <p:sldId id="324" r:id="rId59"/>
    <p:sldId id="317" r:id="rId60"/>
    <p:sldId id="325" r:id="rId61"/>
    <p:sldId id="318" r:id="rId62"/>
    <p:sldId id="319" r:id="rId63"/>
    <p:sldId id="328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8EDF1-7993-49E9-A7D2-C4E302076AC2}" type="datetimeFigureOut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AA113BF-FA7B-4097-A274-C19C76551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70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09A706-AF55-409D-9A3C-6DEBB7C75D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809F1-91FD-4E17-A7F7-10B045B4C065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46A7F-69BF-4D8A-8160-03954E604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6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A0DC0-4A36-4FE2-8723-D79946E1689D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E720E-DBE7-4ECF-AA78-FB2A53336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33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1770B-7EAA-480A-8EB0-B873889EAD1D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5D05-B4BE-41E6-B36D-79B0A8680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99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DF1FD-5A1E-4E87-B65B-077A599AB5FF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C06F1-99E5-46E3-850B-F5FD56E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6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FC9D4-8785-465E-A2DD-43D2480A4BFD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07561-C211-4A91-9687-26215A73F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9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69A70-6AD0-4776-BDA8-58134B4BFE6B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59EAA-D825-4379-A251-05774971D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24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EC88D-812A-45E2-8C76-8502060B1702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EF3F0-41CF-4CEE-BC6A-4098A417D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31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69BDE-F143-4CCB-BD2A-C797DEC071A1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A19F9-8997-48D6-ADE6-16C342A7B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60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08107-5693-4814-9B88-5D1A5D211ECA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C2274-76D7-40BD-891C-D51B86EEB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9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70EC7-D49A-4DE4-8770-ECA29F86AF66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5F8CA-70B7-4CAC-AA21-6793035ED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53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BD500-7454-4D9F-B133-BD248A8F2D7C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E0831-560F-4325-8A4A-6E2224E9E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2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2EE86-950D-4905-B624-56FA46E4A538}" type="datetime1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Prof. H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AC8121-6E03-451D-A02C-5D66D3B4D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en.wikipedia.org/wiki/Homeostasis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hemical_synapse" TargetMode="External"/><Relationship Id="rId2" Type="http://schemas.openxmlformats.org/officeDocument/2006/relationships/hyperlink" Target="http://en.wikipedia.org/wiki/Neuron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524000"/>
          </a:xfrm>
        </p:spPr>
        <p:txBody>
          <a:bodyPr/>
          <a:lstStyle/>
          <a:p>
            <a:r>
              <a:rPr lang="en-US" sz="6000" b="1" dirty="0"/>
              <a:t>The eye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</a:rPr>
              <a:t>By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1"/>
                </a:solidFill>
              </a:rPr>
              <a:t>Professor Dr . Hala El-</a:t>
            </a:r>
            <a:r>
              <a:rPr lang="en-US" sz="2800" b="1" dirty="0" err="1">
                <a:solidFill>
                  <a:schemeClr val="tx1"/>
                </a:solidFill>
              </a:rPr>
              <a:t>mazar</a:t>
            </a:r>
            <a:endParaRPr lang="en-US" sz="2800" b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2875"/>
            <a:ext cx="59436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"/>
            <a:ext cx="8686800" cy="6477000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</a:t>
            </a:r>
            <a:r>
              <a:rPr lang="en-US" b="1" dirty="0"/>
              <a:t>2- </a:t>
            </a:r>
            <a:r>
              <a:rPr lang="en-US" b="1" u="sng" dirty="0"/>
              <a:t>Bowman’s membrane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It is a thick , </a:t>
            </a:r>
            <a:r>
              <a:rPr lang="en-US" sz="3000" b="1" dirty="0"/>
              <a:t>non-cellular membrane </a:t>
            </a:r>
            <a:r>
              <a:rPr lang="en-US" sz="3000" u="sng" dirty="0">
                <a:solidFill>
                  <a:srgbClr val="FF0000"/>
                </a:solidFill>
              </a:rPr>
              <a:t>BELOW</a:t>
            </a:r>
            <a:r>
              <a:rPr lang="en-US" sz="3000" dirty="0"/>
              <a:t>  the epithelium basement membrane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Formed of protein fibers (</a:t>
            </a:r>
            <a:r>
              <a:rPr lang="en-US" sz="3000" dirty="0">
                <a:solidFill>
                  <a:srgbClr val="FF0000"/>
                </a:solidFill>
              </a:rPr>
              <a:t>collagen type</a:t>
            </a:r>
            <a:r>
              <a:rPr lang="en-US" sz="3000" dirty="0"/>
              <a:t> </a:t>
            </a:r>
            <a:r>
              <a:rPr lang="en-US" sz="3000" dirty="0">
                <a:solidFill>
                  <a:srgbClr val="FF0000"/>
                </a:solidFill>
              </a:rPr>
              <a:t>I </a:t>
            </a:r>
            <a:r>
              <a:rPr lang="en-US" sz="3000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It acts as protective barrier to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the </a:t>
            </a:r>
            <a:r>
              <a:rPr lang="en-US" sz="3000" dirty="0" err="1"/>
              <a:t>stroma</a:t>
            </a:r>
            <a:r>
              <a:rPr lang="en-US" sz="3000" dirty="0"/>
              <a:t> against infection &amp; to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support sub-epithelial nerve plexus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If injured heals by scar, and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causes corneal opacity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0" dirty="0"/>
          </a:p>
        </p:txBody>
      </p:sp>
      <p:pic>
        <p:nvPicPr>
          <p:cNvPr id="11267" name="Picture 2" descr="http://t3.gstatic.com/images?q=tbn:ANd9GcRce1lP7P3TYQi0DiLtTw3q8DBJ19wa8vWJ_nJ7evqDIb35Xiv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379" y="2924175"/>
            <a:ext cx="32861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7"/>
          <p:cNvSpPr txBox="1">
            <a:spLocks noChangeArrowheads="1"/>
          </p:cNvSpPr>
          <p:nvPr/>
        </p:nvSpPr>
        <p:spPr bwMode="auto">
          <a:xfrm>
            <a:off x="6286500" y="3644900"/>
            <a:ext cx="2039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/>
              <a:t>Bowman’s membrane</a:t>
            </a:r>
            <a:endParaRPr lang="ar-JO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5CFBA-EA75-47C0-BBDF-A917672353FD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6524"/>
            <a:ext cx="8839200" cy="672147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           </a:t>
            </a:r>
            <a:r>
              <a:rPr lang="en-US" b="1" dirty="0"/>
              <a:t>3- </a:t>
            </a:r>
            <a:r>
              <a:rPr lang="en-US" b="1" u="sng" dirty="0"/>
              <a:t>C.T. (</a:t>
            </a:r>
            <a:r>
              <a:rPr lang="en-US" b="1" u="sng" dirty="0" err="1"/>
              <a:t>stroma</a:t>
            </a:r>
            <a:r>
              <a:rPr lang="en-US" b="1" u="sng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thick layer of cornea  (</a:t>
            </a:r>
            <a:r>
              <a:rPr lang="en-US" sz="2800" b="1" dirty="0"/>
              <a:t>90% </a:t>
            </a:r>
            <a:r>
              <a:rPr lang="en-US" sz="2800" dirty="0"/>
              <a:t>of the corneal thickness)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 is formed of layers of </a:t>
            </a:r>
            <a:r>
              <a:rPr lang="en-US" sz="2800" b="1" dirty="0"/>
              <a:t>parallel collagen fibers 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dirty="0"/>
              <a:t>   </a:t>
            </a:r>
            <a:r>
              <a:rPr lang="en-US" sz="2800" dirty="0">
                <a:solidFill>
                  <a:srgbClr val="FF0000"/>
                </a:solidFill>
              </a:rPr>
              <a:t>(types I) </a:t>
            </a:r>
            <a:r>
              <a:rPr lang="en-US" sz="2800" dirty="0"/>
              <a:t>arranged at right angles with each other.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uniform arrangement of the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collagen fibers contributes to the corneal transparency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</p:txBody>
      </p:sp>
      <p:pic>
        <p:nvPicPr>
          <p:cNvPr id="12291" name="Picture 6" descr="http://classconnection.s3.amazonaws.com/980/flashcards/565980/png/cornea_layer213280216197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r="6096"/>
          <a:stretch>
            <a:fillRect/>
          </a:stretch>
        </p:blipFill>
        <p:spPr bwMode="auto">
          <a:xfrm>
            <a:off x="1814513" y="571500"/>
            <a:ext cx="55975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3760788" y="1285875"/>
            <a:ext cx="1671637" cy="369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 </a:t>
            </a:r>
            <a:r>
              <a:rPr lang="en-US" b="1"/>
              <a:t>corneal stroma</a:t>
            </a:r>
            <a:endParaRPr lang="ar-JO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B4877D-5554-45A5-922A-1C6E55BEB5A7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12294" name="Picture 2" descr="http://www.mdpi.com/jfb/jfb-03-00642/article_deploy/html/images/jfb-03-00642-g003-1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4726334"/>
            <a:ext cx="3357563" cy="1150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Brace 1"/>
          <p:cNvSpPr/>
          <p:nvPr/>
        </p:nvSpPr>
        <p:spPr>
          <a:xfrm>
            <a:off x="7483475" y="908050"/>
            <a:ext cx="617538" cy="1441450"/>
          </a:xfrm>
          <a:prstGeom prst="rightBrac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8600"/>
            <a:ext cx="8856984" cy="636905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Between the collagen fibers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there are fibroblast- like cells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Called </a:t>
            </a:r>
            <a:r>
              <a:rPr lang="en-US" sz="2800" dirty="0" err="1">
                <a:solidFill>
                  <a:srgbClr val="FF0000"/>
                </a:solidFill>
              </a:rPr>
              <a:t>keratocytes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Play </a:t>
            </a:r>
            <a:r>
              <a:rPr lang="en-US" sz="2800" dirty="0"/>
              <a:t>role in keeping it transparent,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healing its wounds &amp; synthesizing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its components.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ground substance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secreted by  these cells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maintain the organization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&amp; spacing between collagen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fibers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E79C0-F8E3-49C8-9F2A-B72F687C2ED0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13316" name="Picture 2" descr="http://www.stembook.org/sites/default/files/pubnode/06ab13370d5294906af8f5609d71afc80e09f474/Limbal_epithelial_stem_cells_of_the_cornea/Secker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54"/>
          <a:stretch>
            <a:fillRect/>
          </a:stretch>
        </p:blipFill>
        <p:spPr bwMode="auto">
          <a:xfrm>
            <a:off x="5652120" y="625879"/>
            <a:ext cx="3168030" cy="4675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3358-66D2-4615-80B3-1AF3F4E40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6525"/>
            <a:ext cx="8784976" cy="6584947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800" b="1" u="sng" dirty="0"/>
              <a:t>LASIK: </a:t>
            </a:r>
          </a:p>
          <a:p>
            <a:r>
              <a:rPr lang="en-US" sz="2800" dirty="0"/>
              <a:t>Surgical technique used to improve the shape or curvature of cornea to correct certain visual abnormalities</a:t>
            </a:r>
          </a:p>
          <a:p>
            <a:r>
              <a:rPr lang="en-US" sz="2800" dirty="0"/>
              <a:t>In this technique the corneal epithelium is displaced as a flap and the stroma is reshaped by an excimer laser which vaporizes collagen &amp; keratocytes in a highly controlled manner with no damage to adjacent cells or ECM </a:t>
            </a:r>
          </a:p>
          <a:p>
            <a:r>
              <a:rPr lang="en-US" sz="2800" dirty="0"/>
              <a:t>Then the epithelium is repositioned</a:t>
            </a:r>
          </a:p>
          <a:p>
            <a:pPr marL="0" indent="0">
              <a:buNone/>
            </a:pPr>
            <a:r>
              <a:rPr lang="en-US" sz="2800" dirty="0"/>
              <a:t> and  the rapid regenerative </a:t>
            </a:r>
          </a:p>
          <a:p>
            <a:pPr marL="0" indent="0">
              <a:buNone/>
            </a:pPr>
            <a:r>
              <a:rPr lang="en-US" sz="2800" dirty="0"/>
              <a:t>response of the epithelium  will </a:t>
            </a:r>
          </a:p>
          <a:p>
            <a:pPr marL="0" indent="0">
              <a:buNone/>
            </a:pPr>
            <a:r>
              <a:rPr lang="en-US" sz="2800" dirty="0"/>
              <a:t>reestablish normal corneal physiology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32663-5B47-4178-BAC9-8E16885D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C06F1-99E5-46E3-850B-F5FD56E7AE3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2F018-B368-43F3-9C7A-14E014A45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55" t="1756" b="7742"/>
          <a:stretch/>
        </p:blipFill>
        <p:spPr>
          <a:xfrm>
            <a:off x="6049086" y="3861048"/>
            <a:ext cx="2824929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1676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15888"/>
            <a:ext cx="8569325" cy="6326187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/>
              <a:t>                   4-</a:t>
            </a:r>
            <a:r>
              <a:rPr lang="en-US" dirty="0"/>
              <a:t> </a:t>
            </a:r>
            <a:r>
              <a:rPr lang="en-US" b="1" u="sng" dirty="0" err="1"/>
              <a:t>Descemet’s</a:t>
            </a:r>
            <a:r>
              <a:rPr lang="en-US" b="1" u="sng" dirty="0"/>
              <a:t> membrane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 is a thick homogenous non-cellular membrane composed of fine collagen fibers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Formed by the endothelial cells of the next layer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8938" y="3786188"/>
            <a:ext cx="3643312" cy="35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JO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84985"/>
            <a:ext cx="4896544" cy="27919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1E435-0D3A-45DB-A71E-990D7EBEC182}" type="slidenum">
              <a:rPr lang="en-US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72752"/>
            <a:ext cx="8763000" cy="63246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    </a:t>
            </a:r>
            <a:r>
              <a:rPr lang="en-US" b="1" dirty="0"/>
              <a:t>5-</a:t>
            </a:r>
            <a:r>
              <a:rPr lang="en-US" dirty="0"/>
              <a:t> </a:t>
            </a:r>
            <a:r>
              <a:rPr lang="en-US" b="1" u="sng" dirty="0"/>
              <a:t>Endothelium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 layer of simple squamous cells (regenerate)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Cells of this layer are active in: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dirty="0"/>
              <a:t>protein synthesis </a:t>
            </a:r>
            <a:r>
              <a:rPr lang="en-US" sz="2800" dirty="0"/>
              <a:t>to maintain the </a:t>
            </a:r>
            <a:r>
              <a:rPr lang="en-US" sz="2800" dirty="0" err="1"/>
              <a:t>Descemet’s</a:t>
            </a:r>
            <a:r>
              <a:rPr lang="en-US" sz="2800" dirty="0"/>
              <a:t> membrane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dirty="0"/>
              <a:t>pumping sodium ions </a:t>
            </a:r>
            <a:r>
              <a:rPr lang="en-US" sz="2800" dirty="0"/>
              <a:t>into the adjacent anterior chamber →dispose of any excess fluid in </a:t>
            </a:r>
            <a:r>
              <a:rPr lang="en-US" sz="2800" dirty="0" err="1"/>
              <a:t>stroma</a:t>
            </a:r>
            <a:r>
              <a:rPr lang="en-US" sz="2800" dirty="0"/>
              <a:t> → maintain corneal transparency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508D2-59DD-46DD-AECD-527886CDCB5A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" b="8377"/>
          <a:stretch>
            <a:fillRect/>
          </a:stretch>
        </p:blipFill>
        <p:spPr bwMode="auto">
          <a:xfrm>
            <a:off x="683568" y="4017963"/>
            <a:ext cx="5328840" cy="2338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2" descr="http://img.tfd.com/mk/C/X2604-C-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89040"/>
            <a:ext cx="2732653" cy="26117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en-US" sz="3200" b="1" u="sng"/>
              <a:t>Why is  the cornea transparent?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692150"/>
            <a:ext cx="8713663" cy="56896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Avascular, no </a:t>
            </a:r>
            <a:r>
              <a:rPr lang="en-US" sz="2800" dirty="0" err="1"/>
              <a:t>lymphatics</a:t>
            </a: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The surface epithelium is non-keratinized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Regular arrangement of C.T. fibers &amp; cells in the </a:t>
            </a:r>
            <a:r>
              <a:rPr lang="en-US" sz="2800" dirty="0" err="1"/>
              <a:t>stroma</a:t>
            </a: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Cells, fibers &amp; matrix of corneal </a:t>
            </a:r>
            <a:r>
              <a:rPr lang="en-US" sz="2800" dirty="0" err="1"/>
              <a:t>stroma</a:t>
            </a:r>
            <a:r>
              <a:rPr lang="en-US" sz="2800" dirty="0"/>
              <a:t> have the same refractive index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The degree of hydration of the cornea is perfectly regulated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2FE366-9EAF-460A-80B0-25B27C54F81E}" type="slidenum">
              <a:rPr lang="en-US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8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3600" b="1" u="sng" dirty="0"/>
              <a:t>The sclera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7912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Is thick white, opaque, fibrous layer (5/6)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It provides protection &amp; shape to the eye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It consists of </a:t>
            </a:r>
            <a:r>
              <a:rPr lang="en-US" sz="3000" dirty="0">
                <a:solidFill>
                  <a:srgbClr val="FF0000"/>
                </a:solidFill>
              </a:rPr>
              <a:t>irregular white collagenous fibers</a:t>
            </a:r>
            <a:r>
              <a:rPr lang="en-US" sz="3000" dirty="0"/>
              <a:t>, </a:t>
            </a:r>
            <a:r>
              <a:rPr lang="en-US" sz="3000" dirty="0">
                <a:solidFill>
                  <a:srgbClr val="FF0000"/>
                </a:solidFill>
              </a:rPr>
              <a:t>elastic fibers,</a:t>
            </a:r>
            <a:r>
              <a:rPr lang="en-US" sz="3000" dirty="0"/>
              <a:t> </a:t>
            </a:r>
            <a:r>
              <a:rPr lang="en-US" sz="3000" dirty="0">
                <a:solidFill>
                  <a:srgbClr val="FF0000"/>
                </a:solidFill>
              </a:rPr>
              <a:t>fibroblasts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Formed of </a:t>
            </a:r>
            <a:r>
              <a:rPr lang="en-US" sz="3000" b="1" dirty="0"/>
              <a:t>3 layers </a:t>
            </a:r>
            <a:r>
              <a:rPr lang="en-US" sz="3000" dirty="0"/>
              <a:t>(</a:t>
            </a:r>
            <a:r>
              <a:rPr lang="en-US" sz="3000" b="1" dirty="0" err="1"/>
              <a:t>episclera</a:t>
            </a:r>
            <a:r>
              <a:rPr lang="en-US" sz="3000" dirty="0"/>
              <a:t>, </a:t>
            </a:r>
            <a:r>
              <a:rPr lang="en-US" sz="3000" b="1" dirty="0"/>
              <a:t>sclera proper (stroma) </a:t>
            </a:r>
            <a:r>
              <a:rPr lang="en-US" sz="3000" dirty="0"/>
              <a:t>&amp; </a:t>
            </a:r>
            <a:r>
              <a:rPr lang="en-US" sz="3000" b="1" dirty="0"/>
              <a:t>lamina </a:t>
            </a:r>
            <a:r>
              <a:rPr lang="en-US" sz="3000" b="1" dirty="0" err="1"/>
              <a:t>fusca</a:t>
            </a:r>
            <a:r>
              <a:rPr lang="en-US" sz="3000" dirty="0"/>
              <a:t>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Is covered by conjunctiva (clear mucus membrane)</a:t>
            </a: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100123"/>
            <a:ext cx="2561890" cy="20327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807BA-0707-4B1D-A978-E569DFB43C2E}" type="slidenum">
              <a:rPr lang="en-US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sclera is surrounded with </a:t>
            </a:r>
            <a:r>
              <a:rPr lang="en-US" sz="2800" u="sng" dirty="0" err="1">
                <a:solidFill>
                  <a:srgbClr val="FF0000"/>
                </a:solidFill>
              </a:rPr>
              <a:t>Tenon’s</a:t>
            </a:r>
            <a:r>
              <a:rPr lang="en-US" sz="2800" u="sng" dirty="0">
                <a:solidFill>
                  <a:srgbClr val="FF0000"/>
                </a:solidFill>
              </a:rPr>
              <a:t> capsule </a:t>
            </a:r>
            <a:r>
              <a:rPr lang="en-US" sz="2800" dirty="0"/>
              <a:t>(fascia) which provides attachment to the extra-ocular muscles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86063" y="6000750"/>
            <a:ext cx="31432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ss</a:t>
            </a:r>
            <a:endParaRPr lang="ar-JO" dirty="0"/>
          </a:p>
        </p:txBody>
      </p:sp>
      <p:sp>
        <p:nvSpPr>
          <p:cNvPr id="17412" name="TextBox 7"/>
          <p:cNvSpPr txBox="1">
            <a:spLocks noChangeArrowheads="1"/>
          </p:cNvSpPr>
          <p:nvPr/>
        </p:nvSpPr>
        <p:spPr bwMode="auto">
          <a:xfrm>
            <a:off x="3192463" y="6072188"/>
            <a:ext cx="2809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/>
              <a:t>(Sclera and orbital muscles)</a:t>
            </a:r>
            <a:endParaRPr lang="ar-JO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9DEB6-ED68-42F6-AF53-5B47F0D23FD0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7414" name="AutoShape 2" descr="Image result for tenon,s capsu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AutoShape 4" descr="Image result for tenon,s capsule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6" name="Picture 6" descr="http://www.eyecenter.crimea.com/en/doctor/discus_club/enri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793875"/>
            <a:ext cx="7272338" cy="4298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en-US" sz="3200" b="1" u="sng"/>
              <a:t>The corneo- scleral junction ( limbus)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765175"/>
            <a:ext cx="8856662" cy="5976938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Transitional area between cornea &amp; sclera, contains </a:t>
            </a:r>
            <a:r>
              <a:rPr lang="en-US" sz="2800" dirty="0">
                <a:solidFill>
                  <a:srgbClr val="FF0000"/>
                </a:solidFill>
              </a:rPr>
              <a:t>stem cells</a:t>
            </a:r>
            <a:r>
              <a:rPr lang="en-US" sz="2800" dirty="0"/>
              <a:t> for the corneal epithelium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highly vascular zone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The corneal epithelium </a:t>
            </a:r>
            <a:r>
              <a:rPr lang="en-US" sz="2800" dirty="0"/>
              <a:t>is continuous at the </a:t>
            </a:r>
            <a:r>
              <a:rPr lang="en-US" sz="2800" dirty="0" err="1"/>
              <a:t>limbus</a:t>
            </a:r>
            <a:r>
              <a:rPr lang="en-US" sz="2800" dirty="0"/>
              <a:t> with the bulbar conjunctiva which covers the sclera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Bowman’s membrane </a:t>
            </a:r>
            <a:r>
              <a:rPr lang="en-US" sz="2800" dirty="0"/>
              <a:t>stops abruptly at </a:t>
            </a:r>
            <a:r>
              <a:rPr lang="en-US" sz="2800" dirty="0" err="1"/>
              <a:t>limbus</a:t>
            </a: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FB317-CC7E-4232-A0E3-A25F3A4C0058}" type="slidenum">
              <a:rPr lang="en-US"/>
              <a:pPr>
                <a:defRPr/>
              </a:pPr>
              <a:t>19</a:t>
            </a:fld>
            <a:endParaRPr lang="en-US"/>
          </a:p>
        </p:txBody>
      </p:sp>
      <p:pic>
        <p:nvPicPr>
          <p:cNvPr id="18438" name="Picture 2" descr="http://www.oogweb.nl/images/EMCOnderwijs/schlem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28688"/>
            <a:ext cx="4104456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3" y="1071687"/>
            <a:ext cx="2155175" cy="2357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0" t="19899" r="25454" b="19091"/>
          <a:stretch/>
        </p:blipFill>
        <p:spPr bwMode="auto">
          <a:xfrm>
            <a:off x="6732240" y="928688"/>
            <a:ext cx="2288735" cy="2572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151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eye is the </a:t>
            </a:r>
            <a:r>
              <a:rPr lang="en-US" sz="2800" b="1" dirty="0"/>
              <a:t>organ of vision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Photosensitive:</a:t>
            </a:r>
            <a:r>
              <a:rPr lang="en-US" sz="2800" dirty="0"/>
              <a:t> detect light and convert it into </a:t>
            </a:r>
            <a:r>
              <a:rPr lang="en-US" sz="2800" b="1" dirty="0"/>
              <a:t>electro-chemical</a:t>
            </a:r>
            <a:r>
              <a:rPr lang="en-US" sz="2800" dirty="0"/>
              <a:t> signals that travel in neurons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eyes located in bony cavities in the skull called </a:t>
            </a:r>
            <a:r>
              <a:rPr lang="en-US" sz="2800" b="1" dirty="0"/>
              <a:t>orbits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44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789363"/>
            <a:ext cx="4824413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F1CB0-34DF-4F63-9D51-7A4DED7B33A9}" type="slidenum">
              <a:rPr lang="en-US"/>
              <a:pPr>
                <a:defRPr/>
              </a:pPr>
              <a:t>2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11413" y="4076700"/>
            <a:ext cx="936625" cy="431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508625" y="3789363"/>
            <a:ext cx="719138" cy="584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136524"/>
            <a:ext cx="8329612" cy="6507163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The regular </a:t>
            </a:r>
            <a:r>
              <a:rPr lang="en-US" sz="3000" b="1" dirty="0" err="1"/>
              <a:t>stroma</a:t>
            </a:r>
            <a:r>
              <a:rPr lang="en-US" sz="3000" b="1" dirty="0"/>
              <a:t> of the cornea </a:t>
            </a:r>
            <a:r>
              <a:rPr lang="en-US" sz="3000" dirty="0"/>
              <a:t>is continuous with the irregular </a:t>
            </a:r>
            <a:r>
              <a:rPr lang="en-US" sz="3000" dirty="0" err="1"/>
              <a:t>stroma</a:t>
            </a:r>
            <a:r>
              <a:rPr lang="en-US" sz="3000" dirty="0"/>
              <a:t> of the sclera. At the point also there is </a:t>
            </a:r>
            <a:r>
              <a:rPr lang="en-US" sz="3000" b="1" u="sng" dirty="0"/>
              <a:t>canal of Schlemm</a:t>
            </a:r>
            <a:r>
              <a:rPr lang="en-US" sz="3000" dirty="0"/>
              <a:t>( the aqueous humor is drained through that canal → venous system) .. </a:t>
            </a:r>
            <a:r>
              <a:rPr lang="en-US" sz="3000" dirty="0">
                <a:solidFill>
                  <a:srgbClr val="FF0000"/>
                </a:solidFill>
              </a:rPr>
              <a:t>(Glaucoma)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err="1"/>
              <a:t>Descemet’s</a:t>
            </a:r>
            <a:r>
              <a:rPr lang="en-US" sz="3000" dirty="0"/>
              <a:t> membrane become continuous with the Trabecular meshwork </a:t>
            </a:r>
            <a:r>
              <a:rPr lang="en-US" sz="3000" b="1" dirty="0">
                <a:solidFill>
                  <a:srgbClr val="FF0000"/>
                </a:solidFill>
              </a:rPr>
              <a:t>(spaces of Fontana)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The endothelium on the posterior surface of the cornea extend &amp; become reflected on the anterior surface of iris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ar-JO" dirty="0"/>
          </a:p>
        </p:txBody>
      </p:sp>
      <p:pic>
        <p:nvPicPr>
          <p:cNvPr id="19459" name="Picture 2" descr="http://t1.gstatic.com/images?q=tbn:ANd9GcT6X9pN3wK2TRY0vjLeYtUegA-79LuI0Do3e3Fg7G-Vki-gsmiq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08" y="2212082"/>
            <a:ext cx="435768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1459E-54AF-475E-B401-98ECB22F785C}" type="slidenum">
              <a:rPr lang="en-US"/>
              <a:pPr>
                <a:defRPr/>
              </a:pPr>
              <a:t>20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264350" y="2385070"/>
            <a:ext cx="908050" cy="3238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91D468-7E87-4EB3-9A8B-35AC42F37C98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2000250" y="6351413"/>
            <a:ext cx="5500688" cy="461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/>
              <a:t>Canal of Schlemm &amp; Spaces of Fontana</a:t>
            </a:r>
            <a:endParaRPr lang="ar-JO" sz="2400" b="1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97"/>
          <a:stretch/>
        </p:blipFill>
        <p:spPr bwMode="auto">
          <a:xfrm>
            <a:off x="313184" y="188640"/>
            <a:ext cx="4114800" cy="37444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38"/>
          <a:stretch/>
        </p:blipFill>
        <p:spPr bwMode="auto">
          <a:xfrm>
            <a:off x="4644008" y="188640"/>
            <a:ext cx="4114800" cy="3773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625FE0-04E5-4C5C-A220-D0E4514665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8084" y="4077072"/>
            <a:ext cx="4427066" cy="22322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/>
              <a:t>The middle (vascular) layer: uvea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66800" y="3505200"/>
            <a:ext cx="6400800" cy="17526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A- Iris</a:t>
            </a:r>
          </a:p>
          <a:p>
            <a:r>
              <a:rPr lang="en-US" b="1" dirty="0">
                <a:solidFill>
                  <a:schemeClr val="tx1"/>
                </a:solidFill>
              </a:rPr>
              <a:t>               B- Ciliary body</a:t>
            </a:r>
          </a:p>
          <a:p>
            <a:r>
              <a:rPr lang="en-US" b="1" dirty="0">
                <a:solidFill>
                  <a:schemeClr val="tx1"/>
                </a:solidFill>
              </a:rPr>
              <a:t>        C- Choroid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0063" y="285750"/>
            <a:ext cx="8286750" cy="58404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/>
              <a:t> </a:t>
            </a:r>
            <a:r>
              <a:rPr lang="en-US" sz="2400" b="1"/>
              <a:t>The middle ( vascular, muscular, pigmented) layer of the eye</a:t>
            </a:r>
            <a:endParaRPr lang="ar-JO" sz="2400" b="1"/>
          </a:p>
        </p:txBody>
      </p:sp>
      <p:pic>
        <p:nvPicPr>
          <p:cNvPr id="23555" name="Picture 2" descr="http://www.photobiology.info/Hu_files/Fig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71563"/>
            <a:ext cx="7286625" cy="5286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6495D-8466-4485-9B85-836C8AE34C42}" type="slidenum">
              <a:rPr lang="en-US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z="3200" b="1" u="sng"/>
              <a:t>The Iris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5813"/>
            <a:ext cx="9067800" cy="6072187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Arial" charset="0"/>
              <a:buNone/>
            </a:pP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is  the </a:t>
            </a:r>
            <a:r>
              <a:rPr lang="en-US" sz="2800" b="1" dirty="0"/>
              <a:t>colored disc </a:t>
            </a:r>
            <a:r>
              <a:rPr lang="en-US" sz="2800" dirty="0"/>
              <a:t>present between</a:t>
            </a:r>
          </a:p>
          <a:p>
            <a:pPr>
              <a:buFont typeface="Arial" charset="0"/>
              <a:buNone/>
            </a:pPr>
            <a:r>
              <a:rPr lang="en-US" sz="2800" dirty="0"/>
              <a:t>     the anterior &amp; posterior chambers of the eye.</a:t>
            </a:r>
          </a:p>
          <a:p>
            <a:endParaRPr lang="en-US" sz="2800" dirty="0"/>
          </a:p>
          <a:p>
            <a:r>
              <a:rPr lang="en-US" sz="2800" dirty="0"/>
              <a:t>The</a:t>
            </a:r>
            <a:r>
              <a:rPr lang="en-US" sz="2800" b="1" dirty="0"/>
              <a:t> pupil </a:t>
            </a:r>
            <a:r>
              <a:rPr lang="en-US" sz="2800" dirty="0"/>
              <a:t>is the round open in the center of the iris</a:t>
            </a:r>
          </a:p>
          <a:p>
            <a:endParaRPr lang="en-US" sz="2800" dirty="0"/>
          </a:p>
          <a:p>
            <a:r>
              <a:rPr lang="en-US" sz="2800" dirty="0"/>
              <a:t>The iris changes the pupil size to </a:t>
            </a:r>
            <a:r>
              <a:rPr lang="en-US" sz="2800" u="sng" dirty="0"/>
              <a:t>control amount of  light &amp; depth of focus</a:t>
            </a:r>
          </a:p>
          <a:p>
            <a:endParaRPr lang="en-US" sz="2800" dirty="0"/>
          </a:p>
          <a:p>
            <a:r>
              <a:rPr lang="en-US" sz="2800" b="1" dirty="0"/>
              <a:t>Its posterior surface </a:t>
            </a:r>
            <a:r>
              <a:rPr lang="en-US" sz="2800" dirty="0"/>
              <a:t>share in the formation of </a:t>
            </a:r>
            <a:r>
              <a:rPr lang="en-US" sz="2800" b="1" u="sng" dirty="0"/>
              <a:t>aqueous humor    </a:t>
            </a:r>
          </a:p>
        </p:txBody>
      </p:sp>
      <p:pic>
        <p:nvPicPr>
          <p:cNvPr id="24580" name="Picture 4" descr="http://t2.gstatic.com/images?q=tbn:ANd9GcSrm62huliTCYvG8vfcQxhcCuVkBWTMXnFrG7iYluTtXpk8nej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2875"/>
            <a:ext cx="2928937" cy="1628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5C8F1-2EB6-44C0-A3DE-79F83A7C68DA}" type="slidenum">
              <a:rPr lang="en-US"/>
              <a:pPr>
                <a:defRPr/>
              </a:pPr>
              <a:t>24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26" b="3096"/>
          <a:stretch/>
        </p:blipFill>
        <p:spPr bwMode="auto">
          <a:xfrm>
            <a:off x="6084168" y="188640"/>
            <a:ext cx="2952328" cy="216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898055" cy="6553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     </a:t>
            </a:r>
            <a:r>
              <a:rPr lang="en-US" b="1" u="sng" dirty="0"/>
              <a:t>Structure of the iris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/>
              <a:t>1- </a:t>
            </a:r>
            <a:r>
              <a:rPr lang="en-US" sz="2800" b="1" dirty="0"/>
              <a:t>Anterior surface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2- </a:t>
            </a:r>
            <a:r>
              <a:rPr lang="en-US" sz="2800" b="1" dirty="0" err="1"/>
              <a:t>Stroma</a:t>
            </a:r>
            <a:endParaRPr lang="en-US" sz="2800" b="1" dirty="0"/>
          </a:p>
          <a:p>
            <a:pPr marL="514350" indent="-514350" fontAlgn="auto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/>
              <a:t>Loose vascular C.T.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/>
              <a:t>Muscles of the iris (2 </a:t>
            </a:r>
            <a:r>
              <a:rPr lang="en-US" sz="2800" dirty="0" err="1"/>
              <a:t>ms</a:t>
            </a:r>
            <a:r>
              <a:rPr lang="en-US" sz="2800" dirty="0"/>
              <a:t>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3- Posterior surface</a:t>
            </a: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6"/>
          <a:stretch/>
        </p:blipFill>
        <p:spPr bwMode="auto">
          <a:xfrm>
            <a:off x="6156748" y="3654425"/>
            <a:ext cx="2662959" cy="28997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7004050" y="3996804"/>
            <a:ext cx="1744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/>
              <a:t>Anterior Surface</a:t>
            </a:r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6372200" y="4572868"/>
            <a:ext cx="2049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/>
              <a:t>Constrictor papillae</a:t>
            </a:r>
          </a:p>
        </p:txBody>
      </p:sp>
      <p:sp>
        <p:nvSpPr>
          <p:cNvPr id="25606" name="TextBox 8"/>
          <p:cNvSpPr txBox="1">
            <a:spLocks noChangeArrowheads="1"/>
          </p:cNvSpPr>
          <p:nvPr/>
        </p:nvSpPr>
        <p:spPr bwMode="auto">
          <a:xfrm>
            <a:off x="6813550" y="6155456"/>
            <a:ext cx="1816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/>
              <a:t>Posterior Surface</a:t>
            </a:r>
          </a:p>
        </p:txBody>
      </p:sp>
      <p:sp>
        <p:nvSpPr>
          <p:cNvPr id="25607" name="TextBox 3"/>
          <p:cNvSpPr txBox="1">
            <a:spLocks noChangeArrowheads="1"/>
          </p:cNvSpPr>
          <p:nvPr/>
        </p:nvSpPr>
        <p:spPr bwMode="auto">
          <a:xfrm>
            <a:off x="4500563" y="3284538"/>
            <a:ext cx="60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Lens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DBDE5-DF7A-463E-ADCE-2311D310316C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D3DC3B-FF88-42EE-AFE1-FB03F9F9C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9201" y="3996805"/>
            <a:ext cx="2662959" cy="25285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0CD3BC-A2E4-4CA3-A52E-D6F414422CBB}"/>
              </a:ext>
            </a:extLst>
          </p:cNvPr>
          <p:cNvGrpSpPr/>
          <p:nvPr/>
        </p:nvGrpSpPr>
        <p:grpSpPr>
          <a:xfrm>
            <a:off x="4355976" y="620688"/>
            <a:ext cx="4572000" cy="2952849"/>
            <a:chOff x="4211960" y="620688"/>
            <a:chExt cx="4716016" cy="3033737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38"/>
            <a:stretch/>
          </p:blipFill>
          <p:spPr bwMode="auto">
            <a:xfrm>
              <a:off x="4211960" y="620688"/>
              <a:ext cx="4716016" cy="30337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C61DBAD-8218-4A5E-B97D-5B5406874F4E}"/>
                </a:ext>
              </a:extLst>
            </p:cNvPr>
            <p:cNvCxnSpPr/>
            <p:nvPr/>
          </p:nvCxnSpPr>
          <p:spPr>
            <a:xfrm flipH="1">
              <a:off x="7740352" y="1124744"/>
              <a:ext cx="681311" cy="86409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5DCD7182-048E-4EED-B305-5DF739CFED69}"/>
              </a:ext>
            </a:extLst>
          </p:cNvPr>
          <p:cNvSpPr/>
          <p:nvPr/>
        </p:nvSpPr>
        <p:spPr>
          <a:xfrm rot="20758972">
            <a:off x="6363751" y="1824186"/>
            <a:ext cx="2281758" cy="60054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800" b="1" u="sng" dirty="0">
                <a:solidFill>
                  <a:srgbClr val="FF0000"/>
                </a:solidFill>
              </a:rPr>
              <a:t>Anterior surface</a:t>
            </a:r>
            <a:r>
              <a:rPr lang="en-US" sz="2800" dirty="0"/>
              <a:t>: lined by </a:t>
            </a:r>
            <a:r>
              <a:rPr lang="en-US" sz="2800" b="1" dirty="0"/>
              <a:t>endothelium </a:t>
            </a:r>
            <a:r>
              <a:rPr lang="en-US" sz="2800" dirty="0"/>
              <a:t>which is continuous with that covering the posterior surface of the cornea  </a:t>
            </a:r>
            <a:r>
              <a:rPr lang="en-US" sz="2800" b="1" dirty="0"/>
              <a:t>&amp; melanocytes </a:t>
            </a:r>
          </a:p>
          <a:p>
            <a:endParaRPr lang="en-US" sz="2800" b="1" u="sng" dirty="0">
              <a:solidFill>
                <a:srgbClr val="FF0000"/>
              </a:solidFill>
            </a:endParaRPr>
          </a:p>
          <a:p>
            <a:r>
              <a:rPr lang="en-US" sz="2800" b="1" u="sng" dirty="0">
                <a:solidFill>
                  <a:srgbClr val="FF0000"/>
                </a:solidFill>
              </a:rPr>
              <a:t>Posterior surface</a:t>
            </a:r>
            <a:r>
              <a:rPr lang="en-US" sz="2800" dirty="0"/>
              <a:t>: made of </a:t>
            </a:r>
            <a:r>
              <a:rPr lang="en-US" sz="2800" b="1" u="sng" dirty="0"/>
              <a:t>2 layers of pigmented cuboidal epithelium</a:t>
            </a:r>
            <a:r>
              <a:rPr lang="en-US" sz="2800" dirty="0"/>
              <a:t> continuous with that covering the </a:t>
            </a:r>
            <a:r>
              <a:rPr lang="en-US" sz="2800" dirty="0" err="1"/>
              <a:t>Ciliary</a:t>
            </a:r>
            <a:r>
              <a:rPr lang="en-US" sz="2800" dirty="0"/>
              <a:t> body, share in formation of …….? </a:t>
            </a:r>
          </a:p>
          <a:p>
            <a:pPr>
              <a:buFont typeface="Arial" charset="0"/>
              <a:buNone/>
            </a:pPr>
            <a:endParaRPr lang="en-US" sz="5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B8CA03-5A47-41E9-B4B5-A2D6A0F2018D}" type="slidenum">
              <a:rPr lang="en-US"/>
              <a:pPr>
                <a:defRPr/>
              </a:pPr>
              <a:t>26</a:t>
            </a:fld>
            <a:endParaRPr lang="en-US"/>
          </a:p>
        </p:txBody>
      </p:sp>
      <p:pic>
        <p:nvPicPr>
          <p:cNvPr id="26628" name="Picture 2" descr="http://www.siumed.edu/%7Edking2/ssb/images/EE01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76" y="3344591"/>
            <a:ext cx="5760368" cy="34687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6918"/>
            <a:ext cx="8786812" cy="6751082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1" u="sng" dirty="0">
                <a:solidFill>
                  <a:srgbClr val="FF0000"/>
                </a:solidFill>
              </a:rPr>
              <a:t>Inside of iris (Stroma):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600" b="1" i="1" dirty="0">
                <a:solidFill>
                  <a:srgbClr val="002060"/>
                </a:solidFill>
              </a:rPr>
              <a:t>Loose vascular C.T</a:t>
            </a:r>
            <a:r>
              <a:rPr lang="en-US" sz="2600" b="1" dirty="0">
                <a:solidFill>
                  <a:srgbClr val="002060"/>
                </a:solidFill>
              </a:rPr>
              <a:t>., </a:t>
            </a:r>
            <a:r>
              <a:rPr lang="en-US" sz="2600" dirty="0"/>
              <a:t>rich in B.V. , fibroblasts, melanocytes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6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600" b="1" i="1" dirty="0">
                <a:solidFill>
                  <a:srgbClr val="002060"/>
                </a:solidFill>
              </a:rPr>
              <a:t>Muscles of the iris</a:t>
            </a:r>
            <a:r>
              <a:rPr lang="en-US" sz="2600" dirty="0"/>
              <a:t>: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solidFill>
                  <a:srgbClr val="FF0000"/>
                </a:solidFill>
              </a:rPr>
              <a:t>The dilator pupillae muscle</a:t>
            </a:r>
            <a:r>
              <a:rPr lang="en-US" sz="2600" dirty="0"/>
              <a:t>: is  </a:t>
            </a:r>
            <a:r>
              <a:rPr lang="en-US" sz="2600" b="1" dirty="0"/>
              <a:t>myoepithelial cells partially pigmented  </a:t>
            </a:r>
            <a:r>
              <a:rPr lang="en-US" sz="2600" dirty="0">
                <a:solidFill>
                  <a:srgbClr val="FF0000"/>
                </a:solidFill>
              </a:rPr>
              <a:t>Radially arranged</a:t>
            </a:r>
            <a:r>
              <a:rPr lang="en-US" sz="2600" dirty="0"/>
              <a:t>  at the periphery of the iris. Its  contraction→ dilate pupil ( sympathetic)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solidFill>
                  <a:srgbClr val="FF0000"/>
                </a:solidFill>
              </a:rPr>
              <a:t>The sphincter </a:t>
            </a:r>
            <a:r>
              <a:rPr lang="en-US" sz="2600" dirty="0" err="1">
                <a:solidFill>
                  <a:srgbClr val="FF0000"/>
                </a:solidFill>
              </a:rPr>
              <a:t>pupillae</a:t>
            </a:r>
            <a:r>
              <a:rPr lang="en-US" sz="2600" dirty="0">
                <a:solidFill>
                  <a:srgbClr val="FF0000"/>
                </a:solidFill>
              </a:rPr>
              <a:t> muscle</a:t>
            </a:r>
            <a:r>
              <a:rPr lang="en-US" sz="2600" dirty="0"/>
              <a:t>:  </a:t>
            </a:r>
            <a:r>
              <a:rPr lang="en-US" sz="2600" b="1" dirty="0"/>
              <a:t>circular band of smooth ms,  </a:t>
            </a:r>
            <a:r>
              <a:rPr lang="en-US" sz="2600" dirty="0"/>
              <a:t>encircling the pupil. Its contraction → constrict the pupil … (</a:t>
            </a:r>
            <a:r>
              <a:rPr lang="en-US" sz="2600" dirty="0" err="1"/>
              <a:t>parasymp</a:t>
            </a:r>
            <a:r>
              <a:rPr lang="en-US" sz="2600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ar-JO" dirty="0"/>
          </a:p>
        </p:txBody>
      </p:sp>
      <p:pic>
        <p:nvPicPr>
          <p:cNvPr id="27651" name="Picture 4" descr="17746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216" y="4696343"/>
            <a:ext cx="6627271" cy="20189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Box 7"/>
          <p:cNvSpPr txBox="1">
            <a:spLocks noChangeArrowheads="1"/>
          </p:cNvSpPr>
          <p:nvPr/>
        </p:nvSpPr>
        <p:spPr bwMode="auto">
          <a:xfrm>
            <a:off x="4529832" y="449927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737348" y="4724400"/>
            <a:ext cx="266700" cy="4238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TextBox 12"/>
          <p:cNvSpPr txBox="1">
            <a:spLocks noChangeArrowheads="1"/>
          </p:cNvSpPr>
          <p:nvPr/>
        </p:nvSpPr>
        <p:spPr bwMode="auto">
          <a:xfrm>
            <a:off x="4427984" y="6125294"/>
            <a:ext cx="320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</a:rPr>
              <a:t>C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694932" y="5756870"/>
            <a:ext cx="597794" cy="5524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58E10-C130-4EC3-9C98-8D9E6DE4AD08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27657" name="TextBox 1"/>
          <p:cNvSpPr txBox="1">
            <a:spLocks noChangeArrowheads="1"/>
          </p:cNvSpPr>
          <p:nvPr/>
        </p:nvSpPr>
        <p:spPr bwMode="auto">
          <a:xfrm>
            <a:off x="7019106" y="6381750"/>
            <a:ext cx="1657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/>
              <a:t>Dilator </a:t>
            </a:r>
            <a:r>
              <a:rPr lang="en-US" b="1" dirty="0" err="1"/>
              <a:t>pupillae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187450" y="6492875"/>
            <a:ext cx="1512888" cy="150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659" name="TextBox 6"/>
          <p:cNvSpPr txBox="1">
            <a:spLocks noChangeArrowheads="1"/>
          </p:cNvSpPr>
          <p:nvPr/>
        </p:nvSpPr>
        <p:spPr bwMode="auto">
          <a:xfrm>
            <a:off x="2337217" y="6381750"/>
            <a:ext cx="19467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/>
              <a:t>Sphincter  </a:t>
            </a:r>
            <a:r>
              <a:rPr lang="en-US" b="1" dirty="0" err="1"/>
              <a:t>pupillae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z="3600" b="1" u="sng"/>
              <a:t>The ciliary body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8674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a thick, triangular part at the level of the lens  (composed of </a:t>
            </a:r>
            <a:r>
              <a:rPr lang="en-US" sz="2800" i="1" u="sng" dirty="0" err="1">
                <a:solidFill>
                  <a:srgbClr val="FF0000"/>
                </a:solidFill>
              </a:rPr>
              <a:t>Ciliary</a:t>
            </a:r>
            <a:r>
              <a:rPr lang="en-US" sz="2800" i="1" u="sng" dirty="0">
                <a:solidFill>
                  <a:srgbClr val="FF0000"/>
                </a:solidFill>
              </a:rPr>
              <a:t> processes </a:t>
            </a:r>
            <a:r>
              <a:rPr lang="en-US" sz="2800" i="1" dirty="0">
                <a:solidFill>
                  <a:srgbClr val="FF0000"/>
                </a:solidFill>
              </a:rPr>
              <a:t>&amp; </a:t>
            </a:r>
            <a:r>
              <a:rPr lang="en-US" sz="2800" i="1" u="sng" dirty="0" err="1">
                <a:solidFill>
                  <a:srgbClr val="FF0000"/>
                </a:solidFill>
              </a:rPr>
              <a:t>Ciliary</a:t>
            </a:r>
            <a:r>
              <a:rPr lang="en-US" sz="2800" i="1" u="sng" dirty="0">
                <a:solidFill>
                  <a:srgbClr val="FF0000"/>
                </a:solidFill>
              </a:rPr>
              <a:t> muscles</a:t>
            </a:r>
            <a:r>
              <a:rPr lang="en-US" sz="2800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</a:t>
            </a:r>
            <a:r>
              <a:rPr lang="en-US" sz="2800" dirty="0" err="1"/>
              <a:t>Ciliary</a:t>
            </a:r>
            <a:r>
              <a:rPr lang="en-US" sz="2800" dirty="0"/>
              <a:t> processes are attached to the suspensory ligaments of the lens &amp; its epithelium form aqueous humor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 err="1"/>
              <a:t>Ciliary</a:t>
            </a:r>
            <a:r>
              <a:rPr lang="en-US" sz="2800" u="sng" dirty="0"/>
              <a:t> body has 3 functions: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Accommodation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Production of aqueous </a:t>
            </a:r>
            <a:r>
              <a:rPr lang="en-US" sz="2800" dirty="0" err="1"/>
              <a:t>humour</a:t>
            </a: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Maintenance of lens </a:t>
            </a:r>
            <a:r>
              <a:rPr lang="en-US" sz="2800" dirty="0" err="1"/>
              <a:t>zonules</a:t>
            </a:r>
            <a:r>
              <a:rPr lang="en-US" sz="2800" dirty="0"/>
              <a:t>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dirty="0"/>
              <a:t>      (ligaments)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28676" name="Picture 4" descr="http://www.harvardeye.com/procedures/images/glaucoma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500438"/>
            <a:ext cx="3857625" cy="3214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3FD389-E9A8-4D44-95CD-39C5BD380618}" type="slidenum">
              <a:rPr lang="en-US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2400"/>
            <a:ext cx="8640960" cy="67056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800" b="1" u="sng" dirty="0"/>
              <a:t>Histological structure of </a:t>
            </a:r>
            <a:r>
              <a:rPr lang="en-US" sz="2800" b="1" u="sng" dirty="0" err="1"/>
              <a:t>Ciliary</a:t>
            </a:r>
            <a:r>
              <a:rPr lang="en-US" sz="2800" b="1" u="sng" dirty="0"/>
              <a:t> body </a:t>
            </a:r>
            <a:r>
              <a:rPr lang="en-US" sz="2800" b="1" dirty="0"/>
              <a:t>:</a:t>
            </a:r>
          </a:p>
          <a:p>
            <a:pPr marL="0" indent="0">
              <a:buFont typeface="Arial" charset="0"/>
              <a:buNone/>
            </a:pPr>
            <a:r>
              <a:rPr lang="en-US" sz="2800" b="1" dirty="0"/>
              <a:t> </a:t>
            </a:r>
          </a:p>
          <a:p>
            <a:pPr marL="0" indent="0">
              <a:buFont typeface="Arial" charset="0"/>
              <a:buNone/>
            </a:pPr>
            <a:r>
              <a:rPr lang="en-US" sz="2800" b="1" dirty="0"/>
              <a:t>1- The </a:t>
            </a:r>
            <a:r>
              <a:rPr lang="en-US" sz="2800" b="1" dirty="0" err="1"/>
              <a:t>ciliary</a:t>
            </a:r>
            <a:r>
              <a:rPr lang="en-US" sz="2800" b="1" dirty="0"/>
              <a:t> epithelium</a:t>
            </a:r>
          </a:p>
          <a:p>
            <a:pPr marL="0" indent="0">
              <a:buFont typeface="Arial" charset="0"/>
              <a:buNone/>
            </a:pPr>
            <a:r>
              <a:rPr lang="en-US" sz="2800" b="1" dirty="0"/>
              <a:t> </a:t>
            </a:r>
          </a:p>
          <a:p>
            <a:pPr marL="0" indent="0">
              <a:buFont typeface="Arial" charset="0"/>
              <a:buNone/>
            </a:pPr>
            <a:r>
              <a:rPr lang="en-US" sz="2800" b="1" dirty="0"/>
              <a:t>2-  Vascular </a:t>
            </a:r>
            <a:r>
              <a:rPr lang="en-US" sz="2800" b="1" dirty="0" err="1"/>
              <a:t>stroma</a:t>
            </a:r>
            <a:endParaRPr lang="en-US" sz="2800" b="1" dirty="0"/>
          </a:p>
          <a:p>
            <a:pPr marL="0" indent="0">
              <a:buFont typeface="Arial" charset="0"/>
              <a:buNone/>
            </a:pPr>
            <a:endParaRPr lang="en-US" sz="2800" b="1" dirty="0"/>
          </a:p>
          <a:p>
            <a:pPr marL="0" indent="0">
              <a:buFont typeface="Arial" charset="0"/>
              <a:buNone/>
            </a:pPr>
            <a:r>
              <a:rPr lang="en-US" sz="2800" b="1" dirty="0"/>
              <a:t>3- The ciliary muscle </a:t>
            </a:r>
          </a:p>
          <a:p>
            <a:pPr marL="0" indent="0">
              <a:buFont typeface="Arial" charset="0"/>
              <a:buNone/>
            </a:pPr>
            <a:endParaRPr lang="en-US" b="1" dirty="0"/>
          </a:p>
          <a:p>
            <a:pPr marL="0" indent="0">
              <a:buFont typeface="Arial" charset="0"/>
              <a:buNone/>
            </a:pPr>
            <a:endParaRPr lang="en-US" b="1" dirty="0"/>
          </a:p>
          <a:p>
            <a:pPr marL="0" indent="0">
              <a:buFont typeface="Arial" charset="0"/>
              <a:buNone/>
            </a:pPr>
            <a:endParaRPr lang="en-US" b="1" dirty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510B8-54C3-432D-8CA7-5048D5CFEED9}" type="slidenum">
              <a:rPr lang="en-US"/>
              <a:pPr>
                <a:defRPr/>
              </a:pPr>
              <a:t>29</a:t>
            </a:fld>
            <a:endParaRPr lang="en-US"/>
          </a:p>
        </p:txBody>
      </p:sp>
      <p:pic>
        <p:nvPicPr>
          <p:cNvPr id="29701" name="Picture 2" descr="http://o.quizlet.com/i/JEFnZzUqg7EzjA2bVAbPew_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263"/>
            <a:ext cx="4752975" cy="2643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" r="14741" b="7921"/>
          <a:stretch/>
        </p:blipFill>
        <p:spPr bwMode="auto">
          <a:xfrm>
            <a:off x="5076824" y="1228120"/>
            <a:ext cx="3743647" cy="3713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328D57A-5B50-452E-9A24-DB9186D47EA4}"/>
              </a:ext>
            </a:extLst>
          </p:cNvPr>
          <p:cNvSpPr/>
          <p:nvPr/>
        </p:nvSpPr>
        <p:spPr>
          <a:xfrm>
            <a:off x="5076824" y="3429001"/>
            <a:ext cx="2591520" cy="19442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C1A2B07-318B-43A4-A940-B97871AC0EE8}"/>
              </a:ext>
            </a:extLst>
          </p:cNvPr>
          <p:cNvSpPr/>
          <p:nvPr/>
        </p:nvSpPr>
        <p:spPr>
          <a:xfrm>
            <a:off x="1619672" y="5373217"/>
            <a:ext cx="2016224" cy="148478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prstClr val="black"/>
                </a:solidFill>
              </a:rPr>
              <a:t>Histologically each eye is composed of </a:t>
            </a:r>
            <a:r>
              <a:rPr lang="en-US" sz="2800" u="sng" dirty="0">
                <a:solidFill>
                  <a:srgbClr val="FF0000"/>
                </a:solidFill>
              </a:rPr>
              <a:t>three layers (tunics):</a:t>
            </a:r>
            <a:endParaRPr lang="en-US" sz="2800" dirty="0">
              <a:solidFill>
                <a:prstClr val="black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</a:rPr>
              <a:t>1- The external layer (</a:t>
            </a:r>
            <a:r>
              <a:rPr lang="en-US" sz="2800" b="1" dirty="0">
                <a:solidFill>
                  <a:prstClr val="black"/>
                </a:solidFill>
              </a:rPr>
              <a:t>fibrous</a:t>
            </a:r>
            <a:r>
              <a:rPr lang="en-US" sz="2800" dirty="0">
                <a:solidFill>
                  <a:prstClr val="black"/>
                </a:solidFill>
              </a:rPr>
              <a:t>) composed of: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</a:rPr>
              <a:t>                                                                </a:t>
            </a:r>
            <a:r>
              <a:rPr lang="en-US" sz="2800" b="1" dirty="0">
                <a:solidFill>
                  <a:srgbClr val="FF0000"/>
                </a:solidFill>
              </a:rPr>
              <a:t>Cornea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                                               </a:t>
            </a:r>
            <a:r>
              <a:rPr lang="en-US" sz="2800" b="1" dirty="0">
                <a:solidFill>
                  <a:srgbClr val="FF0000"/>
                </a:solidFill>
              </a:rPr>
              <a:t>Sclera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</a:rPr>
              <a:t>2- The middle layer (</a:t>
            </a:r>
            <a:r>
              <a:rPr lang="en-US" sz="2800" b="1" dirty="0">
                <a:solidFill>
                  <a:prstClr val="black"/>
                </a:solidFill>
              </a:rPr>
              <a:t>vascular, muscular, pigmented</a:t>
            </a:r>
            <a:r>
              <a:rPr lang="en-US" sz="2800" dirty="0">
                <a:solidFill>
                  <a:prstClr val="black"/>
                </a:solidFill>
              </a:rPr>
              <a:t>) composed of: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                                                                   Iris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                                                                  </a:t>
            </a:r>
            <a:r>
              <a:rPr lang="en-US" sz="2800" b="1" dirty="0" err="1">
                <a:solidFill>
                  <a:srgbClr val="FF0000"/>
                </a:solidFill>
              </a:rPr>
              <a:t>Ciliary</a:t>
            </a:r>
            <a:r>
              <a:rPr lang="en-US" sz="2800" b="1" dirty="0">
                <a:solidFill>
                  <a:srgbClr val="FF0000"/>
                </a:solidFill>
              </a:rPr>
              <a:t> body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                                                                  Choroid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prstClr val="black"/>
                </a:solidFill>
              </a:rPr>
              <a:t>3- The inner layer (</a:t>
            </a:r>
            <a:r>
              <a:rPr lang="en-US" sz="2800" b="1" dirty="0">
                <a:solidFill>
                  <a:prstClr val="black"/>
                </a:solidFill>
              </a:rPr>
              <a:t>nervous</a:t>
            </a:r>
            <a:r>
              <a:rPr lang="en-US" sz="2800" dirty="0">
                <a:solidFill>
                  <a:prstClr val="black"/>
                </a:solidFill>
              </a:rPr>
              <a:t>) composed of: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Retina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</a:rPr>
              <a:t>                                                                                    </a:t>
            </a:r>
            <a:r>
              <a:rPr lang="en-US" sz="2400" b="1" dirty="0">
                <a:solidFill>
                  <a:srgbClr val="0070C0"/>
                </a:solidFill>
              </a:rPr>
              <a:t>Pigmented epithelium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>
                <a:solidFill>
                  <a:srgbClr val="FF0000"/>
                </a:solidFill>
              </a:rPr>
              <a:t>                                                                                     </a:t>
            </a:r>
            <a:r>
              <a:rPr lang="en-US" sz="2400" b="1">
                <a:solidFill>
                  <a:srgbClr val="0070C0"/>
                </a:solidFill>
              </a:rPr>
              <a:t>Neural </a:t>
            </a:r>
            <a:r>
              <a:rPr lang="en-US" sz="2400" b="1" dirty="0">
                <a:solidFill>
                  <a:srgbClr val="0070C0"/>
                </a:solidFill>
              </a:rPr>
              <a:t>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64B7E-7901-4B96-828C-F424A4D49380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0"/>
            <a:ext cx="8928100" cy="68580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u="sng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1- The ciliary epithelium: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a) It composed of two layers of cuboidal epithelium.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c) The surface layer is </a:t>
            </a:r>
            <a:r>
              <a:rPr lang="en-US" sz="2800" dirty="0">
                <a:solidFill>
                  <a:srgbClr val="FF0000"/>
                </a:solidFill>
              </a:rPr>
              <a:t>non-pigmented (A)</a:t>
            </a:r>
            <a:r>
              <a:rPr lang="en-US" sz="2800" dirty="0"/>
              <a:t> ???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while the deep layer is</a:t>
            </a:r>
            <a:r>
              <a:rPr lang="en-US" sz="2800" dirty="0">
                <a:solidFill>
                  <a:srgbClr val="FF0000"/>
                </a:solidFill>
              </a:rPr>
              <a:t> pigmented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(B) </a:t>
            </a:r>
            <a:r>
              <a:rPr lang="en-US" sz="2800" dirty="0"/>
              <a:t>rich in melanin &amp;   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continues with retinal pigmented epithelium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d) It secrets the </a:t>
            </a:r>
            <a:r>
              <a:rPr lang="en-US" sz="2800" b="1" dirty="0">
                <a:solidFill>
                  <a:srgbClr val="FF0000"/>
                </a:solidFill>
              </a:rPr>
              <a:t>aqueous humor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lphaLcParenR"/>
              <a:defRPr/>
            </a:pPr>
            <a:endParaRPr lang="en-US" sz="2800" b="1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30723" name="Picture 4" descr="http://medcell.med.yale.edu/histology/sensory_systems_lab/images/ciliary_body_epithel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0"/>
          <a:stretch>
            <a:fillRect/>
          </a:stretch>
        </p:blipFill>
        <p:spPr bwMode="auto">
          <a:xfrm>
            <a:off x="5076825" y="4584700"/>
            <a:ext cx="3887788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6372225" y="4406900"/>
            <a:ext cx="369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</a:rPr>
              <a:t>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402388" y="4941888"/>
            <a:ext cx="155575" cy="5032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6" name="TextBox 12"/>
          <p:cNvSpPr txBox="1">
            <a:spLocks noChangeArrowheads="1"/>
          </p:cNvSpPr>
          <p:nvPr/>
        </p:nvSpPr>
        <p:spPr bwMode="auto">
          <a:xfrm>
            <a:off x="5292725" y="5056188"/>
            <a:ext cx="3508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/>
              <a:t>B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548313" y="5546725"/>
            <a:ext cx="392112" cy="4032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3C9066-C9D2-48F9-AA77-CF1207793DB7}" type="slidenum">
              <a:rPr lang="en-US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6525"/>
            <a:ext cx="9036050" cy="660558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2- Stroma: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loose, vascular C.T., elastic fibers, &amp; melanocytes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b="1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3- The ciliary muscle: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/>
              <a:t>smooth muscles attached to the suspensory ligament of  the lens.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/>
              <a:t>They are responsible for the process of Accommodation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0FCA14-444C-4E4D-952A-08D939F6AEDC}" type="slidenum">
              <a:rPr lang="en-US"/>
              <a:pPr>
                <a:defRPr/>
              </a:pPr>
              <a:t>31</a:t>
            </a:fld>
            <a:endParaRPr lang="en-US"/>
          </a:p>
        </p:txBody>
      </p:sp>
      <p:pic>
        <p:nvPicPr>
          <p:cNvPr id="31748" name="Picture 2" descr="https://classconnection.s3.amazonaws.com/1527/flashcards/688632/png/dsfjklsd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2" y="3789041"/>
            <a:ext cx="2951882" cy="25673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iliary muscle and accomodation">
            <a:extLst>
              <a:ext uri="{FF2B5EF4-FFF2-40B4-BE49-F238E27FC236}">
                <a16:creationId xmlns:a16="http://schemas.microsoft.com/office/drawing/2014/main" id="{C04326B0-9B3F-4313-8251-4456C8CA9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41032"/>
            <a:ext cx="5050904" cy="2784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b="1"/>
              <a:t>The choroid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7150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the </a:t>
            </a:r>
            <a:r>
              <a:rPr lang="en-US" sz="2800" b="1" u="sng" dirty="0">
                <a:solidFill>
                  <a:srgbClr val="FF0000"/>
                </a:solidFill>
              </a:rPr>
              <a:t>highly vascular, pigmented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part of the uvea. lies posterior to the Ciliary body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Presents between the sclera &amp; the retina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Highly pigmented &amp; highly vascular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it absorbs light &amp; provides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retina with O₂ &amp; nutrients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32772" name="Picture 2" descr="http://img.tfd.com/dorland/thumbs/choro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997200"/>
            <a:ext cx="3349625" cy="3575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4A226-EEDB-4AF4-A03F-1DD24EACFD85}" type="slidenum">
              <a:rPr lang="en-US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Structure of the Choroid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</a:rPr>
              <a:t>Outer layer</a:t>
            </a:r>
            <a:r>
              <a:rPr lang="en-US" sz="2800" b="1" dirty="0"/>
              <a:t>: The </a:t>
            </a:r>
            <a:r>
              <a:rPr lang="en-US" sz="2800" b="1" dirty="0" err="1"/>
              <a:t>suprachoroidal</a:t>
            </a:r>
            <a:r>
              <a:rPr lang="en-US" sz="2800" b="1" dirty="0"/>
              <a:t> lamina (SCL) </a:t>
            </a: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</a:rPr>
              <a:t>Middle layer</a:t>
            </a:r>
            <a:r>
              <a:rPr lang="en-US" sz="2800" b="1" dirty="0"/>
              <a:t>: The </a:t>
            </a:r>
            <a:r>
              <a:rPr lang="en-US" sz="2800" b="1" dirty="0" err="1"/>
              <a:t>choriocapillary</a:t>
            </a:r>
            <a:r>
              <a:rPr lang="en-US" sz="2800" b="1" dirty="0"/>
              <a:t> lamina (CCL) </a:t>
            </a:r>
            <a:endParaRPr lang="en-US" sz="28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</a:rPr>
              <a:t>Inner layer</a:t>
            </a:r>
            <a:r>
              <a:rPr lang="en-US" sz="2800" b="1" dirty="0"/>
              <a:t>: Bruch’s membrane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u="sng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8CD13-2D12-4F33-B94E-20007CC661AF}" type="slidenum">
              <a:rPr lang="en-US"/>
              <a:pPr>
                <a:defRPr/>
              </a:pPr>
              <a:t>33</a:t>
            </a:fld>
            <a:endParaRPr lang="en-US"/>
          </a:p>
        </p:txBody>
      </p:sp>
      <p:pic>
        <p:nvPicPr>
          <p:cNvPr id="33796" name="Picture 2" descr="http://image.slidesharecdn.com/hpptfilesbradfordresourcesocularpathamd-090317003915-phpapp02/95/agerelated-macular-degeneration-30-728.jpg?cb=12372504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6" r="11732" b="8952"/>
          <a:stretch>
            <a:fillRect/>
          </a:stretch>
        </p:blipFill>
        <p:spPr bwMode="auto">
          <a:xfrm>
            <a:off x="4067944" y="3789363"/>
            <a:ext cx="4405313" cy="28892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2160" y="6309320"/>
            <a:ext cx="7425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Sclera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740352" y="6021288"/>
            <a:ext cx="0" cy="65736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The </a:t>
            </a:r>
            <a:r>
              <a:rPr lang="en-US" sz="2800" b="1" u="sng" dirty="0" err="1">
                <a:solidFill>
                  <a:srgbClr val="FF0000"/>
                </a:solidFill>
              </a:rPr>
              <a:t>suprachoroidal</a:t>
            </a:r>
            <a:r>
              <a:rPr lang="en-US" sz="2800" b="1" u="sng" dirty="0">
                <a:solidFill>
                  <a:srgbClr val="FF0000"/>
                </a:solidFill>
              </a:rPr>
              <a:t> lamina</a:t>
            </a:r>
            <a:r>
              <a:rPr lang="en-US" sz="2800" dirty="0">
                <a:solidFill>
                  <a:srgbClr val="FF0000"/>
                </a:solidFill>
              </a:rPr>
              <a:t>:     (the outer layer)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beneath the sclera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thin, highly vascular C.T. layer, </a:t>
            </a:r>
            <a:r>
              <a:rPr lang="en-US" sz="2800" b="1" dirty="0"/>
              <a:t>↑</a:t>
            </a:r>
            <a:r>
              <a:rPr lang="en-US" sz="2800" dirty="0"/>
              <a:t> with melanocytes, fibroblasts &amp; macrophages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The </a:t>
            </a:r>
            <a:r>
              <a:rPr lang="en-US" sz="2800" b="1" u="sng" dirty="0" err="1">
                <a:solidFill>
                  <a:srgbClr val="FF0000"/>
                </a:solidFill>
              </a:rPr>
              <a:t>choriocapillary</a:t>
            </a:r>
            <a:r>
              <a:rPr lang="en-US" sz="2800" b="1" u="sng" dirty="0">
                <a:solidFill>
                  <a:srgbClr val="FF0000"/>
                </a:solidFill>
              </a:rPr>
              <a:t> lamina</a:t>
            </a:r>
            <a:r>
              <a:rPr lang="en-US" sz="2800" dirty="0">
                <a:solidFill>
                  <a:srgbClr val="FF0000"/>
                </a:solidFill>
              </a:rPr>
              <a:t>:    (the middle layer)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dense network of fenestrated capillaries which is essential for nutrition &amp; maintenance of the retina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Bruch’s membrane </a:t>
            </a:r>
            <a:r>
              <a:rPr lang="en-US" sz="2800" dirty="0"/>
              <a:t>:     </a:t>
            </a:r>
            <a:r>
              <a:rPr lang="en-US" sz="2800" dirty="0">
                <a:solidFill>
                  <a:srgbClr val="FF0000"/>
                </a:solidFill>
              </a:rPr>
              <a:t>(the innermost layer – 5 layers)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A hyaline sheet composed of 5 layers (no cells)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0983B-AA27-4112-825C-ADA98DE7F0C8}" type="slidenum">
              <a:rPr lang="en-US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15888"/>
            <a:ext cx="8928100" cy="65278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Layers of Bruch’s membrane 5 layers :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Elastic fibers </a:t>
            </a:r>
            <a:r>
              <a:rPr lang="en-US" sz="2800" dirty="0"/>
              <a:t>… middle layer 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Collagen fibers </a:t>
            </a:r>
            <a:r>
              <a:rPr lang="en-US" sz="2800" dirty="0"/>
              <a:t> .. on each side of the elastic fiber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Basal lamina of endothelial cells of </a:t>
            </a:r>
            <a:r>
              <a:rPr lang="en-US" sz="2800" b="1" dirty="0" err="1"/>
              <a:t>chorio</a:t>
            </a:r>
            <a:r>
              <a:rPr lang="en-US" sz="2800" b="1" dirty="0"/>
              <a:t>- capillary</a:t>
            </a:r>
            <a:r>
              <a:rPr lang="en-US" sz="2800" dirty="0"/>
              <a:t> B.V. .. one side 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b="1" dirty="0"/>
              <a:t>Basal lamina of pigmented epithelium of the retina </a:t>
            </a:r>
            <a:endParaRPr lang="en-US" sz="2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dirty="0"/>
              <a:t>      .. on the other side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219DE8-D3BF-486E-A43D-E1556435E45F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35844" name="AutoShape 2" descr="data:image/jpeg;base64,/9j/4AAQSkZJRgABAQAAAQABAAD/2wCEAAkGBxQTEhUUEhQTFhUWFhgZGBgYGBgVFxoZFRkXFxoWGxsYHCgiGR8lHxccJDEhJS0rLi8uGB8zODgsQyotLisBCgoKDg0OGxAQGS0lHyQ3LC0wMjUsLyw2LCwsLCwvLCwsLCw2LzQvNCw3NCwsLiwtLiwsLCwsLCw3LCwsLCwsLP/AABEIAKYBLwMBIgACEQEDEQH/xAAcAAEAAgIDAQAAAAAAAAAAAAAABAUDBgECBwj/xABKEAACAQMCBAMDCAYFCQkAAAABAgMAERIEIQUTMUEGIlEyYXEHFCMzQoGRoRVSU2OS0SRigpOxcqKzwcLS0+LwFkNEVHODsuHx/8QAGgEBAAMBAQEAAAAAAAAAAAAAAAECBAMFBv/EADERAQABAwIDBAoBBQAAAAAAAAABAgMRBCESEzFBUmGSBRQyUVNxkaGx0TMiQoHh8f/aAAwDAQACEQMRAD8A9xpSo+t1scK5yuqLcC7G1yeij1J7AbmgkUqlXxTpv1pB72gnVf4mjAFWmk1ccqh4nR1PRkYMu3vFVprpq6TlMxMdWalKVZBSlKBSlKBSlKBSlKBSlKBSlKBSlKBSlKBSlKBSlKBSlKBSlKBSlKBSlKBSlKBSlKCPr9WsMbyvfFFLGwubAXsB3J6AdzWlgPI/On+tI2A3WJSfqk/AZN1YjsAqrd+MZLiCPs8wZv8AJiVpB/niM/dVTa/u2++vn/TOpqiYtRO3WXo6K1GJrlz3Pw+7vWDklW5kLcqTbzDcMANhIvSRe1jYgE4lTvXmPyoeN54dQNNpZDHywDIwAyLMMgu46AEfG/urcPAHiI63RiSSwkRikhGwJWzBvcCCL9r3rz/Vr9i3TqInGfr4fVp5tu5VNuXpHAuK89DkuEiHGRL3ANrhlP2lYbg/EGxBAs61DgT21q2+3BIG95jaIpf4cx/462+vptHfm/Zprnr2vKv2+CuaYKUpWpyKUpQKUpQKUpQKUpQKUpQKUpQKUpQKUpQKUpQKUpQKUpQKUpQKUpQKUpQKUpQUHjCE8tJh0gfJ/XlsrI5/s5Bz7kNU9ht+Xf77+v8AOt3rSdfoPmsgRR9A9+T/AFGALGDfoLAlPQBl2xW/iel9JNUc6ns6/L3t+jvRE8E9r50+UO/6S1V+vM/Kwt+Vq335Db8nVemaW+OLX/1Vg+U7wNPNqBqNKhkzVVkUEZBlGIbc7ggAfEe+tx8AeHTodIsb25rsZJO4BNhiPWwAHpe9ctVqrdWippid5xGPdjqtatVRfmZjbdtfBR/TY/dp5z+L6cfzrb607gzY62K59qGZP7RaJwPwjf8ACtxrf6Kx6rTjx/Ms+r/lkpSleizFKUoFKUoFKUoFKUoFKUoFKUoFKUoFKUoFKUoFKUoFKUoFKUoFKUoFKUoFKUoFUXjKZPm5Q25jleUvfmKysrW/VUgMx9B76va84OsVHZtS6pO5IcynA3UmyJna8Y3xx2PXcsScWu1E2bU4pzM7f9d9Pb4695wnSoSGxOLEMAbdD0ysetrVq8i4Oxktdb/qxuQDYSCR7uzm3l3ttuV3UbBHxOE+zLCd+zrv032P/Vqw65FkB5c2D2tkjLcqTfE7W7bEbre46m/ylurhnEvXqjPR3hldkSQW50Ul16gFkJUg7EoJFJB2NhJ3tW58K41FPsjWkA80TWWVfivp/WF1PYnrWn6KDFSCRdjc2YsBZVQDJt22UXJ6m5rLqdKkgAkVGA3AZQ4B9Rcda26P0hOmzTjNM/Zwvabm4nOJb5SvP/moA2eZfcmomRfwDgflXEvEBGL/ADx0+Myt/pb16lPpmzP9tX2/bJOirjth6DStO4Z4gnxlsDqUSCSRZAmN3QArGWRQkhbf2LEW3BvcQx4nmkuV1ERH60EWYtfuxMguB6gVtnWW4pirffwlwizVMzG23i32ledP4hdT5uIWPo/zZd+1/ogQD91W2i8Uzcp2eNZN41ikXKGOR5C3lJbIAKACXUsDlYC4sYt6y3XnrGN94TVYqp931bfStJn4/qRu0sCC/Tl7Ae8tL5vjt0O3asUPiXVP9S8U29vo9O8o623ZJgi/ewqtPpCzXOKcz/iUzpq6YzP5b3SofCJJmiU6hFSU3yVTcDc27kAkWJALAEkXPUzK2uBSlKBSlcE23NBzSscE6uMkZWHqpDD8RWSgUpXBNBzSlKBSuMhe1xfrbvYWufzH41zQKUrgm3Wg5pSlApS9KBSuCwrkmgUpSgVWa1pMjbLHtYXHTv8AfVnUPiLEKSGVQFY3YXA9GO42G9x+Y75dZRxW/amPlOF6K+Gc4ypdY6rYSDc9FMeTH4KFJP3ComEBIDRBSTYczT8u5PYF4xc+6ovHdU0UDGCGeVnjmfzKAZJIoskR91Z0PmOC3uFxAxuK075NdQ+qzbUGGW8mnKqIwFDMp5sRQxiK6Lk11GS2NzvXnRpauGZ5lfmdedHdh6F+iIm/8PGf/ZQ/7Ndf0BD/AOVi/uI/9ypOj4RAr2RIWVbOgCqWiZv1WG4DAAj0xIvbEDtqP6OBhM5sptE+c7NvYMDvKd2AvdgB271TkT8SvzHOjuwjpwWIdNNGPhAg/wBmpMOnKewhX/JQL/gtYBxHUf8AexGEJjmUU6rO43VAnnTfe7IfKRsD05fl3UF9VIwYxsQZ1PnDC5WFVT+1YBeoIsKcir4lfmOdHdhNzl/efgf5Uzl/efgf5VDaTlhfpjAxQ4x6hllXynIsWyyZsQb2kIANyDauh46ACiRyMbKEeEc2I5EqCJLFUxtvn92VPV6viV+Y58d2E8PL+8/A/wAqxzRu6lXVmU9VZclI94IsawRcREpAGpiGT2UQ2lbyburMch3W5xW3ruKSM0ZOcmqGN2uEWVHDEKF8kRO23lsp3NiQL09Xq+JX5v8ARz47sOmm4SkZvHp0Q+qwop/ELU7KX1k/D/6qC3EZ1FuSZQMfpFvBc5EkCN7sQFAviTluABR9eti02qWMLe6gDTgh18isZrtfruCu/banq9XxK/Mc+O7C00bS5C+Vu+QsOn86kvFLc2kUDsML2+/KuNDEFAUFjYfaYu33sSSal16Wjo4beOKZ37ZypVczOYiPoicmX9qv93/zU5Mv7Vf7v/mqXSteEcyfD6QhtBLb61f4LfnltUPQcP1AgeOedZWZWAOGOOQIsSPatfrYGriseonVFLOQFHU/l95PS3eo4YzlPOq4ZpxG/hH5ayvANQB5ZAl2DG0jk3VY1ByxGQsh8pHfY9Qe8XAtSGQmdsVkJI5jEkEwkEkr5vq3GFhtIbsdy1/ptYki5KdgbEEFWBFtmVgCp3GxHcetd4tSjKGVlKlQwIIti24b4GrOTWo/DU6xgLqJMgEBJllbIKunyW7lrZNFJdrE/SHrcg5G8OylfNKztlGfNJIQRGsPlPa5eMnK1/Nfua2asT6hAwUsAzdBfc9Tt+B/Cgr+McLeZ42WR0CdQrul7ywsb4EX8kbrv+0PqarIfD0+Xn1EhX6LpI4uEMGS7b78p98t+awI3N9opQatB4cmUxHmlii2LNLKWBYabJxcnLeBjgdjnv3uHh7UWRRO1hFgx5suTExsrHckg5nIMCOg22vW00oKDR8GmSdXMzmNS/lzYjEtMVQgg5WEib3H1Q62FuOMcHmmZxmOW1tuZIvkxAMWCi3tjPO97eXpWwUoKzi2kldozGRiAclLtHuSlm8oOdgHGB2OX3ir0vBdTGEVZfKhW15ZPLZYAeq/SC6S2Vjbzjp9nZ6UGsabguqTAc69sSxMshOWMAZz5fpN0kshsLMOn2S8M1g5XnXyMhc8+Vi1jHzNitiGCvZCLDIWI7bPSg0z9AaqWBBIy5GFwVeR5CHkhRN2KXPnzJ9L7egkajgusdp7yqEcExgSy2ytqAMgV2Xzw3UEr5Dt+ttdKCt4RpZUaXmsGVnLJ52cgEsbHIAKLY2VRYW79TZUpQKh8SnwUt6Kx79gW+yCe3ofvqZUTXMoBzthici1sLdwbn0+6uGo/jGjycbjCtjikYXIrKmo5QxxJcZQrgd1IxIsbm17moEHig5nGJha45ttTI2JBLYPLG7KLpYrh1t8auOEy8LllCJNpZ5VviM42JuBc4qArN13ANgdrXq2XhRUgHT6OQXa7Y8ohdsQFwfI9bm69jbtWPMR2JUmg1unWVIBDPGDzBeJ9VytwbuxQKtzf2zuCL32Bq+0eoj6aVUkvsXR1ZQAuSmV7lje4sBkfMD03rpp+GlrHlwQbMGMS5SA3I8kjImIt3xPU27E55NAigsjvCQMcw2x3DlmEl0cnoXYFt23B3qszAyCKboZYwxU7LH3v7XmckgCw/l0EbVTzxHGMwzOwBSIgxNsVEkjPm1kGV9kJFwBfoe8EzyZcvU6dhcbomTAWOVzzSLk2sbbehqcEGQbEB2ADHG5IW5Clh6Fja/qbdar0FYGe9tQZx5yq8tfomD7D6ss6gfrPYXPwtm00WSBtNqSy4kLcrPGTcnInZyRe1g46VLlhYlcZGUr1FlYOOnmBF/fdSP9VV54MZcWmbzYsG5a8hiHBBBdWZ1sCPZcbi96ZGGTirlijxqEVsGmYM0WZX2VUC5AN1ZmKr0FySQtgNNLseefZINkjC73IcAgnbYWvbaumn0XLEYSSVUCoix3jIABBt5lLXCgjr0BtvY12/RwQjk/Re2SEx5ZZu7JaxN/NcWNxudzScDgtOL48qWwFrhovMpxe7ecX9qwsPS/eu41+OzRTIAwUWQOCN7MOUWIXbqwFtuldZFnC+bkPZQb4OPMpBuEBY9rgA3uBUmKN7HNgSfRbAbAbAk33ud79aCRpmvYjuL7gj8juK6nRfvJf4h/Ku0HW1tre63wqTW7TR/QmKpjoifMf3sv8Q/lT5j+9l/iH8ql0rRiE8ypDbQXH1kv3kEf4VA0fh7CAxGeaTzI4Z2yxaN1kXEdlDKPL6C1XdKjhjOU86vhmnO0qKTw7k+bSeZnV5LKAGwaBlCgk4j+jqO/VvdaNpvB0a2ybIARbEbHlHTncElbH5um1u567W2alWc1ZxbhXOaNswuAYbrkfMUOaG4wcYbNvbI7VWDwoQpAlVTZrYxAIpaIxbIWIt9oi+5v61s1KDTZfCL3CB1wIku4XFk5nznaPzEpYzL8cfs2AM3/ALJjEjmAMVxVlQgpdpy3LuxKXE1tj9n32Gy0oNc/7Mt5gJUVXAyRYiqDHmWEYEnkH0hJ3Nzcgi9TYeEMulMAdLnKzGIFVyYt9XexsD3JuRc3q2pQa3H4UAsMkx8mwjPsoI15V2ckxkJfE38zFrnpWfh/h0RT80PcDLFcSMQcgI1IawjAPsW6i+2wF7SgUpSgUpSgUpSgUpSgV83fLx4qml1r6MMywQYgqDYO7Krl29bZAAHpa/evpGvIPld8BQayfnQTxR6vFRJG12zA2ViIwzKwAtexBAHS16rVMRGZHz4rEG42I6GvQPDnyv8AENMoRymoQdOdcuB6ZqQT/avVp4e+R9XcLqtdAhJ2jjuZGHu5oQg/2Wr0XS/JHwpEs8DuRtm80gJ7X+jZV3+Arhcu2+k7jzDi/wAtfEJQREIYB6oub/jISPyrQuKcY1GpbLUTSym9/O7Na/oCbAe4V9GP8kXCyLjTSA29nnSX+G7kfnXC/JBwoG3KcnrbnP0+41Wm/ap6QPnTguumhnjk0zOJQwwwvcm4sth7QPTHve1fVPjbUaocPmbRIx1OICgDzC7AOVHchciPeBa/SuOBeDNBo3B02niRwL5G8kgvtcM7Fl71flrhSL7kdgNiO4bcf41xu3ormJiOg+Rk4fxCOXmCLWpLf2wkyyX/AMq163GD5YuKQKI5khZh9qaJ1k+/FlH5V9ElrHqd9gLdxck3HTb19PfWKaQAHKxC7ktsLG9gCdr7AdfjVp1EVdaR85v8sfFXYYNEP6qxA393mufzr1b5NPFmt12Q1uiMQRclnxaNGN7YhX3vYndSR16Vuel1cb/UtE/rgym3r7N6zsASQTuR0ueg72+/r8KpXcpmMRTgeQ/LP404ho50i055MLIGEoUMztuGXJgQuO2w33BvvXlr+P8AiRN/nup+5yB+A2r6r1WkjmQpNGjoeqSKrr94Nwa14+AeGm7fMoT1sMMem1gNhuR39fSr271FMYmked/Ij4y12p15h1E7yx8l2swBsVKWa9r97de9e3SNNc4rFbtd2Bt7xhUHg3BtPpjbTaeKLLZjGiJ0BN2IsSO3fqKuK1WqorpzEYWicdiHnP8AqQ/xt/uUzn/Uh/jb/cqZSumPFPHHdj7/ALQmaex8sX3O1/zSoGn1erTSyyalYRIkbsoQsR5VJGY6A7b4k1eUIqMb5ytzI4Zp4Y+fa1ePxG6hTJgcg9hYLuDCAPopJdvpGPrt0AF64fxcGAMaKAVRxm32HQOT5Ra4yUY5d98bi+yiFbWxW3wH/XaueUvoN7dh26fhVnJB4VxQTFwABiSPaBbZ3jJKjdPNGbdbi3e4FRp/GKbCRQLQiV2BsqqvI5rHLoqidW2J2Vr22vs4UC9gN+tYdRpEdSrKCGsGHS4H2TbqOxHQi4O1BSR+KMnwELhvKLMcSGYxAhttrc0dL+yenly2KuuAvewv699uldqBSlKBSlKBSlKBSlKBSlKBSlKBUXUIB08t2BOI6kkXvsevQn07jrUqoPFEYr5ZDH6sArEDfpmCB8SDXDUewInE8mGAgSVSN+YyrH8DcMT/AAkVU/MdXGMtOsSesXOeWL4KrxDH3BWRfWpOr0rr5TLrXuPaUQMPgV5dv821QpNbq1FpFaOC9jqCqGdR6tEhZAP3v2e8YALDDCXC+MACUeJ1mQWdbjlJl0aaS30K7bMwAYE4czrVrHpppAGbU4g7gQJHjY/1pVct8Rjf0FdF4RGVUwExuu6TA5lsgCS5JJmVu4c3NrixCsK2dtNGbalRpZC3WN5IlnJ6ctoWUyMTbyEF9rWIsxbT0FhqmlgjMnzgOo+zqFVb32CK0KKVJNgPK5N7AG9RIeIy6gMSs0OFr6ZOWNSQ3RnZjiine2B+z7V7ovaDROTzIocSLlH1LyaiX08kbyfRhh/XU77gVg4yJVZLmOWckmMQhoZ1BsGK5tImGwuHxQm197XRgWGp4jLEvMlhUIottPdzcgAYsqqzEgAeYm5sOtRRxAamRVGnRXQFl+djCQAhSXjjxJYbgE3Wx2qNwbUyGZTqjAZrdHZ4WiFrEQwshD7mxlD+a53AsottfqNKUxmkiYFiVGV3vckcuxL5jsU39LU6DDNwlpCOc2lbGx205Vl67hjMSp2PmFulRYZtSQTo2EkH2WnJZjuPqWuDKtr2aU7kghiDeuh0mpkHnVpNLc2hkKpqHHbM+y6ekb4sR7bHdatzxPpeDUZjcLgOtiLZ5cvv+tagrv0mV9vVCJ+6aqJY1v1IUqVDfFWcfGusfipHYRqFM5uBaQHTEbXYTDZwNhhbmf1QDlU9FmkUXI08RtZY8XlINrXYApGOxC5eoYV3Ph/TkFWiRgQvma7S3U3DGViXJBsQb3BFwfRmntGfh2hIkDSSySSAdi0cQDbWESnG2xtlkw9at6gcLhZFszs/oWxyAP2SVADW6X6nvfqc02vjU4s6gjsTW3TT/QREz0SaVD/SkP7Rfxp+lIf2i/jXfMLcur3SmUqGeKw/tFP31h4LxyDVKWgfIA2YWKkH0IIpmE8qvhmrhnEeCypWut4pCh84nOLTC6YWJiOoIUZMNyunO5sLsPfZP4sRcgYZyUVywAU7pzhjlljvyGtcj2l9+MubYqVA1/EuUqFkYlr+W6C2KNI12ZguwU9/yuRWz+JhdQqWuYzdiPYkZ1Vtjt9W2x3G1/QBsNK16DxZG/SOW+ViDgLAjTnLdvMP6SnS97Na+2TTeLEfArFNZxlchVsn0PnszAn69dhf2W91w2GlUcPiaNhco4vHzBfHdCEK9G6nmDb3H3EzOGcVWZXYKy4GxDWB9kMD16EHr0PUXFiQsKVQN4pQKXMcmIUMT5D5XZ0jZfN5gxQ2I7EE7b1lj8RqZREY5Q9wG2DBcyQt2Ukb2+6guqUpQKUpQKUpQKUpQKruKwyMRy5TGLb4qpfqNwz3UW32Km/uqxrDOK4aj2BrD/OCSNNJqHKkjKYQpAWG1jaMSMPegAPrWNvEM0Fl1cCKbAKYpjJzWt7MQeNMn6/RkhjY2BG9X2sglZQI3VSCCS6M97b9EkS29u9rXFt6htwYNdtSRMSLXIwSMbH6NQTgbgHK5a4G+wAw/OEqHm3dgl+H5HpLkA5JJusYIhDMd7o5Y38wBqwj4C6k3fTyllIPOhkkZluLrk87WW5GwFt+lTDpNQoxGE6AmwmYo9txu6KwkFjYZKD6kneoJ4JMbCJF0g6ZQzSOF6kkQlUiv6MQ253B3qdxD1RELYSafUZkEoml1M7piNrtGrIUHwQjsLmwOfhOvgTMCaHNh5odNGZJVbYZSCzSuw6ZMq+8VYabw4iEgvqXzJdmaUjJttnKYlhbYKbqALWAsKy6vhCYBY9LCcG8oNo7AjdkZVJVt/df1FPAdZnkn2VI1TsJ4nYk2ufKSth99Vb8SeJmRIYAqkK+pjBWGMjqJFAy2sLgMVAvkyd5A4JO5x5s2ni7hZ2nlcEdM5lPKHvUk+hWpcPh2JUClGdRZQjyO0eN7fV+xe29seu1+9MYHWWF/aOrYleyJBiDiTsGUsPLf7V7Xqr4pxjVxIGZQVYkR4ARTMcSwLLJmqKFRmY+0FANgbqLJuBtCjLo35KG55YRSFPW8V7BLn7LZL6Ab1Sa3g0jHLWah5WClVMa8uAq1wysIryxlgbFsivlU/1aRAoOBceXWthBq5ppVsJJS0sESZuFVuQpVnW7YjFlYbZHudr0XCJA28srSxgeXUO8kThTcSRstipJNiSGIsLqdi2t+GfCWlgNg6TAY448uWYYnLENFEhW5teRm6C1l61u/CuHFC7ktk2yI8ss2At3LubknqFsBawJ6m1fgha6MlgpdArb7XDWO42I/wAdtj26VNqPCpyvv06du+/r/wDlSK1ab2ApSlaBwReusUYUBVAUDYACwHuAFd6UGI6dP1V9eg73v/8AI/ia4bSoTcohNiL4i9m6i/vvvWalBjmhVxZ1VhcGxAIuOh3rqulQXsiC5yPlG7frH3++s1KCBNwaBsLxgBGyUKSi5XU3KqQG9kdb9x3N5KaVBeyILkk2UC5NiT99h+ArNSgj/Mo+nLj9rL2R7R6t06++u8enRQQqqAxJIAABJ6kjvestKCMmgiFrRxi17WVRbIWa221x1rIdMmQbBchexsLi4sbHtcVlpQKUpQKUpQKUpQKUpQK8u8W+JeMRTaxYNO+EbRDTlNO0/MVlfIkjruFvb2R2Pf1GlB4/qvFnGhJqFTTzFUgDRn5o+8t4/ICB59mPodj6XPSLxXxsy6RTBJhJjzj8zkHXVSRHqv0f0QV/N237ivY6UHiaeM+O8l2Om1GQliUD5i98GXUFyFNsgCkW+1s/heTD4t42dTDG2nm5bDT5n5o9hzIY2k89rAh2YWttbfpXsdKDw/R+NOPtFMW0s4dIlZAdFIt3MyIVG3n8jE9j19L1nn8YccC6crp5yX+sHzKTb6aVLm31ZwVTY39q9e00oPG38X8b5mrHzebGNXMR+ZubkahEUL+0+iJbt37C9RtZ4z46sMLLppy7LJkPmTmxWSyAj7F137/669tpQeOajxXxvmaxRp5SsYm5P9EezYyosdmtaTJSxsPS9anz+NCONxFqyWklRgdDdlQRw4vhh6u9j6r7rD6PpQfOuog4sdVIpj1RRYmdHGkOJeOFpETZAN3utt7kgW9O8HEeNRrDOsGp5geVWT5gdgsUWJKqt7FnYZXF8SexFfQ9KDyrgPijjD8TMMumk+bc+Rcm07RoIVLWkEpIBOwsLHK9elzPLc4JGV7FnZT+AQ/41KpRMTjsyhcyf9nD/eP/AMKnMn/Zw/3j/wDCqbSowvxx3Y+/7QWk1Fj5Ivuka/8AoqxcDk1TJ/SkiRu2DEn+0LWB+DEVZ1waY36p5kcM08MfPf8AbR9C3EItOcVkeTlx+2SfpBHIXU8x3O7iMFgQhy2w3arKXWa67BYxYSNiSLXHmwWwF7bC56b+0LkJH0vHtQY4pZAqo6AtJypFUFlhO0Ze7eZnAsem+9jeRo+J611ik5aEOEJURsCMjAD5i5ttJI3Tbl996lyd55tcu6qrX7FQLXWYne+9ikdv/UPXbHFqpdc0bYggmNgMVXK+GoKvdrea6wi1gLu2wv5e2i4jrmwLRoASM/o5b7tp1I8xXHHOU33BEY9DeV871C6OF8cpisfNLI9wSozbloMib7WA736CglcWefy8i3ssTdQ1yMMVsSLXu34dqrfnOuyZcFsMwrEXuAWCyECwyJC7XGxO3cYv0nq5FYKgDC4OKPZHBQABmNperk2sBgAeu/Pz/WIgIXMMzG7RSZIoY2JVbs17iwABA63saDjUSa4H7RxyK2VbMf6QqKwy9k4wknsXb2R7PfU6vXK1lTLZz7KhR9dgvXe2MXce2eu+GGbiOtRWIiLPa4GDuuWWoPLBW1h5YwGt0Iva4IuDPMunysTJnY3UsQhlsWxXdrIbgDragipPrBOqFQYwR57WLAk5XA6WFrbi5v1p4hfVHmJAGAMTYFQvtFJbnInysGEdhb7R67lIWp1+tcOAhWyEqVR1e+K4nzXXzEscQSVsAe9XHB9XM7SrKtgrWQhGUEZOALt7RACkkDHzbE9ADi/PSNBphkwyvn5ssYnKKWJ2ycIC3oT8RUNLrr5AG+JxBHluq6izMPKSSTELGwI3sCLja6UGqcSn126IjG6zLmAqn2dRy3Bvs11hGxG7ny23Ta6UoFKUoFKUoFKUoFKUoFKUoFKUoFKUoFKUoFKUoFKUoFKUoFKUoOCoIsQLVzSlApSlApSlApSlApSlApSlApSlApSlApSlB//Z"/>
          <p:cNvSpPr>
            <a:spLocks noChangeAspect="1" noChangeArrowheads="1"/>
          </p:cNvSpPr>
          <p:nvPr/>
        </p:nvSpPr>
        <p:spPr bwMode="auto">
          <a:xfrm>
            <a:off x="155575" y="-1790700"/>
            <a:ext cx="68008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5" name="AutoShape 4" descr="data:image/jpeg;base64,/9j/4AAQSkZJRgABAQAAAQABAAD/2wCEAAkGBxQTEhUUEhQTFhUWFhgZGBgYGBgVFxoZFRkXFxoWGxsYHCgiGR8lHxccJDEhJS0rLi8uGB8zODgsQyotLisBCgoKDg0OGxAQGS0lHyQ3LC0wMjUsLyw2LCwsLCwvLCwsLCw2LzQvNCw3NCwsLiwtLiwsLCwsLCw3LCwsLCwsLP/AABEIAKYBLwMBIgACEQEDEQH/xAAcAAEAAgIDAQAAAAAAAAAAAAAABAUDBgECBwj/xABKEAACAQMCBAMDCAYFCQkAAAABAgMAERIEIQUTMUEGIlEyYXEHFCMzQoGRoRVSU2OS0SRigpOxcqKzwcLS0+LwFkNEVHODsuHx/8QAGgEBAAMBAQEAAAAAAAAAAAAAAAECBAMFBv/EADERAQABAwIDBAoBBQAAAAAAAAABAgMRBCESEzFBUmGSBRQyUVNxkaGx0TMiQoHh8f/aAAwDAQACEQMRAD8A9xpSo+t1scK5yuqLcC7G1yeij1J7AbmgkUqlXxTpv1pB72gnVf4mjAFWmk1ccqh4nR1PRkYMu3vFVprpq6TlMxMdWalKVZBSlKBSlKBSlKBSlKBSlKBSlKBSlKBSlKBSlKBSlKBSlKBSlKBSlKBSlKBSlKBSlKCPr9WsMbyvfFFLGwubAXsB3J6AdzWlgPI/On+tI2A3WJSfqk/AZN1YjsAqrd+MZLiCPs8wZv8AJiVpB/niM/dVTa/u2++vn/TOpqiYtRO3WXo6K1GJrlz3Pw+7vWDklW5kLcqTbzDcMANhIvSRe1jYgE4lTvXmPyoeN54dQNNpZDHywDIwAyLMMgu46AEfG/urcPAHiI63RiSSwkRikhGwJWzBvcCCL9r3rz/Vr9i3TqInGfr4fVp5tu5VNuXpHAuK89DkuEiHGRL3ANrhlP2lYbg/EGxBAs61DgT21q2+3BIG95jaIpf4cx/462+vptHfm/Zprnr2vKv2+CuaYKUpWpyKUpQKUpQKUpQKUpQKUpQKUpQKUpQKUpQKUpQKUpQKUpQKUpQKUpQKUpQKUpQUHjCE8tJh0gfJ/XlsrI5/s5Bz7kNU9ht+Xf77+v8AOt3rSdfoPmsgRR9A9+T/AFGALGDfoLAlPQBl2xW/iel9JNUc6ns6/L3t+jvRE8E9r50+UO/6S1V+vM/Kwt+Vq335Db8nVemaW+OLX/1Vg+U7wNPNqBqNKhkzVVkUEZBlGIbc7ggAfEe+tx8AeHTodIsb25rsZJO4BNhiPWwAHpe9ctVqrdWippid5xGPdjqtatVRfmZjbdtfBR/TY/dp5z+L6cfzrb607gzY62K59qGZP7RaJwPwjf8ACtxrf6Kx6rTjx/Ms+r/lkpSleizFKUoFKUoFKUoFKUoFKUoFKUoFKUoFKUoFKUoFKUoFKUoFKUoFKUoFKUoFKUoFUXjKZPm5Q25jleUvfmKysrW/VUgMx9B76va84OsVHZtS6pO5IcynA3UmyJna8Y3xx2PXcsScWu1E2bU4pzM7f9d9Pb4695wnSoSGxOLEMAbdD0ysetrVq8i4Oxktdb/qxuQDYSCR7uzm3l3ttuV3UbBHxOE+zLCd+zrv032P/Vqw65FkB5c2D2tkjLcqTfE7W7bEbre46m/ylurhnEvXqjPR3hldkSQW50Ul16gFkJUg7EoJFJB2NhJ3tW58K41FPsjWkA80TWWVfivp/WF1PYnrWn6KDFSCRdjc2YsBZVQDJt22UXJ6m5rLqdKkgAkVGA3AZQ4B9Rcda26P0hOmzTjNM/Zwvabm4nOJb5SvP/moA2eZfcmomRfwDgflXEvEBGL/ADx0+Myt/pb16lPpmzP9tX2/bJOirjth6DStO4Z4gnxlsDqUSCSRZAmN3QArGWRQkhbf2LEW3BvcQx4nmkuV1ERH60EWYtfuxMguB6gVtnWW4pirffwlwizVMzG23i32ledP4hdT5uIWPo/zZd+1/ogQD91W2i8Uzcp2eNZN41ikXKGOR5C3lJbIAKACXUsDlYC4sYt6y3XnrGN94TVYqp931bfStJn4/qRu0sCC/Tl7Ae8tL5vjt0O3asUPiXVP9S8U29vo9O8o623ZJgi/ewqtPpCzXOKcz/iUzpq6YzP5b3SofCJJmiU6hFSU3yVTcDc27kAkWJALAEkXPUzK2uBSlKBSlcE23NBzSscE6uMkZWHqpDD8RWSgUpXBNBzSlKBSuMhe1xfrbvYWufzH41zQKUrgm3Wg5pSlApS9KBSuCwrkmgUpSgVWa1pMjbLHtYXHTv8AfVnUPiLEKSGVQFY3YXA9GO42G9x+Y75dZRxW/amPlOF6K+Gc4ypdY6rYSDc9FMeTH4KFJP3ComEBIDRBSTYczT8u5PYF4xc+6ovHdU0UDGCGeVnjmfzKAZJIoskR91Z0PmOC3uFxAxuK075NdQ+qzbUGGW8mnKqIwFDMp5sRQxiK6Lk11GS2NzvXnRpauGZ5lfmdedHdh6F+iIm/8PGf/ZQ/7Ndf0BD/AOVi/uI/9ypOj4RAr2RIWVbOgCqWiZv1WG4DAAj0xIvbEDtqP6OBhM5sptE+c7NvYMDvKd2AvdgB271TkT8SvzHOjuwjpwWIdNNGPhAg/wBmpMOnKewhX/JQL/gtYBxHUf8AexGEJjmUU6rO43VAnnTfe7IfKRsD05fl3UF9VIwYxsQZ1PnDC5WFVT+1YBeoIsKcir4lfmOdHdhNzl/efgf5Uzl/efgf5VDaTlhfpjAxQ4x6hllXynIsWyyZsQb2kIANyDauh46ACiRyMbKEeEc2I5EqCJLFUxtvn92VPV6viV+Y58d2E8PL+8/A/wAqxzRu6lXVmU9VZclI94IsawRcREpAGpiGT2UQ2lbyburMch3W5xW3ruKSM0ZOcmqGN2uEWVHDEKF8kRO23lsp3NiQL09Xq+JX5v8ARz47sOmm4SkZvHp0Q+qwop/ELU7KX1k/D/6qC3EZ1FuSZQMfpFvBc5EkCN7sQFAviTluABR9eti02qWMLe6gDTgh18isZrtfruCu/banq9XxK/Mc+O7C00bS5C+Vu+QsOn86kvFLc2kUDsML2+/KuNDEFAUFjYfaYu33sSSal16Wjo4beOKZ37ZypVczOYiPoicmX9qv93/zU5Mv7Vf7v/mqXSteEcyfD6QhtBLb61f4LfnltUPQcP1AgeOedZWZWAOGOOQIsSPatfrYGriseonVFLOQFHU/l95PS3eo4YzlPOq4ZpxG/hH5ayvANQB5ZAl2DG0jk3VY1ByxGQsh8pHfY9Qe8XAtSGQmdsVkJI5jEkEwkEkr5vq3GFhtIbsdy1/ptYki5KdgbEEFWBFtmVgCp3GxHcetd4tSjKGVlKlQwIIti24b4GrOTWo/DU6xgLqJMgEBJllbIKunyW7lrZNFJdrE/SHrcg5G8OylfNKztlGfNJIQRGsPlPa5eMnK1/Nfua2asT6hAwUsAzdBfc9Tt+B/Cgr+McLeZ42WR0CdQrul7ywsb4EX8kbrv+0PqarIfD0+Xn1EhX6LpI4uEMGS7b78p98t+awI3N9opQatB4cmUxHmlii2LNLKWBYabJxcnLeBjgdjnv3uHh7UWRRO1hFgx5suTExsrHckg5nIMCOg22vW00oKDR8GmSdXMzmNS/lzYjEtMVQgg5WEib3H1Q62FuOMcHmmZxmOW1tuZIvkxAMWCi3tjPO97eXpWwUoKzi2kldozGRiAclLtHuSlm8oOdgHGB2OX3ir0vBdTGEVZfKhW15ZPLZYAeq/SC6S2Vjbzjp9nZ6UGsabguqTAc69sSxMshOWMAZz5fpN0kshsLMOn2S8M1g5XnXyMhc8+Vi1jHzNitiGCvZCLDIWI7bPSg0z9AaqWBBIy5GFwVeR5CHkhRN2KXPnzJ9L7egkajgusdp7yqEcExgSy2ytqAMgV2Xzw3UEr5Dt+ttdKCt4RpZUaXmsGVnLJ52cgEsbHIAKLY2VRYW79TZUpQKh8SnwUt6Kx79gW+yCe3ofvqZUTXMoBzthici1sLdwbn0+6uGo/jGjycbjCtjikYXIrKmo5QxxJcZQrgd1IxIsbm17moEHig5nGJha45ttTI2JBLYPLG7KLpYrh1t8auOEy8LllCJNpZ5VviM42JuBc4qArN13ANgdrXq2XhRUgHT6OQXa7Y8ohdsQFwfI9bm69jbtWPMR2JUmg1unWVIBDPGDzBeJ9VytwbuxQKtzf2zuCL32Bq+0eoj6aVUkvsXR1ZQAuSmV7lje4sBkfMD03rpp+GlrHlwQbMGMS5SA3I8kjImIt3xPU27E55NAigsjvCQMcw2x3DlmEl0cnoXYFt23B3qszAyCKboZYwxU7LH3v7XmckgCw/l0EbVTzxHGMwzOwBSIgxNsVEkjPm1kGV9kJFwBfoe8EzyZcvU6dhcbomTAWOVzzSLk2sbbehqcEGQbEB2ADHG5IW5Clh6Fja/qbdar0FYGe9tQZx5yq8tfomD7D6ss6gfrPYXPwtm00WSBtNqSy4kLcrPGTcnInZyRe1g46VLlhYlcZGUr1FlYOOnmBF/fdSP9VV54MZcWmbzYsG5a8hiHBBBdWZ1sCPZcbi96ZGGTirlijxqEVsGmYM0WZX2VUC5AN1ZmKr0FySQtgNNLseefZINkjC73IcAgnbYWvbaumn0XLEYSSVUCoix3jIABBt5lLXCgjr0BtvY12/RwQjk/Re2SEx5ZZu7JaxN/NcWNxudzScDgtOL48qWwFrhovMpxe7ecX9qwsPS/eu41+OzRTIAwUWQOCN7MOUWIXbqwFtuldZFnC+bkPZQb4OPMpBuEBY9rgA3uBUmKN7HNgSfRbAbAbAk33ud79aCRpmvYjuL7gj8juK6nRfvJf4h/Ku0HW1tre63wqTW7TR/QmKpjoifMf3sv8Q/lT5j+9l/iH8ql0rRiE8ypDbQXH1kv3kEf4VA0fh7CAxGeaTzI4Z2yxaN1kXEdlDKPL6C1XdKjhjOU86vhmnO0qKTw7k+bSeZnV5LKAGwaBlCgk4j+jqO/VvdaNpvB0a2ybIARbEbHlHTncElbH5um1u567W2alWc1ZxbhXOaNswuAYbrkfMUOaG4wcYbNvbI7VWDwoQpAlVTZrYxAIpaIxbIWIt9oi+5v61s1KDTZfCL3CB1wIku4XFk5nznaPzEpYzL8cfs2AM3/ALJjEjmAMVxVlQgpdpy3LuxKXE1tj9n32Gy0oNc/7Mt5gJUVXAyRYiqDHmWEYEnkH0hJ3Nzcgi9TYeEMulMAdLnKzGIFVyYt9XexsD3JuRc3q2pQa3H4UAsMkx8mwjPsoI15V2ckxkJfE38zFrnpWfh/h0RT80PcDLFcSMQcgI1IawjAPsW6i+2wF7SgUpSgUpSgUpSgUpSgV83fLx4qml1r6MMywQYgqDYO7Krl29bZAAHpa/evpGvIPld8BQayfnQTxR6vFRJG12zA2ViIwzKwAtexBAHS16rVMRGZHz4rEG42I6GvQPDnyv8AENMoRymoQdOdcuB6ZqQT/avVp4e+R9XcLqtdAhJ2jjuZGHu5oQg/2Wr0XS/JHwpEs8DuRtm80gJ7X+jZV3+Arhcu2+k7jzDi/wAtfEJQREIYB6oub/jISPyrQuKcY1GpbLUTSym9/O7Na/oCbAe4V9GP8kXCyLjTSA29nnSX+G7kfnXC/JBwoG3KcnrbnP0+41Wm/ap6QPnTguumhnjk0zOJQwwwvcm4sth7QPTHve1fVPjbUaocPmbRIx1OICgDzC7AOVHchciPeBa/SuOBeDNBo3B02niRwL5G8kgvtcM7Fl71flrhSL7kdgNiO4bcf41xu3ormJiOg+Rk4fxCOXmCLWpLf2wkyyX/AMq163GD5YuKQKI5khZh9qaJ1k+/FlH5V9ElrHqd9gLdxck3HTb19PfWKaQAHKxC7ktsLG9gCdr7AdfjVp1EVdaR85v8sfFXYYNEP6qxA393mufzr1b5NPFmt12Q1uiMQRclnxaNGN7YhX3vYndSR16Vuel1cb/UtE/rgym3r7N6zsASQTuR0ueg72+/r8KpXcpmMRTgeQ/LP404ho50i055MLIGEoUMztuGXJgQuO2w33BvvXlr+P8AiRN/nup+5yB+A2r6r1WkjmQpNGjoeqSKrr94Nwa14+AeGm7fMoT1sMMem1gNhuR39fSr271FMYmked/Ij4y12p15h1E7yx8l2swBsVKWa9r97de9e3SNNc4rFbtd2Bt7xhUHg3BtPpjbTaeKLLZjGiJ0BN2IsSO3fqKuK1WqorpzEYWicdiHnP8AqQ/xt/uUzn/Uh/jb/cqZSumPFPHHdj7/ALQmaex8sX3O1/zSoGn1erTSyyalYRIkbsoQsR5VJGY6A7b4k1eUIqMb5ytzI4Zp4Y+fa1ePxG6hTJgcg9hYLuDCAPopJdvpGPrt0AF64fxcGAMaKAVRxm32HQOT5Ra4yUY5d98bi+yiFbWxW3wH/XaueUvoN7dh26fhVnJB4VxQTFwABiSPaBbZ3jJKjdPNGbdbi3e4FRp/GKbCRQLQiV2BsqqvI5rHLoqidW2J2Vr22vs4UC9gN+tYdRpEdSrKCGsGHS4H2TbqOxHQi4O1BSR+KMnwELhvKLMcSGYxAhttrc0dL+yenly2KuuAvewv699uldqBSlKBSlKBSlKBSlKBSlKBSlKBUXUIB08t2BOI6kkXvsevQn07jrUqoPFEYr5ZDH6sArEDfpmCB8SDXDUewInE8mGAgSVSN+YyrH8DcMT/AAkVU/MdXGMtOsSesXOeWL4KrxDH3BWRfWpOr0rr5TLrXuPaUQMPgV5dv821QpNbq1FpFaOC9jqCqGdR6tEhZAP3v2e8YALDDCXC+MACUeJ1mQWdbjlJl0aaS30K7bMwAYE4czrVrHpppAGbU4g7gQJHjY/1pVct8Rjf0FdF4RGVUwExuu6TA5lsgCS5JJmVu4c3NrixCsK2dtNGbalRpZC3WN5IlnJ6ctoWUyMTbyEF9rWIsxbT0FhqmlgjMnzgOo+zqFVb32CK0KKVJNgPK5N7AG9RIeIy6gMSs0OFr6ZOWNSQ3RnZjiine2B+z7V7ovaDROTzIocSLlH1LyaiX08kbyfRhh/XU77gVg4yJVZLmOWckmMQhoZ1BsGK5tImGwuHxQm197XRgWGp4jLEvMlhUIottPdzcgAYsqqzEgAeYm5sOtRRxAamRVGnRXQFl+djCQAhSXjjxJYbgE3Wx2qNwbUyGZTqjAZrdHZ4WiFrEQwshD7mxlD+a53AsottfqNKUxmkiYFiVGV3vckcuxL5jsU39LU6DDNwlpCOc2lbGx205Vl67hjMSp2PmFulRYZtSQTo2EkH2WnJZjuPqWuDKtr2aU7kghiDeuh0mpkHnVpNLc2hkKpqHHbM+y6ekb4sR7bHdatzxPpeDUZjcLgOtiLZ5cvv+tagrv0mV9vVCJ+6aqJY1v1IUqVDfFWcfGusfipHYRqFM5uBaQHTEbXYTDZwNhhbmf1QDlU9FmkUXI08RtZY8XlINrXYApGOxC5eoYV3Ph/TkFWiRgQvma7S3U3DGViXJBsQb3BFwfRmntGfh2hIkDSSySSAdi0cQDbWESnG2xtlkw9at6gcLhZFszs/oWxyAP2SVADW6X6nvfqc02vjU4s6gjsTW3TT/QREz0SaVD/SkP7Rfxp+lIf2i/jXfMLcur3SmUqGeKw/tFP31h4LxyDVKWgfIA2YWKkH0IIpmE8qvhmrhnEeCypWut4pCh84nOLTC6YWJiOoIUZMNyunO5sLsPfZP4sRcgYZyUVywAU7pzhjlljvyGtcj2l9+MubYqVA1/EuUqFkYlr+W6C2KNI12ZguwU9/yuRWz+JhdQqWuYzdiPYkZ1Vtjt9W2x3G1/QBsNK16DxZG/SOW+ViDgLAjTnLdvMP6SnS97Na+2TTeLEfArFNZxlchVsn0PnszAn69dhf2W91w2GlUcPiaNhco4vHzBfHdCEK9G6nmDb3H3EzOGcVWZXYKy4GxDWB9kMD16EHr0PUXFiQsKVQN4pQKXMcmIUMT5D5XZ0jZfN5gxQ2I7EE7b1lj8RqZREY5Q9wG2DBcyQt2Ukb2+6guqUpQKUpQKUpQKUpQKruKwyMRy5TGLb4qpfqNwz3UW32Km/uqxrDOK4aj2BrD/OCSNNJqHKkjKYQpAWG1jaMSMPegAPrWNvEM0Fl1cCKbAKYpjJzWt7MQeNMn6/RkhjY2BG9X2sglZQI3VSCCS6M97b9EkS29u9rXFt6htwYNdtSRMSLXIwSMbH6NQTgbgHK5a4G+wAw/OEqHm3dgl+H5HpLkA5JJusYIhDMd7o5Y38wBqwj4C6k3fTyllIPOhkkZluLrk87WW5GwFt+lTDpNQoxGE6AmwmYo9txu6KwkFjYZKD6kneoJ4JMbCJF0g6ZQzSOF6kkQlUiv6MQ253B3qdxD1RELYSafUZkEoml1M7piNrtGrIUHwQjsLmwOfhOvgTMCaHNh5odNGZJVbYZSCzSuw6ZMq+8VYabw4iEgvqXzJdmaUjJttnKYlhbYKbqALWAsKy6vhCYBY9LCcG8oNo7AjdkZVJVt/df1FPAdZnkn2VI1TsJ4nYk2ufKSth99Vb8SeJmRIYAqkK+pjBWGMjqJFAy2sLgMVAvkyd5A4JO5x5s2ni7hZ2nlcEdM5lPKHvUk+hWpcPh2JUClGdRZQjyO0eN7fV+xe29seu1+9MYHWWF/aOrYleyJBiDiTsGUsPLf7V7Xqr4pxjVxIGZQVYkR4ARTMcSwLLJmqKFRmY+0FANgbqLJuBtCjLo35KG55YRSFPW8V7BLn7LZL6Ab1Sa3g0jHLWah5WClVMa8uAq1wysIryxlgbFsivlU/1aRAoOBceXWthBq5ppVsJJS0sESZuFVuQpVnW7YjFlYbZHudr0XCJA28srSxgeXUO8kThTcSRstipJNiSGIsLqdi2t+GfCWlgNg6TAY448uWYYnLENFEhW5teRm6C1l61u/CuHFC7ktk2yI8ss2At3LubknqFsBawJ6m1fgha6MlgpdArb7XDWO42I/wAdtj26VNqPCpyvv06du+/r/wDlSK1ab2ApSlaBwReusUYUBVAUDYACwHuAFd6UGI6dP1V9eg73v/8AI/ia4bSoTcohNiL4i9m6i/vvvWalBjmhVxZ1VhcGxAIuOh3rqulQXsiC5yPlG7frH3++s1KCBNwaBsLxgBGyUKSi5XU3KqQG9kdb9x3N5KaVBeyILkk2UC5NiT99h+ArNSgj/Mo+nLj9rL2R7R6t06++u8enRQQqqAxJIAABJ6kjvestKCMmgiFrRxi17WVRbIWa221x1rIdMmQbBchexsLi4sbHtcVlpQKUpQKUpQKUpQKUpQK8u8W+JeMRTaxYNO+EbRDTlNO0/MVlfIkjruFvb2R2Pf1GlB4/qvFnGhJqFTTzFUgDRn5o+8t4/ICB59mPodj6XPSLxXxsy6RTBJhJjzj8zkHXVSRHqv0f0QV/N237ivY6UHiaeM+O8l2Om1GQliUD5i98GXUFyFNsgCkW+1s/heTD4t42dTDG2nm5bDT5n5o9hzIY2k89rAh2YWttbfpXsdKDw/R+NOPtFMW0s4dIlZAdFIt3MyIVG3n8jE9j19L1nn8YccC6crp5yX+sHzKTb6aVLm31ZwVTY39q9e00oPG38X8b5mrHzebGNXMR+ZubkahEUL+0+iJbt37C9RtZ4z46sMLLppy7LJkPmTmxWSyAj7F137/669tpQeOajxXxvmaxRp5SsYm5P9EezYyosdmtaTJSxsPS9anz+NCONxFqyWklRgdDdlQRw4vhh6u9j6r7rD6PpQfOuog4sdVIpj1RRYmdHGkOJeOFpETZAN3utt7kgW9O8HEeNRrDOsGp5geVWT5gdgsUWJKqt7FnYZXF8SexFfQ9KDyrgPijjD8TMMumk+bc+Rcm07RoIVLWkEpIBOwsLHK9elzPLc4JGV7FnZT+AQ/41KpRMTjsyhcyf9nD/eP/AMKnMn/Zw/3j/wDCqbSowvxx3Y+/7QWk1Fj5Ivuka/8AoqxcDk1TJ/SkiRu2DEn+0LWB+DEVZ1waY36p5kcM08MfPf8AbR9C3EItOcVkeTlx+2SfpBHIXU8x3O7iMFgQhy2w3arKXWa67BYxYSNiSLXHmwWwF7bC56b+0LkJH0vHtQY4pZAqo6AtJypFUFlhO0Ze7eZnAsem+9jeRo+J611ik5aEOEJURsCMjAD5i5ttJI3Tbl996lyd55tcu6qrX7FQLXWYne+9ikdv/UPXbHFqpdc0bYggmNgMVXK+GoKvdrea6wi1gLu2wv5e2i4jrmwLRoASM/o5b7tp1I8xXHHOU33BEY9DeV871C6OF8cpisfNLI9wSozbloMib7WA736CglcWefy8i3ssTdQ1yMMVsSLXu34dqrfnOuyZcFsMwrEXuAWCyECwyJC7XGxO3cYv0nq5FYKgDC4OKPZHBQABmNperk2sBgAeu/Pz/WIgIXMMzG7RSZIoY2JVbs17iwABA63saDjUSa4H7RxyK2VbMf6QqKwy9k4wknsXb2R7PfU6vXK1lTLZz7KhR9dgvXe2MXce2eu+GGbiOtRWIiLPa4GDuuWWoPLBW1h5YwGt0Iva4IuDPMunysTJnY3UsQhlsWxXdrIbgDragipPrBOqFQYwR57WLAk5XA6WFrbi5v1p4hfVHmJAGAMTYFQvtFJbnInysGEdhb7R67lIWp1+tcOAhWyEqVR1e+K4nzXXzEscQSVsAe9XHB9XM7SrKtgrWQhGUEZOALt7RACkkDHzbE9ADi/PSNBphkwyvn5ssYnKKWJ2ycIC3oT8RUNLrr5AG+JxBHluq6izMPKSSTELGwI3sCLja6UGqcSn126IjG6zLmAqn2dRy3Bvs11hGxG7ny23Ta6UoFKUoFKUoFKUoFKUoFKUoFKUoFKUoFKUoFKUoFKUoFKUoFKUoOCoIsQLVzSlApSlApSlApSlApSlApSlApSlApSlApSlB//Z"/>
          <p:cNvSpPr>
            <a:spLocks noChangeAspect="1" noChangeArrowheads="1"/>
          </p:cNvSpPr>
          <p:nvPr/>
        </p:nvSpPr>
        <p:spPr bwMode="auto">
          <a:xfrm>
            <a:off x="307975" y="-1638300"/>
            <a:ext cx="68008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AutoShape 6" descr="data:image/jpeg;base64,/9j/4AAQSkZJRgABAQAAAQABAAD/2wCEAAkGBxQTEhUUEhQTFhUWFhgZGBgYGBgVFxoZFRkXFxoWGxsYHCgiGR8lHxccJDEhJS0rLi8uGB8zODgsQyotLisBCgoKDg0OGxAQGS0lHyQ3LC0wMjUsLyw2LCwsLCwvLCwsLCw2LzQvNCw3NCwsLiwtLiwsLCwsLCw3LCwsLCwsLP/AABEIAKYBLwMBIgACEQEDEQH/xAAcAAEAAgIDAQAAAAAAAAAAAAAABAUDBgECBwj/xABKEAACAQMCBAMDCAYFCQkAAAABAgMAERIEIQUTMUEGIlEyYXEHFCMzQoGRoRVSU2OS0SRigpOxcqKzwcLS0+LwFkNEVHODsuHx/8QAGgEBAAMBAQEAAAAAAAAAAAAAAAECBAMFBv/EADERAQABAwIDBAoBBQAAAAAAAAABAgMRBCESEzFBUmGSBRQyUVNxkaGx0TMiQoHh8f/aAAwDAQACEQMRAD8A9xpSo+t1scK5yuqLcC7G1yeij1J7AbmgkUqlXxTpv1pB72gnVf4mjAFWmk1ccqh4nR1PRkYMu3vFVprpq6TlMxMdWalKVZBSlKBSlKBSlKBSlKBSlKBSlKBSlKBSlKBSlKBSlKBSlKBSlKBSlKBSlKBSlKBSlKCPr9WsMbyvfFFLGwubAXsB3J6AdzWlgPI/On+tI2A3WJSfqk/AZN1YjsAqrd+MZLiCPs8wZv8AJiVpB/niM/dVTa/u2++vn/TOpqiYtRO3WXo6K1GJrlz3Pw+7vWDklW5kLcqTbzDcMANhIvSRe1jYgE4lTvXmPyoeN54dQNNpZDHywDIwAyLMMgu46AEfG/urcPAHiI63RiSSwkRikhGwJWzBvcCCL9r3rz/Vr9i3TqInGfr4fVp5tu5VNuXpHAuK89DkuEiHGRL3ANrhlP2lYbg/EGxBAs61DgT21q2+3BIG95jaIpf4cx/462+vptHfm/Zprnr2vKv2+CuaYKUpWpyKUpQKUpQKUpQKUpQKUpQKUpQKUpQKUpQKUpQKUpQKUpQKUpQKUpQKUpQKUpQUHjCE8tJh0gfJ/XlsrI5/s5Bz7kNU9ht+Xf77+v8AOt3rSdfoPmsgRR9A9+T/AFGALGDfoLAlPQBl2xW/iel9JNUc6ns6/L3t+jvRE8E9r50+UO/6S1V+vM/Kwt+Vq335Db8nVemaW+OLX/1Vg+U7wNPNqBqNKhkzVVkUEZBlGIbc7ggAfEe+tx8AeHTodIsb25rsZJO4BNhiPWwAHpe9ctVqrdWippid5xGPdjqtatVRfmZjbdtfBR/TY/dp5z+L6cfzrb607gzY62K59qGZP7RaJwPwjf8ACtxrf6Kx6rTjx/Ms+r/lkpSleizFKUoFKUoFKUoFKUoFKUoFKUoFKUoFKUoFKUoFKUoFKUoFKUoFKUoFKUoFKUoFUXjKZPm5Q25jleUvfmKysrW/VUgMx9B76va84OsVHZtS6pO5IcynA3UmyJna8Y3xx2PXcsScWu1E2bU4pzM7f9d9Pb4695wnSoSGxOLEMAbdD0ysetrVq8i4Oxktdb/qxuQDYSCR7uzm3l3ttuV3UbBHxOE+zLCd+zrv032P/Vqw65FkB5c2D2tkjLcqTfE7W7bEbre46m/ylurhnEvXqjPR3hldkSQW50Ul16gFkJUg7EoJFJB2NhJ3tW58K41FPsjWkA80TWWVfivp/WF1PYnrWn6KDFSCRdjc2YsBZVQDJt22UXJ6m5rLqdKkgAkVGA3AZQ4B9Rcda26P0hOmzTjNM/Zwvabm4nOJb5SvP/moA2eZfcmomRfwDgflXEvEBGL/ADx0+Myt/pb16lPpmzP9tX2/bJOirjth6DStO4Z4gnxlsDqUSCSRZAmN3QArGWRQkhbf2LEW3BvcQx4nmkuV1ERH60EWYtfuxMguB6gVtnWW4pirffwlwizVMzG23i32ledP4hdT5uIWPo/zZd+1/ogQD91W2i8Uzcp2eNZN41ikXKGOR5C3lJbIAKACXUsDlYC4sYt6y3XnrGN94TVYqp931bfStJn4/qRu0sCC/Tl7Ae8tL5vjt0O3asUPiXVP9S8U29vo9O8o623ZJgi/ewqtPpCzXOKcz/iUzpq6YzP5b3SofCJJmiU6hFSU3yVTcDc27kAkWJALAEkXPUzK2uBSlKBSlcE23NBzSscE6uMkZWHqpDD8RWSgUpXBNBzSlKBSuMhe1xfrbvYWufzH41zQKUrgm3Wg5pSlApS9KBSuCwrkmgUpSgVWa1pMjbLHtYXHTv8AfVnUPiLEKSGVQFY3YXA9GO42G9x+Y75dZRxW/amPlOF6K+Gc4ypdY6rYSDc9FMeTH4KFJP3ComEBIDRBSTYczT8u5PYF4xc+6ovHdU0UDGCGeVnjmfzKAZJIoskR91Z0PmOC3uFxAxuK075NdQ+qzbUGGW8mnKqIwFDMp5sRQxiK6Lk11GS2NzvXnRpauGZ5lfmdedHdh6F+iIm/8PGf/ZQ/7Ndf0BD/AOVi/uI/9ypOj4RAr2RIWVbOgCqWiZv1WG4DAAj0xIvbEDtqP6OBhM5sptE+c7NvYMDvKd2AvdgB271TkT8SvzHOjuwjpwWIdNNGPhAg/wBmpMOnKewhX/JQL/gtYBxHUf8AexGEJjmUU6rO43VAnnTfe7IfKRsD05fl3UF9VIwYxsQZ1PnDC5WFVT+1YBeoIsKcir4lfmOdHdhNzl/efgf5Uzl/efgf5VDaTlhfpjAxQ4x6hllXynIsWyyZsQb2kIANyDauh46ACiRyMbKEeEc2I5EqCJLFUxtvn92VPV6viV+Y58d2E8PL+8/A/wAqxzRu6lXVmU9VZclI94IsawRcREpAGpiGT2UQ2lbyburMch3W5xW3ruKSM0ZOcmqGN2uEWVHDEKF8kRO23lsp3NiQL09Xq+JX5v8ARz47sOmm4SkZvHp0Q+qwop/ELU7KX1k/D/6qC3EZ1FuSZQMfpFvBc5EkCN7sQFAviTluABR9eti02qWMLe6gDTgh18isZrtfruCu/banq9XxK/Mc+O7C00bS5C+Vu+QsOn86kvFLc2kUDsML2+/KuNDEFAUFjYfaYu33sSSal16Wjo4beOKZ37ZypVczOYiPoicmX9qv93/zU5Mv7Vf7v/mqXSteEcyfD6QhtBLb61f4LfnltUPQcP1AgeOedZWZWAOGOOQIsSPatfrYGriseonVFLOQFHU/l95PS3eo4YzlPOq4ZpxG/hH5ayvANQB5ZAl2DG0jk3VY1ByxGQsh8pHfY9Qe8XAtSGQmdsVkJI5jEkEwkEkr5vq3GFhtIbsdy1/ptYki5KdgbEEFWBFtmVgCp3GxHcetd4tSjKGVlKlQwIIti24b4GrOTWo/DU6xgLqJMgEBJllbIKunyW7lrZNFJdrE/SHrcg5G8OylfNKztlGfNJIQRGsPlPa5eMnK1/Nfua2asT6hAwUsAzdBfc9Tt+B/Cgr+McLeZ42WR0CdQrul7ywsb4EX8kbrv+0PqarIfD0+Xn1EhX6LpI4uEMGS7b78p98t+awI3N9opQatB4cmUxHmlii2LNLKWBYabJxcnLeBjgdjnv3uHh7UWRRO1hFgx5suTExsrHckg5nIMCOg22vW00oKDR8GmSdXMzmNS/lzYjEtMVQgg5WEib3H1Q62FuOMcHmmZxmOW1tuZIvkxAMWCi3tjPO97eXpWwUoKzi2kldozGRiAclLtHuSlm8oOdgHGB2OX3ir0vBdTGEVZfKhW15ZPLZYAeq/SC6S2Vjbzjp9nZ6UGsabguqTAc69sSxMshOWMAZz5fpN0kshsLMOn2S8M1g5XnXyMhc8+Vi1jHzNitiGCvZCLDIWI7bPSg0z9AaqWBBIy5GFwVeR5CHkhRN2KXPnzJ9L7egkajgusdp7yqEcExgSy2ytqAMgV2Xzw3UEr5Dt+ttdKCt4RpZUaXmsGVnLJ52cgEsbHIAKLY2VRYW79TZUpQKh8SnwUt6Kx79gW+yCe3ofvqZUTXMoBzthici1sLdwbn0+6uGo/jGjycbjCtjikYXIrKmo5QxxJcZQrgd1IxIsbm17moEHig5nGJha45ttTI2JBLYPLG7KLpYrh1t8auOEy8LllCJNpZ5VviM42JuBc4qArN13ANgdrXq2XhRUgHT6OQXa7Y8ohdsQFwfI9bm69jbtWPMR2JUmg1unWVIBDPGDzBeJ9VytwbuxQKtzf2zuCL32Bq+0eoj6aVUkvsXR1ZQAuSmV7lje4sBkfMD03rpp+GlrHlwQbMGMS5SA3I8kjImIt3xPU27E55NAigsjvCQMcw2x3DlmEl0cnoXYFt23B3qszAyCKboZYwxU7LH3v7XmckgCw/l0EbVTzxHGMwzOwBSIgxNsVEkjPm1kGV9kJFwBfoe8EzyZcvU6dhcbomTAWOVzzSLk2sbbehqcEGQbEB2ADHG5IW5Clh6Fja/qbdar0FYGe9tQZx5yq8tfomD7D6ss6gfrPYXPwtm00WSBtNqSy4kLcrPGTcnInZyRe1g46VLlhYlcZGUr1FlYOOnmBF/fdSP9VV54MZcWmbzYsG5a8hiHBBBdWZ1sCPZcbi96ZGGTirlijxqEVsGmYM0WZX2VUC5AN1ZmKr0FySQtgNNLseefZINkjC73IcAgnbYWvbaumn0XLEYSSVUCoix3jIABBt5lLXCgjr0BtvY12/RwQjk/Re2SEx5ZZu7JaxN/NcWNxudzScDgtOL48qWwFrhovMpxe7ecX9qwsPS/eu41+OzRTIAwUWQOCN7MOUWIXbqwFtuldZFnC+bkPZQb4OPMpBuEBY9rgA3uBUmKN7HNgSfRbAbAbAk33ud79aCRpmvYjuL7gj8juK6nRfvJf4h/Ku0HW1tre63wqTW7TR/QmKpjoifMf3sv8Q/lT5j+9l/iH8ql0rRiE8ypDbQXH1kv3kEf4VA0fh7CAxGeaTzI4Z2yxaN1kXEdlDKPL6C1XdKjhjOU86vhmnO0qKTw7k+bSeZnV5LKAGwaBlCgk4j+jqO/VvdaNpvB0a2ybIARbEbHlHTncElbH5um1u567W2alWc1ZxbhXOaNswuAYbrkfMUOaG4wcYbNvbI7VWDwoQpAlVTZrYxAIpaIxbIWIt9oi+5v61s1KDTZfCL3CB1wIku4XFk5nznaPzEpYzL8cfs2AM3/ALJjEjmAMVxVlQgpdpy3LuxKXE1tj9n32Gy0oNc/7Mt5gJUVXAyRYiqDHmWEYEnkH0hJ3Nzcgi9TYeEMulMAdLnKzGIFVyYt9XexsD3JuRc3q2pQa3H4UAsMkx8mwjPsoI15V2ckxkJfE38zFrnpWfh/h0RT80PcDLFcSMQcgI1IawjAPsW6i+2wF7SgUpSgUpSgUpSgUpSgV83fLx4qml1r6MMywQYgqDYO7Krl29bZAAHpa/evpGvIPld8BQayfnQTxR6vFRJG12zA2ViIwzKwAtexBAHS16rVMRGZHz4rEG42I6GvQPDnyv8AENMoRymoQdOdcuB6ZqQT/avVp4e+R9XcLqtdAhJ2jjuZGHu5oQg/2Wr0XS/JHwpEs8DuRtm80gJ7X+jZV3+Arhcu2+k7jzDi/wAtfEJQREIYB6oub/jISPyrQuKcY1GpbLUTSym9/O7Na/oCbAe4V9GP8kXCyLjTSA29nnSX+G7kfnXC/JBwoG3KcnrbnP0+41Wm/ap6QPnTguumhnjk0zOJQwwwvcm4sth7QPTHve1fVPjbUaocPmbRIx1OICgDzC7AOVHchciPeBa/SuOBeDNBo3B02niRwL5G8kgvtcM7Fl71flrhSL7kdgNiO4bcf41xu3ormJiOg+Rk4fxCOXmCLWpLf2wkyyX/AMq163GD5YuKQKI5khZh9qaJ1k+/FlH5V9ElrHqd9gLdxck3HTb19PfWKaQAHKxC7ktsLG9gCdr7AdfjVp1EVdaR85v8sfFXYYNEP6qxA393mufzr1b5NPFmt12Q1uiMQRclnxaNGN7YhX3vYndSR16Vuel1cb/UtE/rgym3r7N6zsASQTuR0ueg72+/r8KpXcpmMRTgeQ/LP404ho50i055MLIGEoUMztuGXJgQuO2w33BvvXlr+P8AiRN/nup+5yB+A2r6r1WkjmQpNGjoeqSKrr94Nwa14+AeGm7fMoT1sMMem1gNhuR39fSr271FMYmked/Ij4y12p15h1E7yx8l2swBsVKWa9r97de9e3SNNc4rFbtd2Bt7xhUHg3BtPpjbTaeKLLZjGiJ0BN2IsSO3fqKuK1WqorpzEYWicdiHnP8AqQ/xt/uUzn/Uh/jb/cqZSumPFPHHdj7/ALQmaex8sX3O1/zSoGn1erTSyyalYRIkbsoQsR5VJGY6A7b4k1eUIqMb5ytzI4Zp4Y+fa1ePxG6hTJgcg9hYLuDCAPopJdvpGPrt0AF64fxcGAMaKAVRxm32HQOT5Ra4yUY5d98bi+yiFbWxW3wH/XaueUvoN7dh26fhVnJB4VxQTFwABiSPaBbZ3jJKjdPNGbdbi3e4FRp/GKbCRQLQiV2BsqqvI5rHLoqidW2J2Vr22vs4UC9gN+tYdRpEdSrKCGsGHS4H2TbqOxHQi4O1BSR+KMnwELhvKLMcSGYxAhttrc0dL+yenly2KuuAvewv699uldqBSlKBSlKBSlKBSlKBSlKBSlKBUXUIB08t2BOI6kkXvsevQn07jrUqoPFEYr5ZDH6sArEDfpmCB8SDXDUewInE8mGAgSVSN+YyrH8DcMT/AAkVU/MdXGMtOsSesXOeWL4KrxDH3BWRfWpOr0rr5TLrXuPaUQMPgV5dv821QpNbq1FpFaOC9jqCqGdR6tEhZAP3v2e8YALDDCXC+MACUeJ1mQWdbjlJl0aaS30K7bMwAYE4czrVrHpppAGbU4g7gQJHjY/1pVct8Rjf0FdF4RGVUwExuu6TA5lsgCS5JJmVu4c3NrixCsK2dtNGbalRpZC3WN5IlnJ6ctoWUyMTbyEF9rWIsxbT0FhqmlgjMnzgOo+zqFVb32CK0KKVJNgPK5N7AG9RIeIy6gMSs0OFr6ZOWNSQ3RnZjiine2B+z7V7ovaDROTzIocSLlH1LyaiX08kbyfRhh/XU77gVg4yJVZLmOWckmMQhoZ1BsGK5tImGwuHxQm197XRgWGp4jLEvMlhUIottPdzcgAYsqqzEgAeYm5sOtRRxAamRVGnRXQFl+djCQAhSXjjxJYbgE3Wx2qNwbUyGZTqjAZrdHZ4WiFrEQwshD7mxlD+a53AsottfqNKUxmkiYFiVGV3vckcuxL5jsU39LU6DDNwlpCOc2lbGx205Vl67hjMSp2PmFulRYZtSQTo2EkH2WnJZjuPqWuDKtr2aU7kghiDeuh0mpkHnVpNLc2hkKpqHHbM+y6ekb4sR7bHdatzxPpeDUZjcLgOtiLZ5cvv+tagrv0mV9vVCJ+6aqJY1v1IUqVDfFWcfGusfipHYRqFM5uBaQHTEbXYTDZwNhhbmf1QDlU9FmkUXI08RtZY8XlINrXYApGOxC5eoYV3Ph/TkFWiRgQvma7S3U3DGViXJBsQb3BFwfRmntGfh2hIkDSSySSAdi0cQDbWESnG2xtlkw9at6gcLhZFszs/oWxyAP2SVADW6X6nvfqc02vjU4s6gjsTW3TT/QREz0SaVD/SkP7Rfxp+lIf2i/jXfMLcur3SmUqGeKw/tFP31h4LxyDVKWgfIA2YWKkH0IIpmE8qvhmrhnEeCypWut4pCh84nOLTC6YWJiOoIUZMNyunO5sLsPfZP4sRcgYZyUVywAU7pzhjlljvyGtcj2l9+MubYqVA1/EuUqFkYlr+W6C2KNI12ZguwU9/yuRWz+JhdQqWuYzdiPYkZ1Vtjt9W2x3G1/QBsNK16DxZG/SOW+ViDgLAjTnLdvMP6SnS97Na+2TTeLEfArFNZxlchVsn0PnszAn69dhf2W91w2GlUcPiaNhco4vHzBfHdCEK9G6nmDb3H3EzOGcVWZXYKy4GxDWB9kMD16EHr0PUXFiQsKVQN4pQKXMcmIUMT5D5XZ0jZfN5gxQ2I7EE7b1lj8RqZREY5Q9wG2DBcyQt2Ukb2+6guqUpQKUpQKUpQKUpQKruKwyMRy5TGLb4qpfqNwz3UW32Km/uqxrDOK4aj2BrD/OCSNNJqHKkjKYQpAWG1jaMSMPegAPrWNvEM0Fl1cCKbAKYpjJzWt7MQeNMn6/RkhjY2BG9X2sglZQI3VSCCS6M97b9EkS29u9rXFt6htwYNdtSRMSLXIwSMbH6NQTgbgHK5a4G+wAw/OEqHm3dgl+H5HpLkA5JJusYIhDMd7o5Y38wBqwj4C6k3fTyllIPOhkkZluLrk87WW5GwFt+lTDpNQoxGE6AmwmYo9txu6KwkFjYZKD6kneoJ4JMbCJF0g6ZQzSOF6kkQlUiv6MQ253B3qdxD1RELYSafUZkEoml1M7piNrtGrIUHwQjsLmwOfhOvgTMCaHNh5odNGZJVbYZSCzSuw6ZMq+8VYabw4iEgvqXzJdmaUjJttnKYlhbYKbqALWAsKy6vhCYBY9LCcG8oNo7AjdkZVJVt/df1FPAdZnkn2VI1TsJ4nYk2ufKSth99Vb8SeJmRIYAqkK+pjBWGMjqJFAy2sLgMVAvkyd5A4JO5x5s2ni7hZ2nlcEdM5lPKHvUk+hWpcPh2JUClGdRZQjyO0eN7fV+xe29seu1+9MYHWWF/aOrYleyJBiDiTsGUsPLf7V7Xqr4pxjVxIGZQVYkR4ARTMcSwLLJmqKFRmY+0FANgbqLJuBtCjLo35KG55YRSFPW8V7BLn7LZL6Ab1Sa3g0jHLWah5WClVMa8uAq1wysIryxlgbFsivlU/1aRAoOBceXWthBq5ppVsJJS0sESZuFVuQpVnW7YjFlYbZHudr0XCJA28srSxgeXUO8kThTcSRstipJNiSGIsLqdi2t+GfCWlgNg6TAY448uWYYnLENFEhW5teRm6C1l61u/CuHFC7ktk2yI8ss2At3LubknqFsBawJ6m1fgha6MlgpdArb7XDWO42I/wAdtj26VNqPCpyvv06du+/r/wDlSK1ab2ApSlaBwReusUYUBVAUDYACwHuAFd6UGI6dP1V9eg73v/8AI/ia4bSoTcohNiL4i9m6i/vvvWalBjmhVxZ1VhcGxAIuOh3rqulQXsiC5yPlG7frH3++s1KCBNwaBsLxgBGyUKSi5XU3KqQG9kdb9x3N5KaVBeyILkk2UC5NiT99h+ArNSgj/Mo+nLj9rL2R7R6t06++u8enRQQqqAxJIAABJ6kjvestKCMmgiFrRxi17WVRbIWa221x1rIdMmQbBchexsLi4sbHtcVlpQKUpQKUpQKUpQKUpQK8u8W+JeMRTaxYNO+EbRDTlNO0/MVlfIkjruFvb2R2Pf1GlB4/qvFnGhJqFTTzFUgDRn5o+8t4/ICB59mPodj6XPSLxXxsy6RTBJhJjzj8zkHXVSRHqv0f0QV/N237ivY6UHiaeM+O8l2Om1GQliUD5i98GXUFyFNsgCkW+1s/heTD4t42dTDG2nm5bDT5n5o9hzIY2k89rAh2YWttbfpXsdKDw/R+NOPtFMW0s4dIlZAdFIt3MyIVG3n8jE9j19L1nn8YccC6crp5yX+sHzKTb6aVLm31ZwVTY39q9e00oPG38X8b5mrHzebGNXMR+ZubkahEUL+0+iJbt37C9RtZ4z46sMLLppy7LJkPmTmxWSyAj7F137/669tpQeOajxXxvmaxRp5SsYm5P9EezYyosdmtaTJSxsPS9anz+NCONxFqyWklRgdDdlQRw4vhh6u9j6r7rD6PpQfOuog4sdVIpj1RRYmdHGkOJeOFpETZAN3utt7kgW9O8HEeNRrDOsGp5geVWT5gdgsUWJKqt7FnYZXF8SexFfQ9KDyrgPijjD8TMMumk+bc+Rcm07RoIVLWkEpIBOwsLHK9elzPLc4JGV7FnZT+AQ/41KpRMTjsyhcyf9nD/eP/AMKnMn/Zw/3j/wDCqbSowvxx3Y+/7QWk1Fj5Ivuka/8AoqxcDk1TJ/SkiRu2DEn+0LWB+DEVZ1waY36p5kcM08MfPf8AbR9C3EItOcVkeTlx+2SfpBHIXU8x3O7iMFgQhy2w3arKXWa67BYxYSNiSLXHmwWwF7bC56b+0LkJH0vHtQY4pZAqo6AtJypFUFlhO0Ze7eZnAsem+9jeRo+J611ik5aEOEJURsCMjAD5i5ttJI3Tbl996lyd55tcu6qrX7FQLXWYne+9ikdv/UPXbHFqpdc0bYggmNgMVXK+GoKvdrea6wi1gLu2wv5e2i4jrmwLRoASM/o5b7tp1I8xXHHOU33BEY9DeV871C6OF8cpisfNLI9wSozbloMib7WA736CglcWefy8i3ssTdQ1yMMVsSLXu34dqrfnOuyZcFsMwrEXuAWCyECwyJC7XGxO3cYv0nq5FYKgDC4OKPZHBQABmNperk2sBgAeu/Pz/WIgIXMMzG7RSZIoY2JVbs17iwABA63saDjUSa4H7RxyK2VbMf6QqKwy9k4wknsXb2R7PfU6vXK1lTLZz7KhR9dgvXe2MXce2eu+GGbiOtRWIiLPa4GDuuWWoPLBW1h5YwGt0Iva4IuDPMunysTJnY3UsQhlsWxXdrIbgDragipPrBOqFQYwR57WLAk5XA6WFrbi5v1p4hfVHmJAGAMTYFQvtFJbnInysGEdhb7R67lIWp1+tcOAhWyEqVR1e+K4nzXXzEscQSVsAe9XHB9XM7SrKtgrWQhGUEZOALt7RACkkDHzbE9ADi/PSNBphkwyvn5ssYnKKWJ2ycIC3oT8RUNLrr5AG+JxBHluq6izMPKSSTELGwI3sCLja6UGqcSn126IjG6zLmAqn2dRy3Bvs11hGxG7ny23Ta6UoFKUoFKUoFKUoFKUoFKUoFKUoFKUoFKUoFKUoFKUoFKUoFKUoOCoIsQLVzSlApSlApSlApSlApSlApSlApSlApSlApSlB//Z"/>
          <p:cNvSpPr>
            <a:spLocks noChangeAspect="1" noChangeArrowheads="1"/>
          </p:cNvSpPr>
          <p:nvPr/>
        </p:nvSpPr>
        <p:spPr bwMode="auto">
          <a:xfrm>
            <a:off x="460375" y="-1485900"/>
            <a:ext cx="68008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5847" name="Picture 2" descr="https://upload.wikimedia.org/wikipedia/commons/thumb/b/ba/Buchs_membrane.svg/800px-Buchs_membran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" b="18620"/>
          <a:stretch>
            <a:fillRect/>
          </a:stretch>
        </p:blipFill>
        <p:spPr bwMode="auto">
          <a:xfrm>
            <a:off x="1879600" y="3573463"/>
            <a:ext cx="6005513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z="3200" b="1" u="sng"/>
              <a:t>chambers of the eye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785813"/>
            <a:ext cx="8786813" cy="5857875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Anterior chamber</a:t>
            </a:r>
            <a:r>
              <a:rPr lang="en-US" sz="2800" dirty="0"/>
              <a:t>: between the cornea &amp; iris contains Aqueous humor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Posterior chamber</a:t>
            </a:r>
            <a:r>
              <a:rPr lang="en-US" sz="2800" dirty="0"/>
              <a:t>: between the iris &amp; lens contains aqueous humor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The vitreous chamber</a:t>
            </a:r>
            <a:r>
              <a:rPr lang="en-US" sz="2800" dirty="0"/>
              <a:t>: between the lens &amp; retina </a:t>
            </a:r>
          </a:p>
          <a:p>
            <a:pPr>
              <a:buFont typeface="Arial" charset="0"/>
              <a:buNone/>
            </a:pPr>
            <a:r>
              <a:rPr lang="en-US" sz="2800" dirty="0"/>
              <a:t>    contains transparent, colorless</a:t>
            </a:r>
          </a:p>
          <a:p>
            <a:pPr>
              <a:buFont typeface="Arial" charset="0"/>
              <a:buNone/>
            </a:pPr>
            <a:r>
              <a:rPr lang="en-US" sz="2800" dirty="0"/>
              <a:t>    gelatinous mass called vitreous humor…</a:t>
            </a:r>
          </a:p>
          <a:p>
            <a:pPr>
              <a:buFont typeface="Arial" charset="0"/>
              <a:buNone/>
            </a:pPr>
            <a:r>
              <a:rPr lang="en-US" sz="2800" dirty="0"/>
              <a:t>    Eye floaters ….? </a:t>
            </a:r>
          </a:p>
          <a:p>
            <a:pPr>
              <a:buFont typeface="Arial" charset="0"/>
              <a:buNone/>
            </a:pPr>
            <a:r>
              <a:rPr lang="en-US" sz="2800" dirty="0"/>
              <a:t>    </a:t>
            </a:r>
            <a:endParaRPr lang="en-US" dirty="0"/>
          </a:p>
        </p:txBody>
      </p:sp>
      <p:pic>
        <p:nvPicPr>
          <p:cNvPr id="36868" name="Picture 4" descr="http://www.ophthobook.com/wp-content/uploads/2007/12/an-vitreouschambe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143375"/>
            <a:ext cx="2643188" cy="2500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82D76E-7D76-4511-9B4E-61C5850D08C1}" type="slidenum">
              <a:rPr lang="en-US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09613"/>
          </a:xfrm>
        </p:spPr>
        <p:txBody>
          <a:bodyPr/>
          <a:lstStyle/>
          <a:p>
            <a:r>
              <a:rPr lang="en-US" sz="3200" b="1" u="sng"/>
              <a:t>The lens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transparent, avascular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biconvex disc, behind the pupil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Attached to the </a:t>
            </a:r>
            <a:r>
              <a:rPr lang="en-US" sz="2800" dirty="0" err="1"/>
              <a:t>Ciliary</a:t>
            </a:r>
            <a:r>
              <a:rPr lang="en-US" sz="2800" dirty="0"/>
              <a:t> body by </a:t>
            </a:r>
            <a:r>
              <a:rPr lang="en-US" sz="2800" dirty="0" err="1">
                <a:solidFill>
                  <a:srgbClr val="FF0000"/>
                </a:solidFill>
              </a:rPr>
              <a:t>zonule</a:t>
            </a:r>
            <a:r>
              <a:rPr lang="en-US" sz="2800" dirty="0"/>
              <a:t> (suspensory ligament of lens)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Lens composed of 3 parts :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</a:t>
            </a:r>
            <a:r>
              <a:rPr lang="en-US" sz="2800" i="1" dirty="0">
                <a:solidFill>
                  <a:srgbClr val="FF0000"/>
                </a:solidFill>
              </a:rPr>
              <a:t>capsule, cortex, nucleus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capsule is transparent, surrounds the lens completely, elastic &amp; is composed of </a:t>
            </a:r>
            <a:r>
              <a:rPr lang="en-US" sz="2800" dirty="0">
                <a:solidFill>
                  <a:srgbClr val="FF0000"/>
                </a:solidFill>
              </a:rPr>
              <a:t>type IV collagen</a:t>
            </a:r>
            <a:r>
              <a:rPr lang="en-US" sz="2800" dirty="0"/>
              <a:t>. It is synthesized by the lens epithelium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DC78BE-065E-4131-8762-84B6F2B9D3C3}" type="slidenum">
              <a:rPr lang="en-US"/>
              <a:pPr>
                <a:defRPr/>
              </a:pPr>
              <a:t>37</a:t>
            </a:fld>
            <a:endParaRPr lang="en-US"/>
          </a:p>
        </p:txBody>
      </p:sp>
      <p:pic>
        <p:nvPicPr>
          <p:cNvPr id="37894" name="Picture 2" descr="http://www.ophthobook.com/wp-content/uploads/2007/12/cat-lenslay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997200"/>
            <a:ext cx="43926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40"/>
            <a:ext cx="3240038" cy="2232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91600" cy="678180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Structure of the lens</a:t>
            </a:r>
            <a:r>
              <a:rPr lang="en-US" sz="2800" dirty="0"/>
              <a:t>:</a:t>
            </a:r>
          </a:p>
          <a:p>
            <a:pPr marL="571500" indent="-571500" fontAlgn="auto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800" dirty="0"/>
              <a:t>Capsule</a:t>
            </a:r>
          </a:p>
          <a:p>
            <a:pPr marL="571500" indent="-571500" fontAlgn="auto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800" dirty="0"/>
              <a:t>Subcapsular (lens) epithelium</a:t>
            </a:r>
          </a:p>
          <a:p>
            <a:pPr marL="571500" indent="-571500" fontAlgn="auto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800" dirty="0"/>
              <a:t>Lens fibers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Lens epithelium: </a:t>
            </a:r>
            <a:r>
              <a:rPr lang="en-US" sz="2800" dirty="0"/>
              <a:t>  </a:t>
            </a:r>
            <a:r>
              <a:rPr lang="en-US" sz="2800" u="sng" dirty="0"/>
              <a:t>single layer of cubical cells</a:t>
            </a:r>
            <a:r>
              <a:rPr lang="en-US" sz="2800" dirty="0"/>
              <a:t>  covers the anterior  &amp; lateral surfaces of the lens located between the lens capsule  &amp; cortex  (lens fibers) </a:t>
            </a:r>
            <a:r>
              <a:rPr lang="en-US" sz="2800" u="sng" dirty="0">
                <a:solidFill>
                  <a:srgbClr val="FF0000"/>
                </a:solidFill>
              </a:rPr>
              <a:t>= subcapsular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lens epithelium regulate most of the </a:t>
            </a:r>
            <a:r>
              <a:rPr lang="en-US" sz="2800" dirty="0">
                <a:hlinkClick r:id="rId2" tooltip="Homeostasis"/>
              </a:rPr>
              <a:t>homeostatic</a:t>
            </a:r>
            <a:r>
              <a:rPr lang="en-US" sz="2800" dirty="0"/>
              <a:t> functions of the lens.</a:t>
            </a:r>
            <a:r>
              <a:rPr lang="en-US" sz="2800" baseline="30000" dirty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lens epithelium also serve as the progenitors for new lens fibers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880" y="120650"/>
            <a:ext cx="36576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D770-BBC1-4B00-B440-B8B04D44F766}" type="slidenum">
              <a:rPr lang="en-US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9067800" cy="66294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lens fibers form the bulk of the lens (cortex). They are long, thin cells, which lost their nuclei &amp; organelles and change to transparent fibers contain only microtubules &amp; ribosomes.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aseline="30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fibers filled with proteins ( </a:t>
            </a:r>
            <a:r>
              <a:rPr lang="en-US" sz="2800" dirty="0" err="1"/>
              <a:t>Crystallins</a:t>
            </a:r>
            <a:r>
              <a:rPr lang="en-US" sz="2800" dirty="0"/>
              <a:t>) which highly </a:t>
            </a:r>
            <a:r>
              <a:rPr lang="en-US" sz="2800" dirty="0">
                <a:solidFill>
                  <a:srgbClr val="FF0000"/>
                </a:solidFill>
              </a:rPr>
              <a:t>specialized for light reflection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lens fibers stretch lengthwise from the posterior to the anterior poles and. If cut along the equator, it appears as a honeycomb.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3D36EE-7D7F-4688-A983-D83B8C9BC351}" type="slidenum">
              <a:rPr lang="en-US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7250" y="214313"/>
            <a:ext cx="742950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layers</a:t>
            </a:r>
            <a:endParaRPr lang="ar-JO" dirty="0"/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3071813" y="214313"/>
            <a:ext cx="3362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u="sng"/>
              <a:t>Layers (tunics) of the eye</a:t>
            </a:r>
            <a:endParaRPr lang="ar-JO" sz="2400" b="1" u="sn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C5877B-4B0C-4711-845E-2445682899C8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382000" cy="58975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3400" y="1676400"/>
            <a:ext cx="60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2667000"/>
            <a:ext cx="762000" cy="401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67200" y="457200"/>
            <a:ext cx="914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24800" y="1524000"/>
            <a:ext cx="685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29600" y="2362200"/>
            <a:ext cx="457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968" name="TextBox 8"/>
          <p:cNvSpPr txBox="1">
            <a:spLocks noChangeArrowheads="1"/>
          </p:cNvSpPr>
          <p:nvPr/>
        </p:nvSpPr>
        <p:spPr bwMode="auto">
          <a:xfrm>
            <a:off x="3733800" y="6319838"/>
            <a:ext cx="1741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/>
              <a:t>(Lens fibers)</a:t>
            </a:r>
          </a:p>
        </p:txBody>
      </p:sp>
      <p:pic>
        <p:nvPicPr>
          <p:cNvPr id="409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3688"/>
            <a:ext cx="8601075" cy="594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AD4FB8-8A10-4B76-9611-65CCF26C6C3F}" type="slidenum">
              <a:rPr lang="en-US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1000" y="1052736"/>
            <a:ext cx="4648200" cy="3888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91000" y="6019800"/>
            <a:ext cx="3276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012" name="TextBox 8"/>
          <p:cNvSpPr txBox="1">
            <a:spLocks noChangeArrowheads="1"/>
          </p:cNvSpPr>
          <p:nvPr/>
        </p:nvSpPr>
        <p:spPr bwMode="auto">
          <a:xfrm>
            <a:off x="1854795" y="6073775"/>
            <a:ext cx="5597525" cy="523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 dirty="0"/>
              <a:t>(</a:t>
            </a:r>
            <a:r>
              <a:rPr lang="en-US" sz="2800" b="1" dirty="0"/>
              <a:t>Arrangement of layers lens nucleus)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512" y="548682"/>
            <a:ext cx="4011488" cy="5525093"/>
          </a:xfrm>
          <a:ln>
            <a:solidFill>
              <a:schemeClr val="tx1"/>
            </a:solidFill>
          </a:ln>
        </p:spPr>
        <p:txBody>
          <a:bodyPr/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The lens is divided into </a:t>
            </a:r>
            <a:r>
              <a:rPr lang="en-US" u="sng" dirty="0">
                <a:solidFill>
                  <a:srgbClr val="FF0000"/>
                </a:solidFill>
              </a:rPr>
              <a:t>regions </a:t>
            </a:r>
            <a:r>
              <a:rPr lang="en-US" dirty="0"/>
              <a:t>depending on the </a:t>
            </a:r>
            <a:r>
              <a:rPr lang="en-US" i="1" dirty="0"/>
              <a:t>age of the lens fibers.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From </a:t>
            </a:r>
            <a:r>
              <a:rPr lang="en-US" b="1" dirty="0"/>
              <a:t>in to out  </a:t>
            </a:r>
            <a:r>
              <a:rPr lang="en-US" dirty="0"/>
              <a:t>they are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Embryonic nucleus →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Fetal nucleus→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Infantile nucleus→    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Adult nucleus→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then outer cortex.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8054B-A9BB-479A-8030-192BAF9B3829}" type="slidenum">
              <a:rPr lang="en-US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>
          <a:xfrm>
            <a:off x="755650" y="2133600"/>
            <a:ext cx="7772400" cy="147002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/>
              <a:t>The inner ( nervous ) layer </a:t>
            </a:r>
          </a:p>
        </p:txBody>
      </p:sp>
      <p:sp>
        <p:nvSpPr>
          <p:cNvPr id="44035" name="Subtitle 2"/>
          <p:cNvSpPr>
            <a:spLocks noGrp="1"/>
          </p:cNvSpPr>
          <p:nvPr>
            <p:ph type="subTitle" idx="1"/>
          </p:nvPr>
        </p:nvSpPr>
        <p:spPr>
          <a:xfrm>
            <a:off x="1195388" y="3886200"/>
            <a:ext cx="6400800" cy="17526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5400" b="1" dirty="0">
                <a:solidFill>
                  <a:schemeClr val="tx1"/>
                </a:solidFill>
              </a:rPr>
              <a:t>The retina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en-US" sz="3200" b="1" u="sng"/>
              <a:t>The retina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92150"/>
            <a:ext cx="8839200" cy="604996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the inner most layer , responsible for </a:t>
            </a:r>
            <a:r>
              <a:rPr lang="en-US" sz="2800" b="1" u="sng" dirty="0"/>
              <a:t>Photoreception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Composed of 2 layers : </a:t>
            </a:r>
            <a:r>
              <a:rPr lang="en-US" sz="2800" u="sng" dirty="0"/>
              <a:t>pigmented </a:t>
            </a:r>
            <a:r>
              <a:rPr lang="en-US" sz="2800" u="sng" dirty="0" err="1"/>
              <a:t>epith</a:t>
            </a:r>
            <a:r>
              <a:rPr lang="en-US" sz="2800" u="sng" dirty="0"/>
              <a:t>. </a:t>
            </a:r>
            <a:r>
              <a:rPr lang="en-US" sz="2800" dirty="0"/>
              <a:t> &amp; </a:t>
            </a:r>
            <a:r>
              <a:rPr lang="en-US" sz="2800" u="sng" dirty="0"/>
              <a:t>photosensitive</a:t>
            </a:r>
            <a:r>
              <a:rPr lang="en-US" sz="2800" dirty="0"/>
              <a:t> layers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Photosensitive layers  consists of layers of </a:t>
            </a:r>
            <a:r>
              <a:rPr lang="en-US" sz="2800" dirty="0">
                <a:hlinkClick r:id="rId2" tooltip="Neuron"/>
              </a:rPr>
              <a:t>neurons</a:t>
            </a:r>
            <a:r>
              <a:rPr lang="en-US" sz="2800" dirty="0"/>
              <a:t> interconnected by </a:t>
            </a:r>
            <a:r>
              <a:rPr lang="en-US" sz="2800" dirty="0">
                <a:hlinkClick r:id="rId3" tooltip="Chemical synapse"/>
              </a:rPr>
              <a:t>synapses</a:t>
            </a: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 contains the </a:t>
            </a:r>
            <a:r>
              <a:rPr lang="en-US" sz="2800" b="1" dirty="0"/>
              <a:t>photoreceptor cells : </a:t>
            </a:r>
            <a:r>
              <a:rPr lang="en-US" sz="2800" b="1" dirty="0">
                <a:solidFill>
                  <a:srgbClr val="FF0000"/>
                </a:solidFill>
              </a:rPr>
              <a:t>Rods</a:t>
            </a:r>
            <a:r>
              <a:rPr lang="en-US" sz="2800" dirty="0"/>
              <a:t> &amp; </a:t>
            </a:r>
            <a:r>
              <a:rPr lang="en-US" sz="2800" b="1" dirty="0">
                <a:solidFill>
                  <a:srgbClr val="FF0000"/>
                </a:solidFill>
              </a:rPr>
              <a:t>Cones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</a:rPr>
              <a:t>Rods</a:t>
            </a:r>
            <a:r>
              <a:rPr lang="en-US" sz="2800" dirty="0"/>
              <a:t> function mainly in </a:t>
            </a:r>
            <a:r>
              <a:rPr lang="en-US" sz="2800" u="sng" dirty="0"/>
              <a:t>dim light </a:t>
            </a:r>
            <a:r>
              <a:rPr lang="en-US" sz="2800" dirty="0"/>
              <a:t>and provide black-and-white vision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</a:rPr>
              <a:t>Cones</a:t>
            </a:r>
            <a:r>
              <a:rPr lang="en-US" sz="2800" dirty="0"/>
              <a:t> support </a:t>
            </a:r>
            <a:r>
              <a:rPr lang="en-US" sz="2800" u="sng" dirty="0"/>
              <a:t>day time </a:t>
            </a:r>
            <a:r>
              <a:rPr lang="en-US" sz="2800" dirty="0"/>
              <a:t>vision and the perception of color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E38EEE-D49A-4288-90D6-D9CADF94A37A}" type="slidenum">
              <a:rPr lang="en-US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70560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1- Pigmented epithelium: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Single layer of cuboidal cells e basal rounded nuclei their basal surface attached to the Bruch’s membrane of choroid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apical surface has many microvilli which interdigitate with the tips of rods &amp; cones (</a:t>
            </a:r>
            <a:r>
              <a:rPr lang="en-US" sz="2800" b="1" dirty="0">
                <a:solidFill>
                  <a:srgbClr val="FF0000"/>
                </a:solidFill>
              </a:rPr>
              <a:t>Retinal detachment</a:t>
            </a:r>
            <a:r>
              <a:rPr lang="en-US" sz="2800" b="1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They contains numerous </a:t>
            </a:r>
            <a:r>
              <a:rPr lang="en-US" sz="2800" b="1" u="sng" dirty="0">
                <a:solidFill>
                  <a:srgbClr val="FF0000"/>
                </a:solidFill>
              </a:rPr>
              <a:t>melanin granules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lateral membrane of adjacent cells shows tight junctions .The cells form </a:t>
            </a:r>
            <a:r>
              <a:rPr lang="en-US" sz="2800" b="1" u="sng" dirty="0">
                <a:solidFill>
                  <a:srgbClr val="FF0000"/>
                </a:solidFill>
              </a:rPr>
              <a:t>blood- retinal barrier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cytoplasm contains mitochondria, </a:t>
            </a:r>
            <a:r>
              <a:rPr lang="en-US" sz="2800" b="1" dirty="0">
                <a:solidFill>
                  <a:srgbClr val="FF0000"/>
                </a:solidFill>
              </a:rPr>
              <a:t>phagocytic vacuoles, 2ry lysosomes</a:t>
            </a:r>
            <a:r>
              <a:rPr lang="en-US" sz="2800" dirty="0"/>
              <a:t>, </a:t>
            </a:r>
            <a:r>
              <a:rPr lang="en-US" sz="2800" dirty="0" err="1"/>
              <a:t>sER</a:t>
            </a: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6FAD9-6003-4ED7-8C4A-B22A5F9D2129}" type="slidenum">
              <a:rPr lang="en-US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04800" y="4611688"/>
            <a:ext cx="8534400" cy="2216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>
                <a:solidFill>
                  <a:srgbClr val="FF0000"/>
                </a:solidFill>
                <a:latin typeface="+mn-lt"/>
                <a:cs typeface="+mn-cs"/>
              </a:rPr>
              <a:t>Function of Pigmented epithelium: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Form a dark layer that absorb light &amp; prevent  glaring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Store , release, transport  </a:t>
            </a:r>
            <a:r>
              <a:rPr lang="en-US" sz="2400" b="1" u="sng" dirty="0" err="1">
                <a:solidFill>
                  <a:srgbClr val="FF0000"/>
                </a:solidFill>
                <a:latin typeface="+mn-lt"/>
                <a:cs typeface="+mn-cs"/>
              </a:rPr>
              <a:t>vit</a:t>
            </a:r>
            <a:r>
              <a:rPr lang="en-US" sz="2400" b="1" u="sng" dirty="0">
                <a:solidFill>
                  <a:srgbClr val="FF0000"/>
                </a:solidFill>
                <a:latin typeface="+mn-lt"/>
                <a:cs typeface="+mn-cs"/>
              </a:rPr>
              <a:t>. A  </a:t>
            </a:r>
            <a:r>
              <a:rPr lang="en-US" sz="2400" dirty="0">
                <a:latin typeface="+mn-lt"/>
                <a:cs typeface="+mn-cs"/>
              </a:rPr>
              <a:t>to rods &amp; cones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Form the blood –retinal barrier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Phagocytize old discs present at the tips of rods &amp; cones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D8939-DAE1-44D8-A15B-3C8915183D27}" type="slidenum">
              <a:rPr lang="en-US"/>
              <a:pPr>
                <a:defRPr/>
              </a:pPr>
              <a:t>45</a:t>
            </a:fld>
            <a:endParaRPr lang="en-US"/>
          </a:p>
        </p:txBody>
      </p:sp>
      <p:pic>
        <p:nvPicPr>
          <p:cNvPr id="48132" name="Picture 2" descr="http://www.nature.com/nprot/journal/v4/n5/images/nprot.2009.33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333375"/>
            <a:ext cx="8612187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04800"/>
            <a:ext cx="8229600" cy="6172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Layers of the retina (10):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pigmented epithelium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Rods &amp; cones layer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Outer limiting membrane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Outer nuclear layer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Outer </a:t>
            </a:r>
            <a:r>
              <a:rPr lang="en-US" sz="2800" dirty="0" err="1"/>
              <a:t>plexiform</a:t>
            </a:r>
            <a:r>
              <a:rPr lang="en-US" sz="2800" dirty="0"/>
              <a:t> layer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Inner nuclear layer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Inner </a:t>
            </a:r>
            <a:r>
              <a:rPr lang="en-US" sz="2800" dirty="0" err="1"/>
              <a:t>plexiform</a:t>
            </a:r>
            <a:r>
              <a:rPr lang="en-US" sz="2800" dirty="0"/>
              <a:t> layer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Ganglion layer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Optic nerve layer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Inner limiting membrane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46083" name="Picture 4" descr="G:\retinal layer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6BF2D4-9573-4B5A-911D-388C42A03D7A}" type="slidenum">
              <a:rPr lang="en-US"/>
              <a:pPr>
                <a:defRPr/>
              </a:pPr>
              <a:t>46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092280" y="5229201"/>
            <a:ext cx="0" cy="15121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9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52400"/>
            <a:ext cx="9036050" cy="6705600"/>
          </a:xfrm>
          <a:ln>
            <a:solidFill>
              <a:schemeClr val="tx1"/>
            </a:solidFill>
          </a:ln>
        </p:spPr>
        <p:txBody>
          <a:bodyPr rtlCol="0">
            <a:normAutofit fontScale="775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u="sng" dirty="0">
                <a:solidFill>
                  <a:srgbClr val="FF0000"/>
                </a:solidFill>
              </a:rPr>
              <a:t>2- Rods &amp; Cones layer: photoreceptors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/>
              <a:t>                                       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                       </a:t>
            </a:r>
            <a:r>
              <a:rPr lang="en-US" dirty="0">
                <a:solidFill>
                  <a:srgbClr val="FF0000"/>
                </a:solidFill>
              </a:rPr>
              <a:t>            a-</a:t>
            </a:r>
            <a:r>
              <a:rPr lang="en-US" b="1" u="sng" dirty="0">
                <a:solidFill>
                  <a:srgbClr val="FF0000"/>
                </a:solidFill>
              </a:rPr>
              <a:t> Rods</a:t>
            </a:r>
            <a:r>
              <a:rPr lang="en-US" b="1" dirty="0"/>
              <a:t> : dim light vision </a:t>
            </a:r>
            <a:r>
              <a:rPr lang="en-US" dirty="0"/>
              <a:t>(</a:t>
            </a:r>
            <a:r>
              <a:rPr lang="en-US" b="1" dirty="0"/>
              <a:t>↑</a:t>
            </a:r>
            <a:r>
              <a:rPr lang="en-US" dirty="0"/>
              <a:t> in #)</a:t>
            </a:r>
            <a:endParaRPr lang="en-US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Outer thin segment</a:t>
            </a:r>
            <a:r>
              <a:rPr lang="en-US" dirty="0"/>
              <a:t>: contains transverse discs filled with Rhodopsin, discs are continuously renewed &amp; separated from cell membrane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Connecting stalk</a:t>
            </a:r>
            <a:r>
              <a:rPr lang="en-US" dirty="0"/>
              <a:t>: contain modified cilium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Inner segment</a:t>
            </a:r>
            <a:r>
              <a:rPr lang="en-US" dirty="0"/>
              <a:t>: contains cell organelles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that form  the </a:t>
            </a:r>
            <a:r>
              <a:rPr lang="en-US" dirty="0" err="1"/>
              <a:t>Rodopsin</a:t>
            </a:r>
            <a:r>
              <a:rPr lang="en-US" dirty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Cell body</a:t>
            </a:r>
            <a:r>
              <a:rPr lang="en-US" dirty="0"/>
              <a:t>: contains nucleus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Synaptic region</a:t>
            </a:r>
            <a:r>
              <a:rPr lang="en-US" dirty="0"/>
              <a:t>: which synapse with bipolar nerve cells &amp; horizontal cells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55718"/>
            <a:ext cx="3067323" cy="3165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99BA9-E95F-4F9A-ABC8-98BC4DB466F1}" type="slidenum">
              <a:rPr lang="en-US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067800" cy="68580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    b- </a:t>
            </a:r>
            <a:r>
              <a:rPr lang="en-US" sz="2800" b="1" u="sng" dirty="0">
                <a:solidFill>
                  <a:srgbClr val="FF0000"/>
                </a:solidFill>
              </a:rPr>
              <a:t>Cones </a:t>
            </a:r>
            <a:r>
              <a:rPr lang="en-US" sz="2800" dirty="0"/>
              <a:t>: </a:t>
            </a:r>
            <a:r>
              <a:rPr lang="en-US" sz="2800" b="1" dirty="0"/>
              <a:t>bright light  &amp; color vision</a:t>
            </a: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Outer cone shaped segment</a:t>
            </a:r>
            <a:r>
              <a:rPr lang="en-US" sz="2800" dirty="0"/>
              <a:t>: contains flat discs which contains </a:t>
            </a:r>
            <a:r>
              <a:rPr lang="en-US" sz="2800" dirty="0" err="1"/>
              <a:t>iodopsin</a:t>
            </a:r>
            <a:r>
              <a:rPr lang="en-US" sz="2800" dirty="0"/>
              <a:t> pigment. These discs are infolding  of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cell membrane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Connecting stalk</a:t>
            </a:r>
            <a:r>
              <a:rPr lang="en-US" sz="2800" dirty="0"/>
              <a:t>: contains cilium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Inner segment </a:t>
            </a:r>
            <a:r>
              <a:rPr lang="en-US" sz="2800" dirty="0"/>
              <a:t>: contains all cell organelles 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&amp; forms </a:t>
            </a:r>
            <a:r>
              <a:rPr lang="en-US" sz="2800" dirty="0" err="1"/>
              <a:t>iodopsin</a:t>
            </a: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The nuclei </a:t>
            </a:r>
            <a:r>
              <a:rPr lang="en-US" sz="2800" dirty="0"/>
              <a:t>of cones are arranged in one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horizontal level near the outer limiting membrane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Synaptic region </a:t>
            </a:r>
            <a:r>
              <a:rPr lang="en-US" sz="2800" dirty="0"/>
              <a:t>:which synapse with bipolar nerve cells &amp; horizontal cells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412875"/>
            <a:ext cx="2403475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6A8511-FE55-430D-81C6-ABE3690FDD3F}" type="slidenum">
              <a:rPr lang="en-US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3375"/>
            <a:ext cx="5473700" cy="5759921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58888" y="5903913"/>
            <a:ext cx="6481762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5DB71D-828B-4E3F-BE54-652A18C69F81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51205" name="TextBox 2"/>
          <p:cNvSpPr txBox="1">
            <a:spLocks noChangeArrowheads="1"/>
          </p:cNvSpPr>
          <p:nvPr/>
        </p:nvSpPr>
        <p:spPr bwMode="auto">
          <a:xfrm>
            <a:off x="2771775" y="6237288"/>
            <a:ext cx="4679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/>
              <a:t>Structure of rods and cones</a:t>
            </a:r>
          </a:p>
        </p:txBody>
      </p:sp>
      <p:pic>
        <p:nvPicPr>
          <p:cNvPr id="51206" name="Picture 4" descr="http://smsm2a2012.weebly.com/uploads/1/0/5/0/10506713/1603959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333375"/>
            <a:ext cx="2687637" cy="5570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58913"/>
            <a:ext cx="7772400" cy="147002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/>
              <a:t>The external (fibrous) layer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3" y="3462338"/>
            <a:ext cx="6400800" cy="17526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</a:t>
            </a:r>
            <a:r>
              <a:rPr lang="en-US" b="1" dirty="0">
                <a:solidFill>
                  <a:schemeClr val="tx1"/>
                </a:solidFill>
              </a:rPr>
              <a:t>A- the cornea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</a:rPr>
              <a:t>B- the sclera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0"/>
            <a:ext cx="9036050" cy="66595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800" u="sng">
                <a:solidFill>
                  <a:srgbClr val="FF0000"/>
                </a:solidFill>
              </a:rPr>
              <a:t>3- outer limiting membrane</a:t>
            </a:r>
          </a:p>
          <a:p>
            <a:pPr marL="0" indent="0">
              <a:buFont typeface="Arial" charset="0"/>
              <a:buNone/>
            </a:pPr>
            <a:r>
              <a:rPr lang="en-US" sz="2800"/>
              <a:t>Dark line represent junctional complexes between processes of Muller cells ( glial cells) &amp; the photoreceptors</a:t>
            </a:r>
          </a:p>
          <a:p>
            <a:pPr marL="0" indent="0">
              <a:buFont typeface="Arial" charset="0"/>
              <a:buNone/>
            </a:pPr>
            <a:endParaRPr lang="en-US" sz="2800" u="sng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2800" u="sng">
                <a:solidFill>
                  <a:srgbClr val="FF0000"/>
                </a:solidFill>
              </a:rPr>
              <a:t>4- outer nuclear layer:</a:t>
            </a:r>
          </a:p>
          <a:p>
            <a:pPr marL="0" indent="0">
              <a:buFont typeface="Arial" charset="0"/>
              <a:buNone/>
            </a:pPr>
            <a:r>
              <a:rPr lang="en-US" sz="2800"/>
              <a:t>Contains the cell bodies of rods &amp; cones ( </a:t>
            </a:r>
            <a:r>
              <a:rPr lang="en-US" sz="2800">
                <a:solidFill>
                  <a:srgbClr val="FF0000"/>
                </a:solidFill>
              </a:rPr>
              <a:t>1</a:t>
            </a:r>
            <a:r>
              <a:rPr lang="en-US" sz="2800" baseline="30000">
                <a:solidFill>
                  <a:srgbClr val="FF0000"/>
                </a:solidFill>
              </a:rPr>
              <a:t>st</a:t>
            </a:r>
            <a:r>
              <a:rPr lang="en-US" sz="2800">
                <a:solidFill>
                  <a:srgbClr val="FF0000"/>
                </a:solidFill>
              </a:rPr>
              <a:t> order neuron</a:t>
            </a:r>
            <a:r>
              <a:rPr lang="en-US" sz="2800"/>
              <a:t>)</a:t>
            </a:r>
          </a:p>
          <a:p>
            <a:pPr marL="0" indent="0">
              <a:buFont typeface="Arial" charset="0"/>
              <a:buNone/>
            </a:pPr>
            <a:endParaRPr lang="en-US" sz="2800"/>
          </a:p>
          <a:p>
            <a:pPr marL="0" indent="0">
              <a:buFont typeface="Arial" charset="0"/>
              <a:buNone/>
            </a:pPr>
            <a:endParaRPr lang="en-US" sz="2800" u="sng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2800" u="sng">
                <a:solidFill>
                  <a:srgbClr val="FF0000"/>
                </a:solidFill>
              </a:rPr>
              <a:t>5- outer plexiform layer: </a:t>
            </a:r>
          </a:p>
          <a:p>
            <a:pPr marL="0" indent="0">
              <a:buFont typeface="Arial" charset="0"/>
              <a:buNone/>
            </a:pPr>
            <a:r>
              <a:rPr lang="en-US" sz="2800"/>
              <a:t>contains the synapses between synaptic processes of rod &amp; cone cells and the dendrites of  the bipolar &amp; horizontal cells</a:t>
            </a:r>
          </a:p>
          <a:p>
            <a:pPr marL="0" indent="0">
              <a:buFont typeface="Arial" charset="0"/>
              <a:buNone/>
            </a:pPr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8EFE8-AEC9-41E4-9DAC-0FDB5DFE248D}" type="slidenum">
              <a:rPr lang="en-US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0350"/>
            <a:ext cx="8713787" cy="6337300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8F8A7-776E-482B-BEA2-6B3C9A20CA58}" type="slidenum">
              <a:rPr lang="en-US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915400" cy="67818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6- Inner nuclear layer: </a:t>
            </a:r>
            <a:r>
              <a:rPr lang="en-US" sz="2800" dirty="0"/>
              <a:t>contains the cell bodies of 4 cells: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solidFill>
                <a:srgbClr val="0099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9900"/>
                </a:solidFill>
              </a:rPr>
              <a:t>Bipolar nerve cells </a:t>
            </a:r>
            <a:r>
              <a:rPr lang="en-US" sz="2800" dirty="0"/>
              <a:t>(</a:t>
            </a:r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baseline="30000" dirty="0">
                <a:solidFill>
                  <a:srgbClr val="FF0000"/>
                </a:solidFill>
              </a:rPr>
              <a:t>nd</a:t>
            </a:r>
            <a:r>
              <a:rPr lang="en-US" sz="2800" dirty="0">
                <a:solidFill>
                  <a:srgbClr val="FF0000"/>
                </a:solidFill>
              </a:rPr>
              <a:t> order neuron</a:t>
            </a:r>
            <a:r>
              <a:rPr lang="en-US" sz="2800" dirty="0"/>
              <a:t>) : its dendrites synapse with the synaptic processes of rods &amp; cones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9900"/>
                </a:solidFill>
              </a:rPr>
              <a:t>Horizontal cells</a:t>
            </a:r>
            <a:r>
              <a:rPr lang="en-US" sz="2800" dirty="0"/>
              <a:t>: large branched cells, interconnect the synaptic terminals of </a:t>
            </a:r>
            <a:r>
              <a:rPr lang="en-US" sz="2800" b="1" dirty="0"/>
              <a:t>rods &amp; cones </a:t>
            </a:r>
            <a:r>
              <a:rPr lang="en-US" sz="2800" dirty="0"/>
              <a:t>with </a:t>
            </a:r>
            <a:r>
              <a:rPr lang="en-US" sz="2800" b="1" dirty="0"/>
              <a:t>bipolar cells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>
                <a:solidFill>
                  <a:srgbClr val="009900"/>
                </a:solidFill>
              </a:rPr>
              <a:t>Amacrine</a:t>
            </a:r>
            <a:r>
              <a:rPr lang="en-US" sz="2800" dirty="0">
                <a:solidFill>
                  <a:srgbClr val="009900"/>
                </a:solidFill>
              </a:rPr>
              <a:t> cells</a:t>
            </a:r>
            <a:r>
              <a:rPr lang="en-US" sz="2800" dirty="0"/>
              <a:t>: interconnect axons of </a:t>
            </a:r>
            <a:r>
              <a:rPr lang="en-US" sz="2800" b="1" dirty="0"/>
              <a:t>bipolar nerve </a:t>
            </a:r>
            <a:r>
              <a:rPr lang="en-US" sz="2800" dirty="0"/>
              <a:t>cells &amp; dendrites of </a:t>
            </a:r>
            <a:r>
              <a:rPr lang="en-US" sz="2800" b="1" dirty="0"/>
              <a:t>ganglion cells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009900"/>
                </a:solidFill>
              </a:rPr>
              <a:t>Muller cells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FF0000"/>
                </a:solidFill>
              </a:rPr>
              <a:t>neuroglia</a:t>
            </a:r>
            <a:r>
              <a:rPr lang="en-US" sz="2800" dirty="0"/>
              <a:t>, their processes extend from the inner limiting membrane to the outer limiting membrane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883235-FE76-479E-8D8B-8B51549D896C}" type="slidenum">
              <a:rPr lang="en-US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763000" cy="62484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7- inner </a:t>
            </a:r>
            <a:r>
              <a:rPr lang="en-US" sz="2800" u="sng" dirty="0" err="1">
                <a:solidFill>
                  <a:srgbClr val="FF0000"/>
                </a:solidFill>
              </a:rPr>
              <a:t>plexiform</a:t>
            </a:r>
            <a:r>
              <a:rPr lang="en-US" sz="2800" u="sng" dirty="0">
                <a:solidFill>
                  <a:srgbClr val="FF0000"/>
                </a:solidFill>
              </a:rPr>
              <a:t> layer: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contains synapses between axons of bipolar nerve cells &amp; dendrites of ganglion cells, also synapses of </a:t>
            </a:r>
            <a:r>
              <a:rPr lang="en-US" sz="2800" dirty="0" err="1"/>
              <a:t>amacrine</a:t>
            </a:r>
            <a:r>
              <a:rPr lang="en-US" sz="2800" dirty="0"/>
              <a:t> cells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8- ganglion layer: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Ganglion cells (</a:t>
            </a:r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baseline="30000" dirty="0">
                <a:solidFill>
                  <a:srgbClr val="FF0000"/>
                </a:solidFill>
              </a:rPr>
              <a:t>rd</a:t>
            </a:r>
            <a:r>
              <a:rPr lang="en-US" sz="2800" dirty="0">
                <a:solidFill>
                  <a:srgbClr val="FF0000"/>
                </a:solidFill>
              </a:rPr>
              <a:t> order neuron</a:t>
            </a:r>
            <a:r>
              <a:rPr lang="en-US" sz="2800" dirty="0"/>
              <a:t>), are nerve cells with vesicular nuclei &amp; basophilic cytoplasm. Their dendrites synapse with axons of bipolar cells 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axons form the fibers of </a:t>
            </a:r>
            <a:r>
              <a:rPr lang="en-US" sz="2800" b="1" u="sng" dirty="0">
                <a:solidFill>
                  <a:srgbClr val="FF0000"/>
                </a:solidFill>
              </a:rPr>
              <a:t>optic nerve</a:t>
            </a:r>
            <a:r>
              <a:rPr lang="en-US" sz="2800" dirty="0"/>
              <a:t>. Retinal B.V. present between ganglion cells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D0AE3B-ABAC-481A-89F1-E7BD646CFC47}" type="slidenum">
              <a:rPr lang="en-US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839200" cy="63246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9- optic nerve layer: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axons of ganglion cells pass at right angle to form optic nerve. The optic nerve fibers are non mylinated at their origin , then they become mylinated after they traverse the sclera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10- inner limiting membrane: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Dark line formed by terminal processes of Muller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7C9F6F-62C7-4A31-ACC3-22CC47C58143}" type="slidenum">
              <a:rPr lang="en-US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28600"/>
            <a:ext cx="8435280" cy="6368752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Fovea </a:t>
            </a:r>
            <a:r>
              <a:rPr lang="en-US" sz="2800" b="1" u="sng" dirty="0" err="1"/>
              <a:t>centralis</a:t>
            </a:r>
            <a:r>
              <a:rPr lang="en-US" sz="2800" b="1" u="sng" dirty="0"/>
              <a:t>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 is the area of </a:t>
            </a:r>
            <a:r>
              <a:rPr lang="en-US" sz="2800" b="1" u="sng" dirty="0">
                <a:solidFill>
                  <a:srgbClr val="FF0000"/>
                </a:solidFill>
              </a:rPr>
              <a:t>highest visual acuity </a:t>
            </a:r>
            <a:r>
              <a:rPr lang="en-US" sz="2800" dirty="0"/>
              <a:t>(sharp vision)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a central shallow depression of </a:t>
            </a:r>
            <a:r>
              <a:rPr lang="en-US" sz="2800" b="1" dirty="0"/>
              <a:t>macula  </a:t>
            </a:r>
            <a:r>
              <a:rPr lang="en-US" sz="2800" dirty="0"/>
              <a:t>of the retina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Lacks retinal blood vessels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Contains Cones only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Optic disc ( blind spot):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has no photoreceptors . Consists of optic nerve fibers  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5038"/>
            <a:ext cx="4076700" cy="227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955062-716E-4FC6-B5FB-E65E0EA1689B}" type="slidenum">
              <a:rPr lang="en-US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sz="3200" b="1" u="sng"/>
              <a:t>Accessory structures of the eye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305800" cy="57150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r>
              <a:rPr lang="en-US" sz="2800" dirty="0"/>
              <a:t>1- the conjunctiva</a:t>
            </a:r>
          </a:p>
          <a:p>
            <a:pPr marL="0" indent="0">
              <a:buFont typeface="Arial" charset="0"/>
              <a:buNone/>
            </a:pPr>
            <a:endParaRPr lang="en-US" sz="2800" dirty="0"/>
          </a:p>
          <a:p>
            <a:pPr marL="0" indent="0">
              <a:buFont typeface="Arial" charset="0"/>
              <a:buNone/>
            </a:pPr>
            <a:r>
              <a:rPr lang="en-US" sz="2800" dirty="0"/>
              <a:t>2- the eye lids</a:t>
            </a:r>
          </a:p>
          <a:p>
            <a:pPr marL="0" indent="0">
              <a:buFont typeface="Arial" charset="0"/>
              <a:buNone/>
            </a:pPr>
            <a:endParaRPr lang="en-US" sz="2800" dirty="0"/>
          </a:p>
          <a:p>
            <a:pPr marL="0" indent="0">
              <a:buFont typeface="Arial" charset="0"/>
              <a:buNone/>
            </a:pPr>
            <a:r>
              <a:rPr lang="en-US" sz="2800" dirty="0"/>
              <a:t>3- the lacrimal apparatus 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7338"/>
            <a:ext cx="3743325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00788" y="4724400"/>
            <a:ext cx="2519362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60EA6-E590-4A2A-9650-6A1F346BD2AC}" type="slidenum">
              <a:rPr lang="en-US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686800" cy="66294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         </a:t>
            </a:r>
            <a:r>
              <a:rPr lang="en-US" b="1" u="sng" dirty="0"/>
              <a:t>Conjunctiva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Very thin transparent mucus membrane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Covers the anterior part of the eye except the cornea &amp; lines internal surface of the eye lids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429000"/>
            <a:ext cx="6119812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BDA21-A10C-41A1-8AE7-80FC6BCC4776}" type="slidenum">
              <a:rPr lang="en-US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350"/>
            <a:ext cx="8280920" cy="63373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u="sng" dirty="0">
                <a:solidFill>
                  <a:srgbClr val="FF0000"/>
                </a:solidFill>
              </a:rPr>
              <a:t>Parts of conjunctiva: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800" dirty="0">
                <a:solidFill>
                  <a:srgbClr val="009900"/>
                </a:solidFill>
              </a:rPr>
              <a:t>Bulbar conjunctiva</a:t>
            </a:r>
            <a:r>
              <a:rPr lang="en-US" sz="2800" dirty="0"/>
              <a:t>: attached to anterior part of sclera. Formed of </a:t>
            </a:r>
            <a:r>
              <a:rPr lang="en-US" sz="2800" dirty="0" err="1">
                <a:solidFill>
                  <a:srgbClr val="C00000"/>
                </a:solidFill>
              </a:rPr>
              <a:t>st.</a:t>
            </a:r>
            <a:r>
              <a:rPr lang="en-US" sz="2800" dirty="0">
                <a:solidFill>
                  <a:srgbClr val="C00000"/>
                </a:solidFill>
              </a:rPr>
              <a:t> columnar </a:t>
            </a:r>
            <a:r>
              <a:rPr lang="en-US" sz="2800" dirty="0" err="1">
                <a:solidFill>
                  <a:srgbClr val="C00000"/>
                </a:solidFill>
              </a:rPr>
              <a:t>epith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e </a:t>
            </a:r>
            <a:r>
              <a:rPr lang="en-US" sz="2800" dirty="0">
                <a:solidFill>
                  <a:srgbClr val="C00000"/>
                </a:solidFill>
              </a:rPr>
              <a:t>goblet-like cells </a:t>
            </a:r>
            <a:r>
              <a:rPr lang="en-US" sz="2800" dirty="0"/>
              <a:t>supported by a thin lamina </a:t>
            </a:r>
            <a:r>
              <a:rPr lang="en-US" sz="2800" dirty="0" err="1"/>
              <a:t>propria</a:t>
            </a:r>
            <a:r>
              <a:rPr lang="en-US" sz="2800" dirty="0"/>
              <a:t> of loose vascular C.T.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arenR"/>
              <a:defRPr/>
            </a:pP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800" dirty="0">
                <a:solidFill>
                  <a:srgbClr val="009900"/>
                </a:solidFill>
              </a:rPr>
              <a:t>Palpebral conjunctiva</a:t>
            </a:r>
            <a:r>
              <a:rPr lang="en-US" sz="2800" dirty="0"/>
              <a:t>: lines eye lid from inside.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800" dirty="0">
                <a:solidFill>
                  <a:srgbClr val="009900"/>
                </a:solidFill>
              </a:rPr>
              <a:t>Fornix: </a:t>
            </a:r>
            <a:r>
              <a:rPr lang="en-US" sz="2800" dirty="0"/>
              <a:t>is the junction between the bulbar &amp; palpebral parts 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3B904-40E7-4AC0-9E72-C81781DBFFCD}" type="slidenum">
              <a:rPr lang="en-US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260350"/>
            <a:ext cx="8883650" cy="644525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               </a:t>
            </a:r>
            <a:r>
              <a:rPr lang="en-US" b="1" u="sng" dirty="0"/>
              <a:t>Eye lid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From outside is covered e </a:t>
            </a:r>
            <a:r>
              <a:rPr lang="en-US" sz="2800" dirty="0">
                <a:solidFill>
                  <a:srgbClr val="FF0000"/>
                </a:solidFill>
              </a:rPr>
              <a:t>thin skin that has 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no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subcutaneous fat. </a:t>
            </a:r>
            <a:r>
              <a:rPr lang="en-US" sz="2800" dirty="0"/>
              <a:t>From inside is lined with palpebral conjunctiva.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3-4 rows of eye lashes at lid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margin. </a:t>
            </a:r>
            <a:r>
              <a:rPr lang="en-US" sz="2800" dirty="0" err="1">
                <a:solidFill>
                  <a:srgbClr val="FF0000"/>
                </a:solidFill>
              </a:rPr>
              <a:t>Zeis</a:t>
            </a:r>
            <a:r>
              <a:rPr lang="en-US" sz="2800" dirty="0">
                <a:solidFill>
                  <a:srgbClr val="FF0000"/>
                </a:solidFill>
              </a:rPr>
              <a:t> glands </a:t>
            </a:r>
            <a:r>
              <a:rPr lang="en-US" sz="2800" dirty="0"/>
              <a:t>are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sebaceous glands open at the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follicles of eye lashes.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Moll glands </a:t>
            </a:r>
            <a:r>
              <a:rPr lang="en-US" sz="2800" dirty="0"/>
              <a:t>are sweat glands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open between the eye lashes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060575"/>
            <a:ext cx="4032250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A4F3C6-6406-4098-917C-04F1C7BA8B4B}" type="slidenum">
              <a:rPr lang="en-US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/>
          <a:lstStyle/>
          <a:p>
            <a:r>
              <a:rPr lang="en-US" sz="3600" b="1" u="sng"/>
              <a:t>The cornea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9067800" cy="6172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Dome shape, transparent, non vascular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3000" dirty="0"/>
              <a:t>   anterior part of the outer (fibrous) layer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 Is richly supplied with sensory nerve endings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 Is kept wet by the secretion of the tarsal &amp;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3000" dirty="0"/>
              <a:t>     lacrimal glands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7172" name="Picture 2" descr="http://www.apanovi.org.ar/img/cornea.jp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31838"/>
            <a:ext cx="4797152" cy="2339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EF0D31-481E-4EB3-A305-73CB4CF1D674}" type="slidenum">
              <a:rPr lang="en-US"/>
              <a:pPr>
                <a:defRPr/>
              </a:pPr>
              <a:t>6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55001"/>
            <a:ext cx="2016224" cy="2771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7B2F97-330B-4873-9B28-E68B948F2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4522" y="908720"/>
            <a:ext cx="2651760" cy="19636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0825" y="115888"/>
            <a:ext cx="8716963" cy="6481762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Skeletal muscle: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bundles of orbicularis oculi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The tarsal plate </a:t>
            </a:r>
            <a:r>
              <a:rPr lang="en-US" sz="2800" dirty="0"/>
              <a:t>is fibrous plate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contains the </a:t>
            </a:r>
            <a:r>
              <a:rPr lang="en-US" sz="2800" dirty="0" err="1">
                <a:solidFill>
                  <a:srgbClr val="FF0000"/>
                </a:solidFill>
              </a:rPr>
              <a:t>Meibomian</a:t>
            </a:r>
            <a:r>
              <a:rPr lang="en-US" sz="2800" dirty="0">
                <a:solidFill>
                  <a:srgbClr val="FF0000"/>
                </a:solidFill>
              </a:rPr>
              <a:t> gland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(modified sebaceous gland-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oily secretion</a:t>
            </a:r>
            <a:r>
              <a:rPr lang="en-US" dirty="0"/>
              <a:t>)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88913"/>
            <a:ext cx="3527425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C5EE4-1398-4C75-B430-82985004AACC}" type="slidenum">
              <a:rPr lang="en-US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91600" cy="68580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       </a:t>
            </a:r>
            <a:r>
              <a:rPr lang="en-US" b="1" u="sng" dirty="0"/>
              <a:t>Lacrimal apparatus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lacrimal glands: are compound </a:t>
            </a:r>
            <a:r>
              <a:rPr lang="en-US" sz="2800" dirty="0" err="1"/>
              <a:t>tubulo</a:t>
            </a:r>
            <a:r>
              <a:rPr lang="en-US" sz="2800" dirty="0"/>
              <a:t>- alveolar.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dirty="0"/>
              <a:t>     They secrete tears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00438" y="3571875"/>
            <a:ext cx="4071937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JO"/>
          </a:p>
        </p:txBody>
      </p:sp>
      <p:pic>
        <p:nvPicPr>
          <p:cNvPr id="63492" name="Picture 5" descr="1774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20713"/>
            <a:ext cx="6096000" cy="3373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8C487-C027-49B2-A12D-1F2C35340469}" type="slidenum">
              <a:rPr lang="en-US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576897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/>
              <a:t>Lacrimal canaliculi:  present on the medial aspect of both upper &amp; lower eyelid margins. They open into lacrimal sac. They drain the tears. Lined with </a:t>
            </a:r>
            <a:r>
              <a:rPr lang="en-US" sz="2800" dirty="0">
                <a:solidFill>
                  <a:srgbClr val="FF0000"/>
                </a:solidFill>
              </a:rPr>
              <a:t>stratified squamous epithelium</a:t>
            </a:r>
          </a:p>
          <a:p>
            <a:endParaRPr lang="en-US" sz="2800" dirty="0"/>
          </a:p>
          <a:p>
            <a:r>
              <a:rPr lang="en-US" sz="2800" dirty="0"/>
              <a:t>Lacrimal sac: wide tube, lined with </a:t>
            </a:r>
            <a:r>
              <a:rPr lang="en-US" sz="2800" dirty="0">
                <a:solidFill>
                  <a:srgbClr val="FF0000"/>
                </a:solidFill>
              </a:rPr>
              <a:t>pseudo- stratified columnar ciliated epithelium e motile cilia &amp; goblet cells</a:t>
            </a:r>
          </a:p>
          <a:p>
            <a:endParaRPr lang="en-US" sz="2800" dirty="0"/>
          </a:p>
          <a:p>
            <a:r>
              <a:rPr lang="en-US" sz="2800" dirty="0"/>
              <a:t>Nasolacrimal duct: opens in the nasal cavity. Has similar epithelial lining as the sac   </a:t>
            </a:r>
          </a:p>
          <a:p>
            <a:pPr>
              <a:buFont typeface="Arial" charset="0"/>
              <a:buNone/>
            </a:pPr>
            <a:endParaRPr lang="ar-JO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3EA493-4123-4D1A-AA23-69841FB69C70}" type="slidenum">
              <a:rPr lang="en-US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457200" y="249238"/>
            <a:ext cx="8229600" cy="6059487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8000"/>
              <a:t>       </a:t>
            </a:r>
          </a:p>
        </p:txBody>
      </p:sp>
      <p:sp>
        <p:nvSpPr>
          <p:cNvPr id="5" name="Smiley Face 4"/>
          <p:cNvSpPr/>
          <p:nvPr/>
        </p:nvSpPr>
        <p:spPr>
          <a:xfrm>
            <a:off x="2916238" y="3068638"/>
            <a:ext cx="3168650" cy="208915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79712" y="908720"/>
            <a:ext cx="496855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Thank you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43F5D-2FBB-4531-819F-2E3853CDD190}" type="slidenum">
              <a:rPr lang="en-US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50"/>
            <a:ext cx="8401050" cy="58404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/>
              <a:t>Histologically the cornea composed of </a:t>
            </a:r>
            <a:r>
              <a:rPr lang="en-US" b="1" u="sng" dirty="0"/>
              <a:t>5 layers</a:t>
            </a:r>
            <a:r>
              <a:rPr lang="en-US" dirty="0"/>
              <a:t>: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0070C0"/>
                </a:solidFill>
              </a:rPr>
              <a:t>A</a:t>
            </a:r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dirty="0">
                <a:solidFill>
                  <a:srgbClr val="FF0000"/>
                </a:solidFill>
              </a:rPr>
              <a:t>Anterior epithelium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0070C0"/>
                </a:solidFill>
              </a:rPr>
              <a:t>B</a:t>
            </a:r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dirty="0">
                <a:solidFill>
                  <a:srgbClr val="FF0000"/>
                </a:solidFill>
              </a:rPr>
              <a:t>Bowman’s membrane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0070C0"/>
                </a:solidFill>
              </a:rPr>
              <a:t>C</a:t>
            </a:r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dirty="0">
                <a:solidFill>
                  <a:srgbClr val="FF0000"/>
                </a:solidFill>
              </a:rPr>
              <a:t>C.T. layer or stroma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0070C0"/>
                </a:solidFill>
              </a:rPr>
              <a:t>D</a:t>
            </a:r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dirty="0">
                <a:solidFill>
                  <a:srgbClr val="FF0000"/>
                </a:solidFill>
              </a:rPr>
              <a:t>Descemet’s membrane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0070C0"/>
                </a:solidFill>
              </a:rPr>
              <a:t>E</a:t>
            </a:r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dirty="0">
                <a:solidFill>
                  <a:srgbClr val="FF0000"/>
                </a:solidFill>
              </a:rPr>
              <a:t>Endothelium</a:t>
            </a:r>
            <a:endParaRPr lang="ar-JO" sz="2800" dirty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7825"/>
          <a:stretch>
            <a:fillRect/>
          </a:stretch>
        </p:blipFill>
        <p:spPr bwMode="auto">
          <a:xfrm>
            <a:off x="4500563" y="3273425"/>
            <a:ext cx="4500562" cy="322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6"/>
          <a:stretch>
            <a:fillRect/>
          </a:stretch>
        </p:blipFill>
        <p:spPr bwMode="auto">
          <a:xfrm>
            <a:off x="214313" y="4094163"/>
            <a:ext cx="4071937" cy="221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1071563" y="6300788"/>
            <a:ext cx="2395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(H&amp;E section in cornea)</a:t>
            </a:r>
            <a:endParaRPr lang="ar-JO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AD2FCF-5E98-4115-93F5-E5E47AA65EAA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6421775" y="4129916"/>
            <a:ext cx="6705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/>
              <a:t>C.T.</a:t>
            </a:r>
            <a:endParaRPr lang="ar-JO" sz="2800" dirty="0"/>
          </a:p>
        </p:txBody>
      </p:sp>
      <p:sp>
        <p:nvSpPr>
          <p:cNvPr id="4" name="Oval 3"/>
          <p:cNvSpPr/>
          <p:nvPr/>
        </p:nvSpPr>
        <p:spPr>
          <a:xfrm>
            <a:off x="395288" y="1128713"/>
            <a:ext cx="504825" cy="28765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77362D-78EF-4A5E-8972-598061456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2040" y="1069256"/>
            <a:ext cx="3528392" cy="20717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91600" cy="685800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</a:t>
            </a:r>
            <a:r>
              <a:rPr lang="en-US" b="1" dirty="0"/>
              <a:t>1-</a:t>
            </a:r>
            <a:r>
              <a:rPr lang="en-US" b="1" u="sng" dirty="0"/>
              <a:t> Anterior epithelium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It is </a:t>
            </a:r>
            <a:r>
              <a:rPr lang="en-US" sz="2400" b="1" u="sng" dirty="0">
                <a:solidFill>
                  <a:srgbClr val="FF0000"/>
                </a:solidFill>
              </a:rPr>
              <a:t>non- keratinized stratified squamous epithelium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It consists of 5-6 layers of cells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The basal cells are </a:t>
            </a:r>
            <a:r>
              <a:rPr lang="en-US" sz="2400" b="1" dirty="0">
                <a:solidFill>
                  <a:srgbClr val="FF0000"/>
                </a:solidFill>
              </a:rPr>
              <a:t>columnar</a:t>
            </a:r>
            <a:r>
              <a:rPr lang="en-US" sz="2400" b="1" dirty="0"/>
              <a:t>, show many mitotic figures, indicating high capacity of </a:t>
            </a:r>
            <a:r>
              <a:rPr lang="en-US" sz="2400" b="1" dirty="0">
                <a:solidFill>
                  <a:srgbClr val="FF0000"/>
                </a:solidFill>
              </a:rPr>
              <a:t>cell renewal &amp; repair</a:t>
            </a:r>
            <a:r>
              <a:rPr lang="en-US" sz="2400" b="1" dirty="0"/>
              <a:t>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intermediate layer consists of 3-4 layers of </a:t>
            </a:r>
            <a:r>
              <a:rPr lang="en-US" sz="2400" b="1" dirty="0">
                <a:solidFill>
                  <a:srgbClr val="FF0000"/>
                </a:solidFill>
              </a:rPr>
              <a:t>polyhedral cells</a:t>
            </a:r>
            <a:r>
              <a:rPr lang="en-US" sz="2400" b="1" dirty="0"/>
              <a:t>, is </a:t>
            </a:r>
            <a:r>
              <a:rPr lang="en-US" sz="2400" b="1" dirty="0">
                <a:solidFill>
                  <a:srgbClr val="FF0000"/>
                </a:solidFill>
              </a:rPr>
              <a:t>richly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supplied with free nerve endings </a:t>
            </a:r>
            <a:r>
              <a:rPr lang="en-US" sz="2400" b="1" dirty="0"/>
              <a:t>(trigger blinking reflex)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b="1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The surface corneal cells are </a:t>
            </a:r>
            <a:r>
              <a:rPr lang="en-US" sz="2400" b="1" dirty="0">
                <a:solidFill>
                  <a:srgbClr val="FF0000"/>
                </a:solidFill>
              </a:rPr>
              <a:t>squamous</a:t>
            </a:r>
            <a:r>
              <a:rPr lang="en-US" sz="2400" b="1" dirty="0"/>
              <a:t> show microvilli which function to </a:t>
            </a:r>
            <a:r>
              <a:rPr lang="en-US" sz="2400" b="1" dirty="0">
                <a:solidFill>
                  <a:srgbClr val="FF0000"/>
                </a:solidFill>
              </a:rPr>
              <a:t>retain a thin tear film over the corneal epithelium</a:t>
            </a:r>
            <a:r>
              <a:rPr lang="en-US" sz="2400" b="1" dirty="0"/>
              <a:t>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The epithelium is transparent due to continuous evaporation of water from its surface, &amp; active exocytosis from endothelium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86A74-9AAE-46EB-901E-768B421CF221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20"/>
            <a:ext cx="8305800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457200"/>
            <a:ext cx="2057400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" y="1524000"/>
            <a:ext cx="21336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2811463" y="6319838"/>
            <a:ext cx="3284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u="sng"/>
              <a:t>(</a:t>
            </a:r>
            <a:r>
              <a:rPr lang="en-US" sz="2400" b="1" u="sng"/>
              <a:t>The corneal epithelium</a:t>
            </a:r>
            <a:r>
              <a:rPr lang="en-US" sz="2000" b="1" u="sng"/>
              <a:t>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06FFA5-F42B-42C4-9622-956C5D88F708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F62F58E31954599AF5D7BF24514D4" ma:contentTypeVersion="2" ma:contentTypeDescription="Create a new document." ma:contentTypeScope="" ma:versionID="1f97733726474c944a67f50e0a8bd811">
  <xsd:schema xmlns:xsd="http://www.w3.org/2001/XMLSchema" xmlns:xs="http://www.w3.org/2001/XMLSchema" xmlns:p="http://schemas.microsoft.com/office/2006/metadata/properties" xmlns:ns2="d04b26b9-50b7-4329-ba0b-d0dc18387505" targetNamespace="http://schemas.microsoft.com/office/2006/metadata/properties" ma:root="true" ma:fieldsID="1fc3081d13638dbfc9427cb62a769f1c" ns2:_="">
    <xsd:import namespace="d04b26b9-50b7-4329-ba0b-d0dc18387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b26b9-50b7-4329-ba0b-d0dc18387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849D4AF-434C-4B5F-8815-C2F5889B6964}"/>
</file>

<file path=customXml/itemProps2.xml><?xml version="1.0" encoding="utf-8"?>
<ds:datastoreItem xmlns:ds="http://schemas.openxmlformats.org/officeDocument/2006/customXml" ds:itemID="{8F06B201-D1A2-427D-B13C-795AF0517FF5}"/>
</file>

<file path=customXml/itemProps3.xml><?xml version="1.0" encoding="utf-8"?>
<ds:datastoreItem xmlns:ds="http://schemas.openxmlformats.org/officeDocument/2006/customXml" ds:itemID="{F759A9C6-1676-49D3-B3F3-F0D36D3ADE6D}"/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14912</TotalTime>
  <Words>2849</Words>
  <Application>Microsoft Office PowerPoint</Application>
  <PresentationFormat>On-screen Show (4:3)</PresentationFormat>
  <Paragraphs>557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Cambria</vt:lpstr>
      <vt:lpstr>Courier New</vt:lpstr>
      <vt:lpstr>Wingdings</vt:lpstr>
      <vt:lpstr>Office Theme</vt:lpstr>
      <vt:lpstr>The eye</vt:lpstr>
      <vt:lpstr>PowerPoint Presentation</vt:lpstr>
      <vt:lpstr>PowerPoint Presentation</vt:lpstr>
      <vt:lpstr>PowerPoint Presentation</vt:lpstr>
      <vt:lpstr>The external (fibrous) layer</vt:lpstr>
      <vt:lpstr>The cornea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 the cornea transparent?</vt:lpstr>
      <vt:lpstr>The sclera</vt:lpstr>
      <vt:lpstr>PowerPoint Presentation</vt:lpstr>
      <vt:lpstr>The corneo- scleral junction ( limbus)</vt:lpstr>
      <vt:lpstr>PowerPoint Presentation</vt:lpstr>
      <vt:lpstr>PowerPoint Presentation</vt:lpstr>
      <vt:lpstr>The middle (vascular) layer: uvea</vt:lpstr>
      <vt:lpstr>PowerPoint Presentation</vt:lpstr>
      <vt:lpstr>The Iris</vt:lpstr>
      <vt:lpstr>PowerPoint Presentation</vt:lpstr>
      <vt:lpstr>PowerPoint Presentation</vt:lpstr>
      <vt:lpstr>PowerPoint Presentation</vt:lpstr>
      <vt:lpstr>The ciliary body</vt:lpstr>
      <vt:lpstr>PowerPoint Presentation</vt:lpstr>
      <vt:lpstr>PowerPoint Presentation</vt:lpstr>
      <vt:lpstr>PowerPoint Presentation</vt:lpstr>
      <vt:lpstr>The choroid</vt:lpstr>
      <vt:lpstr>PowerPoint Presentation</vt:lpstr>
      <vt:lpstr>PowerPoint Presentation</vt:lpstr>
      <vt:lpstr>PowerPoint Presentation</vt:lpstr>
      <vt:lpstr>chambers of the eye</vt:lpstr>
      <vt:lpstr>The lens</vt:lpstr>
      <vt:lpstr>PowerPoint Presentation</vt:lpstr>
      <vt:lpstr>PowerPoint Presentation</vt:lpstr>
      <vt:lpstr>PowerPoint Presentation</vt:lpstr>
      <vt:lpstr>PowerPoint Presentation</vt:lpstr>
      <vt:lpstr>The inner ( nervous ) layer </vt:lpstr>
      <vt:lpstr>The retina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Accessory structures of the eye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eye</dc:title>
  <dc:creator>lion</dc:creator>
  <cp:lastModifiedBy>Hala M. Al-Mazar</cp:lastModifiedBy>
  <cp:revision>515</cp:revision>
  <dcterms:created xsi:type="dcterms:W3CDTF">2014-01-10T16:43:16Z</dcterms:created>
  <dcterms:modified xsi:type="dcterms:W3CDTF">2021-02-22T05:48:00Z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0x0101004E3F62F58E31954599AF5D7BF24514D4</vt:lpwstr>
  </property>
</Properties>
</file>