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322" r:id="rId2"/>
    <p:sldId id="323" r:id="rId3"/>
    <p:sldId id="324" r:id="rId4"/>
    <p:sldId id="326" r:id="rId5"/>
    <p:sldId id="327" r:id="rId6"/>
    <p:sldId id="328" r:id="rId7"/>
    <p:sldId id="329" r:id="rId8"/>
    <p:sldId id="325" r:id="rId9"/>
    <p:sldId id="334" r:id="rId10"/>
    <p:sldId id="330" r:id="rId11"/>
    <p:sldId id="332" r:id="rId12"/>
    <p:sldId id="331" r:id="rId13"/>
    <p:sldId id="333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3" r:id="rId22"/>
    <p:sldId id="344" r:id="rId23"/>
    <p:sldId id="345" r:id="rId24"/>
    <p:sldId id="346" r:id="rId25"/>
    <p:sldId id="347" r:id="rId26"/>
    <p:sldId id="342" r:id="rId27"/>
  </p:sldIdLst>
  <p:sldSz cx="9144000" cy="5143500" type="screen16x9"/>
  <p:notesSz cx="6858000" cy="9144000"/>
  <p:embeddedFontLst>
    <p:embeddedFont>
      <p:font typeface="Dosis" charset="0"/>
      <p:regular r:id="rId29"/>
      <p:bold r:id="rId30"/>
    </p:embeddedFont>
    <p:embeddedFont>
      <p:font typeface="Source Sans Pr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FA1"/>
    <a:srgbClr val="DA0000"/>
    <a:srgbClr val="CC0000"/>
    <a:srgbClr val="FF0000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102" d="100"/>
          <a:sy n="102" d="100"/>
        </p:scale>
        <p:origin x="-456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0" y="73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204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smtClean="0"/>
              <a:t>https://www.veincenteratiowaheart.com/blog/five-myths-about-spider-and-varicose-veins/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5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88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643050" y="2021953"/>
            <a:ext cx="517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7200" b="1" dirty="0" smtClean="0"/>
              <a:t>Aneurysms  &amp; Dissections</a:t>
            </a:r>
            <a:endParaRPr sz="72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4294967295"/>
          </p:nvPr>
        </p:nvSpPr>
        <p:spPr>
          <a:xfrm>
            <a:off x="577736" y="3919375"/>
            <a:ext cx="517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2400" dirty="0" err="1" smtClean="0">
                <a:sym typeface="Dosis"/>
              </a:rPr>
              <a:t>Ghadeer</a:t>
            </a:r>
            <a:r>
              <a:rPr lang="en-US" sz="2400" dirty="0" smtClean="0">
                <a:sym typeface="Dosis"/>
              </a:rPr>
              <a:t> </a:t>
            </a:r>
            <a:r>
              <a:rPr lang="en-US" sz="2400" dirty="0" err="1">
                <a:sym typeface="Dosis"/>
              </a:rPr>
              <a:t>Hayel</a:t>
            </a:r>
            <a:r>
              <a:rPr lang="en-US" sz="2400" dirty="0">
                <a:sym typeface="Dosis"/>
              </a:rPr>
              <a:t>, </a:t>
            </a:r>
            <a:r>
              <a:rPr lang="en-US" sz="2400" dirty="0" smtClean="0">
                <a:sym typeface="Dosis"/>
              </a:rPr>
              <a:t>MD</a:t>
            </a:r>
            <a:br>
              <a:rPr lang="en-US" sz="2400" dirty="0" smtClean="0">
                <a:sym typeface="Dosis"/>
              </a:rPr>
            </a:br>
            <a:r>
              <a:rPr lang="en-US" sz="2400" dirty="0" smtClean="0">
                <a:sym typeface="Dosis"/>
              </a:rPr>
              <a:t>29/11/2020</a:t>
            </a:r>
            <a:endParaRPr sz="2400"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6228674" y="417731"/>
            <a:ext cx="2120985" cy="4361089"/>
            <a:chOff x="5160100" y="1609475"/>
            <a:chExt cx="975300" cy="2005375"/>
          </a:xfrm>
        </p:grpSpPr>
        <p:sp>
          <p:nvSpPr>
            <p:cNvPr id="133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8"/>
          <p:cNvSpPr/>
          <p:nvPr/>
        </p:nvSpPr>
        <p:spPr>
          <a:xfrm rot="4499367">
            <a:off x="7733073" y="366647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6" name="Google Shape;136;p18"/>
          <p:cNvSpPr/>
          <p:nvPr/>
        </p:nvSpPr>
        <p:spPr>
          <a:xfrm rot="2700000">
            <a:off x="5960306" y="1072527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2700000" flipH="1">
            <a:off x="7446495" y="1946606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621039" y="2117708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8"/>
          <p:cNvSpPr/>
          <p:nvPr/>
        </p:nvSpPr>
        <p:spPr>
          <a:xfrm>
            <a:off x="7390350" y="1536450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683;p40"/>
          <p:cNvGrpSpPr/>
          <p:nvPr/>
        </p:nvGrpSpPr>
        <p:grpSpPr>
          <a:xfrm>
            <a:off x="7941438" y="487519"/>
            <a:ext cx="449643" cy="446352"/>
            <a:chOff x="3236425" y="5001950"/>
            <a:chExt cx="499300" cy="415875"/>
          </a:xfrm>
        </p:grpSpPr>
        <p:sp>
          <p:nvSpPr>
            <p:cNvPr id="31" name="Google Shape;684;p40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Google Shape;685;p40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Google Shape;686;p40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" name="Google Shape;687;p40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Google Shape;688;p40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" name="Google Shape;689;p40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68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 smtClean="0"/>
              <a:t>AAA-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4" y="498764"/>
            <a:ext cx="4322618" cy="441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https://webpath.med.utah.edu/jpeg5/CV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7" y="1126823"/>
            <a:ext cx="3401429" cy="37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 smtClean="0"/>
              <a:t>AAA- </a:t>
            </a:r>
            <a:r>
              <a:rPr lang="en-US" sz="3200" b="1" dirty="0">
                <a:solidFill>
                  <a:srgbClr val="7030A0"/>
                </a:solidFill>
              </a:rPr>
              <a:t>Clinical </a:t>
            </a:r>
            <a:r>
              <a:rPr lang="en-US" sz="3200" b="1" dirty="0" smtClean="0">
                <a:solidFill>
                  <a:srgbClr val="7030A0"/>
                </a:solidFill>
              </a:rPr>
              <a:t>Manifestations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112048"/>
            <a:ext cx="8478981" cy="3387900"/>
          </a:xfrm>
        </p:spPr>
        <p:txBody>
          <a:bodyPr/>
          <a:lstStyle/>
          <a:p>
            <a:r>
              <a:rPr lang="en-US" sz="2000" dirty="0" smtClean="0"/>
              <a:t>Most </a:t>
            </a:r>
            <a:r>
              <a:rPr lang="en-US" sz="2000" dirty="0"/>
              <a:t>AAA are </a:t>
            </a:r>
            <a:r>
              <a:rPr lang="en-US" sz="2000" dirty="0" smtClean="0"/>
              <a:t>asymptomatic &amp; discovered </a:t>
            </a:r>
            <a:r>
              <a:rPr lang="en-US" sz="2000" dirty="0"/>
              <a:t>incidentally </a:t>
            </a:r>
            <a:r>
              <a:rPr lang="en-US" sz="2000" dirty="0" smtClean="0"/>
              <a:t>as </a:t>
            </a:r>
            <a:r>
              <a:rPr lang="en-US" sz="2000" b="1" i="1" dirty="0" smtClean="0">
                <a:solidFill>
                  <a:srgbClr val="7030A0"/>
                </a:solidFill>
              </a:rPr>
              <a:t>An </a:t>
            </a:r>
            <a:r>
              <a:rPr lang="en-US" sz="2000" b="1" i="1" dirty="0">
                <a:solidFill>
                  <a:srgbClr val="7030A0"/>
                </a:solidFill>
              </a:rPr>
              <a:t>abdominal mass</a:t>
            </a:r>
            <a:r>
              <a:rPr lang="en-US" sz="2000" i="1" dirty="0"/>
              <a:t> </a:t>
            </a:r>
            <a:r>
              <a:rPr lang="en-US" sz="2000" dirty="0"/>
              <a:t>(often palpably pulsating) that simulates a </a:t>
            </a:r>
            <a:r>
              <a:rPr lang="en-US" sz="2000" dirty="0" smtClean="0"/>
              <a:t>tumor.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r>
              <a:rPr lang="en-US" sz="2000" b="1" i="1" dirty="0">
                <a:solidFill>
                  <a:srgbClr val="7030A0"/>
                </a:solidFill>
              </a:rPr>
              <a:t>Obstruction</a:t>
            </a:r>
            <a:r>
              <a:rPr lang="en-US" sz="2000" i="1" dirty="0" smtClean="0"/>
              <a:t> </a:t>
            </a:r>
            <a:r>
              <a:rPr lang="en-US" sz="2000" dirty="0"/>
              <a:t>of a vessel branching off the aorta (e.g., </a:t>
            </a:r>
            <a:r>
              <a:rPr lang="en-US" sz="2000" dirty="0" smtClean="0"/>
              <a:t>the renal</a:t>
            </a:r>
            <a:r>
              <a:rPr lang="en-US" sz="2000" dirty="0"/>
              <a:t>, iliac, vertebral, or mesenteric arteries), </a:t>
            </a:r>
            <a:r>
              <a:rPr lang="en-US" sz="2000" dirty="0" smtClean="0"/>
              <a:t>resulting in </a:t>
            </a:r>
            <a:r>
              <a:rPr lang="en-US" sz="2000" dirty="0"/>
              <a:t>ischemia </a:t>
            </a:r>
            <a:r>
              <a:rPr lang="en-US" sz="2000" dirty="0" smtClean="0"/>
              <a:t>to the downstream organs.</a:t>
            </a:r>
            <a:endParaRPr lang="en-US" sz="2000" dirty="0"/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Embolism</a:t>
            </a:r>
            <a:r>
              <a:rPr lang="en-US" sz="2000" i="1" dirty="0" smtClean="0"/>
              <a:t> </a:t>
            </a:r>
            <a:r>
              <a:rPr lang="en-US" sz="2000" dirty="0" smtClean="0"/>
              <a:t>from atheroma(e.g</a:t>
            </a:r>
            <a:r>
              <a:rPr lang="en-US" sz="2000" dirty="0"/>
              <a:t>., </a:t>
            </a:r>
            <a:r>
              <a:rPr lang="en-US" sz="2000" dirty="0" smtClean="0"/>
              <a:t>cholesterol crystals</a:t>
            </a:r>
            <a:r>
              <a:rPr lang="en-US" sz="2000" dirty="0"/>
              <a:t>) or mural </a:t>
            </a:r>
            <a:r>
              <a:rPr lang="en-US" sz="2000" dirty="0" smtClean="0"/>
              <a:t>thrombus.</a:t>
            </a:r>
            <a:endParaRPr lang="en-US" sz="2000" dirty="0"/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Impingement </a:t>
            </a:r>
            <a:r>
              <a:rPr lang="en-US" sz="2000" b="1" i="1" dirty="0">
                <a:solidFill>
                  <a:srgbClr val="7030A0"/>
                </a:solidFill>
              </a:rPr>
              <a:t>on adjacent structures </a:t>
            </a:r>
            <a:r>
              <a:rPr lang="en-US" sz="2000" dirty="0"/>
              <a:t>(e.g., compression </a:t>
            </a:r>
            <a:r>
              <a:rPr lang="en-US" sz="2000" dirty="0" smtClean="0"/>
              <a:t>of a </a:t>
            </a:r>
            <a:r>
              <a:rPr lang="en-US" sz="2000" dirty="0"/>
              <a:t>ureter or erosion of vertebrae by the </a:t>
            </a:r>
            <a:r>
              <a:rPr lang="en-US" sz="2000" dirty="0" smtClean="0"/>
              <a:t>expanding aneurysm).</a:t>
            </a:r>
            <a:endParaRPr lang="en-US" sz="2000" dirty="0"/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Rupture</a:t>
            </a:r>
            <a:r>
              <a:rPr lang="en-US" sz="2000" i="1" dirty="0" smtClean="0"/>
              <a:t> </a:t>
            </a:r>
            <a:r>
              <a:rPr lang="en-US" sz="2000" dirty="0"/>
              <a:t>into the peritoneal cavity or </a:t>
            </a:r>
            <a:r>
              <a:rPr lang="en-US" sz="2000" dirty="0" smtClean="0"/>
              <a:t>retroperitoneal tissues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massive, often fatal </a:t>
            </a:r>
            <a:r>
              <a:rPr lang="en-US" sz="2000" dirty="0" smtClean="0"/>
              <a:t>hemorrhage.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39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 smtClean="0"/>
              <a:t>AAA- </a:t>
            </a:r>
            <a:r>
              <a:rPr lang="en-US" sz="3200" b="1" dirty="0">
                <a:solidFill>
                  <a:srgbClr val="7030A0"/>
                </a:solidFill>
              </a:rPr>
              <a:t>Clinical Consequences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112048"/>
            <a:ext cx="8478981" cy="3387900"/>
          </a:xfrm>
        </p:spPr>
        <p:txBody>
          <a:bodyPr/>
          <a:lstStyle/>
          <a:p>
            <a:r>
              <a:rPr lang="en-US" sz="2200" dirty="0"/>
              <a:t>The risk for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</a:t>
            </a:r>
            <a:r>
              <a:rPr lang="en-US" sz="2200" dirty="0"/>
              <a:t> is related to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r>
              <a:rPr lang="en-US" sz="2200" dirty="0"/>
              <a:t> of AAAs</a:t>
            </a:r>
            <a:r>
              <a:rPr lang="en-US" sz="2200" dirty="0" smtClean="0"/>
              <a:t>. (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in diameter</a:t>
            </a:r>
            <a:r>
              <a:rPr lang="en-US" sz="2200" dirty="0" smtClean="0"/>
              <a:t> </a:t>
            </a:r>
            <a:r>
              <a:rPr lang="en-US" sz="2200" dirty="0"/>
              <a:t>or less </a:t>
            </a:r>
            <a:r>
              <a:rPr lang="en-US" sz="2200" dirty="0" smtClean="0"/>
              <a:t>almost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burst, </a:t>
            </a:r>
            <a:r>
              <a:rPr lang="en-US" sz="2200" dirty="0" smtClean="0"/>
              <a:t>4-5 </a:t>
            </a:r>
            <a:r>
              <a:rPr lang="en-US" sz="2200" dirty="0"/>
              <a:t>cm do so at a rate of 1% per </a:t>
            </a:r>
            <a:r>
              <a:rPr lang="en-US" sz="2200" dirty="0" smtClean="0"/>
              <a:t>year, 11</a:t>
            </a:r>
            <a:r>
              <a:rPr lang="en-US" sz="2200" dirty="0"/>
              <a:t>% per year for AAAs </a:t>
            </a:r>
            <a:r>
              <a:rPr lang="en-US" sz="2200" dirty="0" smtClean="0"/>
              <a:t>5-6 cm, &amp;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sz="2200" dirty="0"/>
              <a:t> per year for aneurysms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&gt;6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 </a:t>
            </a:r>
            <a:r>
              <a:rPr lang="en-US" sz="2200" dirty="0"/>
              <a:t>in diameter. </a:t>
            </a:r>
            <a:endParaRPr lang="en-US" sz="2200" dirty="0" smtClean="0"/>
          </a:p>
          <a:p>
            <a:r>
              <a:rPr lang="en-US" sz="2200" u="sng" dirty="0"/>
              <a:t>A</a:t>
            </a:r>
            <a:r>
              <a:rPr lang="en-US" sz="2200" u="sng" dirty="0" smtClean="0"/>
              <a:t>neurysms </a:t>
            </a:r>
            <a:r>
              <a:rPr lang="en-US" sz="2200" u="sng" dirty="0"/>
              <a:t>5 cm in diameter </a:t>
            </a:r>
            <a:r>
              <a:rPr lang="en-US" sz="2200" u="sng" dirty="0" smtClean="0"/>
              <a:t>or larger </a:t>
            </a:r>
            <a:r>
              <a:rPr lang="en-US" sz="2200" u="sng" dirty="0"/>
              <a:t>are managed surgically</a:t>
            </a:r>
            <a:r>
              <a:rPr lang="en-US" sz="2200" dirty="0"/>
              <a:t>, </a:t>
            </a:r>
            <a:r>
              <a:rPr lang="en-US" sz="2200" dirty="0" smtClean="0"/>
              <a:t> (open bypass by </a:t>
            </a:r>
            <a:r>
              <a:rPr lang="en-US" sz="2200" dirty="0"/>
              <a:t>prosthetic grafts or with </a:t>
            </a:r>
            <a:r>
              <a:rPr lang="en-US" sz="2200" dirty="0" err="1"/>
              <a:t>endoluminal</a:t>
            </a:r>
            <a:r>
              <a:rPr lang="en-US" sz="2200" dirty="0"/>
              <a:t> </a:t>
            </a:r>
            <a:r>
              <a:rPr lang="en-US" sz="2200" dirty="0" smtClean="0"/>
              <a:t>insertion of </a:t>
            </a:r>
            <a:r>
              <a:rPr lang="en-US" sz="2200" dirty="0"/>
              <a:t>stented grafts (expandable wire frames covered by </a:t>
            </a:r>
            <a:r>
              <a:rPr lang="en-US" sz="2200" dirty="0" smtClean="0"/>
              <a:t>a cloth </a:t>
            </a:r>
            <a:r>
              <a:rPr lang="en-US" sz="2200" dirty="0"/>
              <a:t>sleeve</a:t>
            </a:r>
            <a:r>
              <a:rPr lang="en-US" sz="2200" dirty="0" smtClean="0"/>
              <a:t>)).</a:t>
            </a:r>
            <a:endParaRPr lang="en-US" sz="2200" dirty="0" smtClean="0"/>
          </a:p>
          <a:p>
            <a:r>
              <a:rPr lang="en-US" sz="2200" dirty="0" smtClean="0"/>
              <a:t>Timely </a:t>
            </a:r>
            <a:r>
              <a:rPr lang="en-US" sz="2200" dirty="0"/>
              <a:t>intervention is </a:t>
            </a:r>
            <a:r>
              <a:rPr lang="en-US" sz="2200" dirty="0" smtClean="0"/>
              <a:t>critical; (mortality in elective procedures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</a:t>
            </a:r>
            <a:r>
              <a:rPr lang="en-US" sz="2200" dirty="0" smtClean="0"/>
              <a:t> 5%, whereas in emergency </a:t>
            </a:r>
            <a:r>
              <a:rPr lang="en-US" sz="2200" dirty="0"/>
              <a:t>surgery after rupture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2200" dirty="0" smtClean="0"/>
              <a:t>50%)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0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/>
              <a:t>Thoracic Aortic Aneurysm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112048"/>
            <a:ext cx="8478981" cy="33879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/>
              <a:t>M</a:t>
            </a:r>
            <a:r>
              <a:rPr lang="en-US" sz="2000" dirty="0" smtClean="0"/>
              <a:t>ost </a:t>
            </a:r>
            <a:r>
              <a:rPr lang="en-US" sz="2000" dirty="0"/>
              <a:t>commonly </a:t>
            </a:r>
            <a:r>
              <a:rPr lang="en-US" sz="2000" dirty="0" smtClean="0"/>
              <a:t>associated with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  <a:r>
              <a:rPr lang="en-US" sz="2000" dirty="0"/>
              <a:t>, bicuspid aortic valves, </a:t>
            </a:r>
            <a:r>
              <a:rPr lang="en-US" sz="2000" dirty="0" smtClean="0"/>
              <a:t>&amp; </a:t>
            </a:r>
            <a:r>
              <a:rPr lang="en-US" sz="2000" dirty="0" err="1" smtClean="0"/>
              <a:t>Marfan</a:t>
            </a:r>
            <a:r>
              <a:rPr lang="en-US" sz="2000" dirty="0" smtClean="0"/>
              <a:t> syndrome &amp; Manifest </a:t>
            </a:r>
            <a:r>
              <a:rPr lang="en-US" sz="2000" dirty="0"/>
              <a:t>with the following signs </a:t>
            </a:r>
            <a:r>
              <a:rPr lang="en-US" sz="2000" dirty="0" smtClean="0"/>
              <a:t>&amp; symptoms</a:t>
            </a:r>
            <a:r>
              <a:rPr lang="en-US" sz="2000" dirty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Respiratory </a:t>
            </a:r>
            <a:r>
              <a:rPr lang="en-US" sz="2000" i="1" u="sng" dirty="0"/>
              <a:t>or feeding difficulties</a:t>
            </a:r>
            <a:r>
              <a:rPr lang="en-US" sz="2000" i="1" dirty="0"/>
              <a:t> </a:t>
            </a:r>
            <a:r>
              <a:rPr lang="en-US" sz="2000" dirty="0"/>
              <a:t>due to airway or </a:t>
            </a:r>
            <a:r>
              <a:rPr lang="en-US" sz="2000" dirty="0" smtClean="0"/>
              <a:t>esophageal compression</a:t>
            </a:r>
            <a:r>
              <a:rPr lang="en-US" sz="2000" dirty="0"/>
              <a:t>, respectively, because of </a:t>
            </a:r>
            <a:r>
              <a:rPr lang="en-US" sz="2000" dirty="0" smtClean="0"/>
              <a:t>encroachment on </a:t>
            </a:r>
            <a:r>
              <a:rPr lang="en-US" sz="2000" dirty="0" err="1"/>
              <a:t>mediastinal</a:t>
            </a:r>
            <a:r>
              <a:rPr lang="en-US" sz="2000" dirty="0"/>
              <a:t> </a:t>
            </a:r>
            <a:r>
              <a:rPr lang="en-US" sz="2000" dirty="0" smtClean="0"/>
              <a:t>structures</a:t>
            </a:r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Persistent </a:t>
            </a:r>
            <a:r>
              <a:rPr lang="en-US" sz="2000" i="1" u="sng" dirty="0"/>
              <a:t>cough </a:t>
            </a:r>
            <a:r>
              <a:rPr lang="en-US" sz="2000" dirty="0"/>
              <a:t>from irritation of the recurrent </a:t>
            </a:r>
            <a:r>
              <a:rPr lang="en-US" sz="2000" dirty="0" smtClean="0"/>
              <a:t>laryngeal nerves.</a:t>
            </a:r>
            <a:endParaRPr lang="en-US" sz="2000" dirty="0"/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Pain</a:t>
            </a:r>
            <a:r>
              <a:rPr lang="en-US" sz="2000" i="1" dirty="0" smtClean="0"/>
              <a:t> </a:t>
            </a:r>
            <a:r>
              <a:rPr lang="en-US" sz="2000" dirty="0"/>
              <a:t>caused by erosion of bone (i.e., ribs and </a:t>
            </a:r>
            <a:r>
              <a:rPr lang="en-US" sz="2000" dirty="0" smtClean="0"/>
              <a:t>vertebral bodies).</a:t>
            </a:r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Cardiac </a:t>
            </a:r>
            <a:r>
              <a:rPr lang="en-US" sz="2000" i="1" u="sng" dirty="0"/>
              <a:t>disease</a:t>
            </a:r>
            <a:r>
              <a:rPr lang="en-US" sz="2000" i="1" dirty="0"/>
              <a:t> </a:t>
            </a:r>
            <a:r>
              <a:rPr lang="en-US" sz="2000" dirty="0"/>
              <a:t>due to </a:t>
            </a:r>
            <a:r>
              <a:rPr lang="en-US" sz="2000" dirty="0" err="1"/>
              <a:t>valvular</a:t>
            </a:r>
            <a:r>
              <a:rPr lang="en-US" sz="2000" dirty="0"/>
              <a:t> </a:t>
            </a:r>
            <a:r>
              <a:rPr lang="en-US" sz="2000" dirty="0" smtClean="0"/>
              <a:t>insufficiency, narrowing of </a:t>
            </a:r>
            <a:r>
              <a:rPr lang="en-US" sz="2000" dirty="0"/>
              <a:t>the coronary </a:t>
            </a:r>
            <a:r>
              <a:rPr lang="en-US" sz="2000" dirty="0" err="1" smtClean="0"/>
              <a:t>ostia</a:t>
            </a:r>
            <a:r>
              <a:rPr lang="en-US" sz="2000" dirty="0" smtClean="0"/>
              <a:t>, or aortic </a:t>
            </a:r>
            <a:r>
              <a:rPr lang="en-US" sz="2000" dirty="0" err="1" smtClean="0"/>
              <a:t>valvular</a:t>
            </a:r>
            <a:r>
              <a:rPr lang="en-US" sz="2000" dirty="0" smtClean="0"/>
              <a:t> incompetence.</a:t>
            </a:r>
          </a:p>
          <a:p>
            <a:pPr>
              <a:buFont typeface="Courier New" pitchFamily="49" charset="0"/>
              <a:buChar char="o"/>
            </a:pPr>
            <a:r>
              <a:rPr lang="en-US" sz="2000" i="1" u="sng" dirty="0" smtClean="0"/>
              <a:t>Aortic </a:t>
            </a:r>
            <a:r>
              <a:rPr lang="en-US" sz="2000" i="1" u="sng" dirty="0"/>
              <a:t>dissection or </a:t>
            </a:r>
            <a:r>
              <a:rPr lang="en-US" sz="2000" i="1" u="sng" dirty="0" smtClean="0"/>
              <a:t>rupture.</a:t>
            </a:r>
            <a:endParaRPr lang="en-US" sz="22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65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62" y="301335"/>
            <a:ext cx="7582602" cy="740353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Dissection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039312"/>
            <a:ext cx="8478981" cy="3387900"/>
          </a:xfrm>
        </p:spPr>
        <p:txBody>
          <a:bodyPr/>
          <a:lstStyle/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dissection occurs when blood separates the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laminar planes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media to form a blood-filled channel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wall.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atastrophic </a:t>
            </a:r>
            <a:r>
              <a:rPr lang="en-US" sz="2200" dirty="0"/>
              <a:t>if </a:t>
            </a:r>
            <a:r>
              <a:rPr lang="en-US" sz="2200" dirty="0" smtClean="0"/>
              <a:t>the dissection ruptures </a:t>
            </a:r>
            <a:r>
              <a:rPr lang="en-US" sz="2200" dirty="0"/>
              <a:t>through the adventitia </a:t>
            </a:r>
            <a:r>
              <a:rPr lang="en-US" sz="2200" dirty="0" smtClean="0"/>
              <a:t>&amp; hemorrhages into </a:t>
            </a:r>
            <a:r>
              <a:rPr lang="en-US" sz="2200" dirty="0"/>
              <a:t>adjacent spaces. </a:t>
            </a:r>
            <a:endParaRPr lang="en-US" sz="2200" dirty="0" smtClean="0"/>
          </a:p>
          <a:p>
            <a:r>
              <a:rPr lang="en-US" sz="2200" dirty="0" smtClean="0"/>
              <a:t>May or may </a:t>
            </a:r>
            <a:r>
              <a:rPr lang="en-US" sz="2200" dirty="0"/>
              <a:t>not be </a:t>
            </a:r>
            <a:r>
              <a:rPr lang="en-US" sz="2200" dirty="0" smtClean="0"/>
              <a:t>ass./w </a:t>
            </a:r>
            <a:r>
              <a:rPr lang="en-US" sz="2200" dirty="0" err="1"/>
              <a:t>radiologically</a:t>
            </a:r>
            <a:r>
              <a:rPr lang="en-US" sz="2200" dirty="0"/>
              <a:t> detectable </a:t>
            </a:r>
            <a:r>
              <a:rPr lang="en-US" sz="2200" dirty="0" smtClean="0"/>
              <a:t>aortic dilation.</a:t>
            </a:r>
          </a:p>
          <a:p>
            <a:r>
              <a:rPr lang="en-US" sz="2200" dirty="0"/>
              <a:t>two groups </a:t>
            </a:r>
            <a:r>
              <a:rPr lang="en-US" sz="2200" dirty="0" smtClean="0"/>
              <a:t>of patients</a:t>
            </a:r>
            <a:r>
              <a:rPr lang="en-US" sz="2200" dirty="0"/>
              <a:t>: </a:t>
            </a:r>
            <a:endParaRPr lang="en-US" sz="2200" dirty="0" smtClean="0"/>
          </a:p>
          <a:p>
            <a:pPr marL="76200" indent="0">
              <a:buNone/>
            </a:pPr>
            <a:r>
              <a:rPr lang="en-US" sz="2200" dirty="0" smtClean="0"/>
              <a:t>(</a:t>
            </a:r>
            <a:r>
              <a:rPr lang="en-US" sz="2200" dirty="0"/>
              <a:t>1) </a:t>
            </a:r>
            <a:r>
              <a:rPr lang="en-US" sz="2200" dirty="0" smtClean="0"/>
              <a:t>Men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40-60 </a:t>
            </a:r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</a:t>
            </a:r>
            <a:r>
              <a:rPr lang="en-US" sz="2200" dirty="0"/>
              <a:t>with </a:t>
            </a:r>
            <a:r>
              <a:rPr lang="en-US" sz="2200" dirty="0" smtClean="0"/>
              <a:t>antecedent hypertension (&gt;90</a:t>
            </a:r>
            <a:r>
              <a:rPr lang="en-US" sz="2200" dirty="0"/>
              <a:t>% of cases</a:t>
            </a:r>
            <a:r>
              <a:rPr lang="en-US" sz="2200" dirty="0" smtClean="0"/>
              <a:t>).</a:t>
            </a:r>
          </a:p>
          <a:p>
            <a:pPr marL="76200" indent="0">
              <a:buNone/>
            </a:pPr>
            <a:r>
              <a:rPr lang="en-US" sz="2200" dirty="0" smtClean="0"/>
              <a:t>(</a:t>
            </a:r>
            <a:r>
              <a:rPr lang="en-US" sz="2200" dirty="0"/>
              <a:t>2)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Younger</a:t>
            </a:r>
            <a:r>
              <a:rPr lang="en-US" sz="2200" dirty="0" smtClean="0"/>
              <a:t> adults </a:t>
            </a:r>
            <a:r>
              <a:rPr lang="en-US" sz="2200" dirty="0"/>
              <a:t>with systemic or localized abnormalities of </a:t>
            </a:r>
            <a:r>
              <a:rPr lang="en-US" sz="2200" dirty="0" smtClean="0"/>
              <a:t>connective tissue </a:t>
            </a:r>
            <a:r>
              <a:rPr lang="en-US" sz="2200" dirty="0"/>
              <a:t>affecting the aorta (e.g., </a:t>
            </a:r>
            <a:r>
              <a:rPr lang="en-US" sz="2200" dirty="0" err="1"/>
              <a:t>Marfan</a:t>
            </a:r>
            <a:r>
              <a:rPr lang="en-US" sz="2200" dirty="0"/>
              <a:t> syndrome).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01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862" y="301335"/>
            <a:ext cx="7582602" cy="740353"/>
          </a:xfrm>
        </p:spPr>
        <p:txBody>
          <a:bodyPr/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>
                <a:solidFill>
                  <a:srgbClr val="7030A0"/>
                </a:solidFill>
              </a:rPr>
              <a:t>Pathogenesis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1039312"/>
            <a:ext cx="8478981" cy="3387900"/>
          </a:xfrm>
        </p:spPr>
        <p:txBody>
          <a:bodyPr/>
          <a:lstStyle/>
          <a:p>
            <a:r>
              <a:rPr lang="en-US" sz="2200" b="1" dirty="0"/>
              <a:t>Hypertension is the major risk factor for aortic dissection.</a:t>
            </a:r>
          </a:p>
          <a:p>
            <a:r>
              <a:rPr lang="en-US" sz="2200" dirty="0" smtClean="0"/>
              <a:t>Narrowing of the </a:t>
            </a:r>
            <a:r>
              <a:rPr lang="en-US" sz="2200" dirty="0"/>
              <a:t>vasa </a:t>
            </a:r>
            <a:r>
              <a:rPr lang="en-US" sz="2200" dirty="0" err="1"/>
              <a:t>vasorum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 d</a:t>
            </a:r>
            <a:r>
              <a:rPr lang="en-US" sz="2200" dirty="0" smtClean="0"/>
              <a:t>iminished </a:t>
            </a:r>
            <a:r>
              <a:rPr lang="en-US" sz="2200" dirty="0"/>
              <a:t>flow through </a:t>
            </a:r>
            <a:r>
              <a:rPr lang="en-US" sz="2200" dirty="0" smtClean="0"/>
              <a:t>vasa </a:t>
            </a:r>
            <a:r>
              <a:rPr lang="en-US" sz="2200" dirty="0" err="1"/>
              <a:t>vasorum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degenerative changes in </a:t>
            </a:r>
            <a:r>
              <a:rPr lang="en-US" sz="2200" dirty="0"/>
              <a:t>ECM </a:t>
            </a:r>
            <a:r>
              <a:rPr lang="en-US" sz="2200" dirty="0" smtClean="0"/>
              <a:t>&amp; variable </a:t>
            </a:r>
            <a:r>
              <a:rPr lang="en-US" sz="2200" dirty="0"/>
              <a:t>loss of medial SMCs, </a:t>
            </a:r>
            <a:endParaRPr lang="en-US" sz="2200" dirty="0" smtClean="0"/>
          </a:p>
          <a:p>
            <a:r>
              <a:rPr lang="en-US" sz="2200" dirty="0" smtClean="0"/>
              <a:t>Abrupt </a:t>
            </a:r>
            <a:r>
              <a:rPr lang="en-US" sz="2200" dirty="0"/>
              <a:t>, transient increase in blood </a:t>
            </a:r>
            <a:r>
              <a:rPr lang="en-US" sz="2200" dirty="0" smtClean="0"/>
              <a:t>pressure, as </a:t>
            </a:r>
            <a:r>
              <a:rPr lang="en-US" sz="2200" dirty="0"/>
              <a:t>may occur with cocaine abuse, is also known to </a:t>
            </a:r>
            <a:r>
              <a:rPr lang="en-US" sz="2200" dirty="0" smtClean="0"/>
              <a:t>cause aortic </a:t>
            </a:r>
            <a:r>
              <a:rPr lang="en-US" sz="2200" dirty="0"/>
              <a:t>dissection. </a:t>
            </a:r>
            <a:endParaRPr lang="en-US" sz="2200" dirty="0" smtClean="0"/>
          </a:p>
          <a:p>
            <a:r>
              <a:rPr lang="en-US" sz="2200" dirty="0"/>
              <a:t>The trigger for the intimal tear </a:t>
            </a:r>
            <a:r>
              <a:rPr lang="en-US" sz="2200" dirty="0" smtClean="0"/>
              <a:t>is </a:t>
            </a:r>
            <a:r>
              <a:rPr lang="en-US" sz="2200" dirty="0"/>
              <a:t>not known in most cases. </a:t>
            </a:r>
            <a:r>
              <a:rPr lang="en-US" sz="2200" dirty="0" smtClean="0"/>
              <a:t>Nevertheless, once </a:t>
            </a:r>
            <a:r>
              <a:rPr lang="en-US" sz="2200" dirty="0"/>
              <a:t>the tear has occurred, </a:t>
            </a:r>
            <a:r>
              <a:rPr lang="en-US" sz="2200" u="sng" dirty="0"/>
              <a:t>blood under </a:t>
            </a:r>
            <a:r>
              <a:rPr lang="en-US" sz="2200" u="sng" dirty="0" smtClean="0"/>
              <a:t>systemic pressure </a:t>
            </a:r>
            <a:r>
              <a:rPr lang="en-US" sz="2200" u="sng" dirty="0"/>
              <a:t>dissects through the media along laminar planes.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77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60338"/>
            <a:ext cx="7582602" cy="740353"/>
          </a:xfrm>
        </p:spPr>
        <p:txBody>
          <a:bodyPr/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772" y="914400"/>
            <a:ext cx="5413666" cy="33879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smtClean="0"/>
              <a:t>mostly </a:t>
            </a:r>
            <a:r>
              <a:rPr lang="en-US" sz="2000" dirty="0"/>
              <a:t>the intimal tear marking origin </a:t>
            </a:r>
            <a:r>
              <a:rPr lang="en-US" sz="2000" dirty="0" smtClean="0"/>
              <a:t>point is </a:t>
            </a:r>
            <a:r>
              <a:rPr lang="en-US" sz="2000" dirty="0"/>
              <a:t>found in the </a:t>
            </a:r>
            <a:r>
              <a:rPr lang="en-US" sz="2000" u="sng" dirty="0"/>
              <a:t>ascending aorta within 10 cm of the </a:t>
            </a:r>
            <a:r>
              <a:rPr lang="en-US" sz="2000" u="sng" dirty="0" smtClean="0"/>
              <a:t>valve. </a:t>
            </a:r>
            <a:r>
              <a:rPr lang="en-US" sz="2000" dirty="0" smtClean="0"/>
              <a:t>Dissection </a:t>
            </a:r>
            <a:r>
              <a:rPr lang="en-US" sz="2000" dirty="0"/>
              <a:t>plane can extend retrograde toward the heart </a:t>
            </a:r>
            <a:r>
              <a:rPr lang="en-US" sz="2000" dirty="0" smtClean="0"/>
              <a:t>or distally</a:t>
            </a:r>
            <a:r>
              <a:rPr lang="en-US" sz="2000" dirty="0"/>
              <a:t>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1026" name="Picture 2" descr="Image result for aortic dissection gro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0"/>
          <a:stretch/>
        </p:blipFill>
        <p:spPr bwMode="auto">
          <a:xfrm>
            <a:off x="3428999" y="2369127"/>
            <a:ext cx="4857462" cy="25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1194955"/>
            <a:ext cx="2452627" cy="37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60338"/>
            <a:ext cx="7582602" cy="740353"/>
          </a:xfrm>
        </p:spPr>
        <p:txBody>
          <a:bodyPr/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smtClean="0"/>
              <a:t>Dissection plan usually </a:t>
            </a:r>
            <a:r>
              <a:rPr lang="en-US" sz="2000" dirty="0"/>
              <a:t>lies between the middle and outer thirds of the </a:t>
            </a:r>
            <a:r>
              <a:rPr lang="en-US" sz="2000" dirty="0" smtClean="0"/>
              <a:t>media.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7136"/>
            <a:ext cx="747106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006082" y="2724539"/>
            <a:ext cx="522514" cy="41987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60338"/>
            <a:ext cx="7582602" cy="740353"/>
          </a:xfrm>
        </p:spPr>
        <p:txBody>
          <a:bodyPr/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 smtClean="0">
                <a:solidFill>
                  <a:srgbClr val="7030A0"/>
                </a:solidFill>
              </a:rPr>
              <a:t>Clinical presentation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/>
          <a:lstStyle/>
          <a:p>
            <a:r>
              <a:rPr lang="en-US" sz="2200" dirty="0"/>
              <a:t>The classic clinical symptom of aortic dissection is </a:t>
            </a: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sudden </a:t>
            </a:r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of excruciating tearing or stabbing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</a:t>
            </a:r>
            <a:r>
              <a:rPr lang="en-US" sz="2200" dirty="0"/>
              <a:t>in the anterior chest, radiating to </a:t>
            </a:r>
            <a:r>
              <a:rPr lang="en-US" sz="2200" dirty="0" smtClean="0"/>
              <a:t>the back </a:t>
            </a:r>
            <a:r>
              <a:rPr lang="en-US" sz="2200" dirty="0"/>
              <a:t>between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scapulae</a:t>
            </a:r>
            <a:r>
              <a:rPr lang="en-US" sz="2200" dirty="0"/>
              <a:t>, </a:t>
            </a:r>
            <a:r>
              <a:rPr lang="en-US" sz="2200" dirty="0" smtClean="0"/>
              <a:t>&amp; </a:t>
            </a:r>
            <a:r>
              <a:rPr lang="en-US" sz="2200" u="sng" dirty="0" smtClean="0"/>
              <a:t>moving </a:t>
            </a:r>
            <a:r>
              <a:rPr lang="en-US" sz="2200" u="sng" dirty="0"/>
              <a:t>downward as </a:t>
            </a:r>
            <a:r>
              <a:rPr lang="en-US" sz="2200" u="sng" dirty="0" smtClean="0"/>
              <a:t>the dissection </a:t>
            </a:r>
            <a:r>
              <a:rPr lang="en-US" sz="2200" u="sng" dirty="0"/>
              <a:t>progresses. </a:t>
            </a:r>
            <a:endParaRPr lang="en-US" sz="2200" u="sng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most common cause of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rupture </a:t>
            </a:r>
            <a:r>
              <a:rPr lang="en-US" sz="2200" dirty="0"/>
              <a:t>of the dissection into the pericardial, pleural, </a:t>
            </a:r>
            <a:r>
              <a:rPr lang="en-US" sz="2200" dirty="0" smtClean="0"/>
              <a:t>or peritoneal cavity. </a:t>
            </a:r>
          </a:p>
          <a:p>
            <a:r>
              <a:rPr lang="en-US" sz="2200" dirty="0" smtClean="0"/>
              <a:t>Common clinical </a:t>
            </a:r>
            <a:r>
              <a:rPr lang="en-US" sz="2200" dirty="0"/>
              <a:t>presentations stemming from cardiac </a:t>
            </a:r>
            <a:r>
              <a:rPr lang="en-US" sz="2200" dirty="0" smtClean="0"/>
              <a:t>involvement include </a:t>
            </a:r>
            <a:r>
              <a:rPr lang="en-US" sz="2200" dirty="0" err="1"/>
              <a:t>tamponade</a:t>
            </a:r>
            <a:r>
              <a:rPr lang="en-US" sz="2200" dirty="0"/>
              <a:t>, aortic insufficiency, and </a:t>
            </a:r>
            <a:r>
              <a:rPr lang="en-US" sz="2200" dirty="0" smtClean="0"/>
              <a:t>myocardial infarction</a:t>
            </a:r>
            <a:r>
              <a:rPr lang="en-US" sz="2200" dirty="0"/>
              <a:t>. 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06" y="346950"/>
            <a:ext cx="7582602" cy="740353"/>
          </a:xfrm>
        </p:spPr>
        <p:txBody>
          <a:bodyPr/>
          <a:lstStyle/>
          <a:p>
            <a:r>
              <a:rPr lang="en-US" sz="3600" b="1" dirty="0"/>
              <a:t>Aortic </a:t>
            </a:r>
            <a:r>
              <a:rPr lang="en-US" sz="3600" b="1" dirty="0" smtClean="0"/>
              <a:t>Dissection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 smtClean="0">
                <a:solidFill>
                  <a:srgbClr val="7030A0"/>
                </a:solidFill>
              </a:rPr>
              <a:t>Clinical presentation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/>
          <a:lstStyle/>
          <a:p>
            <a:r>
              <a:rPr lang="en-US" sz="2200" dirty="0"/>
              <a:t>A</a:t>
            </a:r>
            <a:r>
              <a:rPr lang="en-US" sz="2200" dirty="0" smtClean="0"/>
              <a:t>ortic </a:t>
            </a:r>
            <a:r>
              <a:rPr lang="en-US" sz="2200" dirty="0"/>
              <a:t>dissections generally are </a:t>
            </a:r>
            <a:r>
              <a:rPr lang="en-US" sz="2200" dirty="0" smtClean="0"/>
              <a:t>classified into </a:t>
            </a:r>
            <a:r>
              <a:rPr lang="en-US" sz="2200" dirty="0"/>
              <a:t>two </a:t>
            </a:r>
            <a:r>
              <a:rPr lang="en-US" sz="2200" dirty="0" smtClean="0"/>
              <a:t>types</a:t>
            </a:r>
            <a:endParaRPr lang="en-US" sz="2200" dirty="0"/>
          </a:p>
          <a:p>
            <a:pPr marL="76200" indent="0">
              <a:buNone/>
            </a:pPr>
            <a:r>
              <a:rPr lang="en-US" sz="2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Proximal </a:t>
            </a:r>
            <a:r>
              <a:rPr lang="en-US" sz="2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 (type A dissections)</a:t>
            </a:r>
            <a:r>
              <a:rPr lang="en-US" sz="2200" i="1" dirty="0"/>
              <a:t>, </a:t>
            </a:r>
            <a:r>
              <a:rPr lang="en-US" sz="2200" dirty="0"/>
              <a:t>involving the </a:t>
            </a:r>
            <a:r>
              <a:rPr lang="en-US" sz="2200" dirty="0" smtClean="0"/>
              <a:t>ascending aorta</a:t>
            </a:r>
            <a:r>
              <a:rPr lang="en-US" sz="2200" dirty="0"/>
              <a:t>, with or without involvement </a:t>
            </a:r>
            <a:r>
              <a:rPr lang="en-US" sz="2200" dirty="0" smtClean="0"/>
              <a:t>of </a:t>
            </a:r>
            <a:r>
              <a:rPr lang="en-US" sz="2200" dirty="0"/>
              <a:t>the </a:t>
            </a:r>
            <a:r>
              <a:rPr lang="en-US" sz="2200" dirty="0" smtClean="0"/>
              <a:t>descending aorta </a:t>
            </a:r>
            <a:r>
              <a:rPr lang="en-US" sz="2200" dirty="0"/>
              <a:t>(</a:t>
            </a:r>
            <a:r>
              <a:rPr lang="en-US" sz="2200" dirty="0" err="1"/>
              <a:t>DeBakey</a:t>
            </a:r>
            <a:r>
              <a:rPr lang="en-US" sz="2200" dirty="0"/>
              <a:t> type I or II, respectively</a:t>
            </a:r>
            <a:r>
              <a:rPr lang="en-US" sz="2200" dirty="0" smtClean="0"/>
              <a:t>)…</a:t>
            </a:r>
            <a:r>
              <a:rPr lang="en-US" sz="2200" dirty="0"/>
              <a:t> </a:t>
            </a:r>
            <a:r>
              <a:rPr lang="en-US" sz="2200" dirty="0" smtClean="0"/>
              <a:t>Needs rapid </a:t>
            </a:r>
            <a:r>
              <a:rPr lang="en-US" sz="2200" dirty="0"/>
              <a:t>diagnosis </a:t>
            </a:r>
            <a:r>
              <a:rPr lang="en-US" sz="2200" dirty="0" smtClean="0"/>
              <a:t>&amp; institution of intensive </a:t>
            </a:r>
            <a:r>
              <a:rPr lang="en-US" sz="2200" dirty="0"/>
              <a:t>anti-hypertensive therapy coupled with </a:t>
            </a:r>
            <a:r>
              <a:rPr lang="en-US" sz="2200" dirty="0" smtClean="0"/>
              <a:t>surgery.. </a:t>
            </a:r>
            <a:r>
              <a:rPr lang="en-US" sz="2200" b="1" dirty="0" smtClean="0">
                <a:solidFill>
                  <a:srgbClr val="C00000"/>
                </a:solidFill>
              </a:rPr>
              <a:t>Worse </a:t>
            </a:r>
            <a:r>
              <a:rPr lang="en-US" sz="2200" b="1" dirty="0" smtClean="0">
                <a:solidFill>
                  <a:srgbClr val="C00000"/>
                </a:solidFill>
              </a:rPr>
              <a:t>outcome </a:t>
            </a:r>
            <a:r>
              <a:rPr lang="en-US" sz="2200" dirty="0"/>
              <a:t>(most common)</a:t>
            </a:r>
          </a:p>
          <a:p>
            <a:pPr marL="76200" indent="0">
              <a:buNone/>
            </a:pPr>
            <a:r>
              <a:rPr lang="en-US" sz="2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 lesions (type B dissections), </a:t>
            </a:r>
            <a:r>
              <a:rPr lang="en-US" sz="2200" dirty="0" smtClean="0"/>
              <a:t>beginning beyond the </a:t>
            </a:r>
            <a:r>
              <a:rPr lang="en-US" sz="2200" dirty="0" err="1" smtClean="0"/>
              <a:t>subclavian</a:t>
            </a:r>
            <a:r>
              <a:rPr lang="en-US" sz="2200" dirty="0" smtClean="0"/>
              <a:t> </a:t>
            </a:r>
            <a:r>
              <a:rPr lang="en-US" sz="2200" dirty="0"/>
              <a:t>artery (</a:t>
            </a:r>
            <a:r>
              <a:rPr lang="en-US" sz="2200" dirty="0" err="1"/>
              <a:t>DeBakey</a:t>
            </a:r>
            <a:r>
              <a:rPr lang="en-US" sz="2200" dirty="0"/>
              <a:t> type III</a:t>
            </a:r>
            <a:r>
              <a:rPr lang="en-US" sz="2200" dirty="0" smtClean="0"/>
              <a:t>) …</a:t>
            </a:r>
            <a:r>
              <a:rPr lang="en-US" sz="2200" dirty="0"/>
              <a:t> </a:t>
            </a:r>
            <a:r>
              <a:rPr lang="en-US" sz="2200" dirty="0" smtClean="0"/>
              <a:t>Mostly </a:t>
            </a:r>
            <a:r>
              <a:rPr lang="en-US" sz="2200" dirty="0"/>
              <a:t>can </a:t>
            </a:r>
            <a:r>
              <a:rPr lang="en-US" sz="2200" dirty="0" smtClean="0"/>
              <a:t>be managed conservatively.. </a:t>
            </a:r>
            <a:r>
              <a:rPr lang="en-US" sz="2200" dirty="0" smtClean="0">
                <a:solidFill>
                  <a:srgbClr val="00B050"/>
                </a:solidFill>
              </a:rPr>
              <a:t>Better outcome</a:t>
            </a:r>
            <a:r>
              <a:rPr lang="en-US" sz="2200" dirty="0" smtClean="0"/>
              <a:t>; 75</a:t>
            </a:r>
            <a:r>
              <a:rPr lang="en-US" sz="2200" dirty="0"/>
              <a:t>% </a:t>
            </a:r>
            <a:r>
              <a:rPr lang="en-US" sz="2200" dirty="0" smtClean="0"/>
              <a:t>survival rate </a:t>
            </a:r>
            <a:r>
              <a:rPr lang="en-US" sz="2200" dirty="0"/>
              <a:t>whether they are treated with surgery or with </a:t>
            </a:r>
            <a:r>
              <a:rPr lang="en-US" sz="2200" dirty="0" smtClean="0"/>
              <a:t>antihypertensive only</a:t>
            </a:r>
            <a:r>
              <a:rPr lang="en-US" sz="2200" dirty="0"/>
              <a:t>.</a:t>
            </a:r>
            <a:endParaRPr lang="en-US" sz="22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Aneurysms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236" y="1070484"/>
            <a:ext cx="6005945" cy="3387900"/>
          </a:xfrm>
        </p:spPr>
        <p:txBody>
          <a:bodyPr/>
          <a:lstStyle/>
          <a:p>
            <a:r>
              <a:rPr lang="en-US" sz="2200" b="1" dirty="0"/>
              <a:t>A</a:t>
            </a:r>
            <a:r>
              <a:rPr lang="en-US" sz="2200" b="1" dirty="0" smtClean="0"/>
              <a:t> congenital </a:t>
            </a:r>
            <a:r>
              <a:rPr lang="en-US" sz="2200" b="1" dirty="0"/>
              <a:t>or acquired dilations of </a:t>
            </a:r>
            <a:r>
              <a:rPr lang="en-US" sz="2200" b="1" dirty="0" smtClean="0"/>
              <a:t>blood vessels </a:t>
            </a:r>
            <a:r>
              <a:rPr lang="en-US" sz="2200" b="1" dirty="0"/>
              <a:t>or the </a:t>
            </a:r>
            <a:r>
              <a:rPr lang="en-US" sz="2200" b="1" dirty="0" smtClean="0"/>
              <a:t>heart, </a:t>
            </a:r>
            <a:r>
              <a:rPr lang="en-US" sz="2200" dirty="0" smtClean="0"/>
              <a:t>could be: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200" dirty="0"/>
              <a:t>“</a:t>
            </a:r>
            <a:r>
              <a:rPr lang="en-US" sz="2200" b="1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True</a:t>
            </a:r>
            <a:r>
              <a:rPr lang="en-US" sz="2200" dirty="0"/>
              <a:t>” </a:t>
            </a:r>
            <a:r>
              <a:rPr lang="en-US" sz="2200" dirty="0" smtClean="0"/>
              <a:t>: all </a:t>
            </a:r>
            <a:r>
              <a:rPr lang="en-US" sz="2200" dirty="0"/>
              <a:t>three layers of the artery (intima, media, </a:t>
            </a:r>
            <a:r>
              <a:rPr lang="en-US" sz="2200" dirty="0" smtClean="0"/>
              <a:t>&amp; adventitia) or </a:t>
            </a:r>
            <a:r>
              <a:rPr lang="en-US" sz="2200" dirty="0"/>
              <a:t>the </a:t>
            </a:r>
            <a:r>
              <a:rPr lang="en-US" sz="2200" dirty="0" smtClean="0"/>
              <a:t>wall </a:t>
            </a:r>
            <a:r>
              <a:rPr lang="en-US" sz="2200" dirty="0"/>
              <a:t>of the heart; </a:t>
            </a:r>
            <a:r>
              <a:rPr lang="en-US" sz="2200" dirty="0" smtClean="0"/>
              <a:t>e.g. atherosclerotic, congenital </a:t>
            </a:r>
            <a:r>
              <a:rPr lang="en-US" sz="2200" dirty="0"/>
              <a:t>vascular aneurysms, </a:t>
            </a:r>
            <a:r>
              <a:rPr lang="en-US" sz="2200" dirty="0" smtClean="0"/>
              <a:t>ventricular </a:t>
            </a:r>
            <a:r>
              <a:rPr lang="en-US" sz="2200" dirty="0"/>
              <a:t>aneurysms </a:t>
            </a:r>
            <a:r>
              <a:rPr lang="en-US" sz="2200" dirty="0" smtClean="0"/>
              <a:t>after MI 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200" i="1" dirty="0" smtClean="0"/>
              <a:t>“</a:t>
            </a:r>
            <a:r>
              <a:rPr lang="en-US" sz="2200" b="1" dirty="0">
                <a:solidFill>
                  <a:srgbClr val="0DB7C4"/>
                </a:solidFill>
                <a:latin typeface="Dosis"/>
                <a:ea typeface="Dosis"/>
                <a:cs typeface="Dosis"/>
              </a:rPr>
              <a:t>false</a:t>
            </a:r>
            <a:r>
              <a:rPr lang="en-US" sz="2200" i="1" dirty="0" smtClean="0"/>
              <a:t>” : </a:t>
            </a:r>
            <a:r>
              <a:rPr lang="en-US" sz="2200" dirty="0" smtClean="0"/>
              <a:t>a </a:t>
            </a:r>
            <a:r>
              <a:rPr lang="en-US" sz="2200" dirty="0"/>
              <a:t>wall defect leads to the </a:t>
            </a:r>
            <a:r>
              <a:rPr lang="en-US" sz="2200" dirty="0" smtClean="0"/>
              <a:t>formation of </a:t>
            </a:r>
            <a:r>
              <a:rPr lang="en-US" sz="2200" dirty="0"/>
              <a:t>an extravascular hematoma that communicates with </a:t>
            </a:r>
            <a:r>
              <a:rPr lang="en-US" sz="2200" dirty="0" smtClean="0"/>
              <a:t>the intravascular </a:t>
            </a:r>
            <a:r>
              <a:rPr lang="en-US" sz="2200" dirty="0"/>
              <a:t>space (“pulsating hematoma”)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6" y="1255013"/>
            <a:ext cx="2691244" cy="3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696191"/>
            <a:ext cx="7356763" cy="40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06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>
            <a:off x="6533474" y="417731"/>
            <a:ext cx="2120985" cy="4361089"/>
            <a:chOff x="5160100" y="1609475"/>
            <a:chExt cx="975300" cy="2005375"/>
          </a:xfrm>
        </p:grpSpPr>
        <p:sp>
          <p:nvSpPr>
            <p:cNvPr id="70" name="Google Shape;70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DB7C4"/>
              </a:buClr>
              <a:buSzPts val="2400"/>
            </a:pPr>
            <a:r>
              <a:rPr lang="en-US" sz="7200" b="1" dirty="0">
                <a:solidFill>
                  <a:schemeClr val="bg1"/>
                </a:solidFill>
              </a:rPr>
              <a:t>Veins and </a:t>
            </a:r>
            <a:r>
              <a:rPr lang="en-US" sz="7200" b="1" dirty="0" err="1">
                <a:solidFill>
                  <a:schemeClr val="bg1"/>
                </a:solidFill>
              </a:rPr>
              <a:t>Lymphatics</a:t>
            </a:r>
            <a:endParaRPr sz="7200" b="1" dirty="0">
              <a:solidFill>
                <a:schemeClr val="bg1"/>
              </a:solidFill>
            </a:endParaRPr>
          </a:p>
        </p:txBody>
      </p:sp>
      <p:grpSp>
        <p:nvGrpSpPr>
          <p:cNvPr id="73" name="Google Shape;73;p12"/>
          <p:cNvGrpSpPr/>
          <p:nvPr/>
        </p:nvGrpSpPr>
        <p:grpSpPr>
          <a:xfrm>
            <a:off x="7537946" y="1335226"/>
            <a:ext cx="433800" cy="433800"/>
            <a:chOff x="5382800" y="412975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73;p12"/>
          <p:cNvGrpSpPr/>
          <p:nvPr/>
        </p:nvGrpSpPr>
        <p:grpSpPr>
          <a:xfrm>
            <a:off x="7622070" y="3635320"/>
            <a:ext cx="433800" cy="433800"/>
            <a:chOff x="5382800" y="412975"/>
            <a:chExt cx="433800" cy="433800"/>
          </a:xfrm>
        </p:grpSpPr>
        <p:sp>
          <p:nvSpPr>
            <p:cNvPr id="11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5944" y="4232493"/>
            <a:ext cx="614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90% of clinical venous disease caused by Varicose veins and </a:t>
            </a: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phlebothrombosis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/thrombophlebitis</a:t>
            </a:r>
          </a:p>
        </p:txBody>
      </p:sp>
    </p:spTree>
    <p:extLst>
      <p:ext uri="{BB962C8B-B14F-4D97-AF65-F5344CB8AC3E}">
        <p14:creationId xmlns:p14="http://schemas.microsoft.com/office/powerpoint/2010/main" val="42970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7" y="449587"/>
            <a:ext cx="7582602" cy="740353"/>
          </a:xfrm>
        </p:spPr>
        <p:txBody>
          <a:bodyPr/>
          <a:lstStyle/>
          <a:p>
            <a:r>
              <a:rPr lang="en-US" sz="4000" b="1" dirty="0">
                <a:sym typeface="Source Sans Pro"/>
              </a:rPr>
              <a:t>Varicose </a:t>
            </a:r>
            <a:r>
              <a:rPr lang="en-US" sz="4000" b="1" dirty="0" smtClean="0">
                <a:sym typeface="Source Sans Pro"/>
              </a:rPr>
              <a:t>veins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/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bnormally </a:t>
            </a:r>
            <a:r>
              <a:rPr lang="en-US" sz="2000" b="1" dirty="0"/>
              <a:t>dilated tortuous veins </a:t>
            </a:r>
            <a:r>
              <a:rPr lang="en-US" sz="2000" b="1" dirty="0" smtClean="0"/>
              <a:t>produced by </a:t>
            </a:r>
            <a:r>
              <a:rPr lang="en-US" sz="2000" b="1" dirty="0"/>
              <a:t>chronically </a:t>
            </a:r>
            <a:r>
              <a:rPr lang="en-US" sz="2000" b="1" dirty="0" smtClean="0">
                <a:solidFill>
                  <a:srgbClr val="7030A0"/>
                </a:solidFill>
              </a:rPr>
              <a:t>(1)</a:t>
            </a:r>
            <a:r>
              <a:rPr lang="en-US" sz="2000" b="1" dirty="0" smtClean="0"/>
              <a:t>increased </a:t>
            </a:r>
            <a:r>
              <a:rPr lang="en-US" sz="2000" b="1" dirty="0"/>
              <a:t>intraluminal </a:t>
            </a:r>
            <a:r>
              <a:rPr lang="en-US" sz="2000" b="1" dirty="0" smtClean="0"/>
              <a:t>pressures &amp; </a:t>
            </a:r>
            <a:r>
              <a:rPr lang="en-US" sz="2000" b="1" dirty="0" smtClean="0">
                <a:solidFill>
                  <a:srgbClr val="7030A0"/>
                </a:solidFill>
              </a:rPr>
              <a:t>(2)</a:t>
            </a:r>
            <a:r>
              <a:rPr lang="en-US" sz="2000" b="1" dirty="0" smtClean="0"/>
              <a:t>weakened </a:t>
            </a:r>
            <a:r>
              <a:rPr lang="en-US" sz="2000" b="1" dirty="0"/>
              <a:t>vessel wall </a:t>
            </a:r>
            <a:r>
              <a:rPr lang="en-US" sz="2000" b="1" dirty="0" smtClean="0"/>
              <a:t>support.</a:t>
            </a:r>
          </a:p>
          <a:p>
            <a:r>
              <a:rPr lang="en-US" sz="2000" dirty="0"/>
              <a:t>Venous valves incompetent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lower-extremity stasis, congestion, edema, pain, &amp; thrombosis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r>
              <a:rPr lang="en-US" sz="2200" b="1" dirty="0" smtClean="0">
                <a:solidFill>
                  <a:srgbClr val="0DB7C4"/>
                </a:solidFill>
                <a:latin typeface="Dosis"/>
                <a:ea typeface="Dosis"/>
                <a:cs typeface="Dosis"/>
              </a:rPr>
              <a:t>Locations: </a:t>
            </a:r>
            <a:r>
              <a:rPr lang="en-US" sz="2000" dirty="0" smtClean="0"/>
              <a:t>typically, superficial veins of </a:t>
            </a:r>
            <a:r>
              <a:rPr lang="en-US" sz="2000" dirty="0"/>
              <a:t>the upper </a:t>
            </a:r>
            <a:r>
              <a:rPr lang="en-US" sz="2000" dirty="0" smtClean="0"/>
              <a:t>&amp; lower leg.</a:t>
            </a:r>
          </a:p>
          <a:p>
            <a:r>
              <a:rPr lang="en-US" sz="2000" b="1" dirty="0" smtClean="0">
                <a:solidFill>
                  <a:srgbClr val="0DB7C4"/>
                </a:solidFill>
                <a:latin typeface="Dosis"/>
                <a:ea typeface="Dosis"/>
                <a:cs typeface="Dosis"/>
              </a:rPr>
              <a:t>Risk factors: </a:t>
            </a:r>
            <a:r>
              <a:rPr lang="en-US" sz="2000" dirty="0" smtClean="0"/>
              <a:t>Obesity, female </a:t>
            </a:r>
            <a:r>
              <a:rPr lang="en-US" sz="2000" dirty="0" smtClean="0"/>
              <a:t>sex, pregnancy</a:t>
            </a:r>
            <a:r>
              <a:rPr lang="en-US" sz="2000" dirty="0" smtClean="0"/>
              <a:t>, &amp; familial tendency.</a:t>
            </a:r>
          </a:p>
          <a:p>
            <a:r>
              <a:rPr lang="en-US" sz="2000" b="1" dirty="0" smtClean="0">
                <a:solidFill>
                  <a:srgbClr val="0DB7C4"/>
                </a:solidFill>
                <a:latin typeface="Dosis"/>
                <a:ea typeface="Dosis"/>
                <a:cs typeface="Dosis"/>
              </a:rPr>
              <a:t>Clinical features: </a:t>
            </a:r>
            <a:r>
              <a:rPr lang="en-US" sz="2000" dirty="0"/>
              <a:t>persistent edema </a:t>
            </a:r>
            <a:r>
              <a:rPr lang="en-US" sz="2000" dirty="0" smtClean="0"/>
              <a:t>&amp; </a:t>
            </a:r>
            <a:r>
              <a:rPr lang="en-US" sz="2000" dirty="0"/>
              <a:t>secondary </a:t>
            </a:r>
            <a:r>
              <a:rPr lang="en-US" sz="2000" dirty="0" smtClean="0"/>
              <a:t>ischemic, skin </a:t>
            </a:r>
            <a:r>
              <a:rPr lang="en-US" sz="2000" dirty="0"/>
              <a:t>changes, including stasis dermatitis and ulcerations.</a:t>
            </a:r>
            <a:endParaRPr lang="en-US" sz="2200" b="1" dirty="0">
              <a:solidFill>
                <a:srgbClr val="0DB7C4"/>
              </a:solidFill>
              <a:latin typeface="Dosis"/>
              <a:ea typeface="Dosis"/>
              <a:cs typeface="Dosi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806" y="346950"/>
            <a:ext cx="7582602" cy="740353"/>
          </a:xfrm>
        </p:spPr>
        <p:txBody>
          <a:bodyPr/>
          <a:lstStyle/>
          <a:p>
            <a:r>
              <a:rPr lang="en-US" sz="3600" b="1" dirty="0">
                <a:sym typeface="Source Sans Pro"/>
              </a:rPr>
              <a:t>Varicose </a:t>
            </a:r>
            <a:r>
              <a:rPr lang="en-US" sz="3600" b="1" dirty="0" smtClean="0">
                <a:sym typeface="Source Sans Pro"/>
              </a:rPr>
              <a:t>veins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 smtClean="0">
                <a:solidFill>
                  <a:srgbClr val="7030A0"/>
                </a:solidFill>
              </a:rPr>
              <a:t>Clinical presentation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varicose ve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ive Myths About Spider and Varicose Veins - MercyOne Iowa Heart Vein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9" y="1296955"/>
            <a:ext cx="7477691" cy="32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6" y="449587"/>
            <a:ext cx="8134599" cy="740353"/>
          </a:xfrm>
        </p:spPr>
        <p:txBody>
          <a:bodyPr/>
          <a:lstStyle/>
          <a:p>
            <a:r>
              <a:rPr lang="en-US" sz="3600" b="1" dirty="0"/>
              <a:t>Thrombophlebitis </a:t>
            </a:r>
            <a:r>
              <a:rPr lang="en-US" sz="3600" b="1" dirty="0" smtClean="0"/>
              <a:t>&amp; </a:t>
            </a:r>
            <a:r>
              <a:rPr lang="en-US" sz="3600" b="1" dirty="0" err="1" smtClean="0"/>
              <a:t>Phlebothrombosis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/>
          <a:lstStyle/>
          <a:p>
            <a:r>
              <a:rPr lang="en-US" sz="2000" b="1" dirty="0"/>
              <a:t>Two terms are largely interchangeable designations for venous </a:t>
            </a:r>
            <a:r>
              <a:rPr lang="en-US" sz="2000" b="1" i="1" dirty="0">
                <a:solidFill>
                  <a:srgbClr val="7030A0"/>
                </a:solidFill>
              </a:rPr>
              <a:t>thrombosis</a:t>
            </a:r>
            <a:r>
              <a:rPr lang="en-US" sz="2000" b="1" dirty="0"/>
              <a:t> accompanied by </a:t>
            </a:r>
            <a:r>
              <a:rPr lang="en-US" sz="2000" b="1" i="1" dirty="0">
                <a:solidFill>
                  <a:srgbClr val="7030A0"/>
                </a:solidFill>
              </a:rPr>
              <a:t>inflammation</a:t>
            </a:r>
            <a:r>
              <a:rPr lang="en-US" sz="2000" b="1" dirty="0"/>
              <a:t>. </a:t>
            </a:r>
          </a:p>
          <a:p>
            <a:r>
              <a:rPr lang="en-US" sz="2000" dirty="0"/>
              <a:t>90% of </a:t>
            </a:r>
            <a:r>
              <a:rPr lang="en-US" sz="2000" dirty="0" smtClean="0"/>
              <a:t>cases are due to thrombosis </a:t>
            </a:r>
            <a:r>
              <a:rPr lang="en-US" sz="2000" dirty="0"/>
              <a:t>of deep leg </a:t>
            </a:r>
            <a:r>
              <a:rPr lang="en-US" sz="2000" dirty="0" smtClean="0"/>
              <a:t>veins</a:t>
            </a:r>
            <a:r>
              <a:rPr lang="en-US" sz="2000" b="1" dirty="0"/>
              <a:t> </a:t>
            </a:r>
            <a:r>
              <a:rPr lang="en-US" sz="2000" b="1" dirty="0" smtClean="0"/>
              <a:t>(DVT)</a:t>
            </a:r>
          </a:p>
          <a:p>
            <a:r>
              <a:rPr lang="en-US" sz="2000" b="1" dirty="0" smtClean="0"/>
              <a:t>Risk factors for DVT: </a:t>
            </a:r>
            <a:r>
              <a:rPr lang="en-US" sz="2000" b="1" i="1" dirty="0">
                <a:solidFill>
                  <a:srgbClr val="7030A0"/>
                </a:solidFill>
              </a:rPr>
              <a:t>Prolonged immobilization</a:t>
            </a:r>
            <a:r>
              <a:rPr lang="en-US" sz="2000" i="1" dirty="0" smtClean="0"/>
              <a:t>, </a:t>
            </a:r>
            <a:r>
              <a:rPr lang="en-US" sz="2000" dirty="0"/>
              <a:t>postoperative </a:t>
            </a:r>
            <a:r>
              <a:rPr lang="en-US" sz="2000" dirty="0" smtClean="0"/>
              <a:t>state, congestive </a:t>
            </a:r>
            <a:r>
              <a:rPr lang="en-US" sz="2000" dirty="0"/>
              <a:t>heart failure, </a:t>
            </a:r>
            <a:r>
              <a:rPr lang="en-US" sz="2000" dirty="0" smtClean="0"/>
              <a:t>pregnancy, oral </a:t>
            </a:r>
            <a:r>
              <a:rPr lang="en-US" sz="2000" dirty="0"/>
              <a:t>contraceptive use, malignancy, obesity, </a:t>
            </a:r>
            <a:r>
              <a:rPr lang="en-US" sz="2000" dirty="0" smtClean="0"/>
              <a:t>male sex</a:t>
            </a:r>
            <a:r>
              <a:rPr lang="en-US" sz="2000" dirty="0"/>
              <a:t>, </a:t>
            </a:r>
            <a:r>
              <a:rPr lang="en-US" sz="2000" dirty="0" smtClean="0"/>
              <a:t>&amp; age </a:t>
            </a:r>
            <a:r>
              <a:rPr lang="en-US" sz="2000" dirty="0"/>
              <a:t>over 50 </a:t>
            </a:r>
            <a:r>
              <a:rPr lang="en-US" sz="2000" dirty="0" smtClean="0"/>
              <a:t>year.</a:t>
            </a:r>
            <a:endParaRPr lang="en-US" sz="2000" dirty="0" smtClean="0"/>
          </a:p>
          <a:p>
            <a:r>
              <a:rPr lang="en-US" sz="2000" b="1" dirty="0" smtClean="0"/>
              <a:t>Clinical manifestation: </a:t>
            </a:r>
            <a:r>
              <a:rPr lang="en-US" sz="2000" dirty="0" smtClean="0"/>
              <a:t>few reliable</a:t>
            </a:r>
            <a:r>
              <a:rPr lang="en-US" sz="2000" dirty="0"/>
              <a:t> </a:t>
            </a:r>
            <a:r>
              <a:rPr lang="en-US" sz="2000" dirty="0" smtClean="0"/>
              <a:t>signs </a:t>
            </a:r>
            <a:r>
              <a:rPr lang="en-US" sz="2000" dirty="0"/>
              <a:t>or </a:t>
            </a:r>
            <a:r>
              <a:rPr lang="en-US" sz="2000" dirty="0" smtClean="0"/>
              <a:t>symptoms; distal </a:t>
            </a:r>
            <a:r>
              <a:rPr lang="en-US" sz="2000" dirty="0"/>
              <a:t>edema, cyanosis, superficial vein </a:t>
            </a:r>
            <a:r>
              <a:rPr lang="en-US" sz="2000" dirty="0" smtClean="0"/>
              <a:t>dilation, heat</a:t>
            </a:r>
            <a:r>
              <a:rPr lang="en-US" sz="2000" dirty="0"/>
              <a:t>, tenderness, redness, swelling, </a:t>
            </a:r>
            <a:r>
              <a:rPr lang="en-US" sz="2000" dirty="0" smtClean="0"/>
              <a:t>&amp; pain</a:t>
            </a:r>
            <a:r>
              <a:rPr lang="en-US" sz="2000" dirty="0"/>
              <a:t>. </a:t>
            </a:r>
            <a:r>
              <a:rPr lang="en-US" sz="2000" dirty="0" smtClean="0"/>
              <a:t> However</a:t>
            </a:r>
            <a:r>
              <a:rPr lang="en-US" sz="2000" dirty="0"/>
              <a:t>, many DVTs are asymptomatic</a:t>
            </a:r>
            <a:r>
              <a:rPr lang="en-US" sz="2000" dirty="0" smtClean="0"/>
              <a:t>, </a:t>
            </a:r>
            <a:r>
              <a:rPr lang="en-US" sz="2000" dirty="0"/>
              <a:t>and the absence </a:t>
            </a:r>
            <a:r>
              <a:rPr lang="en-US" sz="2000" dirty="0" smtClean="0"/>
              <a:t>of findings </a:t>
            </a:r>
            <a:r>
              <a:rPr lang="en-US" sz="2000" dirty="0"/>
              <a:t>does not exclude their presence.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6" y="449587"/>
            <a:ext cx="8134599" cy="740353"/>
          </a:xfrm>
        </p:spPr>
        <p:txBody>
          <a:bodyPr/>
          <a:lstStyle/>
          <a:p>
            <a:r>
              <a:rPr lang="en-US" sz="3600" b="1" dirty="0"/>
              <a:t>Thrombophlebitis </a:t>
            </a:r>
            <a:r>
              <a:rPr lang="en-US" sz="3600" b="1" dirty="0" smtClean="0"/>
              <a:t>&amp; </a:t>
            </a:r>
            <a:r>
              <a:rPr lang="en-US" sz="3600" b="1" dirty="0" err="1" smtClean="0"/>
              <a:t>Phlebothrombosis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973" y="1163782"/>
            <a:ext cx="7648083" cy="3387900"/>
          </a:xfrm>
        </p:spPr>
        <p:txBody>
          <a:bodyPr/>
          <a:lstStyle/>
          <a:p>
            <a:r>
              <a:rPr lang="en-US" sz="2000" b="1" dirty="0"/>
              <a:t>Pulmonary embolism is a common </a:t>
            </a:r>
            <a:r>
              <a:rPr lang="en-US" sz="2000" b="1" dirty="0" smtClean="0"/>
              <a:t>&amp; serious clinical complication </a:t>
            </a:r>
            <a:r>
              <a:rPr lang="en-US" sz="2000" b="1" dirty="0"/>
              <a:t>of DVT, resulting from fragmentation </a:t>
            </a:r>
            <a:r>
              <a:rPr lang="en-US" sz="2000" b="1" dirty="0" smtClean="0"/>
              <a:t>or detachment </a:t>
            </a:r>
            <a:r>
              <a:rPr lang="en-US" sz="2000" b="1" dirty="0"/>
              <a:t>of the venous thrombus. </a:t>
            </a:r>
            <a:endParaRPr lang="en-US" sz="2000" b="1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many cases, </a:t>
            </a:r>
            <a:r>
              <a:rPr lang="en-US" sz="2000" dirty="0" smtClean="0"/>
              <a:t>the first </a:t>
            </a:r>
            <a:r>
              <a:rPr lang="en-US" sz="2000" dirty="0"/>
              <a:t>manifestation of thrombophlebitis is a </a:t>
            </a:r>
            <a:r>
              <a:rPr lang="en-US" sz="2000" dirty="0" smtClean="0"/>
              <a:t>pulmonary embolus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Depending </a:t>
            </a:r>
            <a:r>
              <a:rPr lang="en-US" sz="2000" dirty="0"/>
              <a:t>on the size and number of emboli, </a:t>
            </a:r>
            <a:r>
              <a:rPr lang="en-US" sz="2000" dirty="0" smtClean="0"/>
              <a:t>the outcome </a:t>
            </a:r>
            <a:r>
              <a:rPr lang="en-US" sz="2000" dirty="0"/>
              <a:t>can range from resolution with no symptoms </a:t>
            </a:r>
            <a:r>
              <a:rPr lang="en-US" sz="2000" dirty="0" smtClean="0"/>
              <a:t>to death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5" name="AutoShape 4" descr="https://webpath.med.utah.edu/jpeg5/CV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"/>
          <a:stretch/>
        </p:blipFill>
        <p:spPr bwMode="auto">
          <a:xfrm>
            <a:off x="2047006" y="529937"/>
            <a:ext cx="5334749" cy="418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4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452467" cy="1140000"/>
          </a:xfrm>
        </p:spPr>
        <p:txBody>
          <a:bodyPr/>
          <a:lstStyle/>
          <a:p>
            <a:r>
              <a:rPr lang="en-US" sz="3600" b="1" dirty="0" smtClean="0"/>
              <a:t>Aneurysms – </a:t>
            </a:r>
            <a:r>
              <a:rPr lang="en-US" b="1" dirty="0" smtClean="0"/>
              <a:t>Types by shape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523" y="1132829"/>
            <a:ext cx="8395856" cy="1080435"/>
          </a:xfrm>
        </p:spPr>
        <p:txBody>
          <a:bodyPr/>
          <a:lstStyle/>
          <a:p>
            <a:r>
              <a:rPr lang="en-US" sz="2200" b="1" dirty="0" err="1">
                <a:solidFill>
                  <a:srgbClr val="0DB7C4"/>
                </a:solidFill>
                <a:latin typeface="Dosis"/>
                <a:ea typeface="Dosis"/>
                <a:cs typeface="Dosis"/>
              </a:rPr>
              <a:t>Saccular</a:t>
            </a:r>
            <a:r>
              <a:rPr lang="en-US" sz="2200" b="1" dirty="0">
                <a:solidFill>
                  <a:srgbClr val="0DB7C4"/>
                </a:solidFill>
                <a:latin typeface="Dosis"/>
                <a:ea typeface="Dosis"/>
                <a:cs typeface="Dosis"/>
              </a:rPr>
              <a:t> aneurysms</a:t>
            </a:r>
            <a:r>
              <a:rPr lang="en-US" sz="2000" i="1" dirty="0" smtClean="0"/>
              <a:t>: </a:t>
            </a:r>
            <a:r>
              <a:rPr lang="en-US" sz="2000" dirty="0" smtClean="0"/>
              <a:t>discrete </a:t>
            </a:r>
            <a:r>
              <a:rPr lang="en-US" sz="2000" dirty="0" err="1" smtClean="0"/>
              <a:t>outpouchings</a:t>
            </a:r>
            <a:r>
              <a:rPr lang="en-US" sz="2000" dirty="0" smtClean="0"/>
              <a:t> ranging (5-20 cm) </a:t>
            </a:r>
            <a:r>
              <a:rPr lang="en-US" sz="2000" dirty="0"/>
              <a:t>in diameter, often with a </a:t>
            </a:r>
            <a:r>
              <a:rPr lang="en-US" sz="2000" dirty="0" smtClean="0"/>
              <a:t>contained thrombus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200" b="1" dirty="0">
                <a:solidFill>
                  <a:srgbClr val="0DB7C4"/>
                </a:solidFill>
                <a:latin typeface="Dosis"/>
                <a:ea typeface="Dosis"/>
                <a:cs typeface="Dosis"/>
              </a:rPr>
              <a:t>Fusiform aneurysms: </a:t>
            </a:r>
            <a:r>
              <a:rPr lang="en-US" sz="2000" u="sng" dirty="0" smtClean="0"/>
              <a:t>circumferential</a:t>
            </a:r>
            <a:r>
              <a:rPr lang="en-US" sz="2000" dirty="0" smtClean="0"/>
              <a:t> dilations up </a:t>
            </a:r>
            <a:r>
              <a:rPr lang="en-US" sz="2000" dirty="0"/>
              <a:t>to 20 cm in </a:t>
            </a:r>
            <a:r>
              <a:rPr lang="en-US" sz="2000" dirty="0" smtClean="0"/>
              <a:t>diameter, most commonly involve aortic </a:t>
            </a:r>
            <a:r>
              <a:rPr lang="en-US" sz="2000" dirty="0"/>
              <a:t>arch, </a:t>
            </a:r>
            <a:r>
              <a:rPr lang="en-US" sz="2000" dirty="0" smtClean="0"/>
              <a:t>abdominal </a:t>
            </a:r>
            <a:r>
              <a:rPr lang="en-US" sz="2000" dirty="0"/>
              <a:t>aorta, </a:t>
            </a:r>
            <a:r>
              <a:rPr lang="en-US" sz="2000" dirty="0" smtClean="0"/>
              <a:t>or iliac </a:t>
            </a:r>
            <a:r>
              <a:rPr lang="en-US" sz="2000" dirty="0"/>
              <a:t>arteries.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"/>
          <a:stretch/>
        </p:blipFill>
        <p:spPr>
          <a:xfrm>
            <a:off x="656523" y="2691245"/>
            <a:ext cx="8196532" cy="2369128"/>
          </a:xfrm>
          <a:prstGeom prst="rect">
            <a:avLst/>
          </a:prstGeom>
        </p:spPr>
      </p:pic>
      <p:pic>
        <p:nvPicPr>
          <p:cNvPr id="1026" name="Picture 2" descr="Image result for fus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93889" y="-286311"/>
            <a:ext cx="1048151" cy="18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42" y="166255"/>
            <a:ext cx="5452467" cy="898411"/>
          </a:xfrm>
        </p:spPr>
        <p:txBody>
          <a:bodyPr/>
          <a:lstStyle/>
          <a:p>
            <a:r>
              <a:rPr lang="en-US" sz="3600" b="1" dirty="0" smtClean="0"/>
              <a:t>Aneurysms – </a:t>
            </a:r>
            <a:r>
              <a:rPr lang="en-US" sz="2800" b="1" dirty="0" smtClean="0">
                <a:solidFill>
                  <a:srgbClr val="7030A0"/>
                </a:solidFill>
              </a:rPr>
              <a:t>Pathogenesis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524" y="1184782"/>
            <a:ext cx="8310831" cy="1080435"/>
          </a:xfrm>
        </p:spPr>
        <p:txBody>
          <a:bodyPr/>
          <a:lstStyle/>
          <a:p>
            <a:pPr marL="76200" indent="0">
              <a:buNone/>
            </a:pPr>
            <a:r>
              <a:rPr lang="en-US" sz="2200" dirty="0" smtClean="0"/>
              <a:t>Alterations </a:t>
            </a:r>
            <a:r>
              <a:rPr lang="en-US" sz="2200" dirty="0"/>
              <a:t>in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SMCs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or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200" dirty="0" smtClean="0"/>
              <a:t>compromise </a:t>
            </a:r>
            <a:r>
              <a:rPr lang="en-US" sz="2200" b="1" dirty="0" smtClean="0"/>
              <a:t>structural </a:t>
            </a:r>
            <a:r>
              <a:rPr lang="en-US" sz="2200" b="1" dirty="0"/>
              <a:t>integrity</a:t>
            </a:r>
            <a:r>
              <a:rPr lang="en-US" sz="2200" dirty="0"/>
              <a:t> of the arterial </a:t>
            </a:r>
            <a:r>
              <a:rPr lang="en-US" sz="2200" dirty="0" smtClean="0"/>
              <a:t>media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2000" i="1" dirty="0">
                <a:solidFill>
                  <a:srgbClr val="7030A0"/>
                </a:solidFill>
              </a:rPr>
              <a:t>Inadequate or abnormal connective tissue </a:t>
            </a:r>
            <a:r>
              <a:rPr lang="en-US" sz="2000" i="1" dirty="0" smtClean="0">
                <a:solidFill>
                  <a:srgbClr val="7030A0"/>
                </a:solidFill>
              </a:rPr>
              <a:t>synthesis: </a:t>
            </a:r>
            <a:r>
              <a:rPr lang="en-US" sz="2000" dirty="0" smtClean="0"/>
              <a:t>many </a:t>
            </a:r>
            <a:r>
              <a:rPr lang="en-US" sz="2000" dirty="0"/>
              <a:t>rare inherited </a:t>
            </a:r>
            <a:r>
              <a:rPr lang="en-US" sz="2000" dirty="0" smtClean="0"/>
              <a:t>diseases with </a:t>
            </a:r>
            <a:r>
              <a:rPr lang="en-US" sz="2000" dirty="0"/>
              <a:t>abnormalities that can lead to aneurysm </a:t>
            </a:r>
            <a:r>
              <a:rPr lang="en-US" sz="2000" dirty="0" smtClean="0"/>
              <a:t>formation, </a:t>
            </a:r>
            <a:r>
              <a:rPr lang="en-US" sz="2000" dirty="0"/>
              <a:t>aneurysms in these patients </a:t>
            </a:r>
            <a:r>
              <a:rPr lang="en-US" sz="2000" u="sng" dirty="0" smtClean="0"/>
              <a:t>easily</a:t>
            </a:r>
            <a:r>
              <a:rPr lang="en-US" sz="2000" dirty="0" smtClean="0"/>
              <a:t> rupture</a:t>
            </a:r>
            <a:r>
              <a:rPr lang="en-US" sz="2000" dirty="0"/>
              <a:t>, even when </a:t>
            </a:r>
            <a:r>
              <a:rPr lang="en-US" sz="2000" dirty="0" smtClean="0"/>
              <a:t>small:</a:t>
            </a:r>
          </a:p>
          <a:p>
            <a:r>
              <a:rPr lang="en-US" sz="2000" i="1" dirty="0" err="1" smtClean="0">
                <a:solidFill>
                  <a:srgbClr val="7030A0"/>
                </a:solidFill>
              </a:rPr>
              <a:t>Marfan</a:t>
            </a: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>
                <a:solidFill>
                  <a:srgbClr val="7030A0"/>
                </a:solidFill>
              </a:rPr>
              <a:t>syndrome</a:t>
            </a:r>
            <a:r>
              <a:rPr lang="en-US" sz="2000" i="1" dirty="0" smtClean="0"/>
              <a:t>: </a:t>
            </a:r>
            <a:r>
              <a:rPr lang="en-US" sz="2000" dirty="0" smtClean="0"/>
              <a:t>defective </a:t>
            </a:r>
            <a:r>
              <a:rPr lang="en-US" sz="2000" dirty="0"/>
              <a:t>synthesis of </a:t>
            </a:r>
            <a:r>
              <a:rPr lang="en-US" sz="2000" dirty="0" smtClean="0"/>
              <a:t>scaffolding protein </a:t>
            </a:r>
            <a:r>
              <a:rPr lang="en-US" sz="2000" i="1" dirty="0" err="1"/>
              <a:t>fibrillin</a:t>
            </a:r>
            <a:r>
              <a:rPr lang="en-US" sz="2000" i="1" dirty="0"/>
              <a:t> </a:t>
            </a:r>
            <a:r>
              <a:rPr lang="en-US" sz="2000" i="1" dirty="0" smtClean="0">
                <a:sym typeface="Wingdings" pitchFamily="2" charset="2"/>
              </a:rPr>
              <a:t>  ↑</a:t>
            </a:r>
            <a:r>
              <a:rPr lang="en-US" sz="2000" dirty="0" smtClean="0"/>
              <a:t>TGF-β  activity</a:t>
            </a:r>
            <a:r>
              <a:rPr lang="en-US" sz="2000" dirty="0" smtClean="0">
                <a:sym typeface="Wingdings" pitchFamily="2" charset="2"/>
              </a:rPr>
              <a:t> weak of elastic tissue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dilation in the aorta.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Ehlers- </a:t>
            </a:r>
            <a:r>
              <a:rPr lang="en-US" sz="2000" i="1" dirty="0" err="1">
                <a:solidFill>
                  <a:srgbClr val="7030A0"/>
                </a:solidFill>
              </a:rPr>
              <a:t>Danlos</a:t>
            </a:r>
            <a:r>
              <a:rPr lang="en-US" sz="2000" i="1" dirty="0">
                <a:solidFill>
                  <a:srgbClr val="7030A0"/>
                </a:solidFill>
              </a:rPr>
              <a:t> syndrome IV:</a:t>
            </a:r>
            <a:r>
              <a:rPr lang="en-US" sz="2000" dirty="0" smtClean="0"/>
              <a:t> </a:t>
            </a:r>
            <a:r>
              <a:rPr lang="en-US" sz="2000" dirty="0"/>
              <a:t>Defective type III collagen synthesis </a:t>
            </a:r>
            <a:r>
              <a:rPr lang="en-US" sz="2000" dirty="0" smtClean="0">
                <a:sym typeface="Wingdings" pitchFamily="2" charset="2"/>
              </a:rPr>
              <a:t> weak vessels  </a:t>
            </a:r>
            <a:r>
              <a:rPr lang="en-US" sz="2000" dirty="0" smtClean="0"/>
              <a:t>aneurysm formation.</a:t>
            </a:r>
          </a:p>
          <a:p>
            <a:pPr marL="7620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06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452467" cy="1140000"/>
          </a:xfrm>
        </p:spPr>
        <p:txBody>
          <a:bodyPr/>
          <a:lstStyle/>
          <a:p>
            <a:r>
              <a:rPr lang="en-US" sz="3600" b="1" dirty="0" smtClean="0"/>
              <a:t>Aneurysms – </a:t>
            </a:r>
            <a:r>
              <a:rPr lang="en-US" sz="2800" b="1" dirty="0" smtClean="0">
                <a:solidFill>
                  <a:srgbClr val="7030A0"/>
                </a:solidFill>
              </a:rPr>
              <a:t>Pathogenesis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28" y="1112047"/>
            <a:ext cx="8219208" cy="1080435"/>
          </a:xfrm>
        </p:spPr>
        <p:txBody>
          <a:bodyPr/>
          <a:lstStyle/>
          <a:p>
            <a:pPr marL="533400" indent="-457200">
              <a:buFont typeface="+mj-lt"/>
              <a:buAutoNum type="arabicPeriod" startAt="2"/>
            </a:pPr>
            <a:r>
              <a:rPr lang="en-US" sz="2000" i="1" dirty="0" smtClean="0">
                <a:solidFill>
                  <a:srgbClr val="7030A0"/>
                </a:solidFill>
              </a:rPr>
              <a:t>The </a:t>
            </a:r>
            <a:r>
              <a:rPr lang="en-US" sz="2000" i="1" dirty="0">
                <a:solidFill>
                  <a:srgbClr val="7030A0"/>
                </a:solidFill>
              </a:rPr>
              <a:t>balance of collagen degradation and synthesis is altered by inflammation and associated proteases.. </a:t>
            </a:r>
          </a:p>
          <a:p>
            <a:pPr marL="76200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</a:t>
            </a:r>
            <a:r>
              <a:rPr lang="en-US" sz="2000" dirty="0" smtClean="0"/>
              <a:t>Increased matrix </a:t>
            </a:r>
            <a:r>
              <a:rPr lang="en-US" sz="2000" dirty="0" err="1" smtClean="0"/>
              <a:t>metalloprotease</a:t>
            </a:r>
            <a:r>
              <a:rPr lang="en-US" sz="2000" dirty="0" smtClean="0"/>
              <a:t> </a:t>
            </a:r>
            <a:r>
              <a:rPr lang="en-US" sz="2000" dirty="0"/>
              <a:t>expression by macrophages in </a:t>
            </a:r>
            <a:r>
              <a:rPr lang="en-US" sz="2000" dirty="0" smtClean="0"/>
              <a:t>atherosclerotic plaque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aneurysm by </a:t>
            </a:r>
            <a:r>
              <a:rPr lang="en-US" sz="2000" dirty="0"/>
              <a:t>degrading arterial </a:t>
            </a:r>
            <a:r>
              <a:rPr lang="en-US" sz="2000" dirty="0" smtClean="0"/>
              <a:t>ECM.</a:t>
            </a:r>
          </a:p>
          <a:p>
            <a:pPr marL="533400" indent="-457200">
              <a:buFont typeface="+mj-lt"/>
              <a:buAutoNum type="arabicPeriod" startAt="3"/>
            </a:pPr>
            <a:r>
              <a:rPr lang="en-US" sz="2000" dirty="0" smtClean="0"/>
              <a:t> </a:t>
            </a:r>
            <a:r>
              <a:rPr lang="en-US" sz="2000" i="1" dirty="0">
                <a:solidFill>
                  <a:srgbClr val="7030A0"/>
                </a:solidFill>
              </a:rPr>
              <a:t>The vascular wall is weakened through loss of smooth muscle cells or the synthesis of </a:t>
            </a:r>
            <a:r>
              <a:rPr lang="en-US" sz="2000" i="1" dirty="0" err="1">
                <a:solidFill>
                  <a:srgbClr val="7030A0"/>
                </a:solidFill>
              </a:rPr>
              <a:t>noncollagenous</a:t>
            </a:r>
            <a:r>
              <a:rPr lang="en-US" sz="2000" i="1" dirty="0">
                <a:solidFill>
                  <a:srgbClr val="7030A0"/>
                </a:solidFill>
              </a:rPr>
              <a:t> or </a:t>
            </a:r>
            <a:r>
              <a:rPr lang="en-US" sz="2000" i="1" dirty="0" err="1">
                <a:solidFill>
                  <a:srgbClr val="7030A0"/>
                </a:solidFill>
              </a:rPr>
              <a:t>nonelastic</a:t>
            </a:r>
            <a:r>
              <a:rPr lang="en-US" sz="2000" i="1" dirty="0">
                <a:solidFill>
                  <a:srgbClr val="7030A0"/>
                </a:solidFill>
              </a:rPr>
              <a:t> extracellular matrix. </a:t>
            </a:r>
          </a:p>
          <a:p>
            <a:r>
              <a:rPr lang="en-US" sz="2000" dirty="0" smtClean="0"/>
              <a:t>Ischemia of 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</a:t>
            </a:r>
            <a:r>
              <a:rPr lang="en-US" sz="2000" dirty="0" smtClean="0"/>
              <a:t> media: In atherosclerotic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thickening of the </a:t>
            </a:r>
            <a:r>
              <a:rPr lang="en-US" sz="2000" dirty="0" smtClean="0"/>
              <a:t>intima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increases </a:t>
            </a:r>
            <a:r>
              <a:rPr lang="en-US" sz="2000" dirty="0"/>
              <a:t>the distance that oxygen and nutrients </a:t>
            </a:r>
            <a:r>
              <a:rPr lang="en-US" sz="2000" dirty="0" smtClean="0"/>
              <a:t>must diffuse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/>
              <a:t>Ischemia of 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</a:t>
            </a:r>
            <a:r>
              <a:rPr lang="en-US" sz="2000" dirty="0" smtClean="0"/>
              <a:t> media</a:t>
            </a:r>
            <a:r>
              <a:rPr lang="en-US" sz="2000" dirty="0"/>
              <a:t>: </a:t>
            </a:r>
            <a:r>
              <a:rPr lang="en-US" sz="2000" dirty="0" smtClean="0"/>
              <a:t>Systemic </a:t>
            </a:r>
            <a:r>
              <a:rPr lang="en-US" sz="2000" dirty="0"/>
              <a:t>hypertension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significant narrowing </a:t>
            </a:r>
            <a:r>
              <a:rPr lang="en-US" sz="2000" dirty="0"/>
              <a:t>of arterioles of the vasa </a:t>
            </a:r>
            <a:r>
              <a:rPr lang="en-US" sz="2000" dirty="0" err="1" smtClean="0"/>
              <a:t>vasorum</a:t>
            </a:r>
            <a:r>
              <a:rPr lang="en-US" sz="2000" dirty="0"/>
              <a:t> </a:t>
            </a:r>
            <a:r>
              <a:rPr lang="en-US" sz="2000" dirty="0" smtClean="0"/>
              <a:t>(in the aorta)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74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452467" cy="1140000"/>
          </a:xfrm>
        </p:spPr>
        <p:txBody>
          <a:bodyPr/>
          <a:lstStyle/>
          <a:p>
            <a:r>
              <a:rPr lang="en-US" sz="3600" b="1" dirty="0" smtClean="0"/>
              <a:t>Aneurysms – </a:t>
            </a:r>
            <a:r>
              <a:rPr lang="en-US" sz="2800" b="1" dirty="0" smtClean="0">
                <a:solidFill>
                  <a:srgbClr val="7030A0"/>
                </a:solidFill>
              </a:rPr>
              <a:t>Pathogenesis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28" y="1112047"/>
            <a:ext cx="8219208" cy="1080435"/>
          </a:xfrm>
        </p:spPr>
        <p:txBody>
          <a:bodyPr/>
          <a:lstStyle/>
          <a:p>
            <a:r>
              <a:rPr lang="en-US" b="1" dirty="0"/>
              <a:t>Medial ischemia may lead to “degenerative changes” </a:t>
            </a:r>
            <a:r>
              <a:rPr lang="en-US" b="1" dirty="0" smtClean="0"/>
              <a:t>of the aorta</a:t>
            </a:r>
            <a:r>
              <a:rPr lang="en-US" dirty="0" smtClean="0"/>
              <a:t>;  Ischemia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/>
              <a:t>smooth </a:t>
            </a:r>
            <a:r>
              <a:rPr lang="en-US" dirty="0"/>
              <a:t>muscle cell </a:t>
            </a:r>
            <a:r>
              <a:rPr lang="en-US" dirty="0" smtClean="0"/>
              <a:t>loss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scarring and </a:t>
            </a:r>
            <a:r>
              <a:rPr lang="en-US" dirty="0"/>
              <a:t>loss </a:t>
            </a:r>
            <a:r>
              <a:rPr lang="en-US" dirty="0" smtClean="0"/>
              <a:t>of elastic fibers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inadequate </a:t>
            </a:r>
            <a:r>
              <a:rPr lang="en-US" dirty="0"/>
              <a:t>extracellular matrix </a:t>
            </a:r>
            <a:r>
              <a:rPr lang="en-US" dirty="0" smtClean="0"/>
              <a:t>synthesis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production </a:t>
            </a:r>
            <a:r>
              <a:rPr lang="en-US" dirty="0"/>
              <a:t>of increasing amounts of </a:t>
            </a:r>
            <a:r>
              <a:rPr lang="en-US" dirty="0" smtClean="0"/>
              <a:t>amorphous ground </a:t>
            </a:r>
            <a:r>
              <a:rPr lang="en-US" dirty="0"/>
              <a:t>substance (glycosaminoglycan).</a:t>
            </a:r>
          </a:p>
          <a:p>
            <a:r>
              <a:rPr lang="en-US" dirty="0" smtClean="0"/>
              <a:t>Histologically, these </a:t>
            </a:r>
            <a:r>
              <a:rPr lang="en-US" dirty="0"/>
              <a:t>changes </a:t>
            </a:r>
            <a:r>
              <a:rPr lang="en-US" dirty="0" smtClean="0"/>
              <a:t>recognized </a:t>
            </a:r>
            <a:r>
              <a:rPr lang="en-US" dirty="0"/>
              <a:t>as </a:t>
            </a:r>
            <a:r>
              <a:rPr lang="en-US" b="1" i="1" dirty="0">
                <a:solidFill>
                  <a:srgbClr val="7030A0"/>
                </a:solidFill>
              </a:rPr>
              <a:t>cystic </a:t>
            </a:r>
            <a:r>
              <a:rPr lang="en-US" b="1" i="1" dirty="0" smtClean="0">
                <a:solidFill>
                  <a:srgbClr val="7030A0"/>
                </a:solidFill>
              </a:rPr>
              <a:t>medial degeneration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28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7166967" cy="1140000"/>
          </a:xfrm>
        </p:spPr>
        <p:txBody>
          <a:bodyPr/>
          <a:lstStyle/>
          <a:p>
            <a:r>
              <a:rPr lang="en-US" sz="3600" b="1" dirty="0" smtClean="0"/>
              <a:t>Aneurysms – </a:t>
            </a:r>
            <a:r>
              <a:rPr lang="en-US" sz="3200" b="1" i="1" dirty="0">
                <a:solidFill>
                  <a:srgbClr val="7030A0"/>
                </a:solidFill>
              </a:rPr>
              <a:t>cystic medial degeneration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4" y="1319645"/>
            <a:ext cx="44005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82" y="1319645"/>
            <a:ext cx="4286249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4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/>
              <a:t>Abdominal Aortic </a:t>
            </a:r>
            <a:r>
              <a:rPr lang="en-US" sz="3600" b="1" dirty="0" smtClean="0"/>
              <a:t>Aneurysm (AAA)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560" y="1070484"/>
            <a:ext cx="8278794" cy="3387900"/>
          </a:xfrm>
        </p:spPr>
        <p:txBody>
          <a:bodyPr/>
          <a:lstStyle/>
          <a:p>
            <a:r>
              <a:rPr lang="en-US" sz="2200" dirty="0"/>
              <a:t>Aneurysms occurring as a consequence of </a:t>
            </a:r>
            <a:r>
              <a:rPr lang="en-US" sz="2200" dirty="0" smtClean="0"/>
              <a:t>atherosclerosis form </a:t>
            </a:r>
            <a:r>
              <a:rPr lang="en-US" sz="2200" dirty="0"/>
              <a:t>most commonly </a:t>
            </a:r>
            <a:r>
              <a:rPr lang="en-US" sz="2200" dirty="0" smtClean="0"/>
              <a:t>in </a:t>
            </a:r>
            <a:r>
              <a:rPr lang="en-US" sz="2200" u="sng" dirty="0"/>
              <a:t>abdominal aorta </a:t>
            </a:r>
            <a:r>
              <a:rPr lang="en-US" sz="2200" u="sng" dirty="0" smtClean="0"/>
              <a:t>&amp; common iliac arteries.</a:t>
            </a:r>
          </a:p>
          <a:p>
            <a:r>
              <a:rPr lang="en-US" sz="2200" dirty="0" smtClean="0"/>
              <a:t>More </a:t>
            </a:r>
            <a:r>
              <a:rPr lang="en-US" sz="2200" dirty="0"/>
              <a:t>frequently in men </a:t>
            </a:r>
            <a:r>
              <a:rPr lang="en-US" sz="2200" dirty="0" smtClean="0"/>
              <a:t>&amp; in </a:t>
            </a:r>
            <a:r>
              <a:rPr lang="en-US" sz="2200" dirty="0"/>
              <a:t>smokers </a:t>
            </a:r>
            <a:r>
              <a:rPr lang="en-US" sz="2200" dirty="0" smtClean="0"/>
              <a:t>&amp; rarely before </a:t>
            </a:r>
            <a:r>
              <a:rPr lang="en-US" sz="2200" dirty="0" smtClean="0"/>
              <a:t>50.</a:t>
            </a:r>
          </a:p>
          <a:p>
            <a:r>
              <a:rPr lang="en-US" sz="2200" dirty="0" smtClean="0"/>
              <a:t>Atherosclerotic </a:t>
            </a:r>
            <a:r>
              <a:rPr lang="en-US" sz="2200" dirty="0" smtClean="0"/>
              <a:t>plaques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/>
              <a:t>compromise the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of </a:t>
            </a:r>
            <a:r>
              <a:rPr lang="en-US" sz="2200" dirty="0" smtClean="0"/>
              <a:t>nutrients &amp; wastes </a:t>
            </a:r>
            <a:r>
              <a:rPr lang="en-US" sz="2200" dirty="0"/>
              <a:t>between </a:t>
            </a:r>
            <a:r>
              <a:rPr lang="en-US" sz="2200" dirty="0" smtClean="0"/>
              <a:t>vascular </a:t>
            </a:r>
            <a:r>
              <a:rPr lang="en-US" sz="2200" dirty="0"/>
              <a:t>lumen </a:t>
            </a:r>
            <a:r>
              <a:rPr lang="en-US" sz="2200" dirty="0" smtClean="0"/>
              <a:t>&amp; arterial wall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/>
              <a:t>deleterious effects on </a:t>
            </a:r>
            <a:r>
              <a:rPr lang="en-US" sz="2200" dirty="0" smtClean="0"/>
              <a:t>SMCs.</a:t>
            </a:r>
          </a:p>
          <a:p>
            <a:r>
              <a:rPr lang="en-US" sz="2200" dirty="0" smtClean="0"/>
              <a:t>Also atherosclerotic lesions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/>
              <a:t>Inflammatory </a:t>
            </a:r>
            <a:r>
              <a:rPr lang="en-US" sz="2200" dirty="0" smtClean="0"/>
              <a:t>infiltrates </a:t>
            </a:r>
            <a:r>
              <a:rPr lang="en-US" sz="2200" dirty="0" smtClean="0">
                <a:sym typeface="Wingdings" pitchFamily="2" charset="2"/>
              </a:rPr>
              <a:t> release </a:t>
            </a:r>
            <a:r>
              <a:rPr lang="en-US" sz="2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proteolytic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 </a:t>
            </a:r>
            <a:r>
              <a:rPr lang="en-US" sz="2200" dirty="0"/>
              <a:t>ECM degradation</a:t>
            </a:r>
            <a:endParaRPr lang="en-US" sz="2200" dirty="0" smtClean="0"/>
          </a:p>
          <a:p>
            <a:r>
              <a:rPr lang="en-US" sz="2200" dirty="0" smtClean="0"/>
              <a:t>Combination </a:t>
            </a:r>
            <a:r>
              <a:rPr lang="en-US" sz="2200" dirty="0"/>
              <a:t>of </a:t>
            </a:r>
            <a:r>
              <a:rPr lang="en-US" sz="2200" dirty="0" smtClean="0"/>
              <a:t>these, </a:t>
            </a:r>
            <a:r>
              <a:rPr lang="en-US" sz="2200" dirty="0"/>
              <a:t>the </a:t>
            </a:r>
            <a:r>
              <a:rPr lang="en-US" sz="2200" dirty="0" smtClean="0"/>
              <a:t>media undergoes </a:t>
            </a:r>
            <a:r>
              <a:rPr lang="en-US" sz="2200" dirty="0"/>
              <a:t>degeneration </a:t>
            </a:r>
            <a:r>
              <a:rPr lang="en-US" sz="2200" dirty="0" smtClean="0"/>
              <a:t>&amp; necrosis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arterial </a:t>
            </a:r>
            <a:r>
              <a:rPr lang="en-US" sz="2200" dirty="0"/>
              <a:t>wall </a:t>
            </a:r>
            <a:r>
              <a:rPr lang="en-US" sz="2200" dirty="0" smtClean="0"/>
              <a:t>thinning </a:t>
            </a:r>
            <a:r>
              <a:rPr lang="en-US" sz="2200" dirty="0" smtClean="0">
                <a:sym typeface="Wingdings" pitchFamily="2" charset="2"/>
              </a:rPr>
              <a:t> dilation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6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-87920"/>
            <a:ext cx="7582602" cy="1140000"/>
          </a:xfrm>
        </p:spPr>
        <p:txBody>
          <a:bodyPr/>
          <a:lstStyle/>
          <a:p>
            <a:r>
              <a:rPr lang="en-US" sz="3600" b="1" dirty="0" smtClean="0"/>
              <a:t>AAA-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560" y="1070484"/>
            <a:ext cx="8278794" cy="3387900"/>
          </a:xfrm>
        </p:spPr>
        <p:txBody>
          <a:bodyPr/>
          <a:lstStyle/>
          <a:p>
            <a:r>
              <a:rPr lang="en-US" sz="2200" dirty="0" smtClean="0"/>
              <a:t>AAAs typically </a:t>
            </a:r>
            <a:r>
              <a:rPr lang="en-US" sz="2200" dirty="0"/>
              <a:t>occur between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arteries &amp; the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bifurcation;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can be </a:t>
            </a:r>
            <a:r>
              <a:rPr lang="en-US" sz="2200" dirty="0" err="1"/>
              <a:t>saccular</a:t>
            </a:r>
            <a:r>
              <a:rPr lang="en-US" sz="2200" dirty="0"/>
              <a:t> or </a:t>
            </a:r>
            <a:r>
              <a:rPr lang="en-US" sz="2200" dirty="0" smtClean="0"/>
              <a:t>fusiform &amp; </a:t>
            </a:r>
            <a:r>
              <a:rPr lang="en-US" sz="2200" dirty="0"/>
              <a:t>up to 15 cm in diameter and 25 cm in </a:t>
            </a:r>
            <a:r>
              <a:rPr lang="en-US" sz="2200" dirty="0" smtClean="0"/>
              <a:t>length.</a:t>
            </a:r>
          </a:p>
          <a:p>
            <a:r>
              <a:rPr lang="en-US" sz="2200" dirty="0" smtClean="0"/>
              <a:t>In </a:t>
            </a:r>
            <a:r>
              <a:rPr lang="en-US" sz="2200" dirty="0"/>
              <a:t>the vast </a:t>
            </a:r>
            <a:r>
              <a:rPr lang="en-US" sz="2200" dirty="0" smtClean="0"/>
              <a:t>majority </a:t>
            </a:r>
            <a:r>
              <a:rPr lang="en-US" sz="2200" dirty="0"/>
              <a:t>extensive atherosclerosis </a:t>
            </a:r>
            <a:r>
              <a:rPr lang="en-US" sz="2200" dirty="0" smtClean="0"/>
              <a:t>is present</a:t>
            </a:r>
            <a:r>
              <a:rPr lang="en-US" sz="2200" dirty="0"/>
              <a:t>, with thinning </a:t>
            </a:r>
            <a:r>
              <a:rPr lang="en-US" sz="2200" dirty="0" smtClean="0"/>
              <a:t>&amp; focal </a:t>
            </a:r>
            <a:r>
              <a:rPr lang="en-US" sz="2200" dirty="0"/>
              <a:t>destruction of the </a:t>
            </a:r>
            <a:r>
              <a:rPr lang="en-US" sz="2200" dirty="0" smtClean="0"/>
              <a:t>underlying media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aneurysm sac usually contains bland, </a:t>
            </a:r>
            <a:r>
              <a:rPr lang="en-US" sz="2200" b="1" dirty="0"/>
              <a:t>laminated</a:t>
            </a:r>
            <a:r>
              <a:rPr lang="en-US" sz="2200" dirty="0"/>
              <a:t>, </a:t>
            </a:r>
            <a:r>
              <a:rPr lang="en-US" sz="2200" dirty="0" smtClean="0"/>
              <a:t>poorly organized </a:t>
            </a:r>
            <a:r>
              <a:rPr lang="en-US" sz="2200" dirty="0"/>
              <a:t>mural </a:t>
            </a:r>
            <a:r>
              <a:rPr lang="en-US" sz="2200" dirty="0" smtClean="0"/>
              <a:t>thrombus …can fill </a:t>
            </a:r>
            <a:r>
              <a:rPr lang="en-US" sz="2200" dirty="0"/>
              <a:t>much of the </a:t>
            </a:r>
            <a:r>
              <a:rPr lang="en-US" sz="2200" dirty="0" smtClean="0"/>
              <a:t>dilated segment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Not </a:t>
            </a:r>
            <a:r>
              <a:rPr lang="en-US" sz="2200" dirty="0"/>
              <a:t>infrequently, AAAs are accompanied by </a:t>
            </a:r>
            <a:r>
              <a:rPr lang="en-US" sz="2200" dirty="0" smtClean="0"/>
              <a:t>smaller iliac </a:t>
            </a:r>
            <a:r>
              <a:rPr lang="en-US" sz="2200" dirty="0"/>
              <a:t>artery </a:t>
            </a:r>
            <a:r>
              <a:rPr lang="en-US" sz="2200" dirty="0" smtClean="0"/>
              <a:t>aneurysms</a:t>
            </a:r>
            <a:r>
              <a:rPr lang="en-US" sz="2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00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8F22E5-AB85-44E2-8C50-965C41F4B81B}"/>
</file>

<file path=customXml/itemProps2.xml><?xml version="1.0" encoding="utf-8"?>
<ds:datastoreItem xmlns:ds="http://schemas.openxmlformats.org/officeDocument/2006/customXml" ds:itemID="{4D55A921-65C7-484E-A576-0B3734805CCF}"/>
</file>

<file path=customXml/itemProps3.xml><?xml version="1.0" encoding="utf-8"?>
<ds:datastoreItem xmlns:ds="http://schemas.openxmlformats.org/officeDocument/2006/customXml" ds:itemID="{649273B6-648A-43F2-860D-287D6A0BA143}"/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1591</Words>
  <Application>Microsoft Office PowerPoint</Application>
  <PresentationFormat>On-screen Show (16:9)</PresentationFormat>
  <Paragraphs>121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Dosis</vt:lpstr>
      <vt:lpstr>Source Sans Pro</vt:lpstr>
      <vt:lpstr>Wingdings</vt:lpstr>
      <vt:lpstr>Cerimon template</vt:lpstr>
      <vt:lpstr>Aneurysms  &amp; Dissections</vt:lpstr>
      <vt:lpstr>Aneurysms</vt:lpstr>
      <vt:lpstr>Aneurysms – Types by shape </vt:lpstr>
      <vt:lpstr>Aneurysms – Pathogenesis </vt:lpstr>
      <vt:lpstr>Aneurysms – Pathogenesis </vt:lpstr>
      <vt:lpstr>Aneurysms – Pathogenesis </vt:lpstr>
      <vt:lpstr>Aneurysms – cystic medial degeneration</vt:lpstr>
      <vt:lpstr>Abdominal Aortic Aneurysm (AAA)</vt:lpstr>
      <vt:lpstr>AAA- Morphology</vt:lpstr>
      <vt:lpstr>AAA- Morphology</vt:lpstr>
      <vt:lpstr>AAA- Clinical Manifestations</vt:lpstr>
      <vt:lpstr>AAA- Clinical Consequences</vt:lpstr>
      <vt:lpstr>Thoracic Aortic Aneurysm</vt:lpstr>
      <vt:lpstr>Aortic Dissection</vt:lpstr>
      <vt:lpstr>Aortic Dissection - Pathogenesis</vt:lpstr>
      <vt:lpstr>Aortic Dissection - Morphology</vt:lpstr>
      <vt:lpstr>Aortic Dissection - Morphology</vt:lpstr>
      <vt:lpstr>Aortic Dissection – Clinical presentation</vt:lpstr>
      <vt:lpstr>Aortic Dissection – Clinical presentation</vt:lpstr>
      <vt:lpstr>PowerPoint Presentation</vt:lpstr>
      <vt:lpstr>Veins and Lymphatics</vt:lpstr>
      <vt:lpstr>Varicose veins</vt:lpstr>
      <vt:lpstr>Varicose veins– Clinical presentation</vt:lpstr>
      <vt:lpstr>Thrombophlebitis &amp; Phlebothrombosis</vt:lpstr>
      <vt:lpstr>Thrombophlebitis &amp; Phlebothrombosis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Ishcemic Heart Disease</dc:title>
  <dc:creator>mohammed hayel</dc:creator>
  <cp:lastModifiedBy>mohammed hayel</cp:lastModifiedBy>
  <cp:revision>115</cp:revision>
  <dcterms:modified xsi:type="dcterms:W3CDTF">2020-11-29T07:08:51Z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