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2" r:id="rId3"/>
    <p:sldId id="288" r:id="rId4"/>
    <p:sldId id="258" r:id="rId5"/>
    <p:sldId id="298" r:id="rId6"/>
    <p:sldId id="281" r:id="rId7"/>
    <p:sldId id="283" r:id="rId8"/>
    <p:sldId id="293" r:id="rId9"/>
    <p:sldId id="292" r:id="rId10"/>
    <p:sldId id="284" r:id="rId11"/>
    <p:sldId id="287" r:id="rId12"/>
    <p:sldId id="296" r:id="rId13"/>
    <p:sldId id="275" r:id="rId14"/>
    <p:sldId id="268" r:id="rId15"/>
    <p:sldId id="266" r:id="rId16"/>
    <p:sldId id="307" r:id="rId17"/>
    <p:sldId id="277" r:id="rId18"/>
    <p:sldId id="295" r:id="rId19"/>
    <p:sldId id="267" r:id="rId20"/>
    <p:sldId id="271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6FCBA-8A35-3C0E-2927-A0344F05426C}" v="7" dt="2022-10-27T07:17:01.615"/>
    <p1510:client id="{3E1FCD76-AC07-F572-B6F5-537F9BD5F782}" v="17" dt="2022-10-26T12:16:57.809"/>
    <p1510:client id="{3F964241-36F1-51EC-283F-E10D97C8520C}" v="27" dt="2022-10-27T06:57:45.580"/>
    <p1510:client id="{9FAB3836-0161-2B28-751E-92A552DEFC27}" v="32" dt="2022-10-25T07:13:47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5" autoAdjust="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har Ahmad. Abu morad" userId="S::mathhar@mutah.edu.jo::7ef918d1-8ff8-4c99-946b-4940260b1f06" providerId="AD" clId="Web-{3E1FCD76-AC07-F572-B6F5-537F9BD5F782}"/>
    <pc:docChg chg="addSld delSld modSld sldOrd">
      <pc:chgData name="Mathhar Ahmad. Abu morad" userId="S::mathhar@mutah.edu.jo::7ef918d1-8ff8-4c99-946b-4940260b1f06" providerId="AD" clId="Web-{3E1FCD76-AC07-F572-B6F5-537F9BD5F782}" dt="2022-10-26T12:16:57.809" v="12"/>
      <pc:docMkLst>
        <pc:docMk/>
      </pc:docMkLst>
      <pc:sldChg chg="modSp">
        <pc:chgData name="Mathhar Ahmad. Abu morad" userId="S::mathhar@mutah.edu.jo::7ef918d1-8ff8-4c99-946b-4940260b1f06" providerId="AD" clId="Web-{3E1FCD76-AC07-F572-B6F5-537F9BD5F782}" dt="2022-10-26T12:05:34.385" v="11" actId="20577"/>
        <pc:sldMkLst>
          <pc:docMk/>
          <pc:sldMk cId="0" sldId="267"/>
        </pc:sldMkLst>
        <pc:spChg chg="mod">
          <ac:chgData name="Mathhar Ahmad. Abu morad" userId="S::mathhar@mutah.edu.jo::7ef918d1-8ff8-4c99-946b-4940260b1f06" providerId="AD" clId="Web-{3E1FCD76-AC07-F572-B6F5-537F9BD5F782}" dt="2022-10-26T12:05:34.385" v="11" actId="20577"/>
          <ac:spMkLst>
            <pc:docMk/>
            <pc:sldMk cId="0" sldId="267"/>
            <ac:spMk id="13316" creationId="{22E7BD15-A457-0664-CA1C-95F93B63C14E}"/>
          </ac:spMkLst>
        </pc:spChg>
      </pc:sldChg>
      <pc:sldChg chg="ord">
        <pc:chgData name="Mathhar Ahmad. Abu morad" userId="S::mathhar@mutah.edu.jo::7ef918d1-8ff8-4c99-946b-4940260b1f06" providerId="AD" clId="Web-{3E1FCD76-AC07-F572-B6F5-537F9BD5F782}" dt="2022-10-26T12:16:57.809" v="12"/>
        <pc:sldMkLst>
          <pc:docMk/>
          <pc:sldMk cId="0" sldId="271"/>
        </pc:sldMkLst>
      </pc:sldChg>
      <pc:sldChg chg="new del">
        <pc:chgData name="Mathhar Ahmad. Abu morad" userId="S::mathhar@mutah.edu.jo::7ef918d1-8ff8-4c99-946b-4940260b1f06" providerId="AD" clId="Web-{3E1FCD76-AC07-F572-B6F5-537F9BD5F782}" dt="2022-10-26T11:20:04.368" v="3"/>
        <pc:sldMkLst>
          <pc:docMk/>
          <pc:sldMk cId="2018015180" sldId="308"/>
        </pc:sldMkLst>
      </pc:sldChg>
      <pc:sldChg chg="new del">
        <pc:chgData name="Mathhar Ahmad. Abu morad" userId="S::mathhar@mutah.edu.jo::7ef918d1-8ff8-4c99-946b-4940260b1f06" providerId="AD" clId="Web-{3E1FCD76-AC07-F572-B6F5-537F9BD5F782}" dt="2022-10-26T11:19:56.665" v="2"/>
        <pc:sldMkLst>
          <pc:docMk/>
          <pc:sldMk cId="674533733" sldId="309"/>
        </pc:sldMkLst>
      </pc:sldChg>
    </pc:docChg>
  </pc:docChgLst>
  <pc:docChgLst>
    <pc:chgData name="Mathhar Ahmad. Abu morad" userId="S::mathhar@mutah.edu.jo::7ef918d1-8ff8-4c99-946b-4940260b1f06" providerId="AD" clId="Web-{9FAB3836-0161-2B28-751E-92A552DEFC27}"/>
    <pc:docChg chg="modSld">
      <pc:chgData name="Mathhar Ahmad. Abu morad" userId="S::mathhar@mutah.edu.jo::7ef918d1-8ff8-4c99-946b-4940260b1f06" providerId="AD" clId="Web-{9FAB3836-0161-2B28-751E-92A552DEFC27}" dt="2022-10-25T07:13:47.438" v="31" actId="20577"/>
      <pc:docMkLst>
        <pc:docMk/>
      </pc:docMkLst>
      <pc:sldChg chg="modSp">
        <pc:chgData name="Mathhar Ahmad. Abu morad" userId="S::mathhar@mutah.edu.jo::7ef918d1-8ff8-4c99-946b-4940260b1f06" providerId="AD" clId="Web-{9FAB3836-0161-2B28-751E-92A552DEFC27}" dt="2022-10-25T07:13:47.438" v="31" actId="20577"/>
        <pc:sldMkLst>
          <pc:docMk/>
          <pc:sldMk cId="0" sldId="257"/>
        </pc:sldMkLst>
        <pc:spChg chg="mod">
          <ac:chgData name="Mathhar Ahmad. Abu morad" userId="S::mathhar@mutah.edu.jo::7ef918d1-8ff8-4c99-946b-4940260b1f06" providerId="AD" clId="Web-{9FAB3836-0161-2B28-751E-92A552DEFC27}" dt="2022-10-25T07:13:47.438" v="31" actId="20577"/>
          <ac:spMkLst>
            <pc:docMk/>
            <pc:sldMk cId="0" sldId="257"/>
            <ac:spMk id="2050" creationId="{5E01DB80-FF97-5560-CA93-9BB4A71A8210}"/>
          </ac:spMkLst>
        </pc:spChg>
      </pc:sldChg>
    </pc:docChg>
  </pc:docChgLst>
  <pc:docChgLst>
    <pc:chgData name="Mathhar Ahmad. Abu morad" userId="S::mathhar@mutah.edu.jo::7ef918d1-8ff8-4c99-946b-4940260b1f06" providerId="AD" clId="Web-{3F964241-36F1-51EC-283F-E10D97C8520C}"/>
    <pc:docChg chg="modSld sldOrd">
      <pc:chgData name="Mathhar Ahmad. Abu morad" userId="S::mathhar@mutah.edu.jo::7ef918d1-8ff8-4c99-946b-4940260b1f06" providerId="AD" clId="Web-{3F964241-36F1-51EC-283F-E10D97C8520C}" dt="2022-10-27T06:57:45.580" v="17"/>
      <pc:docMkLst>
        <pc:docMk/>
      </pc:docMkLst>
      <pc:sldChg chg="modSp ord">
        <pc:chgData name="Mathhar Ahmad. Abu morad" userId="S::mathhar@mutah.edu.jo::7ef918d1-8ff8-4c99-946b-4940260b1f06" providerId="AD" clId="Web-{3F964241-36F1-51EC-283F-E10D97C8520C}" dt="2022-10-27T06:57:19.845" v="16" actId="14100"/>
        <pc:sldMkLst>
          <pc:docMk/>
          <pc:sldMk cId="0" sldId="268"/>
        </pc:sldMkLst>
        <pc:spChg chg="mod">
          <ac:chgData name="Mathhar Ahmad. Abu morad" userId="S::mathhar@mutah.edu.jo::7ef918d1-8ff8-4c99-946b-4940260b1f06" providerId="AD" clId="Web-{3F964241-36F1-51EC-283F-E10D97C8520C}" dt="2022-10-27T06:57:19.845" v="16" actId="14100"/>
          <ac:spMkLst>
            <pc:docMk/>
            <pc:sldMk cId="0" sldId="268"/>
            <ac:spMk id="18" creationId="{8CA3C1D0-C8BF-E426-6D2F-B40CD5A2BC0C}"/>
          </ac:spMkLst>
        </pc:spChg>
      </pc:sldChg>
      <pc:sldChg chg="ord">
        <pc:chgData name="Mathhar Ahmad. Abu morad" userId="S::mathhar@mutah.edu.jo::7ef918d1-8ff8-4c99-946b-4940260b1f06" providerId="AD" clId="Web-{3F964241-36F1-51EC-283F-E10D97C8520C}" dt="2022-10-27T06:57:45.580" v="17"/>
        <pc:sldMkLst>
          <pc:docMk/>
          <pc:sldMk cId="0" sldId="275"/>
        </pc:sldMkLst>
      </pc:sldChg>
      <pc:sldChg chg="modSp">
        <pc:chgData name="Mathhar Ahmad. Abu morad" userId="S::mathhar@mutah.edu.jo::7ef918d1-8ff8-4c99-946b-4940260b1f06" providerId="AD" clId="Web-{3F964241-36F1-51EC-283F-E10D97C8520C}" dt="2022-10-27T06:51:41.115" v="13" actId="1076"/>
        <pc:sldMkLst>
          <pc:docMk/>
          <pc:sldMk cId="0" sldId="281"/>
        </pc:sldMkLst>
        <pc:spChg chg="mod">
          <ac:chgData name="Mathhar Ahmad. Abu morad" userId="S::mathhar@mutah.edu.jo::7ef918d1-8ff8-4c99-946b-4940260b1f06" providerId="AD" clId="Web-{3F964241-36F1-51EC-283F-E10D97C8520C}" dt="2022-10-27T06:51:41.115" v="13" actId="1076"/>
          <ac:spMkLst>
            <pc:docMk/>
            <pc:sldMk cId="0" sldId="281"/>
            <ac:spMk id="3" creationId="{6C3EFDF9-2BE3-CCA5-D88D-AF899BEB3E6F}"/>
          </ac:spMkLst>
        </pc:spChg>
        <pc:spChg chg="mod">
          <ac:chgData name="Mathhar Ahmad. Abu morad" userId="S::mathhar@mutah.edu.jo::7ef918d1-8ff8-4c99-946b-4940260b1f06" providerId="AD" clId="Web-{3F964241-36F1-51EC-283F-E10D97C8520C}" dt="2022-10-27T06:51:28.208" v="12" actId="20577"/>
          <ac:spMkLst>
            <pc:docMk/>
            <pc:sldMk cId="0" sldId="281"/>
            <ac:spMk id="4" creationId="{69C41A9E-13A2-CDB3-D313-47AA2415A8FD}"/>
          </ac:spMkLst>
        </pc:spChg>
      </pc:sldChg>
      <pc:sldChg chg="modSp">
        <pc:chgData name="Mathhar Ahmad. Abu morad" userId="S::mathhar@mutah.edu.jo::7ef918d1-8ff8-4c99-946b-4940260b1f06" providerId="AD" clId="Web-{3F964241-36F1-51EC-283F-E10D97C8520C}" dt="2022-10-27T06:48:30.874" v="1" actId="20577"/>
        <pc:sldMkLst>
          <pc:docMk/>
          <pc:sldMk cId="0" sldId="288"/>
        </pc:sldMkLst>
        <pc:spChg chg="mod">
          <ac:chgData name="Mathhar Ahmad. Abu morad" userId="S::mathhar@mutah.edu.jo::7ef918d1-8ff8-4c99-946b-4940260b1f06" providerId="AD" clId="Web-{3F964241-36F1-51EC-283F-E10D97C8520C}" dt="2022-10-27T06:48:30.874" v="1" actId="20577"/>
          <ac:spMkLst>
            <pc:docMk/>
            <pc:sldMk cId="0" sldId="288"/>
            <ac:spMk id="20481" creationId="{71B6809E-CACC-FEDD-C84D-F3374DD70BE8}"/>
          </ac:spMkLst>
        </pc:spChg>
      </pc:sldChg>
    </pc:docChg>
  </pc:docChgLst>
  <pc:docChgLst>
    <pc:chgData name="Mathhar Ahmad. Abu morad" userId="S::mathhar@mutah.edu.jo::7ef918d1-8ff8-4c99-946b-4940260b1f06" providerId="AD" clId="Web-{3786FCBA-8A35-3C0E-2927-A0344F05426C}"/>
    <pc:docChg chg="modSld">
      <pc:chgData name="Mathhar Ahmad. Abu morad" userId="S::mathhar@mutah.edu.jo::7ef918d1-8ff8-4c99-946b-4940260b1f06" providerId="AD" clId="Web-{3786FCBA-8A35-3C0E-2927-A0344F05426C}" dt="2022-10-27T07:17:01.615" v="6" actId="1076"/>
      <pc:docMkLst>
        <pc:docMk/>
      </pc:docMkLst>
      <pc:sldChg chg="modSp">
        <pc:chgData name="Mathhar Ahmad. Abu morad" userId="S::mathhar@mutah.edu.jo::7ef918d1-8ff8-4c99-946b-4940260b1f06" providerId="AD" clId="Web-{3786FCBA-8A35-3C0E-2927-A0344F05426C}" dt="2022-10-27T07:17:01.615" v="6" actId="1076"/>
        <pc:sldMkLst>
          <pc:docMk/>
          <pc:sldMk cId="0" sldId="307"/>
        </pc:sldMkLst>
        <pc:spChg chg="mod">
          <ac:chgData name="Mathhar Ahmad. Abu morad" userId="S::mathhar@mutah.edu.jo::7ef918d1-8ff8-4c99-946b-4940260b1f06" providerId="AD" clId="Web-{3786FCBA-8A35-3C0E-2927-A0344F05426C}" dt="2022-10-27T07:17:01.615" v="6" actId="1076"/>
          <ac:spMkLst>
            <pc:docMk/>
            <pc:sldMk cId="0" sldId="307"/>
            <ac:spMk id="19458" creationId="{8D52D204-CAA9-0FD6-819F-14963936FA33}"/>
          </ac:spMkLst>
        </pc:spChg>
        <pc:spChg chg="mod">
          <ac:chgData name="Mathhar Ahmad. Abu morad" userId="S::mathhar@mutah.edu.jo::7ef918d1-8ff8-4c99-946b-4940260b1f06" providerId="AD" clId="Web-{3786FCBA-8A35-3C0E-2927-A0344F05426C}" dt="2022-10-27T07:16:09.018" v="0" actId="1076"/>
          <ac:spMkLst>
            <pc:docMk/>
            <pc:sldMk cId="0" sldId="307"/>
            <ac:spMk id="19460" creationId="{760097B5-1CB8-8056-1192-0F2F82E096E3}"/>
          </ac:spMkLst>
        </pc:spChg>
        <pc:spChg chg="mod">
          <ac:chgData name="Mathhar Ahmad. Abu morad" userId="S::mathhar@mutah.edu.jo::7ef918d1-8ff8-4c99-946b-4940260b1f06" providerId="AD" clId="Web-{3786FCBA-8A35-3C0E-2927-A0344F05426C}" dt="2022-10-27T07:16:26.957" v="3" actId="1076"/>
          <ac:spMkLst>
            <pc:docMk/>
            <pc:sldMk cId="0" sldId="307"/>
            <ac:spMk id="19461" creationId="{AF435126-D7FB-C4E0-A2D7-9CCB0CD7E58B}"/>
          </ac:spMkLst>
        </pc:spChg>
        <pc:spChg chg="mod">
          <ac:chgData name="Mathhar Ahmad. Abu morad" userId="S::mathhar@mutah.edu.jo::7ef918d1-8ff8-4c99-946b-4940260b1f06" providerId="AD" clId="Web-{3786FCBA-8A35-3C0E-2927-A0344F05426C}" dt="2022-10-27T07:16:37.036" v="4" actId="1076"/>
          <ac:spMkLst>
            <pc:docMk/>
            <pc:sldMk cId="0" sldId="307"/>
            <ac:spMk id="19462" creationId="{1BBFABB6-693C-263E-B40B-8BB01B59CA9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B446D8-9CE1-B829-25B1-47679FA59C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630F7-A791-E369-39FE-B1AFB67A5D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B41096-2FA3-40ED-ACDF-663FE68A73BB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ED6BF1-632F-47CF-F908-DE5FA4E2BA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60B901-4131-7CA4-852A-EBCA19E0C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5E4EE-A7B4-4354-2C43-1BA1A13287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E8196-1F22-40AC-D86F-22DD72685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2042044-2450-4F8D-87B3-69511BDCBF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4532D32-42BC-CD3F-D004-EDBB2B354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894559FD-B140-7323-A6A1-8E58496873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6C82819-DA3B-5AE3-B281-B407FD2F3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D45CD5-F125-42E9-8713-AD7C80185EA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377DBED-D47B-9F28-0F7A-D42BAFB627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CB060F6-1B13-269D-E59A-3301AA6C56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87E59-B3EF-4943-406D-14B717296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2C8141-7B8F-427A-AC47-26F5CFF696F7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078A-58B4-83FC-36F6-D655B5DD8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F55EA-CF99-4853-AC0C-C69BC59D2963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EB04C-A197-BC88-E90F-11407B90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FC5AA-5080-E388-4C85-6AD454B7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26AEB-0D36-4D39-B67C-1F59674CE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05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412C9-5199-F654-6CE0-37D937E9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1AB3-111C-4101-815C-671A99E532EC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C879F-2D81-3654-5281-D590AE5D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4ED5B-4B91-C971-A389-B58AC8ED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483A-8C70-4ECB-BFAF-D83A8377B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12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F5339-ECB5-89F5-6EF6-EE9C94F2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AE5F5-8F1D-40FC-A94A-14CFA0B89E60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7C0A-8698-7FCB-73B6-EE23DAB3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A286D-CCB6-0F4F-0ED7-10D52B97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DC4DC-F13D-4054-A60F-D355134AD0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17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4F116-8C6E-943A-A859-78D483520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B1C96-64A4-0229-D704-858FDABD0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74B45-986B-96DD-5A57-39EAA18C9A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9DEBD-07B4-429A-92F2-5F2B62BD2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72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B3E176-FB3A-1589-07CE-4EE5EF389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304ACE-D28A-6B3E-E7AE-0BAF9AF90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75B98C-D79F-130D-764E-5DD2B301B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595C8-0011-4653-A83A-E7BA13FD4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91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36C9-4934-12F0-4F97-6CD0E662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A939-52A8-4CA1-9AAE-2C99B3F7340E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8036-FCE2-A1F6-3F09-995CD6A1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AD80A-FF76-B3EA-F1B9-454840C9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9AA29-003D-48CE-B409-24719230A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52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34C05-C0C3-4C87-29D5-791224D0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E2E9-406E-4BC1-A936-89E490D2A0B1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969EC-1A78-3A4E-D1B6-0C09B59F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2D44-77E2-1212-0E15-E6FE284F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91BA8-78D5-4A9B-888D-1454C0919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5B517E-7F9A-ACEC-7466-C83A2F2F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748A-E25E-4170-8540-546AB64B8C84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BCDED9-BD29-7CB1-D7C6-F21D280D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EDE850-B18F-C8B1-06FB-71699F8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8C477-8DAB-4169-A2AF-15470F961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37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FB7AC6-9F82-B2D7-408F-4D81D039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5F40-DC0C-4830-AB94-4E648A9CF735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E474C3-6602-5E3B-4A5E-8500DC7D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0B5B6-F1F4-D083-3A65-6717ABBE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68F8-4A10-4A2A-AD3D-3F8B17490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94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42DDD6-3946-7C8A-2453-A2CD569D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3B62-01A8-420A-974A-A2873A131555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BF19C8-31C0-5184-D052-F5D3D124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2F8E9D-42AB-79E3-E76C-27D9BE9E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D64C7-8624-4E96-AB96-9355320E4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0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65DB46-2BF9-A43C-FB95-E42CC27C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3FEF-34BD-46B1-9043-BFB81D2765C5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3C7E79-5F1E-C9AD-DDCA-0459EB46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55C96B-608F-C351-6EC0-5D305DF5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CCAB2-01AB-4B6C-8523-3DE7144D4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78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149A2B-6416-BFAA-6713-7504BC70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2B84-6295-4E4D-8D2A-B5D73E0B701A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04970A-1554-6351-27EA-E0DBDFD4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1A026C-7B96-A9A6-55AB-11D8FAEC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73A71-3748-4997-817F-8FE2D2180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2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DA767E-2A2B-1870-ADC3-97FFF87E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F49D-D838-4DFD-95CC-38FEF2A1ED81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129D76-A8AC-2246-6BD4-63D4719D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376373-4ADA-2037-A742-0A1CCB42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6858-CEA8-4538-9F36-088F59982B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83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3718E0D-AD75-CBB3-D59C-BBDF9177AD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D0543C-3D0A-4F71-7D4F-52231DEE6F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02B1-0DB8-0539-8830-18A427606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22EBF1-509D-45FD-AAB7-5776E07A3BD4}" type="datetimeFigureOut">
              <a:rPr lang="en-US"/>
              <a:pPr>
                <a:defRPr/>
              </a:pPr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996B-056A-1646-420C-1F96BDDCA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771A2-EC53-37F4-EB9A-018A597A9C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C185EF2-E191-499B-A1F2-9E740DBCEB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>
            <a:extLst>
              <a:ext uri="{FF2B5EF4-FFF2-40B4-BE49-F238E27FC236}">
                <a16:creationId xmlns:a16="http://schemas.microsoft.com/office/drawing/2014/main" id="{5E01DB80-FF97-5560-CA93-9BB4A71A8210}"/>
              </a:ext>
            </a:extLst>
          </p:cNvPr>
          <p:cNvSpPr txBox="1">
            <a:spLocks/>
          </p:cNvSpPr>
          <p:nvPr/>
        </p:nvSpPr>
        <p:spPr bwMode="auto">
          <a:xfrm>
            <a:off x="381000" y="1265238"/>
            <a:ext cx="8534400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/>
          <a:lstStyle/>
          <a:p>
            <a:pPr marL="273050" indent="-27305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General Microbiology Lab</a:t>
            </a:r>
          </a:p>
          <a:p>
            <a:pPr marL="273050" indent="-27305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endParaRPr lang="en-US" sz="26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Bacterial Staining</a:t>
            </a:r>
            <a:endParaRPr lang="en-US" sz="26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pPr marL="273050" indent="-27305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br>
              <a:rPr lang="en-US" sz="2800" dirty="0">
                <a:latin typeface="+mn-lt"/>
                <a:cs typeface="+mn-cs"/>
              </a:rPr>
            </a:br>
            <a:r>
              <a:rPr lang="en-US" sz="2600" b="1" dirty="0" err="1">
                <a:solidFill>
                  <a:srgbClr val="C00000"/>
                </a:solidFill>
                <a:latin typeface="Calibri"/>
                <a:cs typeface="Calibri"/>
              </a:rPr>
              <a:t>Mathhar</a:t>
            </a:r>
            <a:r>
              <a:rPr lang="en-US" sz="2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Calibri"/>
                <a:cs typeface="Calibri"/>
              </a:rPr>
              <a:t>ahmad</a:t>
            </a:r>
            <a:r>
              <a:rPr lang="en-US" sz="2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Calibri"/>
                <a:cs typeface="Calibri"/>
              </a:rPr>
              <a:t>abu</a:t>
            </a:r>
            <a:r>
              <a:rPr lang="en-US" sz="2600" b="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Calibri"/>
                <a:cs typeface="Calibri"/>
              </a:rPr>
              <a:t>morad</a:t>
            </a:r>
            <a:r>
              <a:rPr lang="en-US" sz="2600" b="1" dirty="0">
                <a:solidFill>
                  <a:srgbClr val="C00000"/>
                </a:solidFill>
                <a:latin typeface="Calibri"/>
                <a:cs typeface="Calibri"/>
              </a:rPr>
              <a:t>   MD</a:t>
            </a:r>
            <a:endParaRPr lang="en-US" sz="26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pPr marL="273050" indent="-273050" algn="ctr" rtl="1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defRPr/>
            </a:pPr>
            <a:r>
              <a:rPr lang="en-US" sz="26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Department of Microbiology and immunology </a:t>
            </a:r>
          </a:p>
          <a:p>
            <a:pPr marL="273050" indent="-273050" algn="ctr" rtl="1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Faculty of Medicine, </a:t>
            </a:r>
            <a:r>
              <a:rPr lang="en-US" sz="2600" b="1" dirty="0" err="1">
                <a:solidFill>
                  <a:srgbClr val="C00000"/>
                </a:solidFill>
                <a:latin typeface="Calibri" pitchFamily="34" charset="0"/>
                <a:cs typeface="+mn-cs"/>
              </a:rPr>
              <a:t>Mu’tah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University </a:t>
            </a:r>
          </a:p>
          <a:p>
            <a:pPr marL="273050" indent="-273050" algn="ctr" rtl="1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defRPr/>
            </a:pPr>
            <a:endParaRPr lang="en-US" sz="26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  <a:p>
            <a:pPr marL="273050" indent="-27305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Lab 3</a:t>
            </a:r>
          </a:p>
          <a:p>
            <a:pPr marL="273050" indent="-27305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None/>
              <a:defRPr/>
            </a:pPr>
            <a:br>
              <a:rPr lang="en-US" sz="2600" b="1" dirty="0">
                <a:solidFill>
                  <a:srgbClr val="C00000"/>
                </a:solidFill>
                <a:latin typeface="Calibri" pitchFamily="34" charset="0"/>
                <a:cs typeface="+mn-cs"/>
              </a:rPr>
            </a:br>
            <a:endParaRPr lang="en-US" sz="2600" b="1" dirty="0">
              <a:solidFill>
                <a:srgbClr val="C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4099" name="Picture 4" descr="medilogo1">
            <a:extLst>
              <a:ext uri="{FF2B5EF4-FFF2-40B4-BE49-F238E27FC236}">
                <a16:creationId xmlns:a16="http://schemas.microsoft.com/office/drawing/2014/main" id="{F33C99ED-40F4-3FE6-1826-2561EF2E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5C5E8FF-8CD8-90D7-B244-5DF5B7219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Differential Stains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DE361E73-7EB1-BAD8-193A-729B3AEB51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038600" cy="4068763"/>
          </a:xfrm>
        </p:spPr>
        <p:txBody>
          <a:bodyPr/>
          <a:lstStyle/>
          <a:p>
            <a:pPr eaLnBrk="1" hangingPunct="1"/>
            <a:r>
              <a:rPr lang="en-US" altLang="en-US" sz="2400"/>
              <a:t>Two or more reagents</a:t>
            </a:r>
          </a:p>
          <a:p>
            <a:pPr eaLnBrk="1" hangingPunct="1"/>
            <a:r>
              <a:rPr lang="en-US" altLang="en-US" sz="2400"/>
              <a:t>Distinguish</a:t>
            </a:r>
          </a:p>
          <a:p>
            <a:pPr lvl="1" eaLnBrk="1" hangingPunct="1"/>
            <a:r>
              <a:rPr lang="en-US" altLang="en-US" sz="2000"/>
              <a:t>Bacterial groups</a:t>
            </a:r>
          </a:p>
          <a:p>
            <a:pPr eaLnBrk="1" hangingPunct="1"/>
            <a:r>
              <a:rPr lang="en-US" altLang="en-US" sz="2400"/>
              <a:t>Example</a:t>
            </a:r>
          </a:p>
          <a:p>
            <a:pPr lvl="1" eaLnBrk="1" hangingPunct="1"/>
            <a:r>
              <a:rPr lang="en-US" altLang="en-US" sz="2000"/>
              <a:t>Gram stain</a:t>
            </a:r>
          </a:p>
          <a:p>
            <a:pPr lvl="1" eaLnBrk="1" hangingPunct="1"/>
            <a:r>
              <a:rPr lang="en-US" altLang="en-US" sz="2000"/>
              <a:t>Acid Fast Stain</a:t>
            </a:r>
          </a:p>
        </p:txBody>
      </p:sp>
      <p:pic>
        <p:nvPicPr>
          <p:cNvPr id="13316" name="Picture 6" descr="gram1">
            <a:extLst>
              <a:ext uri="{FF2B5EF4-FFF2-40B4-BE49-F238E27FC236}">
                <a16:creationId xmlns:a16="http://schemas.microsoft.com/office/drawing/2014/main" id="{4AA744B6-610F-18A4-58CA-EB90798F35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33600"/>
            <a:ext cx="3810000" cy="3022600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579B82A-2935-0E53-D425-450ED979B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533400"/>
            <a:ext cx="3352800" cy="11430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Slide Preparation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321B68F0-CC29-6476-EA71-0F5F055118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55838"/>
            <a:ext cx="4038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/>
              <a:t>Clean slide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LABEL !!!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Heat fix (usually)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Kill organism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Adhere to slide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Accepts dye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/>
              <a:t>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Too thick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Wash off specimen</a:t>
            </a:r>
          </a:p>
        </p:txBody>
      </p:sp>
      <p:pic>
        <p:nvPicPr>
          <p:cNvPr id="14340" name="Picture 2" descr="bro22554_11_01">
            <a:extLst>
              <a:ext uri="{FF2B5EF4-FFF2-40B4-BE49-F238E27FC236}">
                <a16:creationId xmlns:a16="http://schemas.microsoft.com/office/drawing/2014/main" id="{D0E11774-D646-1974-2DDA-BF63373A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5715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76B1BD-A4D7-5326-569F-2215CD64D8F0}"/>
              </a:ext>
            </a:extLst>
          </p:cNvPr>
          <p:cNvSpPr txBox="1"/>
          <p:nvPr/>
        </p:nvSpPr>
        <p:spPr>
          <a:xfrm>
            <a:off x="2895600" y="0"/>
            <a:ext cx="29305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Staining Procedure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6DDA73-1406-2518-1E5E-0CD0B0D0DBB1}"/>
              </a:ext>
            </a:extLst>
          </p:cNvPr>
          <p:cNvSpPr txBox="1"/>
          <p:nvPr/>
        </p:nvSpPr>
        <p:spPr>
          <a:xfrm>
            <a:off x="2674938" y="2370138"/>
            <a:ext cx="3732212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  <a:cs typeface="Arial" charset="0"/>
              </a:rPr>
              <a:t>Gram staining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33BBBFE4-65D3-0073-7025-C0E57CA2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-381000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Gram positive vs. Gram negative bacteria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35DD6976-847D-8039-984D-02B6BCFDA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421063"/>
            <a:ext cx="32639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30FC8A3D-7604-53C0-2F51-A767F732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19175"/>
            <a:ext cx="259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>
            <a:extLst>
              <a:ext uri="{FF2B5EF4-FFF2-40B4-BE49-F238E27FC236}">
                <a16:creationId xmlns:a16="http://schemas.microsoft.com/office/drawing/2014/main" id="{1A5B5D3A-0E2E-5ABF-D33A-6371007E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846388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1CD70A-3970-90F4-C5C5-345A18C6F86F}"/>
              </a:ext>
            </a:extLst>
          </p:cNvPr>
          <p:cNvCxnSpPr/>
          <p:nvPr/>
        </p:nvCxnSpPr>
        <p:spPr>
          <a:xfrm>
            <a:off x="4648200" y="838200"/>
            <a:ext cx="0" cy="601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622EB7E-72E1-9BD8-3AB8-B429199E7708}"/>
              </a:ext>
            </a:extLst>
          </p:cNvPr>
          <p:cNvSpPr/>
          <p:nvPr/>
        </p:nvSpPr>
        <p:spPr>
          <a:xfrm>
            <a:off x="228600" y="2743200"/>
            <a:ext cx="17256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Gram positive </a:t>
            </a:r>
            <a:endParaRPr lang="en-US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BC3317-2844-A976-7B7D-E1D7EE18808C}"/>
              </a:ext>
            </a:extLst>
          </p:cNvPr>
          <p:cNvSpPr/>
          <p:nvPr/>
        </p:nvSpPr>
        <p:spPr>
          <a:xfrm>
            <a:off x="4683125" y="2743200"/>
            <a:ext cx="17938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Gram negative </a:t>
            </a:r>
          </a:p>
        </p:txBody>
      </p:sp>
      <p:pic>
        <p:nvPicPr>
          <p:cNvPr id="14345" name="Picture 3">
            <a:extLst>
              <a:ext uri="{FF2B5EF4-FFF2-40B4-BE49-F238E27FC236}">
                <a16:creationId xmlns:a16="http://schemas.microsoft.com/office/drawing/2014/main" id="{25EE7E61-936C-D520-F10C-F9370A77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6671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173ECB-A8D8-4ED1-97F7-8E3D8EC6F593}"/>
              </a:ext>
            </a:extLst>
          </p:cNvPr>
          <p:cNvCxnSpPr/>
          <p:nvPr/>
        </p:nvCxnSpPr>
        <p:spPr>
          <a:xfrm flipV="1">
            <a:off x="2514600" y="3124200"/>
            <a:ext cx="304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548D24-BBE8-C167-81F5-AC9072A0C13C}"/>
              </a:ext>
            </a:extLst>
          </p:cNvPr>
          <p:cNvCxnSpPr/>
          <p:nvPr/>
        </p:nvCxnSpPr>
        <p:spPr>
          <a:xfrm flipV="1">
            <a:off x="7239000" y="3048000"/>
            <a:ext cx="304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854181DD-2914-6514-EA6D-D4A251B5C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286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Staining Principle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357AAC-5065-193F-7DAF-4A8AA7B34EFD}"/>
              </a:ext>
            </a:extLst>
          </p:cNvPr>
          <p:cNvCxnSpPr/>
          <p:nvPr/>
        </p:nvCxnSpPr>
        <p:spPr>
          <a:xfrm>
            <a:off x="1219200" y="3810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57B04EC-7E57-B60F-2645-A8B09961E6BB}"/>
              </a:ext>
            </a:extLst>
          </p:cNvPr>
          <p:cNvSpPr/>
          <p:nvPr/>
        </p:nvSpPr>
        <p:spPr>
          <a:xfrm>
            <a:off x="2209800" y="304800"/>
            <a:ext cx="838200" cy="7620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C0B586-21E3-2994-2A54-AF02B32DAA7E}"/>
              </a:ext>
            </a:extLst>
          </p:cNvPr>
          <p:cNvSpPr/>
          <p:nvPr/>
        </p:nvSpPr>
        <p:spPr>
          <a:xfrm>
            <a:off x="1981200" y="152400"/>
            <a:ext cx="1219200" cy="1066800"/>
          </a:xfrm>
          <a:prstGeom prst="ellipse">
            <a:avLst/>
          </a:prstGeom>
          <a:noFill/>
          <a:ln w="203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783A34-8685-DB85-571D-CA763A5CB1C6}"/>
              </a:ext>
            </a:extLst>
          </p:cNvPr>
          <p:cNvSpPr/>
          <p:nvPr/>
        </p:nvSpPr>
        <p:spPr>
          <a:xfrm>
            <a:off x="6265863" y="1676400"/>
            <a:ext cx="995362" cy="78263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284C282-DD26-AB70-CBB8-31DFB57BD9BE}"/>
              </a:ext>
            </a:extLst>
          </p:cNvPr>
          <p:cNvSpPr/>
          <p:nvPr/>
        </p:nvSpPr>
        <p:spPr>
          <a:xfrm>
            <a:off x="6019800" y="1447800"/>
            <a:ext cx="1470025" cy="12192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902985B-10C0-FF27-56FD-16BC98D96B9D}"/>
              </a:ext>
            </a:extLst>
          </p:cNvPr>
          <p:cNvSpPr/>
          <p:nvPr/>
        </p:nvSpPr>
        <p:spPr>
          <a:xfrm>
            <a:off x="6118225" y="1524000"/>
            <a:ext cx="1279525" cy="1066800"/>
          </a:xfrm>
          <a:prstGeom prst="ellipse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46F74-2B87-D062-5E90-899A0EF6CC22}"/>
              </a:ext>
            </a:extLst>
          </p:cNvPr>
          <p:cNvSpPr/>
          <p:nvPr/>
        </p:nvSpPr>
        <p:spPr>
          <a:xfrm>
            <a:off x="6243638" y="381000"/>
            <a:ext cx="995362" cy="6858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93192C-F432-4DFB-BFBD-40264316088E}"/>
              </a:ext>
            </a:extLst>
          </p:cNvPr>
          <p:cNvSpPr/>
          <p:nvPr/>
        </p:nvSpPr>
        <p:spPr>
          <a:xfrm>
            <a:off x="6008688" y="76200"/>
            <a:ext cx="1470025" cy="12954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C6C9E9-B34B-ED47-207B-08AD9E96B9C2}"/>
              </a:ext>
            </a:extLst>
          </p:cNvPr>
          <p:cNvSpPr/>
          <p:nvPr/>
        </p:nvSpPr>
        <p:spPr>
          <a:xfrm>
            <a:off x="6111875" y="228600"/>
            <a:ext cx="1279525" cy="990600"/>
          </a:xfrm>
          <a:prstGeom prst="ellipse">
            <a:avLst/>
          </a:prstGeom>
          <a:noFill/>
          <a:ln w="476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A3C1D0-C8BF-E426-6D2F-B40CD5A2BC0C}"/>
              </a:ext>
            </a:extLst>
          </p:cNvPr>
          <p:cNvSpPr/>
          <p:nvPr/>
        </p:nvSpPr>
        <p:spPr>
          <a:xfrm>
            <a:off x="2159000" y="1676400"/>
            <a:ext cx="889000" cy="78324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6D0B6C-9148-6997-C0F6-8E45C218CE6F}"/>
              </a:ext>
            </a:extLst>
          </p:cNvPr>
          <p:cNvSpPr/>
          <p:nvPr/>
        </p:nvSpPr>
        <p:spPr>
          <a:xfrm>
            <a:off x="1981200" y="1524000"/>
            <a:ext cx="1219200" cy="1066800"/>
          </a:xfrm>
          <a:prstGeom prst="ellipse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4A4C76-1B3C-E12D-BDE5-5AD0D7DF9839}"/>
              </a:ext>
            </a:extLst>
          </p:cNvPr>
          <p:cNvSpPr/>
          <p:nvPr/>
        </p:nvSpPr>
        <p:spPr>
          <a:xfrm>
            <a:off x="2159000" y="3048000"/>
            <a:ext cx="889000" cy="7715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87710F-EE51-FA3B-6F27-5A7D2C66AED0}"/>
              </a:ext>
            </a:extLst>
          </p:cNvPr>
          <p:cNvSpPr/>
          <p:nvPr/>
        </p:nvSpPr>
        <p:spPr>
          <a:xfrm>
            <a:off x="1981200" y="2895600"/>
            <a:ext cx="1219200" cy="1066800"/>
          </a:xfrm>
          <a:prstGeom prst="ellipse">
            <a:avLst/>
          </a:prstGeom>
          <a:noFill/>
          <a:ln w="203200">
            <a:solidFill>
              <a:srgbClr val="703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949625-9986-8126-FF1D-89EF51E40003}"/>
              </a:ext>
            </a:extLst>
          </p:cNvPr>
          <p:cNvSpPr/>
          <p:nvPr/>
        </p:nvSpPr>
        <p:spPr>
          <a:xfrm>
            <a:off x="2159000" y="4419600"/>
            <a:ext cx="889000" cy="7715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5A4A49-83E5-ECB1-CBC7-C184F69608FB}"/>
              </a:ext>
            </a:extLst>
          </p:cNvPr>
          <p:cNvSpPr/>
          <p:nvPr/>
        </p:nvSpPr>
        <p:spPr>
          <a:xfrm>
            <a:off x="1981200" y="4267200"/>
            <a:ext cx="1219200" cy="1085850"/>
          </a:xfrm>
          <a:prstGeom prst="ellipse">
            <a:avLst/>
          </a:prstGeom>
          <a:noFill/>
          <a:ln w="203200">
            <a:solidFill>
              <a:srgbClr val="703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843A978-D110-CEEF-45D7-8A3F273E03AF}"/>
              </a:ext>
            </a:extLst>
          </p:cNvPr>
          <p:cNvSpPr/>
          <p:nvPr/>
        </p:nvSpPr>
        <p:spPr>
          <a:xfrm>
            <a:off x="6342063" y="2971800"/>
            <a:ext cx="995362" cy="78263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8248FA-92B4-7E3A-A291-B000EE5B405A}"/>
              </a:ext>
            </a:extLst>
          </p:cNvPr>
          <p:cNvSpPr/>
          <p:nvPr/>
        </p:nvSpPr>
        <p:spPr>
          <a:xfrm>
            <a:off x="6096000" y="2743200"/>
            <a:ext cx="1470025" cy="12192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989BC1C-EB74-B39D-B01C-5AD0E50FB497}"/>
              </a:ext>
            </a:extLst>
          </p:cNvPr>
          <p:cNvSpPr/>
          <p:nvPr/>
        </p:nvSpPr>
        <p:spPr>
          <a:xfrm>
            <a:off x="6194425" y="2819400"/>
            <a:ext cx="1279525" cy="1066800"/>
          </a:xfrm>
          <a:prstGeom prst="ellipse">
            <a:avLst/>
          </a:prstGeom>
          <a:noFill/>
          <a:ln w="47625">
            <a:solidFill>
              <a:srgbClr val="703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7E89CE-AC77-A2DD-468D-7ECF8AF8B827}"/>
              </a:ext>
            </a:extLst>
          </p:cNvPr>
          <p:cNvSpPr/>
          <p:nvPr/>
        </p:nvSpPr>
        <p:spPr>
          <a:xfrm>
            <a:off x="2159000" y="5772150"/>
            <a:ext cx="889000" cy="77152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CCB0DB-632B-1334-F06C-CD33DBB698F7}"/>
              </a:ext>
            </a:extLst>
          </p:cNvPr>
          <p:cNvSpPr/>
          <p:nvPr/>
        </p:nvSpPr>
        <p:spPr>
          <a:xfrm>
            <a:off x="1981200" y="5619750"/>
            <a:ext cx="1219200" cy="1085850"/>
          </a:xfrm>
          <a:prstGeom prst="ellipse">
            <a:avLst/>
          </a:prstGeom>
          <a:noFill/>
          <a:ln w="203200">
            <a:solidFill>
              <a:srgbClr val="703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808038-24F0-20C1-3012-8C0207D475CC}"/>
              </a:ext>
            </a:extLst>
          </p:cNvPr>
          <p:cNvSpPr/>
          <p:nvPr/>
        </p:nvSpPr>
        <p:spPr>
          <a:xfrm>
            <a:off x="6472238" y="5791200"/>
            <a:ext cx="995362" cy="78263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B024CC4-36F1-BEB9-BEAC-1F5E073E3652}"/>
              </a:ext>
            </a:extLst>
          </p:cNvPr>
          <p:cNvSpPr/>
          <p:nvPr/>
        </p:nvSpPr>
        <p:spPr>
          <a:xfrm>
            <a:off x="6324600" y="5638800"/>
            <a:ext cx="1279525" cy="10668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81797D-3BE6-82E7-E6E9-B310D1CCEC82}"/>
              </a:ext>
            </a:extLst>
          </p:cNvPr>
          <p:cNvSpPr txBox="1"/>
          <p:nvPr/>
        </p:nvSpPr>
        <p:spPr>
          <a:xfrm>
            <a:off x="3962400" y="438150"/>
            <a:ext cx="10287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cs typeface="Arial" charset="0"/>
              </a:rPr>
              <a:t>Fixation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77D7E6-7942-83D4-E847-AA828F4FA7FE}"/>
              </a:ext>
            </a:extLst>
          </p:cNvPr>
          <p:cNvSpPr txBox="1"/>
          <p:nvPr/>
        </p:nvSpPr>
        <p:spPr>
          <a:xfrm>
            <a:off x="3810000" y="1905000"/>
            <a:ext cx="16240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cs typeface="Arial" charset="0"/>
              </a:rPr>
              <a:t>Crystal violet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EE68FEC-4FD2-D5D4-EECB-A7336D971775}"/>
              </a:ext>
            </a:extLst>
          </p:cNvPr>
          <p:cNvSpPr txBox="1"/>
          <p:nvPr/>
        </p:nvSpPr>
        <p:spPr>
          <a:xfrm>
            <a:off x="3657600" y="3200400"/>
            <a:ext cx="19986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cs typeface="Arial" charset="0"/>
              </a:rPr>
              <a:t>Iodine treatment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99B994-74EF-2622-E853-EB8C040C9D57}"/>
              </a:ext>
            </a:extLst>
          </p:cNvPr>
          <p:cNvSpPr txBox="1"/>
          <p:nvPr/>
        </p:nvSpPr>
        <p:spPr>
          <a:xfrm>
            <a:off x="3810000" y="4629150"/>
            <a:ext cx="17716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cs typeface="Arial" charset="0"/>
              </a:rPr>
              <a:t>Decolorization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1E1A83-7650-EB67-9931-0964C3890390}"/>
              </a:ext>
            </a:extLst>
          </p:cNvPr>
          <p:cNvSpPr txBox="1"/>
          <p:nvPr/>
        </p:nvSpPr>
        <p:spPr>
          <a:xfrm>
            <a:off x="3581400" y="6000750"/>
            <a:ext cx="25257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cs typeface="Arial" charset="0"/>
              </a:rPr>
              <a:t>Counter stain safranin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FE8E8D-A494-D251-4250-02CD5A9342FC}"/>
              </a:ext>
            </a:extLst>
          </p:cNvPr>
          <p:cNvSpPr txBox="1"/>
          <p:nvPr/>
        </p:nvSpPr>
        <p:spPr>
          <a:xfrm>
            <a:off x="0" y="-76200"/>
            <a:ext cx="17145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procedure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7D3BB2-17C5-98C1-4D80-81A55CDF0D11}"/>
              </a:ext>
            </a:extLst>
          </p:cNvPr>
          <p:cNvSpPr/>
          <p:nvPr/>
        </p:nvSpPr>
        <p:spPr>
          <a:xfrm>
            <a:off x="331788" y="5562600"/>
            <a:ext cx="17256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  <a:latin typeface="Calibri"/>
                <a:ea typeface="+mj-ea"/>
                <a:cs typeface="+mj-cs"/>
              </a:rPr>
              <a:t>Gram positive </a:t>
            </a:r>
            <a:endParaRPr lang="en-US" sz="2000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34B5BC-DDF4-D107-256A-0E80842DD2FF}"/>
              </a:ext>
            </a:extLst>
          </p:cNvPr>
          <p:cNvSpPr/>
          <p:nvPr/>
        </p:nvSpPr>
        <p:spPr>
          <a:xfrm>
            <a:off x="7467600" y="5562600"/>
            <a:ext cx="17938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Gram negative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D9F7813-3BA0-CA53-716B-AC73B370570C}"/>
              </a:ext>
            </a:extLst>
          </p:cNvPr>
          <p:cNvCxnSpPr/>
          <p:nvPr/>
        </p:nvCxnSpPr>
        <p:spPr>
          <a:xfrm flipV="1">
            <a:off x="1524000" y="914400"/>
            <a:ext cx="5334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3E8938F-D4A2-0321-09DD-D44575F28BB8}"/>
              </a:ext>
            </a:extLst>
          </p:cNvPr>
          <p:cNvCxnSpPr/>
          <p:nvPr/>
        </p:nvCxnSpPr>
        <p:spPr>
          <a:xfrm flipV="1">
            <a:off x="1676400" y="533400"/>
            <a:ext cx="609600" cy="152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3C791C8-4FF1-1ACB-E4B7-9509DA2C01F2}"/>
              </a:ext>
            </a:extLst>
          </p:cNvPr>
          <p:cNvSpPr txBox="1"/>
          <p:nvPr/>
        </p:nvSpPr>
        <p:spPr>
          <a:xfrm>
            <a:off x="249238" y="914400"/>
            <a:ext cx="13509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Peptidoglycan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E7146AD-533B-1B3D-DE08-33BBB7916C2B}"/>
              </a:ext>
            </a:extLst>
          </p:cNvPr>
          <p:cNvSpPr txBox="1"/>
          <p:nvPr/>
        </p:nvSpPr>
        <p:spPr>
          <a:xfrm>
            <a:off x="0" y="533400"/>
            <a:ext cx="173513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Plasma membrane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B593C02-08B6-3FCD-2290-AB89383500C7}"/>
              </a:ext>
            </a:extLst>
          </p:cNvPr>
          <p:cNvCxnSpPr>
            <a:endCxn id="17" idx="5"/>
          </p:cNvCxnSpPr>
          <p:nvPr/>
        </p:nvCxnSpPr>
        <p:spPr>
          <a:xfrm flipH="1">
            <a:off x="7204075" y="990600"/>
            <a:ext cx="568325" cy="8413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7422AB2-CEF2-4612-DD25-F30A5B08C0B1}"/>
              </a:ext>
            </a:extLst>
          </p:cNvPr>
          <p:cNvSpPr txBox="1"/>
          <p:nvPr/>
        </p:nvSpPr>
        <p:spPr>
          <a:xfrm>
            <a:off x="7772400" y="838200"/>
            <a:ext cx="13509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Peptidoglycan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769293A-C014-15B9-A99C-FFF8863BC62F}"/>
              </a:ext>
            </a:extLst>
          </p:cNvPr>
          <p:cNvCxnSpPr>
            <a:endCxn id="16" idx="7"/>
          </p:cNvCxnSpPr>
          <p:nvPr/>
        </p:nvCxnSpPr>
        <p:spPr>
          <a:xfrm flipH="1" flipV="1">
            <a:off x="7262813" y="266700"/>
            <a:ext cx="357187" cy="3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EBE1F23-3709-943F-0307-51B40108D35B}"/>
              </a:ext>
            </a:extLst>
          </p:cNvPr>
          <p:cNvCxnSpPr/>
          <p:nvPr/>
        </p:nvCxnSpPr>
        <p:spPr>
          <a:xfrm flipH="1">
            <a:off x="7086600" y="533400"/>
            <a:ext cx="6096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B02F429-28A6-4ED4-125E-E53D0DC1F2D6}"/>
              </a:ext>
            </a:extLst>
          </p:cNvPr>
          <p:cNvSpPr txBox="1"/>
          <p:nvPr/>
        </p:nvSpPr>
        <p:spPr>
          <a:xfrm>
            <a:off x="7635875" y="381000"/>
            <a:ext cx="15843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Inner membrane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7B2066-8B92-39D0-0D3F-5CF1B4247E45}"/>
              </a:ext>
            </a:extLst>
          </p:cNvPr>
          <p:cNvSpPr txBox="1"/>
          <p:nvPr/>
        </p:nvSpPr>
        <p:spPr>
          <a:xfrm>
            <a:off x="7591425" y="119063"/>
            <a:ext cx="16287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Arial" charset="0"/>
              </a:rPr>
              <a:t>Outer membrane</a:t>
            </a:r>
          </a:p>
        </p:txBody>
      </p:sp>
      <p:pic>
        <p:nvPicPr>
          <p:cNvPr id="17452" name="Picture 44" descr="DANGER Skull Warning Sign, danger skull sign, danger sign, safety sign">
            <a:extLst>
              <a:ext uri="{FF2B5EF4-FFF2-40B4-BE49-F238E27FC236}">
                <a16:creationId xmlns:a16="http://schemas.microsoft.com/office/drawing/2014/main" id="{F004DE6D-8097-6A91-8F10-85CA49D5C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68D903CB-568A-B37F-DFAE-DA0320FB28E2}"/>
              </a:ext>
            </a:extLst>
          </p:cNvPr>
          <p:cNvSpPr/>
          <p:nvPr/>
        </p:nvSpPr>
        <p:spPr>
          <a:xfrm>
            <a:off x="6396038" y="4419600"/>
            <a:ext cx="995362" cy="782638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3C52283-EC30-CF7F-2546-722FCB7A5E44}"/>
              </a:ext>
            </a:extLst>
          </p:cNvPr>
          <p:cNvSpPr/>
          <p:nvPr/>
        </p:nvSpPr>
        <p:spPr>
          <a:xfrm>
            <a:off x="6149975" y="4191000"/>
            <a:ext cx="1470025" cy="121920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CDF5906-13DD-710A-CFA2-C2B93603BB3D}"/>
              </a:ext>
            </a:extLst>
          </p:cNvPr>
          <p:cNvSpPr/>
          <p:nvPr/>
        </p:nvSpPr>
        <p:spPr>
          <a:xfrm>
            <a:off x="6248400" y="4267200"/>
            <a:ext cx="1279525" cy="1066800"/>
          </a:xfrm>
          <a:prstGeom prst="ellipse">
            <a:avLst/>
          </a:prstGeom>
          <a:noFill/>
          <a:ln w="47625">
            <a:solidFill>
              <a:srgbClr val="703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857F8EC-CC93-4557-74A9-3962C72CDBAD}"/>
              </a:ext>
            </a:extLst>
          </p:cNvPr>
          <p:cNvSpPr/>
          <p:nvPr/>
        </p:nvSpPr>
        <p:spPr>
          <a:xfrm>
            <a:off x="6248400" y="4267200"/>
            <a:ext cx="1279525" cy="1066800"/>
          </a:xfrm>
          <a:prstGeom prst="ellipse">
            <a:avLst/>
          </a:prstGeom>
          <a:noFill/>
          <a:ln w="476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5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3" grpId="0" animBg="1" autoUpdateAnimBg="0"/>
      <p:bldP spid="24" grpId="0" animBg="1" autoUpdateAnimBg="0"/>
      <p:bldP spid="28" grpId="0" animBg="1" autoUpdateAnimBg="0"/>
      <p:bldP spid="29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/>
      <p:bldP spid="37" grpId="0" animBg="1"/>
      <p:bldP spid="38" grpId="0" animBg="1"/>
      <p:bldP spid="40" grpId="0" animBg="1"/>
      <p:bldP spid="43" grpId="0" autoUpdateAnimBg="0"/>
      <p:bldP spid="44" grpId="0" autoUpdateAnimBg="0"/>
      <p:bldP spid="45" grpId="0" autoUpdateAnimBg="0"/>
      <p:bldP spid="46" grpId="0" autoUpdateAnimBg="0"/>
      <p:bldP spid="47" grpId="0"/>
      <p:bldP spid="31" grpId="0" autoUpdateAnimBg="0"/>
      <p:bldP spid="39" grpId="0"/>
      <p:bldP spid="41" grpId="0"/>
      <p:bldP spid="54" grpId="0" autoUpdateAnimBg="0"/>
      <p:bldP spid="55" grpId="0" autoUpdateAnimBg="0"/>
      <p:bldP spid="59" grpId="0" autoUpdateAnimBg="0"/>
      <p:bldP spid="70" grpId="0" autoUpdateAnimBg="0"/>
      <p:bldP spid="71" grpId="0" autoUpdateAnimBg="0"/>
      <p:bldP spid="66" grpId="0" animBg="1"/>
      <p:bldP spid="67" grpId="0" animBg="1"/>
      <p:bldP spid="67" grpId="1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asmusa.org/division/c/photo/mosloen1.JPG">
            <a:extLst>
              <a:ext uri="{FF2B5EF4-FFF2-40B4-BE49-F238E27FC236}">
                <a16:creationId xmlns:a16="http://schemas.microsoft.com/office/drawing/2014/main" id="{A1F480CA-1AB1-34B6-E2E3-75ED53B3B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38750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http://cdn.c.photoshelter.com/img-get/I0000kgNvk6r1qas/s/860/860/bacillus-megaterium-1000xb.jpg">
            <a:extLst>
              <a:ext uri="{FF2B5EF4-FFF2-40B4-BE49-F238E27FC236}">
                <a16:creationId xmlns:a16="http://schemas.microsoft.com/office/drawing/2014/main" id="{8C29DE92-917C-C2A6-4613-BCDDBFF0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96557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>
            <a:extLst>
              <a:ext uri="{FF2B5EF4-FFF2-40B4-BE49-F238E27FC236}">
                <a16:creationId xmlns:a16="http://schemas.microsoft.com/office/drawing/2014/main" id="{C628B755-E581-8DC0-243D-7F4431B3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0674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48CB5-8C48-0B46-0BEF-8FA30DF729DA}"/>
              </a:ext>
            </a:extLst>
          </p:cNvPr>
          <p:cNvSpPr txBox="1"/>
          <p:nvPr/>
        </p:nvSpPr>
        <p:spPr>
          <a:xfrm>
            <a:off x="2133600" y="-50800"/>
            <a:ext cx="43053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cs typeface="Arial" charset="0"/>
              </a:rPr>
              <a:t>Results of Gram staining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مربع نص 4">
            <a:extLst>
              <a:ext uri="{FF2B5EF4-FFF2-40B4-BE49-F238E27FC236}">
                <a16:creationId xmlns:a16="http://schemas.microsoft.com/office/drawing/2014/main" id="{8D52D204-CAA9-0FD6-819F-14963936F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231" y="1524000"/>
            <a:ext cx="566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Come          In         And         Stain</a:t>
            </a:r>
            <a:endParaRPr lang="ar-SA" altLang="en-US" sz="2800"/>
          </a:p>
        </p:txBody>
      </p:sp>
      <p:sp>
        <p:nvSpPr>
          <p:cNvPr id="19459" name="مربع نص 5">
            <a:extLst>
              <a:ext uri="{FF2B5EF4-FFF2-40B4-BE49-F238E27FC236}">
                <a16:creationId xmlns:a16="http://schemas.microsoft.com/office/drawing/2014/main" id="{6CBE32E0-BA1A-8C37-51DD-B7C5194C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4238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</a:rPr>
              <a:t>R</a:t>
            </a:r>
          </a:p>
          <a:p>
            <a:pPr eaLnBrk="1" hangingPunct="1"/>
            <a:r>
              <a:rPr lang="en-US" altLang="en-US" sz="2800" b="1">
                <a:solidFill>
                  <a:srgbClr val="0070C0"/>
                </a:solidFill>
              </a:rPr>
              <a:t>Y</a:t>
            </a:r>
          </a:p>
          <a:p>
            <a:pPr eaLnBrk="1" hangingPunct="1"/>
            <a:r>
              <a:rPr lang="en-US" altLang="en-US" sz="2800" b="1">
                <a:solidFill>
                  <a:srgbClr val="0070C0"/>
                </a:solidFill>
              </a:rPr>
              <a:t>S</a:t>
            </a:r>
          </a:p>
          <a:p>
            <a:pPr eaLnBrk="1" hangingPunct="1"/>
            <a:r>
              <a:rPr lang="en-US" altLang="en-US" sz="2800" b="1">
                <a:solidFill>
                  <a:srgbClr val="0070C0"/>
                </a:solidFill>
              </a:rPr>
              <a:t>T</a:t>
            </a:r>
          </a:p>
          <a:p>
            <a:pPr eaLnBrk="1" hangingPunct="1"/>
            <a:r>
              <a:rPr lang="en-US" altLang="en-US" sz="2800" b="1">
                <a:solidFill>
                  <a:srgbClr val="0070C0"/>
                </a:solidFill>
              </a:rPr>
              <a:t>A</a:t>
            </a:r>
          </a:p>
          <a:p>
            <a:pPr eaLnBrk="1" hangingPunct="1"/>
            <a:r>
              <a:rPr lang="en-US" altLang="en-US" sz="2800" b="1">
                <a:solidFill>
                  <a:srgbClr val="0070C0"/>
                </a:solidFill>
              </a:rPr>
              <a:t>l</a:t>
            </a:r>
            <a:endParaRPr lang="ar-SA" altLang="en-US" sz="2800" b="1">
              <a:solidFill>
                <a:srgbClr val="0070C0"/>
              </a:solidFill>
            </a:endParaRPr>
          </a:p>
        </p:txBody>
      </p:sp>
      <p:sp>
        <p:nvSpPr>
          <p:cNvPr id="19460" name="مربع نص 6">
            <a:extLst>
              <a:ext uri="{FF2B5EF4-FFF2-40B4-BE49-F238E27FC236}">
                <a16:creationId xmlns:a16="http://schemas.microsoft.com/office/drawing/2014/main" id="{760097B5-1CB8-8056-1192-0F2F82E09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713" y="2098431"/>
            <a:ext cx="4635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O</a:t>
            </a:r>
          </a:p>
          <a:p>
            <a:pPr eaLnBrk="1" hangingPunct="1"/>
            <a:r>
              <a:rPr lang="en-US" altLang="en-US" sz="2800"/>
              <a:t>D</a:t>
            </a:r>
          </a:p>
          <a:p>
            <a:pPr eaLnBrk="1" hangingPunct="1"/>
            <a:r>
              <a:rPr lang="en-US" altLang="en-US" sz="2800"/>
              <a:t>I</a:t>
            </a:r>
          </a:p>
          <a:p>
            <a:pPr eaLnBrk="1" hangingPunct="1"/>
            <a:r>
              <a:rPr lang="en-US" altLang="en-US" sz="2800"/>
              <a:t>N</a:t>
            </a:r>
          </a:p>
          <a:p>
            <a:pPr eaLnBrk="1" hangingPunct="1"/>
            <a:r>
              <a:rPr lang="en-US" altLang="en-US" sz="2800"/>
              <a:t>E</a:t>
            </a:r>
          </a:p>
          <a:p>
            <a:pPr eaLnBrk="1" hangingPunct="1"/>
            <a:endParaRPr lang="ar-SA" altLang="en-US" sz="2800"/>
          </a:p>
        </p:txBody>
      </p:sp>
      <p:sp>
        <p:nvSpPr>
          <p:cNvPr id="19461" name="مربع نص 7">
            <a:extLst>
              <a:ext uri="{FF2B5EF4-FFF2-40B4-BE49-F238E27FC236}">
                <a16:creationId xmlns:a16="http://schemas.microsoft.com/office/drawing/2014/main" id="{AF435126-D7FB-C4E0-A2D7-9CCB0CD7E58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15865" y="2103682"/>
            <a:ext cx="34534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L</a:t>
            </a:r>
          </a:p>
          <a:p>
            <a:pPr eaLnBrk="1" hangingPunct="1"/>
            <a:r>
              <a:rPr lang="en-US" altLang="en-US" sz="2800"/>
              <a:t>C</a:t>
            </a:r>
          </a:p>
          <a:p>
            <a:pPr eaLnBrk="1" hangingPunct="1"/>
            <a:r>
              <a:rPr lang="en-US" altLang="en-US" sz="2800"/>
              <a:t>H</a:t>
            </a:r>
          </a:p>
          <a:p>
            <a:pPr eaLnBrk="1" hangingPunct="1"/>
            <a:r>
              <a:rPr lang="en-US" altLang="en-US" sz="2800"/>
              <a:t>O</a:t>
            </a:r>
          </a:p>
          <a:p>
            <a:pPr eaLnBrk="1" hangingPunct="1"/>
            <a:r>
              <a:rPr lang="en-US" altLang="en-US" sz="2800"/>
              <a:t>L</a:t>
            </a:r>
          </a:p>
        </p:txBody>
      </p:sp>
      <p:sp>
        <p:nvSpPr>
          <p:cNvPr id="19462" name="مربع نص 8">
            <a:extLst>
              <a:ext uri="{FF2B5EF4-FFF2-40B4-BE49-F238E27FC236}">
                <a16:creationId xmlns:a16="http://schemas.microsoft.com/office/drawing/2014/main" id="{1BBFABB6-693C-263E-B40B-8BB01B59C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385" y="1986452"/>
            <a:ext cx="447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A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F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R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A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N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I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N</a:t>
            </a:r>
          </a:p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19461" grpId="0"/>
      <p:bldP spid="19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3-11_3 G stains">
            <a:extLst>
              <a:ext uri="{FF2B5EF4-FFF2-40B4-BE49-F238E27FC236}">
                <a16:creationId xmlns:a16="http://schemas.microsoft.com/office/drawing/2014/main" id="{83FBBDA9-39D4-3B26-D625-93F9872A1FEA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500" y="1117600"/>
            <a:ext cx="7747000" cy="4165600"/>
          </a:xfrm>
          <a:noFill/>
        </p:spPr>
      </p:pic>
      <p:sp>
        <p:nvSpPr>
          <p:cNvPr id="21507" name="Text Box 6">
            <a:extLst>
              <a:ext uri="{FF2B5EF4-FFF2-40B4-BE49-F238E27FC236}">
                <a16:creationId xmlns:a16="http://schemas.microsoft.com/office/drawing/2014/main" id="{5F05C4CF-A667-F813-223A-B34CF3505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99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latin typeface="+mn-lt"/>
                <a:cs typeface="Arial" charset="0"/>
              </a:rPr>
              <a:t>Proteus</a:t>
            </a:r>
          </a:p>
        </p:txBody>
      </p:sp>
      <p:sp>
        <p:nvSpPr>
          <p:cNvPr id="21508" name="Text Box 7">
            <a:extLst>
              <a:ext uri="{FF2B5EF4-FFF2-40B4-BE49-F238E27FC236}">
                <a16:creationId xmlns:a16="http://schemas.microsoft.com/office/drawing/2014/main" id="{B3202291-BE70-5CDE-B6FE-132B69322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638800"/>
            <a:ext cx="115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latin typeface="+mn-lt"/>
                <a:cs typeface="Arial" charset="0"/>
              </a:rPr>
              <a:t>S. aureus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A23F1A88-71B5-98FA-DA1F-6D98F07B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638800"/>
            <a:ext cx="1138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>
                <a:latin typeface="+mn-lt"/>
                <a:cs typeface="Arial" charset="0"/>
              </a:rPr>
              <a:t>B. cereus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419FD-163F-F658-695A-E71495239C77}"/>
              </a:ext>
            </a:extLst>
          </p:cNvPr>
          <p:cNvSpPr txBox="1"/>
          <p:nvPr/>
        </p:nvSpPr>
        <p:spPr>
          <a:xfrm>
            <a:off x="2133600" y="-50800"/>
            <a:ext cx="3792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Results of Gram staining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8A7AF0D-E750-5229-CA77-9D57888A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739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E36391-3197-C61C-1CFE-3A3B5CC6D79B}"/>
              </a:ext>
            </a:extLst>
          </p:cNvPr>
          <p:cNvSpPr txBox="1"/>
          <p:nvPr/>
        </p:nvSpPr>
        <p:spPr>
          <a:xfrm>
            <a:off x="2133600" y="-50800"/>
            <a:ext cx="3792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Results of Gram staining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59C3317A-2697-F054-1FBB-5D6D1F4A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34963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974725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Acid fast staining</a:t>
            </a:r>
            <a:endParaRPr lang="en-US" sz="28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2E7BD15-A457-0664-CA1C-95F93B63C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95450"/>
            <a:ext cx="86106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tabLst>
                <a:tab pos="2000250" algn="l"/>
              </a:tabLst>
              <a:defRPr/>
            </a:pPr>
            <a:r>
              <a:rPr lang="en-US" sz="2200" b="1" dirty="0">
                <a:latin typeface="+mn-lt"/>
                <a:ea typeface="Calibri" pitchFamily="34" charset="0"/>
              </a:rPr>
              <a:t>Medical Application</a:t>
            </a:r>
            <a:endParaRPr lang="en-US" sz="2200" dirty="0">
              <a:latin typeface="+mn-lt"/>
            </a:endParaRPr>
          </a:p>
          <a:p>
            <a:pPr algn="just" eaLnBrk="0" hangingPunct="0">
              <a:tabLst>
                <a:tab pos="2000250" algn="l"/>
              </a:tabLst>
              <a:defRPr/>
            </a:pPr>
            <a:r>
              <a:rPr lang="en-US" sz="2000" dirty="0">
                <a:latin typeface="+mn-lt"/>
                <a:ea typeface="Calibri" pitchFamily="34" charset="0"/>
              </a:rPr>
              <a:t>Important in identifying bacteria and parasites such as:</a:t>
            </a:r>
            <a:endParaRPr lang="en-US" sz="2000" dirty="0">
              <a:latin typeface="+mn-lt"/>
            </a:endParaRPr>
          </a:p>
          <a:p>
            <a:pPr algn="just" eaLnBrk="0" hangingPunct="0">
              <a:buFontTx/>
              <a:buChar char="•"/>
              <a:tabLst>
                <a:tab pos="2000250" algn="l"/>
              </a:tabLst>
              <a:defRPr/>
            </a:pPr>
            <a:r>
              <a:rPr lang="en-US" sz="2000" i="1" dirty="0">
                <a:latin typeface="+mn-lt"/>
                <a:ea typeface="Calibri" pitchFamily="34" charset="0"/>
              </a:rPr>
              <a:t>Mycobacterium; </a:t>
            </a:r>
            <a:r>
              <a:rPr lang="en-US" sz="2000" dirty="0">
                <a:latin typeface="+mn-lt"/>
                <a:ea typeface="Calibri" pitchFamily="34" charset="0"/>
              </a:rPr>
              <a:t>specifically </a:t>
            </a:r>
            <a:r>
              <a:rPr lang="en-US" sz="2000" i="1" dirty="0">
                <a:latin typeface="+mn-lt"/>
                <a:ea typeface="Calibri" pitchFamily="34" charset="0"/>
              </a:rPr>
              <a:t>M. leprae </a:t>
            </a:r>
            <a:r>
              <a:rPr lang="en-US" sz="2000" dirty="0">
                <a:latin typeface="+mn-lt"/>
                <a:ea typeface="Calibri" pitchFamily="34" charset="0"/>
              </a:rPr>
              <a:t>(leprosy) and </a:t>
            </a:r>
            <a:r>
              <a:rPr lang="en-US" sz="2000" i="1" dirty="0">
                <a:latin typeface="+mn-lt"/>
                <a:ea typeface="Calibri" pitchFamily="34" charset="0"/>
              </a:rPr>
              <a:t>M. tuberculosis</a:t>
            </a:r>
            <a:r>
              <a:rPr lang="en-US" sz="2000" dirty="0">
                <a:latin typeface="+mn-lt"/>
                <a:ea typeface="Calibri" pitchFamily="34" charset="0"/>
              </a:rPr>
              <a:t>.</a:t>
            </a:r>
          </a:p>
          <a:p>
            <a:pPr algn="just" eaLnBrk="0" hangingPunct="0">
              <a:tabLst>
                <a:tab pos="2000250" algn="l"/>
              </a:tabLst>
              <a:defRPr/>
            </a:pPr>
            <a:endParaRPr lang="en-US" sz="2000" dirty="0">
              <a:latin typeface="+mn-lt"/>
            </a:endParaRPr>
          </a:p>
          <a:p>
            <a:pPr algn="just" eaLnBrk="0" hangingPunct="0">
              <a:buFontTx/>
              <a:buChar char="•"/>
              <a:tabLst>
                <a:tab pos="2000250" algn="l"/>
              </a:tabLst>
              <a:defRPr/>
            </a:pPr>
            <a:r>
              <a:rPr lang="en-US" sz="2000" dirty="0">
                <a:latin typeface="+mn-lt"/>
                <a:ea typeface="Calibri" pitchFamily="34" charset="0"/>
              </a:rPr>
              <a:t>The aerobic actinomycete genus </a:t>
            </a:r>
            <a:r>
              <a:rPr lang="en-US" sz="2000" i="1" dirty="0">
                <a:latin typeface="+mn-lt"/>
                <a:ea typeface="Calibri" pitchFamily="34" charset="0"/>
              </a:rPr>
              <a:t>Nocardia; </a:t>
            </a:r>
            <a:r>
              <a:rPr lang="en-US" sz="2000" dirty="0">
                <a:latin typeface="+mn-lt"/>
                <a:ea typeface="Calibri" pitchFamily="34" charset="0"/>
              </a:rPr>
              <a:t>specifically, the opportunistic pathogens </a:t>
            </a:r>
            <a:r>
              <a:rPr lang="en-US" sz="2000" i="1" dirty="0">
                <a:latin typeface="+mn-lt"/>
                <a:ea typeface="Calibri" pitchFamily="34" charset="0"/>
              </a:rPr>
              <a:t>N. </a:t>
            </a:r>
            <a:r>
              <a:rPr lang="en-US" sz="2000" i="1" dirty="0" err="1">
                <a:latin typeface="+mn-lt"/>
                <a:ea typeface="Calibri" pitchFamily="34" charset="0"/>
              </a:rPr>
              <a:t>brasiliensis</a:t>
            </a:r>
            <a:r>
              <a:rPr lang="en-US" sz="2000" i="1" dirty="0">
                <a:latin typeface="+mn-lt"/>
                <a:ea typeface="Calibri" pitchFamily="34" charset="0"/>
              </a:rPr>
              <a:t> </a:t>
            </a:r>
            <a:r>
              <a:rPr lang="en-US" sz="2000" dirty="0">
                <a:latin typeface="+mn-lt"/>
                <a:ea typeface="Calibri" pitchFamily="34" charset="0"/>
              </a:rPr>
              <a:t>and </a:t>
            </a:r>
            <a:r>
              <a:rPr lang="en-US" sz="2000" i="1" dirty="0">
                <a:latin typeface="+mn-lt"/>
                <a:ea typeface="Calibri" pitchFamily="34" charset="0"/>
              </a:rPr>
              <a:t>N. asteroids </a:t>
            </a:r>
            <a:r>
              <a:rPr lang="en-US" sz="2000" dirty="0">
                <a:latin typeface="+mn-lt"/>
                <a:ea typeface="Calibri" pitchFamily="34" charset="0"/>
              </a:rPr>
              <a:t>that cause the lung disease nocardiosis. </a:t>
            </a:r>
          </a:p>
          <a:p>
            <a:pPr algn="just" eaLnBrk="0" hangingPunct="0">
              <a:buFontTx/>
              <a:buChar char="•"/>
              <a:tabLst>
                <a:tab pos="2000250" algn="l"/>
              </a:tabLst>
              <a:defRPr/>
            </a:pPr>
            <a:endParaRPr lang="en-US" sz="2000" dirty="0">
              <a:latin typeface="+mn-lt"/>
            </a:endParaRPr>
          </a:p>
          <a:p>
            <a:pPr algn="just" eaLnBrk="0" hangingPunct="0">
              <a:buFontTx/>
              <a:buChar char="•"/>
              <a:tabLst>
                <a:tab pos="2000250" algn="l"/>
              </a:tabLst>
              <a:defRPr/>
            </a:pPr>
            <a:r>
              <a:rPr lang="en-US" sz="2000" dirty="0">
                <a:latin typeface="+mn-lt"/>
                <a:ea typeface="Calibri" pitchFamily="34" charset="0"/>
              </a:rPr>
              <a:t>The </a:t>
            </a:r>
            <a:r>
              <a:rPr lang="en-US" sz="2000" dirty="0" err="1">
                <a:latin typeface="+mn-lt"/>
                <a:ea typeface="Calibri" pitchFamily="34" charset="0"/>
              </a:rPr>
              <a:t>potozoan</a:t>
            </a:r>
            <a:r>
              <a:rPr lang="en-US" sz="2000" dirty="0">
                <a:latin typeface="+mn-lt"/>
                <a:ea typeface="Calibri" pitchFamily="34" charset="0"/>
              </a:rPr>
              <a:t> parasite </a:t>
            </a:r>
            <a:r>
              <a:rPr lang="en-US" sz="2000" i="1" dirty="0">
                <a:latin typeface="+mn-lt"/>
                <a:ea typeface="Calibri" pitchFamily="34" charset="0"/>
              </a:rPr>
              <a:t>Cryptosporidium </a:t>
            </a:r>
            <a:r>
              <a:rPr lang="en-US" sz="2000" dirty="0">
                <a:latin typeface="+mn-lt"/>
                <a:ea typeface="Calibri" pitchFamily="34" charset="0"/>
              </a:rPr>
              <a:t>that causes diarrhea in humans (cryptosporidiosis) </a:t>
            </a:r>
            <a:endParaRPr lang="en-US" sz="2000" dirty="0">
              <a:latin typeface="+mn-lt"/>
            </a:endParaRPr>
          </a:p>
          <a:p>
            <a:pPr algn="just" eaLnBrk="0" hangingPunct="0">
              <a:tabLst>
                <a:tab pos="2000250" algn="l"/>
              </a:tabLst>
              <a:defRPr/>
            </a:pPr>
            <a:r>
              <a:rPr lang="en-US" sz="2000" dirty="0">
                <a:latin typeface="+mn-lt"/>
                <a:ea typeface="Calibri" pitchFamily="34" charset="0"/>
              </a:rPr>
              <a:t>	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90B9E5F5-2C8A-ED1D-06B1-D4E078BD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524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Staining preparations </a:t>
            </a:r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55A93A21-E4D9-C7A8-6595-F434B432E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84338"/>
            <a:ext cx="81534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4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/>
            <a:r>
              <a:rPr lang="en-US" altLang="en-US" sz="2100">
                <a:latin typeface="Calibri" panose="020F0502020204030204" pitchFamily="34" charset="0"/>
              </a:rPr>
              <a:t>To understand the </a:t>
            </a:r>
            <a:r>
              <a:rPr lang="en-US" altLang="en-US" sz="2100" b="1">
                <a:solidFill>
                  <a:srgbClr val="FF0000"/>
                </a:solidFill>
                <a:latin typeface="Calibri" panose="020F0502020204030204" pitchFamily="34" charset="0"/>
              </a:rPr>
              <a:t>medical importance </a:t>
            </a:r>
            <a:r>
              <a:rPr lang="en-US" altLang="en-US" sz="2100">
                <a:latin typeface="Calibri" panose="020F0502020204030204" pitchFamily="34" charset="0"/>
              </a:rPr>
              <a:t>of bacterial staining </a:t>
            </a:r>
          </a:p>
          <a:p>
            <a:pPr algn="justLow"/>
            <a:endParaRPr lang="en-US" altLang="en-US" sz="2100">
              <a:latin typeface="Calibri" panose="020F0502020204030204" pitchFamily="34" charset="0"/>
            </a:endParaRPr>
          </a:p>
          <a:p>
            <a:pPr algn="justLow"/>
            <a:r>
              <a:rPr lang="en-US" altLang="en-US" sz="2100">
                <a:latin typeface="Calibri" panose="020F0502020204030204" pitchFamily="34" charset="0"/>
              </a:rPr>
              <a:t>To understand the </a:t>
            </a:r>
            <a:r>
              <a:rPr lang="en-US" altLang="en-US" sz="2100" b="1">
                <a:solidFill>
                  <a:srgbClr val="FF0000"/>
                </a:solidFill>
                <a:latin typeface="Calibri" panose="020F0502020204030204" pitchFamily="34" charset="0"/>
              </a:rPr>
              <a:t>theoretical basis </a:t>
            </a:r>
            <a:r>
              <a:rPr lang="en-US" altLang="en-US" sz="2100">
                <a:latin typeface="Calibri" panose="020F0502020204030204" pitchFamily="34" charset="0"/>
              </a:rPr>
              <a:t>for staining techniques</a:t>
            </a:r>
          </a:p>
          <a:p>
            <a:pPr algn="justLow"/>
            <a:endParaRPr lang="en-US" altLang="en-US" sz="2100">
              <a:latin typeface="Calibri" panose="020F0502020204030204" pitchFamily="34" charset="0"/>
            </a:endParaRPr>
          </a:p>
          <a:p>
            <a:pPr algn="justLow"/>
            <a:r>
              <a:rPr lang="en-US" altLang="en-US" sz="2100">
                <a:latin typeface="Calibri" panose="020F0502020204030204" pitchFamily="34" charset="0"/>
              </a:rPr>
              <a:t>Understand the </a:t>
            </a:r>
            <a:r>
              <a:rPr lang="en-US" altLang="en-US" sz="2100" b="1">
                <a:solidFill>
                  <a:srgbClr val="FF0000"/>
                </a:solidFill>
                <a:latin typeface="Calibri" panose="020F0502020204030204" pitchFamily="34" charset="0"/>
              </a:rPr>
              <a:t>meaning of differential staining</a:t>
            </a:r>
          </a:p>
          <a:p>
            <a:pPr algn="justLow"/>
            <a:endParaRPr lang="en-US" altLang="en-US" sz="2100">
              <a:latin typeface="Calibri" panose="020F0502020204030204" pitchFamily="34" charset="0"/>
            </a:endParaRPr>
          </a:p>
          <a:p>
            <a:pPr algn="justLow"/>
            <a:r>
              <a:rPr lang="en-US" altLang="en-US" sz="2100">
                <a:latin typeface="Calibri" panose="020F0502020204030204" pitchFamily="34" charset="0"/>
              </a:rPr>
              <a:t>To explain the </a:t>
            </a:r>
            <a:r>
              <a:rPr lang="en-US" altLang="en-US" sz="2100" b="1">
                <a:solidFill>
                  <a:srgbClr val="FF0000"/>
                </a:solidFill>
                <a:latin typeface="Calibri" panose="020F0502020204030204" pitchFamily="34" charset="0"/>
              </a:rPr>
              <a:t>procedure</a:t>
            </a:r>
            <a:r>
              <a:rPr lang="en-US" altLang="en-US" sz="2100">
                <a:latin typeface="Calibri" panose="020F0502020204030204" pitchFamily="34" charset="0"/>
              </a:rPr>
              <a:t> for selected bacterial staining techniques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EAE53B4-040A-89E0-0B4F-A269DFAD8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1525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Objectives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microbiologyspring2010.wikispaces.com/file/view/ziehl-Neelsen_Stain_2.jpg/143382225/ziehl-Neelsen_Stain_2.jpg">
            <a:extLst>
              <a:ext uri="{FF2B5EF4-FFF2-40B4-BE49-F238E27FC236}">
                <a16:creationId xmlns:a16="http://schemas.microsoft.com/office/drawing/2014/main" id="{FAACA188-2610-47EB-344D-717CE1A9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23938"/>
            <a:ext cx="7315200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80E767-24B1-8C6D-47F5-7CDD8EE22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"/>
            <a:ext cx="307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974725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cs typeface="Arial" charset="0"/>
              </a:rPr>
              <a:t>Acid fast staining</a:t>
            </a:r>
            <a:endParaRPr lang="en-US" sz="32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AE8D2-1947-D87A-63E8-D32D56D7C2FB}"/>
              </a:ext>
            </a:extLst>
          </p:cNvPr>
          <p:cNvSpPr txBox="1"/>
          <p:nvPr/>
        </p:nvSpPr>
        <p:spPr>
          <a:xfrm>
            <a:off x="228600" y="762000"/>
            <a:ext cx="12779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Procedure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667154F1-83B0-5CE7-EB0A-831889895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2400" b="1">
                <a:latin typeface="+mn-lt"/>
                <a:cs typeface="Arial" charset="0"/>
              </a:rPr>
              <a:t>Principle</a:t>
            </a:r>
            <a:endParaRPr lang="en-US" sz="2400">
              <a:latin typeface="+mn-lt"/>
              <a:cs typeface="Arial" charset="0"/>
            </a:endParaRP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29830EF8-50C3-6F64-302D-4E46D52AE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6386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053AAA-B717-97D0-3140-2B488163C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04800"/>
            <a:ext cx="307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974725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cs typeface="Arial" charset="0"/>
              </a:rPr>
              <a:t>Acid fast staining</a:t>
            </a:r>
            <a:endParaRPr lang="en-US" sz="32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nfection-research.de/fileadmin/user_upload/Perspectives2009/September2009/TB_stains_PHIL.jpg">
            <a:extLst>
              <a:ext uri="{FF2B5EF4-FFF2-40B4-BE49-F238E27FC236}">
                <a16:creationId xmlns:a16="http://schemas.microsoft.com/office/drawing/2014/main" id="{CD7A4CEE-C648-C40C-9731-660A2EFB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581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://www.lung.ca/tb/images/full_archive/108_bacillus.jpg">
            <a:extLst>
              <a:ext uri="{FF2B5EF4-FFF2-40B4-BE49-F238E27FC236}">
                <a16:creationId xmlns:a16="http://schemas.microsoft.com/office/drawing/2014/main" id="{E6EA407C-315D-715B-BE77-CC34E88CF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5029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397933-3E60-669C-C8C3-2F4D0AAD1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30200"/>
            <a:ext cx="4784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tabLst>
                <a:tab pos="974725" algn="l"/>
              </a:tabLst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cs typeface="Arial" charset="0"/>
              </a:rPr>
              <a:t>Results of acid fast staining</a:t>
            </a:r>
            <a:endParaRPr lang="en-US" sz="32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D5296-DAF4-B238-7025-748A3DC10DA7}"/>
              </a:ext>
            </a:extLst>
          </p:cNvPr>
          <p:cNvSpPr/>
          <p:nvPr/>
        </p:nvSpPr>
        <p:spPr>
          <a:xfrm>
            <a:off x="3352800" y="5343525"/>
            <a:ext cx="18637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TB bacteria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71B6809E-CACC-FEDD-C84D-F3374DD70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1379538"/>
            <a:ext cx="69389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45720" rIns="91440" bIns="45720" anchor="ctr">
            <a:spAutoFit/>
          </a:bodyPr>
          <a:lstStyle/>
          <a:p>
            <a:pPr algn="justLow" eaLnBrk="0" hangingPunct="0">
              <a:defRPr/>
            </a:pPr>
            <a:endParaRPr lang="en-US" sz="2100" dirty="0">
              <a:latin typeface="+mn-lt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+mn-lt"/>
                <a:ea typeface="Calibri" pitchFamily="34" charset="0"/>
              </a:rPr>
              <a:t>Be careful with the Bunsen burner flame</a:t>
            </a:r>
          </a:p>
          <a:p>
            <a:pPr algn="justLow" eaLnBrk="0" hangingPunct="0">
              <a:buFontTx/>
              <a:buChar char="•"/>
              <a:defRPr/>
            </a:pPr>
            <a:endParaRPr lang="en-US" sz="2100" dirty="0">
              <a:latin typeface="+mn-lt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+mn-lt"/>
                <a:ea typeface="Calibri" pitchFamily="34" charset="0"/>
                <a:cs typeface="Arial"/>
              </a:rPr>
              <a:t>Volatile and flammable liquids (ethanol, isopropanol-acetone)</a:t>
            </a:r>
          </a:p>
          <a:p>
            <a:pPr algn="justLow" eaLnBrk="0" hangingPunct="0">
              <a:buFontTx/>
              <a:buChar char="•"/>
              <a:defRPr/>
            </a:pPr>
            <a:endParaRPr lang="en-US" sz="2100" dirty="0">
              <a:latin typeface="+mn-lt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+mn-lt"/>
                <a:ea typeface="Calibri" pitchFamily="34" charset="0"/>
              </a:rPr>
              <a:t>Do not use them near an open flame</a:t>
            </a:r>
          </a:p>
          <a:p>
            <a:pPr algn="justLow" eaLnBrk="0" hangingPunct="0">
              <a:buFontTx/>
              <a:buChar char="•"/>
              <a:defRPr/>
            </a:pPr>
            <a:endParaRPr lang="en-US" sz="2100" dirty="0">
              <a:latin typeface="+mn-lt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+mn-lt"/>
                <a:ea typeface="Calibri" pitchFamily="34" charset="0"/>
                <a:cs typeface="Arial"/>
              </a:rPr>
              <a:t>Be careful of your clothes</a:t>
            </a:r>
          </a:p>
          <a:p>
            <a:pPr algn="justLow" eaLnBrk="0" hangingPunct="0">
              <a:buFontTx/>
              <a:buChar char="•"/>
              <a:defRPr/>
            </a:pPr>
            <a:endParaRPr lang="en-US" sz="2100" dirty="0">
              <a:latin typeface="+mn-lt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+mn-lt"/>
                <a:ea typeface="Calibri" pitchFamily="34" charset="0"/>
              </a:rPr>
              <a:t>Hold all slides with forceps or a clothespin when heat-fixing</a:t>
            </a:r>
          </a:p>
          <a:p>
            <a:pPr algn="justLow" eaLnBrk="0" hangingPunct="0">
              <a:defRPr/>
            </a:pPr>
            <a:endParaRPr lang="en-US" sz="2100" dirty="0">
              <a:latin typeface="+mn-lt"/>
            </a:endParaRPr>
          </a:p>
          <a:p>
            <a:pPr algn="justLow" eaLnBrk="0" hangingPunct="0">
              <a:defRPr/>
            </a:pPr>
            <a:r>
              <a:rPr lang="en-US" sz="2100" dirty="0">
                <a:latin typeface="+mn-lt"/>
                <a:ea typeface="Calibri" pitchFamily="34" charset="0"/>
              </a:rPr>
              <a:t>Wear suitable protective gloves.</a:t>
            </a:r>
            <a:endParaRPr lang="en-US" sz="2100" dirty="0">
              <a:latin typeface="+mn-lt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1B6706B-8DCB-5399-49F5-7F8E97EF2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86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Safety considerations</a:t>
            </a:r>
            <a:endParaRPr lang="en-US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41CB67F-4DE8-8F79-73D9-3F282F380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863" y="2944813"/>
            <a:ext cx="686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Laboratory methods of diagnosing bacterial infections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157FC95-ADDD-01DC-AF8E-F7554ED8A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24350"/>
            <a:ext cx="312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cs typeface="Arial" charset="0"/>
              </a:rPr>
              <a:t>Staining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D64206E-5AF8-EEFB-23E6-8EC1816C2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4267200"/>
            <a:ext cx="4503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Arial" charset="0"/>
              </a:rPr>
              <a:t>Biochemical</a:t>
            </a: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cs typeface="Arial" charset="0"/>
              </a:rPr>
              <a:t>reactions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FE296B-6629-3B97-D1FD-FB08EE68859F}"/>
              </a:ext>
            </a:extLst>
          </p:cNvPr>
          <p:cNvCxnSpPr>
            <a:stCxn id="6146" idx="2"/>
            <a:endCxn id="6147" idx="0"/>
          </p:cNvCxnSpPr>
          <p:nvPr/>
        </p:nvCxnSpPr>
        <p:spPr>
          <a:xfrm flipH="1">
            <a:off x="1714500" y="3406775"/>
            <a:ext cx="2778125" cy="91757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2369C6-9412-A2A1-BF8B-2E8B088731DF}"/>
              </a:ext>
            </a:extLst>
          </p:cNvPr>
          <p:cNvCxnSpPr>
            <a:stCxn id="6146" idx="2"/>
          </p:cNvCxnSpPr>
          <p:nvPr/>
        </p:nvCxnSpPr>
        <p:spPr>
          <a:xfrm flipH="1">
            <a:off x="3581400" y="3406775"/>
            <a:ext cx="911225" cy="86042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F2F220B-CC41-76A5-5B66-3A16E1E7C721}"/>
              </a:ext>
            </a:extLst>
          </p:cNvPr>
          <p:cNvCxnSpPr/>
          <p:nvPr/>
        </p:nvCxnSpPr>
        <p:spPr>
          <a:xfrm>
            <a:off x="4495800" y="3406775"/>
            <a:ext cx="1066800" cy="93662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>
            <a:extLst>
              <a:ext uri="{FF2B5EF4-FFF2-40B4-BE49-F238E27FC236}">
                <a16:creationId xmlns:a16="http://schemas.microsoft.com/office/drawing/2014/main" id="{86503B92-514D-F447-DC6A-004377E973C2}"/>
              </a:ext>
            </a:extLst>
          </p:cNvPr>
          <p:cNvGrpSpPr>
            <a:grpSpLocks/>
          </p:cNvGrpSpPr>
          <p:nvPr/>
        </p:nvGrpSpPr>
        <p:grpSpPr bwMode="auto">
          <a:xfrm>
            <a:off x="2759075" y="42863"/>
            <a:ext cx="1889125" cy="2166937"/>
            <a:chOff x="5124450" y="652463"/>
            <a:chExt cx="1889125" cy="2166937"/>
          </a:xfrm>
        </p:grpSpPr>
        <p:pic>
          <p:nvPicPr>
            <p:cNvPr id="7189" name="Picture 3">
              <a:extLst>
                <a:ext uri="{FF2B5EF4-FFF2-40B4-BE49-F238E27FC236}">
                  <a16:creationId xmlns:a16="http://schemas.microsoft.com/office/drawing/2014/main" id="{2AB3FC56-C04E-87B3-791C-E48B2FFBE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450" y="828675"/>
              <a:ext cx="1866900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1282EF-79C7-678B-7526-E18B2F546C14}"/>
                </a:ext>
              </a:extLst>
            </p:cNvPr>
            <p:cNvSpPr txBox="1"/>
            <p:nvPr/>
          </p:nvSpPr>
          <p:spPr>
            <a:xfrm>
              <a:off x="5638800" y="652463"/>
              <a:ext cx="1374775" cy="3381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  <a:cs typeface="Arial" charset="0"/>
                </a:rPr>
                <a:t>Synovial fluid 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640183B8-3878-0441-1A6D-37F3D2F5AAC4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76200"/>
            <a:ext cx="2133600" cy="2133600"/>
            <a:chOff x="1371600" y="576263"/>
            <a:chExt cx="2297113" cy="2182812"/>
          </a:xfrm>
        </p:grpSpPr>
        <p:pic>
          <p:nvPicPr>
            <p:cNvPr id="7187" name="Picture 4">
              <a:extLst>
                <a:ext uri="{FF2B5EF4-FFF2-40B4-BE49-F238E27FC236}">
                  <a16:creationId xmlns:a16="http://schemas.microsoft.com/office/drawing/2014/main" id="{0286DBDD-2FA9-7EA7-0977-E0866DB85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762000"/>
              <a:ext cx="2297113" cy="199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4BFA67-0CAA-673C-B403-25EBF7D84AC3}"/>
                </a:ext>
              </a:extLst>
            </p:cNvPr>
            <p:cNvSpPr txBox="1"/>
            <p:nvPr/>
          </p:nvSpPr>
          <p:spPr>
            <a:xfrm>
              <a:off x="1677540" y="576263"/>
              <a:ext cx="523003" cy="3459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  <a:cs typeface="Arial" charset="0"/>
                </a:rPr>
                <a:t>CSF</a:t>
              </a:r>
            </a:p>
          </p:txBody>
        </p:sp>
      </p:grpSp>
      <p:pic>
        <p:nvPicPr>
          <p:cNvPr id="6156" name="Picture 11" descr="http://blog.biocision.com/wp-content/uploads/2013/07/blood-sample.jpg">
            <a:extLst>
              <a:ext uri="{FF2B5EF4-FFF2-40B4-BE49-F238E27FC236}">
                <a16:creationId xmlns:a16="http://schemas.microsoft.com/office/drawing/2014/main" id="{B6345222-3C26-2A8B-5B4F-1A5739BF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17">
            <a:extLst>
              <a:ext uri="{FF2B5EF4-FFF2-40B4-BE49-F238E27FC236}">
                <a16:creationId xmlns:a16="http://schemas.microsoft.com/office/drawing/2014/main" id="{7FDB6C07-5CCF-0BE1-9028-C45C8C13D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91000"/>
            <a:ext cx="1836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Growth pattern</a:t>
            </a:r>
          </a:p>
          <a:p>
            <a:pPr algn="ctr">
              <a:defRPr/>
            </a:pPr>
            <a:r>
              <a:rPr lang="en-US" dirty="0">
                <a:latin typeface="+mn-lt"/>
                <a:cs typeface="Arial" charset="0"/>
              </a:rPr>
              <a:t>on culture media</a:t>
            </a:r>
          </a:p>
        </p:txBody>
      </p:sp>
      <p:pic>
        <p:nvPicPr>
          <p:cNvPr id="6158" name="Picture 13" descr="https://sp.yimg.com/ib/th?id=HN.607986504062403010&amp;pid=15.1&amp;P=0">
            <a:extLst>
              <a:ext uri="{FF2B5EF4-FFF2-40B4-BE49-F238E27FC236}">
                <a16:creationId xmlns:a16="http://schemas.microsoft.com/office/drawing/2014/main" id="{5CC88D83-1B4E-9D84-59DB-EE274669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6705C7-10C2-2628-1AFB-1E02402A2C91}"/>
              </a:ext>
            </a:extLst>
          </p:cNvPr>
          <p:cNvCxnSpPr/>
          <p:nvPr/>
        </p:nvCxnSpPr>
        <p:spPr>
          <a:xfrm>
            <a:off x="4495800" y="5029200"/>
            <a:ext cx="0" cy="78422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TextBox 23">
            <a:extLst>
              <a:ext uri="{FF2B5EF4-FFF2-40B4-BE49-F238E27FC236}">
                <a16:creationId xmlns:a16="http://schemas.microsoft.com/office/drawing/2014/main" id="{3236940A-EE50-145F-F1B6-F9A122F1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715000"/>
            <a:ext cx="1981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Diagnosis</a:t>
            </a: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378730-3276-2FCF-54A7-12480A9B53DA}"/>
              </a:ext>
            </a:extLst>
          </p:cNvPr>
          <p:cNvCxnSpPr/>
          <p:nvPr/>
        </p:nvCxnSpPr>
        <p:spPr>
          <a:xfrm>
            <a:off x="4419600" y="2263775"/>
            <a:ext cx="0" cy="78422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1A33D5-8DA6-0970-E978-FC035458379F}"/>
              </a:ext>
            </a:extLst>
          </p:cNvPr>
          <p:cNvCxnSpPr>
            <a:stCxn id="6146" idx="2"/>
            <a:endCxn id="34" idx="0"/>
          </p:cNvCxnSpPr>
          <p:nvPr/>
        </p:nvCxnSpPr>
        <p:spPr>
          <a:xfrm>
            <a:off x="4492625" y="3406775"/>
            <a:ext cx="2886075" cy="78422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C42F98A-6B2A-0334-0AA2-FC8A24ABB378}"/>
              </a:ext>
            </a:extLst>
          </p:cNvPr>
          <p:cNvSpPr txBox="1"/>
          <p:nvPr/>
        </p:nvSpPr>
        <p:spPr>
          <a:xfrm>
            <a:off x="6816725" y="4191000"/>
            <a:ext cx="11223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Antibiotic</a:t>
            </a:r>
          </a:p>
          <a:p>
            <a:pPr>
              <a:defRPr/>
            </a:pPr>
            <a:r>
              <a:rPr lang="en-US" dirty="0">
                <a:latin typeface="+mn-lt"/>
                <a:cs typeface="Arial" charset="0"/>
              </a:rPr>
              <a:t>sensitivity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F31EC6-9264-21C3-4FA2-8F454AA4FA96}"/>
              </a:ext>
            </a:extLst>
          </p:cNvPr>
          <p:cNvSpPr txBox="1"/>
          <p:nvPr/>
        </p:nvSpPr>
        <p:spPr>
          <a:xfrm>
            <a:off x="-98425" y="990600"/>
            <a:ext cx="10175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 charset="0"/>
              </a:rPr>
              <a:t>Clinical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 charset="0"/>
              </a:rPr>
              <a:t>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9" grpId="0"/>
      <p:bldP spid="6157" grpId="0"/>
      <p:bldP spid="6160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BE67F3-1647-3BEA-CBBC-B4E0616F06B1}"/>
              </a:ext>
            </a:extLst>
          </p:cNvPr>
          <p:cNvSpPr/>
          <p:nvPr/>
        </p:nvSpPr>
        <p:spPr>
          <a:xfrm>
            <a:off x="3352800" y="228600"/>
            <a:ext cx="2286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20B5A-18CD-A719-1E2E-45C2DA0B2F4A}"/>
              </a:ext>
            </a:extLst>
          </p:cNvPr>
          <p:cNvSpPr txBox="1"/>
          <p:nvPr/>
        </p:nvSpPr>
        <p:spPr>
          <a:xfrm>
            <a:off x="3581400" y="304800"/>
            <a:ext cx="1766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  <a:cs typeface="Arial" charset="0"/>
              </a:rPr>
              <a:t>Clinical sample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C049B4-544B-C169-1F05-CFFA23416A2D}"/>
              </a:ext>
            </a:extLst>
          </p:cNvPr>
          <p:cNvSpPr/>
          <p:nvPr/>
        </p:nvSpPr>
        <p:spPr>
          <a:xfrm>
            <a:off x="3352800" y="1219200"/>
            <a:ext cx="2286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Gram stain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2BFF02-1075-26D3-C4FE-C17BE3442519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4495800" y="838200"/>
            <a:ext cx="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59128DEF-190F-F20E-3F59-6142DFE59156}"/>
              </a:ext>
            </a:extLst>
          </p:cNvPr>
          <p:cNvSpPr/>
          <p:nvPr/>
        </p:nvSpPr>
        <p:spPr>
          <a:xfrm rot="5400000">
            <a:off x="4152900" y="571500"/>
            <a:ext cx="609600" cy="3124200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C0F95D-FE18-98D4-9AB6-E0DE5252BA4E}"/>
              </a:ext>
            </a:extLst>
          </p:cNvPr>
          <p:cNvSpPr/>
          <p:nvPr/>
        </p:nvSpPr>
        <p:spPr>
          <a:xfrm>
            <a:off x="1752600" y="2438400"/>
            <a:ext cx="1295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Gram positive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361C9-E892-6956-015B-E719B159BA47}"/>
              </a:ext>
            </a:extLst>
          </p:cNvPr>
          <p:cNvSpPr/>
          <p:nvPr/>
        </p:nvSpPr>
        <p:spPr>
          <a:xfrm>
            <a:off x="5410200" y="2438400"/>
            <a:ext cx="1295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Gram negative 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3CAA606F-3ECA-DB54-A93D-100CCE3A0CA0}"/>
              </a:ext>
            </a:extLst>
          </p:cNvPr>
          <p:cNvSpPr/>
          <p:nvPr/>
        </p:nvSpPr>
        <p:spPr>
          <a:xfrm rot="5400000">
            <a:off x="1981200" y="2133600"/>
            <a:ext cx="609600" cy="2438400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6EF34212-838C-56EA-6DFA-0F194A93D71B}"/>
              </a:ext>
            </a:extLst>
          </p:cNvPr>
          <p:cNvSpPr/>
          <p:nvPr/>
        </p:nvSpPr>
        <p:spPr>
          <a:xfrm rot="5400000">
            <a:off x="5867400" y="2133600"/>
            <a:ext cx="609600" cy="2438400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64C574-8B56-DB45-430A-88DF7AC6B718}"/>
              </a:ext>
            </a:extLst>
          </p:cNvPr>
          <p:cNvSpPr/>
          <p:nvPr/>
        </p:nvSpPr>
        <p:spPr>
          <a:xfrm>
            <a:off x="533400" y="3657600"/>
            <a:ext cx="1143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Cocci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BA29AB-DC7C-0309-868E-CF14A9FA71C4}"/>
              </a:ext>
            </a:extLst>
          </p:cNvPr>
          <p:cNvSpPr/>
          <p:nvPr/>
        </p:nvSpPr>
        <p:spPr>
          <a:xfrm>
            <a:off x="2895600" y="3657600"/>
            <a:ext cx="1143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Bacilli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AA8E04-A9E7-0D38-7824-20C3FB86416A}"/>
              </a:ext>
            </a:extLst>
          </p:cNvPr>
          <p:cNvSpPr/>
          <p:nvPr/>
        </p:nvSpPr>
        <p:spPr>
          <a:xfrm>
            <a:off x="4419600" y="3657600"/>
            <a:ext cx="1143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Cocci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6543F5-98D8-0654-1AEB-5AE6B1C4B0DF}"/>
              </a:ext>
            </a:extLst>
          </p:cNvPr>
          <p:cNvSpPr/>
          <p:nvPr/>
        </p:nvSpPr>
        <p:spPr>
          <a:xfrm>
            <a:off x="6781800" y="3657600"/>
            <a:ext cx="1143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Bacilli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BA8888-3D10-1E87-96E6-1EAFC8C973B5}"/>
              </a:ext>
            </a:extLst>
          </p:cNvPr>
          <p:cNvSpPr/>
          <p:nvPr/>
        </p:nvSpPr>
        <p:spPr>
          <a:xfrm>
            <a:off x="762000" y="4724400"/>
            <a:ext cx="3048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Specific culture media and biochemical reaction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A5C423E-1579-D720-5707-B8D6BB8A6916}"/>
              </a:ext>
            </a:extLst>
          </p:cNvPr>
          <p:cNvSpPr/>
          <p:nvPr/>
        </p:nvSpPr>
        <p:spPr>
          <a:xfrm rot="16200000">
            <a:off x="1981200" y="3200400"/>
            <a:ext cx="609600" cy="2438400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E64BE8-73A8-3F67-8BAC-707F33CAAA65}"/>
              </a:ext>
            </a:extLst>
          </p:cNvPr>
          <p:cNvSpPr/>
          <p:nvPr/>
        </p:nvSpPr>
        <p:spPr>
          <a:xfrm>
            <a:off x="4648200" y="4724400"/>
            <a:ext cx="3048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Specific culture media and biochemical reaction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B0414385-C539-FA40-E975-891F6228F133}"/>
              </a:ext>
            </a:extLst>
          </p:cNvPr>
          <p:cNvSpPr/>
          <p:nvPr/>
        </p:nvSpPr>
        <p:spPr>
          <a:xfrm rot="16200000">
            <a:off x="5867400" y="3200400"/>
            <a:ext cx="609600" cy="2438400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 b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69FDA8-A12B-6C1A-809B-F70D5AE5E1FA}"/>
              </a:ext>
            </a:extLst>
          </p:cNvPr>
          <p:cNvSpPr/>
          <p:nvPr/>
        </p:nvSpPr>
        <p:spPr>
          <a:xfrm>
            <a:off x="1143000" y="6324600"/>
            <a:ext cx="2286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Definitive diagnosis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5A7C48-FD2C-54A8-CF71-5FB287AC3DAF}"/>
              </a:ext>
            </a:extLst>
          </p:cNvPr>
          <p:cNvCxnSpPr/>
          <p:nvPr/>
        </p:nvCxnSpPr>
        <p:spPr>
          <a:xfrm>
            <a:off x="2286000" y="5867400"/>
            <a:ext cx="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CB429EC-074B-E38C-1C16-BE85626E821B}"/>
              </a:ext>
            </a:extLst>
          </p:cNvPr>
          <p:cNvSpPr/>
          <p:nvPr/>
        </p:nvSpPr>
        <p:spPr>
          <a:xfrm>
            <a:off x="5105400" y="6324600"/>
            <a:ext cx="2286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cs typeface="Arial" charset="0"/>
              </a:rPr>
              <a:t>Definitive diagnosis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EE5CA4-2F4E-BCB7-74A8-21593F24CB19}"/>
              </a:ext>
            </a:extLst>
          </p:cNvPr>
          <p:cNvCxnSpPr/>
          <p:nvPr/>
        </p:nvCxnSpPr>
        <p:spPr>
          <a:xfrm>
            <a:off x="6248400" y="5867400"/>
            <a:ext cx="0" cy="381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EFDF9-2BE3-CCA5-D88D-AF899BEB3E6F}"/>
              </a:ext>
            </a:extLst>
          </p:cNvPr>
          <p:cNvSpPr txBox="1"/>
          <p:nvPr/>
        </p:nvSpPr>
        <p:spPr>
          <a:xfrm>
            <a:off x="685800" y="1068998"/>
            <a:ext cx="7620000" cy="132397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 algn="just">
              <a:defRPr/>
            </a:pPr>
            <a:r>
              <a:rPr lang="en-US" sz="2000" dirty="0">
                <a:latin typeface="+mn-lt"/>
                <a:cs typeface="Arial"/>
              </a:rPr>
              <a:t>Bacteria have nearly the same refractive index as water, therefore, when they are observed under a microscope, they are opaque or nearly invisible to the naked eye. Different types of staining methods are used make cells visible under light microscope </a:t>
            </a: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C41A9E-13A2-CDB3-D313-47AA2415A8FD}"/>
              </a:ext>
            </a:extLst>
          </p:cNvPr>
          <p:cNvSpPr/>
          <p:nvPr/>
        </p:nvSpPr>
        <p:spPr>
          <a:xfrm>
            <a:off x="2514600" y="219075"/>
            <a:ext cx="5029200" cy="523220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/>
              </a:rPr>
              <a:t>Why should we stain bacteria?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AA8F64-7767-6781-9585-DC61F36CD8B4}"/>
              </a:ext>
            </a:extLst>
          </p:cNvPr>
          <p:cNvSpPr txBox="1"/>
          <p:nvPr/>
        </p:nvSpPr>
        <p:spPr>
          <a:xfrm>
            <a:off x="2514600" y="3119438"/>
            <a:ext cx="4724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Arial" charset="0"/>
              </a:rPr>
              <a:t>Source of samples for staining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FBCB9-2335-7E56-010A-106778D72BED}"/>
              </a:ext>
            </a:extLst>
          </p:cNvPr>
          <p:cNvSpPr txBox="1"/>
          <p:nvPr/>
        </p:nvSpPr>
        <p:spPr>
          <a:xfrm>
            <a:off x="1109663" y="3870325"/>
            <a:ext cx="67929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Arial" charset="0"/>
              </a:rPr>
              <a:t>Direct body samples (Blood, CSF, synovial fluid, swabs, …etc)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000" dirty="0">
              <a:latin typeface="+mn-lt"/>
              <a:cs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Arial" charset="0"/>
              </a:rPr>
              <a:t>From cultured bacteria (Broth, agar)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113E51C-86B4-1741-4E24-5B5211160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3 Types of Staining Procedures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255CE56-55D0-B160-A5FE-224CE4351D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686800" cy="4525963"/>
          </a:xfrm>
        </p:spPr>
        <p:txBody>
          <a:bodyPr/>
          <a:lstStyle/>
          <a:p>
            <a:r>
              <a:rPr lang="en-US" altLang="en-US" sz="2400"/>
              <a:t>Simple Staining	(shapes and arrangements)</a:t>
            </a:r>
          </a:p>
          <a:p>
            <a:endParaRPr lang="en-US" altLang="en-US" sz="2400"/>
          </a:p>
          <a:p>
            <a:r>
              <a:rPr lang="en-US" altLang="en-US" sz="2400"/>
              <a:t>Differential Staining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/>
          </a:p>
          <a:p>
            <a:r>
              <a:rPr lang="en-US" altLang="en-US" sz="2400"/>
              <a:t>Special Staining (Capsule, flagella,  spores)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1CC347-AD05-9D36-6AAA-2B2BA87F46B1}"/>
              </a:ext>
            </a:extLst>
          </p:cNvPr>
          <p:cNvSpPr/>
          <p:nvPr/>
        </p:nvSpPr>
        <p:spPr>
          <a:xfrm>
            <a:off x="914400" y="2286000"/>
            <a:ext cx="3124200" cy="838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66AA9C0B-8D50-E5B1-6521-FDCB8F5D8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1487488"/>
            <a:ext cx="82486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 eaLnBrk="0" hangingPunct="0">
              <a:buFontTx/>
              <a:buChar char="-"/>
              <a:tabLst>
                <a:tab pos="974725" algn="l"/>
              </a:tabLst>
              <a:defRPr/>
            </a:pPr>
            <a:r>
              <a:rPr lang="en-US" sz="2000" dirty="0">
                <a:latin typeface="+mn-lt"/>
                <a:ea typeface="Calibri" pitchFamily="34" charset="0"/>
              </a:rPr>
              <a:t>   It is the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itchFamily="34" charset="0"/>
              </a:rPr>
              <a:t>first step </a:t>
            </a:r>
            <a:r>
              <a:rPr lang="en-US" sz="2000" dirty="0">
                <a:latin typeface="+mn-lt"/>
                <a:ea typeface="Calibri" pitchFamily="34" charset="0"/>
              </a:rPr>
              <a:t>to determine the identity of a particular bacterial sample</a:t>
            </a:r>
          </a:p>
          <a:p>
            <a:pPr algn="justLow" eaLnBrk="0" hangingPunct="0">
              <a:buFontTx/>
              <a:buChar char="-"/>
              <a:tabLst>
                <a:tab pos="974725" algn="l"/>
              </a:tabLst>
              <a:defRPr/>
            </a:pPr>
            <a:endParaRPr lang="en-US" sz="2000" dirty="0">
              <a:latin typeface="+mn-lt"/>
              <a:ea typeface="Calibri" pitchFamily="34" charset="0"/>
            </a:endParaRPr>
          </a:p>
          <a:p>
            <a:pPr algn="justLow" eaLnBrk="0" hangingPunct="0">
              <a:buFontTx/>
              <a:buChar char="-"/>
              <a:tabLst>
                <a:tab pos="974725" algn="l"/>
              </a:tabLst>
              <a:defRPr/>
            </a:pPr>
            <a:r>
              <a:rPr lang="en-US" sz="2000" dirty="0">
                <a:latin typeface="+mn-lt"/>
                <a:ea typeface="Calibri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itchFamily="34" charset="0"/>
              </a:rPr>
              <a:t>Performed on body fluid </a:t>
            </a:r>
            <a:r>
              <a:rPr lang="en-US" sz="2000" dirty="0">
                <a:latin typeface="+mn-lt"/>
                <a:ea typeface="Calibri" pitchFamily="34" charset="0"/>
              </a:rPr>
              <a:t>when infection is suspected</a:t>
            </a:r>
          </a:p>
          <a:p>
            <a:pPr algn="justLow" eaLnBrk="0" hangingPunct="0">
              <a:tabLst>
                <a:tab pos="974725" algn="l"/>
              </a:tabLst>
              <a:defRPr/>
            </a:pPr>
            <a:endParaRPr lang="en-US" sz="2000" dirty="0">
              <a:latin typeface="+mn-lt"/>
              <a:ea typeface="Calibri" pitchFamily="34" charset="0"/>
            </a:endParaRPr>
          </a:p>
          <a:p>
            <a:pPr algn="justLow" eaLnBrk="0" hangingPunct="0">
              <a:buFontTx/>
              <a:buChar char="-"/>
              <a:tabLst>
                <a:tab pos="974725" algn="l"/>
              </a:tabLst>
              <a:defRPr/>
            </a:pPr>
            <a:r>
              <a:rPr lang="en-US" sz="2000" dirty="0">
                <a:latin typeface="+mn-lt"/>
                <a:ea typeface="Calibri" pitchFamily="34" charset="0"/>
              </a:rPr>
              <a:t>  It yields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itchFamily="34" charset="0"/>
              </a:rPr>
              <a:t>results much more quickly</a:t>
            </a:r>
            <a:r>
              <a:rPr lang="en-US" sz="2000" dirty="0">
                <a:latin typeface="+mn-lt"/>
                <a:ea typeface="Calibri" pitchFamily="34" charset="0"/>
              </a:rPr>
              <a:t> than culture</a:t>
            </a:r>
          </a:p>
          <a:p>
            <a:pPr algn="justLow" eaLnBrk="0" hangingPunct="0">
              <a:buFontTx/>
              <a:buChar char="-"/>
              <a:tabLst>
                <a:tab pos="974725" algn="l"/>
              </a:tabLst>
              <a:defRPr/>
            </a:pPr>
            <a:endParaRPr lang="en-US" sz="2000" dirty="0">
              <a:latin typeface="+mn-lt"/>
              <a:ea typeface="Calibri" pitchFamily="34" charset="0"/>
            </a:endParaRPr>
          </a:p>
          <a:p>
            <a:pPr algn="justLow" eaLnBrk="0" hangingPunct="0">
              <a:buFontTx/>
              <a:buChar char="-"/>
              <a:tabLst>
                <a:tab pos="974725" algn="l"/>
              </a:tabLst>
              <a:defRPr/>
            </a:pPr>
            <a:r>
              <a:rPr lang="en-US" sz="2000" dirty="0">
                <a:latin typeface="+mn-lt"/>
                <a:ea typeface="Calibri" pitchFamily="34" charset="0"/>
              </a:rPr>
              <a:t>  Important for 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itchFamily="34" charset="0"/>
              </a:rPr>
              <a:t>empirical therapy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7B7DB1-56D0-44FD-2CF1-52BA8A74B8F5}"/>
              </a:ext>
            </a:extLst>
          </p:cNvPr>
          <p:cNvSpPr/>
          <p:nvPr/>
        </p:nvSpPr>
        <p:spPr>
          <a:xfrm>
            <a:off x="1322388" y="438150"/>
            <a:ext cx="61817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eaLnBrk="0" hangingPunct="0">
              <a:tabLst>
                <a:tab pos="974725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ea typeface="Calibri" pitchFamily="34" charset="0"/>
              </a:rPr>
              <a:t>Medical Application of bacterial staining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hIy9J0Wc0WM/UIiih0ik3dI/AAAAAAAAAJE/8JM8OuxFmXo/s1600/Physical%2BExamination%2Bfor%2BMeningitis.jpg">
            <a:extLst>
              <a:ext uri="{FF2B5EF4-FFF2-40B4-BE49-F238E27FC236}">
                <a16:creationId xmlns:a16="http://schemas.microsoft.com/office/drawing/2014/main" id="{C7387E2D-FAA8-0AE7-4747-B9B189AA9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925"/>
            <a:ext cx="38862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>
            <a:extLst>
              <a:ext uri="{FF2B5EF4-FFF2-40B4-BE49-F238E27FC236}">
                <a16:creationId xmlns:a16="http://schemas.microsoft.com/office/drawing/2014/main" id="{2E8C920D-286A-D159-98E7-69BAB680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14725"/>
            <a:ext cx="914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A257FC-3449-E80A-8666-4F181979AEE2}"/>
              </a:ext>
            </a:extLst>
          </p:cNvPr>
          <p:cNvCxnSpPr/>
          <p:nvPr/>
        </p:nvCxnSpPr>
        <p:spPr>
          <a:xfrm>
            <a:off x="2743200" y="2447925"/>
            <a:ext cx="0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058A32-74A4-9B1D-F593-CC970050E87D}"/>
              </a:ext>
            </a:extLst>
          </p:cNvPr>
          <p:cNvCxnSpPr/>
          <p:nvPr/>
        </p:nvCxnSpPr>
        <p:spPr>
          <a:xfrm>
            <a:off x="2743200" y="5419725"/>
            <a:ext cx="0" cy="82867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TextBox 6">
            <a:extLst>
              <a:ext uri="{FF2B5EF4-FFF2-40B4-BE49-F238E27FC236}">
                <a16:creationId xmlns:a16="http://schemas.microsoft.com/office/drawing/2014/main" id="{8A88944A-3B84-8225-A4A6-1FC3C80F7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981325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CSF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87C44-52E1-2C84-5889-EDC2432998A4}"/>
              </a:ext>
            </a:extLst>
          </p:cNvPr>
          <p:cNvSpPr txBox="1"/>
          <p:nvPr/>
        </p:nvSpPr>
        <p:spPr>
          <a:xfrm>
            <a:off x="1600200" y="6181725"/>
            <a:ext cx="2212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cs typeface="Arial" charset="0"/>
              </a:rPr>
              <a:t>Lab diagnosis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226554-6B77-560D-EB66-49AEB1986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733800"/>
            <a:ext cx="134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(2 days)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2067A1BA-6C22-2F0F-6BBB-175E65D6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00300"/>
            <a:ext cx="533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B16D24-1CF4-4BB9-1E8F-9950B2C17E49}"/>
              </a:ext>
            </a:extLst>
          </p:cNvPr>
          <p:cNvSpPr txBox="1"/>
          <p:nvPr/>
        </p:nvSpPr>
        <p:spPr>
          <a:xfrm>
            <a:off x="4419600" y="4495800"/>
            <a:ext cx="44196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Treatment is prescribed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before the definitive lab diagnose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Arial" charset="0"/>
              </a:rPr>
              <a:t> is achieved (called Empirical therapy 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7" grpId="0"/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494</Words>
  <Application>Microsoft Office PowerPoint</Application>
  <PresentationFormat>On-screen Show (4:3)</PresentationFormat>
  <Paragraphs>167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Types of Staining Procedures</vt:lpstr>
      <vt:lpstr>PowerPoint Presentation</vt:lpstr>
      <vt:lpstr>PowerPoint Presentation</vt:lpstr>
      <vt:lpstr>Differential Stains</vt:lpstr>
      <vt:lpstr>Slide Preparation</vt:lpstr>
      <vt:lpstr>PowerPoint Presentation</vt:lpstr>
      <vt:lpstr>Gram positive vs. Gram negative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mohammad</cp:lastModifiedBy>
  <cp:revision>103</cp:revision>
  <dcterms:created xsi:type="dcterms:W3CDTF">2014-10-07T05:58:27Z</dcterms:created>
  <dcterms:modified xsi:type="dcterms:W3CDTF">2022-10-27T07:17:04Z</dcterms:modified>
</cp:coreProperties>
</file>