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7" r:id="rId4"/>
    <p:sldId id="278" r:id="rId5"/>
    <p:sldId id="279" r:id="rId6"/>
    <p:sldId id="280" r:id="rId7"/>
    <p:sldId id="260" r:id="rId8"/>
    <p:sldId id="261" r:id="rId9"/>
    <p:sldId id="283" r:id="rId10"/>
    <p:sldId id="284" r:id="rId11"/>
    <p:sldId id="262" r:id="rId12"/>
    <p:sldId id="282" r:id="rId13"/>
    <p:sldId id="263" r:id="rId14"/>
    <p:sldId id="264" r:id="rId15"/>
    <p:sldId id="265" r:id="rId16"/>
    <p:sldId id="266" r:id="rId17"/>
    <p:sldId id="267" r:id="rId18"/>
    <p:sldId id="268" r:id="rId19"/>
    <p:sldId id="281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FF9900"/>
    <a:srgbClr val="D62A18"/>
    <a:srgbClr val="FF0066"/>
    <a:srgbClr val="00CC00"/>
    <a:srgbClr val="FAB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7F66D-0626-4D2D-BD21-A5EB2DFA7BF9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1999-1350-410F-BA89-8DDB118989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Wednesday 24 February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Aiman Qais Afar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8486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PERIPHERAL NERVOUS  SYSTEM </a:t>
            </a: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33CC"/>
                </a:solidFill>
                <a:latin typeface="Candara" pitchFamily="34" charset="0"/>
              </a:rPr>
              <a:t>Facial Nerve (CN VII)</a:t>
            </a:r>
            <a:endParaRPr lang="en-US" sz="3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i="1" dirty="0" smtClean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33CC"/>
                </a:solidFill>
                <a:latin typeface="Candara" pitchFamily="34" charset="0"/>
              </a:rPr>
              <a:t>College of Medicine / University of Mutah</a:t>
            </a:r>
          </a:p>
          <a:p>
            <a:pPr algn="ctr"/>
            <a:endParaRPr lang="en-US" sz="3200" b="1" i="1" dirty="0" smtClean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57400" y="4283075"/>
            <a:ext cx="5715000" cy="365125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FF00"/>
                </a:solidFill>
                <a:latin typeface="Candara" pitchFamily="34" charset="0"/>
              </a:rPr>
              <a:t>Wednesday 24 February 2021</a:t>
            </a:r>
            <a:endParaRPr lang="en-US" sz="2800" b="1" i="1" dirty="0">
              <a:solidFill>
                <a:srgbClr val="00FF00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" name="Picture 4" descr="https://classconnection.s3.amazonaws.com/33/flashcards/602033/jpg/cn_vii_-_facial_nerve_branches_(edit)1316907832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8047289" cy="60960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The sharp bend, the </a:t>
            </a:r>
            <a:r>
              <a:rPr lang="en-GB" sz="2000" dirty="0" err="1" smtClean="0">
                <a:latin typeface="Candara" pitchFamily="34" charset="0"/>
              </a:rPr>
              <a:t>geniculum</a:t>
            </a:r>
            <a:r>
              <a:rPr lang="en-GB" sz="2000" dirty="0" smtClean="0">
                <a:latin typeface="Candara" pitchFamily="34" charset="0"/>
              </a:rPr>
              <a:t> of the facial nerve is the site of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geniculate ganglion</a:t>
            </a:r>
            <a:r>
              <a:rPr lang="en-GB" sz="2000" dirty="0" smtClean="0">
                <a:latin typeface="Candara" pitchFamily="34" charset="0"/>
              </a:rPr>
              <a:t>, </a:t>
            </a:r>
            <a:r>
              <a:rPr lang="en-GB" sz="2000" b="1" dirty="0" smtClean="0">
                <a:latin typeface="Candara" pitchFamily="34" charset="0"/>
              </a:rPr>
              <a:t>the sensory ganglion of CN VII</a:t>
            </a:r>
          </a:p>
          <a:p>
            <a:r>
              <a:rPr lang="en-GB" sz="2000" dirty="0" smtClean="0">
                <a:latin typeface="Candara" pitchFamily="34" charset="0"/>
              </a:rPr>
              <a:t> While traversing the temporal bone within the facial canal, CN VII gives rise to the: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Greater petrosal nerve.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Nerve to the stapedius.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Chorda tympani nerve</a:t>
            </a:r>
            <a:r>
              <a:rPr lang="en-GB" sz="2000" dirty="0" smtClean="0">
                <a:latin typeface="Candara" pitchFamily="34" charset="0"/>
              </a:rPr>
              <a:t>.</a:t>
            </a:r>
            <a:endParaRPr lang="en-GB" sz="2000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073" y="131946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34553" t="17708" r="29722" b="31250"/>
          <a:stretch>
            <a:fillRect/>
          </a:stretch>
        </p:blipFill>
        <p:spPr bwMode="auto">
          <a:xfrm>
            <a:off x="3810000" y="1981200"/>
            <a:ext cx="5217367" cy="4191000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ffectLst/>
        </p:spPr>
      </p:pic>
      <p:pic>
        <p:nvPicPr>
          <p:cNvPr id="7173" name="Picture 5" descr="http://lh5.ggpht.com/_zMAsR4nBNbU/ScCCKBDEjFI/AAAAAAAAAxg/PzoqWIbmyfk/petrosal2%5B10%5D.png?imgmax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3352800" cy="1904391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The facial ne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16917" cy="54483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 smtClean="0">
                <a:solidFill>
                  <a:srgbClr val="FF0000"/>
                </a:solidFill>
                <a:latin typeface="Candara" pitchFamily="34" charset="0"/>
              </a:rPr>
              <a:t>CN VII </a:t>
            </a:r>
            <a:r>
              <a:rPr lang="en-GB" sz="2400" dirty="0" smtClean="0">
                <a:latin typeface="Candara" pitchFamily="34" charset="0"/>
              </a:rPr>
              <a:t>emerges from the cranium via </a:t>
            </a:r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the stylomastoid foramen</a:t>
            </a:r>
            <a:r>
              <a:rPr lang="en-GB" sz="2400" dirty="0" smtClean="0">
                <a:latin typeface="Candara" pitchFamily="34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Candara" pitchFamily="34" charset="0"/>
              </a:rPr>
              <a:t>Gives off </a:t>
            </a:r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the posterior auricular branch</a:t>
            </a:r>
            <a:r>
              <a:rPr lang="en-GB" sz="2400" dirty="0" smtClean="0">
                <a:latin typeface="Candara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 smtClean="0">
                <a:latin typeface="Candara" pitchFamily="34" charset="0"/>
              </a:rPr>
              <a:t> Enters </a:t>
            </a:r>
            <a:r>
              <a:rPr lang="en-GB" sz="2400" b="1" dirty="0" smtClean="0">
                <a:solidFill>
                  <a:srgbClr val="7030A0"/>
                </a:solidFill>
                <a:latin typeface="Candara" pitchFamily="34" charset="0"/>
              </a:rPr>
              <a:t>the parotid gland</a:t>
            </a:r>
            <a:r>
              <a:rPr lang="en-GB" sz="2400" dirty="0" smtClean="0">
                <a:latin typeface="Candara" pitchFamily="34" charset="0"/>
              </a:rPr>
              <a:t>; and forms </a:t>
            </a:r>
            <a:r>
              <a:rPr lang="en-GB" sz="2400" b="1" dirty="0" smtClean="0">
                <a:solidFill>
                  <a:srgbClr val="7030A0"/>
                </a:solidFill>
                <a:latin typeface="Candara" pitchFamily="34" charset="0"/>
              </a:rPr>
              <a:t>the parotid plexus,</a:t>
            </a:r>
          </a:p>
          <a:p>
            <a:pPr>
              <a:buFont typeface="Wingdings" pitchFamily="2" charset="2"/>
              <a:buChar char="ü"/>
            </a:pPr>
            <a:endParaRPr lang="en-GB" sz="2400" dirty="0" smtClean="0">
              <a:latin typeface="Candara" pitchFamily="34" charset="0"/>
            </a:endParaRPr>
          </a:p>
          <a:p>
            <a:r>
              <a:rPr lang="en-GB" sz="2400" b="1" dirty="0" smtClean="0">
                <a:latin typeface="Candara" pitchFamily="34" charset="0"/>
              </a:rPr>
              <a:t>which gives rise to the following five terminal motor branches:</a:t>
            </a:r>
          </a:p>
          <a:p>
            <a:endParaRPr lang="en-GB" sz="24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Temporal,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Zygomatic, 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Buccal,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Marginal mandibular,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Cervical.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146" name="Picture 2" descr="http://www.intechopen.com/source/html/45721/media/imag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646" y="2590800"/>
            <a:ext cx="4514554" cy="41148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5690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04800" y="61722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 smtClean="0">
                <a:solidFill>
                  <a:srgbClr val="0033CC"/>
                </a:solidFill>
                <a:latin typeface="Candara" pitchFamily="34" charset="0"/>
              </a:rPr>
              <a:t>Somatic Motor</a:t>
            </a:r>
          </a:p>
          <a:p>
            <a:r>
              <a:rPr lang="en-GB" sz="2400" dirty="0" smtClean="0">
                <a:latin typeface="Candara" pitchFamily="34" charset="0"/>
              </a:rPr>
              <a:t>The facial nerve supplies the muscles of </a:t>
            </a:r>
            <a:r>
              <a:rPr lang="en-GB" sz="2400" b="1" dirty="0" smtClean="0">
                <a:solidFill>
                  <a:srgbClr val="7030A0"/>
                </a:solidFill>
                <a:latin typeface="Candara" pitchFamily="34" charset="0"/>
              </a:rPr>
              <a:t>facial expression </a:t>
            </a:r>
            <a:r>
              <a:rPr lang="en-GB" sz="2400" dirty="0" smtClean="0">
                <a:latin typeface="Candara" pitchFamily="34" charset="0"/>
              </a:rPr>
              <a:t>and </a:t>
            </a:r>
            <a:r>
              <a:rPr lang="en-GB" sz="2400" b="1" dirty="0" smtClean="0">
                <a:solidFill>
                  <a:srgbClr val="7030A0"/>
                </a:solidFill>
                <a:latin typeface="Candara" pitchFamily="34" charset="0"/>
              </a:rPr>
              <a:t>auricular muscles</a:t>
            </a:r>
            <a:r>
              <a:rPr lang="en-GB" sz="2400" dirty="0" smtClean="0">
                <a:latin typeface="Candara" pitchFamily="34" charset="0"/>
              </a:rPr>
              <a:t>. It also supplies </a:t>
            </a:r>
            <a:r>
              <a:rPr lang="en-GB" sz="2400" b="1" dirty="0" smtClean="0">
                <a:solidFill>
                  <a:srgbClr val="7030A0"/>
                </a:solidFill>
                <a:latin typeface="Candara" pitchFamily="34" charset="0"/>
              </a:rPr>
              <a:t>the posterior bellies of the digastric</a:t>
            </a:r>
            <a:r>
              <a:rPr lang="en-GB" sz="2400" dirty="0" smtClean="0">
                <a:latin typeface="Candara" pitchFamily="34" charset="0"/>
              </a:rPr>
              <a:t>, </a:t>
            </a:r>
            <a:r>
              <a:rPr lang="en-GB" sz="2400" b="1" dirty="0" err="1" smtClean="0">
                <a:solidFill>
                  <a:srgbClr val="7030A0"/>
                </a:solidFill>
                <a:latin typeface="Candara" pitchFamily="34" charset="0"/>
              </a:rPr>
              <a:t>stylohyoid</a:t>
            </a:r>
            <a:r>
              <a:rPr lang="en-GB" sz="2400" dirty="0" smtClean="0">
                <a:latin typeface="Candara" pitchFamily="34" charset="0"/>
              </a:rPr>
              <a:t>, and </a:t>
            </a:r>
            <a:r>
              <a:rPr lang="en-GB" sz="2400" b="1" dirty="0" smtClean="0">
                <a:solidFill>
                  <a:srgbClr val="7030A0"/>
                </a:solidFill>
                <a:latin typeface="Candara" pitchFamily="34" charset="0"/>
              </a:rPr>
              <a:t>stapedius muscles</a:t>
            </a:r>
            <a:r>
              <a:rPr lang="en-GB" sz="2400" dirty="0" smtClean="0">
                <a:latin typeface="Candara" pitchFamily="34" charset="0"/>
              </a:rPr>
              <a:t>.</a:t>
            </a:r>
            <a:endParaRPr lang="en-GB" sz="2400" dirty="0">
              <a:latin typeface="Candara" pitchFamily="34" charset="0"/>
            </a:endParaRPr>
          </a:p>
        </p:txBody>
      </p:sp>
      <p:pic>
        <p:nvPicPr>
          <p:cNvPr id="5" name="Picture 2" descr="http://images.slideplayer.com/24/7092540/slides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5791199" cy="43434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920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14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81000" y="60960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3505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 smtClean="0">
                <a:solidFill>
                  <a:srgbClr val="0033CC"/>
                </a:solidFill>
                <a:latin typeface="Candara" pitchFamily="34" charset="0"/>
              </a:rPr>
              <a:t>Visceral (Parasympathetic) Motor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andara" pitchFamily="34" charset="0"/>
              </a:rPr>
              <a:t>CN VII </a:t>
            </a:r>
            <a:r>
              <a:rPr lang="en-GB" sz="2400" dirty="0" smtClean="0">
                <a:latin typeface="Candara" pitchFamily="34" charset="0"/>
              </a:rPr>
              <a:t>provides </a:t>
            </a:r>
            <a:r>
              <a:rPr lang="en-GB" sz="2400" b="1" dirty="0" err="1" smtClean="0">
                <a:latin typeface="Candara" pitchFamily="34" charset="0"/>
              </a:rPr>
              <a:t>presynaptic</a:t>
            </a:r>
            <a:r>
              <a:rPr lang="en-GB" sz="2400" b="1" dirty="0" smtClean="0">
                <a:latin typeface="Candara" pitchFamily="34" charset="0"/>
              </a:rPr>
              <a:t> parasympathetic fibers </a:t>
            </a:r>
            <a:r>
              <a:rPr lang="en-GB" sz="2400" dirty="0" smtClean="0">
                <a:latin typeface="Candara" pitchFamily="34" charset="0"/>
              </a:rPr>
              <a:t>to the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pterygopalatine ganglion </a:t>
            </a:r>
            <a:r>
              <a:rPr lang="en-GB" sz="2400" dirty="0" smtClean="0">
                <a:latin typeface="Candara" pitchFamily="34" charset="0"/>
              </a:rPr>
              <a:t>for innervation of </a:t>
            </a:r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the lacrimal glands </a:t>
            </a:r>
            <a:r>
              <a:rPr lang="en-GB" sz="2400" dirty="0" smtClean="0">
                <a:latin typeface="Candara" pitchFamily="34" charset="0"/>
              </a:rPr>
              <a:t>and to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submandibular ganglion </a:t>
            </a:r>
            <a:r>
              <a:rPr lang="en-GB" sz="2400" dirty="0" smtClean="0">
                <a:latin typeface="Candara" pitchFamily="34" charset="0"/>
              </a:rPr>
              <a:t>for innervation of </a:t>
            </a:r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the sublingual and submandibular salivary glands. </a:t>
            </a:r>
          </a:p>
        </p:txBody>
      </p:sp>
      <p:pic>
        <p:nvPicPr>
          <p:cNvPr id="4" name="Picture 4" descr="https://classconnection.s3.amazonaws.com/720/flashcards/1137720/jpg/881135489326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5521879" cy="260908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5" name="Picture 4" descr="http://www.yale.edu/cnerves/cn7/cn7_graphics/fig7_16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27817"/>
            <a:ext cx="5257800" cy="297778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29400" y="210849"/>
            <a:ext cx="2133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Wednesday 24 February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7620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40623" y="34383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The pterygopalatine ganglion </a:t>
            </a:r>
            <a:r>
              <a:rPr lang="en-GB" sz="2400" dirty="0" smtClean="0">
                <a:latin typeface="Candara" pitchFamily="34" charset="0"/>
              </a:rPr>
              <a:t>is associated with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maxillary nerve (CN V</a:t>
            </a:r>
            <a:r>
              <a:rPr lang="en-GB" sz="2400" b="1" baseline="-25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2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), </a:t>
            </a:r>
            <a:r>
              <a:rPr lang="en-GB" sz="2400" dirty="0" smtClean="0">
                <a:latin typeface="Candara" pitchFamily="34" charset="0"/>
              </a:rPr>
              <a:t>which distributes its postsynaptic fibers, whereas </a:t>
            </a:r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the submandibular ganglion </a:t>
            </a:r>
            <a:r>
              <a:rPr lang="en-GB" sz="2400" dirty="0" smtClean="0">
                <a:latin typeface="Candara" pitchFamily="34" charset="0"/>
              </a:rPr>
              <a:t>is associated with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mandibular nerve (CN V</a:t>
            </a:r>
            <a:r>
              <a:rPr lang="en-GB" sz="2400" b="1" baseline="-25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3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). </a:t>
            </a:r>
            <a:endParaRPr lang="en-GB" sz="24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Candara" pitchFamily="34" charset="0"/>
              </a:rPr>
              <a:t> </a:t>
            </a:r>
            <a:r>
              <a:rPr lang="en-GB" sz="2400" b="1" dirty="0" smtClean="0">
                <a:solidFill>
                  <a:srgbClr val="00CC00"/>
                </a:solidFill>
                <a:latin typeface="Candara" pitchFamily="34" charset="0"/>
              </a:rPr>
              <a:t>Parasympathetic fibers synapse in these ganglia, whereas sympathetic and other fibers pass through them.</a:t>
            </a:r>
            <a:endParaRPr lang="en-GB" sz="2400" b="1" dirty="0">
              <a:solidFill>
                <a:srgbClr val="00CC0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3074" name="Picture 2" descr="https://classconnection.s3.amazonaws.com/62181/flashcards/643366/png/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2890" y="3352800"/>
            <a:ext cx="4975577" cy="32766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pic>
        <p:nvPicPr>
          <p:cNvPr id="5" name="Picture 4" descr="http://www.yale.edu/cnerves/cn7/cn7_graphics/fig7_16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42" y="3810000"/>
            <a:ext cx="3498158" cy="1981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048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General Sensory  (Somatic )</a:t>
            </a:r>
          </a:p>
          <a:p>
            <a:r>
              <a:rPr lang="en-GB" sz="2000" dirty="0" smtClean="0">
                <a:latin typeface="Candara" pitchFamily="34" charset="0"/>
              </a:rPr>
              <a:t>Some fibers from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geniculate ganglion </a:t>
            </a:r>
            <a:r>
              <a:rPr lang="en-GB" sz="2000" dirty="0" smtClean="0">
                <a:latin typeface="Candara" pitchFamily="34" charset="0"/>
              </a:rPr>
              <a:t>supply a small area of </a:t>
            </a:r>
            <a:r>
              <a:rPr lang="en-GB" sz="2000" b="1" dirty="0" smtClean="0">
                <a:latin typeface="Candara" pitchFamily="34" charset="0"/>
              </a:rPr>
              <a:t>the skin of the concha of the auricle,</a:t>
            </a:r>
            <a:r>
              <a:rPr lang="en-GB" sz="2000" dirty="0" smtClean="0">
                <a:latin typeface="Candara" pitchFamily="34" charset="0"/>
              </a:rPr>
              <a:t> close to </a:t>
            </a:r>
            <a:r>
              <a:rPr lang="en-GB" sz="2000" b="1" dirty="0" smtClean="0">
                <a:latin typeface="Candara" pitchFamily="34" charset="0"/>
              </a:rPr>
              <a:t>external acoustic meatus</a:t>
            </a:r>
            <a:r>
              <a:rPr lang="en-GB" sz="2000" dirty="0" smtClean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Special Sensory  (Taste)</a:t>
            </a:r>
          </a:p>
          <a:p>
            <a:r>
              <a:rPr lang="en-GB" sz="2000" dirty="0" smtClean="0">
                <a:latin typeface="Candara" pitchFamily="34" charset="0"/>
              </a:rPr>
              <a:t>Fibers carried by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chorda tympani </a:t>
            </a:r>
            <a:r>
              <a:rPr lang="en-GB" sz="2000" dirty="0" smtClean="0">
                <a:latin typeface="Candara" pitchFamily="34" charset="0"/>
              </a:rPr>
              <a:t>join the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lingual nerve </a:t>
            </a:r>
            <a:r>
              <a:rPr lang="en-GB" sz="2000" dirty="0" smtClean="0">
                <a:latin typeface="Candara" pitchFamily="34" charset="0"/>
              </a:rPr>
              <a:t>to convey </a:t>
            </a:r>
            <a:r>
              <a:rPr lang="en-GB" sz="2000" b="1" dirty="0" smtClean="0">
                <a:latin typeface="Candara" pitchFamily="34" charset="0"/>
              </a:rPr>
              <a:t>taste sensation from the anterior two thirds of the tongue and soft palate.</a:t>
            </a:r>
            <a:endParaRPr lang="en-GB" sz="2000" b="1" dirty="0">
              <a:latin typeface="Candara" pitchFamily="34" charset="0"/>
            </a:endParaRPr>
          </a:p>
        </p:txBody>
      </p:sp>
      <p:pic>
        <p:nvPicPr>
          <p:cNvPr id="2050" name="Picture 2" descr="https://classconnection.s3.amazonaws.com/184/flashcards/1904184/jpg/6135265277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50" y="2872660"/>
            <a:ext cx="4552950" cy="3867612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pic>
        <p:nvPicPr>
          <p:cNvPr id="5" name="Picture 2" descr="http://www.intechopen.com/source/html/45721/media/imag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3678525" cy="33528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62600" y="381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1524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10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A lesion of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CN VII</a:t>
            </a:r>
            <a:r>
              <a:rPr lang="en-GB" sz="2000" dirty="0" smtClean="0">
                <a:latin typeface="Candara" pitchFamily="34" charset="0"/>
              </a:rPr>
              <a:t> near its origin or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near the geniculate ganglion </a:t>
            </a:r>
            <a:r>
              <a:rPr lang="en-GB" sz="2000" dirty="0" smtClean="0">
                <a:latin typeface="Candara" pitchFamily="34" charset="0"/>
              </a:rPr>
              <a:t>is accompanied by </a:t>
            </a:r>
            <a:r>
              <a:rPr lang="en-GB" sz="2000" b="1" dirty="0" smtClean="0">
                <a:latin typeface="Candara" pitchFamily="34" charset="0"/>
              </a:rPr>
              <a:t>loss of motor, gustatory (taste</a:t>
            </a:r>
            <a:r>
              <a:rPr lang="en-GB" sz="2000" dirty="0" smtClean="0">
                <a:latin typeface="Candara" pitchFamily="34" charset="0"/>
              </a:rPr>
              <a:t>), and </a:t>
            </a:r>
            <a:r>
              <a:rPr lang="en-GB" sz="2000" b="1" dirty="0" smtClean="0">
                <a:latin typeface="Candara" pitchFamily="34" charset="0"/>
              </a:rPr>
              <a:t>autonomic functions</a:t>
            </a:r>
            <a:r>
              <a:rPr lang="en-GB" sz="2000" dirty="0" smtClean="0">
                <a:latin typeface="Candara" pitchFamily="34" charset="0"/>
              </a:rPr>
              <a:t>. </a:t>
            </a:r>
          </a:p>
          <a:p>
            <a:r>
              <a:rPr lang="en-GB" sz="2000" dirty="0" smtClean="0">
                <a:latin typeface="Candara" pitchFamily="34" charset="0"/>
              </a:rPr>
              <a:t>The motor paralysis of facial muscles involves superior and inferior parts of the face on the ipsilateral side</a:t>
            </a:r>
            <a:endParaRPr lang="en-GB" sz="2000" dirty="0">
              <a:latin typeface="Candara" pitchFamily="34" charset="0"/>
            </a:endParaRPr>
          </a:p>
        </p:txBody>
      </p:sp>
      <p:pic>
        <p:nvPicPr>
          <p:cNvPr id="1026" name="Picture 2" descr="http://headandneckcancerguide.org/wp-content/uploads/2013/02/99_facial_inj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581400" cy="3647114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2590800"/>
            <a:ext cx="45720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Because the branches of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CN VII </a:t>
            </a:r>
            <a:r>
              <a:rPr lang="en-GB" sz="2000" dirty="0" smtClean="0">
                <a:latin typeface="Candara" pitchFamily="34" charset="0"/>
              </a:rPr>
              <a:t>are superficial, they are subject to injury from </a:t>
            </a:r>
            <a:r>
              <a:rPr lang="en-GB" sz="2000" b="1" dirty="0" smtClean="0">
                <a:latin typeface="Candara" pitchFamily="34" charset="0"/>
              </a:rPr>
              <a:t>knife</a:t>
            </a:r>
            <a:r>
              <a:rPr lang="en-GB" sz="2000" dirty="0" smtClean="0">
                <a:latin typeface="Candara" pitchFamily="34" charset="0"/>
              </a:rPr>
              <a:t> and </a:t>
            </a:r>
            <a:r>
              <a:rPr lang="en-GB" sz="2000" b="1" dirty="0" smtClean="0">
                <a:latin typeface="Candara" pitchFamily="34" charset="0"/>
              </a:rPr>
              <a:t>gunshot wounds</a:t>
            </a:r>
            <a:r>
              <a:rPr lang="en-GB" sz="2000" dirty="0" smtClean="0">
                <a:latin typeface="Candara" pitchFamily="34" charset="0"/>
              </a:rPr>
              <a:t>, </a:t>
            </a:r>
            <a:r>
              <a:rPr lang="en-GB" sz="2000" b="1" dirty="0" smtClean="0">
                <a:latin typeface="Candara" pitchFamily="34" charset="0"/>
              </a:rPr>
              <a:t>cuts</a:t>
            </a:r>
            <a:r>
              <a:rPr lang="en-GB" sz="2000" dirty="0" smtClean="0">
                <a:latin typeface="Candara" pitchFamily="34" charset="0"/>
              </a:rPr>
              <a:t>, and birth injury. </a:t>
            </a:r>
          </a:p>
          <a:p>
            <a:endParaRPr lang="en-GB" sz="2000" dirty="0" smtClean="0">
              <a:latin typeface="Candara" pitchFamily="34" charset="0"/>
            </a:endParaRPr>
          </a:p>
          <a:p>
            <a:r>
              <a:rPr lang="en-GB" sz="2000" dirty="0" smtClean="0">
                <a:latin typeface="Candara" pitchFamily="34" charset="0"/>
              </a:rPr>
              <a:t>Damage to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CN VII </a:t>
            </a:r>
            <a:r>
              <a:rPr lang="en-GB" sz="2000" dirty="0" smtClean="0">
                <a:latin typeface="Candara" pitchFamily="34" charset="0"/>
              </a:rPr>
              <a:t>is common with </a:t>
            </a:r>
            <a:r>
              <a:rPr lang="en-GB" sz="2000" b="1" dirty="0" smtClean="0">
                <a:latin typeface="Candara" pitchFamily="34" charset="0"/>
              </a:rPr>
              <a:t>fracture of the temporal bone </a:t>
            </a:r>
            <a:r>
              <a:rPr lang="en-GB" sz="2000" dirty="0" smtClean="0">
                <a:latin typeface="Candara" pitchFamily="34" charset="0"/>
              </a:rPr>
              <a:t>and is usually detectable immediately after the injury. CN VII may also be affected by </a:t>
            </a:r>
            <a:r>
              <a:rPr lang="en-GB" sz="2000" b="1" dirty="0" err="1" smtClean="0">
                <a:latin typeface="Candara" pitchFamily="34" charset="0"/>
              </a:rPr>
              <a:t>tumors</a:t>
            </a:r>
            <a:r>
              <a:rPr lang="en-GB" sz="2000" dirty="0" smtClean="0">
                <a:latin typeface="Candara" pitchFamily="34" charset="0"/>
              </a:rPr>
              <a:t> </a:t>
            </a:r>
            <a:r>
              <a:rPr lang="en-GB" sz="2000" b="1" dirty="0" smtClean="0">
                <a:latin typeface="Candara" pitchFamily="34" charset="0"/>
              </a:rPr>
              <a:t>of the brain </a:t>
            </a:r>
            <a:r>
              <a:rPr lang="en-GB" sz="2000" dirty="0" smtClean="0">
                <a:latin typeface="Candara" pitchFamily="34" charset="0"/>
              </a:rPr>
              <a:t>and cranium, </a:t>
            </a:r>
            <a:r>
              <a:rPr lang="en-GB" sz="2000" b="1" dirty="0" smtClean="0">
                <a:latin typeface="Candara" pitchFamily="34" charset="0"/>
              </a:rPr>
              <a:t>aneurysms</a:t>
            </a:r>
            <a:r>
              <a:rPr lang="en-GB" sz="2000" dirty="0" smtClean="0">
                <a:latin typeface="Candara" pitchFamily="34" charset="0"/>
              </a:rPr>
              <a:t>, </a:t>
            </a:r>
            <a:r>
              <a:rPr lang="en-GB" sz="2000" b="1" dirty="0" smtClean="0">
                <a:latin typeface="Candara" pitchFamily="34" charset="0"/>
              </a:rPr>
              <a:t>meningeal infections</a:t>
            </a:r>
            <a:r>
              <a:rPr lang="en-GB" sz="2000" dirty="0" smtClean="0">
                <a:latin typeface="Candara" pitchFamily="34" charset="0"/>
              </a:rPr>
              <a:t>, and </a:t>
            </a:r>
            <a:r>
              <a:rPr lang="en-GB" sz="2000" b="1" dirty="0" smtClean="0">
                <a:latin typeface="Candara" pitchFamily="34" charset="0"/>
              </a:rPr>
              <a:t>herpes viruses.</a:t>
            </a:r>
            <a:endParaRPr lang="en-GB" sz="2000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504" y="86380"/>
            <a:ext cx="206349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ndara" pitchFamily="34" charset="0"/>
              </a:rPr>
              <a:t>Facial Injury</a:t>
            </a:r>
            <a:endParaRPr lang="en-GB" sz="28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17708" r="29722" b="9375"/>
          <a:stretch>
            <a:fillRect/>
          </a:stretch>
        </p:blipFill>
        <p:spPr bwMode="auto">
          <a:xfrm>
            <a:off x="3006634" y="1905000"/>
            <a:ext cx="5832566" cy="4343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352961"/>
            <a:ext cx="8686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The part of the facial nucleus that controls the muscles of the upper part of the face receives corticonuclear fibers from both cerebral hemispheres. Therefore, it follows that with a lesion involving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upper motor neurons</a:t>
            </a:r>
            <a:r>
              <a:rPr lang="en-GB" sz="2000" dirty="0" smtClean="0">
                <a:latin typeface="Candara" pitchFamily="34" charset="0"/>
              </a:rPr>
              <a:t>, </a:t>
            </a:r>
            <a:r>
              <a:rPr lang="en-GB" sz="2000" b="1" dirty="0" smtClean="0">
                <a:latin typeface="Candara" pitchFamily="34" charset="0"/>
              </a:rPr>
              <a:t>only the muscles of the lower part of the face will be paralyzed</a:t>
            </a:r>
            <a:endParaRPr lang="en-GB" sz="2000" b="1" dirty="0"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286000"/>
            <a:ext cx="26670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in patients with a lesion of the facial nerve motor nucleus or the facial nerve itself––that is,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a lower motor neuron lesion</a:t>
            </a:r>
            <a:r>
              <a:rPr lang="en-GB" sz="2000" dirty="0" smtClean="0">
                <a:latin typeface="Candara" pitchFamily="34" charset="0"/>
              </a:rPr>
              <a:t>––</a:t>
            </a:r>
            <a:r>
              <a:rPr lang="en-GB" sz="2000" b="1" dirty="0" smtClean="0">
                <a:latin typeface="Candara" pitchFamily="34" charset="0"/>
              </a:rPr>
              <a:t>all the muscles on the affected side of the face will be paralyzed </a:t>
            </a:r>
            <a:endParaRPr lang="en-GB" sz="20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48605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Candara" pitchFamily="34" charset="0"/>
              </a:rPr>
              <a:t>Functions:</a:t>
            </a:r>
            <a:r>
              <a:rPr lang="en-GB" sz="2000" dirty="0" smtClean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 smtClean="0">
                <a:latin typeface="Candara" pitchFamily="34" charset="0"/>
              </a:rPr>
              <a:t>Sensory</a:t>
            </a:r>
            <a:r>
              <a:rPr lang="en-GB" sz="2000" dirty="0" smtClean="0">
                <a:latin typeface="Candara" pitchFamily="34" charset="0"/>
              </a:rPr>
              <a:t>—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Somatic sensory (general)</a:t>
            </a:r>
            <a:r>
              <a:rPr lang="en-GB" sz="2000" dirty="0" smtClean="0">
                <a:latin typeface="Candara" pitchFamily="34" charset="0"/>
              </a:rPr>
              <a:t> and </a:t>
            </a:r>
            <a:r>
              <a:rPr lang="en-GB" sz="2000" b="1" dirty="0" smtClean="0">
                <a:solidFill>
                  <a:srgbClr val="00CC00"/>
                </a:solidFill>
                <a:latin typeface="Candara" pitchFamily="34" charset="0"/>
              </a:rPr>
              <a:t>special sensory (taste)</a:t>
            </a:r>
            <a:endParaRPr lang="en-GB" sz="2000" b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Candara" pitchFamily="34" charset="0"/>
              </a:rPr>
              <a:t> </a:t>
            </a:r>
            <a:r>
              <a:rPr lang="en-GB" sz="2000" b="1" dirty="0" smtClean="0">
                <a:latin typeface="Candara" pitchFamily="34" charset="0"/>
              </a:rPr>
              <a:t>Motor</a:t>
            </a:r>
            <a:r>
              <a:rPr lang="en-GB" sz="2000" b="1" dirty="0" smtClean="0">
                <a:solidFill>
                  <a:srgbClr val="FF9900"/>
                </a:solidFill>
                <a:latin typeface="Candara" pitchFamily="34" charset="0"/>
              </a:rPr>
              <a:t>— </a:t>
            </a: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Somatic motor </a:t>
            </a:r>
            <a:r>
              <a:rPr lang="en-GB" sz="2000" dirty="0" smtClean="0"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srgbClr val="D62A18"/>
                </a:solidFill>
                <a:latin typeface="Candara" pitchFamily="34" charset="0"/>
              </a:rPr>
              <a:t>visceral motor (parasympathetic)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Candara" pitchFamily="34" charset="0"/>
              </a:rPr>
              <a:t>It also carries </a:t>
            </a:r>
            <a:r>
              <a:rPr lang="en-GB" sz="2000" b="1" dirty="0" smtClean="0">
                <a:latin typeface="Candara" pitchFamily="34" charset="0"/>
              </a:rPr>
              <a:t>proprioceptive fibers </a:t>
            </a:r>
            <a:r>
              <a:rPr lang="en-GB" sz="2000" dirty="0" smtClean="0">
                <a:latin typeface="Candara" pitchFamily="34" charset="0"/>
              </a:rPr>
              <a:t>from the muscles it innervates.</a:t>
            </a:r>
            <a:endParaRPr lang="en-GB" sz="2000" dirty="0">
              <a:latin typeface="Candara" pitchFamily="34" charset="0"/>
            </a:endParaRPr>
          </a:p>
        </p:txBody>
      </p:sp>
      <p:pic>
        <p:nvPicPr>
          <p:cNvPr id="11266" name="Picture 2" descr="http://image.slidesharecdn.com/facialnerve-130327044553-phpapp02/95/facial-nerve-8-638.jpg?cb=1364359833"/>
          <p:cNvPicPr>
            <a:picLocks noChangeAspect="1" noChangeArrowheads="1"/>
          </p:cNvPicPr>
          <p:nvPr/>
        </p:nvPicPr>
        <p:blipFill>
          <a:blip r:embed="rId2" cstate="print"/>
          <a:srcRect l="5016" t="4802" r="3448"/>
          <a:stretch>
            <a:fillRect/>
          </a:stretch>
        </p:blipFill>
        <p:spPr bwMode="auto">
          <a:xfrm>
            <a:off x="2438400" y="2209800"/>
            <a:ext cx="5562600" cy="43434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228600" y="61722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86361"/>
            <a:ext cx="86868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Bell’s palsy is </a:t>
            </a:r>
            <a:r>
              <a:rPr lang="en-GB" sz="2000" b="1" dirty="0" smtClean="0">
                <a:latin typeface="Candara" pitchFamily="34" charset="0"/>
              </a:rPr>
              <a:t>a temporary facial paralysis </a:t>
            </a:r>
            <a:r>
              <a:rPr lang="en-GB" sz="2000" dirty="0" smtClean="0">
                <a:latin typeface="Candara" pitchFamily="34" charset="0"/>
              </a:rPr>
              <a:t>that affects movements like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smiling and blinking, resulting in a droopy effect</a:t>
            </a:r>
            <a:r>
              <a:rPr lang="en-GB" sz="2000" b="1" dirty="0" smtClean="0">
                <a:latin typeface="Candara" pitchFamily="34" charset="0"/>
              </a:rPr>
              <a:t>. </a:t>
            </a:r>
            <a:r>
              <a:rPr lang="en-GB" sz="2000" dirty="0" smtClean="0">
                <a:latin typeface="Candara" pitchFamily="34" charset="0"/>
              </a:rPr>
              <a:t>It is caused by nerve damage that interrupts the relay of messages from the brain to the face – </a:t>
            </a:r>
            <a:r>
              <a:rPr lang="en-GB" sz="2000" b="1" dirty="0" smtClean="0">
                <a:latin typeface="Candara" pitchFamily="34" charset="0"/>
              </a:rPr>
              <a:t>usually on just one side of the face. </a:t>
            </a:r>
            <a:endParaRPr lang="en-GB" sz="2000" b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447" y="101025"/>
            <a:ext cx="2125903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Bell’s palsy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8674" name="Picture 2" descr="Man with Bell's palsy, and illustration of the facial nerve"/>
          <p:cNvPicPr>
            <a:picLocks noChangeAspect="1" noChangeArrowheads="1"/>
          </p:cNvPicPr>
          <p:nvPr/>
        </p:nvPicPr>
        <p:blipFill>
          <a:blip r:embed="rId2" cstate="print"/>
          <a:srcRect r="56938" b="8629"/>
          <a:stretch>
            <a:fillRect/>
          </a:stretch>
        </p:blipFill>
        <p:spPr bwMode="auto">
          <a:xfrm>
            <a:off x="5410200" y="2362200"/>
            <a:ext cx="2743200" cy="3982065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2420302"/>
            <a:ext cx="45720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Sudden weakness or paralysis on one side of the face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Difficulty smiling or closing the eyelid on the affected side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Jaw or ear pain on the affected side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Drooling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Dryness in the eye and mouth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Ringing in the ear or sensitivity to sound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Impaired speech or taste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Difficulty eating and drinking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Reduced tear production.</a:t>
            </a:r>
            <a:endParaRPr lang="en-GB" sz="2000" dirty="0"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14948"/>
            <a:ext cx="472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</a:rPr>
              <a:t>For general sensation (touch and temperature), </a:t>
            </a:r>
            <a:r>
              <a:rPr lang="en-GB" sz="2000" dirty="0" smtClean="0"/>
              <a:t>the mucosa of </a:t>
            </a:r>
            <a:r>
              <a:rPr lang="en-GB" sz="2000" b="1" dirty="0" smtClean="0"/>
              <a:t>the anterior two thirds </a:t>
            </a:r>
            <a:r>
              <a:rPr lang="en-GB" sz="2000" dirty="0" smtClean="0"/>
              <a:t>of the tongue is supplied by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the lingual nerve</a:t>
            </a:r>
            <a:r>
              <a:rPr lang="en-GB" sz="2000" dirty="0" smtClean="0"/>
              <a:t>, a branch of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CN V</a:t>
            </a:r>
            <a:r>
              <a:rPr lang="en-GB" sz="2000" b="1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  <a:p>
            <a:endParaRPr lang="en-US" sz="2000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000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000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rgbClr val="0033CC"/>
                </a:solidFill>
              </a:rPr>
              <a:t>For special sensation (taste), </a:t>
            </a:r>
            <a:r>
              <a:rPr lang="en-GB" sz="2000" dirty="0" smtClean="0"/>
              <a:t>this part of the tongue, except for </a:t>
            </a:r>
            <a:r>
              <a:rPr lang="en-GB" sz="2000" b="1" dirty="0" smtClean="0">
                <a:solidFill>
                  <a:srgbClr val="7030A0"/>
                </a:solidFill>
              </a:rPr>
              <a:t>the </a:t>
            </a:r>
            <a:r>
              <a:rPr lang="en-GB" sz="2000" b="1" dirty="0" err="1" smtClean="0">
                <a:solidFill>
                  <a:srgbClr val="7030A0"/>
                </a:solidFill>
              </a:rPr>
              <a:t>vallate</a:t>
            </a:r>
            <a:r>
              <a:rPr lang="en-GB" sz="2000" b="1" dirty="0" smtClean="0">
                <a:solidFill>
                  <a:srgbClr val="7030A0"/>
                </a:solidFill>
              </a:rPr>
              <a:t> papillae</a:t>
            </a:r>
            <a:r>
              <a:rPr lang="en-GB" sz="2000" dirty="0" smtClean="0"/>
              <a:t>, is supplied through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the chorda tympani nerve</a:t>
            </a:r>
            <a:r>
              <a:rPr lang="en-GB" sz="2000" dirty="0" smtClean="0"/>
              <a:t>, a branch of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CN VII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3331361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Sense of the taste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31746" name="Picture 2" descr="https://usmleaid.files.wordpress.com/2013/05/tongue-inner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51946"/>
            <a:ext cx="3048000" cy="5255172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858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The chorda tympani joins the lingual nerve and runs anteriorly in its sheath. </a:t>
            </a:r>
          </a:p>
          <a:p>
            <a:r>
              <a:rPr lang="en-GB" sz="2000" dirty="0" smtClean="0">
                <a:latin typeface="Candara" pitchFamily="34" charset="0"/>
              </a:rPr>
              <a:t>The mucous membrane of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posterior third of the tongue </a:t>
            </a:r>
            <a:r>
              <a:rPr lang="en-GB" sz="2000" dirty="0" smtClean="0"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7030A0"/>
                </a:solidFill>
                <a:latin typeface="Candara" pitchFamily="34" charset="0"/>
              </a:rPr>
              <a:t>vallate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 papillae </a:t>
            </a:r>
            <a:r>
              <a:rPr lang="en-GB" sz="2000" dirty="0" smtClean="0">
                <a:latin typeface="Candara" pitchFamily="34" charset="0"/>
              </a:rPr>
              <a:t>are supplied by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lingual branch of the </a:t>
            </a:r>
            <a:r>
              <a:rPr lang="en-GB" sz="2000" b="1" dirty="0" err="1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glossopharyngeal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nerve (CN IX) </a:t>
            </a:r>
            <a:r>
              <a:rPr lang="en-GB" sz="2000" b="1" dirty="0" smtClean="0">
                <a:latin typeface="Candara" pitchFamily="34" charset="0"/>
              </a:rPr>
              <a:t>for both general and special sensation</a:t>
            </a:r>
            <a:r>
              <a:rPr lang="en-GB" sz="2000" dirty="0" smtClean="0">
                <a:latin typeface="Candara" pitchFamily="34" charset="0"/>
              </a:rPr>
              <a:t>. </a:t>
            </a:r>
          </a:p>
          <a:p>
            <a:endParaRPr lang="en-GB" sz="2000" dirty="0" smtClean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321831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Sense of the taste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30722" name="Picture 2" descr="http://images.slideplayer.com/24/7060767/slides/slide_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867400" cy="4400551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228600"/>
            <a:ext cx="2057400" cy="39687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Wednesday 24 February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324600" y="762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5512"/>
            <a:ext cx="4343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Candara" pitchFamily="34" charset="0"/>
              </a:rPr>
              <a:t>Twigs of the </a:t>
            </a: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internal laryngeal nerve</a:t>
            </a:r>
            <a:r>
              <a:rPr lang="en-GB" sz="2000" dirty="0" smtClean="0">
                <a:latin typeface="Candara" pitchFamily="34" charset="0"/>
              </a:rPr>
              <a:t>, a branch of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vagus nerve (CN X), </a:t>
            </a:r>
            <a:r>
              <a:rPr lang="en-GB" sz="2000" dirty="0" smtClean="0">
                <a:latin typeface="Candara" pitchFamily="34" charset="0"/>
              </a:rPr>
              <a:t>supply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mostly general but some special sensation to a small area of the tongue just anterior to the epiglottis</a:t>
            </a:r>
            <a:r>
              <a:rPr lang="en-GB" sz="2000" dirty="0" smtClean="0">
                <a:latin typeface="Candara" pitchFamily="34" charset="0"/>
              </a:rPr>
              <a:t>. </a:t>
            </a:r>
          </a:p>
          <a:p>
            <a:endParaRPr lang="en-US" sz="2000" dirty="0" smtClean="0">
              <a:latin typeface="Candara" pitchFamily="34" charset="0"/>
            </a:endParaRPr>
          </a:p>
          <a:p>
            <a:endParaRPr lang="en-GB" sz="20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Candara" pitchFamily="34" charset="0"/>
              </a:rPr>
              <a:t>These mostly sensory nerves also carry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parasympathetic secretomotor fibers </a:t>
            </a:r>
            <a:r>
              <a:rPr lang="en-GB" sz="2000" dirty="0" smtClean="0">
                <a:latin typeface="Candara" pitchFamily="34" charset="0"/>
              </a:rPr>
              <a:t>to serous glands in the tongue. </a:t>
            </a:r>
          </a:p>
          <a:p>
            <a:endParaRPr lang="en-GB" sz="20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Candara" pitchFamily="34" charset="0"/>
              </a:rPr>
              <a:t>Parasympathetic fibers from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chorda tympani nerve </a:t>
            </a:r>
            <a:r>
              <a:rPr lang="en-GB" sz="2000" dirty="0" smtClean="0">
                <a:latin typeface="Candara" pitchFamily="34" charset="0"/>
              </a:rPr>
              <a:t>travel with </a:t>
            </a:r>
            <a:r>
              <a:rPr lang="en-GB" sz="2000" b="1" dirty="0" smtClean="0">
                <a:latin typeface="Candara" pitchFamily="34" charset="0"/>
              </a:rPr>
              <a:t>the lingual nerve to the submandibular and sublingual salivary glands</a:t>
            </a:r>
            <a:r>
              <a:rPr lang="en-GB" sz="2000" dirty="0" smtClean="0">
                <a:latin typeface="Candara" pitchFamily="34" charset="0"/>
              </a:rPr>
              <a:t>. These nerve fibers synapse in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submandibular ganglion</a:t>
            </a:r>
            <a:r>
              <a:rPr lang="en-GB" sz="2000" dirty="0" smtClean="0">
                <a:latin typeface="Candara" pitchFamily="34" charset="0"/>
              </a:rPr>
              <a:t>, which hangs from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lingual nerve 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321831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Sense of the taste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9698" name="Picture 2" descr="https://s3.amazonaws.com/classconnection/664/flashcards/5804664/png/tongue_innervation1-14464a914ab06b988e5-148F28F25F92A185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631939" cy="4162426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3048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477000" y="1524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98255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There are four basic taste sensations:</a:t>
            </a:r>
          </a:p>
          <a:p>
            <a:r>
              <a:rPr lang="en-GB" sz="2000" dirty="0" smtClean="0"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sweet,  salty,  sour , and bitter.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Sweetness is detected at </a:t>
            </a:r>
            <a:r>
              <a:rPr lang="en-GB" sz="2000" b="1" dirty="0" smtClean="0">
                <a:latin typeface="Candara" pitchFamily="34" charset="0"/>
              </a:rPr>
              <a:t>the apex</a:t>
            </a:r>
            <a:r>
              <a:rPr lang="en-GB" sz="2000" dirty="0" smtClean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Saltiness at </a:t>
            </a:r>
            <a:r>
              <a:rPr lang="en-GB" sz="2000" b="1" dirty="0" smtClean="0">
                <a:latin typeface="Candara" pitchFamily="34" charset="0"/>
              </a:rPr>
              <a:t>the lateral margins</a:t>
            </a:r>
            <a:r>
              <a:rPr lang="en-GB" sz="2000" dirty="0" smtClean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Sourness and bitterness at the </a:t>
            </a:r>
            <a:r>
              <a:rPr lang="en-GB" sz="2000" b="1" dirty="0" smtClean="0">
                <a:latin typeface="Candara" pitchFamily="34" charset="0"/>
              </a:rPr>
              <a:t>posterior part of the tongue</a:t>
            </a:r>
            <a:r>
              <a:rPr lang="en-GB" sz="2000" dirty="0" smtClean="0">
                <a:latin typeface="Candara" pitchFamily="34" charset="0"/>
              </a:rPr>
              <a:t>.</a:t>
            </a:r>
          </a:p>
          <a:p>
            <a:r>
              <a:rPr lang="en-GB" sz="2000" dirty="0" smtClean="0">
                <a:latin typeface="Candara" pitchFamily="34" charset="0"/>
              </a:rPr>
              <a:t> </a:t>
            </a:r>
            <a:endParaRPr lang="en-GB" sz="2000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321831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Sense of the taste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32770" name="Picture 2" descr="http://michaeldmann.net/pix_10/tongu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89457"/>
            <a:ext cx="4114800" cy="5030343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24200" y="914400"/>
            <a:ext cx="6019800" cy="365125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Candara" pitchFamily="34" charset="0"/>
              </a:rPr>
              <a:t>Wednesday 24 February 2021</a:t>
            </a:r>
            <a:endParaRPr lang="en-US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381000"/>
            <a:ext cx="5181600" cy="365125"/>
          </a:xfrm>
        </p:spPr>
        <p:txBody>
          <a:bodyPr/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  <a:endParaRPr lang="en-US" sz="40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400800" y="168275"/>
            <a:ext cx="2133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Wednesday 24 February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381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848380"/>
            <a:ext cx="3385863" cy="5232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00CC00"/>
                </a:solidFill>
                <a:latin typeface="Candara" pitchFamily="34" charset="0"/>
              </a:rPr>
              <a:t>Main Motor Nucleus </a:t>
            </a:r>
            <a:endParaRPr lang="en-GB" sz="2800" b="1" i="1" dirty="0">
              <a:solidFill>
                <a:srgbClr val="00CC00"/>
              </a:solidFill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41976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The main motor nucleus lies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deep in the reticular formation of the lower part of the pons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The part of the nucleus that supplies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muscles of the upper part of the face </a:t>
            </a:r>
            <a:r>
              <a:rPr lang="en-GB" sz="2000" dirty="0" smtClean="0">
                <a:latin typeface="Candara" pitchFamily="34" charset="0"/>
              </a:rPr>
              <a:t>receives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corticonuclear ﬁbers from both cerebral hemispheres</a:t>
            </a:r>
            <a:endParaRPr lang="en-GB" sz="20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166408"/>
            <a:ext cx="304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part of the nucleus that supplies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muscles of the lower part of the face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receives only corticonuclear ﬁbers from the opposite cerebral hemisphere. </a:t>
            </a:r>
            <a:endParaRPr lang="en-GB" sz="20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6667" r="25037" b="20834"/>
          <a:stretch>
            <a:fillRect/>
          </a:stretch>
        </p:blipFill>
        <p:spPr bwMode="auto">
          <a:xfrm>
            <a:off x="3352800" y="2840182"/>
            <a:ext cx="5608320" cy="382385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3810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09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943600" y="2286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848380"/>
            <a:ext cx="3771738" cy="5232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00CC00"/>
                </a:solidFill>
                <a:latin typeface="Candara" pitchFamily="34" charset="0"/>
              </a:rPr>
              <a:t>Parasympathetic Nuclei </a:t>
            </a:r>
            <a:endParaRPr lang="en-GB" sz="2800" b="1" i="1" dirty="0">
              <a:solidFill>
                <a:srgbClr val="00CC00"/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447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ndara" pitchFamily="34" charset="0"/>
              </a:rPr>
              <a:t>Parasympathetic nuclei lie posterolateral to the main motor nucleus. They are the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superior salivatory </a:t>
            </a:r>
            <a:r>
              <a:rPr lang="en-GB" sz="2000" dirty="0" smtClean="0"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lacrimal nuclei</a:t>
            </a:r>
            <a:endParaRPr lang="en-GB" sz="20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635984"/>
            <a:ext cx="342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superior salivatory nucleus</a:t>
            </a:r>
            <a:r>
              <a:rPr lang="en-GB" sz="2000" dirty="0" smtClean="0">
                <a:latin typeface="Candara" pitchFamily="34" charset="0"/>
              </a:rPr>
              <a:t> receives afferent fibers from </a:t>
            </a:r>
            <a:r>
              <a:rPr lang="en-GB" sz="2000" b="1" dirty="0" smtClean="0">
                <a:solidFill>
                  <a:srgbClr val="C00000"/>
                </a:solidFill>
                <a:latin typeface="Candara" pitchFamily="34" charset="0"/>
              </a:rPr>
              <a:t>the hypothalamus </a:t>
            </a:r>
            <a:r>
              <a:rPr lang="en-GB" sz="2000" dirty="0" smtClean="0">
                <a:latin typeface="Candara" pitchFamily="34" charset="0"/>
              </a:rPr>
              <a:t>through the </a:t>
            </a:r>
            <a:r>
              <a:rPr lang="en-GB" sz="2000" b="1" dirty="0" smtClean="0">
                <a:latin typeface="Candara" pitchFamily="34" charset="0"/>
              </a:rPr>
              <a:t>descending autonomic pathways</a:t>
            </a:r>
            <a:r>
              <a:rPr lang="en-GB" sz="2000" dirty="0" smtClean="0">
                <a:latin typeface="Candara" pitchFamily="34" charset="0"/>
              </a:rPr>
              <a:t>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6667" r="25037" b="20834"/>
          <a:stretch>
            <a:fillRect/>
          </a:stretch>
        </p:blipFill>
        <p:spPr bwMode="auto">
          <a:xfrm>
            <a:off x="3657600" y="2209800"/>
            <a:ext cx="5257800" cy="358486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" y="5867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Candara" pitchFamily="34" charset="0"/>
              </a:rPr>
              <a:t>Information </a:t>
            </a:r>
            <a:r>
              <a:rPr lang="en-GB" sz="2000" b="1" dirty="0" smtClean="0">
                <a:latin typeface="Candara" pitchFamily="34" charset="0"/>
              </a:rPr>
              <a:t>concerning taste </a:t>
            </a:r>
            <a:r>
              <a:rPr lang="en-GB" sz="2000" dirty="0" smtClean="0">
                <a:latin typeface="Candara" pitchFamily="34" charset="0"/>
              </a:rPr>
              <a:t>also is received from the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nucleus of the solitary tract from the mouth cavity</a:t>
            </a:r>
            <a:r>
              <a:rPr lang="en-GB" sz="2000" dirty="0" smtClean="0">
                <a:latin typeface="Candara" pitchFamily="34" charset="0"/>
              </a:rPr>
              <a:t>. </a:t>
            </a:r>
            <a:endParaRPr lang="en-GB" sz="20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3810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2286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709678"/>
            <a:ext cx="32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lacrimal nucleus </a:t>
            </a:r>
            <a:r>
              <a:rPr lang="en-GB" sz="2000" dirty="0" smtClean="0">
                <a:latin typeface="Candara" pitchFamily="34" charset="0"/>
              </a:rPr>
              <a:t>receives afferent fibers from </a:t>
            </a:r>
            <a:r>
              <a:rPr lang="en-GB" sz="2000" b="1" dirty="0" smtClean="0">
                <a:latin typeface="Candara" pitchFamily="34" charset="0"/>
              </a:rPr>
              <a:t>the hypothalamus </a:t>
            </a:r>
            <a:r>
              <a:rPr lang="en-GB" sz="2000" dirty="0" smtClean="0">
                <a:latin typeface="Candara" pitchFamily="34" charset="0"/>
              </a:rPr>
              <a:t>for </a:t>
            </a:r>
            <a:r>
              <a:rPr lang="en-GB" sz="2000" b="1" dirty="0" smtClean="0">
                <a:solidFill>
                  <a:srgbClr val="FF0066"/>
                </a:solidFill>
                <a:latin typeface="Candara" pitchFamily="34" charset="0"/>
              </a:rPr>
              <a:t>emotional responses </a:t>
            </a:r>
            <a:r>
              <a:rPr lang="en-GB" sz="2000" dirty="0" smtClean="0">
                <a:latin typeface="Candara" pitchFamily="34" charset="0"/>
              </a:rPr>
              <a:t>and from </a:t>
            </a:r>
            <a:r>
              <a:rPr lang="en-GB" sz="2000" b="1" dirty="0" smtClean="0">
                <a:latin typeface="Candara" pitchFamily="34" charset="0"/>
              </a:rPr>
              <a:t>the sensory nuclei of the trigeminal nerve </a:t>
            </a:r>
            <a:r>
              <a:rPr lang="en-GB" sz="2000" dirty="0" smtClean="0">
                <a:latin typeface="Candara" pitchFamily="34" charset="0"/>
              </a:rPr>
              <a:t>for </a:t>
            </a:r>
            <a:r>
              <a:rPr lang="en-GB" sz="2000" b="1" dirty="0" smtClean="0">
                <a:solidFill>
                  <a:srgbClr val="FF0066"/>
                </a:solidFill>
                <a:latin typeface="Candara" pitchFamily="34" charset="0"/>
              </a:rPr>
              <a:t>reﬂex lacrimation secondary to irritation of the cornea or conjunctiva.</a:t>
            </a:r>
            <a:endParaRPr lang="en-GB" sz="2000" b="1" dirty="0">
              <a:solidFill>
                <a:srgbClr val="FF0066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848380"/>
            <a:ext cx="3884397" cy="5232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00CC00"/>
                </a:solidFill>
                <a:latin typeface="Candara" pitchFamily="34" charset="0"/>
              </a:rPr>
              <a:t>Parasympathetic Nuclei </a:t>
            </a:r>
            <a:endParaRPr lang="en-GB" sz="2800" b="1" i="1" dirty="0">
              <a:solidFill>
                <a:srgbClr val="00CC00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17" y="119533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8" name="Picture 2" descr="http://what-when-how.com/wp-content/uploads/2012/04/tmp15F3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5487" y="1676400"/>
            <a:ext cx="5629913" cy="47244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304800"/>
            <a:ext cx="2133600" cy="50165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410200" y="533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19800" y="2286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848380"/>
            <a:ext cx="2710999" cy="5232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00CC00"/>
                </a:solidFill>
                <a:latin typeface="Candara" pitchFamily="34" charset="0"/>
              </a:rPr>
              <a:t>Sensory Nucleus </a:t>
            </a:r>
            <a:endParaRPr lang="en-GB" sz="2800" b="1" i="1" dirty="0">
              <a:solidFill>
                <a:srgbClr val="00CC00"/>
              </a:solidFill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557278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The sensory nucleus is the upper part of </a:t>
            </a:r>
            <a:r>
              <a:rPr lang="en-GB" sz="2000" b="1" dirty="0" smtClean="0">
                <a:solidFill>
                  <a:srgbClr val="0033CC"/>
                </a:solidFill>
              </a:rPr>
              <a:t>the nucleus of the tractus solitarius</a:t>
            </a:r>
            <a:r>
              <a:rPr lang="en-GB" sz="2000" dirty="0" smtClean="0"/>
              <a:t> and lies close to the motor nucleus </a:t>
            </a:r>
          </a:p>
          <a:p>
            <a:endParaRPr lang="en-GB" sz="2000" dirty="0" smtClean="0"/>
          </a:p>
          <a:p>
            <a:r>
              <a:rPr lang="en-GB" sz="2000" dirty="0" smtClean="0"/>
              <a:t>Sensations of </a:t>
            </a:r>
            <a:r>
              <a:rPr lang="en-GB" sz="2000" b="1" dirty="0" smtClean="0"/>
              <a:t>taste</a:t>
            </a:r>
            <a:r>
              <a:rPr lang="en-GB" sz="2000" dirty="0" smtClean="0"/>
              <a:t> travel through the peripheral axons of nerve cells situated in </a:t>
            </a:r>
            <a:r>
              <a:rPr lang="en-GB" sz="2000" b="1" dirty="0" smtClean="0">
                <a:solidFill>
                  <a:srgbClr val="0033CC"/>
                </a:solidFill>
              </a:rPr>
              <a:t>the geniculate ganglion </a:t>
            </a:r>
            <a:r>
              <a:rPr lang="en-GB" sz="2000" dirty="0" smtClean="0"/>
              <a:t>on</a:t>
            </a:r>
            <a:r>
              <a:rPr lang="en-GB" sz="2000" b="1" dirty="0" smtClean="0">
                <a:solidFill>
                  <a:srgbClr val="0033CC"/>
                </a:solidFill>
              </a:rPr>
              <a:t> </a:t>
            </a:r>
            <a:r>
              <a:rPr lang="en-GB" sz="2000" dirty="0" smtClean="0"/>
              <a:t>the seventh cranial nerve</a:t>
            </a:r>
            <a:endParaRPr lang="en-GB" sz="2000" dirty="0"/>
          </a:p>
        </p:txBody>
      </p:sp>
      <p:pic>
        <p:nvPicPr>
          <p:cNvPr id="12" name="Picture 2" descr="http://what-when-how.com/wp-content/uploads/2012/04/tmp15F3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5448303" cy="45720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facial nerve (CN VII) </a:t>
            </a:r>
            <a:r>
              <a:rPr lang="en-GB" sz="2000" dirty="0" smtClean="0">
                <a:latin typeface="Candara" pitchFamily="34" charset="0"/>
              </a:rPr>
              <a:t>emerges from </a:t>
            </a:r>
            <a:r>
              <a:rPr lang="en-GB" sz="2000" b="1" dirty="0" smtClean="0">
                <a:latin typeface="Candara" pitchFamily="34" charset="0"/>
              </a:rPr>
              <a:t>the junction of the pons and medulla </a:t>
            </a:r>
            <a:r>
              <a:rPr lang="en-GB" sz="2000" dirty="0" smtClean="0">
                <a:latin typeface="Candara" pitchFamily="34" charset="0"/>
              </a:rPr>
              <a:t>as two divisions: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motor root </a:t>
            </a:r>
            <a:r>
              <a:rPr lang="en-GB" sz="2000" dirty="0" smtClean="0"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intermediate nerve</a:t>
            </a:r>
            <a:r>
              <a:rPr lang="en-GB" sz="2000" dirty="0" smtClean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GB" sz="20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larger motor root</a:t>
            </a:r>
            <a:r>
              <a:rPr lang="en-GB" sz="2000" dirty="0" smtClean="0">
                <a:latin typeface="Candara" pitchFamily="34" charset="0"/>
              </a:rPr>
              <a:t> </a:t>
            </a:r>
            <a:r>
              <a:rPr lang="en-GB" sz="2000" b="1" dirty="0" smtClean="0">
                <a:latin typeface="Candara" pitchFamily="34" charset="0"/>
              </a:rPr>
              <a:t>(facial nerve proper) </a:t>
            </a:r>
            <a:r>
              <a:rPr lang="en-GB" sz="2000" dirty="0" smtClean="0">
                <a:latin typeface="Candara" pitchFamily="34" charset="0"/>
              </a:rPr>
              <a:t>innervates the muscles of facial expression, and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smaller intermediate nerve </a:t>
            </a:r>
            <a:r>
              <a:rPr lang="en-GB" sz="2000" dirty="0" smtClean="0">
                <a:latin typeface="Candara" pitchFamily="34" charset="0"/>
              </a:rPr>
              <a:t>carries </a:t>
            </a:r>
            <a:r>
              <a:rPr lang="en-GB" sz="2000" b="1" dirty="0" smtClean="0">
                <a:latin typeface="Candara" pitchFamily="34" charset="0"/>
              </a:rPr>
              <a:t>taste, parasympathetic, and somatic sensory fibers.</a:t>
            </a:r>
            <a:endParaRPr lang="en-GB" sz="2000" b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9222" name="Picture 6" descr="https://iowaheadneckprotocols.oto.uiowa.edu/download/attachments/7275556/facial2.JPG?version=1&amp;modificationDate=1436801430640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4305808" cy="39624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304800"/>
            <a:ext cx="2133600" cy="50165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410200" y="533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19800" y="2286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12cranialnerves.files.wordpress.com/2012/04/ans7_facial_ner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3581400" cy="387686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025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  <a:endParaRPr lang="en-GB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7030A0"/>
                </a:solidFill>
                <a:latin typeface="Candara" pitchFamily="34" charset="0"/>
              </a:rPr>
              <a:t>During its course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, </a:t>
            </a:r>
            <a:r>
              <a:rPr lang="en-GB" sz="2000" dirty="0" smtClean="0">
                <a:latin typeface="Candara" pitchFamily="34" charset="0"/>
              </a:rPr>
              <a:t>CN VII traverses the </a:t>
            </a:r>
            <a:r>
              <a:rPr lang="en-GB" sz="2000" b="1" dirty="0" smtClean="0">
                <a:solidFill>
                  <a:srgbClr val="FF0066"/>
                </a:solidFill>
                <a:latin typeface="Candara" pitchFamily="34" charset="0"/>
              </a:rPr>
              <a:t>posterior cranial fossa, </a:t>
            </a:r>
            <a:r>
              <a:rPr lang="en-GB" sz="2000" b="1" dirty="0" smtClean="0">
                <a:solidFill>
                  <a:srgbClr val="00B0F0"/>
                </a:solidFill>
                <a:latin typeface="Candara" pitchFamily="34" charset="0"/>
              </a:rPr>
              <a:t>internal acoustic meatus,</a:t>
            </a:r>
            <a:r>
              <a:rPr lang="en-GB" sz="2000" b="1" dirty="0" smtClean="0">
                <a:solidFill>
                  <a:srgbClr val="FF0066"/>
                </a:solidFill>
                <a:latin typeface="Candara" pitchFamily="34" charset="0"/>
              </a:rPr>
              <a:t> facial canal, </a:t>
            </a:r>
            <a:r>
              <a:rPr lang="en-GB" sz="2000" b="1" dirty="0" smtClean="0">
                <a:solidFill>
                  <a:srgbClr val="00B0F0"/>
                </a:solidFill>
                <a:latin typeface="Candara" pitchFamily="34" charset="0"/>
              </a:rPr>
              <a:t>stylomastoid foramen of the temporal bone</a:t>
            </a:r>
            <a:r>
              <a:rPr lang="en-GB" sz="2000" b="1" dirty="0" smtClean="0">
                <a:solidFill>
                  <a:srgbClr val="FF0066"/>
                </a:solidFill>
                <a:latin typeface="Candara" pitchFamily="34" charset="0"/>
              </a:rPr>
              <a:t>, </a:t>
            </a:r>
            <a:r>
              <a:rPr lang="en-GB" sz="2000" b="1" dirty="0" smtClean="0"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srgbClr val="FF0066"/>
                </a:solidFill>
                <a:latin typeface="Candara" pitchFamily="34" charset="0"/>
              </a:rPr>
              <a:t>parotid gland. </a:t>
            </a:r>
          </a:p>
          <a:p>
            <a:endParaRPr lang="en-GB" sz="2000" dirty="0" smtClean="0">
              <a:latin typeface="Candara" pitchFamily="34" charset="0"/>
            </a:endParaRPr>
          </a:p>
          <a:p>
            <a:r>
              <a:rPr lang="en-GB" sz="2000" dirty="0" smtClean="0">
                <a:latin typeface="Candara" pitchFamily="34" charset="0"/>
              </a:rPr>
              <a:t>After traversing </a:t>
            </a:r>
            <a:r>
              <a:rPr lang="en-GB" sz="2000" b="1" dirty="0" smtClean="0">
                <a:latin typeface="Candara" pitchFamily="34" charset="0"/>
              </a:rPr>
              <a:t>the internal acoustic meatus</a:t>
            </a:r>
            <a:r>
              <a:rPr lang="en-GB" sz="2000" dirty="0" smtClean="0">
                <a:latin typeface="Candara" pitchFamily="34" charset="0"/>
              </a:rPr>
              <a:t>, the nerve proceeds a short distance anteriorly </a:t>
            </a:r>
            <a:r>
              <a:rPr lang="en-GB" sz="2000" b="1" dirty="0" smtClean="0">
                <a:latin typeface="Candara" pitchFamily="34" charset="0"/>
              </a:rPr>
              <a:t>within the temporal bone </a:t>
            </a:r>
            <a:r>
              <a:rPr lang="en-GB" sz="2000" dirty="0" smtClean="0">
                <a:latin typeface="Candara" pitchFamily="34" charset="0"/>
              </a:rPr>
              <a:t>and then turns abruptly posteriorly to course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along the medial wall of the tympanic cavity.</a:t>
            </a:r>
            <a:endParaRPr lang="en-GB" sz="20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8194" name="Picture 2" descr="https://classconnection.s3.amazonaws.com/951/flashcards/583951/jpg/facial_nerve_spinal_nuclei1309136567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3492" y="3505200"/>
            <a:ext cx="2427108" cy="1981523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pic>
        <p:nvPicPr>
          <p:cNvPr id="8196" name="Picture 4" descr="https://classconnection.s3.amazonaws.com/33/flashcards/602033/jpg/cn_vii_-_facial_nerve_branches_(edit)1316907832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62979"/>
            <a:ext cx="4343399" cy="3290221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pic>
        <p:nvPicPr>
          <p:cNvPr id="8198" name="Picture 6" descr="http://vignette2.wikia.nocookie.net/ranzcrpart1/images/5/56/Facial-vii13_labelled768.jpg/revision/latest?cb=201503170834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3926370" cy="32004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0" y="3810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58200" y="304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244475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Wednesday 24 February 2021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Qais Afar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8914" name="AutoShape 2" descr="Image result for The facial nerve cours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6" name="AutoShape 4" descr="Image result for The facial nerve cours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 l="23426" t="30208" r="27379" b="12500"/>
          <a:stretch>
            <a:fillRect/>
          </a:stretch>
        </p:blipFill>
        <p:spPr bwMode="auto">
          <a:xfrm>
            <a:off x="296487" y="381000"/>
            <a:ext cx="8495608" cy="55626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1D743D-98E9-452D-BB4F-00B8B36229F8}"/>
</file>

<file path=customXml/itemProps2.xml><?xml version="1.0" encoding="utf-8"?>
<ds:datastoreItem xmlns:ds="http://schemas.openxmlformats.org/officeDocument/2006/customXml" ds:itemID="{BAB0619C-F3AD-45D9-89E6-FD517D6AB5FC}"/>
</file>

<file path=customXml/itemProps3.xml><?xml version="1.0" encoding="utf-8"?>
<ds:datastoreItem xmlns:ds="http://schemas.openxmlformats.org/officeDocument/2006/customXml" ds:itemID="{262D554B-715E-4738-A174-63DBBBAAEAE3}"/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1568</Words>
  <Application>Microsoft Office PowerPoint</Application>
  <PresentationFormat>On-screen Show (4:3)</PresentationFormat>
  <Paragraphs>190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Maher</cp:lastModifiedBy>
  <cp:revision>29</cp:revision>
  <dcterms:created xsi:type="dcterms:W3CDTF">2006-08-16T00:00:00Z</dcterms:created>
  <dcterms:modified xsi:type="dcterms:W3CDTF">2021-02-22T18:58:37Z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