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1" r:id="rId6"/>
    <p:sldId id="296" r:id="rId7"/>
    <p:sldId id="288" r:id="rId8"/>
    <p:sldId id="358" r:id="rId9"/>
    <p:sldId id="264" r:id="rId10"/>
    <p:sldId id="266" r:id="rId11"/>
    <p:sldId id="280" r:id="rId12"/>
    <p:sldId id="265" r:id="rId13"/>
    <p:sldId id="268" r:id="rId14"/>
    <p:sldId id="269" r:id="rId15"/>
    <p:sldId id="270" r:id="rId16"/>
    <p:sldId id="271" r:id="rId17"/>
    <p:sldId id="290" r:id="rId18"/>
    <p:sldId id="291" r:id="rId19"/>
    <p:sldId id="289" r:id="rId20"/>
    <p:sldId id="272" r:id="rId21"/>
    <p:sldId id="273" r:id="rId22"/>
    <p:sldId id="292" r:id="rId23"/>
    <p:sldId id="361" r:id="rId24"/>
    <p:sldId id="274" r:id="rId25"/>
    <p:sldId id="293" r:id="rId26"/>
    <p:sldId id="281" r:id="rId27"/>
    <p:sldId id="308" r:id="rId28"/>
    <p:sldId id="283" r:id="rId29"/>
    <p:sldId id="297" r:id="rId30"/>
    <p:sldId id="276" r:id="rId31"/>
    <p:sldId id="284" r:id="rId32"/>
    <p:sldId id="298" r:id="rId33"/>
    <p:sldId id="299" r:id="rId34"/>
    <p:sldId id="301" r:id="rId35"/>
    <p:sldId id="302" r:id="rId36"/>
    <p:sldId id="300" r:id="rId37"/>
    <p:sldId id="285" r:id="rId38"/>
    <p:sldId id="364" r:id="rId39"/>
    <p:sldId id="303" r:id="rId40"/>
    <p:sldId id="278" r:id="rId41"/>
    <p:sldId id="286" r:id="rId42"/>
    <p:sldId id="305" r:id="rId43"/>
    <p:sldId id="306" r:id="rId44"/>
    <p:sldId id="307" r:id="rId45"/>
    <p:sldId id="279" r:id="rId46"/>
    <p:sldId id="287" r:id="rId47"/>
    <p:sldId id="35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7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93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D20EB-31FF-4E53-A10E-34D705CA1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AB9BD7-FD0A-48D7-9A1A-03EA86D8E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4621F4-0DEB-418D-AB41-B8D2F153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38AC85-A073-4FAD-B69A-55BD2A1B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AB37AD-14F9-4574-B62F-8C9CE2C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91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D77D-6CF6-4D22-A58B-DD6842DA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6B97DE-0D61-4926-9134-EEC0ACF3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06EDD6-E01D-462A-92BF-89C11802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D30344-54FD-4BBD-A116-ED1D184E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57AC4-6D8E-4C7E-ABC3-476EB61D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5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F118-9C3D-47F0-8ABF-46B61C58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7897F1-69DA-4A35-AB08-19194B4C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A13B47-B6F1-4B80-A93B-A423EF0C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17F9FB-C024-4A16-AC65-0D6E2158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7024AE-F28A-4DCB-93DD-FDC2517E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05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28866-2C96-49B6-8FA2-E0E7AAF1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6A94B-8CB8-4F79-ABB2-BEC62D8E4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D0D565-C993-4208-BE7C-9C166CB1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FB5768-9847-4AE1-AA3E-A8AC7047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FFFFAF-A9C0-48E9-815E-050EA68C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7EAAD4-0623-4A8A-956D-823B18B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0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7592-086B-4312-83DE-995EE784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02C476-4F16-48D8-9732-96D903405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6E8047-CB49-4D48-947C-E3E2B083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7FEFEB-CED3-4B85-8EB7-23217DB85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3479DA-C3D3-47CA-94D0-EEADDA5C5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0DAE41-206C-4322-9D5C-BEA0D834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BD73C8-38AA-4FC6-B05C-7D778D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5C8375-208B-490D-95BC-172DF159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72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D277E-3ED0-467D-AEAD-B1D42D43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2B4BB7-F81E-4E51-A329-DB7A4DD2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DB58FC-42E7-4F53-BE76-AB1A7BBB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001DA3-9B18-48DD-A5C5-1B5DBCA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907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8F6E77-A5AC-4383-91EF-D933D5FF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6AFC38-C952-4140-8D01-08307FA1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6D15A1-9A0E-43BB-BA2F-748C55A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62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83A57-9777-4CCE-9761-CA769E05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D21B0-D29E-4B00-AFE8-68A9EEE7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6A25A6-C2FA-4C84-950E-655F43E00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42BD8C-4FA7-469B-8617-6CFD5346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9D70F3-9CE7-4D66-A36A-CF392FCE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8A1A0-A7D5-4ABC-B5C0-AE60695D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9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58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8A663-E76A-4C32-B06A-B68DC273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F14CFE-D214-4F87-87D9-97CE57151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963907-3294-4816-BF54-CC9C93F42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B8D4A-36F8-42A5-96A7-88F0E6D5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C74A3-91EA-4209-9429-1C408242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BD1252-4BBB-4D01-B802-608FCCB5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80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9B911-65D3-475F-9776-9C8065A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02A52F-DD39-48B6-A63E-2C7DBDA1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2B80-72B0-4B9E-9053-5FF689A3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D18A7-9C0F-4CC4-92A7-8322593F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8BBE5-2608-4DF7-91D8-1640B82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49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145F69-056E-4752-A818-C800002A4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8A3AC6-85B1-4FAA-B39F-B747C61F8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DD022-DC60-4BF7-9B1D-2F4CCB23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AE6616-6951-41D5-A963-152C3281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DC387E-E22C-4969-A567-F4CC611A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78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52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6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5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8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45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6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5A1A-4771-426A-88CC-CF9ED0050822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32A2-3B7D-4073-A32C-4AA3FEFC0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9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D3A30F-F776-4735-9DFB-6DA274CA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F7F2B-8AB8-446D-85D6-84A7897B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955C34-5384-4F1B-9775-C2197422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9BD1-5960-4D24-B18F-8400BA68B5E8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744777-F6B0-4B90-B0A2-E967A3116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F075A9-FD8D-4236-8BEF-D7E755B53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B458-F736-40E7-84B8-CBB40900A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0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194" y="244698"/>
            <a:ext cx="8066468" cy="1925862"/>
          </a:xfrm>
        </p:spPr>
        <p:txBody>
          <a:bodyPr/>
          <a:lstStyle/>
          <a:p>
            <a:r>
              <a:rPr lang="en-US" dirty="0"/>
              <a:t>Lower Limb Fractures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8388" y="4980077"/>
            <a:ext cx="3481589" cy="1704058"/>
          </a:xfrm>
        </p:spPr>
        <p:txBody>
          <a:bodyPr/>
          <a:lstStyle/>
          <a:p>
            <a:r>
              <a:rPr lang="en-US" dirty="0" err="1"/>
              <a:t>Suhaib</a:t>
            </a:r>
            <a:r>
              <a:rPr lang="en-US" dirty="0"/>
              <a:t> Moseley, MD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US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87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60"/>
    </mc:Choice>
    <mc:Fallback>
      <p:transition spd="slow" advTm="128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975" y="1896269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26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853"/>
    </mc:Choice>
    <mc:Fallback>
      <p:transition spd="slow" advTm="3485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840" y="2246652"/>
            <a:ext cx="5972320" cy="40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98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024"/>
    </mc:Choice>
    <mc:Fallback>
      <p:transition spd="slow" advTm="770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dirty="0" err="1"/>
              <a:t>Tibial</a:t>
            </a:r>
            <a:r>
              <a:rPr lang="en-US" dirty="0"/>
              <a:t> shaft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Since approximately one third of the tibia lies directly beneath the skin, open fractures are common compared to other long bones.</a:t>
            </a:r>
          </a:p>
          <a:p>
            <a:endParaRPr lang="en-US" dirty="0"/>
          </a:p>
          <a:p>
            <a:r>
              <a:rPr lang="en-US" dirty="0"/>
              <a:t>These open fractures are most commonly caused by high velocity trauma (e.g. motor vehicle collisions), while closed fractures most commonly occur from sports injuries or falls.</a:t>
            </a:r>
          </a:p>
        </p:txBody>
      </p:sp>
    </p:spTree>
    <p:extLst>
      <p:ext uri="{BB962C8B-B14F-4D97-AF65-F5344CB8AC3E}">
        <p14:creationId xmlns:p14="http://schemas.microsoft.com/office/powerpoint/2010/main" xmlns="" val="18066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100"/>
    </mc:Choice>
    <mc:Fallback>
      <p:transition spd="slow" advTm="371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907"/>
            <a:ext cx="10006884" cy="64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6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587"/>
    </mc:Choice>
    <mc:Fallback>
      <p:transition spd="slow" advTm="705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Mangement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40" y="1575483"/>
            <a:ext cx="3470319" cy="495993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28CD3AA-DC38-4B55-9787-874AEE36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10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347"/>
    </mc:Choice>
    <mc:Fallback>
      <p:transition spd="slow" advTm="6934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Ankle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791" y="1690688"/>
            <a:ext cx="6153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05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323"/>
    </mc:Choice>
    <mc:Fallback>
      <p:transition spd="slow" advTm="4432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67" y="991673"/>
            <a:ext cx="7759676" cy="51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12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155"/>
    </mc:Choice>
    <mc:Fallback>
      <p:transition spd="slow" advTm="701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90" y="1906074"/>
            <a:ext cx="5461532" cy="420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77" y="1906074"/>
            <a:ext cx="3171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29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470"/>
    </mc:Choice>
    <mc:Fallback>
      <p:transition spd="slow" advTm="424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Injury patterns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Isolated medial malleolus fracture.</a:t>
            </a:r>
          </a:p>
          <a:p>
            <a:r>
              <a:rPr lang="en-US" dirty="0"/>
              <a:t>Isolated lateral malleolus fracture.</a:t>
            </a:r>
          </a:p>
          <a:p>
            <a:r>
              <a:rPr lang="en-US" dirty="0" err="1"/>
              <a:t>bimalleolar</a:t>
            </a:r>
            <a:r>
              <a:rPr lang="en-US" dirty="0"/>
              <a:t> and </a:t>
            </a:r>
            <a:r>
              <a:rPr lang="en-US" dirty="0" err="1"/>
              <a:t>bimalleolar</a:t>
            </a:r>
            <a:r>
              <a:rPr lang="en-US" dirty="0"/>
              <a:t>-equivalent fractures</a:t>
            </a:r>
          </a:p>
          <a:p>
            <a:r>
              <a:rPr lang="en-US" dirty="0"/>
              <a:t>Posterior malleolus fractures</a:t>
            </a:r>
          </a:p>
          <a:p>
            <a:r>
              <a:rPr lang="en-US" dirty="0" err="1"/>
              <a:t>Trimalleolar</a:t>
            </a:r>
            <a:r>
              <a:rPr lang="en-US" dirty="0"/>
              <a:t> fracture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73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290"/>
    </mc:Choice>
    <mc:Fallback>
      <p:transition spd="slow" advTm="242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745" y="229412"/>
            <a:ext cx="10250510" cy="65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82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727"/>
    </mc:Choice>
    <mc:Fallback>
      <p:transition spd="slow" advTm="387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Patella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67" y="1600535"/>
            <a:ext cx="3490644" cy="48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5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585"/>
    </mc:Choice>
    <mc:Fallback>
      <p:transition spd="slow" advTm="325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Nonoperative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601237" cy="5032375"/>
          </a:xfrm>
        </p:spPr>
        <p:txBody>
          <a:bodyPr>
            <a:normAutofit/>
          </a:bodyPr>
          <a:lstStyle/>
          <a:p>
            <a:r>
              <a:rPr lang="en-US" dirty="0"/>
              <a:t>Isolated </a:t>
            </a:r>
            <a:r>
              <a:rPr lang="en-US" dirty="0" err="1"/>
              <a:t>nondisplaced</a:t>
            </a:r>
            <a:r>
              <a:rPr lang="en-US" dirty="0"/>
              <a:t> medial malleolus fracture or tip avulsions</a:t>
            </a:r>
          </a:p>
          <a:p>
            <a:r>
              <a:rPr lang="en-US" dirty="0"/>
              <a:t>Isolated lateral malleolus fracture with &lt; 3mm displacement and no </a:t>
            </a:r>
            <a:r>
              <a:rPr lang="en-US" dirty="0" err="1"/>
              <a:t>talar</a:t>
            </a:r>
            <a:r>
              <a:rPr lang="en-US" dirty="0"/>
              <a:t> shift</a:t>
            </a:r>
          </a:p>
          <a:p>
            <a:r>
              <a:rPr lang="en-US" dirty="0" err="1"/>
              <a:t>Bimalleolar</a:t>
            </a:r>
            <a:r>
              <a:rPr lang="en-US" dirty="0"/>
              <a:t> fracture if elderly or unable to undergo surgical intervention</a:t>
            </a:r>
          </a:p>
          <a:p>
            <a:r>
              <a:rPr lang="en-US" dirty="0"/>
              <a:t>Posterior </a:t>
            </a:r>
            <a:r>
              <a:rPr lang="en-US" dirty="0" err="1"/>
              <a:t>malleolar</a:t>
            </a:r>
            <a:r>
              <a:rPr lang="en-US" dirty="0"/>
              <a:t> fracture with &lt; 25% joint involvement or &lt; 2mm step-off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0" y="1982211"/>
            <a:ext cx="4623515" cy="40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59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744"/>
    </mc:Choice>
    <mc:Fallback>
      <p:transition spd="slow" advTm="4574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reduction internal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825624"/>
            <a:ext cx="7752009" cy="4897147"/>
          </a:xfrm>
        </p:spPr>
        <p:txBody>
          <a:bodyPr/>
          <a:lstStyle/>
          <a:p>
            <a:r>
              <a:rPr lang="en-US" dirty="0"/>
              <a:t>Any </a:t>
            </a:r>
            <a:r>
              <a:rPr lang="en-US" dirty="0" err="1"/>
              <a:t>talar</a:t>
            </a:r>
            <a:r>
              <a:rPr lang="en-US" dirty="0"/>
              <a:t> displacement </a:t>
            </a:r>
          </a:p>
          <a:p>
            <a:r>
              <a:rPr lang="en-US" dirty="0"/>
              <a:t>Displaced isolated medial </a:t>
            </a:r>
            <a:r>
              <a:rPr lang="en-US" dirty="0" err="1"/>
              <a:t>malleolar</a:t>
            </a:r>
            <a:r>
              <a:rPr lang="en-US" dirty="0"/>
              <a:t> fracture</a:t>
            </a:r>
          </a:p>
          <a:p>
            <a:r>
              <a:rPr lang="en-US" dirty="0"/>
              <a:t>Displaced isolated lateral </a:t>
            </a:r>
            <a:r>
              <a:rPr lang="en-US" dirty="0" err="1"/>
              <a:t>malleolar</a:t>
            </a:r>
            <a:r>
              <a:rPr lang="en-US" dirty="0"/>
              <a:t> fracture</a:t>
            </a:r>
          </a:p>
          <a:p>
            <a:r>
              <a:rPr lang="en-US" dirty="0" err="1"/>
              <a:t>Bimalleolar</a:t>
            </a:r>
            <a:r>
              <a:rPr lang="en-US" dirty="0"/>
              <a:t> fracture and </a:t>
            </a:r>
            <a:r>
              <a:rPr lang="en-US" dirty="0" err="1"/>
              <a:t>bimalleolar</a:t>
            </a:r>
            <a:r>
              <a:rPr lang="en-US" dirty="0"/>
              <a:t>-equivalent fracture</a:t>
            </a:r>
          </a:p>
          <a:p>
            <a:r>
              <a:rPr lang="en-US" dirty="0"/>
              <a:t>Posterior </a:t>
            </a:r>
            <a:r>
              <a:rPr lang="en-US" dirty="0" err="1"/>
              <a:t>malleolar</a:t>
            </a:r>
            <a:r>
              <a:rPr lang="en-US" dirty="0"/>
              <a:t> fracture with &gt; 25% or &gt; 2mm step-off</a:t>
            </a:r>
          </a:p>
          <a:p>
            <a:r>
              <a:rPr lang="en-US" dirty="0"/>
              <a:t>Open fractures</a:t>
            </a:r>
          </a:p>
          <a:p>
            <a:r>
              <a:rPr lang="en-US" dirty="0" err="1"/>
              <a:t>Malleolar</a:t>
            </a:r>
            <a:r>
              <a:rPr lang="en-US" dirty="0"/>
              <a:t> </a:t>
            </a:r>
            <a:r>
              <a:rPr lang="en-US" dirty="0" err="1"/>
              <a:t>nonunions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35" y="2034794"/>
            <a:ext cx="3067865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95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838"/>
    </mc:Choice>
    <mc:Fallback>
      <p:transition spd="slow" advTm="418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4410C-0B63-4442-853C-7BD51393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CA2CCB-C07E-49F1-B880-0FDF2406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tissue complications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Mal union </a:t>
            </a:r>
          </a:p>
          <a:p>
            <a:r>
              <a:rPr lang="en-US" dirty="0"/>
              <a:t>Non union</a:t>
            </a:r>
          </a:p>
          <a:p>
            <a:r>
              <a:rPr lang="en-US" dirty="0"/>
              <a:t>Secondary post traumatic arthritis</a:t>
            </a:r>
          </a:p>
        </p:txBody>
      </p:sp>
    </p:spTree>
    <p:extLst>
      <p:ext uri="{BB962C8B-B14F-4D97-AF65-F5344CB8AC3E}">
        <p14:creationId xmlns:p14="http://schemas.microsoft.com/office/powerpoint/2010/main" xmlns="" val="356389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655"/>
    </mc:Choice>
    <mc:Fallback>
      <p:transition spd="slow" advTm="286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Pilon</a:t>
            </a:r>
            <a:r>
              <a:rPr lang="en-US" dirty="0"/>
              <a:t> fracture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Plafond Fracture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95" y="2022951"/>
            <a:ext cx="6191250" cy="4048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5537B0-2C94-4680-8D63-6DFB7C07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048" y="1874095"/>
            <a:ext cx="2506331" cy="48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10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749"/>
    </mc:Choice>
    <mc:Fallback>
      <p:transition spd="slow" advTm="397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029" y="1690688"/>
            <a:ext cx="7054063" cy="44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5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439"/>
    </mc:Choice>
    <mc:Fallback>
      <p:transition spd="slow" advTm="3043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094408" cy="4486275"/>
          </a:xfrm>
        </p:spPr>
        <p:txBody>
          <a:bodyPr/>
          <a:lstStyle/>
          <a:p>
            <a:r>
              <a:rPr lang="en-US" dirty="0"/>
              <a:t>Articular involvement</a:t>
            </a:r>
          </a:p>
          <a:p>
            <a:r>
              <a:rPr lang="en-US" dirty="0"/>
              <a:t>Surgical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34" y="3443288"/>
            <a:ext cx="7077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21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76"/>
    </mc:Choice>
    <mc:Fallback>
      <p:transition spd="slow" advTm="2247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98BAD-CDD4-4F71-B43B-2361AB68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Ruedi</a:t>
            </a:r>
            <a:r>
              <a:rPr lang="en-US" dirty="0"/>
              <a:t> and </a:t>
            </a:r>
            <a:r>
              <a:rPr lang="en-US" dirty="0" err="1"/>
              <a:t>Allgower</a:t>
            </a:r>
            <a:r>
              <a:rPr lang="en-US" dirty="0"/>
              <a:t>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AFA8743-9EB5-4CC9-9503-EA956A82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47" y="1825625"/>
            <a:ext cx="7722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0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079"/>
    </mc:Choice>
    <mc:Fallback>
      <p:transition spd="slow" advTm="4107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Extra-articular (25%)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Intra-articular (75%)</a:t>
            </a:r>
          </a:p>
          <a:p>
            <a:endParaRPr lang="en-US" dirty="0"/>
          </a:p>
          <a:p>
            <a:r>
              <a:rPr lang="en-US" dirty="0"/>
              <a:t>Sanders classification</a:t>
            </a:r>
          </a:p>
          <a:p>
            <a:pPr marL="0" indent="0">
              <a:buNone/>
            </a:pPr>
            <a:r>
              <a:rPr lang="en-US" dirty="0"/>
              <a:t>   Based on the number of articular fragments seen on the coronal CT image at the widest point of the posterior facet</a:t>
            </a:r>
          </a:p>
        </p:txBody>
      </p:sp>
    </p:spTree>
    <p:extLst>
      <p:ext uri="{BB962C8B-B14F-4D97-AF65-F5344CB8AC3E}">
        <p14:creationId xmlns:p14="http://schemas.microsoft.com/office/powerpoint/2010/main" xmlns="" val="288289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0"/>
    </mc:Choice>
    <mc:Fallback>
      <p:transition spd="slow" advTm="3154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operative</a:t>
            </a:r>
          </a:p>
          <a:p>
            <a:endParaRPr lang="en-US" dirty="0"/>
          </a:p>
          <a:p>
            <a:r>
              <a:rPr lang="en-US"/>
              <a:t>Operative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439FC-0D84-45B1-9227-A527C37D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4" y="3429000"/>
            <a:ext cx="4478415" cy="3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46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320"/>
    </mc:Choice>
    <mc:Fallback>
      <p:transition spd="slow" advTm="3832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Talus fracture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610" y="1690688"/>
            <a:ext cx="36576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88" y="2189408"/>
            <a:ext cx="5710443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97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886"/>
    </mc:Choice>
    <mc:Fallback>
      <p:transition spd="slow" advTm="5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 impact injury occurs from fall or dashboard injury</a:t>
            </a:r>
          </a:p>
          <a:p>
            <a:pPr marL="0" indent="0">
              <a:buNone/>
            </a:pPr>
            <a:r>
              <a:rPr lang="en-US" sz="3200" dirty="0"/>
              <a:t>   causes failure in compression.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Indirect eccentric contraction occurs from rapid knee flexion against contracted quads muscle causes failure in tension</a:t>
            </a:r>
          </a:p>
        </p:txBody>
      </p:sp>
    </p:spTree>
    <p:extLst>
      <p:ext uri="{BB962C8B-B14F-4D97-AF65-F5344CB8AC3E}">
        <p14:creationId xmlns:p14="http://schemas.microsoft.com/office/powerpoint/2010/main" xmlns="" val="335076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990"/>
    </mc:Choice>
    <mc:Fallback>
      <p:transition spd="slow" advTm="3399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Talar</a:t>
            </a:r>
            <a:r>
              <a:rPr lang="en-US" dirty="0"/>
              <a:t> body fractures</a:t>
            </a:r>
          </a:p>
          <a:p>
            <a:pPr marL="0" indent="0">
              <a:buNone/>
            </a:pPr>
            <a:r>
              <a:rPr lang="en-US" dirty="0"/>
              <a:t>    account for 13-23% of talus fractures</a:t>
            </a:r>
          </a:p>
          <a:p>
            <a:r>
              <a:rPr lang="en-US" dirty="0"/>
              <a:t>Lateral process fractures</a:t>
            </a:r>
          </a:p>
          <a:p>
            <a:pPr marL="0" indent="0">
              <a:buNone/>
            </a:pPr>
            <a:r>
              <a:rPr lang="en-US" dirty="0"/>
              <a:t>   account for 10.4% of talus fractures</a:t>
            </a:r>
          </a:p>
          <a:p>
            <a:r>
              <a:rPr lang="en-US" dirty="0" err="1"/>
              <a:t>Talar</a:t>
            </a:r>
            <a:r>
              <a:rPr lang="en-US" dirty="0"/>
              <a:t> head fracture</a:t>
            </a:r>
          </a:p>
          <a:p>
            <a:pPr marL="0" indent="0">
              <a:buNone/>
            </a:pPr>
            <a:r>
              <a:rPr lang="en-US" dirty="0"/>
              <a:t>   least common talus fracture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7456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365"/>
    </mc:Choice>
    <mc:Fallback>
      <p:transition spd="slow" advTm="3136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Nonoperative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Non displaced &lt; 2mm</a:t>
            </a:r>
          </a:p>
          <a:p>
            <a:pPr marL="0" indent="0">
              <a:buNone/>
            </a:pPr>
            <a:r>
              <a:rPr lang="en-US" dirty="0"/>
              <a:t>   SLC for 6 weeks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</a:t>
            </a:r>
          </a:p>
        </p:txBody>
      </p:sp>
    </p:spTree>
    <p:extLst>
      <p:ext uri="{BB962C8B-B14F-4D97-AF65-F5344CB8AC3E}">
        <p14:creationId xmlns:p14="http://schemas.microsoft.com/office/powerpoint/2010/main" xmlns="" val="192261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81"/>
    </mc:Choice>
    <mc:Fallback>
      <p:transition spd="slow" advTm="2508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Talar</a:t>
            </a:r>
            <a:r>
              <a:rPr lang="en-US" dirty="0"/>
              <a:t> neck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5169" cy="4351338"/>
          </a:xfrm>
        </p:spPr>
        <p:txBody>
          <a:bodyPr/>
          <a:lstStyle/>
          <a:p>
            <a:r>
              <a:rPr lang="en-US" dirty="0"/>
              <a:t>Most common fracture of talus ( 50%)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Mechanism</a:t>
            </a:r>
          </a:p>
          <a:p>
            <a:pPr marL="0" indent="0">
              <a:buNone/>
            </a:pPr>
            <a:r>
              <a:rPr lang="en-US" dirty="0"/>
              <a:t>   High-energy injury forced dorsiflexion with axial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7" y="1825625"/>
            <a:ext cx="5767588" cy="30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83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62"/>
    </mc:Choice>
    <mc:Fallback>
      <p:transition spd="slow" advTm="1556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Hawkins Classification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297" y="1787029"/>
            <a:ext cx="7059406" cy="39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94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636"/>
    </mc:Choice>
    <mc:Fallback>
      <p:transition spd="slow" advTm="4763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14104" cy="4351338"/>
          </a:xfrm>
        </p:spPr>
        <p:txBody>
          <a:bodyPr/>
          <a:lstStyle/>
          <a:p>
            <a:r>
              <a:rPr lang="en-US" dirty="0"/>
              <a:t>Non operative; short leg cast for 8-12 weeks (NWB for first 6 weeks)</a:t>
            </a:r>
          </a:p>
          <a:p>
            <a:pPr marL="0" indent="0">
              <a:buNone/>
            </a:pPr>
            <a:r>
              <a:rPr lang="en-US" dirty="0"/>
              <a:t>  Hawkins type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11" y="189071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63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098"/>
    </mc:Choice>
    <mc:Fallback>
      <p:transition spd="slow" advTm="3309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AVN </a:t>
            </a:r>
          </a:p>
          <a:p>
            <a:r>
              <a:rPr lang="en-US" dirty="0" err="1"/>
              <a:t>Talonavicular</a:t>
            </a:r>
            <a:r>
              <a:rPr lang="en-US" dirty="0"/>
              <a:t> arthritis</a:t>
            </a:r>
          </a:p>
          <a:p>
            <a:r>
              <a:rPr lang="en-US" dirty="0"/>
              <a:t>Chronic pain from symptomatic nonunion</a:t>
            </a:r>
          </a:p>
          <a:p>
            <a:r>
              <a:rPr lang="en-US" dirty="0"/>
              <a:t>Subtalar arthritis</a:t>
            </a:r>
          </a:p>
          <a:p>
            <a:r>
              <a:rPr lang="en-US" dirty="0"/>
              <a:t>Malunion and Non union</a:t>
            </a:r>
          </a:p>
        </p:txBody>
      </p:sp>
    </p:spTree>
    <p:extLst>
      <p:ext uri="{BB962C8B-B14F-4D97-AF65-F5344CB8AC3E}">
        <p14:creationId xmlns:p14="http://schemas.microsoft.com/office/powerpoint/2010/main" xmlns="" val="338223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902"/>
    </mc:Choice>
    <mc:Fallback>
      <p:transition spd="slow" advTm="1790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Lisfranc Fracture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42" y="2319130"/>
            <a:ext cx="5517410" cy="4349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48" y="1690687"/>
            <a:ext cx="3621984" cy="49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91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769"/>
    </mc:Choice>
    <mc:Fallback>
      <p:transition spd="slow" advTm="3876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CA617-D609-4737-9869-35772F69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30259DA-753B-4F2E-95DB-F70B39D4A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139" y="491419"/>
            <a:ext cx="3634120" cy="587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4C541-2EC5-4266-9F1E-B2458405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491418"/>
            <a:ext cx="5875161" cy="58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397"/>
    </mc:Choice>
    <mc:Fallback>
      <p:transition spd="slow" advTm="5639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Nonoperative</a:t>
            </a:r>
            <a:r>
              <a:rPr lang="en-US" dirty="0"/>
              <a:t>; cast immobilization for 8 weeks </a:t>
            </a:r>
          </a:p>
          <a:p>
            <a:pPr marL="0" indent="0">
              <a:buNone/>
            </a:pPr>
            <a:r>
              <a:rPr lang="en-US" dirty="0"/>
              <a:t>   No displacement on weight-bearing and stress radiographs and no evidence of bony injury on CT (usually dorsal sprains)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Nnonambulatory</a:t>
            </a:r>
            <a:r>
              <a:rPr lang="en-US" dirty="0"/>
              <a:t> patients  </a:t>
            </a:r>
          </a:p>
          <a:p>
            <a:pPr marL="0" indent="0">
              <a:buNone/>
            </a:pPr>
            <a:r>
              <a:rPr lang="en-US" dirty="0"/>
              <a:t>   Presence of serious vascular disease</a:t>
            </a:r>
          </a:p>
          <a:p>
            <a:pPr marL="0" indent="0">
              <a:buNone/>
            </a:pPr>
            <a:r>
              <a:rPr lang="en-US" dirty="0"/>
              <a:t>   Severe peripheral neuropathy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32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376"/>
    </mc:Choice>
    <mc:Fallback>
      <p:transition spd="slow" advTm="623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Metatarsal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67" y="1690688"/>
            <a:ext cx="499282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2" y="1949271"/>
            <a:ext cx="4248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95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906"/>
    </mc:Choice>
    <mc:Fallback>
      <p:transition spd="slow" advTm="279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468" y="1497505"/>
            <a:ext cx="4972431" cy="39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3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498"/>
    </mc:Choice>
    <mc:Fallback>
      <p:transition spd="slow" advTm="2849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Fifth metatarsal bone fracture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74" y="1452138"/>
            <a:ext cx="546598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13" y="2367552"/>
            <a:ext cx="6488587" cy="25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63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766"/>
    </mc:Choice>
    <mc:Fallback>
      <p:transition spd="slow" advTm="6376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Metatarsal Fractures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45" y="1690688"/>
            <a:ext cx="3109309" cy="42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7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758"/>
    </mc:Choice>
    <mc:Fallback>
      <p:transition spd="slow" advTm="2575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Metatarsal fractures are among the most common injuries of the foot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Goals of treatment include:</a:t>
            </a:r>
          </a:p>
          <a:p>
            <a:pPr marL="0" indent="0">
              <a:buNone/>
            </a:pPr>
            <a:r>
              <a:rPr lang="en-US" dirty="0"/>
              <a:t>     Maintenance of transverse and longitudinal arches of forefoot     </a:t>
            </a:r>
          </a:p>
          <a:p>
            <a:pPr marL="0" indent="0">
              <a:buNone/>
            </a:pPr>
            <a:r>
              <a:rPr lang="en-US" dirty="0"/>
              <a:t>     Restore alignment to allow for normal force transmission across metatarsal heads</a:t>
            </a:r>
          </a:p>
        </p:txBody>
      </p:sp>
    </p:spTree>
    <p:extLst>
      <p:ext uri="{BB962C8B-B14F-4D97-AF65-F5344CB8AC3E}">
        <p14:creationId xmlns:p14="http://schemas.microsoft.com/office/powerpoint/2010/main" xmlns="" val="321639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551"/>
    </mc:Choice>
    <mc:Fallback>
      <p:transition spd="slow" advTm="2655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5632938" cy="58470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 operative</a:t>
            </a:r>
          </a:p>
          <a:p>
            <a:endParaRPr lang="en-US" dirty="0"/>
          </a:p>
          <a:p>
            <a:r>
              <a:rPr lang="en-US" dirty="0"/>
              <a:t>Operative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Open fractures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First metatarsal ; any displacement(no intermetatarsal ligament support and 30-50% of weight bearing with gait)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Central metatarsals</a:t>
            </a:r>
          </a:p>
          <a:p>
            <a:pPr marL="0" indent="0">
              <a:buNone/>
            </a:pPr>
            <a:r>
              <a:rPr lang="en-US" dirty="0"/>
              <a:t>   sagittal plane deformity more than 10 degrees </a:t>
            </a:r>
          </a:p>
          <a:p>
            <a:pPr marL="0" indent="0">
              <a:buNone/>
            </a:pPr>
            <a:r>
              <a:rPr lang="en-US" dirty="0"/>
              <a:t>   &gt;4mm translation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Multiple fractures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B7C6B0-963C-4D76-B786-0D75800A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7" y="682580"/>
            <a:ext cx="3777901" cy="50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80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643"/>
    </mc:Choice>
    <mc:Fallback>
      <p:transition spd="slow" advTm="4964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Phalangeal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690688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78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559"/>
    </mc:Choice>
    <mc:Fallback>
      <p:transition spd="slow" advTm="4555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4712594" cy="4721650"/>
          </a:xfrm>
        </p:spPr>
        <p:txBody>
          <a:bodyPr/>
          <a:lstStyle/>
          <a:p>
            <a:r>
              <a:rPr lang="en-US" dirty="0"/>
              <a:t>Displaced fractures of the lesser toes should be treated with reduction and buddy taping.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Patients with displaced fractures of the first toe often require rigid stabilization of the reduction.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9219" y="1455313"/>
            <a:ext cx="2251453" cy="25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4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04"/>
    </mc:Choice>
    <mc:Fallback>
      <p:transition spd="slow" advTm="2110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DF1E4-F0B6-44AA-AF04-4B08A7F6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ush Script MT" panose="03060802040406070304" pitchFamily="66" charset="0"/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2F2627-E2FC-4F7D-91A0-0E2EC6ABE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317"/>
            <a:ext cx="10515600" cy="42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84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93"/>
    </mc:Choice>
    <mc:Fallback>
      <p:transition spd="slow" advTm="86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Intact extensor mechanism (patient able to perform straight leg raise)</a:t>
            </a:r>
          </a:p>
          <a:p>
            <a:r>
              <a:rPr lang="en-US" dirty="0"/>
              <a:t>Non-displaced or minimally displaced fractures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81" y="3196191"/>
            <a:ext cx="533446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10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282"/>
    </mc:Choice>
    <mc:Fallback>
      <p:transition spd="slow" advTm="4628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329" y="2189408"/>
            <a:ext cx="5168687" cy="35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37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571"/>
    </mc:Choice>
    <mc:Fallback>
      <p:transition spd="slow" advTm="245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206C4-ACBA-4A98-B244-982953B4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1C9039-58CB-4928-A3F8-D03AA19AE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Range of motion ( most common )</a:t>
            </a:r>
          </a:p>
          <a:p>
            <a:r>
              <a:rPr lang="en-US" dirty="0"/>
              <a:t>Loss of reduction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Patellofemoral arthritis</a:t>
            </a:r>
          </a:p>
          <a:p>
            <a:r>
              <a:rPr lang="en-US" dirty="0"/>
              <a:t>Hardware removal </a:t>
            </a:r>
          </a:p>
        </p:txBody>
      </p:sp>
    </p:spTree>
    <p:extLst>
      <p:ext uri="{BB962C8B-B14F-4D97-AF65-F5344CB8AC3E}">
        <p14:creationId xmlns:p14="http://schemas.microsoft.com/office/powerpoint/2010/main" xmlns="" val="165090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140"/>
    </mc:Choice>
    <mc:Fallback>
      <p:transition spd="slow" advTm="261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Proximal Tibia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663" y="1825625"/>
            <a:ext cx="5920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2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665"/>
    </mc:Choice>
    <mc:Fallback>
      <p:transition spd="slow" advTm="626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1" y="192665"/>
            <a:ext cx="8536814" cy="6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6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4620"/>
    </mc:Choice>
    <mc:Fallback>
      <p:transition spd="slow" advTm="5462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582</Words>
  <Application>Microsoft Office PowerPoint</Application>
  <PresentationFormat>Custom</PresentationFormat>
  <Paragraphs>131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Lower Limb Fractures</vt:lpstr>
      <vt:lpstr>Patella </vt:lpstr>
      <vt:lpstr>Mechanism of injury </vt:lpstr>
      <vt:lpstr>Slide 4</vt:lpstr>
      <vt:lpstr>Management</vt:lpstr>
      <vt:lpstr>Management </vt:lpstr>
      <vt:lpstr>Complications</vt:lpstr>
      <vt:lpstr>Proximal Tibia fracture</vt:lpstr>
      <vt:lpstr>Slide 9</vt:lpstr>
      <vt:lpstr>CT scan</vt:lpstr>
      <vt:lpstr>Management</vt:lpstr>
      <vt:lpstr>    Tibial shaft fracture</vt:lpstr>
      <vt:lpstr>Slide 13</vt:lpstr>
      <vt:lpstr>Mangement </vt:lpstr>
      <vt:lpstr>Ankle Fracture</vt:lpstr>
      <vt:lpstr>Slide 16</vt:lpstr>
      <vt:lpstr>Slide 17</vt:lpstr>
      <vt:lpstr>Injury patterns </vt:lpstr>
      <vt:lpstr>Slide 19</vt:lpstr>
      <vt:lpstr>Nonoperative </vt:lpstr>
      <vt:lpstr>Open reduction internal fixation</vt:lpstr>
      <vt:lpstr>Complications</vt:lpstr>
      <vt:lpstr>Pilon fracture  Tibial Plafond Fracture</vt:lpstr>
      <vt:lpstr>Slide 24</vt:lpstr>
      <vt:lpstr>CT scan </vt:lpstr>
      <vt:lpstr>Ruedi and Allgower Classification</vt:lpstr>
      <vt:lpstr>Slide 27</vt:lpstr>
      <vt:lpstr>Management</vt:lpstr>
      <vt:lpstr>Talus fracture</vt:lpstr>
      <vt:lpstr>Slide 30</vt:lpstr>
      <vt:lpstr>Slide 31</vt:lpstr>
      <vt:lpstr>Talar neck fracture</vt:lpstr>
      <vt:lpstr>Hawkins Classification</vt:lpstr>
      <vt:lpstr>Management </vt:lpstr>
      <vt:lpstr>Cimplications</vt:lpstr>
      <vt:lpstr>Lisfranc Fracture</vt:lpstr>
      <vt:lpstr>Slide 37</vt:lpstr>
      <vt:lpstr>Slide 38</vt:lpstr>
      <vt:lpstr>Metatarsal fracture</vt:lpstr>
      <vt:lpstr>Fifth metatarsal bone fracture </vt:lpstr>
      <vt:lpstr>Metatarsal Fractures</vt:lpstr>
      <vt:lpstr>Management</vt:lpstr>
      <vt:lpstr>Slide 43</vt:lpstr>
      <vt:lpstr>Phalangeal fracture</vt:lpstr>
      <vt:lpstr>Management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Fractures Part 2</dc:title>
  <dc:creator>Dr.Suhaib</dc:creator>
  <cp:lastModifiedBy>1972</cp:lastModifiedBy>
  <cp:revision>129</cp:revision>
  <dcterms:created xsi:type="dcterms:W3CDTF">2020-06-23T11:30:40Z</dcterms:created>
  <dcterms:modified xsi:type="dcterms:W3CDTF">2023-07-12T06:35:40Z</dcterms:modified>
</cp:coreProperties>
</file>