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97" r:id="rId4"/>
    <p:sldId id="298" r:id="rId5"/>
    <p:sldId id="299" r:id="rId6"/>
    <p:sldId id="261" r:id="rId7"/>
    <p:sldId id="300" r:id="rId8"/>
    <p:sldId id="257" r:id="rId9"/>
    <p:sldId id="258" r:id="rId10"/>
    <p:sldId id="263" r:id="rId11"/>
    <p:sldId id="293" r:id="rId12"/>
    <p:sldId id="301" r:id="rId13"/>
    <p:sldId id="265" r:id="rId14"/>
    <p:sldId id="302" r:id="rId15"/>
    <p:sldId id="266" r:id="rId16"/>
    <p:sldId id="268" r:id="rId17"/>
    <p:sldId id="290" r:id="rId18"/>
    <p:sldId id="291" r:id="rId19"/>
    <p:sldId id="278" r:id="rId20"/>
    <p:sldId id="279" r:id="rId21"/>
    <p:sldId id="303" r:id="rId22"/>
    <p:sldId id="304" r:id="rId23"/>
    <p:sldId id="294" r:id="rId24"/>
    <p:sldId id="280" r:id="rId25"/>
    <p:sldId id="295" r:id="rId26"/>
    <p:sldId id="284" r:id="rId27"/>
    <p:sldId id="282" r:id="rId28"/>
    <p:sldId id="305" r:id="rId29"/>
    <p:sldId id="285" r:id="rId30"/>
    <p:sldId id="286" r:id="rId31"/>
    <p:sldId id="287" r:id="rId32"/>
    <p:sldId id="288" r:id="rId33"/>
    <p:sldId id="289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6382CF-FB39-45FC-B994-7D37D53A058B}" type="datetimeFigureOut">
              <a:rPr lang="ar-SA" smtClean="0"/>
              <a:pPr/>
              <a:t>06/02/1441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0F1CB8-72DA-4FDC-B170-AFB36E61C09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62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Errors in the formation or migration of thyroid tissue can result in thyroid aplasia, dysplasia, or ectopy.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Most common ectopic thyroid tissue site is the tongue.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1CB8-72DA-4FDC-B170-AFB36E61C091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F1CB8-72DA-4FDC-B170-AFB36E61C091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3000"/>
            <a:lum/>
          </a:blip>
          <a:srcRect/>
          <a:stretch>
            <a:fillRect l="12000" t="8000" r="12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914651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Congenital Hypothyroidism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2">
                    <a:lumMod val="25000"/>
                  </a:schemeClr>
                </a:solidFill>
              </a:rPr>
              <a:t>Abdurahman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Sharif,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MD</a:t>
            </a:r>
          </a:p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OCT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2019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user\Desktop\ABC\Mutah lectures\Mutah_University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" y="0"/>
            <a:ext cx="1981204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3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Primary Hypothyroidism: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Defect of fetal thyroid development (dysgenesis).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Defect in thyroid hormone synthesis (dyshormonogenesis).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Thyrotropin Hormone Unresponsiveness.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Defects in Thyroid Hormone Transport.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Resistance to Thyroid Hormone.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Maternal antibodies: thyrotropin receptor–blocking antibody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Iodine deficiency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Maternal medications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Iodides, amiodarone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Propylthiouracil, methimazole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 smtClean="0"/>
              <a:t>Radioiodine</a:t>
            </a:r>
          </a:p>
        </p:txBody>
      </p:sp>
    </p:spTree>
    <p:extLst>
      <p:ext uri="{BB962C8B-B14F-4D97-AF65-F5344CB8AC3E}">
        <p14:creationId xmlns:p14="http://schemas.microsoft.com/office/powerpoint/2010/main" val="3382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32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Central (</a:t>
            </a:r>
            <a:r>
              <a:rPr lang="en-US" sz="2200" b="1" u="sng" dirty="0" err="1" smtClean="0">
                <a:solidFill>
                  <a:srgbClr val="FF0000"/>
                </a:solidFill>
              </a:rPr>
              <a:t>hypopituitary</a:t>
            </a:r>
            <a:r>
              <a:rPr lang="en-US" sz="2200" b="1" u="sng" dirty="0" smtClean="0">
                <a:solidFill>
                  <a:srgbClr val="FF0000"/>
                </a:solidFill>
              </a:rPr>
              <a:t>) hypothyroidism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Isolated TSH </a:t>
            </a:r>
            <a:r>
              <a:rPr lang="en-US" sz="2200" dirty="0" smtClean="0"/>
              <a:t>deficiency: mutation in TSH β-subunit gene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Isolated </a:t>
            </a:r>
            <a:r>
              <a:rPr lang="en-US" sz="2200" dirty="0" smtClean="0"/>
              <a:t>TRH deficiency: mutation in TRH gene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TRH unresponsiveness: mutation in TRH receptor gene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Multiple congenital pituitary hormone deficiencies (e.g., </a:t>
            </a:r>
            <a:r>
              <a:rPr lang="en-US" sz="2200" dirty="0" err="1" smtClean="0"/>
              <a:t>septooptic</a:t>
            </a:r>
            <a:r>
              <a:rPr lang="en-US" sz="2200" dirty="0" smtClean="0"/>
              <a:t> dysplasia)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3581400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en-US" sz="2200" b="1" i="1" u="sng" dirty="0" smtClean="0"/>
              <a:t>PIT-1 mutations</a:t>
            </a:r>
          </a:p>
          <a:p>
            <a:pPr lvl="1">
              <a:buNone/>
            </a:pPr>
            <a:r>
              <a:rPr lang="en-US" sz="2200" dirty="0" smtClean="0"/>
              <a:t>• Deficiency of TSH</a:t>
            </a:r>
          </a:p>
          <a:p>
            <a:pPr lvl="1">
              <a:buNone/>
            </a:pPr>
            <a:r>
              <a:rPr lang="en-US" sz="2200" dirty="0" smtClean="0"/>
              <a:t>• Deficiency of growth hormone</a:t>
            </a:r>
          </a:p>
          <a:p>
            <a:pPr lvl="1">
              <a:buNone/>
            </a:pPr>
            <a:r>
              <a:rPr lang="en-US" sz="2200" dirty="0" smtClean="0"/>
              <a:t>• Deficiency of </a:t>
            </a:r>
            <a:r>
              <a:rPr lang="en-US" sz="2200" dirty="0" err="1" smtClean="0"/>
              <a:t>prolactin</a:t>
            </a: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495800" y="3503235"/>
            <a:ext cx="4114800" cy="33547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en-US" sz="2200" b="1" i="1" u="sng" dirty="0" smtClean="0"/>
              <a:t>PROP-1 mutations</a:t>
            </a:r>
          </a:p>
          <a:p>
            <a:pPr lvl="1">
              <a:buNone/>
            </a:pPr>
            <a:r>
              <a:rPr lang="en-US" sz="2200" dirty="0" smtClean="0"/>
              <a:t>• Deficiency of TSH</a:t>
            </a:r>
          </a:p>
          <a:p>
            <a:pPr lvl="1">
              <a:buNone/>
            </a:pPr>
            <a:r>
              <a:rPr lang="en-US" sz="2200" dirty="0" smtClean="0"/>
              <a:t>• Deficiency of growth hormone</a:t>
            </a:r>
          </a:p>
          <a:p>
            <a:pPr lvl="1">
              <a:buNone/>
            </a:pPr>
            <a:r>
              <a:rPr lang="en-US" sz="2200" dirty="0" smtClean="0"/>
              <a:t>• Deficiency of </a:t>
            </a:r>
            <a:r>
              <a:rPr lang="en-US" sz="2200" dirty="0" err="1" smtClean="0"/>
              <a:t>prolactin</a:t>
            </a:r>
            <a:endParaRPr lang="en-US" sz="2200" dirty="0" smtClean="0"/>
          </a:p>
          <a:p>
            <a:pPr lvl="1">
              <a:buNone/>
            </a:pPr>
            <a:r>
              <a:rPr lang="en-US" sz="2200" dirty="0" smtClean="0"/>
              <a:t>• Deficiency of LH</a:t>
            </a:r>
          </a:p>
          <a:p>
            <a:pPr lvl="1">
              <a:buNone/>
            </a:pPr>
            <a:r>
              <a:rPr lang="en-US" sz="2200" dirty="0" smtClean="0"/>
              <a:t>• Deficiency of FSH</a:t>
            </a:r>
          </a:p>
          <a:p>
            <a:pPr lvl="1">
              <a:buNone/>
            </a:pPr>
            <a:r>
              <a:rPr lang="en-US" sz="2200" dirty="0" smtClean="0"/>
              <a:t>• ±Deficiency of ACTH </a:t>
            </a:r>
          </a:p>
          <a:p>
            <a:endParaRPr lang="ar-SA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200" dirty="0" smtClean="0"/>
              <a:t>Thyroid dysgenesis means: aplasia, hypoplasia, or an ectopic gland</a:t>
            </a:r>
          </a:p>
          <a:p>
            <a:pPr marL="514350" indent="-457200"/>
            <a:r>
              <a:rPr lang="en-US" sz="2200" dirty="0" smtClean="0">
                <a:solidFill>
                  <a:srgbClr val="FF0000"/>
                </a:solidFill>
              </a:rPr>
              <a:t>Is the most common cause of permanent congenital hypothyroidism, accounting for 80-85% of cases. </a:t>
            </a:r>
          </a:p>
          <a:p>
            <a:r>
              <a:rPr lang="en-US" sz="2200" dirty="0" smtClean="0"/>
              <a:t>In approximately 33% of cases of dysgenesis can find no remnants of thyroid tissue (aplasia). </a:t>
            </a:r>
          </a:p>
          <a:p>
            <a:r>
              <a:rPr lang="en-US" sz="2200" dirty="0" smtClean="0"/>
              <a:t>In the other 66% of infants, rudiments of thyroid tissue are found in an ectopic location, anywhere from the base of the tongue (lingual thyroid) to the normal position in the neck (</a:t>
            </a:r>
            <a:r>
              <a:rPr lang="en-US" sz="2200" dirty="0" err="1" smtClean="0"/>
              <a:t>hypoplasia</a:t>
            </a:r>
            <a:r>
              <a:rPr lang="en-US" sz="2200" dirty="0" smtClean="0"/>
              <a:t>). </a:t>
            </a:r>
          </a:p>
          <a:p>
            <a:r>
              <a:rPr lang="en-US" sz="2200" dirty="0" smtClean="0"/>
              <a:t>Thyroid dysgenesis has a </a:t>
            </a:r>
            <a:r>
              <a:rPr lang="en-US" sz="2200" dirty="0" smtClean="0">
                <a:solidFill>
                  <a:srgbClr val="FF0000"/>
                </a:solidFill>
              </a:rPr>
              <a:t>2 : 1 female : male </a:t>
            </a:r>
            <a:r>
              <a:rPr lang="en-US" sz="2200" dirty="0" smtClean="0"/>
              <a:t>ratio.</a:t>
            </a:r>
          </a:p>
          <a:p>
            <a:r>
              <a:rPr lang="en-US" sz="2200" dirty="0" smtClean="0"/>
              <a:t>The cause of thyroid dysgenesis is </a:t>
            </a:r>
            <a:r>
              <a:rPr lang="en-US" sz="2200" dirty="0" smtClean="0">
                <a:solidFill>
                  <a:srgbClr val="FF0000"/>
                </a:solidFill>
              </a:rPr>
              <a:t>unknown</a:t>
            </a:r>
            <a:r>
              <a:rPr lang="en-US" sz="2200" dirty="0" smtClean="0"/>
              <a:t> in most cases. </a:t>
            </a:r>
          </a:p>
          <a:p>
            <a:r>
              <a:rPr lang="en-US" sz="2200" dirty="0" smtClean="0"/>
              <a:t>Thyroid dysgenesis occurs </a:t>
            </a:r>
            <a:r>
              <a:rPr lang="en-US" sz="2200" dirty="0" smtClean="0">
                <a:solidFill>
                  <a:srgbClr val="FF0000"/>
                </a:solidFill>
              </a:rPr>
              <a:t>sporadically</a:t>
            </a:r>
            <a:r>
              <a:rPr lang="en-US" sz="2200" dirty="0" smtClean="0"/>
              <a:t>, but familial cases occasionally have been reported.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Defect of fetal thyroid development (dysgenesis)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 </a:t>
            </a:r>
            <a:r>
              <a:rPr lang="en-US" sz="2200" dirty="0"/>
              <a:t>variety of defects in the biosynthesis of thyroid hormone </a:t>
            </a:r>
            <a:r>
              <a:rPr lang="en-US" sz="2200" dirty="0" smtClean="0"/>
              <a:t>can result </a:t>
            </a:r>
            <a:r>
              <a:rPr lang="en-US" sz="2200" dirty="0"/>
              <a:t>in congenital </a:t>
            </a:r>
            <a:r>
              <a:rPr lang="en-US" sz="2200" dirty="0" smtClean="0"/>
              <a:t>hypothyroidism</a:t>
            </a:r>
          </a:p>
          <a:p>
            <a:endParaRPr lang="en-US" sz="2200" dirty="0" smtClean="0"/>
          </a:p>
          <a:p>
            <a:r>
              <a:rPr lang="en-US" sz="2200" dirty="0" smtClean="0"/>
              <a:t>These </a:t>
            </a:r>
            <a:r>
              <a:rPr lang="en-US" sz="2200" dirty="0"/>
              <a:t>account for </a:t>
            </a:r>
            <a:r>
              <a:rPr lang="en-US" sz="2200" dirty="0">
                <a:solidFill>
                  <a:srgbClr val="FF0000"/>
                </a:solidFill>
              </a:rPr>
              <a:t>15% of </a:t>
            </a:r>
            <a:r>
              <a:rPr lang="en-US" sz="2200" dirty="0" smtClean="0">
                <a:solidFill>
                  <a:srgbClr val="FF0000"/>
                </a:solidFill>
              </a:rPr>
              <a:t>cases </a:t>
            </a:r>
            <a:r>
              <a:rPr lang="en-US" sz="2200" dirty="0" smtClean="0"/>
              <a:t>detected </a:t>
            </a:r>
            <a:r>
              <a:rPr lang="en-US" sz="2200" dirty="0"/>
              <a:t>by neonatal screening programs (1 in 30,000-50,000 live births</a:t>
            </a:r>
            <a:r>
              <a:rPr lang="en-US" sz="2200" dirty="0" smtClean="0"/>
              <a:t>).</a:t>
            </a:r>
          </a:p>
          <a:p>
            <a:endParaRPr lang="en-US" sz="2200" dirty="0"/>
          </a:p>
          <a:p>
            <a:r>
              <a:rPr lang="en-US" sz="2200" dirty="0"/>
              <a:t>These defects are transmitted in an </a:t>
            </a:r>
            <a:r>
              <a:rPr lang="en-US" sz="2200" dirty="0">
                <a:solidFill>
                  <a:srgbClr val="FF0000"/>
                </a:solidFill>
              </a:rPr>
              <a:t>autosomal recessive</a:t>
            </a:r>
            <a:r>
              <a:rPr lang="en-US" sz="2200" dirty="0"/>
              <a:t> manner.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rgbClr val="FF0000"/>
                </a:solidFill>
              </a:rPr>
              <a:t>goiter is </a:t>
            </a:r>
            <a:r>
              <a:rPr lang="en-US" sz="2200" b="1" dirty="0">
                <a:solidFill>
                  <a:srgbClr val="FF0000"/>
                </a:solidFill>
              </a:rPr>
              <a:t>almost always present</a:t>
            </a:r>
            <a:r>
              <a:rPr lang="en-US" sz="2200" dirty="0"/>
              <a:t>. </a:t>
            </a:r>
            <a:endParaRPr lang="en-US" sz="2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Defect in thyroid hormone synthesis (dyshormonogenesis)</a:t>
            </a:r>
          </a:p>
        </p:txBody>
      </p:sp>
    </p:spTree>
    <p:extLst>
      <p:ext uri="{BB962C8B-B14F-4D97-AF65-F5344CB8AC3E}">
        <p14:creationId xmlns:p14="http://schemas.microsoft.com/office/powerpoint/2010/main" val="42551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Defect of Iodide Transport: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Rare and involves mutations in the sodium–iodide </a:t>
            </a:r>
            <a:r>
              <a:rPr lang="en-US" sz="2200" dirty="0" err="1" smtClean="0"/>
              <a:t>symporter</a:t>
            </a:r>
            <a:r>
              <a:rPr lang="en-US" sz="2200" dirty="0" smtClean="0"/>
              <a:t>. </a:t>
            </a:r>
          </a:p>
          <a:p>
            <a:pPr marL="457200" indent="-457200">
              <a:buFont typeface="+mj-lt"/>
              <a:buAutoNum type="alphaUcPeriod"/>
            </a:pPr>
            <a:endParaRPr lang="en-US" sz="22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Thyroid </a:t>
            </a:r>
            <a:r>
              <a:rPr lang="en-US" sz="2200" dirty="0" err="1" smtClean="0"/>
              <a:t>Peroxidase</a:t>
            </a:r>
            <a:r>
              <a:rPr lang="en-US" sz="2200" dirty="0" smtClean="0"/>
              <a:t> Defects of </a:t>
            </a:r>
            <a:r>
              <a:rPr lang="en-US" sz="2200" dirty="0" err="1" smtClean="0"/>
              <a:t>Organification</a:t>
            </a:r>
            <a:r>
              <a:rPr lang="en-US" sz="2200" dirty="0" smtClean="0"/>
              <a:t> and Coupling: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FF0000"/>
                </a:solidFill>
              </a:rPr>
              <a:t>The most common of the </a:t>
            </a:r>
            <a:r>
              <a:rPr lang="en-US" sz="2200" b="1" dirty="0" err="1" smtClean="0">
                <a:solidFill>
                  <a:srgbClr val="FF0000"/>
                </a:solidFill>
              </a:rPr>
              <a:t>thyroxine</a:t>
            </a:r>
            <a:r>
              <a:rPr lang="en-US" sz="2200" b="1" dirty="0" smtClean="0">
                <a:solidFill>
                  <a:srgbClr val="FF0000"/>
                </a:solidFill>
              </a:rPr>
              <a:t> (T4) synthetic defects.</a:t>
            </a:r>
          </a:p>
          <a:p>
            <a:pPr marL="0" indent="0">
              <a:buNone/>
            </a:pPr>
            <a:endParaRPr lang="en-US" sz="22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200" dirty="0" smtClean="0"/>
              <a:t>Defects of </a:t>
            </a:r>
            <a:r>
              <a:rPr lang="en-US" sz="2200" dirty="0" err="1" smtClean="0"/>
              <a:t>Thyroglobulin</a:t>
            </a:r>
            <a:r>
              <a:rPr lang="en-US" sz="2200" dirty="0" smtClean="0"/>
              <a:t> Synthesis: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200" dirty="0" smtClean="0"/>
              <a:t>Heterogeneous group of disorders characterized by: goiter, elevated serum TSH, low T4 levels, and absent or low levels of thyroglobulin.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sz="2200" dirty="0" smtClean="0"/>
              <a:t>Defects in </a:t>
            </a:r>
            <a:r>
              <a:rPr lang="en-US" sz="2200" dirty="0" err="1" smtClean="0"/>
              <a:t>Deiodination</a:t>
            </a:r>
            <a:r>
              <a:rPr lang="en-US" sz="2200" dirty="0" smtClean="0"/>
              <a:t>:</a:t>
            </a:r>
          </a:p>
          <a:p>
            <a:pPr marL="457200" indent="-457200">
              <a:buFont typeface="+mj-lt"/>
              <a:buAutoNum type="alphaUcPeriod" startAt="4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err="1" smtClean="0"/>
              <a:t>Monoiodotyrosine</a:t>
            </a:r>
            <a:r>
              <a:rPr lang="en-US" sz="2200" dirty="0" smtClean="0"/>
              <a:t> and </a:t>
            </a:r>
            <a:r>
              <a:rPr lang="en-US" sz="2200" dirty="0" err="1" smtClean="0"/>
              <a:t>diiodotyrosine</a:t>
            </a:r>
            <a:r>
              <a:rPr lang="en-US" sz="2200" dirty="0" smtClean="0"/>
              <a:t> released from </a:t>
            </a:r>
            <a:r>
              <a:rPr lang="en-US" sz="2200" dirty="0" err="1" smtClean="0"/>
              <a:t>thyroglobulin</a:t>
            </a:r>
            <a:r>
              <a:rPr lang="en-US" sz="2200" dirty="0" smtClean="0"/>
              <a:t> are normally </a:t>
            </a:r>
            <a:r>
              <a:rPr lang="en-US" sz="2200" dirty="0" err="1" smtClean="0"/>
              <a:t>deiodinated</a:t>
            </a:r>
            <a:r>
              <a:rPr lang="en-US" sz="2200" dirty="0" smtClean="0"/>
              <a:t> within the thyroid or in peripheral tissues by a </a:t>
            </a:r>
            <a:r>
              <a:rPr lang="en-US" sz="2200" dirty="0" err="1" smtClean="0"/>
              <a:t>deiodinase</a:t>
            </a:r>
            <a:r>
              <a:rPr lang="en-US" sz="2200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Patients with </a:t>
            </a:r>
            <a:r>
              <a:rPr lang="en-US" sz="2200" dirty="0" err="1" smtClean="0"/>
              <a:t>deiodinase</a:t>
            </a:r>
            <a:r>
              <a:rPr lang="en-US" sz="2200" dirty="0" smtClean="0"/>
              <a:t> deficiency experience</a:t>
            </a:r>
            <a:r>
              <a:rPr lang="en-US" sz="2200" b="1" dirty="0" smtClean="0">
                <a:solidFill>
                  <a:srgbClr val="FF0000"/>
                </a:solidFill>
              </a:rPr>
              <a:t> severe iodine loss from the constant urinary excretion </a:t>
            </a:r>
            <a:r>
              <a:rPr lang="en-US" sz="2200" dirty="0" smtClean="0"/>
              <a:t>of </a:t>
            </a:r>
            <a:r>
              <a:rPr lang="en-US" sz="2200" dirty="0" err="1" smtClean="0"/>
              <a:t>nondeiodinated</a:t>
            </a:r>
            <a:r>
              <a:rPr lang="en-US" sz="2200" dirty="0" smtClean="0"/>
              <a:t> </a:t>
            </a:r>
            <a:r>
              <a:rPr lang="en-US" sz="2200" dirty="0" err="1" smtClean="0"/>
              <a:t>tyrosines</a:t>
            </a:r>
            <a:r>
              <a:rPr lang="en-US" sz="2200" dirty="0" smtClean="0"/>
              <a:t>, leading to hormonal deficiency and goiter. 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The </a:t>
            </a:r>
            <a:r>
              <a:rPr lang="en-US" sz="2200" dirty="0" err="1" smtClean="0"/>
              <a:t>deiodination</a:t>
            </a:r>
            <a:r>
              <a:rPr lang="en-US" sz="2200" dirty="0" smtClean="0"/>
              <a:t> defect may be limited to thyroid tissue only or to peripheral tissue only, or it may be universal.</a:t>
            </a:r>
          </a:p>
          <a:p>
            <a:pPr lvl="1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005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A mutation in </a:t>
            </a:r>
            <a:r>
              <a:rPr lang="en-US" sz="2200" dirty="0"/>
              <a:t>the TSH receptor gene is a relatively uncommon </a:t>
            </a:r>
            <a:r>
              <a:rPr lang="en-US" sz="2200" dirty="0" err="1"/>
              <a:t>autosomal</a:t>
            </a:r>
            <a:r>
              <a:rPr lang="en-US" sz="2200" dirty="0"/>
              <a:t> </a:t>
            </a:r>
            <a:r>
              <a:rPr lang="en-US" sz="2200" dirty="0" smtClean="0"/>
              <a:t>recessive cause </a:t>
            </a:r>
            <a:r>
              <a:rPr lang="en-US" sz="2200" dirty="0"/>
              <a:t>of congenital hypothyroidism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Infants </a:t>
            </a:r>
            <a:r>
              <a:rPr lang="en-US" sz="2200" dirty="0"/>
              <a:t>with a </a:t>
            </a:r>
            <a:r>
              <a:rPr lang="en-US" sz="2200" dirty="0">
                <a:solidFill>
                  <a:srgbClr val="FF0000"/>
                </a:solidFill>
              </a:rPr>
              <a:t>severe defect </a:t>
            </a:r>
            <a:r>
              <a:rPr lang="en-US" sz="2200" dirty="0"/>
              <a:t>have elevated TSH levels and will </a:t>
            </a:r>
            <a:r>
              <a:rPr lang="en-US" sz="2200" dirty="0" smtClean="0"/>
              <a:t>be detected </a:t>
            </a:r>
            <a:r>
              <a:rPr lang="en-US" sz="2200" dirty="0"/>
              <a:t>by newborn screening, whereas other patients with </a:t>
            </a:r>
            <a:r>
              <a:rPr lang="en-US" sz="2200" dirty="0">
                <a:solidFill>
                  <a:srgbClr val="FF0000"/>
                </a:solidFill>
              </a:rPr>
              <a:t>a </a:t>
            </a:r>
            <a:r>
              <a:rPr lang="en-US" sz="2200" dirty="0" smtClean="0">
                <a:solidFill>
                  <a:srgbClr val="FF0000"/>
                </a:solidFill>
              </a:rPr>
              <a:t>mild defect</a:t>
            </a:r>
            <a:r>
              <a:rPr lang="en-US" sz="2200" dirty="0" smtClean="0"/>
              <a:t> </a:t>
            </a:r>
            <a:r>
              <a:rPr lang="en-US" sz="2200" dirty="0"/>
              <a:t>remain </a:t>
            </a:r>
            <a:r>
              <a:rPr lang="en-US" sz="2200" dirty="0" err="1"/>
              <a:t>euthyroid</a:t>
            </a:r>
            <a:r>
              <a:rPr lang="en-US" sz="2200" dirty="0"/>
              <a:t> without treatment. </a:t>
            </a:r>
            <a:endParaRPr lang="en-US" sz="22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Thyrotropin Hormone Unresponsiveness:</a:t>
            </a:r>
          </a:p>
        </p:txBody>
      </p:sp>
    </p:spTree>
    <p:extLst>
      <p:ext uri="{BB962C8B-B14F-4D97-AF65-F5344CB8AC3E}">
        <p14:creationId xmlns:p14="http://schemas.microsoft.com/office/powerpoint/2010/main" val="34012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BC\hy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"/>
            <a:ext cx="533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ABC\hyp 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324600" cy="388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Most </a:t>
            </a:r>
            <a:r>
              <a:rPr lang="en-US" sz="2200" dirty="0"/>
              <a:t>infants with congenital hypothyroidism </a:t>
            </a:r>
            <a:r>
              <a:rPr lang="en-US" sz="2200" b="1" dirty="0">
                <a:solidFill>
                  <a:srgbClr val="FF0000"/>
                </a:solidFill>
              </a:rPr>
              <a:t>are asymptomatic </a:t>
            </a:r>
            <a:r>
              <a:rPr lang="en-US" sz="2200" b="1" dirty="0" smtClean="0">
                <a:solidFill>
                  <a:srgbClr val="FF0000"/>
                </a:solidFill>
              </a:rPr>
              <a:t>at birth</a:t>
            </a:r>
            <a:r>
              <a:rPr lang="en-US" sz="2200" dirty="0"/>
              <a:t>, even if there is complete agenesis of the thyroid gland.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This situation is </a:t>
            </a:r>
            <a:r>
              <a:rPr lang="en-US" sz="2200" dirty="0"/>
              <a:t>attributed to </a:t>
            </a:r>
            <a:r>
              <a:rPr lang="en-US" sz="2200" b="1" dirty="0">
                <a:solidFill>
                  <a:srgbClr val="FF0000"/>
                </a:solidFill>
              </a:rPr>
              <a:t>partial </a:t>
            </a:r>
            <a:r>
              <a:rPr lang="en-US" sz="2200" b="1" dirty="0" err="1">
                <a:solidFill>
                  <a:srgbClr val="FF0000"/>
                </a:solidFill>
              </a:rPr>
              <a:t>transplacental</a:t>
            </a:r>
            <a:r>
              <a:rPr lang="en-US" sz="2200" b="1" dirty="0">
                <a:solidFill>
                  <a:srgbClr val="FF0000"/>
                </a:solidFill>
              </a:rPr>
              <a:t> passage of maternal </a:t>
            </a:r>
            <a:r>
              <a:rPr lang="en-US" sz="2200" b="1" dirty="0" smtClean="0">
                <a:solidFill>
                  <a:srgbClr val="FF0000"/>
                </a:solidFill>
              </a:rPr>
              <a:t>T4</a:t>
            </a:r>
            <a:r>
              <a:rPr lang="en-US" sz="2200" dirty="0" smtClean="0"/>
              <a:t>, which </a:t>
            </a:r>
            <a:r>
              <a:rPr lang="en-US" sz="2200" dirty="0"/>
              <a:t>provides fetal levels that are approximately 33% of normal </a:t>
            </a:r>
            <a:r>
              <a:rPr lang="en-US" sz="2200" dirty="0" smtClean="0"/>
              <a:t>at birth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Despite </a:t>
            </a:r>
            <a:r>
              <a:rPr lang="en-US" sz="2200" dirty="0"/>
              <a:t>this maternal contribution of T4, hypothyroid </a:t>
            </a:r>
            <a:r>
              <a:rPr lang="en-US" sz="2200" dirty="0" smtClean="0"/>
              <a:t>infants still </a:t>
            </a:r>
            <a:r>
              <a:rPr lang="en-US" sz="2200" dirty="0"/>
              <a:t>have a low serum T4 and elevated TSH level and so will be </a:t>
            </a:r>
            <a:r>
              <a:rPr lang="en-US" sz="2200" dirty="0" smtClean="0"/>
              <a:t>identified by </a:t>
            </a:r>
            <a:r>
              <a:rPr lang="en-US" sz="2200" dirty="0"/>
              <a:t>newborn screening programs</a:t>
            </a:r>
            <a:r>
              <a:rPr lang="en-US" sz="2200" dirty="0" smtClean="0"/>
              <a:t>.</a:t>
            </a:r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4636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lvl="6"/>
            <a:r>
              <a:rPr lang="en-US" sz="2200" dirty="0" smtClean="0"/>
              <a:t>The thyroid gland develops from the </a:t>
            </a:r>
            <a:r>
              <a:rPr lang="en-US" sz="2200" b="1" dirty="0" smtClean="0">
                <a:solidFill>
                  <a:srgbClr val="FF0000"/>
                </a:solidFill>
              </a:rPr>
              <a:t>buccopharyngeal cavity </a:t>
            </a:r>
            <a:r>
              <a:rPr lang="en-US" sz="2200" dirty="0" smtClean="0">
                <a:solidFill>
                  <a:srgbClr val="FF0000"/>
                </a:solidFill>
              </a:rPr>
              <a:t>between 4 and 10 weeks gestation</a:t>
            </a:r>
            <a:r>
              <a:rPr lang="en-US" sz="2200" dirty="0" smtClean="0"/>
              <a:t>. </a:t>
            </a:r>
          </a:p>
          <a:p>
            <a:pPr lvl="6"/>
            <a:r>
              <a:rPr lang="en-US" sz="2200" dirty="0" smtClean="0"/>
              <a:t>The thyroid arises from </a:t>
            </a:r>
            <a:r>
              <a:rPr lang="en-US" sz="2200" b="1" dirty="0" smtClean="0">
                <a:solidFill>
                  <a:srgbClr val="FF0000"/>
                </a:solidFill>
              </a:rPr>
              <a:t>the fourth </a:t>
            </a:r>
            <a:r>
              <a:rPr lang="en-US" sz="2200" b="1" dirty="0" err="1" smtClean="0">
                <a:solidFill>
                  <a:srgbClr val="FF0000"/>
                </a:solidFill>
              </a:rPr>
              <a:t>branchial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pouches.</a:t>
            </a:r>
            <a:endParaRPr lang="en-US" sz="2200" dirty="0" smtClean="0"/>
          </a:p>
          <a:p>
            <a:pPr lvl="6"/>
            <a:r>
              <a:rPr lang="en-US" sz="2200" dirty="0" smtClean="0"/>
              <a:t>Connected to tongue by </a:t>
            </a:r>
            <a:r>
              <a:rPr lang="en-US" sz="2200" b="1" dirty="0" err="1" smtClean="0">
                <a:solidFill>
                  <a:srgbClr val="FF0000"/>
                </a:solidFill>
              </a:rPr>
              <a:t>thyroglossal</a:t>
            </a:r>
            <a:r>
              <a:rPr lang="en-US" sz="2200" b="1" dirty="0" smtClean="0">
                <a:solidFill>
                  <a:srgbClr val="FF0000"/>
                </a:solidFill>
              </a:rPr>
              <a:t> duct</a:t>
            </a:r>
            <a:r>
              <a:rPr lang="en-US" sz="2200" dirty="0" smtClean="0"/>
              <a:t>, which normally disappears but may persist as pyramidal lobe of thyroid. </a:t>
            </a:r>
          </a:p>
          <a:p>
            <a:r>
              <a:rPr lang="en-US" sz="2200" dirty="0" smtClean="0"/>
              <a:t>By </a:t>
            </a:r>
            <a:r>
              <a:rPr lang="en-US" sz="2200" b="1" dirty="0" smtClean="0">
                <a:solidFill>
                  <a:srgbClr val="FF0000"/>
                </a:solidFill>
              </a:rPr>
              <a:t>10-11 weeks gestation</a:t>
            </a:r>
            <a:r>
              <a:rPr lang="en-US" sz="2200" dirty="0" smtClean="0"/>
              <a:t>, the fetal thyroid is capable of producing thyroid hormone. </a:t>
            </a:r>
          </a:p>
          <a:p>
            <a:r>
              <a:rPr lang="en-US" sz="2200" dirty="0" smtClean="0"/>
              <a:t>By </a:t>
            </a:r>
            <a:r>
              <a:rPr lang="en-US" sz="2200" b="1" dirty="0" smtClean="0">
                <a:solidFill>
                  <a:srgbClr val="FF0000"/>
                </a:solidFill>
              </a:rPr>
              <a:t>18-20 weeks gestation</a:t>
            </a:r>
            <a:r>
              <a:rPr lang="en-US" sz="2200" dirty="0" smtClean="0"/>
              <a:t>, blood levels of T4 have reached term levels. </a:t>
            </a:r>
          </a:p>
        </p:txBody>
      </p:sp>
      <p:pic>
        <p:nvPicPr>
          <p:cNvPr id="5" name="Picture 2" descr="C:\Users\user\Desktop\ABC\Mutah lectures\Congenital hypothyroidism\thyroid-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27432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4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>
            <a:noAutofit/>
          </a:bodyPr>
          <a:lstStyle/>
          <a:p>
            <a:pPr lvl="7"/>
            <a:r>
              <a:rPr lang="en-US" sz="2200" b="1" dirty="0" err="1" smtClean="0">
                <a:solidFill>
                  <a:srgbClr val="FF0000"/>
                </a:solidFill>
              </a:rPr>
              <a:t>Birthweight</a:t>
            </a:r>
            <a:r>
              <a:rPr lang="en-US" sz="2200" b="1" dirty="0" smtClean="0">
                <a:solidFill>
                  <a:srgbClr val="FF0000"/>
                </a:solidFill>
              </a:rPr>
              <a:t> and length are normal</a:t>
            </a:r>
            <a:r>
              <a:rPr lang="en-US" sz="2200" dirty="0" smtClean="0"/>
              <a:t>, but </a:t>
            </a:r>
            <a:r>
              <a:rPr lang="en-US" sz="2200" b="1" dirty="0" smtClean="0">
                <a:solidFill>
                  <a:srgbClr val="FF0000"/>
                </a:solidFill>
              </a:rPr>
              <a:t>head size may be slightly increased </a:t>
            </a:r>
            <a:r>
              <a:rPr lang="en-US" sz="2200" dirty="0" smtClean="0"/>
              <a:t>because of </a:t>
            </a:r>
            <a:r>
              <a:rPr lang="en-US" sz="2200" dirty="0" err="1" smtClean="0"/>
              <a:t>myxedema</a:t>
            </a:r>
            <a:r>
              <a:rPr lang="en-US" sz="2200" dirty="0" smtClean="0"/>
              <a:t> of the brain. </a:t>
            </a:r>
          </a:p>
          <a:p>
            <a:endParaRPr lang="en-US" sz="2200" dirty="0" smtClean="0"/>
          </a:p>
          <a:p>
            <a:pPr lvl="7"/>
            <a:r>
              <a:rPr lang="en-US" sz="2200" b="1" dirty="0" smtClean="0">
                <a:solidFill>
                  <a:srgbClr val="FF0000"/>
                </a:solidFill>
              </a:rPr>
              <a:t>The anterior and posterior fontanels are open widely</a:t>
            </a:r>
            <a:r>
              <a:rPr lang="en-US" sz="2200" dirty="0" smtClean="0"/>
              <a:t>; observation of this sign at birth can serve as an initial clue to the early recognition of congenital hypothyroidism. </a:t>
            </a:r>
          </a:p>
          <a:p>
            <a:endParaRPr lang="en-US" sz="2200" dirty="0" smtClean="0"/>
          </a:p>
          <a:p>
            <a:pPr lvl="7"/>
            <a:r>
              <a:rPr lang="en-US" sz="2200" b="1" dirty="0" smtClean="0">
                <a:solidFill>
                  <a:srgbClr val="FF0000"/>
                </a:solidFill>
              </a:rPr>
              <a:t>Prolongation of physiologic jaundice</a:t>
            </a:r>
            <a:r>
              <a:rPr lang="en-US" sz="2200" dirty="0" smtClean="0"/>
              <a:t>, caused by delayed maturation of </a:t>
            </a:r>
            <a:r>
              <a:rPr lang="en-US" sz="2200" dirty="0" err="1" smtClean="0"/>
              <a:t>glucuronide</a:t>
            </a:r>
            <a:r>
              <a:rPr lang="en-US" sz="2200" dirty="0" smtClean="0"/>
              <a:t> conjugation, may be the earliest sign. </a:t>
            </a:r>
          </a:p>
          <a:p>
            <a:pPr lvl="7"/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Feeding difficulties</a:t>
            </a:r>
            <a:r>
              <a:rPr lang="en-US" sz="2200" dirty="0" smtClean="0"/>
              <a:t>, especially sluggishness, lack of interest, </a:t>
            </a:r>
            <a:r>
              <a:rPr lang="en-US" sz="2200" b="1" dirty="0" smtClean="0">
                <a:solidFill>
                  <a:srgbClr val="FF0000"/>
                </a:solidFill>
              </a:rPr>
              <a:t>somnolence, and choking spells during nursing</a:t>
            </a:r>
            <a:r>
              <a:rPr lang="en-US" sz="2200" dirty="0" smtClean="0"/>
              <a:t>, are often present during the 1st mo of life. </a:t>
            </a:r>
          </a:p>
        </p:txBody>
      </p:sp>
      <p:pic>
        <p:nvPicPr>
          <p:cNvPr id="3074" name="Picture 2" descr="C:\Users\user\Desktop\ABC\Mutah lectures\Congenital hypothyroidism\300px-Jaundice_in_newb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2857500" cy="427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6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Respiratory difficulties</a:t>
            </a:r>
            <a:r>
              <a:rPr lang="en-US" sz="2200" dirty="0" smtClean="0"/>
              <a:t>, partly caused by the large tongue, include apneic episodes, noisy respirations, and nasal obstruction.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There may be </a:t>
            </a:r>
            <a:r>
              <a:rPr lang="en-US" sz="2200" b="1" dirty="0" smtClean="0">
                <a:solidFill>
                  <a:srgbClr val="FF0000"/>
                </a:solidFill>
              </a:rPr>
              <a:t>constipation </a:t>
            </a:r>
            <a:r>
              <a:rPr lang="en-US" sz="2200" dirty="0" smtClean="0"/>
              <a:t>that does not usually respond to treatment. The </a:t>
            </a:r>
            <a:r>
              <a:rPr lang="en-US" sz="2200" b="1" dirty="0" smtClean="0">
                <a:solidFill>
                  <a:srgbClr val="FF0000"/>
                </a:solidFill>
              </a:rPr>
              <a:t>abdomen is large, and an umbilical hernia </a:t>
            </a:r>
            <a:r>
              <a:rPr lang="en-US" sz="2200" dirty="0" smtClean="0"/>
              <a:t>is usually present. </a:t>
            </a:r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temperature is subnormal</a:t>
            </a:r>
            <a:r>
              <a:rPr lang="en-US" sz="2200" dirty="0" smtClean="0"/>
              <a:t>, often &lt;35°C (95°F), and the skin, particularly that of the extremities, may be </a:t>
            </a:r>
            <a:r>
              <a:rPr lang="en-US" sz="2200" b="1" dirty="0" smtClean="0">
                <a:solidFill>
                  <a:srgbClr val="FF0000"/>
                </a:solidFill>
              </a:rPr>
              <a:t>cold and mottled</a:t>
            </a:r>
            <a:r>
              <a:rPr lang="en-US" sz="2200" dirty="0" smtClean="0"/>
              <a:t>. </a:t>
            </a:r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Edema of the genitals and extremities </a:t>
            </a:r>
            <a:r>
              <a:rPr lang="en-US" sz="2200" dirty="0" smtClean="0"/>
              <a:t>may be present. </a:t>
            </a:r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pulse is slow, and heart murmurs, </a:t>
            </a:r>
            <a:r>
              <a:rPr lang="en-US" sz="2200" b="1" dirty="0" err="1" smtClean="0">
                <a:solidFill>
                  <a:srgbClr val="FF0000"/>
                </a:solidFill>
              </a:rPr>
              <a:t>cardiomegaly</a:t>
            </a:r>
            <a:r>
              <a:rPr lang="en-US" sz="2200" b="1" dirty="0" smtClean="0">
                <a:solidFill>
                  <a:srgbClr val="FF0000"/>
                </a:solidFill>
              </a:rPr>
              <a:t>, and asymptomatic pericardial effusion</a:t>
            </a:r>
            <a:r>
              <a:rPr lang="en-US" sz="2200" dirty="0" smtClean="0"/>
              <a:t> are common.</a:t>
            </a:r>
          </a:p>
          <a:p>
            <a:endParaRPr lang="en-US" sz="2200" dirty="0" smtClean="0"/>
          </a:p>
          <a:p>
            <a:r>
              <a:rPr lang="en-US" sz="2200" b="1" dirty="0" err="1" smtClean="0">
                <a:solidFill>
                  <a:srgbClr val="FF0000"/>
                </a:solidFill>
              </a:rPr>
              <a:t>Macrocytic</a:t>
            </a:r>
            <a:r>
              <a:rPr lang="en-US" sz="2200" b="1" dirty="0" smtClean="0">
                <a:solidFill>
                  <a:srgbClr val="FF0000"/>
                </a:solidFill>
              </a:rPr>
              <a:t> anemia </a:t>
            </a:r>
            <a:r>
              <a:rPr lang="en-US" sz="2200" dirty="0" smtClean="0"/>
              <a:t>is often present and is refractory to treatment.</a:t>
            </a:r>
          </a:p>
          <a:p>
            <a:endParaRPr lang="ar-S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ABC\Mutah lectures\Congenital hypothyroidism\hypo-798x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" y="1066800"/>
            <a:ext cx="9140721" cy="478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Approximately </a:t>
            </a:r>
            <a:r>
              <a:rPr lang="en-US" sz="2200" b="1" dirty="0" smtClean="0">
                <a:solidFill>
                  <a:srgbClr val="FF0000"/>
                </a:solidFill>
              </a:rPr>
              <a:t>10% of infants with congenital hypothyroidism have associated congenital anomalies</a:t>
            </a:r>
            <a:r>
              <a:rPr lang="en-US" sz="2200" dirty="0" smtClean="0"/>
              <a:t>. </a:t>
            </a:r>
            <a:r>
              <a:rPr lang="en-US" sz="2200" b="1" dirty="0" smtClean="0">
                <a:solidFill>
                  <a:srgbClr val="FF0000"/>
                </a:solidFill>
              </a:rPr>
              <a:t>Cardiac anomalies are most common</a:t>
            </a:r>
            <a:r>
              <a:rPr lang="en-US" sz="2200" dirty="0" smtClean="0"/>
              <a:t>, but anomalies of the nervous system and eye have also been reported.</a:t>
            </a:r>
          </a:p>
          <a:p>
            <a:endParaRPr lang="en-US" sz="2200" dirty="0" smtClean="0"/>
          </a:p>
          <a:p>
            <a:r>
              <a:rPr lang="en-US" sz="2200" dirty="0" smtClean="0"/>
              <a:t>Infants with congenital hypothyroidism may have associated </a:t>
            </a:r>
            <a:r>
              <a:rPr lang="en-US" sz="2200" b="1" dirty="0" smtClean="0">
                <a:solidFill>
                  <a:srgbClr val="FF0000"/>
                </a:solidFill>
              </a:rPr>
              <a:t>hearing loss</a:t>
            </a:r>
            <a:r>
              <a:rPr lang="en-US" sz="2200" dirty="0" smtClean="0"/>
              <a:t>. </a:t>
            </a:r>
          </a:p>
          <a:p>
            <a:endParaRPr lang="en-US" sz="2200" dirty="0" smtClean="0"/>
          </a:p>
          <a:p>
            <a:r>
              <a:rPr lang="en-US" sz="2200" dirty="0" smtClean="0"/>
              <a:t>If congenital hypothyroidism goes undetected and untreated, these manifestations progress. </a:t>
            </a:r>
          </a:p>
          <a:p>
            <a:endParaRPr lang="en-US" sz="2200" dirty="0" smtClean="0"/>
          </a:p>
          <a:p>
            <a:r>
              <a:rPr lang="en-US" sz="2200" dirty="0" smtClean="0"/>
              <a:t>Retardation of physical and mental development becomes greater during the following months, and </a:t>
            </a:r>
            <a:r>
              <a:rPr lang="en-US" sz="2200" b="1" dirty="0" smtClean="0">
                <a:solidFill>
                  <a:srgbClr val="FF0000"/>
                </a:solidFill>
              </a:rPr>
              <a:t>by 3-6 mo of age the clinical picture is fully developed</a:t>
            </a:r>
            <a:r>
              <a:rPr lang="en-US" sz="22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5791200"/>
          </a:xfrm>
        </p:spPr>
        <p:txBody>
          <a:bodyPr>
            <a:noAutofit/>
          </a:bodyPr>
          <a:lstStyle/>
          <a:p>
            <a:pPr lvl="8"/>
            <a:r>
              <a:rPr lang="en-US" sz="2200" b="1" dirty="0">
                <a:solidFill>
                  <a:srgbClr val="FF0000"/>
                </a:solidFill>
              </a:rPr>
              <a:t>The child’s growth will be stunted</a:t>
            </a:r>
            <a:r>
              <a:rPr lang="en-US" sz="2200" dirty="0"/>
              <a:t>, the </a:t>
            </a:r>
            <a:r>
              <a:rPr lang="en-US" sz="2200" b="1" dirty="0">
                <a:solidFill>
                  <a:srgbClr val="FF0000"/>
                </a:solidFill>
              </a:rPr>
              <a:t>extremities are short</a:t>
            </a:r>
            <a:r>
              <a:rPr lang="en-US" sz="2200" dirty="0"/>
              <a:t>, and </a:t>
            </a:r>
            <a:r>
              <a:rPr lang="en-US" sz="2200" dirty="0" smtClean="0"/>
              <a:t>the head </a:t>
            </a:r>
            <a:r>
              <a:rPr lang="en-US" sz="2200" dirty="0"/>
              <a:t>size is normal or even increased. </a:t>
            </a:r>
            <a:endParaRPr lang="en-US" sz="2200" dirty="0" smtClean="0"/>
          </a:p>
          <a:p>
            <a:endParaRPr lang="en-US" sz="2200" dirty="0" smtClean="0"/>
          </a:p>
          <a:p>
            <a:pPr lvl="8"/>
            <a:r>
              <a:rPr lang="en-US" sz="2200" dirty="0" smtClean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eyes appear far </a:t>
            </a:r>
            <a:r>
              <a:rPr lang="en-US" sz="2200" b="1" dirty="0" smtClean="0">
                <a:solidFill>
                  <a:srgbClr val="FF0000"/>
                </a:solidFill>
              </a:rPr>
              <a:t>apart</a:t>
            </a:r>
            <a:r>
              <a:rPr lang="en-US" sz="2200" dirty="0" smtClean="0"/>
              <a:t>, and </a:t>
            </a:r>
            <a:r>
              <a:rPr lang="en-US" sz="2200" dirty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bridge of the broad nose is depressed.</a:t>
            </a:r>
            <a:r>
              <a:rPr lang="en-US" sz="2200" dirty="0"/>
              <a:t> </a:t>
            </a:r>
            <a:endParaRPr lang="en-US" sz="2200" dirty="0" smtClean="0"/>
          </a:p>
          <a:p>
            <a:endParaRPr lang="en-US" sz="2200" dirty="0" smtClean="0"/>
          </a:p>
          <a:p>
            <a:pPr lvl="8"/>
            <a:r>
              <a:rPr lang="en-US" sz="2200" dirty="0" smtClean="0"/>
              <a:t>The </a:t>
            </a:r>
            <a:r>
              <a:rPr lang="en-US" sz="2200" b="1" dirty="0" err="1">
                <a:solidFill>
                  <a:srgbClr val="FF0000"/>
                </a:solidFill>
              </a:rPr>
              <a:t>palpebral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fissures are </a:t>
            </a:r>
            <a:r>
              <a:rPr lang="en-US" sz="2200" b="1" dirty="0">
                <a:solidFill>
                  <a:srgbClr val="FF0000"/>
                </a:solidFill>
              </a:rPr>
              <a:t>narrow and the eyelids are swollen</a:t>
            </a:r>
            <a:r>
              <a:rPr lang="en-US" sz="2200" dirty="0"/>
              <a:t>. 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neck is </a:t>
            </a:r>
            <a:r>
              <a:rPr lang="en-US" sz="2200" b="1" dirty="0">
                <a:solidFill>
                  <a:srgbClr val="FF0000"/>
                </a:solidFill>
              </a:rPr>
              <a:t>short and thick</a:t>
            </a:r>
            <a:r>
              <a:rPr lang="en-US" sz="2200" dirty="0"/>
              <a:t>, and there may be deposits of fat above the </a:t>
            </a:r>
            <a:r>
              <a:rPr lang="en-US" sz="2200" dirty="0" smtClean="0"/>
              <a:t>clavicles and </a:t>
            </a:r>
            <a:r>
              <a:rPr lang="en-US" sz="2200" dirty="0"/>
              <a:t>between the neck and shoulders. </a:t>
            </a:r>
            <a:r>
              <a:rPr lang="en-US" sz="2200" dirty="0" smtClean="0"/>
              <a:t>The </a:t>
            </a:r>
            <a:r>
              <a:rPr lang="en-US" sz="2200" b="1" dirty="0">
                <a:solidFill>
                  <a:srgbClr val="FF0000"/>
                </a:solidFill>
              </a:rPr>
              <a:t>hands are broad and </a:t>
            </a:r>
            <a:r>
              <a:rPr lang="en-US" sz="2200" b="1" dirty="0" smtClean="0">
                <a:solidFill>
                  <a:srgbClr val="FF0000"/>
                </a:solidFill>
              </a:rPr>
              <a:t>the fingers </a:t>
            </a:r>
            <a:r>
              <a:rPr lang="en-US" sz="2200" b="1" dirty="0">
                <a:solidFill>
                  <a:srgbClr val="FF0000"/>
                </a:solidFill>
              </a:rPr>
              <a:t>are short</a:t>
            </a:r>
            <a:r>
              <a:rPr lang="en-US" sz="2200" dirty="0"/>
              <a:t>. </a:t>
            </a:r>
            <a:endParaRPr lang="en-US" sz="2200" dirty="0" smtClean="0"/>
          </a:p>
        </p:txBody>
      </p:sp>
      <p:pic>
        <p:nvPicPr>
          <p:cNvPr id="5123" name="Picture 3" descr="C:\Users\user\Desktop\ABC\Mutah lectures\Congenital hypothyroidism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2800427" cy="36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47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skin is pale, dry and </a:t>
            </a:r>
            <a:r>
              <a:rPr lang="en-US" sz="2200" b="1" dirty="0" smtClean="0">
                <a:solidFill>
                  <a:srgbClr val="FF0000"/>
                </a:solidFill>
              </a:rPr>
              <a:t>scaly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b="1" dirty="0" err="1" smtClean="0">
                <a:solidFill>
                  <a:srgbClr val="FF0000"/>
                </a:solidFill>
              </a:rPr>
              <a:t>Carotenemia</a:t>
            </a:r>
            <a:r>
              <a:rPr lang="en-US" sz="2200" dirty="0" smtClean="0"/>
              <a:t> can cause a yellow discoloration of the skin, but the </a:t>
            </a:r>
            <a:r>
              <a:rPr lang="en-US" sz="2200" dirty="0" err="1" smtClean="0"/>
              <a:t>sclerae</a:t>
            </a:r>
            <a:r>
              <a:rPr lang="en-US" sz="2200" dirty="0" smtClean="0"/>
              <a:t> remain white. </a:t>
            </a:r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scalp is thickened, and the hair is coarse, brittle, and scanty</a:t>
            </a:r>
            <a:r>
              <a:rPr lang="en-US" sz="2200" dirty="0" smtClean="0"/>
              <a:t>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Development and sexual maturation  is usually delayed</a:t>
            </a:r>
            <a:r>
              <a:rPr lang="en-US" sz="2200" dirty="0" smtClean="0"/>
              <a:t>, which increases with age.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>
                <a:solidFill>
                  <a:srgbClr val="FF0000"/>
                </a:solidFill>
              </a:rPr>
              <a:t>muscles are usually hypotonic</a:t>
            </a:r>
            <a:r>
              <a:rPr lang="en-US" sz="2200" dirty="0" smtClean="0"/>
              <a:t>, but in rare instances generalized muscular </a:t>
            </a:r>
            <a:r>
              <a:rPr lang="en-US" sz="2200" dirty="0" err="1" smtClean="0"/>
              <a:t>pseudohypertrophy</a:t>
            </a:r>
            <a:r>
              <a:rPr lang="en-US" sz="2200" dirty="0" smtClean="0"/>
              <a:t> occurs </a:t>
            </a:r>
            <a:r>
              <a:rPr lang="en-US" sz="2200" b="1" dirty="0" smtClean="0"/>
              <a:t>(Kocher-</a:t>
            </a:r>
            <a:r>
              <a:rPr lang="en-US" sz="2200" b="1" dirty="0" err="1" smtClean="0"/>
              <a:t>Debré</a:t>
            </a:r>
            <a:r>
              <a:rPr lang="en-US" sz="2200" b="1" dirty="0" smtClean="0"/>
              <a:t>-</a:t>
            </a:r>
            <a:r>
              <a:rPr lang="en-US" sz="2200" b="1" dirty="0" err="1" smtClean="0"/>
              <a:t>Sémélaigne</a:t>
            </a:r>
            <a:r>
              <a:rPr lang="en-US" sz="2200" b="1" dirty="0" smtClean="0"/>
              <a:t> syndrome). </a:t>
            </a:r>
          </a:p>
          <a:p>
            <a:endParaRPr lang="en-US" sz="2200" dirty="0" smtClean="0"/>
          </a:p>
          <a:p>
            <a:endParaRPr lang="ar-S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Retardation of osseous development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an </a:t>
            </a:r>
            <a:r>
              <a:rPr lang="en-US" sz="1800" dirty="0"/>
              <a:t>be </a:t>
            </a:r>
            <a:r>
              <a:rPr lang="en-US" sz="1800" b="1" dirty="0">
                <a:solidFill>
                  <a:srgbClr val="FF0000"/>
                </a:solidFill>
              </a:rPr>
              <a:t>shown </a:t>
            </a:r>
            <a:r>
              <a:rPr lang="en-US" sz="1800" b="1" dirty="0" smtClean="0">
                <a:solidFill>
                  <a:srgbClr val="FF0000"/>
                </a:solidFill>
              </a:rPr>
              <a:t>radiographically at </a:t>
            </a:r>
            <a:r>
              <a:rPr lang="en-US" sz="1800" b="1" dirty="0">
                <a:solidFill>
                  <a:srgbClr val="FF0000"/>
                </a:solidFill>
              </a:rPr>
              <a:t>birth in approximately 60% </a:t>
            </a:r>
            <a:r>
              <a:rPr lang="en-US" sz="1800" dirty="0"/>
              <a:t>of congenitally hypothyroid </a:t>
            </a:r>
            <a:r>
              <a:rPr lang="en-US" sz="1800" dirty="0" smtClean="0"/>
              <a:t>infants and </a:t>
            </a:r>
            <a:r>
              <a:rPr lang="en-US" sz="1800" dirty="0"/>
              <a:t>indicates some deprivation of thyroid hormone during </a:t>
            </a:r>
            <a:r>
              <a:rPr lang="en-US" sz="1800" dirty="0" smtClean="0"/>
              <a:t>intrauterine life.</a:t>
            </a:r>
          </a:p>
          <a:p>
            <a:pPr lvl="1">
              <a:buNone/>
            </a:pPr>
            <a:r>
              <a:rPr lang="en-US" sz="1800" dirty="0" smtClean="0"/>
              <a:t> 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The </a:t>
            </a:r>
            <a:r>
              <a:rPr lang="en-US" sz="1800" b="1" dirty="0">
                <a:solidFill>
                  <a:srgbClr val="FF0000"/>
                </a:solidFill>
              </a:rPr>
              <a:t>distal femoral and proximal </a:t>
            </a:r>
            <a:r>
              <a:rPr lang="en-US" sz="1800" b="1" dirty="0" err="1">
                <a:solidFill>
                  <a:srgbClr val="FF0000"/>
                </a:solidFill>
              </a:rPr>
              <a:t>tibial</a:t>
            </a:r>
            <a:r>
              <a:rPr lang="en-US" sz="1800" b="1" dirty="0">
                <a:solidFill>
                  <a:srgbClr val="FF0000"/>
                </a:solidFill>
              </a:rPr>
              <a:t> epiphyses, </a:t>
            </a:r>
            <a:r>
              <a:rPr lang="en-US" sz="1800" b="1" dirty="0" smtClean="0">
                <a:solidFill>
                  <a:srgbClr val="FF0000"/>
                </a:solidFill>
              </a:rPr>
              <a:t>normally present </a:t>
            </a:r>
            <a:r>
              <a:rPr lang="en-US" sz="1800" b="1" dirty="0">
                <a:solidFill>
                  <a:srgbClr val="FF0000"/>
                </a:solidFill>
              </a:rPr>
              <a:t>at birth, are often </a:t>
            </a:r>
            <a:r>
              <a:rPr lang="en-US" sz="1800" b="1" dirty="0" smtClean="0">
                <a:solidFill>
                  <a:srgbClr val="FF0000"/>
                </a:solidFill>
              </a:rPr>
              <a:t>absent.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In </a:t>
            </a:r>
            <a:r>
              <a:rPr lang="en-US" sz="1800" dirty="0"/>
              <a:t>undetected </a:t>
            </a:r>
            <a:r>
              <a:rPr lang="en-US" sz="1800" dirty="0" smtClean="0"/>
              <a:t>and untreated </a:t>
            </a:r>
            <a:r>
              <a:rPr lang="en-US" sz="1800" dirty="0"/>
              <a:t>patients, </a:t>
            </a:r>
            <a:r>
              <a:rPr lang="en-US" sz="1800" b="1" dirty="0">
                <a:solidFill>
                  <a:srgbClr val="FF0000"/>
                </a:solidFill>
              </a:rPr>
              <a:t>the discrepancy between chronologic age </a:t>
            </a:r>
            <a:r>
              <a:rPr lang="en-US" sz="1800" b="1" dirty="0" smtClean="0">
                <a:solidFill>
                  <a:srgbClr val="FF0000"/>
                </a:solidFill>
              </a:rPr>
              <a:t>and osseous </a:t>
            </a:r>
            <a:r>
              <a:rPr lang="en-US" sz="1800" b="1" dirty="0">
                <a:solidFill>
                  <a:srgbClr val="FF0000"/>
                </a:solidFill>
              </a:rPr>
              <a:t>development increases</a:t>
            </a:r>
            <a:r>
              <a:rPr lang="en-US" sz="1800" dirty="0"/>
              <a:t>.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epiphyses often have </a:t>
            </a:r>
            <a:r>
              <a:rPr lang="en-US" sz="1800" dirty="0" smtClean="0"/>
              <a:t>multiple foci </a:t>
            </a:r>
            <a:r>
              <a:rPr lang="en-US" sz="1800" dirty="0"/>
              <a:t>of </a:t>
            </a:r>
            <a:r>
              <a:rPr lang="en-US" sz="1800" dirty="0" smtClean="0"/>
              <a:t>ossification deformity </a:t>
            </a:r>
            <a:r>
              <a:rPr lang="en-US" sz="1800" b="1" dirty="0" smtClean="0">
                <a:solidFill>
                  <a:srgbClr val="FF0000"/>
                </a:solidFill>
              </a:rPr>
              <a:t>(“</a:t>
            </a:r>
            <a:r>
              <a:rPr lang="en-US" sz="1800" b="1" dirty="0" err="1">
                <a:solidFill>
                  <a:srgbClr val="FF0000"/>
                </a:solidFill>
              </a:rPr>
              <a:t>beaking</a:t>
            </a:r>
            <a:r>
              <a:rPr lang="en-US" sz="1800" b="1" dirty="0">
                <a:solidFill>
                  <a:srgbClr val="FF0000"/>
                </a:solidFill>
              </a:rPr>
              <a:t>”) </a:t>
            </a:r>
            <a:r>
              <a:rPr lang="en-US" sz="1800" dirty="0"/>
              <a:t>of the 12th thoracic or 1st or 2nd lumbar vertebra </a:t>
            </a:r>
            <a:r>
              <a:rPr lang="en-US" sz="1800" dirty="0" smtClean="0"/>
              <a:t>is common</a:t>
            </a:r>
            <a:r>
              <a:rPr lang="en-US" sz="1800" dirty="0"/>
              <a:t>.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X-rays </a:t>
            </a:r>
            <a:r>
              <a:rPr lang="en-US" sz="1800" dirty="0"/>
              <a:t>of the skull show large fontanels and wide </a:t>
            </a:r>
            <a:r>
              <a:rPr lang="en-US" sz="1800" dirty="0" smtClean="0"/>
              <a:t>sutures; </a:t>
            </a:r>
            <a:r>
              <a:rPr lang="en-US" sz="1800" dirty="0" err="1" smtClean="0"/>
              <a:t>intersutural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b="1" dirty="0" err="1">
                <a:solidFill>
                  <a:srgbClr val="FF0000"/>
                </a:solidFill>
              </a:rPr>
              <a:t>wormian</a:t>
            </a:r>
            <a:r>
              <a:rPr lang="en-US" sz="1800" b="1" dirty="0">
                <a:solidFill>
                  <a:srgbClr val="FF0000"/>
                </a:solidFill>
              </a:rPr>
              <a:t>) bones </a:t>
            </a:r>
            <a:r>
              <a:rPr lang="en-US" sz="1800" dirty="0"/>
              <a:t>are common.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Formation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FF0000"/>
                </a:solidFill>
              </a:rPr>
              <a:t>eruption of teeth can be delayed</a:t>
            </a:r>
            <a:r>
              <a:rPr lang="en-US" sz="1800" dirty="0"/>
              <a:t>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875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Newborn screening programs: </a:t>
            </a:r>
          </a:p>
          <a:p>
            <a:pPr lvl="1">
              <a:buNone/>
            </a:pPr>
            <a:r>
              <a:rPr lang="en-US" sz="2200" dirty="0" smtClean="0"/>
              <a:t>Blood obtained by heel prick between </a:t>
            </a:r>
            <a:r>
              <a:rPr lang="en-US" sz="2200" b="1" dirty="0" smtClean="0">
                <a:solidFill>
                  <a:srgbClr val="FF0000"/>
                </a:solidFill>
              </a:rPr>
              <a:t>2 and 5 days of life </a:t>
            </a:r>
            <a:r>
              <a:rPr lang="en-US" sz="2200" dirty="0" smtClean="0"/>
              <a:t>is placed on filter paper card and sent to a central screening laboratory. </a:t>
            </a:r>
            <a:r>
              <a:rPr lang="en-US" sz="2200" b="1" dirty="0" smtClean="0">
                <a:solidFill>
                  <a:srgbClr val="FF0000"/>
                </a:solidFill>
              </a:rPr>
              <a:t>(measure TSH)</a:t>
            </a:r>
          </a:p>
          <a:p>
            <a:pPr lvl="1">
              <a:buNone/>
            </a:pPr>
            <a:endParaRPr lang="en-US" sz="2200" dirty="0" smtClean="0"/>
          </a:p>
          <a:p>
            <a:r>
              <a:rPr lang="en-US" sz="2200" dirty="0" smtClean="0"/>
              <a:t>Regardless of the approach used for screening, some infants escape detection because of technical or human errors.</a:t>
            </a:r>
          </a:p>
        </p:txBody>
      </p:sp>
      <p:pic>
        <p:nvPicPr>
          <p:cNvPr id="8194" name="Picture 2" descr="C:\Users\user\Desktop\ABC\Mutah lectures\Congenital hypothyroidism\Phenylketonuria_tes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267200"/>
            <a:ext cx="64008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63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Serum levels of T4 or free T4 are low. </a:t>
            </a:r>
          </a:p>
          <a:p>
            <a:endParaRPr lang="en-US" sz="2200" dirty="0" smtClean="0"/>
          </a:p>
          <a:p>
            <a:r>
              <a:rPr lang="en-US" sz="2200" dirty="0" smtClean="0"/>
              <a:t>Serum levels of T3 may be normal and are not helpful in the diagnosis. </a:t>
            </a:r>
          </a:p>
          <a:p>
            <a:endParaRPr lang="en-US" sz="2200" dirty="0" smtClean="0"/>
          </a:p>
          <a:p>
            <a:r>
              <a:rPr lang="en-US" sz="2200" dirty="0" smtClean="0"/>
              <a:t>If the defect is primarily in the thyroid, levels of TSH are elevated, often to &gt;100 </a:t>
            </a:r>
            <a:r>
              <a:rPr lang="en-US" sz="2200" dirty="0" err="1" smtClean="0"/>
              <a:t>mU</a:t>
            </a:r>
            <a:r>
              <a:rPr lang="en-US" sz="2200" dirty="0" smtClean="0"/>
              <a:t>/L. </a:t>
            </a:r>
          </a:p>
          <a:p>
            <a:endParaRPr lang="en-US" sz="2200" dirty="0" smtClean="0"/>
          </a:p>
          <a:p>
            <a:r>
              <a:rPr lang="en-US" sz="2200" dirty="0" smtClean="0"/>
              <a:t>Serum levels of </a:t>
            </a:r>
            <a:r>
              <a:rPr lang="en-US" sz="2200" dirty="0" err="1" smtClean="0"/>
              <a:t>thyroglobulin</a:t>
            </a:r>
            <a:r>
              <a:rPr lang="en-US" sz="2200" dirty="0" smtClean="0"/>
              <a:t> are usually low in infants with thyroid agenesis or defects of </a:t>
            </a:r>
            <a:r>
              <a:rPr lang="en-US" sz="2200" dirty="0" err="1" smtClean="0"/>
              <a:t>thyroglobulin</a:t>
            </a:r>
            <a:r>
              <a:rPr lang="en-US" sz="2200" dirty="0" smtClean="0"/>
              <a:t> synthesis or secretion, whereas they are elevated with ectopic glands and other inborn errors of T4 synthesis, but there is a wide overlap of ranges.</a:t>
            </a:r>
          </a:p>
          <a:p>
            <a:endParaRPr lang="ar-SA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Scintigraphy</a:t>
            </a:r>
            <a:r>
              <a:rPr lang="en-US" sz="2000" dirty="0"/>
              <a:t> can help to pinpoint the underlying cause in </a:t>
            </a:r>
            <a:r>
              <a:rPr lang="en-US" sz="2000" dirty="0" smtClean="0"/>
              <a:t>infants with </a:t>
            </a:r>
            <a:r>
              <a:rPr lang="en-US" sz="2000" dirty="0"/>
              <a:t>congenital hypothyroidism, but </a:t>
            </a:r>
            <a:r>
              <a:rPr lang="en-US" sz="2000" b="1" dirty="0">
                <a:solidFill>
                  <a:srgbClr val="FF0000"/>
                </a:solidFill>
              </a:rPr>
              <a:t>treatment should not be </a:t>
            </a:r>
            <a:r>
              <a:rPr lang="en-US" sz="2000" b="1" dirty="0" smtClean="0">
                <a:solidFill>
                  <a:srgbClr val="FF0000"/>
                </a:solidFill>
              </a:rPr>
              <a:t>unduly delayed </a:t>
            </a:r>
            <a:r>
              <a:rPr lang="en-US" sz="2000" b="1" dirty="0">
                <a:solidFill>
                  <a:srgbClr val="FF0000"/>
                </a:solidFill>
              </a:rPr>
              <a:t>for this study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Ultrasonographic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examination </a:t>
            </a:r>
            <a:r>
              <a:rPr lang="en-US" sz="2000" dirty="0"/>
              <a:t>of </a:t>
            </a:r>
            <a:r>
              <a:rPr lang="en-US" sz="2000" dirty="0" smtClean="0"/>
              <a:t>the thyroid </a:t>
            </a:r>
            <a:r>
              <a:rPr lang="en-US" sz="2000" dirty="0"/>
              <a:t>is helpful, but studies show it can miss some ectopic </a:t>
            </a:r>
            <a:r>
              <a:rPr lang="en-US" sz="2000" dirty="0" smtClean="0"/>
              <a:t>glands shown </a:t>
            </a:r>
            <a:r>
              <a:rPr lang="en-US" sz="2000" dirty="0"/>
              <a:t>by </a:t>
            </a:r>
            <a:r>
              <a:rPr lang="en-US" sz="2000" dirty="0" err="1"/>
              <a:t>scintigraphy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Demonstration </a:t>
            </a:r>
            <a:r>
              <a:rPr lang="en-US" sz="2000" dirty="0"/>
              <a:t>of ectopic thyroid tissue is </a:t>
            </a:r>
            <a:r>
              <a:rPr lang="en-US" sz="2000" dirty="0" smtClean="0"/>
              <a:t>diagnostic of </a:t>
            </a:r>
            <a:r>
              <a:rPr lang="en-US" sz="2000" dirty="0"/>
              <a:t>thyroid dysgenesis and establishes the need for lifelong </a:t>
            </a:r>
            <a:r>
              <a:rPr lang="en-US" sz="2000" dirty="0" smtClean="0"/>
              <a:t>treatment with </a:t>
            </a:r>
            <a:r>
              <a:rPr lang="en-US" sz="2000" dirty="0"/>
              <a:t>T4.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Failure </a:t>
            </a:r>
            <a:r>
              <a:rPr lang="en-US" sz="2000" b="1" dirty="0">
                <a:solidFill>
                  <a:srgbClr val="FF0000"/>
                </a:solidFill>
              </a:rPr>
              <a:t>to demonstrate any thyroid tissue </a:t>
            </a:r>
            <a:r>
              <a:rPr lang="en-US" sz="2000" dirty="0" smtClean="0"/>
              <a:t>suggests </a:t>
            </a:r>
            <a:r>
              <a:rPr lang="en-US" sz="2000" b="1" dirty="0" smtClean="0">
                <a:solidFill>
                  <a:srgbClr val="FF0000"/>
                </a:solidFill>
              </a:rPr>
              <a:t>thyroid </a:t>
            </a:r>
            <a:r>
              <a:rPr lang="en-US" sz="2000" b="1" dirty="0">
                <a:solidFill>
                  <a:srgbClr val="FF0000"/>
                </a:solidFill>
              </a:rPr>
              <a:t>aplasia</a:t>
            </a:r>
            <a:r>
              <a:rPr lang="en-US" sz="2000" dirty="0"/>
              <a:t>, but this also occurs in neonates with </a:t>
            </a:r>
            <a:r>
              <a:rPr lang="en-US" sz="2000" dirty="0" smtClean="0"/>
              <a:t>hypothyroidism caused </a:t>
            </a:r>
            <a:r>
              <a:rPr lang="en-US" sz="2000" dirty="0"/>
              <a:t>by </a:t>
            </a:r>
            <a:r>
              <a:rPr lang="en-US" sz="2000" b="1" dirty="0">
                <a:solidFill>
                  <a:srgbClr val="FF0000"/>
                </a:solidFill>
              </a:rPr>
              <a:t>maternal </a:t>
            </a:r>
            <a:r>
              <a:rPr lang="en-US" sz="2000" b="1" dirty="0" err="1">
                <a:solidFill>
                  <a:srgbClr val="FF0000"/>
                </a:solidFill>
              </a:rPr>
              <a:t>TRBAb</a:t>
            </a:r>
            <a:r>
              <a:rPr lang="en-US" sz="2000" b="1" dirty="0">
                <a:solidFill>
                  <a:srgbClr val="FF0000"/>
                </a:solidFill>
              </a:rPr>
              <a:t> and in infants with the </a:t>
            </a:r>
            <a:r>
              <a:rPr lang="en-US" sz="2000" b="1" dirty="0" smtClean="0">
                <a:solidFill>
                  <a:srgbClr val="FF0000"/>
                </a:solidFill>
              </a:rPr>
              <a:t>iodide-trapping defect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dirty="0">
                <a:solidFill>
                  <a:srgbClr val="FF0000"/>
                </a:solidFill>
              </a:rPr>
              <a:t>normally situated thyroid gland with a normal or avid </a:t>
            </a:r>
            <a:r>
              <a:rPr lang="en-US" sz="2000" b="1" dirty="0" smtClean="0">
                <a:solidFill>
                  <a:srgbClr val="FF0000"/>
                </a:solidFill>
              </a:rPr>
              <a:t>uptake of </a:t>
            </a:r>
            <a:r>
              <a:rPr lang="en-US" sz="2000" b="1" dirty="0">
                <a:solidFill>
                  <a:srgbClr val="FF0000"/>
                </a:solidFill>
              </a:rPr>
              <a:t>radionuclide indicates a defect in thyroid hormone biosynthesis. 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the synthesis of thyroid hormones</a:t>
            </a:r>
            <a:endParaRPr lang="ar-SA" dirty="0"/>
          </a:p>
        </p:txBody>
      </p:sp>
      <p:pic>
        <p:nvPicPr>
          <p:cNvPr id="2050" name="Picture 2" descr="C:\Users\user\Desktop\ABC\Mutah lectures\Congenital hypothyroidism\Thyroid-Hormone-Synth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1172"/>
            <a:ext cx="8229600" cy="4802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pPr lvl="8"/>
            <a:r>
              <a:rPr lang="en-US" sz="2200" dirty="0"/>
              <a:t>Levothyroxine (l-T4) given </a:t>
            </a:r>
            <a:r>
              <a:rPr lang="en-US" sz="2200" b="1" dirty="0">
                <a:solidFill>
                  <a:srgbClr val="FF0000"/>
                </a:solidFill>
              </a:rPr>
              <a:t>orally</a:t>
            </a:r>
            <a:r>
              <a:rPr lang="en-US" sz="2200" dirty="0"/>
              <a:t> is the treatment of choice</a:t>
            </a:r>
            <a:r>
              <a:rPr lang="en-US" sz="2200" dirty="0" smtClean="0"/>
              <a:t>.</a:t>
            </a:r>
          </a:p>
          <a:p>
            <a:pPr lvl="8">
              <a:buNone/>
            </a:pPr>
            <a:r>
              <a:rPr lang="en-US" sz="2200" dirty="0" smtClean="0"/>
              <a:t> </a:t>
            </a:r>
          </a:p>
          <a:p>
            <a:pPr lvl="8"/>
            <a:r>
              <a:rPr lang="en-US" sz="2200" dirty="0" smtClean="0"/>
              <a:t>serum levels of </a:t>
            </a:r>
            <a:r>
              <a:rPr lang="en-US" sz="2200" dirty="0"/>
              <a:t>T4 and T3 return to normal with l-T4 treatment alone</a:t>
            </a:r>
            <a:r>
              <a:rPr lang="en-US" sz="2200" dirty="0" smtClean="0"/>
              <a:t>.</a:t>
            </a:r>
          </a:p>
          <a:p>
            <a:pPr lvl="8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 recommended initial </a:t>
            </a:r>
            <a:r>
              <a:rPr lang="en-US" sz="2200" dirty="0"/>
              <a:t>starting dose is 10-15 </a:t>
            </a:r>
            <a:r>
              <a:rPr lang="en-US" sz="2200" dirty="0" err="1"/>
              <a:t>μg</a:t>
            </a:r>
            <a:r>
              <a:rPr lang="en-US" sz="2200" dirty="0"/>
              <a:t>/kg/day (totaling 37.5-50.0 </a:t>
            </a:r>
            <a:r>
              <a:rPr lang="en-US" sz="2200" dirty="0" err="1" smtClean="0"/>
              <a:t>μg</a:t>
            </a:r>
            <a:r>
              <a:rPr lang="en-US" sz="2200" dirty="0" smtClean="0"/>
              <a:t>/day </a:t>
            </a:r>
            <a:r>
              <a:rPr lang="en-US" sz="2200" dirty="0"/>
              <a:t>for most term infants</a:t>
            </a:r>
            <a:r>
              <a:rPr lang="en-US" sz="2200" dirty="0" smtClean="0"/>
              <a:t>).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starting dose can be tailored to </a:t>
            </a:r>
            <a:r>
              <a:rPr lang="en-US" sz="2200" dirty="0" smtClean="0"/>
              <a:t>the severity </a:t>
            </a:r>
            <a:r>
              <a:rPr lang="en-US" sz="2200" dirty="0"/>
              <a:t>of hypothyroidism.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Rapid </a:t>
            </a:r>
            <a:r>
              <a:rPr lang="en-US" sz="2200" dirty="0"/>
              <a:t>normalization of thyroid </a:t>
            </a:r>
            <a:r>
              <a:rPr lang="en-US" sz="2200" dirty="0" smtClean="0"/>
              <a:t>function has </a:t>
            </a:r>
            <a:r>
              <a:rPr lang="en-US" sz="2200" dirty="0"/>
              <a:t>been demonstrated to be important in achieving </a:t>
            </a:r>
            <a:r>
              <a:rPr lang="en-US" sz="2200" dirty="0" smtClean="0"/>
              <a:t>optimal </a:t>
            </a:r>
            <a:r>
              <a:rPr lang="en-US" sz="2200" dirty="0" err="1" smtClean="0"/>
              <a:t>neurodevelopmental</a:t>
            </a:r>
            <a:r>
              <a:rPr lang="en-US" sz="2200" dirty="0" smtClean="0"/>
              <a:t> </a:t>
            </a:r>
            <a:r>
              <a:rPr lang="en-US" sz="2200" dirty="0"/>
              <a:t>outcome. </a:t>
            </a:r>
            <a:endParaRPr lang="en-US" sz="2200" dirty="0" smtClean="0"/>
          </a:p>
        </p:txBody>
      </p:sp>
      <p:pic>
        <p:nvPicPr>
          <p:cNvPr id="7170" name="Picture 2" descr="C:\Users\user\Desktop\ABC\Mutah lectures\Congenital hypothyroidism\levothyroxine near key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371357" cy="16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96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Newborns with more severe hypothyroidism, as judged by a serum T4 &lt;5 </a:t>
            </a:r>
            <a:r>
              <a:rPr lang="en-US" sz="2200" dirty="0" err="1" smtClean="0"/>
              <a:t>μg</a:t>
            </a:r>
            <a:r>
              <a:rPr lang="en-US" sz="2200" dirty="0" smtClean="0"/>
              <a:t>/</a:t>
            </a:r>
            <a:r>
              <a:rPr lang="en-US" sz="2200" dirty="0" err="1" smtClean="0"/>
              <a:t>dL</a:t>
            </a:r>
            <a:r>
              <a:rPr lang="en-US" sz="2200" dirty="0" smtClean="0"/>
              <a:t> and/or imaging studies confirming </a:t>
            </a:r>
            <a:r>
              <a:rPr lang="en-US" sz="2200" b="1" dirty="0" smtClean="0">
                <a:solidFill>
                  <a:srgbClr val="FF0000"/>
                </a:solidFill>
              </a:rPr>
              <a:t>aplasia, should be started at the higher end of the dosage range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The daily tablets should be crushed and mixed with a small volume of liquid</a:t>
            </a:r>
            <a:r>
              <a:rPr lang="en-US" sz="2200" dirty="0" smtClean="0"/>
              <a:t>. </a:t>
            </a:r>
            <a:r>
              <a:rPr lang="en-US" sz="2200" i="1" dirty="0" smtClean="0"/>
              <a:t>l-T4 tablets </a:t>
            </a:r>
            <a:r>
              <a:rPr lang="en-US" sz="2200" b="1" i="1" dirty="0" smtClean="0">
                <a:solidFill>
                  <a:srgbClr val="FF0000"/>
                </a:solidFill>
              </a:rPr>
              <a:t>should not be mixed with soy protein formulas, concentrated iron, or calcium, because these can bind T4 and inhibit its absorption</a:t>
            </a:r>
            <a:r>
              <a:rPr lang="en-US" sz="2200" dirty="0" smtClean="0"/>
              <a:t>. </a:t>
            </a:r>
            <a:r>
              <a:rPr lang="en-US" sz="2200" b="1" dirty="0" smtClean="0">
                <a:solidFill>
                  <a:srgbClr val="FF0000"/>
                </a:solidFill>
              </a:rPr>
              <a:t>Although it is recommended to administer l-T4 on an empty stomach and avoid food for 30-60 min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Levels </a:t>
            </a:r>
            <a:r>
              <a:rPr lang="en-US" sz="2200" dirty="0"/>
              <a:t>of serum T4 or free T4 and TSH should be monitored at </a:t>
            </a:r>
            <a:r>
              <a:rPr lang="en-US" sz="2200" dirty="0" smtClean="0"/>
              <a:t>recommended intervals </a:t>
            </a:r>
            <a:r>
              <a:rPr lang="en-US" sz="2200" b="1" dirty="0">
                <a:solidFill>
                  <a:srgbClr val="FF0000"/>
                </a:solidFill>
              </a:rPr>
              <a:t>(every 1-2 mo in the 1st 6 mo of life, and </a:t>
            </a:r>
            <a:r>
              <a:rPr lang="en-US" sz="2200" b="1" dirty="0" smtClean="0">
                <a:solidFill>
                  <a:srgbClr val="FF0000"/>
                </a:solidFill>
              </a:rPr>
              <a:t>then every </a:t>
            </a:r>
            <a:r>
              <a:rPr lang="en-US" sz="2200" b="1" dirty="0">
                <a:solidFill>
                  <a:srgbClr val="FF0000"/>
                </a:solidFill>
              </a:rPr>
              <a:t>2-4 mo between 6 mo and 3 yr of age</a:t>
            </a:r>
            <a:r>
              <a:rPr lang="en-US" sz="2200" b="1" dirty="0" smtClean="0">
                <a:solidFill>
                  <a:srgbClr val="FF0000"/>
                </a:solidFill>
              </a:rPr>
              <a:t>).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goals of </a:t>
            </a:r>
            <a:r>
              <a:rPr lang="en-US" sz="2200" dirty="0" smtClean="0"/>
              <a:t>treatment are </a:t>
            </a:r>
            <a:r>
              <a:rPr lang="en-US" sz="2200" dirty="0"/>
              <a:t>to </a:t>
            </a:r>
            <a:r>
              <a:rPr lang="en-US" sz="2200" b="1" dirty="0">
                <a:solidFill>
                  <a:srgbClr val="FF0000"/>
                </a:solidFill>
              </a:rPr>
              <a:t>maintain the serum free T4 or total T4 in </a:t>
            </a:r>
            <a:r>
              <a:rPr lang="en-US" sz="2200" b="1" i="1" u="sng" dirty="0">
                <a:solidFill>
                  <a:srgbClr val="FF0000"/>
                </a:solidFill>
              </a:rPr>
              <a:t>the upper half </a:t>
            </a:r>
            <a:r>
              <a:rPr lang="en-US" sz="2200" b="1" dirty="0">
                <a:solidFill>
                  <a:srgbClr val="FF0000"/>
                </a:solidFill>
              </a:rPr>
              <a:t>of </a:t>
            </a:r>
            <a:r>
              <a:rPr lang="en-US" sz="2200" b="1" dirty="0" smtClean="0">
                <a:solidFill>
                  <a:srgbClr val="FF0000"/>
                </a:solidFill>
              </a:rPr>
              <a:t>the reference </a:t>
            </a:r>
            <a:r>
              <a:rPr lang="en-US" sz="2200" b="1" dirty="0">
                <a:solidFill>
                  <a:srgbClr val="FF0000"/>
                </a:solidFill>
              </a:rPr>
              <a:t>range for </a:t>
            </a:r>
            <a:r>
              <a:rPr lang="en-US" sz="2200" b="1" dirty="0" smtClean="0">
                <a:solidFill>
                  <a:srgbClr val="FF0000"/>
                </a:solidFill>
              </a:rPr>
              <a:t>age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09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Autofit/>
          </a:bodyPr>
          <a:lstStyle/>
          <a:p>
            <a:r>
              <a:rPr lang="en-US" sz="2200" dirty="0" smtClean="0"/>
              <a:t>With </a:t>
            </a:r>
            <a:r>
              <a:rPr lang="en-US" sz="2200" dirty="0"/>
              <a:t>the advent of neonatal screening </a:t>
            </a:r>
            <a:r>
              <a:rPr lang="en-US" sz="2200" dirty="0" smtClean="0"/>
              <a:t>programs for </a:t>
            </a:r>
            <a:r>
              <a:rPr lang="en-US" sz="2200" dirty="0"/>
              <a:t>detection of congenital hypothyroidism, the prognosis </a:t>
            </a:r>
            <a:r>
              <a:rPr lang="en-US" sz="2200" dirty="0" smtClean="0"/>
              <a:t>for affected </a:t>
            </a:r>
            <a:r>
              <a:rPr lang="en-US" sz="2200" dirty="0"/>
              <a:t>infants has improved dramatically.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b="1" dirty="0" smtClean="0">
                <a:solidFill>
                  <a:srgbClr val="FF0000"/>
                </a:solidFill>
              </a:rPr>
              <a:t>Early </a:t>
            </a:r>
            <a:r>
              <a:rPr lang="en-US" sz="2200" b="1" dirty="0">
                <a:solidFill>
                  <a:srgbClr val="FF0000"/>
                </a:solidFill>
              </a:rPr>
              <a:t>diagnosis and </a:t>
            </a:r>
            <a:r>
              <a:rPr lang="en-US" sz="2200" b="1" dirty="0" smtClean="0">
                <a:solidFill>
                  <a:srgbClr val="FF0000"/>
                </a:solidFill>
              </a:rPr>
              <a:t>adequate treatment </a:t>
            </a:r>
            <a:r>
              <a:rPr lang="en-US" sz="2200" b="1" dirty="0">
                <a:solidFill>
                  <a:srgbClr val="FF0000"/>
                </a:solidFill>
              </a:rPr>
              <a:t>from the 1st weeks of life result in normal linear </a:t>
            </a:r>
            <a:r>
              <a:rPr lang="en-US" sz="2200" b="1" dirty="0" smtClean="0">
                <a:solidFill>
                  <a:srgbClr val="FF0000"/>
                </a:solidFill>
              </a:rPr>
              <a:t>growth and </a:t>
            </a:r>
            <a:r>
              <a:rPr lang="en-US" sz="2200" b="1" dirty="0">
                <a:solidFill>
                  <a:srgbClr val="FF0000"/>
                </a:solidFill>
              </a:rPr>
              <a:t>development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Most </a:t>
            </a:r>
            <a:r>
              <a:rPr lang="en-US" sz="2200" dirty="0"/>
              <a:t>studies report that psychometric testing </a:t>
            </a:r>
            <a:r>
              <a:rPr lang="en-US" sz="2200" dirty="0" smtClean="0"/>
              <a:t>in infants </a:t>
            </a:r>
            <a:r>
              <a:rPr lang="en-US" sz="2200" dirty="0"/>
              <a:t>detected by newborn screening shows verbal, psychomotor, </a:t>
            </a:r>
            <a:r>
              <a:rPr lang="en-US" sz="2200" dirty="0" smtClean="0"/>
              <a:t>and global </a:t>
            </a:r>
            <a:r>
              <a:rPr lang="en-US" sz="2200" dirty="0"/>
              <a:t>IQ scores similar to those of unaffected siblings or </a:t>
            </a:r>
            <a:r>
              <a:rPr lang="en-US" sz="2200" dirty="0" smtClean="0"/>
              <a:t>classmate controls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3419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Some screening programs report that the most severely affected infants, as judged by the lowest T4 levels and retarded skeletal maturation, have reduced IQs (by 5-20 points) and other neuropsychological sequel, such as incoordination, hypotonia or hypertonia, short attention span, and speech problems, even with early diagnosis and adequate treatment.</a:t>
            </a:r>
          </a:p>
          <a:p>
            <a:endParaRPr lang="en-US" sz="2200" dirty="0" smtClean="0"/>
          </a:p>
          <a:p>
            <a:r>
              <a:rPr lang="en-US" sz="2200" dirty="0" smtClean="0"/>
              <a:t>Psychometric </a:t>
            </a:r>
            <a:r>
              <a:rPr lang="en-US" sz="2200" dirty="0"/>
              <a:t>testing can show problems </a:t>
            </a:r>
            <a:r>
              <a:rPr lang="en-US" sz="2200" dirty="0" smtClean="0"/>
              <a:t>with vocabulary </a:t>
            </a:r>
            <a:r>
              <a:rPr lang="en-US" sz="2200" dirty="0"/>
              <a:t>and reading comprehension, arithmetic, and memory.</a:t>
            </a:r>
          </a:p>
          <a:p>
            <a:endParaRPr lang="en-US" sz="2200" dirty="0" smtClean="0"/>
          </a:p>
          <a:p>
            <a:r>
              <a:rPr lang="en-US" sz="2200" dirty="0" smtClean="0"/>
              <a:t>Approximately </a:t>
            </a:r>
            <a:r>
              <a:rPr lang="en-US" sz="2200" dirty="0"/>
              <a:t>20% of children have </a:t>
            </a:r>
            <a:r>
              <a:rPr lang="en-US" sz="2200" b="1" dirty="0">
                <a:solidFill>
                  <a:srgbClr val="FF0000"/>
                </a:solidFill>
              </a:rPr>
              <a:t>a neurosensory hearing deficit</a:t>
            </a:r>
            <a:r>
              <a:rPr lang="en-US" sz="2200" dirty="0"/>
              <a:t>.</a:t>
            </a:r>
          </a:p>
          <a:p>
            <a:pPr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934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4999"/>
            <a:ext cx="8229600" cy="18288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THANK YOU</a:t>
            </a:r>
            <a:endParaRPr lang="ar-SA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BC\Mutah lectures\Congenital hypothyroidism\role-of-thyroid-gland-in-reproductive-physiology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487" cy="68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hormone functions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T4 is the primary </a:t>
            </a:r>
            <a:r>
              <a:rPr lang="en-US" sz="2200" b="1" dirty="0" err="1" smtClean="0">
                <a:solidFill>
                  <a:srgbClr val="FF0000"/>
                </a:solidFill>
              </a:rPr>
              <a:t>thyronine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/>
              <a:t>produced by the thyroid gland. </a:t>
            </a:r>
          </a:p>
          <a:p>
            <a:endParaRPr lang="en-US" sz="2200" dirty="0" smtClean="0"/>
          </a:p>
          <a:p>
            <a:r>
              <a:rPr lang="en-US" sz="2200" dirty="0" smtClean="0"/>
              <a:t>Only 10-40% of </a:t>
            </a:r>
            <a:r>
              <a:rPr lang="en-US" sz="2200" b="1" dirty="0" smtClean="0">
                <a:solidFill>
                  <a:srgbClr val="FF0000"/>
                </a:solidFill>
              </a:rPr>
              <a:t>circulating T3 </a:t>
            </a:r>
            <a:r>
              <a:rPr lang="en-US" sz="2200" dirty="0" smtClean="0"/>
              <a:t>is released from the thyroid gland. The </a:t>
            </a:r>
            <a:r>
              <a:rPr lang="en-US" sz="2200" dirty="0" smtClean="0">
                <a:solidFill>
                  <a:srgbClr val="FF0000"/>
                </a:solidFill>
              </a:rPr>
              <a:t>remainder is produced by </a:t>
            </a:r>
            <a:r>
              <a:rPr lang="en-US" sz="2200" dirty="0" err="1" smtClean="0">
                <a:solidFill>
                  <a:srgbClr val="FF0000"/>
                </a:solidFill>
              </a:rPr>
              <a:t>monodeiodination</a:t>
            </a:r>
            <a:r>
              <a:rPr lang="en-US" sz="2200" dirty="0" smtClean="0">
                <a:solidFill>
                  <a:srgbClr val="FF0000"/>
                </a:solidFill>
              </a:rPr>
              <a:t> of T4 in peripheral tissues </a:t>
            </a:r>
            <a:r>
              <a:rPr lang="en-US" sz="2200" b="1" dirty="0" smtClean="0">
                <a:solidFill>
                  <a:srgbClr val="FF0000"/>
                </a:solidFill>
              </a:rPr>
              <a:t>by 5’-iodinase</a:t>
            </a:r>
            <a:r>
              <a:rPr lang="en-US" sz="2200" dirty="0" smtClean="0"/>
              <a:t>.</a:t>
            </a:r>
          </a:p>
          <a:p>
            <a:pPr>
              <a:buNone/>
            </a:pPr>
            <a:r>
              <a:rPr lang="en-US" sz="2200" dirty="0" smtClean="0"/>
              <a:t> 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T3 is the primary mediator of the biologic effects </a:t>
            </a:r>
            <a:r>
              <a:rPr lang="en-US" sz="2200" dirty="0" smtClean="0"/>
              <a:t>of thyroid hormone and does so by interacting with a specific nuclear receptor. 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Unbound, or free, T4 accounts for only about 0.03% </a:t>
            </a:r>
            <a:r>
              <a:rPr lang="en-US" sz="2200" dirty="0" smtClean="0"/>
              <a:t>of circulating T4 and is the portion that is metabolically active.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Bone growth (synergism with GH)</a:t>
            </a:r>
          </a:p>
          <a:p>
            <a:endParaRPr lang="en-US" sz="2200" dirty="0" smtClean="0"/>
          </a:p>
          <a:p>
            <a:r>
              <a:rPr lang="en-US" sz="2200" dirty="0" smtClean="0"/>
              <a:t>CNS maturation</a:t>
            </a:r>
          </a:p>
          <a:p>
            <a:endParaRPr lang="en-US" sz="2200" dirty="0" smtClean="0"/>
          </a:p>
          <a:p>
            <a:r>
              <a:rPr lang="en-US" sz="2200" dirty="0" smtClean="0"/>
              <a:t>Increase β1 receptors in heart = increase</a:t>
            </a:r>
            <a:r>
              <a:rPr lang="pt-BR" sz="2200" dirty="0" smtClean="0"/>
              <a:t> </a:t>
            </a:r>
            <a:r>
              <a:rPr lang="en-US" sz="2200" dirty="0" smtClean="0"/>
              <a:t>CO, HR, SV, contractility</a:t>
            </a:r>
          </a:p>
          <a:p>
            <a:endParaRPr lang="en-US" sz="2200" dirty="0" smtClean="0"/>
          </a:p>
          <a:p>
            <a:r>
              <a:rPr lang="en-US" sz="2200" dirty="0" smtClean="0"/>
              <a:t>Increase </a:t>
            </a:r>
            <a:r>
              <a:rPr lang="pt-BR" sz="2200" dirty="0" smtClean="0"/>
              <a:t>basal metabolic rate via</a:t>
            </a:r>
            <a:r>
              <a:rPr lang="en-US" sz="2200" dirty="0" smtClean="0"/>
              <a:t> increase</a:t>
            </a:r>
            <a:r>
              <a:rPr lang="pt-BR" sz="2200" dirty="0" smtClean="0"/>
              <a:t> Na+/K+-ATPase </a:t>
            </a:r>
            <a:r>
              <a:rPr lang="en-US" sz="2200" dirty="0" smtClean="0"/>
              <a:t>activity = increase</a:t>
            </a:r>
            <a:r>
              <a:rPr lang="pt-BR" sz="2200" dirty="0" smtClean="0"/>
              <a:t> </a:t>
            </a:r>
            <a:r>
              <a:rPr lang="en-US" sz="2200" dirty="0" smtClean="0"/>
              <a:t>O2 consumption, RR, body temperature</a:t>
            </a:r>
          </a:p>
          <a:p>
            <a:endParaRPr lang="en-US" sz="2200" dirty="0" smtClean="0"/>
          </a:p>
          <a:p>
            <a:r>
              <a:rPr lang="en-US" sz="2200" dirty="0" smtClean="0"/>
              <a:t>Increase glycogenolysis, gluconeogenesis, lipolysis.</a:t>
            </a:r>
            <a:endParaRPr lang="ar-SA" sz="2200" dirty="0" smtClean="0"/>
          </a:p>
        </p:txBody>
      </p:sp>
    </p:spTree>
    <p:extLst>
      <p:ext uri="{BB962C8B-B14F-4D97-AF65-F5344CB8AC3E}">
        <p14:creationId xmlns:p14="http://schemas.microsoft.com/office/powerpoint/2010/main" val="8863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T3 functions—</a:t>
            </a:r>
            <a:r>
              <a:rPr lang="en-US" b="1" dirty="0" smtClean="0">
                <a:solidFill>
                  <a:srgbClr val="FF0000"/>
                </a:solidFill>
              </a:rPr>
              <a:t>4 B’s</a:t>
            </a:r>
            <a:r>
              <a:rPr lang="en-US" b="1" dirty="0" smtClean="0"/>
              <a:t>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rain maturation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one growth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-adrenergic effects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 smtClean="0"/>
              <a:t>asal metabolic rate increased</a:t>
            </a:r>
            <a:endParaRPr lang="ar-SA" sz="2800" dirty="0"/>
          </a:p>
        </p:txBody>
      </p:sp>
      <p:pic>
        <p:nvPicPr>
          <p:cNvPr id="2051" name="Picture 3" descr="C:\Users\user\Desktop\ABC\Mutah lectures\Congenital hypothyroidism\d305ec2a-9f5a-4894-8cd3-a7c43bb0756b-brain-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241012" cy="1260000"/>
          </a:xfrm>
          <a:prstGeom prst="rect">
            <a:avLst/>
          </a:prstGeom>
          <a:noFill/>
        </p:spPr>
      </p:pic>
      <p:pic>
        <p:nvPicPr>
          <p:cNvPr id="2053" name="Picture 5" descr="C:\Users\user\Desktop\ABC\Mutah lectures\Congenital hypothyroidism\Nylabone_Dura_Chew_Monster_Bone-1_1024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1889111" cy="1260000"/>
          </a:xfrm>
          <a:prstGeom prst="rect">
            <a:avLst/>
          </a:prstGeom>
          <a:noFill/>
        </p:spPr>
      </p:pic>
      <p:pic>
        <p:nvPicPr>
          <p:cNvPr id="2054" name="Picture 6" descr="C:\Users\user\Desktop\ABC\Mutah lectures\Congenital hypothyroidism\6f1f2ea9b1db286045a1fe1f307b23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429000"/>
            <a:ext cx="1007965" cy="1440000"/>
          </a:xfrm>
          <a:prstGeom prst="rect">
            <a:avLst/>
          </a:prstGeom>
          <a:noFill/>
        </p:spPr>
      </p:pic>
      <p:pic>
        <p:nvPicPr>
          <p:cNvPr id="2055" name="Picture 7" descr="C:\Users\user\Desktop\ABC\Mutah lectures\Congenital hypothyroidism\m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495800"/>
            <a:ext cx="1710648" cy="17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Hypothyroidism results from deficient production of thyroid </a:t>
            </a:r>
            <a:r>
              <a:rPr lang="en-US" sz="2200" dirty="0" smtClean="0"/>
              <a:t>hormone</a:t>
            </a:r>
          </a:p>
          <a:p>
            <a:endParaRPr lang="en-US" sz="2200" dirty="0"/>
          </a:p>
          <a:p>
            <a:pPr lvl="1"/>
            <a:r>
              <a:rPr lang="en-US" sz="2200" b="1" u="sng" dirty="0" smtClean="0"/>
              <a:t>Primary hypothyroidism</a:t>
            </a:r>
            <a:r>
              <a:rPr lang="en-US" sz="2200" dirty="0" smtClean="0"/>
              <a:t>: a </a:t>
            </a:r>
            <a:r>
              <a:rPr lang="en-US" sz="2200" dirty="0"/>
              <a:t>defect in the gland </a:t>
            </a:r>
            <a:r>
              <a:rPr lang="en-US" sz="2200" dirty="0" smtClean="0"/>
              <a:t>itself</a:t>
            </a:r>
            <a:endParaRPr lang="en-US" sz="2200" dirty="0"/>
          </a:p>
          <a:p>
            <a:pPr lvl="1"/>
            <a:endParaRPr lang="en-US" sz="2200" b="1" u="sng" dirty="0" smtClean="0"/>
          </a:p>
          <a:p>
            <a:pPr lvl="1"/>
            <a:r>
              <a:rPr lang="en-US" sz="2200" b="1" u="sng" dirty="0" smtClean="0"/>
              <a:t>Central or </a:t>
            </a:r>
            <a:r>
              <a:rPr lang="en-US" sz="2200" b="1" u="sng" dirty="0" err="1" smtClean="0"/>
              <a:t>hypopituitary</a:t>
            </a:r>
            <a:r>
              <a:rPr lang="en-US" sz="2200" b="1" u="sng" dirty="0" smtClean="0"/>
              <a:t> hypothyroidism</a:t>
            </a:r>
            <a:r>
              <a:rPr lang="en-US" sz="2200" dirty="0" smtClean="0"/>
              <a:t>: which is a result </a:t>
            </a:r>
            <a:r>
              <a:rPr lang="en-US" sz="2200" dirty="0"/>
              <a:t>of reduced thyroid-stimulating hormone (TSH) stimulation</a:t>
            </a:r>
          </a:p>
          <a:p>
            <a:endParaRPr lang="en-US" sz="2200" dirty="0" smtClean="0"/>
          </a:p>
          <a:p>
            <a:r>
              <a:rPr lang="en-US" sz="2200" dirty="0" smtClean="0"/>
              <a:t>Congenital hypothyroidism: when this disorder manifested </a:t>
            </a:r>
            <a:r>
              <a:rPr lang="en-US" sz="2200" dirty="0"/>
              <a:t>from </a:t>
            </a:r>
            <a:r>
              <a:rPr lang="en-US" sz="2200" dirty="0" smtClean="0"/>
              <a:t>birth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40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Congenital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Most </a:t>
            </a:r>
            <a:r>
              <a:rPr lang="en-US" sz="2200" dirty="0">
                <a:solidFill>
                  <a:srgbClr val="FF0000"/>
                </a:solidFill>
              </a:rPr>
              <a:t>cases of congenital hypothyroidism are not hereditary and </a:t>
            </a:r>
            <a:r>
              <a:rPr lang="en-US" sz="2200" dirty="0" smtClean="0">
                <a:solidFill>
                  <a:srgbClr val="FF0000"/>
                </a:solidFill>
              </a:rPr>
              <a:t>result from </a:t>
            </a:r>
            <a:r>
              <a:rPr lang="en-US" sz="2200" b="1" dirty="0">
                <a:solidFill>
                  <a:srgbClr val="FF0000"/>
                </a:solidFill>
              </a:rPr>
              <a:t>thyroid dysgenesis</a:t>
            </a:r>
            <a:r>
              <a:rPr lang="en-US" sz="2200" dirty="0"/>
              <a:t>.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Some </a:t>
            </a:r>
            <a:r>
              <a:rPr lang="en-US" sz="2200" dirty="0"/>
              <a:t>cases are familial; these are </a:t>
            </a:r>
            <a:r>
              <a:rPr lang="en-US" sz="2200" dirty="0" smtClean="0"/>
              <a:t>usually caused </a:t>
            </a:r>
            <a:r>
              <a:rPr lang="en-US" sz="2200" dirty="0"/>
              <a:t>by one of the inborn errors of thyroid hormone synthesis (</a:t>
            </a:r>
            <a:r>
              <a:rPr lang="en-US" sz="2200" dirty="0" smtClean="0"/>
              <a:t>dyshormonogenesis) and </a:t>
            </a:r>
            <a:r>
              <a:rPr lang="en-US" sz="2200" dirty="0"/>
              <a:t>may be associated with a goiter. 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57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</TotalTime>
  <Words>2175</Words>
  <Application>Microsoft Office PowerPoint</Application>
  <PresentationFormat>On-screen Show (4:3)</PresentationFormat>
  <Paragraphs>228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Congenital Hypothyroidism</vt:lpstr>
      <vt:lpstr>Introduction</vt:lpstr>
      <vt:lpstr>Steps in the synthesis of thyroid hormones</vt:lpstr>
      <vt:lpstr>PowerPoint Presentation</vt:lpstr>
      <vt:lpstr>Thyroid hormone functions</vt:lpstr>
      <vt:lpstr>PowerPoint Presentation</vt:lpstr>
      <vt:lpstr>T3 functions—4 B’s:</vt:lpstr>
      <vt:lpstr>Hypothyroidism</vt:lpstr>
      <vt:lpstr>Congenital Hypothyroidism</vt:lpstr>
      <vt:lpstr>Etiology</vt:lpstr>
      <vt:lpstr>PowerPoint Presentation</vt:lpstr>
      <vt:lpstr>Defect of fetal thyroid development (dysgenesis)</vt:lpstr>
      <vt:lpstr>Defect in thyroid hormone synthesis (dyshormonogenesis)</vt:lpstr>
      <vt:lpstr>PowerPoint Presentation</vt:lpstr>
      <vt:lpstr>PowerPoint Presentation</vt:lpstr>
      <vt:lpstr>Thyrotropin Hormone Unresponsiveness: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Laboratory Findings</vt:lpstr>
      <vt:lpstr>PowerPoint Presentation</vt:lpstr>
      <vt:lpstr>PowerPoint Presentation</vt:lpstr>
      <vt:lpstr>Treatment</vt:lpstr>
      <vt:lpstr>PowerPoint Presentation</vt:lpstr>
      <vt:lpstr>Prognosis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bmt doctor</dc:creator>
  <cp:lastModifiedBy>people</cp:lastModifiedBy>
  <cp:revision>75</cp:revision>
  <dcterms:created xsi:type="dcterms:W3CDTF">2006-08-16T00:00:00Z</dcterms:created>
  <dcterms:modified xsi:type="dcterms:W3CDTF">2019-10-05T20:41:12Z</dcterms:modified>
</cp:coreProperties>
</file>