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12" r:id="rId3"/>
    <p:sldId id="259" r:id="rId4"/>
    <p:sldId id="260" r:id="rId5"/>
    <p:sldId id="261" r:id="rId6"/>
    <p:sldId id="262" r:id="rId7"/>
    <p:sldId id="263" r:id="rId8"/>
    <p:sldId id="265" r:id="rId9"/>
    <p:sldId id="264" r:id="rId10"/>
    <p:sldId id="266" r:id="rId11"/>
    <p:sldId id="288" r:id="rId12"/>
    <p:sldId id="298" r:id="rId13"/>
    <p:sldId id="302" r:id="rId14"/>
    <p:sldId id="303" r:id="rId15"/>
    <p:sldId id="304" r:id="rId16"/>
    <p:sldId id="267" r:id="rId17"/>
    <p:sldId id="299" r:id="rId18"/>
    <p:sldId id="268" r:id="rId19"/>
    <p:sldId id="269" r:id="rId20"/>
    <p:sldId id="310" r:id="rId21"/>
    <p:sldId id="305" r:id="rId22"/>
    <p:sldId id="308" r:id="rId23"/>
    <p:sldId id="309" r:id="rId24"/>
    <p:sldId id="311"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0" autoAdjust="0"/>
  </p:normalViewPr>
  <p:slideViewPr>
    <p:cSldViewPr>
      <p:cViewPr varScale="1">
        <p:scale>
          <a:sx n="41" d="100"/>
          <a:sy n="41" d="100"/>
        </p:scale>
        <p:origin x="-132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43CCBE-C876-43A8-BEF3-1A27F17E7F6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F2B0EEC-27EA-408E-A10D-FCCEC3AF169A}">
      <dgm:prSet phldrT="[Text]" custT="1"/>
      <dgm:spPr>
        <a:blipFill rotWithShape="0">
          <a:blip xmlns:r="http://schemas.openxmlformats.org/officeDocument/2006/relationships" r:embed="rId1"/>
          <a:tile tx="0" ty="0" sx="100000" sy="100000" flip="none" algn="tl"/>
        </a:blipFill>
        <a:ln>
          <a:solidFill>
            <a:schemeClr val="tx1"/>
          </a:solidFill>
        </a:ln>
      </dgm:spPr>
      <dgm:t>
        <a:bodyPr/>
        <a:lstStyle/>
        <a:p>
          <a:r>
            <a:rPr lang="en-US" sz="4400" b="1" smtClean="0">
              <a:solidFill>
                <a:schemeClr val="tx1"/>
              </a:solidFill>
            </a:rPr>
            <a:t>Circulatory</a:t>
          </a:r>
          <a:r>
            <a:rPr lang="en-US" sz="4400" b="1" smtClean="0"/>
            <a:t> </a:t>
          </a:r>
          <a:r>
            <a:rPr lang="en-US" sz="4400" b="1" smtClean="0">
              <a:solidFill>
                <a:schemeClr val="tx1"/>
              </a:solidFill>
            </a:rPr>
            <a:t>system</a:t>
          </a:r>
          <a:r>
            <a:rPr lang="en-US" sz="6500" smtClean="0"/>
            <a:t> </a:t>
          </a:r>
          <a:endParaRPr lang="en-US" sz="6500" dirty="0"/>
        </a:p>
      </dgm:t>
    </dgm:pt>
    <dgm:pt modelId="{F730B4A1-B1B7-4ACA-A4B7-A87FDADD6BDF}" type="parTrans" cxnId="{C1B383E8-568A-45C2-BC49-244787F661A5}">
      <dgm:prSet/>
      <dgm:spPr/>
      <dgm:t>
        <a:bodyPr/>
        <a:lstStyle/>
        <a:p>
          <a:endParaRPr lang="en-US"/>
        </a:p>
      </dgm:t>
    </dgm:pt>
    <dgm:pt modelId="{9A9BD714-04DF-4A3B-84B5-28FFC0958003}" type="sibTrans" cxnId="{C1B383E8-568A-45C2-BC49-244787F661A5}">
      <dgm:prSet/>
      <dgm:spPr/>
      <dgm:t>
        <a:bodyPr/>
        <a:lstStyle/>
        <a:p>
          <a:endParaRPr lang="en-US"/>
        </a:p>
      </dgm:t>
    </dgm:pt>
    <dgm:pt modelId="{7B438276-9152-4415-88C9-9F90BFFB6015}">
      <dgm:prSet phldrT="[Text]" custT="1"/>
      <dgm:spPr>
        <a:blipFill rotWithShape="0">
          <a:blip xmlns:r="http://schemas.openxmlformats.org/officeDocument/2006/relationships" r:embed="rId1"/>
          <a:tile tx="0" ty="0" sx="100000" sy="100000" flip="none" algn="tl"/>
        </a:blipFill>
        <a:ln>
          <a:solidFill>
            <a:schemeClr val="tx1"/>
          </a:solidFill>
        </a:ln>
      </dgm:spPr>
      <dgm:t>
        <a:bodyPr/>
        <a:lstStyle/>
        <a:p>
          <a:r>
            <a:rPr lang="en-US" sz="4400" b="1" dirty="0" smtClean="0">
              <a:solidFill>
                <a:schemeClr val="tx1"/>
              </a:solidFill>
            </a:rPr>
            <a:t>I. Cardio -vascular </a:t>
          </a:r>
          <a:endParaRPr lang="en-US" sz="4400" b="1" dirty="0">
            <a:solidFill>
              <a:schemeClr val="tx1"/>
            </a:solidFill>
          </a:endParaRPr>
        </a:p>
      </dgm:t>
    </dgm:pt>
    <dgm:pt modelId="{A94F4A56-B9D5-48EF-B4E5-4326A4CE161D}" type="parTrans" cxnId="{906B169B-B168-4A6D-8963-82CB2C445797}">
      <dgm:prSet/>
      <dgm:spPr/>
      <dgm:t>
        <a:bodyPr/>
        <a:lstStyle/>
        <a:p>
          <a:endParaRPr lang="en-US"/>
        </a:p>
      </dgm:t>
    </dgm:pt>
    <dgm:pt modelId="{0BF5F073-0FC6-4790-AA34-CB210CA97257}" type="sibTrans" cxnId="{906B169B-B168-4A6D-8963-82CB2C445797}">
      <dgm:prSet/>
      <dgm:spPr/>
      <dgm:t>
        <a:bodyPr/>
        <a:lstStyle/>
        <a:p>
          <a:endParaRPr lang="en-US"/>
        </a:p>
      </dgm:t>
    </dgm:pt>
    <dgm:pt modelId="{E69CEB4E-0196-46B6-8463-586889351612}">
      <dgm:prSet phldrT="[Text]" custT="1"/>
      <dgm:spPr>
        <a:blipFill rotWithShape="0">
          <a:blip xmlns:r="http://schemas.openxmlformats.org/officeDocument/2006/relationships" r:embed="rId1"/>
          <a:tile tx="0" ty="0" sx="100000" sy="100000" flip="none" algn="tl"/>
        </a:blipFill>
        <a:ln>
          <a:solidFill>
            <a:schemeClr val="tx1"/>
          </a:solidFill>
        </a:ln>
      </dgm:spPr>
      <dgm:t>
        <a:bodyPr/>
        <a:lstStyle/>
        <a:p>
          <a:r>
            <a:rPr lang="en-US" sz="4400" b="1" dirty="0" smtClean="0">
              <a:solidFill>
                <a:schemeClr val="tx1"/>
              </a:solidFill>
            </a:rPr>
            <a:t>II. Lymphatic vascular</a:t>
          </a:r>
          <a:endParaRPr lang="en-US" sz="4400" b="1" dirty="0">
            <a:solidFill>
              <a:schemeClr val="tx1"/>
            </a:solidFill>
          </a:endParaRPr>
        </a:p>
      </dgm:t>
    </dgm:pt>
    <dgm:pt modelId="{CB33E9B8-FAF9-4A4E-97A7-240192159508}" type="parTrans" cxnId="{873AA90D-664C-4815-A964-196AB9EE6659}">
      <dgm:prSet/>
      <dgm:spPr/>
      <dgm:t>
        <a:bodyPr/>
        <a:lstStyle/>
        <a:p>
          <a:endParaRPr lang="en-US"/>
        </a:p>
      </dgm:t>
    </dgm:pt>
    <dgm:pt modelId="{18DF6EFF-A6CA-431B-BD9E-909A6F3F931F}" type="sibTrans" cxnId="{873AA90D-664C-4815-A964-196AB9EE6659}">
      <dgm:prSet/>
      <dgm:spPr/>
      <dgm:t>
        <a:bodyPr/>
        <a:lstStyle/>
        <a:p>
          <a:endParaRPr lang="en-US"/>
        </a:p>
      </dgm:t>
    </dgm:pt>
    <dgm:pt modelId="{3C50ECAB-8312-468D-B9FD-A74C8454C948}" type="pres">
      <dgm:prSet presAssocID="{6243CCBE-C876-43A8-BEF3-1A27F17E7F68}" presName="hierChild1" presStyleCnt="0">
        <dgm:presLayoutVars>
          <dgm:orgChart val="1"/>
          <dgm:chPref val="1"/>
          <dgm:dir/>
          <dgm:animOne val="branch"/>
          <dgm:animLvl val="lvl"/>
          <dgm:resizeHandles/>
        </dgm:presLayoutVars>
      </dgm:prSet>
      <dgm:spPr/>
      <dgm:t>
        <a:bodyPr/>
        <a:lstStyle/>
        <a:p>
          <a:endParaRPr lang="en-US"/>
        </a:p>
      </dgm:t>
    </dgm:pt>
    <dgm:pt modelId="{044C941B-749D-4F4D-84F8-254F550414FD}" type="pres">
      <dgm:prSet presAssocID="{DF2B0EEC-27EA-408E-A10D-FCCEC3AF169A}" presName="hierRoot1" presStyleCnt="0">
        <dgm:presLayoutVars>
          <dgm:hierBranch val="init"/>
        </dgm:presLayoutVars>
      </dgm:prSet>
      <dgm:spPr/>
    </dgm:pt>
    <dgm:pt modelId="{7F80FAA4-F0C8-4E22-91AB-F2C4782BB72F}" type="pres">
      <dgm:prSet presAssocID="{DF2B0EEC-27EA-408E-A10D-FCCEC3AF169A}" presName="rootComposite1" presStyleCnt="0"/>
      <dgm:spPr/>
    </dgm:pt>
    <dgm:pt modelId="{74FF9670-3947-494E-A55A-ED8C99F4E4B5}" type="pres">
      <dgm:prSet presAssocID="{DF2B0EEC-27EA-408E-A10D-FCCEC3AF169A}" presName="rootText1" presStyleLbl="node0" presStyleIdx="0" presStyleCnt="1" custScaleX="88994" custScaleY="85724" custLinFactNeighborY="-46714">
        <dgm:presLayoutVars>
          <dgm:chPref val="3"/>
        </dgm:presLayoutVars>
      </dgm:prSet>
      <dgm:spPr/>
      <dgm:t>
        <a:bodyPr/>
        <a:lstStyle/>
        <a:p>
          <a:endParaRPr lang="en-US"/>
        </a:p>
      </dgm:t>
    </dgm:pt>
    <dgm:pt modelId="{83A2B6C6-1C22-413E-8050-74496C645BCB}" type="pres">
      <dgm:prSet presAssocID="{DF2B0EEC-27EA-408E-A10D-FCCEC3AF169A}" presName="rootConnector1" presStyleLbl="node1" presStyleIdx="0" presStyleCnt="0"/>
      <dgm:spPr/>
      <dgm:t>
        <a:bodyPr/>
        <a:lstStyle/>
        <a:p>
          <a:endParaRPr lang="en-US"/>
        </a:p>
      </dgm:t>
    </dgm:pt>
    <dgm:pt modelId="{C5FE0F3B-EE3B-408E-A598-A71E7749FDB4}" type="pres">
      <dgm:prSet presAssocID="{DF2B0EEC-27EA-408E-A10D-FCCEC3AF169A}" presName="hierChild2" presStyleCnt="0"/>
      <dgm:spPr/>
    </dgm:pt>
    <dgm:pt modelId="{8C7CA8E3-783A-41CA-8457-B1182925A7BD}" type="pres">
      <dgm:prSet presAssocID="{A94F4A56-B9D5-48EF-B4E5-4326A4CE161D}" presName="Name37" presStyleLbl="parChTrans1D2" presStyleIdx="0" presStyleCnt="2"/>
      <dgm:spPr/>
      <dgm:t>
        <a:bodyPr/>
        <a:lstStyle/>
        <a:p>
          <a:endParaRPr lang="en-US"/>
        </a:p>
      </dgm:t>
    </dgm:pt>
    <dgm:pt modelId="{4A3038C9-F90E-44C3-A743-A562DCA59A76}" type="pres">
      <dgm:prSet presAssocID="{7B438276-9152-4415-88C9-9F90BFFB6015}" presName="hierRoot2" presStyleCnt="0">
        <dgm:presLayoutVars>
          <dgm:hierBranch val="init"/>
        </dgm:presLayoutVars>
      </dgm:prSet>
      <dgm:spPr/>
    </dgm:pt>
    <dgm:pt modelId="{D196F9E6-FEF7-486B-9989-64D15CDDA00D}" type="pres">
      <dgm:prSet presAssocID="{7B438276-9152-4415-88C9-9F90BFFB6015}" presName="rootComposite" presStyleCnt="0"/>
      <dgm:spPr/>
    </dgm:pt>
    <dgm:pt modelId="{5DFFC959-5969-4E0E-B7A7-E98A8193FF36}" type="pres">
      <dgm:prSet presAssocID="{7B438276-9152-4415-88C9-9F90BFFB6015}" presName="rootText" presStyleLbl="node2" presStyleIdx="0" presStyleCnt="2" custLinFactNeighborY="23499">
        <dgm:presLayoutVars>
          <dgm:chPref val="3"/>
        </dgm:presLayoutVars>
      </dgm:prSet>
      <dgm:spPr/>
      <dgm:t>
        <a:bodyPr/>
        <a:lstStyle/>
        <a:p>
          <a:endParaRPr lang="en-US"/>
        </a:p>
      </dgm:t>
    </dgm:pt>
    <dgm:pt modelId="{4F5E72D8-C4D4-4294-9BB2-6274078D82E7}" type="pres">
      <dgm:prSet presAssocID="{7B438276-9152-4415-88C9-9F90BFFB6015}" presName="rootConnector" presStyleLbl="node2" presStyleIdx="0" presStyleCnt="2"/>
      <dgm:spPr/>
      <dgm:t>
        <a:bodyPr/>
        <a:lstStyle/>
        <a:p>
          <a:endParaRPr lang="en-US"/>
        </a:p>
      </dgm:t>
    </dgm:pt>
    <dgm:pt modelId="{5AAAA00C-9283-47E5-B1E9-B7C6B92DB230}" type="pres">
      <dgm:prSet presAssocID="{7B438276-9152-4415-88C9-9F90BFFB6015}" presName="hierChild4" presStyleCnt="0"/>
      <dgm:spPr/>
    </dgm:pt>
    <dgm:pt modelId="{6AF4DD4C-858B-4698-B4B3-A12C1B0A960E}" type="pres">
      <dgm:prSet presAssocID="{7B438276-9152-4415-88C9-9F90BFFB6015}" presName="hierChild5" presStyleCnt="0"/>
      <dgm:spPr/>
    </dgm:pt>
    <dgm:pt modelId="{F3EA0B59-0476-4A5A-A5E8-65185B4A1B37}" type="pres">
      <dgm:prSet presAssocID="{CB33E9B8-FAF9-4A4E-97A7-240192159508}" presName="Name37" presStyleLbl="parChTrans1D2" presStyleIdx="1" presStyleCnt="2"/>
      <dgm:spPr/>
      <dgm:t>
        <a:bodyPr/>
        <a:lstStyle/>
        <a:p>
          <a:endParaRPr lang="en-US"/>
        </a:p>
      </dgm:t>
    </dgm:pt>
    <dgm:pt modelId="{D28E69CD-59B9-4D86-A9B3-C631B54584AD}" type="pres">
      <dgm:prSet presAssocID="{E69CEB4E-0196-46B6-8463-586889351612}" presName="hierRoot2" presStyleCnt="0">
        <dgm:presLayoutVars>
          <dgm:hierBranch val="init"/>
        </dgm:presLayoutVars>
      </dgm:prSet>
      <dgm:spPr/>
    </dgm:pt>
    <dgm:pt modelId="{209C3D85-92C2-4CA2-B9BA-4225AF4D7908}" type="pres">
      <dgm:prSet presAssocID="{E69CEB4E-0196-46B6-8463-586889351612}" presName="rootComposite" presStyleCnt="0"/>
      <dgm:spPr/>
    </dgm:pt>
    <dgm:pt modelId="{4CBEF7FB-AAC4-4811-8EBB-EE1E44F0AFD5}" type="pres">
      <dgm:prSet presAssocID="{E69CEB4E-0196-46B6-8463-586889351612}" presName="rootText" presStyleLbl="node2" presStyleIdx="1" presStyleCnt="2" custLinFactNeighborY="23499">
        <dgm:presLayoutVars>
          <dgm:chPref val="3"/>
        </dgm:presLayoutVars>
      </dgm:prSet>
      <dgm:spPr/>
      <dgm:t>
        <a:bodyPr/>
        <a:lstStyle/>
        <a:p>
          <a:endParaRPr lang="en-US"/>
        </a:p>
      </dgm:t>
    </dgm:pt>
    <dgm:pt modelId="{C842B5C3-A2B0-4557-B28C-C72F5411E163}" type="pres">
      <dgm:prSet presAssocID="{E69CEB4E-0196-46B6-8463-586889351612}" presName="rootConnector" presStyleLbl="node2" presStyleIdx="1" presStyleCnt="2"/>
      <dgm:spPr/>
      <dgm:t>
        <a:bodyPr/>
        <a:lstStyle/>
        <a:p>
          <a:endParaRPr lang="en-US"/>
        </a:p>
      </dgm:t>
    </dgm:pt>
    <dgm:pt modelId="{D5CEB32C-04F5-415B-81D2-5B0A43CCD9E9}" type="pres">
      <dgm:prSet presAssocID="{E69CEB4E-0196-46B6-8463-586889351612}" presName="hierChild4" presStyleCnt="0"/>
      <dgm:spPr/>
    </dgm:pt>
    <dgm:pt modelId="{88C3565D-6A84-49DA-85D8-FABA153CC61E}" type="pres">
      <dgm:prSet presAssocID="{E69CEB4E-0196-46B6-8463-586889351612}" presName="hierChild5" presStyleCnt="0"/>
      <dgm:spPr/>
    </dgm:pt>
    <dgm:pt modelId="{ED966E97-BF84-4CAC-B9A6-CADCA1708F28}" type="pres">
      <dgm:prSet presAssocID="{DF2B0EEC-27EA-408E-A10D-FCCEC3AF169A}" presName="hierChild3" presStyleCnt="0"/>
      <dgm:spPr/>
    </dgm:pt>
  </dgm:ptLst>
  <dgm:cxnLst>
    <dgm:cxn modelId="{C1B383E8-568A-45C2-BC49-244787F661A5}" srcId="{6243CCBE-C876-43A8-BEF3-1A27F17E7F68}" destId="{DF2B0EEC-27EA-408E-A10D-FCCEC3AF169A}" srcOrd="0" destOrd="0" parTransId="{F730B4A1-B1B7-4ACA-A4B7-A87FDADD6BDF}" sibTransId="{9A9BD714-04DF-4A3B-84B5-28FFC0958003}"/>
    <dgm:cxn modelId="{5756A7B1-F1B0-4C7D-8FEC-D855E204DB59}" type="presOf" srcId="{7B438276-9152-4415-88C9-9F90BFFB6015}" destId="{4F5E72D8-C4D4-4294-9BB2-6274078D82E7}" srcOrd="1" destOrd="0" presId="urn:microsoft.com/office/officeart/2005/8/layout/orgChart1"/>
    <dgm:cxn modelId="{CD9BFD53-0359-429E-BC6F-F0778E1D01FB}" type="presOf" srcId="{DF2B0EEC-27EA-408E-A10D-FCCEC3AF169A}" destId="{83A2B6C6-1C22-413E-8050-74496C645BCB}" srcOrd="1" destOrd="0" presId="urn:microsoft.com/office/officeart/2005/8/layout/orgChart1"/>
    <dgm:cxn modelId="{FF0F7222-F6B2-4BF1-8894-FBBA4A272999}" type="presOf" srcId="{CB33E9B8-FAF9-4A4E-97A7-240192159508}" destId="{F3EA0B59-0476-4A5A-A5E8-65185B4A1B37}" srcOrd="0" destOrd="0" presId="urn:microsoft.com/office/officeart/2005/8/layout/orgChart1"/>
    <dgm:cxn modelId="{37646D40-770F-4E16-93CA-7E98C1F08199}" type="presOf" srcId="{E69CEB4E-0196-46B6-8463-586889351612}" destId="{C842B5C3-A2B0-4557-B28C-C72F5411E163}" srcOrd="1" destOrd="0" presId="urn:microsoft.com/office/officeart/2005/8/layout/orgChart1"/>
    <dgm:cxn modelId="{A4E4DB57-4011-4BAE-8ECD-E8ABFF08FFEA}" type="presOf" srcId="{6243CCBE-C876-43A8-BEF3-1A27F17E7F68}" destId="{3C50ECAB-8312-468D-B9FD-A74C8454C948}" srcOrd="0" destOrd="0" presId="urn:microsoft.com/office/officeart/2005/8/layout/orgChart1"/>
    <dgm:cxn modelId="{C29E7161-5AAC-4C3C-9A2E-4726825BB7BF}" type="presOf" srcId="{A94F4A56-B9D5-48EF-B4E5-4326A4CE161D}" destId="{8C7CA8E3-783A-41CA-8457-B1182925A7BD}" srcOrd="0" destOrd="0" presId="urn:microsoft.com/office/officeart/2005/8/layout/orgChart1"/>
    <dgm:cxn modelId="{873AA90D-664C-4815-A964-196AB9EE6659}" srcId="{DF2B0EEC-27EA-408E-A10D-FCCEC3AF169A}" destId="{E69CEB4E-0196-46B6-8463-586889351612}" srcOrd="1" destOrd="0" parTransId="{CB33E9B8-FAF9-4A4E-97A7-240192159508}" sibTransId="{18DF6EFF-A6CA-431B-BD9E-909A6F3F931F}"/>
    <dgm:cxn modelId="{906B169B-B168-4A6D-8963-82CB2C445797}" srcId="{DF2B0EEC-27EA-408E-A10D-FCCEC3AF169A}" destId="{7B438276-9152-4415-88C9-9F90BFFB6015}" srcOrd="0" destOrd="0" parTransId="{A94F4A56-B9D5-48EF-B4E5-4326A4CE161D}" sibTransId="{0BF5F073-0FC6-4790-AA34-CB210CA97257}"/>
    <dgm:cxn modelId="{6F6D3FB5-456D-47F9-984B-D58C14742664}" type="presOf" srcId="{DF2B0EEC-27EA-408E-A10D-FCCEC3AF169A}" destId="{74FF9670-3947-494E-A55A-ED8C99F4E4B5}" srcOrd="0" destOrd="0" presId="urn:microsoft.com/office/officeart/2005/8/layout/orgChart1"/>
    <dgm:cxn modelId="{B7FA9C28-71E5-4770-AD65-F96224E55002}" type="presOf" srcId="{E69CEB4E-0196-46B6-8463-586889351612}" destId="{4CBEF7FB-AAC4-4811-8EBB-EE1E44F0AFD5}" srcOrd="0" destOrd="0" presId="urn:microsoft.com/office/officeart/2005/8/layout/orgChart1"/>
    <dgm:cxn modelId="{266657F1-40CE-45FB-B094-F919D948496C}" type="presOf" srcId="{7B438276-9152-4415-88C9-9F90BFFB6015}" destId="{5DFFC959-5969-4E0E-B7A7-E98A8193FF36}" srcOrd="0" destOrd="0" presId="urn:microsoft.com/office/officeart/2005/8/layout/orgChart1"/>
    <dgm:cxn modelId="{A3D779D6-A4D8-47EC-BE32-BEEAC4596E47}" type="presParOf" srcId="{3C50ECAB-8312-468D-B9FD-A74C8454C948}" destId="{044C941B-749D-4F4D-84F8-254F550414FD}" srcOrd="0" destOrd="0" presId="urn:microsoft.com/office/officeart/2005/8/layout/orgChart1"/>
    <dgm:cxn modelId="{B6BD824A-3A20-431C-8A88-774CB91CE656}" type="presParOf" srcId="{044C941B-749D-4F4D-84F8-254F550414FD}" destId="{7F80FAA4-F0C8-4E22-91AB-F2C4782BB72F}" srcOrd="0" destOrd="0" presId="urn:microsoft.com/office/officeart/2005/8/layout/orgChart1"/>
    <dgm:cxn modelId="{46B04816-DEE4-4AE9-8AF3-31F371D690C3}" type="presParOf" srcId="{7F80FAA4-F0C8-4E22-91AB-F2C4782BB72F}" destId="{74FF9670-3947-494E-A55A-ED8C99F4E4B5}" srcOrd="0" destOrd="0" presId="urn:microsoft.com/office/officeart/2005/8/layout/orgChart1"/>
    <dgm:cxn modelId="{2A517382-68F4-4DC3-8F5E-EEA2D9D628D2}" type="presParOf" srcId="{7F80FAA4-F0C8-4E22-91AB-F2C4782BB72F}" destId="{83A2B6C6-1C22-413E-8050-74496C645BCB}" srcOrd="1" destOrd="0" presId="urn:microsoft.com/office/officeart/2005/8/layout/orgChart1"/>
    <dgm:cxn modelId="{CABB4A3C-4738-4980-8BAB-A6FC67F86F2B}" type="presParOf" srcId="{044C941B-749D-4F4D-84F8-254F550414FD}" destId="{C5FE0F3B-EE3B-408E-A598-A71E7749FDB4}" srcOrd="1" destOrd="0" presId="urn:microsoft.com/office/officeart/2005/8/layout/orgChart1"/>
    <dgm:cxn modelId="{DD55805D-4543-4194-A432-241C45332EDD}" type="presParOf" srcId="{C5FE0F3B-EE3B-408E-A598-A71E7749FDB4}" destId="{8C7CA8E3-783A-41CA-8457-B1182925A7BD}" srcOrd="0" destOrd="0" presId="urn:microsoft.com/office/officeart/2005/8/layout/orgChart1"/>
    <dgm:cxn modelId="{EEF3CBF5-A292-439D-847E-FC8B927177FD}" type="presParOf" srcId="{C5FE0F3B-EE3B-408E-A598-A71E7749FDB4}" destId="{4A3038C9-F90E-44C3-A743-A562DCA59A76}" srcOrd="1" destOrd="0" presId="urn:microsoft.com/office/officeart/2005/8/layout/orgChart1"/>
    <dgm:cxn modelId="{8525FE76-658F-4801-A43E-E32EEEBEEC45}" type="presParOf" srcId="{4A3038C9-F90E-44C3-A743-A562DCA59A76}" destId="{D196F9E6-FEF7-486B-9989-64D15CDDA00D}" srcOrd="0" destOrd="0" presId="urn:microsoft.com/office/officeart/2005/8/layout/orgChart1"/>
    <dgm:cxn modelId="{EE0C95E4-8653-46F2-9C60-AEF1329AA408}" type="presParOf" srcId="{D196F9E6-FEF7-486B-9989-64D15CDDA00D}" destId="{5DFFC959-5969-4E0E-B7A7-E98A8193FF36}" srcOrd="0" destOrd="0" presId="urn:microsoft.com/office/officeart/2005/8/layout/orgChart1"/>
    <dgm:cxn modelId="{E487F62D-459A-4AB2-ACC0-18F926E5AF40}" type="presParOf" srcId="{D196F9E6-FEF7-486B-9989-64D15CDDA00D}" destId="{4F5E72D8-C4D4-4294-9BB2-6274078D82E7}" srcOrd="1" destOrd="0" presId="urn:microsoft.com/office/officeart/2005/8/layout/orgChart1"/>
    <dgm:cxn modelId="{9E02CD71-33A0-4BB7-A1AE-180A26DCD432}" type="presParOf" srcId="{4A3038C9-F90E-44C3-A743-A562DCA59A76}" destId="{5AAAA00C-9283-47E5-B1E9-B7C6B92DB230}" srcOrd="1" destOrd="0" presId="urn:microsoft.com/office/officeart/2005/8/layout/orgChart1"/>
    <dgm:cxn modelId="{86E133FA-1657-4518-B43A-E55D18F8101C}" type="presParOf" srcId="{4A3038C9-F90E-44C3-A743-A562DCA59A76}" destId="{6AF4DD4C-858B-4698-B4B3-A12C1B0A960E}" srcOrd="2" destOrd="0" presId="urn:microsoft.com/office/officeart/2005/8/layout/orgChart1"/>
    <dgm:cxn modelId="{59FE6861-2F4B-496F-878F-1080BED32298}" type="presParOf" srcId="{C5FE0F3B-EE3B-408E-A598-A71E7749FDB4}" destId="{F3EA0B59-0476-4A5A-A5E8-65185B4A1B37}" srcOrd="2" destOrd="0" presId="urn:microsoft.com/office/officeart/2005/8/layout/orgChart1"/>
    <dgm:cxn modelId="{5BB14B5B-275E-4295-8BD6-2D47D22CF950}" type="presParOf" srcId="{C5FE0F3B-EE3B-408E-A598-A71E7749FDB4}" destId="{D28E69CD-59B9-4D86-A9B3-C631B54584AD}" srcOrd="3" destOrd="0" presId="urn:microsoft.com/office/officeart/2005/8/layout/orgChart1"/>
    <dgm:cxn modelId="{1D9C66EA-E0C8-46E6-A1E0-842D5D45CD99}" type="presParOf" srcId="{D28E69CD-59B9-4D86-A9B3-C631B54584AD}" destId="{209C3D85-92C2-4CA2-B9BA-4225AF4D7908}" srcOrd="0" destOrd="0" presId="urn:microsoft.com/office/officeart/2005/8/layout/orgChart1"/>
    <dgm:cxn modelId="{74746396-DA3E-45BC-820A-266114FA7608}" type="presParOf" srcId="{209C3D85-92C2-4CA2-B9BA-4225AF4D7908}" destId="{4CBEF7FB-AAC4-4811-8EBB-EE1E44F0AFD5}" srcOrd="0" destOrd="0" presId="urn:microsoft.com/office/officeart/2005/8/layout/orgChart1"/>
    <dgm:cxn modelId="{6AD6463C-21A7-4B2E-A31B-EEA9E59FAA2E}" type="presParOf" srcId="{209C3D85-92C2-4CA2-B9BA-4225AF4D7908}" destId="{C842B5C3-A2B0-4557-B28C-C72F5411E163}" srcOrd="1" destOrd="0" presId="urn:microsoft.com/office/officeart/2005/8/layout/orgChart1"/>
    <dgm:cxn modelId="{B1D0E8A0-508D-430D-9160-C884795309D4}" type="presParOf" srcId="{D28E69CD-59B9-4D86-A9B3-C631B54584AD}" destId="{D5CEB32C-04F5-415B-81D2-5B0A43CCD9E9}" srcOrd="1" destOrd="0" presId="urn:microsoft.com/office/officeart/2005/8/layout/orgChart1"/>
    <dgm:cxn modelId="{3D068C89-DF78-4CB9-A9C1-B8EE96A0DA21}" type="presParOf" srcId="{D28E69CD-59B9-4D86-A9B3-C631B54584AD}" destId="{88C3565D-6A84-49DA-85D8-FABA153CC61E}" srcOrd="2" destOrd="0" presId="urn:microsoft.com/office/officeart/2005/8/layout/orgChart1"/>
    <dgm:cxn modelId="{FFB06971-FFFC-4075-9A42-151C80AB6AB3}" type="presParOf" srcId="{044C941B-749D-4F4D-84F8-254F550414FD}" destId="{ED966E97-BF84-4CAC-B9A6-CADCA1708F28}"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A0B59-0476-4A5A-A5E8-65185B4A1B37}">
      <dsp:nvSpPr>
        <dsp:cNvPr id="0" name=""/>
        <dsp:cNvSpPr/>
      </dsp:nvSpPr>
      <dsp:spPr>
        <a:xfrm>
          <a:off x="4114799" y="1667342"/>
          <a:ext cx="2251813" cy="2088286"/>
        </a:xfrm>
        <a:custGeom>
          <a:avLst/>
          <a:gdLst/>
          <a:ahLst/>
          <a:cxnLst/>
          <a:rect l="0" t="0" r="0" b="0"/>
          <a:pathLst>
            <a:path>
              <a:moveTo>
                <a:pt x="0" y="0"/>
              </a:moveTo>
              <a:lnTo>
                <a:pt x="0" y="1697476"/>
              </a:lnTo>
              <a:lnTo>
                <a:pt x="2251813" y="1697476"/>
              </a:lnTo>
              <a:lnTo>
                <a:pt x="2251813" y="20882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7CA8E3-783A-41CA-8457-B1182925A7BD}">
      <dsp:nvSpPr>
        <dsp:cNvPr id="0" name=""/>
        <dsp:cNvSpPr/>
      </dsp:nvSpPr>
      <dsp:spPr>
        <a:xfrm>
          <a:off x="1862986" y="1667342"/>
          <a:ext cx="2251813" cy="2088286"/>
        </a:xfrm>
        <a:custGeom>
          <a:avLst/>
          <a:gdLst/>
          <a:ahLst/>
          <a:cxnLst/>
          <a:rect l="0" t="0" r="0" b="0"/>
          <a:pathLst>
            <a:path>
              <a:moveTo>
                <a:pt x="2251813" y="0"/>
              </a:moveTo>
              <a:lnTo>
                <a:pt x="2251813" y="1697476"/>
              </a:lnTo>
              <a:lnTo>
                <a:pt x="0" y="1697476"/>
              </a:lnTo>
              <a:lnTo>
                <a:pt x="0" y="20882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FF9670-3947-494E-A55A-ED8C99F4E4B5}">
      <dsp:nvSpPr>
        <dsp:cNvPr id="0" name=""/>
        <dsp:cNvSpPr/>
      </dsp:nvSpPr>
      <dsp:spPr>
        <a:xfrm>
          <a:off x="2458619" y="72016"/>
          <a:ext cx="3312361" cy="1595325"/>
        </a:xfrm>
        <a:prstGeom prst="rect">
          <a:avLst/>
        </a:prstGeom>
        <a:blipFill rotWithShape="0">
          <a:blip xmlns:r="http://schemas.openxmlformats.org/officeDocument/2006/relationships" r:embed="rId1"/>
          <a:tile tx="0" ty="0" sx="100000" sy="100000" flip="none" algn="tl"/>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b="1" kern="1200" smtClean="0">
              <a:solidFill>
                <a:schemeClr val="tx1"/>
              </a:solidFill>
            </a:rPr>
            <a:t>Circulatory</a:t>
          </a:r>
          <a:r>
            <a:rPr lang="en-US" sz="4400" b="1" kern="1200" smtClean="0"/>
            <a:t> </a:t>
          </a:r>
          <a:r>
            <a:rPr lang="en-US" sz="4400" b="1" kern="1200" smtClean="0">
              <a:solidFill>
                <a:schemeClr val="tx1"/>
              </a:solidFill>
            </a:rPr>
            <a:t>system</a:t>
          </a:r>
          <a:r>
            <a:rPr lang="en-US" sz="6500" kern="1200" smtClean="0"/>
            <a:t> </a:t>
          </a:r>
          <a:endParaRPr lang="en-US" sz="6500" kern="1200" dirty="0"/>
        </a:p>
      </dsp:txBody>
      <dsp:txXfrm>
        <a:off x="2458619" y="72016"/>
        <a:ext cx="3312361" cy="1595325"/>
      </dsp:txXfrm>
    </dsp:sp>
    <dsp:sp modelId="{5DFFC959-5969-4E0E-B7A7-E98A8193FF36}">
      <dsp:nvSpPr>
        <dsp:cNvPr id="0" name=""/>
        <dsp:cNvSpPr/>
      </dsp:nvSpPr>
      <dsp:spPr>
        <a:xfrm>
          <a:off x="1984" y="3755629"/>
          <a:ext cx="3722005" cy="1861002"/>
        </a:xfrm>
        <a:prstGeom prst="rect">
          <a:avLst/>
        </a:prstGeom>
        <a:blipFill rotWithShape="0">
          <a:blip xmlns:r="http://schemas.openxmlformats.org/officeDocument/2006/relationships" r:embed="rId1"/>
          <a:tile tx="0" ty="0" sx="100000" sy="100000" flip="none" algn="tl"/>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b="1" kern="1200" dirty="0" smtClean="0">
              <a:solidFill>
                <a:schemeClr val="tx1"/>
              </a:solidFill>
            </a:rPr>
            <a:t>I. Cardio -vascular </a:t>
          </a:r>
          <a:endParaRPr lang="en-US" sz="4400" b="1" kern="1200" dirty="0">
            <a:solidFill>
              <a:schemeClr val="tx1"/>
            </a:solidFill>
          </a:endParaRPr>
        </a:p>
      </dsp:txBody>
      <dsp:txXfrm>
        <a:off x="1984" y="3755629"/>
        <a:ext cx="3722005" cy="1861002"/>
      </dsp:txXfrm>
    </dsp:sp>
    <dsp:sp modelId="{4CBEF7FB-AAC4-4811-8EBB-EE1E44F0AFD5}">
      <dsp:nvSpPr>
        <dsp:cNvPr id="0" name=""/>
        <dsp:cNvSpPr/>
      </dsp:nvSpPr>
      <dsp:spPr>
        <a:xfrm>
          <a:off x="4505610" y="3755629"/>
          <a:ext cx="3722005" cy="1861002"/>
        </a:xfrm>
        <a:prstGeom prst="rect">
          <a:avLst/>
        </a:prstGeom>
        <a:blipFill rotWithShape="0">
          <a:blip xmlns:r="http://schemas.openxmlformats.org/officeDocument/2006/relationships" r:embed="rId1"/>
          <a:tile tx="0" ty="0" sx="100000" sy="100000" flip="none" algn="tl"/>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b="1" kern="1200" dirty="0" smtClean="0">
              <a:solidFill>
                <a:schemeClr val="tx1"/>
              </a:solidFill>
            </a:rPr>
            <a:t>II. Lymphatic vascular</a:t>
          </a:r>
          <a:endParaRPr lang="en-US" sz="4400" b="1" kern="1200" dirty="0">
            <a:solidFill>
              <a:schemeClr val="tx1"/>
            </a:solidFill>
          </a:endParaRPr>
        </a:p>
      </dsp:txBody>
      <dsp:txXfrm>
        <a:off x="4505610" y="3755629"/>
        <a:ext cx="3722005" cy="186100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68721DB-3D13-45F8-AA9B-A34E25D77266}" type="datetimeFigureOut">
              <a:rPr lang="en-US"/>
              <a:pPr>
                <a:defRPr/>
              </a:pPr>
              <a:t>3/22/2020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81AC687-EB5D-4875-8676-39E434541867}" type="slidenum">
              <a:rPr lang="en-US" altLang="en-US"/>
              <a:pPr>
                <a:defRPr/>
              </a:pPr>
              <a:t>‹#›</a:t>
            </a:fld>
            <a:endParaRPr lang="en-US" altLang="en-US"/>
          </a:p>
        </p:txBody>
      </p:sp>
    </p:spTree>
    <p:extLst>
      <p:ext uri="{BB962C8B-B14F-4D97-AF65-F5344CB8AC3E}">
        <p14:creationId xmlns:p14="http://schemas.microsoft.com/office/powerpoint/2010/main" val="6581864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74B1BCA-CC16-46F1-A8AC-4CCEBCA4D53D}" type="slidenum">
              <a:rPr lang="en-US" altLang="en-US" smtClean="0"/>
              <a:pPr/>
              <a:t>9</a:t>
            </a:fld>
            <a:endParaRPr lang="en-US" altLang="en-US" smtClean="0"/>
          </a:p>
        </p:txBody>
      </p:sp>
    </p:spTree>
    <p:extLst>
      <p:ext uri="{BB962C8B-B14F-4D97-AF65-F5344CB8AC3E}">
        <p14:creationId xmlns:p14="http://schemas.microsoft.com/office/powerpoint/2010/main" val="2458602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s-ES" smtClean="0"/>
              <a:t>Professor Dr Hala El-mazar 2020</a:t>
            </a:r>
            <a:endParaRPr lang="en-US"/>
          </a:p>
        </p:txBody>
      </p:sp>
      <p:sp>
        <p:nvSpPr>
          <p:cNvPr id="6" name="Slide Number Placeholder 5"/>
          <p:cNvSpPr>
            <a:spLocks noGrp="1"/>
          </p:cNvSpPr>
          <p:nvPr>
            <p:ph type="sldNum" sz="quarter" idx="12"/>
          </p:nvPr>
        </p:nvSpPr>
        <p:spPr/>
        <p:txBody>
          <a:bodyPr/>
          <a:lstStyle>
            <a:lvl1pPr>
              <a:defRPr/>
            </a:lvl1pPr>
          </a:lstStyle>
          <a:p>
            <a:pPr>
              <a:defRPr/>
            </a:pPr>
            <a:fld id="{1A916F98-6C30-44BF-B4F9-D32ED4FF5570}" type="slidenum">
              <a:rPr lang="en-US" altLang="en-US"/>
              <a:pPr>
                <a:defRPr/>
              </a:pPr>
              <a:t>‹#›</a:t>
            </a:fld>
            <a:endParaRPr lang="en-US" altLang="en-US"/>
          </a:p>
        </p:txBody>
      </p:sp>
    </p:spTree>
    <p:extLst>
      <p:ext uri="{BB962C8B-B14F-4D97-AF65-F5344CB8AC3E}">
        <p14:creationId xmlns:p14="http://schemas.microsoft.com/office/powerpoint/2010/main" val="251911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s-ES" smtClean="0"/>
              <a:t>Professor Dr Hala El-mazar 2020</a:t>
            </a:r>
            <a:endParaRPr lang="en-US"/>
          </a:p>
        </p:txBody>
      </p:sp>
      <p:sp>
        <p:nvSpPr>
          <p:cNvPr id="6" name="Slide Number Placeholder 5"/>
          <p:cNvSpPr>
            <a:spLocks noGrp="1"/>
          </p:cNvSpPr>
          <p:nvPr>
            <p:ph type="sldNum" sz="quarter" idx="12"/>
          </p:nvPr>
        </p:nvSpPr>
        <p:spPr/>
        <p:txBody>
          <a:bodyPr/>
          <a:lstStyle>
            <a:lvl1pPr>
              <a:defRPr/>
            </a:lvl1pPr>
          </a:lstStyle>
          <a:p>
            <a:pPr>
              <a:defRPr/>
            </a:pPr>
            <a:fld id="{4662746F-8812-4CD0-A683-1E425C6C9854}" type="slidenum">
              <a:rPr lang="en-US" altLang="en-US"/>
              <a:pPr>
                <a:defRPr/>
              </a:pPr>
              <a:t>‹#›</a:t>
            </a:fld>
            <a:endParaRPr lang="en-US" altLang="en-US"/>
          </a:p>
        </p:txBody>
      </p:sp>
    </p:spTree>
    <p:extLst>
      <p:ext uri="{BB962C8B-B14F-4D97-AF65-F5344CB8AC3E}">
        <p14:creationId xmlns:p14="http://schemas.microsoft.com/office/powerpoint/2010/main" val="419378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s-ES" smtClean="0"/>
              <a:t>Professor Dr Hala El-mazar 2020</a:t>
            </a:r>
            <a:endParaRPr lang="en-US"/>
          </a:p>
        </p:txBody>
      </p:sp>
      <p:sp>
        <p:nvSpPr>
          <p:cNvPr id="6" name="Slide Number Placeholder 5"/>
          <p:cNvSpPr>
            <a:spLocks noGrp="1"/>
          </p:cNvSpPr>
          <p:nvPr>
            <p:ph type="sldNum" sz="quarter" idx="12"/>
          </p:nvPr>
        </p:nvSpPr>
        <p:spPr/>
        <p:txBody>
          <a:bodyPr/>
          <a:lstStyle>
            <a:lvl1pPr>
              <a:defRPr/>
            </a:lvl1pPr>
          </a:lstStyle>
          <a:p>
            <a:pPr>
              <a:defRPr/>
            </a:pPr>
            <a:fld id="{6161A36D-2913-41BB-B686-5E96CCED6D58}" type="slidenum">
              <a:rPr lang="en-US" altLang="en-US"/>
              <a:pPr>
                <a:defRPr/>
              </a:pPr>
              <a:t>‹#›</a:t>
            </a:fld>
            <a:endParaRPr lang="en-US" altLang="en-US"/>
          </a:p>
        </p:txBody>
      </p:sp>
    </p:spTree>
    <p:extLst>
      <p:ext uri="{BB962C8B-B14F-4D97-AF65-F5344CB8AC3E}">
        <p14:creationId xmlns:p14="http://schemas.microsoft.com/office/powerpoint/2010/main" val="2201452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s-ES" smtClean="0"/>
              <a:t>Professor Dr Hala El-mazar 2020</a:t>
            </a:r>
            <a:endParaRPr lang="en-US"/>
          </a:p>
        </p:txBody>
      </p:sp>
      <p:sp>
        <p:nvSpPr>
          <p:cNvPr id="6" name="Slide Number Placeholder 5"/>
          <p:cNvSpPr>
            <a:spLocks noGrp="1"/>
          </p:cNvSpPr>
          <p:nvPr>
            <p:ph type="sldNum" sz="quarter" idx="12"/>
          </p:nvPr>
        </p:nvSpPr>
        <p:spPr/>
        <p:txBody>
          <a:bodyPr/>
          <a:lstStyle>
            <a:lvl1pPr>
              <a:defRPr/>
            </a:lvl1pPr>
          </a:lstStyle>
          <a:p>
            <a:pPr>
              <a:defRPr/>
            </a:pPr>
            <a:fld id="{638ED052-0F8C-4610-8609-D1DB2679C0CB}" type="slidenum">
              <a:rPr lang="en-US" altLang="en-US"/>
              <a:pPr>
                <a:defRPr/>
              </a:pPr>
              <a:t>‹#›</a:t>
            </a:fld>
            <a:endParaRPr lang="en-US" altLang="en-US"/>
          </a:p>
        </p:txBody>
      </p:sp>
    </p:spTree>
    <p:extLst>
      <p:ext uri="{BB962C8B-B14F-4D97-AF65-F5344CB8AC3E}">
        <p14:creationId xmlns:p14="http://schemas.microsoft.com/office/powerpoint/2010/main" val="372794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s-ES" smtClean="0"/>
              <a:t>Professor Dr Hala El-mazar 2020</a:t>
            </a:r>
            <a:endParaRPr lang="en-US"/>
          </a:p>
        </p:txBody>
      </p:sp>
      <p:sp>
        <p:nvSpPr>
          <p:cNvPr id="6" name="Slide Number Placeholder 5"/>
          <p:cNvSpPr>
            <a:spLocks noGrp="1"/>
          </p:cNvSpPr>
          <p:nvPr>
            <p:ph type="sldNum" sz="quarter" idx="12"/>
          </p:nvPr>
        </p:nvSpPr>
        <p:spPr/>
        <p:txBody>
          <a:bodyPr/>
          <a:lstStyle>
            <a:lvl1pPr>
              <a:defRPr/>
            </a:lvl1pPr>
          </a:lstStyle>
          <a:p>
            <a:pPr>
              <a:defRPr/>
            </a:pPr>
            <a:fld id="{048925D2-A36B-428A-9AD1-16C866D0248F}" type="slidenum">
              <a:rPr lang="en-US" altLang="en-US"/>
              <a:pPr>
                <a:defRPr/>
              </a:pPr>
              <a:t>‹#›</a:t>
            </a:fld>
            <a:endParaRPr lang="en-US" altLang="en-US"/>
          </a:p>
        </p:txBody>
      </p:sp>
    </p:spTree>
    <p:extLst>
      <p:ext uri="{BB962C8B-B14F-4D97-AF65-F5344CB8AC3E}">
        <p14:creationId xmlns:p14="http://schemas.microsoft.com/office/powerpoint/2010/main" val="1405208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s-ES" smtClean="0"/>
              <a:t>Professor Dr Hala El-mazar 2020</a:t>
            </a:r>
            <a:endParaRPr lang="en-US"/>
          </a:p>
        </p:txBody>
      </p:sp>
      <p:sp>
        <p:nvSpPr>
          <p:cNvPr id="7" name="Slide Number Placeholder 5"/>
          <p:cNvSpPr>
            <a:spLocks noGrp="1"/>
          </p:cNvSpPr>
          <p:nvPr>
            <p:ph type="sldNum" sz="quarter" idx="12"/>
          </p:nvPr>
        </p:nvSpPr>
        <p:spPr/>
        <p:txBody>
          <a:bodyPr/>
          <a:lstStyle>
            <a:lvl1pPr>
              <a:defRPr/>
            </a:lvl1pPr>
          </a:lstStyle>
          <a:p>
            <a:pPr>
              <a:defRPr/>
            </a:pPr>
            <a:fld id="{AD222358-0A3D-4DC7-9789-B61388AA68D8}" type="slidenum">
              <a:rPr lang="en-US" altLang="en-US"/>
              <a:pPr>
                <a:defRPr/>
              </a:pPr>
              <a:t>‹#›</a:t>
            </a:fld>
            <a:endParaRPr lang="en-US" altLang="en-US"/>
          </a:p>
        </p:txBody>
      </p:sp>
    </p:spTree>
    <p:extLst>
      <p:ext uri="{BB962C8B-B14F-4D97-AF65-F5344CB8AC3E}">
        <p14:creationId xmlns:p14="http://schemas.microsoft.com/office/powerpoint/2010/main" val="3673688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s-ES" smtClean="0"/>
              <a:t>Professor Dr Hala El-mazar 2020</a:t>
            </a:r>
            <a:endParaRPr lang="en-US"/>
          </a:p>
        </p:txBody>
      </p:sp>
      <p:sp>
        <p:nvSpPr>
          <p:cNvPr id="9" name="Slide Number Placeholder 5"/>
          <p:cNvSpPr>
            <a:spLocks noGrp="1"/>
          </p:cNvSpPr>
          <p:nvPr>
            <p:ph type="sldNum" sz="quarter" idx="12"/>
          </p:nvPr>
        </p:nvSpPr>
        <p:spPr/>
        <p:txBody>
          <a:bodyPr/>
          <a:lstStyle>
            <a:lvl1pPr>
              <a:defRPr/>
            </a:lvl1pPr>
          </a:lstStyle>
          <a:p>
            <a:pPr>
              <a:defRPr/>
            </a:pPr>
            <a:fld id="{90952994-84E2-4183-96C9-3ABE7FD6A5A7}" type="slidenum">
              <a:rPr lang="en-US" altLang="en-US"/>
              <a:pPr>
                <a:defRPr/>
              </a:pPr>
              <a:t>‹#›</a:t>
            </a:fld>
            <a:endParaRPr lang="en-US" altLang="en-US"/>
          </a:p>
        </p:txBody>
      </p:sp>
    </p:spTree>
    <p:extLst>
      <p:ext uri="{BB962C8B-B14F-4D97-AF65-F5344CB8AC3E}">
        <p14:creationId xmlns:p14="http://schemas.microsoft.com/office/powerpoint/2010/main" val="3420894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s-ES" smtClean="0"/>
              <a:t>Professor Dr Hala El-mazar 2020</a:t>
            </a:r>
            <a:endParaRPr lang="en-US"/>
          </a:p>
        </p:txBody>
      </p:sp>
      <p:sp>
        <p:nvSpPr>
          <p:cNvPr id="5" name="Slide Number Placeholder 5"/>
          <p:cNvSpPr>
            <a:spLocks noGrp="1"/>
          </p:cNvSpPr>
          <p:nvPr>
            <p:ph type="sldNum" sz="quarter" idx="12"/>
          </p:nvPr>
        </p:nvSpPr>
        <p:spPr/>
        <p:txBody>
          <a:bodyPr/>
          <a:lstStyle>
            <a:lvl1pPr>
              <a:defRPr/>
            </a:lvl1pPr>
          </a:lstStyle>
          <a:p>
            <a:pPr>
              <a:defRPr/>
            </a:pPr>
            <a:fld id="{106C106F-C7FE-4E87-AEAE-CE5C3A0AAA44}" type="slidenum">
              <a:rPr lang="en-US" altLang="en-US"/>
              <a:pPr>
                <a:defRPr/>
              </a:pPr>
              <a:t>‹#›</a:t>
            </a:fld>
            <a:endParaRPr lang="en-US" altLang="en-US"/>
          </a:p>
        </p:txBody>
      </p:sp>
    </p:spTree>
    <p:extLst>
      <p:ext uri="{BB962C8B-B14F-4D97-AF65-F5344CB8AC3E}">
        <p14:creationId xmlns:p14="http://schemas.microsoft.com/office/powerpoint/2010/main" val="158379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s-ES" smtClean="0"/>
              <a:t>Professor Dr Hala El-mazar 2020</a:t>
            </a:r>
            <a:endParaRPr lang="en-US"/>
          </a:p>
        </p:txBody>
      </p:sp>
      <p:sp>
        <p:nvSpPr>
          <p:cNvPr id="4" name="Slide Number Placeholder 5"/>
          <p:cNvSpPr>
            <a:spLocks noGrp="1"/>
          </p:cNvSpPr>
          <p:nvPr>
            <p:ph type="sldNum" sz="quarter" idx="12"/>
          </p:nvPr>
        </p:nvSpPr>
        <p:spPr/>
        <p:txBody>
          <a:bodyPr/>
          <a:lstStyle>
            <a:lvl1pPr>
              <a:defRPr/>
            </a:lvl1pPr>
          </a:lstStyle>
          <a:p>
            <a:pPr>
              <a:defRPr/>
            </a:pPr>
            <a:fld id="{DAFD0182-D3CA-4415-9276-B1D2B974416D}" type="slidenum">
              <a:rPr lang="en-US" altLang="en-US"/>
              <a:pPr>
                <a:defRPr/>
              </a:pPr>
              <a:t>‹#›</a:t>
            </a:fld>
            <a:endParaRPr lang="en-US" altLang="en-US"/>
          </a:p>
        </p:txBody>
      </p:sp>
    </p:spTree>
    <p:extLst>
      <p:ext uri="{BB962C8B-B14F-4D97-AF65-F5344CB8AC3E}">
        <p14:creationId xmlns:p14="http://schemas.microsoft.com/office/powerpoint/2010/main" val="85720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s-ES" smtClean="0"/>
              <a:t>Professor Dr Hala El-mazar 2020</a:t>
            </a:r>
            <a:endParaRPr lang="en-US"/>
          </a:p>
        </p:txBody>
      </p:sp>
      <p:sp>
        <p:nvSpPr>
          <p:cNvPr id="7" name="Slide Number Placeholder 5"/>
          <p:cNvSpPr>
            <a:spLocks noGrp="1"/>
          </p:cNvSpPr>
          <p:nvPr>
            <p:ph type="sldNum" sz="quarter" idx="12"/>
          </p:nvPr>
        </p:nvSpPr>
        <p:spPr/>
        <p:txBody>
          <a:bodyPr/>
          <a:lstStyle>
            <a:lvl1pPr>
              <a:defRPr/>
            </a:lvl1pPr>
          </a:lstStyle>
          <a:p>
            <a:pPr>
              <a:defRPr/>
            </a:pPr>
            <a:fld id="{ECCC08C8-0882-45DC-B022-A1B12BE992F5}" type="slidenum">
              <a:rPr lang="en-US" altLang="en-US"/>
              <a:pPr>
                <a:defRPr/>
              </a:pPr>
              <a:t>‹#›</a:t>
            </a:fld>
            <a:endParaRPr lang="en-US" altLang="en-US"/>
          </a:p>
        </p:txBody>
      </p:sp>
    </p:spTree>
    <p:extLst>
      <p:ext uri="{BB962C8B-B14F-4D97-AF65-F5344CB8AC3E}">
        <p14:creationId xmlns:p14="http://schemas.microsoft.com/office/powerpoint/2010/main" val="86812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s-ES" smtClean="0"/>
              <a:t>Professor Dr Hala El-mazar 2020</a:t>
            </a:r>
            <a:endParaRPr lang="en-US"/>
          </a:p>
        </p:txBody>
      </p:sp>
      <p:sp>
        <p:nvSpPr>
          <p:cNvPr id="7" name="Slide Number Placeholder 5"/>
          <p:cNvSpPr>
            <a:spLocks noGrp="1"/>
          </p:cNvSpPr>
          <p:nvPr>
            <p:ph type="sldNum" sz="quarter" idx="12"/>
          </p:nvPr>
        </p:nvSpPr>
        <p:spPr/>
        <p:txBody>
          <a:bodyPr/>
          <a:lstStyle>
            <a:lvl1pPr>
              <a:defRPr/>
            </a:lvl1pPr>
          </a:lstStyle>
          <a:p>
            <a:pPr>
              <a:defRPr/>
            </a:pPr>
            <a:fld id="{C30B10E4-2064-4ED6-B896-FF4CED385C4B}" type="slidenum">
              <a:rPr lang="en-US" altLang="en-US"/>
              <a:pPr>
                <a:defRPr/>
              </a:pPr>
              <a:t>‹#›</a:t>
            </a:fld>
            <a:endParaRPr lang="en-US" altLang="en-US"/>
          </a:p>
        </p:txBody>
      </p:sp>
    </p:spTree>
    <p:extLst>
      <p:ext uri="{BB962C8B-B14F-4D97-AF65-F5344CB8AC3E}">
        <p14:creationId xmlns:p14="http://schemas.microsoft.com/office/powerpoint/2010/main" val="323090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s-ES" smtClean="0"/>
              <a:t>Professor Dr Hala El-mazar 2020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224F8D7-45CE-411C-B97D-82439DD7296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garcade.com/1/artery-layer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imgarcade.com/1/artery-laye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imgarcade.com/1/artery-layer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garcade.com/1/artery-layer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827584" y="188641"/>
            <a:ext cx="7772400" cy="1656184"/>
          </a:xfrm>
        </p:spPr>
        <p:txBody>
          <a:bodyPr/>
          <a:lstStyle/>
          <a:p>
            <a:pPr eaLnBrk="1" hangingPunct="1"/>
            <a:r>
              <a:rPr lang="en-US" altLang="en-US" b="1" u="sng" dirty="0" smtClean="0"/>
              <a:t>The vascular system</a:t>
            </a:r>
            <a:br>
              <a:rPr lang="en-US" altLang="en-US" b="1" u="sng" dirty="0" smtClean="0"/>
            </a:br>
            <a:r>
              <a:rPr lang="es-ES" sz="2800" b="1" dirty="0" err="1" smtClean="0">
                <a:solidFill>
                  <a:prstClr val="black"/>
                </a:solidFill>
              </a:rPr>
              <a:t>Professor</a:t>
            </a:r>
            <a:r>
              <a:rPr lang="es-ES" sz="2800" b="1" dirty="0" smtClean="0">
                <a:solidFill>
                  <a:prstClr val="black"/>
                </a:solidFill>
              </a:rPr>
              <a:t> </a:t>
            </a:r>
            <a:r>
              <a:rPr lang="es-ES" sz="2800" b="1" dirty="0">
                <a:solidFill>
                  <a:prstClr val="black"/>
                </a:solidFill>
              </a:rPr>
              <a:t>Dr. Hala El-mazar </a:t>
            </a:r>
            <a:r>
              <a:rPr lang="es-ES" sz="2800" b="1" dirty="0" smtClean="0">
                <a:solidFill>
                  <a:prstClr val="black"/>
                </a:solidFill>
              </a:rPr>
              <a:t>2020</a:t>
            </a:r>
            <a:r>
              <a:rPr lang="es-ES" sz="2800" b="1" dirty="0">
                <a:solidFill>
                  <a:prstClr val="black"/>
                </a:solidFill>
              </a:rPr>
              <a:t/>
            </a:r>
            <a:br>
              <a:rPr lang="es-ES" sz="2800" b="1" dirty="0">
                <a:solidFill>
                  <a:prstClr val="black"/>
                </a:solidFill>
              </a:rPr>
            </a:br>
            <a:r>
              <a:rPr lang="es-ES" sz="2800" b="1" dirty="0" smtClean="0">
                <a:solidFill>
                  <a:prstClr val="black"/>
                </a:solidFill>
              </a:rPr>
              <a:t>(</a:t>
            </a:r>
            <a:r>
              <a:rPr lang="es-ES" sz="2800" b="1" dirty="0" err="1" smtClean="0">
                <a:solidFill>
                  <a:prstClr val="black"/>
                </a:solidFill>
              </a:rPr>
              <a:t>Lecture</a:t>
            </a:r>
            <a:r>
              <a:rPr lang="es-ES" sz="2800" b="1" dirty="0" smtClean="0">
                <a:solidFill>
                  <a:prstClr val="black"/>
                </a:solidFill>
              </a:rPr>
              <a:t> 1)</a:t>
            </a:r>
            <a:endParaRPr lang="en-US" altLang="en-US" sz="3200" b="1" u="sng" dirty="0" smtClean="0"/>
          </a:p>
        </p:txBody>
      </p:sp>
      <p:sp>
        <p:nvSpPr>
          <p:cNvPr id="409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49F062B-628E-43A5-81D6-76B35BB6E678}" type="slidenum">
              <a:rPr lang="en-US" altLang="en-US" smtClean="0">
                <a:solidFill>
                  <a:srgbClr val="898989"/>
                </a:solidFill>
              </a:rPr>
              <a:pPr/>
              <a:t>1</a:t>
            </a:fld>
            <a:endParaRPr lang="en-US" altLang="en-US" smtClean="0">
              <a:solidFill>
                <a:srgbClr val="898989"/>
              </a:solidFill>
            </a:endParaRPr>
          </a:p>
        </p:txBody>
      </p:sp>
      <p:pic>
        <p:nvPicPr>
          <p:cNvPr id="4100" name="Picture 2" descr="http://diabetestwo.weebly.com/uploads/1/2/1/3/12132317/4333303.gif?4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916832"/>
            <a:ext cx="3744416" cy="40324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a:xfrm>
            <a:off x="3260576" y="6093296"/>
            <a:ext cx="2895600" cy="365125"/>
          </a:xfrm>
        </p:spPr>
        <p:txBody>
          <a:bodyPr/>
          <a:lstStyle/>
          <a:p>
            <a:pPr>
              <a:defRPr/>
            </a:pPr>
            <a:r>
              <a:rPr lang="es-ES" b="1" dirty="0" err="1" smtClean="0"/>
              <a:t>Professor</a:t>
            </a:r>
            <a:r>
              <a:rPr lang="es-ES" b="1" dirty="0" smtClean="0"/>
              <a:t> Dr. Hala El-mazar 2020</a:t>
            </a:r>
            <a:endParaRPr lang="en-US" b="1"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302" y="404664"/>
            <a:ext cx="1073170" cy="10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Tm="8138"/>
    </mc:Choice>
    <mc:Fallback xmlns="">
      <p:transition spd="slow" advTm="813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a:xfrm>
            <a:off x="457200" y="-100013"/>
            <a:ext cx="8229600" cy="1143001"/>
          </a:xfrm>
        </p:spPr>
        <p:txBody>
          <a:bodyPr/>
          <a:lstStyle/>
          <a:p>
            <a:pPr eaLnBrk="1" hangingPunct="1"/>
            <a:r>
              <a:rPr lang="en-US" altLang="en-US" sz="3200" b="1" u="sng" smtClean="0"/>
              <a:t>Medium sized </a:t>
            </a:r>
            <a:r>
              <a:rPr lang="en-US" altLang="en-US" sz="3200" b="1" u="sng" smtClean="0">
                <a:solidFill>
                  <a:srgbClr val="FF0000"/>
                </a:solidFill>
              </a:rPr>
              <a:t>(Muscular</a:t>
            </a:r>
            <a:r>
              <a:rPr lang="en-US" altLang="en-US" sz="3200" b="1" u="sng" smtClean="0"/>
              <a:t>) arteries</a:t>
            </a:r>
          </a:p>
        </p:txBody>
      </p:sp>
      <p:sp>
        <p:nvSpPr>
          <p:cNvPr id="8" name="Content Placeholder 7"/>
          <p:cNvSpPr>
            <a:spLocks noGrp="1"/>
          </p:cNvSpPr>
          <p:nvPr>
            <p:ph idx="1"/>
          </p:nvPr>
        </p:nvSpPr>
        <p:spPr>
          <a:xfrm>
            <a:off x="107950" y="765175"/>
            <a:ext cx="9036050" cy="6057900"/>
          </a:xfrm>
        </p:spPr>
        <p:txBody>
          <a:bodyPr rtlCol="0">
            <a:normAutofit/>
          </a:bodyPr>
          <a:lstStyle/>
          <a:p>
            <a:pPr eaLnBrk="1" fontAlgn="auto" hangingPunct="1">
              <a:spcAft>
                <a:spcPts val="0"/>
              </a:spcAft>
              <a:buFont typeface="Arial" panose="020B0604020202020204" pitchFamily="34" charset="0"/>
              <a:buChar char="•"/>
              <a:defRPr/>
            </a:pPr>
            <a:r>
              <a:rPr lang="en-US" sz="2800" dirty="0" smtClean="0"/>
              <a:t>They deliver blood to muscles &amp; organs (</a:t>
            </a:r>
            <a:r>
              <a:rPr lang="en-US" sz="2800" b="1" dirty="0" smtClean="0"/>
              <a:t>renal , coronary</a:t>
            </a:r>
            <a:r>
              <a:rPr lang="en-US" sz="2800" dirty="0" smtClean="0"/>
              <a:t>) </a:t>
            </a:r>
          </a:p>
          <a:p>
            <a:pPr eaLnBrk="1" fontAlgn="auto" hangingPunct="1">
              <a:spcAft>
                <a:spcPts val="0"/>
              </a:spcAft>
              <a:buFont typeface="Arial" panose="020B0604020202020204" pitchFamily="34" charset="0"/>
              <a:buChar char="•"/>
              <a:defRPr/>
            </a:pPr>
            <a:r>
              <a:rPr lang="en-US" sz="2800" dirty="0" smtClean="0"/>
              <a:t>Their wall is formed </a:t>
            </a:r>
            <a:r>
              <a:rPr lang="en-US" sz="2800" u="sng" dirty="0" smtClean="0"/>
              <a:t>mainly </a:t>
            </a:r>
            <a:r>
              <a:rPr lang="en-US" sz="2800" dirty="0" smtClean="0"/>
              <a:t>of </a:t>
            </a:r>
            <a:r>
              <a:rPr lang="en-US" sz="2800" b="1" dirty="0" smtClean="0"/>
              <a:t>smooth muscles</a:t>
            </a:r>
          </a:p>
          <a:p>
            <a:pPr eaLnBrk="1" fontAlgn="auto" hangingPunct="1">
              <a:spcAft>
                <a:spcPts val="0"/>
              </a:spcAft>
              <a:buFont typeface="Arial" panose="020B0604020202020204" pitchFamily="34" charset="0"/>
              <a:buChar char="•"/>
              <a:defRPr/>
            </a:pPr>
            <a:r>
              <a:rPr lang="en-US" sz="2800" dirty="0" smtClean="0"/>
              <a:t>The transition from elastic to muscular arteries  is gradual</a:t>
            </a:r>
          </a:p>
          <a:p>
            <a:pPr marL="0" indent="0" eaLnBrk="1" fontAlgn="auto" hangingPunct="1">
              <a:spcAft>
                <a:spcPts val="0"/>
              </a:spcAft>
              <a:buFont typeface="Arial" panose="020B0604020202020204" pitchFamily="34" charset="0"/>
              <a:buNone/>
              <a:defRPr/>
            </a:pPr>
            <a:r>
              <a:rPr lang="en-US" sz="2400" dirty="0" smtClean="0">
                <a:solidFill>
                  <a:srgbClr val="FF0000"/>
                </a:solidFill>
              </a:rPr>
              <a:t>               (</a:t>
            </a:r>
            <a:r>
              <a:rPr lang="en-US" sz="2400" b="1" dirty="0" smtClean="0">
                <a:solidFill>
                  <a:srgbClr val="FF0000"/>
                </a:solidFill>
              </a:rPr>
              <a:t>Gradual ↓in elastic fibers  &amp; ↑in smooth </a:t>
            </a:r>
            <a:r>
              <a:rPr lang="en-US" sz="2400" b="1" dirty="0" err="1" smtClean="0">
                <a:solidFill>
                  <a:srgbClr val="FF0000"/>
                </a:solidFill>
              </a:rPr>
              <a:t>ms</a:t>
            </a:r>
            <a:r>
              <a:rPr lang="en-US" sz="2400" b="1" dirty="0" smtClean="0">
                <a:solidFill>
                  <a:srgbClr val="FF0000"/>
                </a:solidFill>
              </a:rPr>
              <a:t> cells )</a:t>
            </a:r>
          </a:p>
          <a:p>
            <a:pPr marL="0" indent="0" eaLnBrk="1" fontAlgn="auto" hangingPunct="1">
              <a:spcAft>
                <a:spcPts val="0"/>
              </a:spcAft>
              <a:buFont typeface="Arial" panose="020B0604020202020204" pitchFamily="34" charset="0"/>
              <a:buNone/>
              <a:defRPr/>
            </a:pPr>
            <a:r>
              <a:rPr lang="en-US" sz="2800" u="sng" dirty="0" smtClean="0">
                <a:solidFill>
                  <a:srgbClr val="FF0000"/>
                </a:solidFill>
              </a:rPr>
              <a:t>Tunica Intima</a:t>
            </a:r>
            <a:r>
              <a:rPr lang="en-US" sz="2800" dirty="0" smtClean="0"/>
              <a:t>: thinner + </a:t>
            </a:r>
            <a:r>
              <a:rPr lang="en-US" sz="2800" b="1" dirty="0" smtClean="0"/>
              <a:t>clear IEL</a:t>
            </a:r>
          </a:p>
          <a:p>
            <a:pPr marL="0" indent="0" eaLnBrk="1" fontAlgn="auto" hangingPunct="1">
              <a:spcAft>
                <a:spcPts val="0"/>
              </a:spcAft>
              <a:buFont typeface="Arial" panose="020B0604020202020204" pitchFamily="34" charset="0"/>
              <a:buNone/>
              <a:defRPr/>
            </a:pPr>
            <a:endParaRPr lang="en-US" sz="2800" u="sng" dirty="0" smtClean="0">
              <a:solidFill>
                <a:srgbClr val="FF0000"/>
              </a:solidFill>
            </a:endParaRPr>
          </a:p>
          <a:p>
            <a:pPr marL="0" indent="0" eaLnBrk="1" fontAlgn="auto" hangingPunct="1">
              <a:spcAft>
                <a:spcPts val="0"/>
              </a:spcAft>
              <a:buFont typeface="Arial" panose="020B0604020202020204" pitchFamily="34" charset="0"/>
              <a:buNone/>
              <a:defRPr/>
            </a:pPr>
            <a:r>
              <a:rPr lang="en-US" sz="2800" u="sng" dirty="0" smtClean="0">
                <a:solidFill>
                  <a:srgbClr val="FF0000"/>
                </a:solidFill>
              </a:rPr>
              <a:t>Tunica media</a:t>
            </a:r>
            <a:r>
              <a:rPr lang="en-US" sz="2800" dirty="0" smtClean="0"/>
              <a:t>: mainly smooth muscles</a:t>
            </a:r>
          </a:p>
          <a:p>
            <a:pPr marL="0" indent="0" eaLnBrk="1" fontAlgn="auto" hangingPunct="1">
              <a:spcAft>
                <a:spcPts val="0"/>
              </a:spcAft>
              <a:buFont typeface="Arial" panose="020B0604020202020204" pitchFamily="34" charset="0"/>
              <a:buNone/>
              <a:defRPr/>
            </a:pPr>
            <a:r>
              <a:rPr lang="en-US" sz="2800" dirty="0"/>
              <a:t> </a:t>
            </a:r>
            <a:r>
              <a:rPr lang="en-US" sz="2800" b="1" dirty="0" smtClean="0"/>
              <a:t>EEL is clear</a:t>
            </a:r>
          </a:p>
          <a:p>
            <a:pPr marL="0" indent="0" eaLnBrk="1" fontAlgn="auto" hangingPunct="1">
              <a:spcAft>
                <a:spcPts val="0"/>
              </a:spcAft>
              <a:buFont typeface="Arial" panose="020B0604020202020204" pitchFamily="34" charset="0"/>
              <a:buNone/>
              <a:defRPr/>
            </a:pPr>
            <a:endParaRPr lang="en-US" sz="2800" u="sng" dirty="0" smtClean="0">
              <a:solidFill>
                <a:srgbClr val="FF0000"/>
              </a:solidFill>
            </a:endParaRPr>
          </a:p>
          <a:p>
            <a:pPr marL="0" indent="0" eaLnBrk="1" fontAlgn="auto" hangingPunct="1">
              <a:spcAft>
                <a:spcPts val="0"/>
              </a:spcAft>
              <a:buFont typeface="Arial" panose="020B0604020202020204" pitchFamily="34" charset="0"/>
              <a:buNone/>
              <a:defRPr/>
            </a:pPr>
            <a:r>
              <a:rPr lang="en-US" sz="2800" u="sng" dirty="0" smtClean="0">
                <a:solidFill>
                  <a:srgbClr val="FF0000"/>
                </a:solidFill>
              </a:rPr>
              <a:t>Tunica adventitia: </a:t>
            </a:r>
          </a:p>
          <a:p>
            <a:pPr marL="0" indent="0" eaLnBrk="1" fontAlgn="auto" hangingPunct="1">
              <a:spcAft>
                <a:spcPts val="0"/>
              </a:spcAft>
              <a:buFont typeface="Arial" panose="020B0604020202020204" pitchFamily="34" charset="0"/>
              <a:buNone/>
              <a:defRPr/>
            </a:pPr>
            <a:r>
              <a:rPr lang="en-US" sz="2800" dirty="0" smtClean="0"/>
              <a:t>Contains collagen &amp; elastic fibers + V.V.</a:t>
            </a:r>
          </a:p>
          <a:p>
            <a:pPr marL="0" indent="0" eaLnBrk="1" fontAlgn="auto" hangingPunct="1">
              <a:spcAft>
                <a:spcPts val="0"/>
              </a:spcAft>
              <a:buFont typeface="Arial" panose="020B0604020202020204" pitchFamily="34" charset="0"/>
              <a:buNone/>
              <a:defRPr/>
            </a:pPr>
            <a:endParaRPr lang="en-US" sz="2800" dirty="0"/>
          </a:p>
        </p:txBody>
      </p:sp>
      <p:sp>
        <p:nvSpPr>
          <p:cNvPr id="1331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C678F42-D66F-4B85-BCE2-C99D2CBC9742}" type="slidenum">
              <a:rPr lang="en-US" altLang="en-US" smtClean="0">
                <a:solidFill>
                  <a:srgbClr val="898989"/>
                </a:solidFill>
              </a:rPr>
              <a:pPr/>
              <a:t>10</a:t>
            </a:fld>
            <a:endParaRPr lang="en-US" altLang="en-US" smtClean="0">
              <a:solidFill>
                <a:srgbClr val="898989"/>
              </a:solidFill>
            </a:endParaRPr>
          </a:p>
        </p:txBody>
      </p:sp>
      <p:sp>
        <p:nvSpPr>
          <p:cNvPr id="13317" name="Rectangle 2">
            <a:hlinkClick r:id="rId2"/>
          </p:cNvPr>
          <p:cNvSpPr>
            <a:spLocks noChangeArrowheads="1"/>
          </p:cNvSpPr>
          <p:nvPr/>
        </p:nvSpPr>
        <p:spPr bwMode="auto">
          <a:xfrm>
            <a:off x="0" y="10626725"/>
            <a:ext cx="396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en-US" altLang="en-US"/>
          </a:p>
        </p:txBody>
      </p:sp>
      <p:pic>
        <p:nvPicPr>
          <p:cNvPr id="13318" name="Picture 4" descr="http://www.iupui.edu/~anatd502/Labs.f04/connective%20lab/s164x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909888"/>
            <a:ext cx="2952750" cy="3733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9" name="TextBox 9"/>
          <p:cNvSpPr txBox="1">
            <a:spLocks noChangeArrowheads="1"/>
          </p:cNvSpPr>
          <p:nvPr/>
        </p:nvSpPr>
        <p:spPr bwMode="auto">
          <a:xfrm>
            <a:off x="7812088" y="5429250"/>
            <a:ext cx="474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a:t>IEL</a:t>
            </a:r>
          </a:p>
        </p:txBody>
      </p:sp>
      <p:cxnSp>
        <p:nvCxnSpPr>
          <p:cNvPr id="12" name="Straight Arrow Connector 11"/>
          <p:cNvCxnSpPr/>
          <p:nvPr/>
        </p:nvCxnSpPr>
        <p:spPr>
          <a:xfrm flipH="1" flipV="1">
            <a:off x="7524750" y="4929188"/>
            <a:ext cx="441325" cy="5048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21" name="TextBox 12"/>
          <p:cNvSpPr txBox="1">
            <a:spLocks noChangeArrowheads="1"/>
          </p:cNvSpPr>
          <p:nvPr/>
        </p:nvSpPr>
        <p:spPr bwMode="auto">
          <a:xfrm>
            <a:off x="6659563" y="3357563"/>
            <a:ext cx="50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a:t>EEL</a:t>
            </a:r>
          </a:p>
        </p:txBody>
      </p:sp>
      <p:cxnSp>
        <p:nvCxnSpPr>
          <p:cNvPr id="15" name="Straight Arrow Connector 14"/>
          <p:cNvCxnSpPr/>
          <p:nvPr/>
        </p:nvCxnSpPr>
        <p:spPr>
          <a:xfrm>
            <a:off x="6913563" y="3643313"/>
            <a:ext cx="395287" cy="566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es-ES" smtClean="0"/>
              <a:t>Professor Dr Hala El-mazar 2020</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73696"/>
    </mc:Choice>
    <mc:Fallback xmlns="">
      <p:transition spd="slow" advTm="73696"/>
    </mc:Fallback>
  </mc:AlternateContent>
  <p:timing>
    <p:tnLst>
      <p:par>
        <p:cTn id="1" dur="indefinite" restart="never" nodeType="tmRoot"/>
      </p:par>
    </p:tnLst>
  </p:timing>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s-ES" smtClean="0"/>
              <a:t>Professor Dr Hala El-mazar 2020</a:t>
            </a:r>
            <a:endParaRPr lang="en-US"/>
          </a:p>
        </p:txBody>
      </p:sp>
      <p:sp>
        <p:nvSpPr>
          <p:cNvPr id="1433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1EA6970-B58F-4286-89E9-2F95D5263C10}" type="slidenum">
              <a:rPr lang="en-US" altLang="en-US" smtClean="0">
                <a:solidFill>
                  <a:srgbClr val="898989"/>
                </a:solidFill>
              </a:rPr>
              <a:pPr/>
              <a:t>11</a:t>
            </a:fld>
            <a:endParaRPr lang="en-US" altLang="en-US" smtClean="0">
              <a:solidFill>
                <a:srgbClr val="898989"/>
              </a:solidFill>
            </a:endParaRPr>
          </a:p>
        </p:txBody>
      </p:sp>
      <p:sp>
        <p:nvSpPr>
          <p:cNvPr id="14340" name="Title 5"/>
          <p:cNvSpPr>
            <a:spLocks noGrp="1"/>
          </p:cNvSpPr>
          <p:nvPr>
            <p:ph type="title" idx="4294967295"/>
          </p:nvPr>
        </p:nvSpPr>
        <p:spPr>
          <a:xfrm>
            <a:off x="0" y="260350"/>
            <a:ext cx="8229600" cy="865188"/>
          </a:xfrm>
        </p:spPr>
        <p:txBody>
          <a:bodyPr/>
          <a:lstStyle/>
          <a:p>
            <a:pPr eaLnBrk="1" hangingPunct="1"/>
            <a:r>
              <a:rPr lang="en-US" altLang="en-US" sz="3200" b="1" u="sng" smtClean="0"/>
              <a:t>Special types of medium sized arteries </a:t>
            </a:r>
          </a:p>
        </p:txBody>
      </p:sp>
      <p:sp>
        <p:nvSpPr>
          <p:cNvPr id="7" name="Content Placeholder 6"/>
          <p:cNvSpPr>
            <a:spLocks noGrp="1"/>
          </p:cNvSpPr>
          <p:nvPr>
            <p:ph idx="4294967295"/>
          </p:nvPr>
        </p:nvSpPr>
        <p:spPr>
          <a:xfrm>
            <a:off x="395288" y="981075"/>
            <a:ext cx="8424862" cy="5543550"/>
          </a:xfrm>
          <a:effectLst>
            <a:outerShdw blurRad="44450" dist="27940" dir="5400000" algn="ctr">
              <a:srgbClr val="000000">
                <a:alpha val="32000"/>
              </a:srgbClr>
            </a:outerShdw>
          </a:effectLst>
        </p:spPr>
        <p:txBody>
          <a:bodyPr rtlCol="0">
            <a:normAutofit/>
          </a:bodyPr>
          <a:lstStyle/>
          <a:p>
            <a:pPr marL="0" indent="0" eaLnBrk="1" fontAlgn="auto" hangingPunct="1">
              <a:spcAft>
                <a:spcPts val="0"/>
              </a:spcAft>
              <a:buFont typeface="Arial" panose="020B0604020202020204" pitchFamily="34" charset="0"/>
              <a:buNone/>
              <a:defRPr/>
            </a:pPr>
            <a:r>
              <a:rPr lang="en-US" sz="2800" b="1" u="sng" dirty="0" smtClean="0">
                <a:solidFill>
                  <a:srgbClr val="FF0000"/>
                </a:solidFill>
              </a:rPr>
              <a:t>1- Basilar artery</a:t>
            </a:r>
            <a:r>
              <a:rPr lang="en-US" dirty="0" smtClean="0"/>
              <a:t>: </a:t>
            </a:r>
            <a:r>
              <a:rPr lang="en-US" sz="2800" dirty="0" smtClean="0"/>
              <a:t>protected by the skull.</a:t>
            </a:r>
            <a:endParaRPr lang="en-US" sz="2800" dirty="0"/>
          </a:p>
          <a:p>
            <a:pPr marL="514350" indent="-514350" eaLnBrk="1" fontAlgn="auto" hangingPunct="1">
              <a:lnSpc>
                <a:spcPct val="90000"/>
              </a:lnSpc>
              <a:spcAft>
                <a:spcPts val="0"/>
              </a:spcAft>
              <a:buFont typeface="Arial" panose="020B0604020202020204" pitchFamily="34" charset="0"/>
              <a:buNone/>
              <a:defRPr/>
            </a:pPr>
            <a:r>
              <a:rPr lang="en-US" sz="2800" b="1" dirty="0" smtClean="0"/>
              <a:t>Tunica intima :</a:t>
            </a:r>
            <a:r>
              <a:rPr lang="en-US" sz="2800" dirty="0" smtClean="0"/>
              <a:t> has </a:t>
            </a:r>
            <a:r>
              <a:rPr lang="en-US" sz="2800" b="1" dirty="0" smtClean="0"/>
              <a:t>prominent thick IEL</a:t>
            </a:r>
          </a:p>
          <a:p>
            <a:pPr marL="514350" indent="-514350" eaLnBrk="1" fontAlgn="auto" hangingPunct="1">
              <a:lnSpc>
                <a:spcPct val="90000"/>
              </a:lnSpc>
              <a:spcAft>
                <a:spcPts val="0"/>
              </a:spcAft>
              <a:buFont typeface="Arial" panose="020B0604020202020204" pitchFamily="34" charset="0"/>
              <a:buAutoNum type="alphaUcPeriod" startAt="20"/>
              <a:defRPr/>
            </a:pPr>
            <a:endParaRPr lang="en-US" sz="2800" b="1" dirty="0" smtClean="0"/>
          </a:p>
          <a:p>
            <a:pPr eaLnBrk="1" fontAlgn="auto" hangingPunct="1">
              <a:spcAft>
                <a:spcPts val="0"/>
              </a:spcAft>
              <a:buFont typeface="Arial" panose="020B0604020202020204" pitchFamily="34" charset="0"/>
              <a:buNone/>
              <a:defRPr/>
            </a:pPr>
            <a:endParaRPr lang="en-US" sz="2800" dirty="0" smtClean="0">
              <a:effectLst>
                <a:outerShdw blurRad="38100" dist="38100" dir="2700000" algn="tl">
                  <a:srgbClr val="C0C0C0"/>
                </a:outerShdw>
              </a:effectLst>
            </a:endParaRPr>
          </a:p>
          <a:p>
            <a:pPr eaLnBrk="1" fontAlgn="auto" hangingPunct="1">
              <a:spcAft>
                <a:spcPts val="0"/>
              </a:spcAft>
              <a:buFont typeface="Arial" panose="020B0604020202020204" pitchFamily="34" charset="0"/>
              <a:buNone/>
              <a:defRPr/>
            </a:pPr>
            <a:endParaRPr lang="en-US" sz="2800" b="1" u="sng" dirty="0" smtClean="0">
              <a:solidFill>
                <a:srgbClr val="FF0000"/>
              </a:solidFill>
              <a:effectLst>
                <a:outerShdw blurRad="38100" dist="38100" dir="2700000" algn="tl">
                  <a:srgbClr val="C0C0C0"/>
                </a:outerShdw>
              </a:effectLst>
            </a:endParaRPr>
          </a:p>
          <a:p>
            <a:pPr eaLnBrk="1" fontAlgn="auto" hangingPunct="1">
              <a:spcAft>
                <a:spcPts val="0"/>
              </a:spcAft>
              <a:buFont typeface="Arial" panose="020B0604020202020204" pitchFamily="34" charset="0"/>
              <a:buNone/>
              <a:defRPr/>
            </a:pPr>
            <a:endParaRPr lang="en-US" sz="2800" b="1" u="sng" dirty="0">
              <a:solidFill>
                <a:srgbClr val="FF0000"/>
              </a:solidFill>
              <a:effectLst>
                <a:outerShdw blurRad="38100" dist="38100" dir="2700000" algn="tl">
                  <a:srgbClr val="C0C0C0"/>
                </a:outerShdw>
              </a:effectLst>
            </a:endParaRPr>
          </a:p>
          <a:p>
            <a:pPr eaLnBrk="1" fontAlgn="auto" hangingPunct="1">
              <a:spcAft>
                <a:spcPts val="0"/>
              </a:spcAft>
              <a:buFont typeface="Arial" panose="020B0604020202020204" pitchFamily="34" charset="0"/>
              <a:buNone/>
              <a:defRPr/>
            </a:pPr>
            <a:endParaRPr lang="en-US" sz="2800" b="1" u="sng" dirty="0" smtClean="0">
              <a:solidFill>
                <a:srgbClr val="FF0000"/>
              </a:solidFill>
              <a:effectLst>
                <a:outerShdw blurRad="38100" dist="38100" dir="2700000" algn="tl">
                  <a:srgbClr val="C0C0C0"/>
                </a:outerShdw>
              </a:effectLst>
            </a:endParaRPr>
          </a:p>
          <a:p>
            <a:pPr eaLnBrk="1" fontAlgn="auto" hangingPunct="1">
              <a:spcAft>
                <a:spcPts val="0"/>
              </a:spcAft>
              <a:buFont typeface="Arial" panose="020B0604020202020204" pitchFamily="34" charset="0"/>
              <a:buNone/>
              <a:defRPr/>
            </a:pPr>
            <a:r>
              <a:rPr lang="en-US" sz="2800" b="1" u="sng" dirty="0" smtClean="0">
                <a:solidFill>
                  <a:srgbClr val="FF0000"/>
                </a:solidFill>
                <a:effectLst>
                  <a:outerShdw blurRad="38100" dist="38100" dir="2700000" algn="tl">
                    <a:srgbClr val="C0C0C0"/>
                  </a:outerShdw>
                </a:effectLst>
              </a:rPr>
              <a:t>2- Umbilical artery:</a:t>
            </a:r>
            <a:r>
              <a:rPr lang="en-US" sz="2800" dirty="0" smtClean="0">
                <a:effectLst>
                  <a:outerShdw blurRad="38100" dist="38100" dir="2700000" algn="tl">
                    <a:srgbClr val="C0C0C0"/>
                  </a:outerShdw>
                </a:effectLst>
              </a:rPr>
              <a:t> in the umbilical Cord, </a:t>
            </a:r>
          </a:p>
          <a:p>
            <a:pPr eaLnBrk="1" fontAlgn="auto" hangingPunct="1">
              <a:spcAft>
                <a:spcPts val="0"/>
              </a:spcAft>
              <a:buFont typeface="Arial" panose="020B0604020202020204" pitchFamily="34" charset="0"/>
              <a:buNone/>
              <a:defRPr/>
            </a:pPr>
            <a:r>
              <a:rPr lang="en-US" sz="2800" b="1" dirty="0" smtClean="0">
                <a:effectLst>
                  <a:outerShdw blurRad="38100" dist="38100" dir="2700000" algn="tl">
                    <a:srgbClr val="C0C0C0"/>
                  </a:outerShdw>
                </a:effectLst>
              </a:rPr>
              <a:t>Tunica adventitia</a:t>
            </a:r>
            <a:r>
              <a:rPr lang="en-US" sz="2800" dirty="0" smtClean="0">
                <a:effectLst>
                  <a:outerShdw blurRad="38100" dist="38100" dir="2700000" algn="tl">
                    <a:srgbClr val="C0C0C0"/>
                  </a:outerShdw>
                </a:effectLst>
              </a:rPr>
              <a:t>: made by  </a:t>
            </a:r>
            <a:r>
              <a:rPr lang="en-US" sz="2800" dirty="0" err="1" smtClean="0">
                <a:effectLst>
                  <a:outerShdw blurRad="38100" dist="38100" dir="2700000" algn="tl">
                    <a:srgbClr val="C0C0C0"/>
                  </a:outerShdw>
                </a:effectLst>
              </a:rPr>
              <a:t>Mucoid</a:t>
            </a:r>
            <a:r>
              <a:rPr lang="en-US" sz="2800" dirty="0" smtClean="0">
                <a:effectLst>
                  <a:outerShdw blurRad="38100" dist="38100" dir="2700000" algn="tl">
                    <a:srgbClr val="C0C0C0"/>
                  </a:outerShdw>
                </a:effectLst>
              </a:rPr>
              <a:t> CT</a:t>
            </a:r>
            <a:endParaRPr lang="en-US" sz="2800" dirty="0" smtClean="0"/>
          </a:p>
          <a:p>
            <a:pPr marL="514350" indent="-514350" eaLnBrk="1" fontAlgn="auto" hangingPunct="1">
              <a:lnSpc>
                <a:spcPct val="90000"/>
              </a:lnSpc>
              <a:spcAft>
                <a:spcPts val="0"/>
              </a:spcAft>
              <a:buFont typeface="Arial" panose="020B0604020202020204" pitchFamily="34" charset="0"/>
              <a:buNone/>
              <a:defRPr/>
            </a:pPr>
            <a:endParaRPr lang="en-US" sz="2800" b="1" u="sng" dirty="0" smtClean="0">
              <a:solidFill>
                <a:srgbClr val="FF0000"/>
              </a:solidFill>
            </a:endParaRPr>
          </a:p>
        </p:txBody>
      </p:sp>
      <p:pic>
        <p:nvPicPr>
          <p:cNvPr id="14342" name="Picture 5"/>
          <p:cNvPicPr>
            <a:picLocks noChangeAspect="1" noChangeArrowheads="1"/>
          </p:cNvPicPr>
          <p:nvPr/>
        </p:nvPicPr>
        <p:blipFill>
          <a:blip r:embed="rId2">
            <a:extLst>
              <a:ext uri="{28A0092B-C50C-407E-A947-70E740481C1C}">
                <a14:useLocalDpi xmlns:a14="http://schemas.microsoft.com/office/drawing/2010/main" val="0"/>
              </a:ext>
            </a:extLst>
          </a:blip>
          <a:srcRect t="-4961" r="57802"/>
          <a:stretch>
            <a:fillRect/>
          </a:stretch>
        </p:blipFill>
        <p:spPr bwMode="auto">
          <a:xfrm>
            <a:off x="6588125" y="1141413"/>
            <a:ext cx="2443163" cy="2143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3" name="Picture 5" descr="placental-artery"/>
          <p:cNvPicPr>
            <a:picLocks noChangeAspect="1" noChangeArrowheads="1"/>
          </p:cNvPicPr>
          <p:nvPr/>
        </p:nvPicPr>
        <p:blipFill>
          <a:blip r:embed="rId3">
            <a:extLst>
              <a:ext uri="{28A0092B-C50C-407E-A947-70E740481C1C}">
                <a14:useLocalDpi xmlns:a14="http://schemas.microsoft.com/office/drawing/2010/main" val="0"/>
              </a:ext>
            </a:extLst>
          </a:blip>
          <a:srcRect b="7906"/>
          <a:stretch>
            <a:fillRect/>
          </a:stretch>
        </p:blipFill>
        <p:spPr bwMode="auto">
          <a:xfrm>
            <a:off x="6588125" y="3816350"/>
            <a:ext cx="2486025" cy="2060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4" name="TextBox 10"/>
          <p:cNvSpPr txBox="1">
            <a:spLocks noChangeArrowheads="1"/>
          </p:cNvSpPr>
          <p:nvPr/>
        </p:nvSpPr>
        <p:spPr bwMode="auto">
          <a:xfrm>
            <a:off x="6964363" y="5940425"/>
            <a:ext cx="1711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a:t>Umbilical artery</a:t>
            </a:r>
            <a:endParaRPr lang="ar-JO" altLang="en-US" b="1"/>
          </a:p>
        </p:txBody>
      </p:sp>
    </p:spTree>
  </p:cSld>
  <p:clrMapOvr>
    <a:masterClrMapping/>
  </p:clrMapOvr>
  <mc:AlternateContent xmlns:mc="http://schemas.openxmlformats.org/markup-compatibility/2006" xmlns:p14="http://schemas.microsoft.com/office/powerpoint/2010/main">
    <mc:Choice Requires="p14">
      <p:transition spd="slow" p14:dur="2000" advTm="55944"/>
    </mc:Choice>
    <mc:Fallback xmlns="">
      <p:transition spd="slow" advTm="55944"/>
    </mc:Fallback>
  </mc:AlternateContent>
  <p:timing>
    <p:tnLst>
      <p:par>
        <p:cTn id="1" dur="indefinite" restart="never" nodeType="tmRoot"/>
      </p:par>
    </p:tnLst>
  </p:timing>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s-ES" smtClean="0"/>
              <a:t>Professor Dr Hala El-mazar 2020</a:t>
            </a:r>
            <a:endParaRPr lang="en-US"/>
          </a:p>
        </p:txBody>
      </p:sp>
      <p:sp>
        <p:nvSpPr>
          <p:cNvPr id="1536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3CE117C-2C23-4A8B-AB2C-97F496469ADD}" type="slidenum">
              <a:rPr lang="en-US" altLang="en-US" smtClean="0">
                <a:solidFill>
                  <a:srgbClr val="898989"/>
                </a:solidFill>
              </a:rPr>
              <a:pPr/>
              <a:t>12</a:t>
            </a:fld>
            <a:endParaRPr lang="en-US" altLang="en-US" smtClean="0">
              <a:solidFill>
                <a:srgbClr val="898989"/>
              </a:solidFill>
            </a:endParaRPr>
          </a:p>
        </p:txBody>
      </p:sp>
      <p:pic>
        <p:nvPicPr>
          <p:cNvPr id="15364" name="Picture 2" descr="http://book.myhistology.com/basic-histo/11.%20The%20Circulatory%20System_files/loadBinary_009.gif"/>
          <p:cNvPicPr>
            <a:picLocks noChangeAspect="1" noChangeArrowheads="1"/>
          </p:cNvPicPr>
          <p:nvPr/>
        </p:nvPicPr>
        <p:blipFill>
          <a:blip r:embed="rId2">
            <a:extLst>
              <a:ext uri="{28A0092B-C50C-407E-A947-70E740481C1C}">
                <a14:useLocalDpi xmlns:a14="http://schemas.microsoft.com/office/drawing/2010/main" val="0"/>
              </a:ext>
            </a:extLst>
          </a:blip>
          <a:srcRect b="14667"/>
          <a:stretch>
            <a:fillRect/>
          </a:stretch>
        </p:blipFill>
        <p:spPr bwMode="auto">
          <a:xfrm>
            <a:off x="1214438" y="404813"/>
            <a:ext cx="6577012" cy="4875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5" name="TextBox 3"/>
          <p:cNvSpPr txBox="1">
            <a:spLocks noChangeArrowheads="1"/>
          </p:cNvSpPr>
          <p:nvPr/>
        </p:nvSpPr>
        <p:spPr bwMode="auto">
          <a:xfrm>
            <a:off x="5435600" y="5373688"/>
            <a:ext cx="2046288"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b="1"/>
              <a:t>Elastic arteries</a:t>
            </a:r>
          </a:p>
        </p:txBody>
      </p:sp>
      <p:sp>
        <p:nvSpPr>
          <p:cNvPr id="15366" name="TextBox 4"/>
          <p:cNvSpPr txBox="1">
            <a:spLocks noChangeArrowheads="1"/>
          </p:cNvSpPr>
          <p:nvPr/>
        </p:nvSpPr>
        <p:spPr bwMode="auto">
          <a:xfrm>
            <a:off x="1835150" y="5414963"/>
            <a:ext cx="2425700"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b="1"/>
              <a:t>Muscular arteries</a:t>
            </a:r>
          </a:p>
        </p:txBody>
      </p:sp>
      <p:sp>
        <p:nvSpPr>
          <p:cNvPr id="15367" name="TextBox 5"/>
          <p:cNvSpPr txBox="1">
            <a:spLocks noChangeArrowheads="1"/>
          </p:cNvSpPr>
          <p:nvPr/>
        </p:nvSpPr>
        <p:spPr bwMode="auto">
          <a:xfrm>
            <a:off x="5508625" y="6011863"/>
            <a:ext cx="205105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a:solidFill>
                  <a:srgbClr val="FF0000"/>
                </a:solidFill>
              </a:rPr>
              <a:t>Conducting arteries</a:t>
            </a:r>
          </a:p>
        </p:txBody>
      </p:sp>
      <p:sp>
        <p:nvSpPr>
          <p:cNvPr id="15368" name="TextBox 6"/>
          <p:cNvSpPr txBox="1">
            <a:spLocks noChangeArrowheads="1"/>
          </p:cNvSpPr>
          <p:nvPr/>
        </p:nvSpPr>
        <p:spPr bwMode="auto">
          <a:xfrm>
            <a:off x="2017713" y="6011863"/>
            <a:ext cx="2122487"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a:solidFill>
                  <a:srgbClr val="FF0000"/>
                </a:solidFill>
              </a:rPr>
              <a:t>Distributing arteries</a:t>
            </a:r>
          </a:p>
        </p:txBody>
      </p:sp>
    </p:spTree>
  </p:cSld>
  <p:clrMapOvr>
    <a:masterClrMapping/>
  </p:clrMapOvr>
  <mc:AlternateContent xmlns:mc="http://schemas.openxmlformats.org/markup-compatibility/2006" xmlns:p14="http://schemas.microsoft.com/office/powerpoint/2010/main">
    <mc:Choice Requires="p14">
      <p:transition spd="slow" p14:dur="2000" advTm="52233"/>
    </mc:Choice>
    <mc:Fallback xmlns="">
      <p:transition spd="slow" advTm="52233"/>
    </mc:Fallback>
  </mc:AlternateContent>
  <p:timing>
    <p:tnLst>
      <p:par>
        <p:cTn id="1" dur="indefinite" restart="never" nodeType="tmRoot"/>
      </p:par>
    </p:tnLst>
  </p:timing>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457200" y="44450"/>
            <a:ext cx="8229600" cy="850900"/>
          </a:xfrm>
        </p:spPr>
        <p:txBody>
          <a:bodyPr/>
          <a:lstStyle/>
          <a:p>
            <a:pPr eaLnBrk="1" hangingPunct="1"/>
            <a:r>
              <a:rPr lang="en-US" altLang="en-US" sz="3200" b="1" u="sng" smtClean="0"/>
              <a:t>Arterial sensory structures</a:t>
            </a:r>
          </a:p>
        </p:txBody>
      </p:sp>
      <p:sp>
        <p:nvSpPr>
          <p:cNvPr id="5" name="Content Placeholder 4"/>
          <p:cNvSpPr>
            <a:spLocks noGrp="1"/>
          </p:cNvSpPr>
          <p:nvPr>
            <p:ph idx="1"/>
          </p:nvPr>
        </p:nvSpPr>
        <p:spPr>
          <a:xfrm>
            <a:off x="107950" y="1196975"/>
            <a:ext cx="9036050" cy="5400675"/>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en-US" sz="2800" b="1" u="sng" dirty="0" smtClean="0">
                <a:solidFill>
                  <a:srgbClr val="FF0000"/>
                </a:solidFill>
              </a:rPr>
              <a:t>1- Carotid sinuses: </a:t>
            </a:r>
          </a:p>
          <a:p>
            <a:pPr eaLnBrk="1" fontAlgn="auto" hangingPunct="1">
              <a:spcAft>
                <a:spcPts val="0"/>
              </a:spcAft>
              <a:buFontTx/>
              <a:buChar char="-"/>
              <a:defRPr/>
            </a:pPr>
            <a:r>
              <a:rPr lang="en-US" sz="2800" dirty="0" smtClean="0"/>
              <a:t>Dilatation in the wall internal carotid arteries</a:t>
            </a:r>
          </a:p>
          <a:p>
            <a:pPr marL="0" indent="0" eaLnBrk="1" fontAlgn="auto" hangingPunct="1">
              <a:spcAft>
                <a:spcPts val="0"/>
              </a:spcAft>
              <a:buFont typeface="Arial" charset="0"/>
              <a:buNone/>
              <a:defRPr/>
            </a:pPr>
            <a:r>
              <a:rPr lang="en-US" sz="2800" dirty="0" smtClean="0"/>
              <a:t>      and in Aortic arch</a:t>
            </a:r>
          </a:p>
          <a:p>
            <a:pPr eaLnBrk="1" fontAlgn="auto" hangingPunct="1">
              <a:spcAft>
                <a:spcPts val="0"/>
              </a:spcAft>
              <a:buFontTx/>
              <a:buChar char="-"/>
              <a:defRPr/>
            </a:pPr>
            <a:r>
              <a:rPr lang="en-US" sz="2800" dirty="0" smtClean="0"/>
              <a:t>Contains </a:t>
            </a:r>
            <a:r>
              <a:rPr lang="en-US" sz="2800" b="1" u="sng" dirty="0" smtClean="0">
                <a:solidFill>
                  <a:srgbClr val="FF0000"/>
                </a:solidFill>
              </a:rPr>
              <a:t>baroreceptors </a:t>
            </a:r>
            <a:r>
              <a:rPr lang="en-US" sz="2800" dirty="0" smtClean="0"/>
              <a:t>which monitor</a:t>
            </a:r>
          </a:p>
          <a:p>
            <a:pPr marL="0" indent="0" eaLnBrk="1" fontAlgn="auto" hangingPunct="1">
              <a:spcAft>
                <a:spcPts val="0"/>
              </a:spcAft>
              <a:buFont typeface="Arial" panose="020B0604020202020204" pitchFamily="34" charset="0"/>
              <a:buNone/>
              <a:defRPr/>
            </a:pPr>
            <a:r>
              <a:rPr lang="en-US" sz="2800" dirty="0" smtClean="0"/>
              <a:t>    Changes in blood pressure. </a:t>
            </a:r>
          </a:p>
          <a:p>
            <a:pPr marL="0" indent="0" eaLnBrk="1" fontAlgn="auto" hangingPunct="1">
              <a:spcAft>
                <a:spcPts val="0"/>
              </a:spcAft>
              <a:buFont typeface="Arial" panose="020B0604020202020204" pitchFamily="34" charset="0"/>
              <a:buNone/>
              <a:defRPr/>
            </a:pPr>
            <a:r>
              <a:rPr lang="en-US" sz="2800" dirty="0" smtClean="0"/>
              <a:t>- The </a:t>
            </a:r>
            <a:r>
              <a:rPr lang="en-US" sz="2800" u="sng" dirty="0" smtClean="0"/>
              <a:t>tunica media </a:t>
            </a:r>
            <a:r>
              <a:rPr lang="en-US" sz="2800" dirty="0" smtClean="0"/>
              <a:t>of each carotid sinus is</a:t>
            </a:r>
          </a:p>
          <a:p>
            <a:pPr marL="0" indent="0" eaLnBrk="1" fontAlgn="auto" hangingPunct="1">
              <a:spcAft>
                <a:spcPts val="0"/>
              </a:spcAft>
              <a:buFont typeface="Arial" panose="020B0604020202020204" pitchFamily="34" charset="0"/>
              <a:buNone/>
              <a:defRPr/>
            </a:pPr>
            <a:r>
              <a:rPr lang="en-US" sz="2800" dirty="0" smtClean="0"/>
              <a:t>   thinner allowing greater distension when</a:t>
            </a:r>
          </a:p>
          <a:p>
            <a:pPr marL="0" indent="0" eaLnBrk="1" fontAlgn="auto" hangingPunct="1">
              <a:spcAft>
                <a:spcPts val="0"/>
              </a:spcAft>
              <a:buFont typeface="Arial" panose="020B0604020202020204" pitchFamily="34" charset="0"/>
              <a:buNone/>
              <a:defRPr/>
            </a:pPr>
            <a:r>
              <a:rPr lang="en-US" sz="2800" dirty="0"/>
              <a:t> </a:t>
            </a:r>
            <a:r>
              <a:rPr lang="en-US" sz="2800" dirty="0" smtClean="0"/>
              <a:t>   bl. pressure rise </a:t>
            </a:r>
          </a:p>
          <a:p>
            <a:pPr eaLnBrk="1" fontAlgn="auto" hangingPunct="1">
              <a:spcAft>
                <a:spcPts val="0"/>
              </a:spcAft>
              <a:buFontTx/>
              <a:buChar char="-"/>
              <a:defRPr/>
            </a:pPr>
            <a:r>
              <a:rPr lang="en-US" sz="2800" dirty="0"/>
              <a:t>S</a:t>
            </a:r>
            <a:r>
              <a:rPr lang="en-US" sz="2800" dirty="0" smtClean="0"/>
              <a:t>ensory nerve endings from cranial n </a:t>
            </a:r>
            <a:r>
              <a:rPr lang="en-US" sz="2800" b="1" u="sng" dirty="0" smtClean="0">
                <a:solidFill>
                  <a:srgbClr val="FF0000"/>
                </a:solidFill>
              </a:rPr>
              <a:t>IX glossopharyngeal nerve </a:t>
            </a:r>
            <a:r>
              <a:rPr lang="en-US" sz="2800" dirty="0" smtClean="0"/>
              <a:t>are embedded in the wall of the artery</a:t>
            </a:r>
          </a:p>
          <a:p>
            <a:pPr marL="0" indent="0" eaLnBrk="1" fontAlgn="auto" hangingPunct="1">
              <a:spcAft>
                <a:spcPts val="0"/>
              </a:spcAft>
              <a:buFont typeface="Arial" panose="020B0604020202020204" pitchFamily="34" charset="0"/>
              <a:buNone/>
              <a:defRPr/>
            </a:pPr>
            <a:r>
              <a:rPr lang="en-US" sz="2800" dirty="0" smtClean="0"/>
              <a:t>- Afferent n impulse → brain →adjust tension on wall →   </a:t>
            </a:r>
          </a:p>
          <a:p>
            <a:pPr marL="0" indent="0" eaLnBrk="1" fontAlgn="auto" hangingPunct="1">
              <a:spcAft>
                <a:spcPts val="0"/>
              </a:spcAft>
              <a:buFont typeface="Arial" panose="020B0604020202020204" pitchFamily="34" charset="0"/>
              <a:buNone/>
              <a:defRPr/>
            </a:pPr>
            <a:r>
              <a:rPr lang="en-US" sz="2800" dirty="0" smtClean="0"/>
              <a:t>   pressure return to normal </a:t>
            </a:r>
            <a:endParaRPr lang="en-US" sz="2800" dirty="0"/>
          </a:p>
        </p:txBody>
      </p:sp>
      <p:sp>
        <p:nvSpPr>
          <p:cNvPr id="2" name="Footer Placeholder 1"/>
          <p:cNvSpPr>
            <a:spLocks noGrp="1"/>
          </p:cNvSpPr>
          <p:nvPr>
            <p:ph type="ftr" sz="quarter" idx="11"/>
          </p:nvPr>
        </p:nvSpPr>
        <p:spPr/>
        <p:txBody>
          <a:bodyPr/>
          <a:lstStyle/>
          <a:p>
            <a:pPr>
              <a:defRPr/>
            </a:pPr>
            <a:r>
              <a:rPr lang="es-ES" smtClean="0"/>
              <a:t>Professor Dr Hala El-mazar 2020</a:t>
            </a:r>
            <a:endParaRPr lang="en-US"/>
          </a:p>
        </p:txBody>
      </p:sp>
      <p:sp>
        <p:nvSpPr>
          <p:cNvPr id="1638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D3EA9D0-8A86-454B-B824-DF997E448D1F}" type="slidenum">
              <a:rPr lang="en-US" altLang="en-US" smtClean="0">
                <a:solidFill>
                  <a:srgbClr val="898989"/>
                </a:solidFill>
              </a:rPr>
              <a:pPr/>
              <a:t>13</a:t>
            </a:fld>
            <a:endParaRPr lang="en-US" altLang="en-US" smtClean="0">
              <a:solidFill>
                <a:srgbClr val="898989"/>
              </a:solidFill>
            </a:endParaRPr>
          </a:p>
        </p:txBody>
      </p:sp>
      <p:pic>
        <p:nvPicPr>
          <p:cNvPr id="16390" name="Picture 4" descr="Image result for Carotid sinu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39" y="1268413"/>
            <a:ext cx="2232373"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V="1">
            <a:off x="6875463" y="2924175"/>
            <a:ext cx="792162" cy="6492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143453"/>
    </mc:Choice>
    <mc:Fallback xmlns="">
      <p:transition spd="slow" advTm="143453"/>
    </mc:Fallback>
  </mc:AlternateContent>
  <p:timing>
    <p:tnLst>
      <p:par>
        <p:cTn id="1" dur="indefinite" restart="never" nodeType="tmRoot"/>
      </p:par>
    </p:tnLst>
  </p:timing>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575" y="333375"/>
            <a:ext cx="8664575" cy="6264275"/>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US" sz="2800" b="1" u="sng" dirty="0" smtClean="0">
                <a:solidFill>
                  <a:srgbClr val="FF0000"/>
                </a:solidFill>
              </a:rPr>
              <a:t>2- Carotid bodies:</a:t>
            </a:r>
            <a:endParaRPr lang="en-US" sz="2800" dirty="0" smtClean="0">
              <a:solidFill>
                <a:srgbClr val="FF0000"/>
              </a:solidFill>
            </a:endParaRPr>
          </a:p>
          <a:p>
            <a:pPr marL="0" indent="0" eaLnBrk="1" fontAlgn="auto" hangingPunct="1">
              <a:spcAft>
                <a:spcPts val="0"/>
              </a:spcAft>
              <a:buFont typeface="Arial" panose="020B0604020202020204" pitchFamily="34" charset="0"/>
              <a:buNone/>
              <a:defRPr/>
            </a:pPr>
            <a:r>
              <a:rPr lang="en-US" sz="2800" dirty="0" smtClean="0"/>
              <a:t>- Small , ganglion like structures</a:t>
            </a:r>
          </a:p>
          <a:p>
            <a:pPr eaLnBrk="1" fontAlgn="auto" hangingPunct="1">
              <a:spcAft>
                <a:spcPts val="0"/>
              </a:spcAft>
              <a:buFontTx/>
              <a:buChar char="-"/>
              <a:defRPr/>
            </a:pPr>
            <a:r>
              <a:rPr lang="en-US" sz="2800" dirty="0" smtClean="0"/>
              <a:t>Found in </a:t>
            </a:r>
            <a:r>
              <a:rPr lang="en-US" sz="2800" u="sng" dirty="0" smtClean="0"/>
              <a:t>the adventitia </a:t>
            </a:r>
            <a:r>
              <a:rPr lang="en-US" sz="2800" dirty="0"/>
              <a:t>n</a:t>
            </a:r>
            <a:r>
              <a:rPr lang="en-US" sz="2800" dirty="0" smtClean="0"/>
              <a:t>ear the </a:t>
            </a:r>
          </a:p>
          <a:p>
            <a:pPr marL="0" indent="0" eaLnBrk="1" fontAlgn="auto" hangingPunct="1">
              <a:spcAft>
                <a:spcPts val="0"/>
              </a:spcAft>
              <a:buFont typeface="Arial" charset="0"/>
              <a:buNone/>
              <a:defRPr/>
            </a:pPr>
            <a:r>
              <a:rPr lang="en-US" sz="2800" dirty="0"/>
              <a:t> </a:t>
            </a:r>
            <a:r>
              <a:rPr lang="en-US" sz="2800" dirty="0" smtClean="0"/>
              <a:t> bifurcation </a:t>
            </a:r>
            <a:r>
              <a:rPr lang="en-US" sz="2800" dirty="0"/>
              <a:t>of </a:t>
            </a:r>
            <a:endParaRPr lang="en-US" sz="2800" dirty="0" smtClean="0"/>
          </a:p>
          <a:p>
            <a:pPr marL="0" indent="0" eaLnBrk="1" fontAlgn="auto" hangingPunct="1">
              <a:spcAft>
                <a:spcPts val="0"/>
              </a:spcAft>
              <a:buFont typeface="Arial" charset="0"/>
              <a:buNone/>
              <a:defRPr/>
            </a:pPr>
            <a:r>
              <a:rPr lang="en-US" sz="2800" dirty="0" smtClean="0"/>
              <a:t>  common Carotid </a:t>
            </a:r>
          </a:p>
          <a:p>
            <a:pPr marL="0" indent="0" eaLnBrk="1" fontAlgn="auto" hangingPunct="1">
              <a:spcAft>
                <a:spcPts val="0"/>
              </a:spcAft>
              <a:buFont typeface="Arial" charset="0"/>
              <a:buNone/>
              <a:defRPr/>
            </a:pPr>
            <a:r>
              <a:rPr lang="en-US" sz="2800" dirty="0" smtClean="0"/>
              <a:t>  arteries</a:t>
            </a:r>
          </a:p>
          <a:p>
            <a:pPr marL="0" indent="0" eaLnBrk="1" fontAlgn="auto" hangingPunct="1">
              <a:spcAft>
                <a:spcPts val="0"/>
              </a:spcAft>
              <a:buFont typeface="Arial" panose="020B0604020202020204" pitchFamily="34" charset="0"/>
              <a:buNone/>
              <a:defRPr/>
            </a:pPr>
            <a:endParaRPr lang="en-US" sz="2800" dirty="0" smtClean="0"/>
          </a:p>
          <a:p>
            <a:pPr marL="0" indent="0" eaLnBrk="1" fontAlgn="auto" hangingPunct="1">
              <a:spcAft>
                <a:spcPts val="0"/>
              </a:spcAft>
              <a:buFont typeface="Arial" panose="020B0604020202020204" pitchFamily="34" charset="0"/>
              <a:buNone/>
              <a:defRPr/>
            </a:pPr>
            <a:endParaRPr lang="en-US" sz="2800" dirty="0" smtClean="0"/>
          </a:p>
          <a:p>
            <a:pPr marL="0" indent="0" eaLnBrk="1" fontAlgn="auto" hangingPunct="1">
              <a:spcAft>
                <a:spcPts val="0"/>
              </a:spcAft>
              <a:buFont typeface="Arial" panose="020B0604020202020204" pitchFamily="34" charset="0"/>
              <a:buNone/>
              <a:defRPr/>
            </a:pPr>
            <a:endParaRPr lang="en-US" sz="2800" dirty="0" smtClean="0"/>
          </a:p>
          <a:p>
            <a:pPr eaLnBrk="1" fontAlgn="auto" hangingPunct="1">
              <a:spcAft>
                <a:spcPts val="0"/>
              </a:spcAft>
              <a:buFontTx/>
              <a:buChar char="-"/>
              <a:defRPr/>
            </a:pPr>
            <a:r>
              <a:rPr lang="en-US" sz="2800" dirty="0" smtClean="0"/>
              <a:t>Contain </a:t>
            </a:r>
            <a:r>
              <a:rPr lang="en-US" sz="2800" b="1" u="sng" dirty="0" smtClean="0">
                <a:solidFill>
                  <a:srgbClr val="FF0000"/>
                </a:solidFill>
              </a:rPr>
              <a:t>chemoreceptors </a:t>
            </a:r>
            <a:r>
              <a:rPr lang="en-US" sz="2800" dirty="0" smtClean="0">
                <a:solidFill>
                  <a:srgbClr val="FF0000"/>
                </a:solidFill>
              </a:rPr>
              <a:t>sensitive to </a:t>
            </a:r>
            <a:r>
              <a:rPr lang="en-US" sz="2800" dirty="0" smtClean="0"/>
              <a:t>blood Co₂ &amp;  O₂  </a:t>
            </a:r>
          </a:p>
          <a:p>
            <a:pPr marL="0" indent="0" eaLnBrk="1" fontAlgn="auto" hangingPunct="1">
              <a:spcAft>
                <a:spcPts val="0"/>
              </a:spcAft>
              <a:buFont typeface="Arial" panose="020B0604020202020204" pitchFamily="34" charset="0"/>
              <a:buNone/>
              <a:defRPr/>
            </a:pPr>
            <a:r>
              <a:rPr lang="en-US" sz="2800" dirty="0" smtClean="0"/>
              <a:t>     &amp; H˖ concentrations</a:t>
            </a:r>
          </a:p>
          <a:p>
            <a:pPr eaLnBrk="1" fontAlgn="auto" hangingPunct="1">
              <a:spcAft>
                <a:spcPts val="0"/>
              </a:spcAft>
              <a:buFontTx/>
              <a:buChar char="-"/>
              <a:defRPr/>
            </a:pPr>
            <a:r>
              <a:rPr lang="en-US" sz="2800" dirty="0" smtClean="0"/>
              <a:t>These structures contains </a:t>
            </a:r>
            <a:r>
              <a:rPr lang="en-US" sz="2800" b="1" u="sng" dirty="0" smtClean="0">
                <a:solidFill>
                  <a:srgbClr val="FF0000"/>
                </a:solidFill>
              </a:rPr>
              <a:t>sinusoidal capillaries </a:t>
            </a:r>
            <a:r>
              <a:rPr lang="en-US" sz="2800" dirty="0" smtClean="0"/>
              <a:t>that -  </a:t>
            </a:r>
          </a:p>
          <a:p>
            <a:pPr marL="0" indent="0" eaLnBrk="1" fontAlgn="auto" hangingPunct="1">
              <a:spcAft>
                <a:spcPts val="0"/>
              </a:spcAft>
              <a:buFont typeface="Arial" panose="020B0604020202020204" pitchFamily="34" charset="0"/>
              <a:buNone/>
              <a:defRPr/>
            </a:pPr>
            <a:r>
              <a:rPr lang="en-US" sz="2800" dirty="0"/>
              <a:t> </a:t>
            </a:r>
            <a:r>
              <a:rPr lang="en-US" sz="2800" dirty="0" smtClean="0"/>
              <a:t>    intermingled  with clusters of cells called </a:t>
            </a:r>
            <a:r>
              <a:rPr lang="en-US" sz="2800" b="1" u="sng" dirty="0" err="1" smtClean="0">
                <a:solidFill>
                  <a:srgbClr val="FF0000"/>
                </a:solidFill>
              </a:rPr>
              <a:t>Glomus</a:t>
            </a:r>
            <a:r>
              <a:rPr lang="en-US" sz="2800" b="1" u="sng" dirty="0" smtClean="0">
                <a:solidFill>
                  <a:srgbClr val="FF0000"/>
                </a:solidFill>
              </a:rPr>
              <a:t> cells</a:t>
            </a:r>
          </a:p>
        </p:txBody>
      </p:sp>
      <p:sp>
        <p:nvSpPr>
          <p:cNvPr id="4" name="Footer Placeholder 3"/>
          <p:cNvSpPr>
            <a:spLocks noGrp="1"/>
          </p:cNvSpPr>
          <p:nvPr>
            <p:ph type="ftr" sz="quarter" idx="11"/>
          </p:nvPr>
        </p:nvSpPr>
        <p:spPr/>
        <p:txBody>
          <a:bodyPr/>
          <a:lstStyle/>
          <a:p>
            <a:pPr>
              <a:defRPr/>
            </a:pPr>
            <a:r>
              <a:rPr lang="es-ES" smtClean="0"/>
              <a:t>Professor Dr Hala El-mazar 2020</a:t>
            </a:r>
            <a:endParaRPr lang="en-US"/>
          </a:p>
        </p:txBody>
      </p:sp>
      <p:sp>
        <p:nvSpPr>
          <p:cNvPr id="174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F06395C-22B7-427E-A108-80B06B73D61A}" type="slidenum">
              <a:rPr lang="en-US" altLang="en-US" smtClean="0">
                <a:solidFill>
                  <a:srgbClr val="898989"/>
                </a:solidFill>
              </a:rPr>
              <a:pPr/>
              <a:t>14</a:t>
            </a:fld>
            <a:endParaRPr lang="en-US" altLang="en-US" smtClean="0">
              <a:solidFill>
                <a:srgbClr val="898989"/>
              </a:solidFill>
            </a:endParaRPr>
          </a:p>
        </p:txBody>
      </p:sp>
      <p:sp>
        <p:nvSpPr>
          <p:cNvPr id="17413" name="AutoShape 2" descr="Image result for Carotid bodie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pic>
        <p:nvPicPr>
          <p:cNvPr id="174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0338"/>
            <a:ext cx="3168650" cy="2981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5364163" y="908050"/>
            <a:ext cx="1223962" cy="5048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4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916113"/>
            <a:ext cx="2735262" cy="23764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Tm="105029"/>
    </mc:Choice>
    <mc:Fallback xmlns="">
      <p:transition spd="slow" advTm="105029"/>
    </mc:Fallback>
  </mc:AlternateContent>
  <p:timing>
    <p:tnLst>
      <p:par>
        <p:cTn id="1" dur="indefinite" restart="never" nodeType="tmRoot"/>
      </p:par>
    </p:tnLst>
  </p:timing>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395288" y="333375"/>
            <a:ext cx="8291512" cy="6264275"/>
          </a:xfrm>
        </p:spPr>
        <p:txBody>
          <a:bodyPr/>
          <a:lstStyle/>
          <a:p>
            <a:pPr marL="0" indent="0" eaLnBrk="1" hangingPunct="1">
              <a:buFont typeface="Arial" charset="0"/>
              <a:buNone/>
            </a:pPr>
            <a:r>
              <a:rPr lang="en-US" altLang="en-US" b="1" dirty="0" smtClean="0"/>
              <a:t>-</a:t>
            </a:r>
            <a:r>
              <a:rPr lang="en-US" altLang="en-US" dirty="0" smtClean="0"/>
              <a:t> </a:t>
            </a:r>
            <a:r>
              <a:rPr lang="en-US" altLang="en-US" sz="2800" dirty="0" smtClean="0"/>
              <a:t>Glomus cells cytoplasm contain neurotransmitters</a:t>
            </a:r>
          </a:p>
          <a:p>
            <a:pPr marL="0" indent="0" eaLnBrk="1" hangingPunct="1">
              <a:buFont typeface="Arial" charset="0"/>
              <a:buNone/>
            </a:pPr>
            <a:r>
              <a:rPr lang="en-US" altLang="en-US" sz="2800" dirty="0" smtClean="0"/>
              <a:t>- Glomus cells form synaptic connection with dendritic   </a:t>
            </a:r>
          </a:p>
          <a:p>
            <a:pPr marL="0" indent="0" eaLnBrk="1" hangingPunct="1">
              <a:buFont typeface="Arial" charset="0"/>
              <a:buNone/>
            </a:pPr>
            <a:r>
              <a:rPr lang="en-US" altLang="en-US" sz="2800" dirty="0" smtClean="0"/>
              <a:t>     fibers of glossopharyngeal nerve → brai</a:t>
            </a:r>
            <a:r>
              <a:rPr lang="en-US" altLang="en-US" dirty="0" smtClean="0"/>
              <a:t>n</a:t>
            </a:r>
          </a:p>
          <a:p>
            <a:pPr marL="0" indent="0" eaLnBrk="1" hangingPunct="1">
              <a:buFont typeface="Arial" charset="0"/>
              <a:buNone/>
            </a:pPr>
            <a:endParaRPr lang="en-US" altLang="en-US" sz="2800" dirty="0" smtClean="0"/>
          </a:p>
          <a:p>
            <a:pPr marL="0" indent="0" eaLnBrk="1" hangingPunct="1">
              <a:buFont typeface="Arial" charset="0"/>
              <a:buNone/>
            </a:pPr>
            <a:endParaRPr lang="en-US" altLang="en-US" sz="2800" dirty="0" smtClean="0"/>
          </a:p>
          <a:p>
            <a:pPr marL="0" indent="0" eaLnBrk="1" hangingPunct="1">
              <a:buFont typeface="Arial" charset="0"/>
              <a:buNone/>
            </a:pPr>
            <a:endParaRPr lang="en-US" altLang="en-US" sz="2800" dirty="0" smtClean="0"/>
          </a:p>
          <a:p>
            <a:pPr marL="0" indent="0" eaLnBrk="1" hangingPunct="1">
              <a:buFont typeface="Arial" charset="0"/>
              <a:buNone/>
            </a:pPr>
            <a:endParaRPr lang="en-US" altLang="en-US" sz="2800" dirty="0" smtClean="0"/>
          </a:p>
          <a:p>
            <a:pPr marL="0" indent="0" eaLnBrk="1" hangingPunct="1">
              <a:buFont typeface="Arial" charset="0"/>
              <a:buNone/>
            </a:pPr>
            <a:endParaRPr lang="en-US" altLang="en-US" sz="2800" dirty="0" smtClean="0"/>
          </a:p>
          <a:p>
            <a:pPr marL="0" indent="0" eaLnBrk="1" hangingPunct="1">
              <a:buFont typeface="Arial" charset="0"/>
              <a:buNone/>
            </a:pPr>
            <a:r>
              <a:rPr lang="en-US" altLang="en-US" sz="2800" b="1" u="sng" dirty="0" smtClean="0">
                <a:solidFill>
                  <a:srgbClr val="FF0000"/>
                </a:solidFill>
              </a:rPr>
              <a:t>3- Aortic bodies</a:t>
            </a:r>
          </a:p>
          <a:p>
            <a:pPr marL="0" indent="0" eaLnBrk="1" hangingPunct="1">
              <a:buFont typeface="Arial" charset="0"/>
              <a:buNone/>
            </a:pPr>
            <a:r>
              <a:rPr lang="en-US" altLang="en-US" sz="2800" dirty="0" smtClean="0"/>
              <a:t>Located on the arch of aorta</a:t>
            </a:r>
          </a:p>
          <a:p>
            <a:pPr marL="0" indent="0" eaLnBrk="1" hangingPunct="1">
              <a:buFont typeface="Arial" charset="0"/>
              <a:buNone/>
            </a:pPr>
            <a:r>
              <a:rPr lang="en-US" altLang="en-US" sz="2800" dirty="0" smtClean="0"/>
              <a:t>Similar to carotid bodies</a:t>
            </a:r>
          </a:p>
        </p:txBody>
      </p:sp>
      <p:sp>
        <p:nvSpPr>
          <p:cNvPr id="4" name="Footer Placeholder 3"/>
          <p:cNvSpPr>
            <a:spLocks noGrp="1"/>
          </p:cNvSpPr>
          <p:nvPr>
            <p:ph type="ftr" sz="quarter" idx="11"/>
          </p:nvPr>
        </p:nvSpPr>
        <p:spPr/>
        <p:txBody>
          <a:bodyPr/>
          <a:lstStyle/>
          <a:p>
            <a:pPr>
              <a:defRPr/>
            </a:pPr>
            <a:r>
              <a:rPr lang="es-ES" smtClean="0"/>
              <a:t>Professor Dr Hala El-mazar 2020</a:t>
            </a:r>
            <a:endParaRPr lang="en-US"/>
          </a:p>
        </p:txBody>
      </p:sp>
      <p:sp>
        <p:nvSpPr>
          <p:cNvPr id="184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9227EB0-E0A2-4EEC-A44D-E3251DE57600}" type="slidenum">
              <a:rPr lang="en-US" altLang="en-US" smtClean="0">
                <a:solidFill>
                  <a:srgbClr val="898989"/>
                </a:solidFill>
              </a:rPr>
              <a:pPr/>
              <a:t>15</a:t>
            </a:fld>
            <a:endParaRPr lang="en-US" altLang="en-US" smtClean="0">
              <a:solidFill>
                <a:srgbClr val="898989"/>
              </a:solidFill>
            </a:endParaRPr>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060575"/>
            <a:ext cx="2724150" cy="2232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3"/>
          <p:cNvPicPr>
            <a:picLocks noChangeAspect="1" noChangeArrowheads="1"/>
          </p:cNvPicPr>
          <p:nvPr/>
        </p:nvPicPr>
        <p:blipFill>
          <a:blip r:embed="rId3">
            <a:extLst>
              <a:ext uri="{28A0092B-C50C-407E-A947-70E740481C1C}">
                <a14:useLocalDpi xmlns:a14="http://schemas.microsoft.com/office/drawing/2010/main" val="0"/>
              </a:ext>
            </a:extLst>
          </a:blip>
          <a:srcRect b="7675"/>
          <a:stretch>
            <a:fillRect/>
          </a:stretch>
        </p:blipFill>
        <p:spPr bwMode="auto">
          <a:xfrm>
            <a:off x="5651500" y="2276475"/>
            <a:ext cx="3024188" cy="43926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Tm="71131"/>
    </mc:Choice>
    <mc:Fallback xmlns="">
      <p:transition spd="slow" advTm="71131"/>
    </mc:Fallback>
  </mc:AlternateContent>
  <p:timing>
    <p:tnLst>
      <p:par>
        <p:cTn id="1" dur="indefinite" restart="never" nodeType="tmRoot"/>
      </p:par>
    </p:tnLst>
  </p:timing>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a:xfrm>
            <a:off x="457200" y="44450"/>
            <a:ext cx="8229600" cy="863600"/>
          </a:xfrm>
        </p:spPr>
        <p:txBody>
          <a:bodyPr/>
          <a:lstStyle/>
          <a:p>
            <a:pPr eaLnBrk="1" hangingPunct="1"/>
            <a:r>
              <a:rPr lang="en-US" altLang="en-US" sz="3200" b="1" u="sng" smtClean="0"/>
              <a:t>Arterioles </a:t>
            </a:r>
            <a:r>
              <a:rPr lang="en-US" altLang="en-US" sz="3200" u="sng" smtClean="0"/>
              <a:t>(10- 100 µm)</a:t>
            </a:r>
          </a:p>
        </p:txBody>
      </p:sp>
      <p:sp>
        <p:nvSpPr>
          <p:cNvPr id="19459" name="Content Placeholder 7"/>
          <p:cNvSpPr>
            <a:spLocks noGrp="1"/>
          </p:cNvSpPr>
          <p:nvPr>
            <p:ph idx="1"/>
          </p:nvPr>
        </p:nvSpPr>
        <p:spPr>
          <a:xfrm>
            <a:off x="250825" y="908050"/>
            <a:ext cx="8642350" cy="5689600"/>
          </a:xfrm>
        </p:spPr>
        <p:txBody>
          <a:bodyPr/>
          <a:lstStyle/>
          <a:p>
            <a:pPr marL="0" indent="0" eaLnBrk="1" hangingPunct="1">
              <a:buFont typeface="Arial" charset="0"/>
              <a:buNone/>
            </a:pPr>
            <a:r>
              <a:rPr lang="en-US" altLang="en-US" sz="2800" dirty="0" smtClean="0"/>
              <a:t>Responsible for </a:t>
            </a:r>
            <a:r>
              <a:rPr lang="en-US" altLang="en-US" sz="2800" b="1" dirty="0" smtClean="0"/>
              <a:t>peripheral resistance </a:t>
            </a:r>
            <a:r>
              <a:rPr lang="en-US" altLang="en-US" sz="2800" dirty="0" smtClean="0"/>
              <a:t>of blood vessels</a:t>
            </a:r>
          </a:p>
          <a:p>
            <a:pPr marL="0" indent="0" eaLnBrk="1" hangingPunct="1">
              <a:buFont typeface="Arial" charset="0"/>
              <a:buNone/>
            </a:pPr>
            <a:r>
              <a:rPr lang="en-US" altLang="en-US" sz="2800" u="sng" dirty="0" smtClean="0"/>
              <a:t>Control blood flow into capillaries </a:t>
            </a:r>
            <a:endParaRPr lang="en-US" altLang="en-US" sz="2800" u="sng" dirty="0" smtClean="0">
              <a:solidFill>
                <a:srgbClr val="FF0000"/>
              </a:solidFill>
            </a:endParaRPr>
          </a:p>
          <a:p>
            <a:pPr marL="0" indent="0" eaLnBrk="1" hangingPunct="1">
              <a:buFont typeface="Arial" charset="0"/>
              <a:buNone/>
            </a:pPr>
            <a:r>
              <a:rPr lang="en-US" altLang="en-US" sz="2800" u="sng" dirty="0" smtClean="0">
                <a:solidFill>
                  <a:srgbClr val="FF0000"/>
                </a:solidFill>
              </a:rPr>
              <a:t>Tunica intima</a:t>
            </a:r>
            <a:r>
              <a:rPr lang="en-US" altLang="en-US" sz="2800" dirty="0" smtClean="0"/>
              <a:t>: thin e thin IEL  </a:t>
            </a:r>
          </a:p>
          <a:p>
            <a:pPr marL="0" indent="0" eaLnBrk="1" hangingPunct="1">
              <a:buFont typeface="Arial" charset="0"/>
              <a:buNone/>
            </a:pPr>
            <a:r>
              <a:rPr lang="en-US" altLang="en-US" sz="2800" dirty="0" smtClean="0"/>
              <a:t>(IEL gradually </a:t>
            </a:r>
            <a:r>
              <a:rPr lang="en-US" altLang="en-US" sz="2800" u="sng" dirty="0" smtClean="0"/>
              <a:t>disappear in small </a:t>
            </a:r>
          </a:p>
          <a:p>
            <a:pPr marL="0" indent="0" eaLnBrk="1" hangingPunct="1">
              <a:buFont typeface="Arial" charset="0"/>
              <a:buNone/>
            </a:pPr>
            <a:r>
              <a:rPr lang="en-US" altLang="en-US" sz="2800" u="sng" dirty="0" smtClean="0"/>
              <a:t> arterioles)</a:t>
            </a:r>
          </a:p>
          <a:p>
            <a:pPr marL="0" indent="0" eaLnBrk="1" hangingPunct="1">
              <a:buFont typeface="Arial" charset="0"/>
              <a:buNone/>
            </a:pPr>
            <a:endParaRPr lang="en-US" altLang="en-US" sz="2800" u="sng" dirty="0" smtClean="0">
              <a:solidFill>
                <a:srgbClr val="FF0000"/>
              </a:solidFill>
            </a:endParaRPr>
          </a:p>
          <a:p>
            <a:pPr marL="0" indent="0" eaLnBrk="1" hangingPunct="1">
              <a:buFont typeface="Arial" charset="0"/>
              <a:buNone/>
            </a:pPr>
            <a:r>
              <a:rPr lang="en-US" altLang="en-US" sz="2800" u="sng" dirty="0" smtClean="0">
                <a:solidFill>
                  <a:srgbClr val="FF0000"/>
                </a:solidFill>
              </a:rPr>
              <a:t>Tunica media</a:t>
            </a:r>
            <a:r>
              <a:rPr lang="en-US" altLang="en-US" sz="2800" dirty="0" smtClean="0"/>
              <a:t>: 1 or 2 layers of smooth m. </a:t>
            </a:r>
          </a:p>
          <a:p>
            <a:pPr marL="0" indent="0" eaLnBrk="1" hangingPunct="1">
              <a:buFont typeface="Arial" charset="0"/>
              <a:buNone/>
            </a:pPr>
            <a:r>
              <a:rPr lang="en-US" altLang="en-US" sz="2800" dirty="0" smtClean="0"/>
              <a:t>(gradually disappear &amp; replaced </a:t>
            </a:r>
          </a:p>
          <a:p>
            <a:pPr marL="0" indent="0" eaLnBrk="1" hangingPunct="1">
              <a:buFont typeface="Arial" charset="0"/>
              <a:buNone/>
            </a:pPr>
            <a:r>
              <a:rPr lang="en-US" altLang="en-US" sz="2800" dirty="0" smtClean="0"/>
              <a:t>by </a:t>
            </a:r>
            <a:r>
              <a:rPr lang="en-US" altLang="en-US" sz="2800" dirty="0" err="1" smtClean="0"/>
              <a:t>pericytes</a:t>
            </a:r>
            <a:r>
              <a:rPr lang="en-US" altLang="en-US" sz="2800" dirty="0" smtClean="0"/>
              <a:t> in small arterioles)</a:t>
            </a:r>
          </a:p>
          <a:p>
            <a:pPr marL="0" indent="0" eaLnBrk="1" hangingPunct="1">
              <a:buFont typeface="Arial" charset="0"/>
              <a:buNone/>
            </a:pPr>
            <a:endParaRPr lang="en-US" altLang="en-US" sz="2800" u="sng" dirty="0" smtClean="0">
              <a:solidFill>
                <a:srgbClr val="FF0000"/>
              </a:solidFill>
            </a:endParaRPr>
          </a:p>
          <a:p>
            <a:pPr marL="0" indent="0" eaLnBrk="1" hangingPunct="1">
              <a:buFont typeface="Arial" charset="0"/>
              <a:buNone/>
            </a:pPr>
            <a:r>
              <a:rPr lang="en-US" altLang="en-US" sz="2800" u="sng" dirty="0" smtClean="0">
                <a:solidFill>
                  <a:srgbClr val="FF0000"/>
                </a:solidFill>
              </a:rPr>
              <a:t>Tunica adventitia  </a:t>
            </a:r>
            <a:r>
              <a:rPr lang="en-US" altLang="en-US" sz="2800" dirty="0" smtClean="0"/>
              <a:t>:  very thin</a:t>
            </a:r>
          </a:p>
          <a:p>
            <a:pPr marL="0" indent="0" eaLnBrk="1" hangingPunct="1">
              <a:buFont typeface="Arial" charset="0"/>
              <a:buNone/>
            </a:pPr>
            <a:endParaRPr lang="en-US" altLang="en-US" sz="2800" dirty="0" smtClean="0"/>
          </a:p>
        </p:txBody>
      </p:sp>
      <p:sp>
        <p:nvSpPr>
          <p:cNvPr id="1946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F0DD99C-0F6A-4C5A-A6BA-DA0F78FD0325}" type="slidenum">
              <a:rPr lang="en-US" altLang="en-US" smtClean="0">
                <a:solidFill>
                  <a:srgbClr val="898989"/>
                </a:solidFill>
              </a:rPr>
              <a:pPr/>
              <a:t>16</a:t>
            </a:fld>
            <a:endParaRPr lang="en-US" altLang="en-US" smtClean="0">
              <a:solidFill>
                <a:srgbClr val="898989"/>
              </a:solidFill>
            </a:endParaRPr>
          </a:p>
        </p:txBody>
      </p:sp>
      <p:pic>
        <p:nvPicPr>
          <p:cNvPr id="19461" name="Picture 8" descr="Fig 1.3 - Cross section of an arteriole 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550" y="3541713"/>
            <a:ext cx="28575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2" name="AutoShape 2" descr="Structure of Arterioles With Light Micrograph of an Arteriole In Transverse Secti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pic>
        <p:nvPicPr>
          <p:cNvPr id="194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412875"/>
            <a:ext cx="3025775" cy="1871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s-ES" smtClean="0"/>
              <a:t>Professor Dr Hala El-mazar 2020</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77814"/>
    </mc:Choice>
    <mc:Fallback xmlns="">
      <p:transition spd="slow" advTm="77814"/>
    </mc:Fallback>
  </mc:AlternateContent>
  <p:timing>
    <p:tnLst>
      <p:par>
        <p:cTn id="1" dur="indefinite" restart="never" nodeType="tmRoot"/>
      </p:par>
    </p:tnLst>
  </p:timing>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s-ES" smtClean="0"/>
              <a:t>Professor Dr Hala El-mazar 2020</a:t>
            </a:r>
            <a:endParaRPr lang="en-US"/>
          </a:p>
        </p:txBody>
      </p:sp>
      <p:sp>
        <p:nvSpPr>
          <p:cNvPr id="2048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D5D9011-3052-4F9E-A5DC-1A2CF20F02E1}" type="slidenum">
              <a:rPr lang="en-US" altLang="en-US" smtClean="0">
                <a:solidFill>
                  <a:srgbClr val="898989"/>
                </a:solidFill>
              </a:rPr>
              <a:pPr/>
              <a:t>17</a:t>
            </a:fld>
            <a:endParaRPr lang="en-US" altLang="en-US" smtClean="0">
              <a:solidFill>
                <a:srgbClr val="898989"/>
              </a:solidFill>
            </a:endParaRPr>
          </a:p>
        </p:txBody>
      </p:sp>
      <p:pic>
        <p:nvPicPr>
          <p:cNvPr id="20484" name="Picture 2" descr="https://cnx.org/resources/f0a964f91ecd3ef9cf0f0323f66d5d266f9d71b9/2103_Muscular_and_Elastic_Artery_Arteri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765175"/>
            <a:ext cx="8569325" cy="3600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5" name="TextBox 5"/>
          <p:cNvSpPr txBox="1">
            <a:spLocks noChangeArrowheads="1"/>
          </p:cNvSpPr>
          <p:nvPr/>
        </p:nvSpPr>
        <p:spPr bwMode="auto">
          <a:xfrm>
            <a:off x="1619250" y="4614863"/>
            <a:ext cx="5689600"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a:t>Arterioles have muscular walls only 1 or 2 layers of smooth muscle</a:t>
            </a:r>
          </a:p>
        </p:txBody>
      </p:sp>
    </p:spTree>
  </p:cSld>
  <p:clrMapOvr>
    <a:masterClrMapping/>
  </p:clrMapOvr>
  <mc:AlternateContent xmlns:mc="http://schemas.openxmlformats.org/markup-compatibility/2006" xmlns:p14="http://schemas.microsoft.com/office/powerpoint/2010/main">
    <mc:Choice Requires="p14">
      <p:transition spd="slow" p14:dur="2000" advTm="54174"/>
    </mc:Choice>
    <mc:Fallback xmlns="">
      <p:transition spd="slow" advTm="54174"/>
    </mc:Fallback>
  </mc:AlternateContent>
  <p:timing>
    <p:tnLst>
      <p:par>
        <p:cTn id="1" dur="indefinite" restart="never" nodeType="tmRoot"/>
      </p:par>
    </p:tnLst>
  </p:timing>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5888"/>
            <a:ext cx="8229600" cy="865187"/>
          </a:xfrm>
        </p:spPr>
        <p:txBody>
          <a:bodyPr rtlCol="0">
            <a:normAutofit fontScale="90000"/>
          </a:bodyPr>
          <a:lstStyle/>
          <a:p>
            <a:pPr eaLnBrk="1" fontAlgn="auto" hangingPunct="1">
              <a:spcAft>
                <a:spcPts val="0"/>
              </a:spcAft>
              <a:defRPr/>
            </a:pPr>
            <a:r>
              <a:rPr lang="en-US" sz="3200" b="1" u="sng" dirty="0" err="1" smtClean="0"/>
              <a:t>Metarterioles</a:t>
            </a:r>
            <a:r>
              <a:rPr lang="en-US" sz="3200" b="1" u="sng" dirty="0" smtClean="0"/>
              <a:t> (arterial capillaries)</a:t>
            </a:r>
            <a:br>
              <a:rPr lang="en-US" sz="3200" b="1" u="sng" dirty="0" smtClean="0"/>
            </a:br>
            <a:endParaRPr lang="en-US" sz="3200" b="1" u="sng" dirty="0"/>
          </a:p>
        </p:txBody>
      </p:sp>
      <p:sp>
        <p:nvSpPr>
          <p:cNvPr id="7" name="Content Placeholder 6"/>
          <p:cNvSpPr>
            <a:spLocks noGrp="1"/>
          </p:cNvSpPr>
          <p:nvPr>
            <p:ph idx="1"/>
          </p:nvPr>
        </p:nvSpPr>
        <p:spPr>
          <a:xfrm>
            <a:off x="179512" y="620713"/>
            <a:ext cx="8640763" cy="6237287"/>
          </a:xfrm>
        </p:spPr>
        <p:txBody>
          <a:bodyPr rtlCol="0">
            <a:normAutofit/>
          </a:bodyPr>
          <a:lstStyle/>
          <a:p>
            <a:pPr eaLnBrk="1" fontAlgn="auto" hangingPunct="1">
              <a:spcAft>
                <a:spcPts val="0"/>
              </a:spcAft>
              <a:buFont typeface="Arial" panose="020B0604020202020204" pitchFamily="34" charset="0"/>
              <a:buChar char="•"/>
              <a:defRPr/>
            </a:pPr>
            <a:r>
              <a:rPr lang="en-US" sz="2800" dirty="0" smtClean="0"/>
              <a:t>short micro vessels (8- 10 µm</a:t>
            </a:r>
            <a:r>
              <a:rPr lang="en-US" sz="2800" dirty="0"/>
              <a:t>) </a:t>
            </a:r>
            <a:r>
              <a:rPr lang="en-US" sz="2800" dirty="0" smtClean="0"/>
              <a:t> that links terminal arterioles to capillaries</a:t>
            </a:r>
          </a:p>
          <a:p>
            <a:pPr eaLnBrk="1" fontAlgn="auto" hangingPunct="1">
              <a:spcAft>
                <a:spcPts val="0"/>
              </a:spcAft>
              <a:buFont typeface="Arial" panose="020B0604020202020204" pitchFamily="34" charset="0"/>
              <a:buChar char="•"/>
              <a:defRPr/>
            </a:pPr>
            <a:endParaRPr lang="en-US" sz="2800" dirty="0" smtClean="0"/>
          </a:p>
          <a:p>
            <a:pPr eaLnBrk="1" fontAlgn="auto" hangingPunct="1">
              <a:spcAft>
                <a:spcPts val="0"/>
              </a:spcAft>
              <a:buFont typeface="Arial" panose="020B0604020202020204" pitchFamily="34" charset="0"/>
              <a:buChar char="•"/>
              <a:defRPr/>
            </a:pPr>
            <a:r>
              <a:rPr lang="en-US" sz="2800" dirty="0" smtClean="0"/>
              <a:t>Instead of continues tunica media they have individual muscle cells placed short distance apart.</a:t>
            </a:r>
          </a:p>
          <a:p>
            <a:pPr eaLnBrk="1" fontAlgn="auto" hangingPunct="1">
              <a:spcAft>
                <a:spcPts val="0"/>
              </a:spcAft>
              <a:buFont typeface="Arial" panose="020B0604020202020204" pitchFamily="34" charset="0"/>
              <a:buChar char="•"/>
              <a:defRPr/>
            </a:pPr>
            <a:endParaRPr lang="en-US" sz="2800" dirty="0" smtClean="0"/>
          </a:p>
          <a:p>
            <a:pPr eaLnBrk="1" fontAlgn="auto" hangingPunct="1">
              <a:spcAft>
                <a:spcPts val="0"/>
              </a:spcAft>
              <a:buFont typeface="Arial" panose="020B0604020202020204" pitchFamily="34" charset="0"/>
              <a:buChar char="•"/>
              <a:defRPr/>
            </a:pPr>
            <a:r>
              <a:rPr lang="en-US" sz="2800" dirty="0"/>
              <a:t>F</a:t>
            </a:r>
            <a:r>
              <a:rPr lang="en-US" sz="2800" dirty="0" smtClean="0"/>
              <a:t>orm </a:t>
            </a:r>
            <a:r>
              <a:rPr lang="en-US" sz="2800" b="1" dirty="0" smtClean="0"/>
              <a:t>pre-capillary sphincters</a:t>
            </a:r>
          </a:p>
          <a:p>
            <a:pPr marL="0" indent="0" eaLnBrk="1" fontAlgn="auto" hangingPunct="1">
              <a:spcAft>
                <a:spcPts val="0"/>
              </a:spcAft>
              <a:buNone/>
              <a:defRPr/>
            </a:pPr>
            <a:r>
              <a:rPr lang="en-US" sz="2800" b="1" dirty="0"/>
              <a:t> </a:t>
            </a:r>
            <a:r>
              <a:rPr lang="en-US" sz="2800" b="1" dirty="0" smtClean="0"/>
              <a:t>  </a:t>
            </a:r>
            <a:r>
              <a:rPr lang="en-US" sz="2800" dirty="0" smtClean="0"/>
              <a:t> </a:t>
            </a:r>
            <a:r>
              <a:rPr lang="en-US" sz="2800" dirty="0"/>
              <a:t>rings of smooth </a:t>
            </a:r>
            <a:r>
              <a:rPr lang="en-US" sz="2800" dirty="0" err="1"/>
              <a:t>ms</a:t>
            </a:r>
            <a:r>
              <a:rPr lang="en-US" sz="2800" dirty="0"/>
              <a:t> fibers </a:t>
            </a:r>
            <a:endParaRPr lang="en-US" sz="2800" b="1" dirty="0" smtClean="0"/>
          </a:p>
          <a:p>
            <a:pPr marL="0" indent="0" eaLnBrk="1" fontAlgn="auto" hangingPunct="1">
              <a:spcAft>
                <a:spcPts val="0"/>
              </a:spcAft>
              <a:buFont typeface="Arial" panose="020B0604020202020204" pitchFamily="34" charset="0"/>
              <a:buNone/>
              <a:defRPr/>
            </a:pPr>
            <a:r>
              <a:rPr lang="en-US" sz="2800" dirty="0" smtClean="0"/>
              <a:t>   at the entrance to capillaries, </a:t>
            </a:r>
          </a:p>
          <a:p>
            <a:pPr marL="0" indent="0" eaLnBrk="1" fontAlgn="auto" hangingPunct="1">
              <a:spcAft>
                <a:spcPts val="0"/>
              </a:spcAft>
              <a:buFont typeface="Arial" panose="020B0604020202020204" pitchFamily="34" charset="0"/>
              <a:buNone/>
              <a:defRPr/>
            </a:pPr>
            <a:r>
              <a:rPr lang="en-US" sz="2800" dirty="0"/>
              <a:t> </a:t>
            </a:r>
            <a:r>
              <a:rPr lang="en-US" sz="2800" dirty="0" smtClean="0"/>
              <a:t>   act as a valve to regulate </a:t>
            </a:r>
          </a:p>
          <a:p>
            <a:pPr marL="0" indent="0" eaLnBrk="1" fontAlgn="auto" hangingPunct="1">
              <a:spcAft>
                <a:spcPts val="0"/>
              </a:spcAft>
              <a:buFont typeface="Arial" panose="020B0604020202020204" pitchFamily="34" charset="0"/>
              <a:buNone/>
              <a:defRPr/>
            </a:pPr>
            <a:r>
              <a:rPr lang="en-US" sz="2800" dirty="0"/>
              <a:t> </a:t>
            </a:r>
            <a:r>
              <a:rPr lang="en-US" sz="2800" dirty="0" smtClean="0"/>
              <a:t>   blood flow into capillary</a:t>
            </a:r>
          </a:p>
          <a:p>
            <a:pPr marL="0" indent="0" eaLnBrk="1" fontAlgn="auto" hangingPunct="1">
              <a:spcAft>
                <a:spcPts val="0"/>
              </a:spcAft>
              <a:buFont typeface="Arial" panose="020B0604020202020204" pitchFamily="34" charset="0"/>
              <a:buNone/>
              <a:defRPr/>
            </a:pPr>
            <a:endParaRPr lang="en-US" sz="2800" dirty="0" smtClean="0"/>
          </a:p>
        </p:txBody>
      </p:sp>
      <p:sp>
        <p:nvSpPr>
          <p:cNvPr id="2150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DFD8E2E-2D42-4A09-9FDA-82FBF71F3DFF}" type="slidenum">
              <a:rPr lang="en-US" altLang="en-US" smtClean="0">
                <a:solidFill>
                  <a:srgbClr val="898989"/>
                </a:solidFill>
              </a:rPr>
              <a:pPr/>
              <a:t>18</a:t>
            </a:fld>
            <a:endParaRPr lang="en-US" altLang="en-US" smtClean="0">
              <a:solidFill>
                <a:srgbClr val="898989"/>
              </a:solidFill>
            </a:endParaRPr>
          </a:p>
        </p:txBody>
      </p:sp>
      <p:pic>
        <p:nvPicPr>
          <p:cNvPr id="21509" name="Picture 2" descr="http://upload.wikimedia.org/wikipedia/commons/4/49/2105_Capillary_B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117850"/>
            <a:ext cx="3775274" cy="3587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s-ES" smtClean="0"/>
              <a:t>Professor Dr Hala El-mazar 2020</a:t>
            </a:r>
            <a:endParaRPr lang="en-US"/>
          </a:p>
        </p:txBody>
      </p:sp>
      <p:cxnSp>
        <p:nvCxnSpPr>
          <p:cNvPr id="4" name="Straight Arrow Connector 3"/>
          <p:cNvCxnSpPr/>
          <p:nvPr/>
        </p:nvCxnSpPr>
        <p:spPr>
          <a:xfrm>
            <a:off x="5651500" y="3357563"/>
            <a:ext cx="649288" cy="10795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106694"/>
    </mc:Choice>
    <mc:Fallback xmlns="">
      <p:transition spd="slow" advTm="106694"/>
    </mc:Fallback>
  </mc:AlternateContent>
  <p:timing>
    <p:tnLst>
      <p:par>
        <p:cTn id="1" dur="indefinite" restart="never" nodeType="tmRoot"/>
      </p:par>
    </p:tnLst>
  </p:timing>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CDCB3FF-7BC5-45D7-B86B-55643389C1E7}" type="slidenum">
              <a:rPr lang="en-US" altLang="en-US" smtClean="0">
                <a:solidFill>
                  <a:srgbClr val="898989"/>
                </a:solidFill>
              </a:rPr>
              <a:pPr/>
              <a:t>19</a:t>
            </a:fld>
            <a:endParaRPr lang="en-US" altLang="en-US" smtClean="0">
              <a:solidFill>
                <a:srgbClr val="898989"/>
              </a:solidFill>
            </a:endParaRPr>
          </a:p>
        </p:txBody>
      </p:sp>
      <p:sp>
        <p:nvSpPr>
          <p:cNvPr id="22531" name="Rectangle 6"/>
          <p:cNvSpPr>
            <a:spLocks noChangeArrowheads="1"/>
          </p:cNvSpPr>
          <p:nvPr/>
        </p:nvSpPr>
        <p:spPr bwMode="auto">
          <a:xfrm>
            <a:off x="468313" y="4400550"/>
            <a:ext cx="84248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buFont typeface="Arial" charset="0"/>
              <a:buChar char="•"/>
            </a:pPr>
            <a:r>
              <a:rPr lang="en-US" altLang="en-US" sz="2400"/>
              <a:t>When pre- capillary sphincter </a:t>
            </a:r>
            <a:r>
              <a:rPr lang="en-US" altLang="en-US" sz="2400" b="1"/>
              <a:t>relaxed</a:t>
            </a:r>
            <a:r>
              <a:rPr lang="en-US" altLang="en-US" sz="2400"/>
              <a:t> →blood flow through true capillaries, takes parts in exchange with tissue</a:t>
            </a:r>
          </a:p>
          <a:p>
            <a:pPr marL="342900" indent="-342900" eaLnBrk="1" hangingPunct="1">
              <a:buFont typeface="Arial" charset="0"/>
              <a:buChar char="•"/>
            </a:pPr>
            <a:endParaRPr lang="en-US" altLang="en-US" sz="2400"/>
          </a:p>
          <a:p>
            <a:pPr marL="342900" indent="-342900" eaLnBrk="1" hangingPunct="1">
              <a:buFont typeface="Arial" charset="0"/>
              <a:buChar char="•"/>
            </a:pPr>
            <a:r>
              <a:rPr lang="en-US" altLang="en-US" sz="2400"/>
              <a:t>When pre- capillary sphincter </a:t>
            </a:r>
            <a:r>
              <a:rPr lang="en-US" altLang="en-US" sz="2400" b="1"/>
              <a:t>contracted</a:t>
            </a:r>
            <a:r>
              <a:rPr lang="en-US" altLang="en-US" sz="2400"/>
              <a:t> blood flows through shunts and bypasses tissue cells </a:t>
            </a:r>
          </a:p>
        </p:txBody>
      </p:sp>
      <p:sp>
        <p:nvSpPr>
          <p:cNvPr id="3" name="Footer Placeholder 2"/>
          <p:cNvSpPr>
            <a:spLocks noGrp="1"/>
          </p:cNvSpPr>
          <p:nvPr>
            <p:ph type="ftr" sz="quarter" idx="11"/>
          </p:nvPr>
        </p:nvSpPr>
        <p:spPr/>
        <p:txBody>
          <a:bodyPr/>
          <a:lstStyle/>
          <a:p>
            <a:pPr>
              <a:defRPr/>
            </a:pPr>
            <a:r>
              <a:rPr lang="es-ES" smtClean="0"/>
              <a:t>Professor Dr Hala El-mazar 2020</a:t>
            </a:r>
            <a:endParaRPr lang="en-US" dirty="0"/>
          </a:p>
        </p:txBody>
      </p:sp>
      <p:pic>
        <p:nvPicPr>
          <p:cNvPr id="225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333375"/>
            <a:ext cx="54737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Tm="55136"/>
    </mc:Choice>
    <mc:Fallback xmlns="">
      <p:transition spd="slow" advTm="55136"/>
    </mc:Fallback>
  </mc:AlternateContent>
  <p:timing>
    <p:tnLst>
      <p:par>
        <p:cTn id="1" dur="indefinite" restart="never" nodeType="tmRoot"/>
      </p:par>
    </p:tnLst>
  </p:timing>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21277871"/>
              </p:ext>
            </p:extLst>
          </p:nvPr>
        </p:nvGraphicFramePr>
        <p:xfrm>
          <a:off x="457200" y="404664"/>
          <a:ext cx="822960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s-ES" smtClean="0"/>
              <a:t>Professor Dr Hala El-mazar 2020</a:t>
            </a:r>
            <a:endParaRPr lang="en-US"/>
          </a:p>
        </p:txBody>
      </p:sp>
      <p:sp>
        <p:nvSpPr>
          <p:cNvPr id="5" name="Slide Number Placeholder 4"/>
          <p:cNvSpPr>
            <a:spLocks noGrp="1"/>
          </p:cNvSpPr>
          <p:nvPr>
            <p:ph type="sldNum" sz="quarter" idx="12"/>
          </p:nvPr>
        </p:nvSpPr>
        <p:spPr/>
        <p:txBody>
          <a:bodyPr/>
          <a:lstStyle/>
          <a:p>
            <a:pPr>
              <a:defRPr/>
            </a:pPr>
            <a:fld id="{638ED052-0F8C-4610-8609-D1DB2679C0CB}" type="slidenum">
              <a:rPr lang="en-US" altLang="en-US" smtClean="0"/>
              <a:pPr>
                <a:defRPr/>
              </a:pPr>
              <a:t>2</a:t>
            </a:fld>
            <a:endParaRPr lang="en-US" altLang="en-US"/>
          </a:p>
        </p:txBody>
      </p:sp>
      <p:pic>
        <p:nvPicPr>
          <p:cNvPr id="7" name="Picture 16" descr="13_04b"/>
          <p:cNvPicPr>
            <a:picLocks noChangeAspect="1" noChangeArrowheads="1"/>
          </p:cNvPicPr>
          <p:nvPr/>
        </p:nvPicPr>
        <p:blipFill>
          <a:blip r:embed="rId7">
            <a:extLst>
              <a:ext uri="{28A0092B-C50C-407E-A947-70E740481C1C}">
                <a14:useLocalDpi xmlns:a14="http://schemas.microsoft.com/office/drawing/2010/main" val="0"/>
              </a:ext>
            </a:extLst>
          </a:blip>
          <a:srcRect t="3000"/>
          <a:stretch>
            <a:fillRect/>
          </a:stretch>
        </p:blipFill>
        <p:spPr bwMode="auto">
          <a:xfrm>
            <a:off x="1432768" y="2132856"/>
            <a:ext cx="1843088" cy="1785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1" descr="http://3.bp.blogspot.com/-wwvRAlHXN_M/TuW42fz_59I/AAAAAAAAALM/H_lcrKbivFk/s1600/edema+n+lymph+flow.pn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884118" y="2132856"/>
            <a:ext cx="2000250" cy="1857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63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s-ES" smtClean="0"/>
              <a:t>Professor Dr Hala El-mazar 2020</a:t>
            </a:r>
            <a:endParaRPr lang="en-US"/>
          </a:p>
        </p:txBody>
      </p:sp>
      <p:sp>
        <p:nvSpPr>
          <p:cNvPr id="2355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5544A35-3C2E-43ED-AC96-46C5C0ED0CD7}" type="slidenum">
              <a:rPr lang="en-US" altLang="en-US" smtClean="0">
                <a:solidFill>
                  <a:srgbClr val="898989"/>
                </a:solidFill>
              </a:rPr>
              <a:pPr/>
              <a:t>20</a:t>
            </a:fld>
            <a:endParaRPr lang="en-US" altLang="en-US" smtClean="0">
              <a:solidFill>
                <a:srgbClr val="898989"/>
              </a:solidFill>
            </a:endParaRPr>
          </a:p>
        </p:txBody>
      </p:sp>
      <p:pic>
        <p:nvPicPr>
          <p:cNvPr id="23556" name="Picture 2" descr="http://upload.wikimedia.org/wikipedia/commons/4/49/2105_Capillary_B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96975"/>
            <a:ext cx="7848600" cy="3887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7" name="TextBox 3"/>
          <p:cNvSpPr txBox="1">
            <a:spLocks noChangeArrowheads="1"/>
          </p:cNvSpPr>
          <p:nvPr/>
        </p:nvSpPr>
        <p:spPr bwMode="auto">
          <a:xfrm>
            <a:off x="395288" y="5138738"/>
            <a:ext cx="85232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b="1"/>
              <a:t>Thoroughfare channel </a:t>
            </a:r>
            <a:r>
              <a:rPr lang="en-US" altLang="en-US"/>
              <a:t>= the distal half of the central channel is the thoroughfare </a:t>
            </a:r>
          </a:p>
          <a:p>
            <a:pPr eaLnBrk="1" hangingPunct="1"/>
            <a:r>
              <a:rPr lang="en-US" altLang="en-US"/>
              <a:t>Channel which has no sphincters and receives blood from the capillary bed</a:t>
            </a:r>
          </a:p>
        </p:txBody>
      </p:sp>
      <p:sp>
        <p:nvSpPr>
          <p:cNvPr id="7" name="Oval 6"/>
          <p:cNvSpPr/>
          <p:nvPr/>
        </p:nvSpPr>
        <p:spPr>
          <a:xfrm>
            <a:off x="7164388" y="2349500"/>
            <a:ext cx="1511300" cy="11509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9" name="Straight Arrow Connector 8"/>
          <p:cNvCxnSpPr/>
          <p:nvPr/>
        </p:nvCxnSpPr>
        <p:spPr>
          <a:xfrm flipH="1" flipV="1">
            <a:off x="5940425" y="2781300"/>
            <a:ext cx="1368425" cy="100806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88299"/>
    </mc:Choice>
    <mc:Fallback xmlns="">
      <p:transition spd="slow" advTm="88299"/>
    </mc:Fallback>
  </mc:AlternateContent>
  <p:timing>
    <p:tnLst>
      <p:par>
        <p:cTn id="1" dur="indefinite" restart="never" nodeType="tmRoot"/>
      </p:par>
    </p:tnLst>
  </p:timing>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4"/>
          <p:cNvSpPr>
            <a:spLocks noGrp="1"/>
          </p:cNvSpPr>
          <p:nvPr>
            <p:ph idx="1"/>
          </p:nvPr>
        </p:nvSpPr>
        <p:spPr>
          <a:xfrm>
            <a:off x="179512" y="332656"/>
            <a:ext cx="8856983" cy="6309444"/>
          </a:xfrm>
        </p:spPr>
        <p:txBody>
          <a:bodyPr/>
          <a:lstStyle/>
          <a:p>
            <a:pPr marL="0" indent="0" eaLnBrk="1" hangingPunct="1">
              <a:buFont typeface="Arial" charset="0"/>
              <a:buNone/>
            </a:pPr>
            <a:r>
              <a:rPr lang="en-US" altLang="en-US" sz="2800" b="1" u="sng" dirty="0" smtClean="0">
                <a:solidFill>
                  <a:srgbClr val="FF0000"/>
                </a:solidFill>
              </a:rPr>
              <a:t>Vasoconstriction:</a:t>
            </a:r>
            <a:r>
              <a:rPr lang="en-US" altLang="en-US" sz="2800" dirty="0" smtClean="0"/>
              <a:t> primarily involves arterioles</a:t>
            </a:r>
          </a:p>
          <a:p>
            <a:pPr marL="0" indent="0" eaLnBrk="1" hangingPunct="1">
              <a:buFont typeface="Arial" charset="0"/>
              <a:buNone/>
            </a:pPr>
            <a:r>
              <a:rPr lang="en-US" altLang="en-US" sz="2800" dirty="0" smtClean="0"/>
              <a:t>Vasoconstriction is stimulated by sympathetic nerve fibers</a:t>
            </a:r>
          </a:p>
          <a:p>
            <a:pPr marL="0" indent="0" eaLnBrk="1" hangingPunct="1">
              <a:buFont typeface="Arial" charset="0"/>
              <a:buNone/>
            </a:pPr>
            <a:r>
              <a:rPr lang="en-US" altLang="en-US" sz="2800" dirty="0" smtClean="0"/>
              <a:t>These fibers don’t synapse on the muscle cells of tunica media rather than that  they discharge the neurotransmitter that diffuse throughout the muscle layer and induce contraction of cells via gap junctions</a:t>
            </a:r>
          </a:p>
          <a:p>
            <a:pPr marL="0" indent="0" eaLnBrk="1" hangingPunct="1">
              <a:buFont typeface="Arial" charset="0"/>
              <a:buNone/>
            </a:pPr>
            <a:endParaRPr lang="en-US" altLang="en-US" sz="2800" dirty="0" smtClean="0"/>
          </a:p>
          <a:p>
            <a:pPr marL="0" indent="0" eaLnBrk="1" hangingPunct="1">
              <a:buFont typeface="Arial" charset="0"/>
              <a:buNone/>
            </a:pPr>
            <a:endParaRPr lang="en-US" altLang="en-US" sz="2800" dirty="0"/>
          </a:p>
          <a:p>
            <a:pPr lvl="0">
              <a:defRPr/>
            </a:pPr>
            <a:r>
              <a:rPr lang="en-US" sz="2800" u="sng" dirty="0">
                <a:solidFill>
                  <a:prstClr val="black"/>
                </a:solidFill>
              </a:rPr>
              <a:t>Vascular smooth muscles is </a:t>
            </a:r>
            <a:r>
              <a:rPr lang="en-US" sz="2800" b="1" u="sng" dirty="0">
                <a:solidFill>
                  <a:srgbClr val="FF0000"/>
                </a:solidFill>
              </a:rPr>
              <a:t>not innervated </a:t>
            </a:r>
            <a:r>
              <a:rPr lang="en-US" sz="2800" u="sng" dirty="0">
                <a:solidFill>
                  <a:prstClr val="black"/>
                </a:solidFill>
              </a:rPr>
              <a:t>by parasympathetic nervous system </a:t>
            </a:r>
            <a:r>
              <a:rPr lang="en-US" sz="2800" dirty="0">
                <a:solidFill>
                  <a:prstClr val="black"/>
                </a:solidFill>
              </a:rPr>
              <a:t>(except salivary glands, gastrointestinal glands, genital erectile tissue in male penis)</a:t>
            </a:r>
          </a:p>
          <a:p>
            <a:pPr marL="0" indent="0" eaLnBrk="1" hangingPunct="1">
              <a:buFont typeface="Arial" charset="0"/>
              <a:buNone/>
            </a:pPr>
            <a:endParaRPr lang="en-US" altLang="en-US" sz="2800" dirty="0" smtClean="0"/>
          </a:p>
          <a:p>
            <a:pPr marL="0" indent="0" eaLnBrk="1" hangingPunct="1">
              <a:buFont typeface="Arial" charset="0"/>
              <a:buNone/>
            </a:pPr>
            <a:endParaRPr lang="en-US" altLang="en-US" sz="2800" dirty="0" smtClean="0"/>
          </a:p>
        </p:txBody>
      </p:sp>
      <p:sp>
        <p:nvSpPr>
          <p:cNvPr id="2" name="Footer Placeholder 1"/>
          <p:cNvSpPr>
            <a:spLocks noGrp="1"/>
          </p:cNvSpPr>
          <p:nvPr>
            <p:ph type="ftr" sz="quarter" idx="11"/>
          </p:nvPr>
        </p:nvSpPr>
        <p:spPr/>
        <p:txBody>
          <a:bodyPr/>
          <a:lstStyle/>
          <a:p>
            <a:pPr>
              <a:defRPr/>
            </a:pPr>
            <a:r>
              <a:rPr lang="es-ES" smtClean="0"/>
              <a:t>Professor Dr Hala El-mazar 2020</a:t>
            </a:r>
            <a:endParaRPr lang="en-US"/>
          </a:p>
        </p:txBody>
      </p:sp>
      <p:sp>
        <p:nvSpPr>
          <p:cNvPr id="2458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93EE0CA-83D9-4A76-88C4-82A315627976}" type="slidenum">
              <a:rPr lang="en-US" altLang="en-US" smtClean="0">
                <a:solidFill>
                  <a:srgbClr val="898989"/>
                </a:solidFill>
              </a:rPr>
              <a:pPr/>
              <a:t>21</a:t>
            </a:fld>
            <a:endParaRPr lang="en-US" altLang="en-US" smtClean="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45456"/>
    </mc:Choice>
    <mc:Fallback xmlns="">
      <p:transition spd="slow" advTm="145456"/>
    </mc:Fallback>
  </mc:AlternateContent>
  <p:timing>
    <p:tnLst>
      <p:par>
        <p:cTn id="1" dur="indefinite" restart="never" nodeType="tmRoot"/>
      </p:par>
    </p:tnLst>
  </p:timing>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260350"/>
            <a:ext cx="8642350" cy="6481763"/>
          </a:xfrm>
        </p:spPr>
        <p:txBody>
          <a:bodyPr/>
          <a:lstStyle/>
          <a:p>
            <a:pPr eaLnBrk="1" hangingPunct="1"/>
            <a:r>
              <a:rPr lang="en-US" altLang="en-US" sz="2800" b="1" u="sng" dirty="0" smtClean="0">
                <a:solidFill>
                  <a:srgbClr val="FF0000"/>
                </a:solidFill>
              </a:rPr>
              <a:t>Vasodilation</a:t>
            </a:r>
            <a:r>
              <a:rPr lang="en-US" altLang="en-US" sz="2800" dirty="0"/>
              <a:t>: </a:t>
            </a:r>
            <a:r>
              <a:rPr lang="en-US" altLang="en-US" sz="2800" u="sng" dirty="0">
                <a:solidFill>
                  <a:srgbClr val="FF0000"/>
                </a:solidFill>
              </a:rPr>
              <a:t>is </a:t>
            </a:r>
            <a:r>
              <a:rPr lang="en-US" altLang="en-US" sz="2800" u="sng" dirty="0" smtClean="0">
                <a:solidFill>
                  <a:srgbClr val="FF0000"/>
                </a:solidFill>
              </a:rPr>
              <a:t>caused through muscarinic receptors on endothelial cells → release </a:t>
            </a:r>
            <a:r>
              <a:rPr lang="en-US" altLang="en-US" sz="2800" u="sng" dirty="0">
                <a:solidFill>
                  <a:srgbClr val="FF0000"/>
                </a:solidFill>
              </a:rPr>
              <a:t>nitric </a:t>
            </a:r>
            <a:r>
              <a:rPr lang="en-US" altLang="en-US" sz="2800" u="sng" dirty="0" err="1" smtClean="0">
                <a:solidFill>
                  <a:srgbClr val="FF0000"/>
                </a:solidFill>
              </a:rPr>
              <a:t>oxid</a:t>
            </a:r>
            <a:r>
              <a:rPr lang="en-US" altLang="en-US" sz="2800" u="sng" dirty="0" smtClean="0">
                <a:solidFill>
                  <a:srgbClr val="FF0000"/>
                </a:solidFill>
              </a:rPr>
              <a:t> </a:t>
            </a:r>
            <a:r>
              <a:rPr lang="en-US" altLang="en-US" sz="2800" u="sng" dirty="0">
                <a:solidFill>
                  <a:srgbClr val="FF0000"/>
                </a:solidFill>
              </a:rPr>
              <a:t>→ diffuse to muscle cells in media → activates cGMP→ </a:t>
            </a:r>
            <a:r>
              <a:rPr lang="en-US" altLang="en-US" sz="2800" u="sng" dirty="0" smtClean="0">
                <a:solidFill>
                  <a:srgbClr val="FF0000"/>
                </a:solidFill>
              </a:rPr>
              <a:t>relaxation</a:t>
            </a:r>
            <a:endParaRPr lang="en-US" altLang="en-US" sz="2800" dirty="0" smtClean="0">
              <a:solidFill>
                <a:srgbClr val="FF0000"/>
              </a:solidFill>
            </a:endParaRPr>
          </a:p>
          <a:p>
            <a:pPr marL="0" indent="0" eaLnBrk="1" hangingPunct="1">
              <a:buNone/>
            </a:pPr>
            <a:endParaRPr lang="en-US" sz="2800" dirty="0" smtClean="0"/>
          </a:p>
          <a:p>
            <a:pPr>
              <a:defRPr/>
            </a:pPr>
            <a:r>
              <a:rPr lang="en-US" sz="2800" dirty="0" smtClean="0"/>
              <a:t>However smooth muscles in tunica media posses muscarinic receptors, which when activated cause vasodilation… ( medications can work on them)</a:t>
            </a:r>
          </a:p>
          <a:p>
            <a:pPr marL="0" indent="0">
              <a:buFont typeface="Arial" charset="0"/>
              <a:buNone/>
              <a:defRPr/>
            </a:pPr>
            <a:endParaRPr lang="en-US" sz="2800" dirty="0" smtClean="0"/>
          </a:p>
          <a:p>
            <a:pPr>
              <a:defRPr/>
            </a:pPr>
            <a:r>
              <a:rPr lang="en-US" sz="2800" dirty="0" smtClean="0"/>
              <a:t>The arterioles including terminal are well innervated because they contain smooth muscle cells</a:t>
            </a:r>
          </a:p>
          <a:p>
            <a:pPr marL="0" indent="0">
              <a:buFont typeface="Arial" charset="0"/>
              <a:buNone/>
              <a:defRPr/>
            </a:pPr>
            <a:endParaRPr lang="en-US" sz="2800" dirty="0" smtClean="0"/>
          </a:p>
          <a:p>
            <a:pPr>
              <a:defRPr/>
            </a:pPr>
            <a:r>
              <a:rPr lang="en-US" sz="2800" dirty="0" smtClean="0"/>
              <a:t>The capillaries are not innervated </a:t>
            </a:r>
            <a:r>
              <a:rPr lang="en-US" sz="2800" dirty="0" err="1" smtClean="0"/>
              <a:t>cuz</a:t>
            </a:r>
            <a:r>
              <a:rPr lang="en-US" sz="2800" dirty="0" smtClean="0"/>
              <a:t> the don’t have smooth muscles</a:t>
            </a:r>
          </a:p>
          <a:p>
            <a:pPr marL="0" indent="0">
              <a:buFont typeface="Arial" charset="0"/>
              <a:buNone/>
              <a:defRPr/>
            </a:pPr>
            <a:endParaRPr lang="en-US" sz="2800" dirty="0" smtClean="0"/>
          </a:p>
          <a:p>
            <a:pPr marL="0" indent="0">
              <a:buFont typeface="Arial" charset="0"/>
              <a:buNone/>
              <a:defRPr/>
            </a:pPr>
            <a:endParaRPr lang="en-US" sz="2800" dirty="0"/>
          </a:p>
          <a:p>
            <a:pPr marL="0" indent="0">
              <a:buFont typeface="Arial" charset="0"/>
              <a:buNone/>
              <a:defRPr/>
            </a:pPr>
            <a:endParaRPr lang="en-US" sz="2800" dirty="0" smtClean="0"/>
          </a:p>
          <a:p>
            <a:pPr marL="0" indent="0">
              <a:buFont typeface="Arial" charset="0"/>
              <a:buNone/>
              <a:defRPr/>
            </a:pPr>
            <a:endParaRPr lang="en-US" sz="2800" dirty="0" smtClean="0"/>
          </a:p>
          <a:p>
            <a:pPr marL="0" indent="0">
              <a:buFont typeface="Arial" charset="0"/>
              <a:buNone/>
              <a:defRPr/>
            </a:pPr>
            <a:endParaRPr lang="en-US" sz="2800" dirty="0" smtClean="0"/>
          </a:p>
          <a:p>
            <a:pPr marL="0" indent="0">
              <a:buFont typeface="Arial" charset="0"/>
              <a:buNone/>
              <a:defRPr/>
            </a:pPr>
            <a:endParaRPr lang="en-US" sz="2800" dirty="0"/>
          </a:p>
        </p:txBody>
      </p:sp>
      <p:sp>
        <p:nvSpPr>
          <p:cNvPr id="4" name="Footer Placeholder 3"/>
          <p:cNvSpPr>
            <a:spLocks noGrp="1"/>
          </p:cNvSpPr>
          <p:nvPr>
            <p:ph type="ftr" sz="quarter" idx="11"/>
          </p:nvPr>
        </p:nvSpPr>
        <p:spPr/>
        <p:txBody>
          <a:bodyPr/>
          <a:lstStyle/>
          <a:p>
            <a:pPr>
              <a:defRPr/>
            </a:pPr>
            <a:r>
              <a:rPr lang="es-ES" smtClean="0"/>
              <a:t>Professor Dr Hala El-mazar 2020</a:t>
            </a:r>
            <a:endParaRPr lang="en-US"/>
          </a:p>
        </p:txBody>
      </p:sp>
      <p:sp>
        <p:nvSpPr>
          <p:cNvPr id="256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68E02C5-C637-4FBC-BC40-330616B4479C}" type="slidenum">
              <a:rPr lang="en-US" altLang="en-US" smtClean="0">
                <a:solidFill>
                  <a:srgbClr val="898989"/>
                </a:solidFill>
              </a:rPr>
              <a:pPr/>
              <a:t>22</a:t>
            </a:fld>
            <a:endParaRPr lang="en-US" altLang="en-US" smtClean="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68855"/>
    </mc:Choice>
    <mc:Fallback xmlns="">
      <p:transition spd="slow" advTm="68855"/>
    </mc:Fallback>
  </mc:AlternateContent>
  <p:timing>
    <p:tnLst>
      <p:par>
        <p:cTn id="1" dur="indefinite" restart="never" nodeType="tmRoot"/>
      </p:par>
    </p:tnLst>
  </p:timing>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813"/>
            <a:ext cx="8507413" cy="6048375"/>
          </a:xfrm>
        </p:spPr>
        <p:txBody>
          <a:bodyPr/>
          <a:lstStyle/>
          <a:p>
            <a:pPr>
              <a:buFont typeface="Arial" panose="020B0604020202020204" pitchFamily="34" charset="0"/>
              <a:buChar char="•"/>
              <a:defRPr/>
            </a:pPr>
            <a:r>
              <a:rPr lang="en-US" sz="2800" dirty="0" smtClean="0"/>
              <a:t>Hormones circulate in the blood ( catecholamine, renin-angiotensin, vasopressin, atrial natriuretic peptide can affect the </a:t>
            </a:r>
            <a:r>
              <a:rPr lang="en-US" sz="2800" u="sng" dirty="0" smtClean="0">
                <a:solidFill>
                  <a:srgbClr val="FF0000"/>
                </a:solidFill>
              </a:rPr>
              <a:t>microcirculation</a:t>
            </a:r>
            <a:r>
              <a:rPr lang="en-US" sz="2800" dirty="0" smtClean="0"/>
              <a:t> causing vasodilation or vasoconstriction</a:t>
            </a:r>
          </a:p>
          <a:p>
            <a:pPr marL="0" indent="0">
              <a:buFont typeface="Arial" charset="0"/>
              <a:buNone/>
              <a:defRPr/>
            </a:pPr>
            <a:endParaRPr lang="en-US" sz="2800" dirty="0" smtClean="0"/>
          </a:p>
          <a:p>
            <a:pPr>
              <a:buFont typeface="Arial" panose="020B0604020202020204" pitchFamily="34" charset="0"/>
              <a:buChar char="•"/>
              <a:defRPr/>
            </a:pPr>
            <a:r>
              <a:rPr lang="en-US" sz="2800" dirty="0" smtClean="0"/>
              <a:t>Approximately 70% of the body’s blood is in the capillaries</a:t>
            </a:r>
          </a:p>
          <a:p>
            <a:pPr>
              <a:buFont typeface="Arial" panose="020B0604020202020204" pitchFamily="34" charset="0"/>
              <a:buChar char="•"/>
              <a:defRPr/>
            </a:pPr>
            <a:endParaRPr lang="en-US" sz="2800" dirty="0" smtClean="0"/>
          </a:p>
          <a:p>
            <a:pPr>
              <a:buFont typeface="Arial" panose="020B0604020202020204" pitchFamily="34" charset="0"/>
              <a:buChar char="•"/>
              <a:defRPr/>
            </a:pPr>
            <a:r>
              <a:rPr lang="en-US" sz="2800" dirty="0" smtClean="0"/>
              <a:t>The exchange of substances through capillaries occur through 3 different mechanisms: Diffusion, bulk flow, transcytosis</a:t>
            </a:r>
            <a:endParaRPr lang="en-US" sz="2800" dirty="0"/>
          </a:p>
        </p:txBody>
      </p:sp>
      <p:sp>
        <p:nvSpPr>
          <p:cNvPr id="4" name="Footer Placeholder 3"/>
          <p:cNvSpPr>
            <a:spLocks noGrp="1"/>
          </p:cNvSpPr>
          <p:nvPr>
            <p:ph type="ftr" sz="quarter" idx="11"/>
          </p:nvPr>
        </p:nvSpPr>
        <p:spPr/>
        <p:txBody>
          <a:bodyPr/>
          <a:lstStyle/>
          <a:p>
            <a:pPr>
              <a:defRPr/>
            </a:pPr>
            <a:r>
              <a:rPr lang="es-ES" smtClean="0"/>
              <a:t>Professor Dr Hala El-mazar 2020</a:t>
            </a:r>
            <a:endParaRPr lang="en-US"/>
          </a:p>
        </p:txBody>
      </p:sp>
      <p:sp>
        <p:nvSpPr>
          <p:cNvPr id="266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75A2A62-D06A-4CF0-AC3B-E3104B45A88A}" type="slidenum">
              <a:rPr lang="en-US" altLang="en-US" smtClean="0">
                <a:solidFill>
                  <a:srgbClr val="898989"/>
                </a:solidFill>
              </a:rPr>
              <a:pPr/>
              <a:t>23</a:t>
            </a:fld>
            <a:endParaRPr lang="en-US" altLang="en-US" smtClean="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54790"/>
    </mc:Choice>
    <mc:Fallback xmlns="">
      <p:transition spd="slow" advTm="54790"/>
    </mc:Fallback>
  </mc:AlternateContent>
  <p:timing>
    <p:tnLst>
      <p:par>
        <p:cTn id="1" dur="indefinite" restart="never" nodeType="tmRoot"/>
      </p:par>
    </p:tnLst>
  </p:timing>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457200" y="188913"/>
            <a:ext cx="8229600" cy="5937250"/>
          </a:xfrm>
        </p:spPr>
        <p:txBody>
          <a:bodyPr/>
          <a:lstStyle/>
          <a:p>
            <a:pPr marL="0" indent="0" eaLnBrk="1" hangingPunct="1">
              <a:buFont typeface="Arial" charset="0"/>
              <a:buNone/>
            </a:pPr>
            <a:endParaRPr lang="en-US" altLang="en-US" sz="7200" smtClean="0"/>
          </a:p>
          <a:p>
            <a:pPr marL="0" indent="0" eaLnBrk="1" hangingPunct="1">
              <a:buFont typeface="Arial" charset="0"/>
              <a:buNone/>
            </a:pPr>
            <a:r>
              <a:rPr lang="en-US" altLang="en-US" sz="7200" b="1" smtClean="0">
                <a:solidFill>
                  <a:srgbClr val="0070C0"/>
                </a:solidFill>
              </a:rPr>
              <a:t>         Thank you</a:t>
            </a:r>
          </a:p>
        </p:txBody>
      </p:sp>
      <p:sp>
        <p:nvSpPr>
          <p:cNvPr id="5" name="Footer Placeholder 4"/>
          <p:cNvSpPr>
            <a:spLocks noGrp="1"/>
          </p:cNvSpPr>
          <p:nvPr>
            <p:ph type="ftr" sz="quarter" idx="11"/>
          </p:nvPr>
        </p:nvSpPr>
        <p:spPr/>
        <p:txBody>
          <a:bodyPr/>
          <a:lstStyle/>
          <a:p>
            <a:pPr>
              <a:defRPr/>
            </a:pPr>
            <a:r>
              <a:rPr lang="es-ES" smtClean="0"/>
              <a:t>Professor Dr Hala El-mazar 2020</a:t>
            </a:r>
            <a:endParaRPr lang="en-US"/>
          </a:p>
        </p:txBody>
      </p:sp>
      <p:sp>
        <p:nvSpPr>
          <p:cNvPr id="542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3AABE07-3B1A-49C4-B406-2E6F572989F8}" type="slidenum">
              <a:rPr lang="en-US" altLang="en-US" smtClean="0">
                <a:solidFill>
                  <a:srgbClr val="898989"/>
                </a:solidFill>
              </a:rPr>
              <a:pPr/>
              <a:t>24</a:t>
            </a:fld>
            <a:endParaRPr lang="en-US" altLang="en-US" smtClean="0">
              <a:solidFill>
                <a:srgbClr val="898989"/>
              </a:solidFill>
            </a:endParaRPr>
          </a:p>
        </p:txBody>
      </p:sp>
      <p:pic>
        <p:nvPicPr>
          <p:cNvPr id="54277" name="Picture 4" descr="http://images.clipartpanda.com/happy-face-clipart-y4T9gyji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475" y="2781300"/>
            <a:ext cx="37147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858020"/>
      </p:ext>
    </p:extLst>
  </p:cSld>
  <p:clrMapOvr>
    <a:masterClrMapping/>
  </p:clrMapOvr>
  <mc:AlternateContent xmlns:mc="http://schemas.openxmlformats.org/markup-compatibility/2006" xmlns:p14="http://schemas.microsoft.com/office/powerpoint/2010/main">
    <mc:Choice Requires="p14">
      <p:transition spd="slow" p14:dur="2000" advTm="4607"/>
    </mc:Choice>
    <mc:Fallback xmlns="">
      <p:transition spd="slow" advTm="460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6988"/>
            <a:ext cx="8229600" cy="868363"/>
          </a:xfrm>
        </p:spPr>
        <p:txBody>
          <a:bodyPr/>
          <a:lstStyle/>
          <a:p>
            <a:pPr eaLnBrk="1" hangingPunct="1"/>
            <a:r>
              <a:rPr lang="en-US" altLang="en-US" sz="3200" b="1" u="sng" smtClean="0"/>
              <a:t>Cardio-vascular system</a:t>
            </a:r>
            <a:endParaRPr lang="ar-JO" altLang="en-US" sz="3200" b="1" u="sng" smtClean="0"/>
          </a:p>
        </p:txBody>
      </p:sp>
      <p:sp>
        <p:nvSpPr>
          <p:cNvPr id="3" name="Content Placeholder 2"/>
          <p:cNvSpPr>
            <a:spLocks noGrp="1"/>
          </p:cNvSpPr>
          <p:nvPr>
            <p:ph idx="1"/>
          </p:nvPr>
        </p:nvSpPr>
        <p:spPr>
          <a:xfrm>
            <a:off x="0" y="908050"/>
            <a:ext cx="9144000" cy="5834063"/>
          </a:xfrm>
        </p:spPr>
        <p:txBody>
          <a:bodyPr rtlCol="0">
            <a:normAutofit/>
          </a:bodyPr>
          <a:lstStyle/>
          <a:p>
            <a:pPr eaLnBrk="1" fontAlgn="auto" hangingPunct="1">
              <a:spcAft>
                <a:spcPts val="0"/>
              </a:spcAft>
              <a:buFont typeface="Arial" panose="020B0604020202020204" pitchFamily="34" charset="0"/>
              <a:buChar char="•"/>
              <a:defRPr/>
            </a:pPr>
            <a:r>
              <a:rPr lang="en-US" sz="2800" dirty="0" smtClean="0">
                <a:cs typeface="Arial" pitchFamily="34" charset="0"/>
              </a:rPr>
              <a:t>Includes: </a:t>
            </a:r>
            <a:r>
              <a:rPr lang="en-US" sz="2800" dirty="0" smtClean="0">
                <a:solidFill>
                  <a:srgbClr val="FF0000"/>
                </a:solidFill>
                <a:cs typeface="Arial" pitchFamily="34" charset="0"/>
              </a:rPr>
              <a:t>The heart </a:t>
            </a:r>
            <a:r>
              <a:rPr lang="en-US" sz="2800" dirty="0" smtClean="0">
                <a:cs typeface="Arial" pitchFamily="34" charset="0"/>
              </a:rPr>
              <a:t>+ </a:t>
            </a:r>
            <a:r>
              <a:rPr lang="en-US" sz="2800" dirty="0" smtClean="0">
                <a:solidFill>
                  <a:srgbClr val="FF0000"/>
                </a:solidFill>
                <a:cs typeface="Arial" pitchFamily="34" charset="0"/>
              </a:rPr>
              <a:t>blood vessels </a:t>
            </a:r>
            <a:r>
              <a:rPr lang="en-US" sz="2800" dirty="0" smtClean="0">
                <a:cs typeface="Arial" pitchFamily="34" charset="0"/>
              </a:rPr>
              <a:t>+ </a:t>
            </a:r>
            <a:r>
              <a:rPr lang="en-US" sz="2800" dirty="0" smtClean="0">
                <a:solidFill>
                  <a:srgbClr val="FF0000"/>
                </a:solidFill>
                <a:cs typeface="Arial" pitchFamily="34" charset="0"/>
              </a:rPr>
              <a:t>blood</a:t>
            </a:r>
          </a:p>
          <a:p>
            <a:pPr eaLnBrk="1" fontAlgn="auto" hangingPunct="1">
              <a:spcAft>
                <a:spcPts val="0"/>
              </a:spcAft>
              <a:buFont typeface="Arial" panose="020B0604020202020204" pitchFamily="34" charset="0"/>
              <a:buChar char="•"/>
              <a:defRPr/>
            </a:pPr>
            <a:r>
              <a:rPr lang="en-US" sz="2800" dirty="0" smtClean="0">
                <a:cs typeface="Arial" pitchFamily="34" charset="0"/>
              </a:rPr>
              <a:t>Humans have a closed circulatory system </a:t>
            </a:r>
          </a:p>
          <a:p>
            <a:pPr marL="0" indent="0" eaLnBrk="1" fontAlgn="auto" hangingPunct="1">
              <a:spcAft>
                <a:spcPts val="0"/>
              </a:spcAft>
              <a:buFont typeface="Arial" panose="020B0604020202020204" pitchFamily="34" charset="0"/>
              <a:buNone/>
              <a:defRPr/>
            </a:pPr>
            <a:r>
              <a:rPr lang="en-US" sz="2800" dirty="0" smtClean="0">
                <a:cs typeface="Arial" pitchFamily="34" charset="0"/>
              </a:rPr>
              <a:t>    ( </a:t>
            </a:r>
            <a:r>
              <a:rPr lang="en-US" sz="2400" b="1" i="1" dirty="0" smtClean="0">
                <a:solidFill>
                  <a:srgbClr val="FF0000"/>
                </a:solidFill>
                <a:cs typeface="Arial" pitchFamily="34" charset="0"/>
              </a:rPr>
              <a:t>blood circulate within vessels &amp; is distinct from</a:t>
            </a:r>
            <a:r>
              <a:rPr lang="en-US" sz="2400" b="1" i="1" dirty="0">
                <a:solidFill>
                  <a:srgbClr val="FF0000"/>
                </a:solidFill>
                <a:cs typeface="Arial" pitchFamily="34" charset="0"/>
              </a:rPr>
              <a:t> </a:t>
            </a:r>
            <a:r>
              <a:rPr lang="en-US" sz="2400" b="1" i="1" dirty="0" smtClean="0">
                <a:solidFill>
                  <a:srgbClr val="FF0000"/>
                </a:solidFill>
                <a:cs typeface="Arial" pitchFamily="34" charset="0"/>
              </a:rPr>
              <a:t>interstitial fluid</a:t>
            </a:r>
            <a:r>
              <a:rPr lang="en-US" sz="2800" dirty="0" smtClean="0">
                <a:cs typeface="Arial" pitchFamily="34" charset="0"/>
              </a:rPr>
              <a:t>)  </a:t>
            </a:r>
          </a:p>
          <a:p>
            <a:pPr eaLnBrk="1" fontAlgn="auto" hangingPunct="1">
              <a:spcAft>
                <a:spcPts val="0"/>
              </a:spcAft>
              <a:buFont typeface="Arial" panose="020B0604020202020204" pitchFamily="34" charset="0"/>
              <a:buNone/>
              <a:defRPr/>
            </a:pPr>
            <a:endParaRPr lang="en-US" sz="3000" dirty="0">
              <a:cs typeface="Arial" pitchFamily="34" charset="0"/>
            </a:endParaRPr>
          </a:p>
          <a:p>
            <a:pPr eaLnBrk="1" fontAlgn="auto" hangingPunct="1">
              <a:spcAft>
                <a:spcPts val="0"/>
              </a:spcAft>
              <a:buFont typeface="Arial" panose="020B0604020202020204" pitchFamily="34" charset="0"/>
              <a:buNone/>
              <a:defRPr/>
            </a:pPr>
            <a:endParaRPr lang="en-US" sz="3000" dirty="0" smtClean="0">
              <a:cs typeface="Arial" pitchFamily="34" charset="0"/>
            </a:endParaRPr>
          </a:p>
          <a:p>
            <a:pPr eaLnBrk="1" fontAlgn="auto" hangingPunct="1">
              <a:spcAft>
                <a:spcPts val="0"/>
              </a:spcAft>
              <a:buFont typeface="Arial" panose="020B0604020202020204" pitchFamily="34" charset="0"/>
              <a:buNone/>
              <a:defRPr/>
            </a:pPr>
            <a:endParaRPr lang="en-US" sz="3000" dirty="0">
              <a:cs typeface="Arial" pitchFamily="34" charset="0"/>
            </a:endParaRPr>
          </a:p>
          <a:p>
            <a:pPr algn="r" eaLnBrk="1" fontAlgn="auto" hangingPunct="1">
              <a:spcAft>
                <a:spcPts val="0"/>
              </a:spcAft>
              <a:buFont typeface="Arial" panose="020B0604020202020204" pitchFamily="34" charset="0"/>
              <a:buNone/>
              <a:defRPr/>
            </a:pPr>
            <a:endParaRPr lang="en-US" sz="3000" dirty="0" smtClean="0">
              <a:cs typeface="Arial" pitchFamily="34" charset="0"/>
            </a:endParaRPr>
          </a:p>
          <a:p>
            <a:pPr eaLnBrk="1" fontAlgn="auto" hangingPunct="1">
              <a:spcAft>
                <a:spcPts val="0"/>
              </a:spcAft>
              <a:buFont typeface="Arial" panose="020B0604020202020204" pitchFamily="34" charset="0"/>
              <a:buNone/>
              <a:defRPr/>
            </a:pPr>
            <a:endParaRPr lang="en-US" sz="3000" dirty="0">
              <a:cs typeface="Arial" pitchFamily="34" charset="0"/>
            </a:endParaRPr>
          </a:p>
          <a:p>
            <a:pPr eaLnBrk="1" fontAlgn="auto" hangingPunct="1">
              <a:spcAft>
                <a:spcPts val="0"/>
              </a:spcAft>
              <a:buFont typeface="Arial" panose="020B0604020202020204" pitchFamily="34" charset="0"/>
              <a:buNone/>
              <a:defRPr/>
            </a:pPr>
            <a:r>
              <a:rPr lang="en-US" sz="3000" dirty="0" smtClean="0">
                <a:cs typeface="Arial" pitchFamily="34" charset="0"/>
              </a:rPr>
              <a:t> </a:t>
            </a:r>
          </a:p>
          <a:p>
            <a:pPr eaLnBrk="1" fontAlgn="auto" hangingPunct="1">
              <a:spcAft>
                <a:spcPts val="0"/>
              </a:spcAft>
              <a:buFont typeface="Arial" panose="020B0604020202020204" pitchFamily="34" charset="0"/>
              <a:buNone/>
              <a:defRPr/>
            </a:pPr>
            <a:endParaRPr lang="en-US" sz="2400" dirty="0"/>
          </a:p>
        </p:txBody>
      </p:sp>
      <p:sp>
        <p:nvSpPr>
          <p:cNvPr id="61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FF36768-E523-4D59-BEA8-7E18FDA393E8}" type="slidenum">
              <a:rPr lang="en-US" altLang="en-US" smtClean="0">
                <a:solidFill>
                  <a:srgbClr val="898989"/>
                </a:solidFill>
              </a:rPr>
              <a:pPr/>
              <a:t>3</a:t>
            </a:fld>
            <a:endParaRPr lang="en-US" altLang="en-US" smtClean="0">
              <a:solidFill>
                <a:srgbClr val="898989"/>
              </a:solidFill>
            </a:endParaRPr>
          </a:p>
        </p:txBody>
      </p:sp>
      <p:sp>
        <p:nvSpPr>
          <p:cNvPr id="6149" name="TextBox 5"/>
          <p:cNvSpPr txBox="1">
            <a:spLocks noChangeArrowheads="1"/>
          </p:cNvSpPr>
          <p:nvPr/>
        </p:nvSpPr>
        <p:spPr bwMode="auto">
          <a:xfrm>
            <a:off x="468313" y="2924175"/>
            <a:ext cx="3887787" cy="3416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tabLst>
                <a:tab pos="2743200" algn="l"/>
              </a:tabLst>
              <a:defRPr>
                <a:solidFill>
                  <a:schemeClr val="tx1"/>
                </a:solidFill>
                <a:latin typeface="Calibri" pitchFamily="34" charset="0"/>
                <a:cs typeface="Arial" charset="0"/>
              </a:defRPr>
            </a:lvl1pPr>
            <a:lvl2pPr>
              <a:tabLst>
                <a:tab pos="2743200" algn="l"/>
              </a:tabLst>
              <a:defRPr>
                <a:solidFill>
                  <a:schemeClr val="tx1"/>
                </a:solidFill>
                <a:latin typeface="Calibri" pitchFamily="34" charset="0"/>
                <a:cs typeface="Arial" charset="0"/>
              </a:defRPr>
            </a:lvl2pPr>
            <a:lvl3pPr marL="1143000" indent="-228600">
              <a:tabLst>
                <a:tab pos="2743200" algn="l"/>
              </a:tabLst>
              <a:defRPr>
                <a:solidFill>
                  <a:schemeClr val="tx1"/>
                </a:solidFill>
                <a:latin typeface="Calibri" pitchFamily="34" charset="0"/>
                <a:cs typeface="Arial" charset="0"/>
              </a:defRPr>
            </a:lvl3pPr>
            <a:lvl4pPr marL="1600200" indent="-228600">
              <a:tabLst>
                <a:tab pos="2743200" algn="l"/>
              </a:tabLst>
              <a:defRPr>
                <a:solidFill>
                  <a:schemeClr val="tx1"/>
                </a:solidFill>
                <a:latin typeface="Calibri" pitchFamily="34" charset="0"/>
                <a:cs typeface="Arial" charset="0"/>
              </a:defRPr>
            </a:lvl4pPr>
            <a:lvl5pPr marL="2057400" indent="-228600">
              <a:tabLst>
                <a:tab pos="27432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27432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27432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27432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2743200" algn="l"/>
              </a:tabLst>
              <a:defRPr>
                <a:solidFill>
                  <a:schemeClr val="tx1"/>
                </a:solidFill>
                <a:latin typeface="Calibri" pitchFamily="34" charset="0"/>
                <a:cs typeface="Arial" charset="0"/>
              </a:defRPr>
            </a:lvl9pPr>
          </a:lstStyle>
          <a:p>
            <a:pPr lvl="1" eaLnBrk="1" hangingPunct="1">
              <a:buClr>
                <a:srgbClr val="339933"/>
              </a:buClr>
            </a:pPr>
            <a:r>
              <a:rPr lang="en-US" altLang="en-US" sz="2400"/>
              <a:t>The heart pumps blood into large vessels that branch into smaller ones leading into the organs.</a:t>
            </a:r>
          </a:p>
          <a:p>
            <a:pPr lvl="1" eaLnBrk="1" hangingPunct="1">
              <a:buClr>
                <a:srgbClr val="339933"/>
              </a:buClr>
            </a:pPr>
            <a:endParaRPr lang="en-US" altLang="en-US" sz="2400"/>
          </a:p>
          <a:p>
            <a:pPr lvl="1" eaLnBrk="1" hangingPunct="1">
              <a:buClr>
                <a:srgbClr val="339933"/>
              </a:buClr>
            </a:pPr>
            <a:r>
              <a:rPr lang="en-US" altLang="en-US" sz="2400"/>
              <a:t>Materials are exchanged by </a:t>
            </a:r>
            <a:r>
              <a:rPr lang="en-US" altLang="en-US" sz="2400" b="1"/>
              <a:t>diffusion</a:t>
            </a:r>
            <a:r>
              <a:rPr lang="en-US" altLang="en-US" sz="2400"/>
              <a:t> between the blood and the interstitial fluid around the cells.</a:t>
            </a:r>
          </a:p>
        </p:txBody>
      </p:sp>
      <p:pic>
        <p:nvPicPr>
          <p:cNvPr id="6150" name="Picture 4" descr="http://hillviewprimary.edublogs.org/files/2013/10/HEART121-rp1g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2708275"/>
            <a:ext cx="3455987" cy="3889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11"/>
          </p:nvPr>
        </p:nvSpPr>
        <p:spPr/>
        <p:txBody>
          <a:bodyPr/>
          <a:lstStyle/>
          <a:p>
            <a:pPr>
              <a:defRPr/>
            </a:pPr>
            <a:r>
              <a:rPr lang="es-ES" smtClean="0"/>
              <a:t>Professor Dr Hala El-mazar 2020</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78734"/>
    </mc:Choice>
    <mc:Fallback xmlns="">
      <p:transition spd="slow" advTm="78734"/>
    </mc:Fallback>
  </mc:AlternateContent>
  <p:timing>
    <p:tnLst>
      <p:par>
        <p:cTn id="1" dur="indefinite" restart="never" nodeType="tmRoot"/>
      </p:par>
    </p:tnLst>
  </p:timing>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44450"/>
            <a:ext cx="8229600" cy="863600"/>
          </a:xfrm>
        </p:spPr>
        <p:txBody>
          <a:bodyPr/>
          <a:lstStyle/>
          <a:p>
            <a:pPr eaLnBrk="1" hangingPunct="1"/>
            <a:r>
              <a:rPr lang="en-US" altLang="en-US" sz="3200" b="1" u="sng" smtClean="0"/>
              <a:t>The blood vessels</a:t>
            </a:r>
          </a:p>
        </p:txBody>
      </p:sp>
      <p:sp>
        <p:nvSpPr>
          <p:cNvPr id="3" name="Content Placeholder 2"/>
          <p:cNvSpPr>
            <a:spLocks noGrp="1"/>
          </p:cNvSpPr>
          <p:nvPr>
            <p:ph idx="1"/>
          </p:nvPr>
        </p:nvSpPr>
        <p:spPr>
          <a:xfrm>
            <a:off x="179388" y="692150"/>
            <a:ext cx="8785225" cy="6049963"/>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US" sz="2800" u="sng" dirty="0" smtClean="0"/>
              <a:t>Include:</a:t>
            </a:r>
            <a:endParaRPr lang="en-US" sz="2800" dirty="0" smtClean="0"/>
          </a:p>
          <a:p>
            <a:pPr eaLnBrk="1" fontAlgn="auto" hangingPunct="1">
              <a:spcAft>
                <a:spcPts val="0"/>
              </a:spcAft>
              <a:buFont typeface="Arial" panose="020B0604020202020204" pitchFamily="34" charset="0"/>
              <a:buChar char="•"/>
              <a:defRPr/>
            </a:pPr>
            <a:r>
              <a:rPr lang="en-US" sz="2800" dirty="0">
                <a:solidFill>
                  <a:srgbClr val="FF0000"/>
                </a:solidFill>
              </a:rPr>
              <a:t>A</a:t>
            </a:r>
            <a:r>
              <a:rPr lang="en-US" sz="2800" dirty="0" smtClean="0">
                <a:solidFill>
                  <a:srgbClr val="FF0000"/>
                </a:solidFill>
              </a:rPr>
              <a:t>rteries</a:t>
            </a:r>
            <a:r>
              <a:rPr lang="en-US" sz="2800" dirty="0" smtClean="0"/>
              <a:t>:     Large (</a:t>
            </a:r>
            <a:r>
              <a:rPr lang="en-US" sz="2800" b="1" dirty="0" smtClean="0"/>
              <a:t>elastic)</a:t>
            </a:r>
            <a:r>
              <a:rPr lang="en-US" sz="2800" dirty="0" smtClean="0"/>
              <a:t> arteries</a:t>
            </a:r>
          </a:p>
          <a:p>
            <a:pPr marL="0" indent="0" eaLnBrk="1" fontAlgn="auto" hangingPunct="1">
              <a:spcAft>
                <a:spcPts val="0"/>
              </a:spcAft>
              <a:buFont typeface="Arial" panose="020B0604020202020204" pitchFamily="34" charset="0"/>
              <a:buNone/>
              <a:defRPr/>
            </a:pPr>
            <a:r>
              <a:rPr lang="en-US" sz="2800" dirty="0"/>
              <a:t> </a:t>
            </a:r>
            <a:r>
              <a:rPr lang="en-US" sz="2800" dirty="0" smtClean="0"/>
              <a:t>                       Medium (</a:t>
            </a:r>
            <a:r>
              <a:rPr lang="en-US" sz="2800" b="1" dirty="0" smtClean="0"/>
              <a:t>muscular</a:t>
            </a:r>
            <a:r>
              <a:rPr lang="en-US" sz="2800" dirty="0" smtClean="0"/>
              <a:t>) arteries</a:t>
            </a:r>
          </a:p>
          <a:p>
            <a:pPr marL="0" indent="0" eaLnBrk="1" fontAlgn="auto" hangingPunct="1">
              <a:spcAft>
                <a:spcPts val="0"/>
              </a:spcAft>
              <a:buFont typeface="Arial" panose="020B0604020202020204" pitchFamily="34" charset="0"/>
              <a:buNone/>
              <a:defRPr/>
            </a:pPr>
            <a:r>
              <a:rPr lang="en-US" sz="2800" dirty="0"/>
              <a:t> </a:t>
            </a:r>
            <a:r>
              <a:rPr lang="en-US" sz="2800" dirty="0" smtClean="0"/>
              <a:t>                       Arterioles</a:t>
            </a:r>
          </a:p>
          <a:p>
            <a:pPr eaLnBrk="1" fontAlgn="auto" hangingPunct="1">
              <a:spcAft>
                <a:spcPts val="0"/>
              </a:spcAft>
              <a:buFont typeface="Arial" panose="020B0604020202020204" pitchFamily="34" charset="0"/>
              <a:buChar char="•"/>
              <a:defRPr/>
            </a:pPr>
            <a:endParaRPr lang="en-US" sz="2800" dirty="0" smtClean="0">
              <a:solidFill>
                <a:srgbClr val="FF0000"/>
              </a:solidFill>
            </a:endParaRPr>
          </a:p>
          <a:p>
            <a:pPr eaLnBrk="1" fontAlgn="auto" hangingPunct="1">
              <a:spcAft>
                <a:spcPts val="0"/>
              </a:spcAft>
              <a:buFont typeface="Arial" panose="020B0604020202020204" pitchFamily="34" charset="0"/>
              <a:buChar char="•"/>
              <a:defRPr/>
            </a:pPr>
            <a:r>
              <a:rPr lang="en-US" sz="2800" dirty="0" smtClean="0">
                <a:solidFill>
                  <a:srgbClr val="FF0000"/>
                </a:solidFill>
              </a:rPr>
              <a:t>Veins:         </a:t>
            </a:r>
            <a:r>
              <a:rPr lang="en-US" sz="2800" dirty="0" smtClean="0"/>
              <a:t>Large veins</a:t>
            </a:r>
          </a:p>
          <a:p>
            <a:pPr marL="0" indent="0" eaLnBrk="1" fontAlgn="auto" hangingPunct="1">
              <a:spcAft>
                <a:spcPts val="0"/>
              </a:spcAft>
              <a:buFont typeface="Arial" panose="020B0604020202020204" pitchFamily="34" charset="0"/>
              <a:buNone/>
              <a:defRPr/>
            </a:pPr>
            <a:r>
              <a:rPr lang="en-US" sz="2800" dirty="0"/>
              <a:t> </a:t>
            </a:r>
            <a:r>
              <a:rPr lang="en-US" sz="2800" dirty="0" smtClean="0"/>
              <a:t>                       Medium sized veins</a:t>
            </a:r>
          </a:p>
          <a:p>
            <a:pPr marL="0" indent="0" eaLnBrk="1" fontAlgn="auto" hangingPunct="1">
              <a:spcAft>
                <a:spcPts val="0"/>
              </a:spcAft>
              <a:buFont typeface="Arial" panose="020B0604020202020204" pitchFamily="34" charset="0"/>
              <a:buNone/>
              <a:defRPr/>
            </a:pPr>
            <a:r>
              <a:rPr lang="en-US" sz="2800" dirty="0"/>
              <a:t> </a:t>
            </a:r>
            <a:r>
              <a:rPr lang="en-US" sz="2800" dirty="0" smtClean="0"/>
              <a:t>                       </a:t>
            </a:r>
            <a:r>
              <a:rPr lang="en-US" sz="2800" dirty="0" err="1" smtClean="0"/>
              <a:t>Venules</a:t>
            </a:r>
            <a:endParaRPr lang="en-US" sz="2800" dirty="0" smtClean="0"/>
          </a:p>
          <a:p>
            <a:pPr eaLnBrk="1" fontAlgn="auto" hangingPunct="1">
              <a:spcAft>
                <a:spcPts val="0"/>
              </a:spcAft>
              <a:buFont typeface="Arial" panose="020B0604020202020204" pitchFamily="34" charset="0"/>
              <a:buChar char="•"/>
              <a:defRPr/>
            </a:pPr>
            <a:endParaRPr lang="en-US" sz="2800" dirty="0" smtClean="0">
              <a:solidFill>
                <a:srgbClr val="FF0000"/>
              </a:solidFill>
            </a:endParaRPr>
          </a:p>
          <a:p>
            <a:pPr eaLnBrk="1" fontAlgn="auto" hangingPunct="1">
              <a:spcAft>
                <a:spcPts val="0"/>
              </a:spcAft>
              <a:buFont typeface="Arial" panose="020B0604020202020204" pitchFamily="34" charset="0"/>
              <a:buChar char="•"/>
              <a:defRPr/>
            </a:pPr>
            <a:r>
              <a:rPr lang="en-US" sz="2800" dirty="0" err="1" smtClean="0">
                <a:solidFill>
                  <a:srgbClr val="FF0000"/>
                </a:solidFill>
              </a:rPr>
              <a:t>Microcirulation</a:t>
            </a:r>
            <a:r>
              <a:rPr lang="en-US" sz="2800" dirty="0" smtClean="0">
                <a:solidFill>
                  <a:srgbClr val="FF0000"/>
                </a:solidFill>
              </a:rPr>
              <a:t>:</a:t>
            </a:r>
          </a:p>
          <a:p>
            <a:pPr marL="0" indent="0" eaLnBrk="1" fontAlgn="auto" hangingPunct="1">
              <a:spcAft>
                <a:spcPts val="0"/>
              </a:spcAft>
              <a:buFont typeface="Arial" panose="020B0604020202020204" pitchFamily="34" charset="0"/>
              <a:buNone/>
              <a:defRPr/>
            </a:pPr>
            <a:r>
              <a:rPr lang="en-US" sz="2800" dirty="0"/>
              <a:t> </a:t>
            </a:r>
            <a:r>
              <a:rPr lang="en-US" sz="2800" dirty="0" smtClean="0"/>
              <a:t>                        </a:t>
            </a:r>
            <a:r>
              <a:rPr lang="en-US" sz="2800" dirty="0"/>
              <a:t>C</a:t>
            </a:r>
            <a:r>
              <a:rPr lang="en-US" sz="2800" dirty="0" smtClean="0"/>
              <a:t>apillaries</a:t>
            </a:r>
          </a:p>
          <a:p>
            <a:pPr marL="0" indent="0" eaLnBrk="1" fontAlgn="auto" hangingPunct="1">
              <a:spcAft>
                <a:spcPts val="0"/>
              </a:spcAft>
              <a:buFont typeface="Arial" panose="020B0604020202020204" pitchFamily="34" charset="0"/>
              <a:buNone/>
              <a:defRPr/>
            </a:pPr>
            <a:r>
              <a:rPr lang="en-US" sz="2800" dirty="0"/>
              <a:t> </a:t>
            </a:r>
            <a:r>
              <a:rPr lang="en-US" sz="2800" dirty="0" smtClean="0"/>
              <a:t>                       </a:t>
            </a:r>
            <a:r>
              <a:rPr lang="en-US" sz="2800" dirty="0" err="1" smtClean="0"/>
              <a:t>Arterio</a:t>
            </a:r>
            <a:r>
              <a:rPr lang="en-US" sz="2800" dirty="0" smtClean="0"/>
              <a:t> –venous anastomosis</a:t>
            </a:r>
          </a:p>
          <a:p>
            <a:pPr marL="0" indent="0" eaLnBrk="1" fontAlgn="auto" hangingPunct="1">
              <a:spcAft>
                <a:spcPts val="0"/>
              </a:spcAft>
              <a:buFont typeface="Arial" panose="020B0604020202020204" pitchFamily="34" charset="0"/>
              <a:buNone/>
              <a:defRPr/>
            </a:pPr>
            <a:endParaRPr lang="en-US" sz="2800" dirty="0" smtClean="0"/>
          </a:p>
        </p:txBody>
      </p:sp>
      <p:sp>
        <p:nvSpPr>
          <p:cNvPr id="71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B391EC7-043F-4CBC-88BA-9C447E0DC403}" type="slidenum">
              <a:rPr lang="en-US" altLang="en-US" smtClean="0">
                <a:solidFill>
                  <a:srgbClr val="898989"/>
                </a:solidFill>
              </a:rPr>
              <a:pPr/>
              <a:t>4</a:t>
            </a:fld>
            <a:endParaRPr lang="en-US" altLang="en-US" smtClean="0">
              <a:solidFill>
                <a:srgbClr val="898989"/>
              </a:solidFill>
            </a:endParaRPr>
          </a:p>
        </p:txBody>
      </p:sp>
      <p:pic>
        <p:nvPicPr>
          <p:cNvPr id="7173" name="Picture 4" descr="http://media-2.web.britannica.com/eb-media/06/92806-004-95B4D32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908050"/>
            <a:ext cx="2735262" cy="4752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pPr>
              <a:defRPr/>
            </a:pPr>
            <a:r>
              <a:rPr lang="es-ES" smtClean="0"/>
              <a:t>Professor Dr Hala El-mazar 2020</a:t>
            </a:r>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7448"/>
    </mc:Choice>
    <mc:Fallback xmlns="">
      <p:transition spd="slow" advTm="47448"/>
    </mc:Fallback>
  </mc:AlternateContent>
  <p:timing>
    <p:tnLst>
      <p:par>
        <p:cTn id="1" dur="indefinite" restart="never" nodeType="tmRoot"/>
      </p:par>
    </p:tnLst>
  </p:timing>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44450"/>
            <a:ext cx="8229600" cy="1008063"/>
          </a:xfrm>
        </p:spPr>
        <p:txBody>
          <a:bodyPr/>
          <a:lstStyle/>
          <a:p>
            <a:pPr eaLnBrk="1" hangingPunct="1"/>
            <a:r>
              <a:rPr lang="en-US" altLang="en-US" sz="3200" b="1" u="sng" smtClean="0"/>
              <a:t>General structure of wall of a blood vessel</a:t>
            </a:r>
          </a:p>
        </p:txBody>
      </p:sp>
      <p:sp>
        <p:nvSpPr>
          <p:cNvPr id="3" name="Content Placeholder 2"/>
          <p:cNvSpPr>
            <a:spLocks noGrp="1"/>
          </p:cNvSpPr>
          <p:nvPr>
            <p:ph idx="1"/>
          </p:nvPr>
        </p:nvSpPr>
        <p:spPr>
          <a:xfrm>
            <a:off x="457200" y="908050"/>
            <a:ext cx="8229600" cy="5218113"/>
          </a:xfrm>
        </p:spPr>
        <p:txBody>
          <a:bodyPr rtlCol="0">
            <a:normAutofit/>
          </a:bodyPr>
          <a:lstStyle/>
          <a:p>
            <a:pPr marL="0" indent="0" eaLnBrk="1" fontAlgn="auto" hangingPunct="1">
              <a:spcAft>
                <a:spcPts val="0"/>
              </a:spcAft>
              <a:buFont typeface="Arial" panose="020B0604020202020204" pitchFamily="34" charset="0"/>
              <a:buNone/>
              <a:defRPr/>
            </a:pPr>
            <a:r>
              <a:rPr lang="en-US" sz="2800" dirty="0" smtClean="0"/>
              <a:t>Formed of </a:t>
            </a:r>
            <a:r>
              <a:rPr lang="en-US" sz="2800" dirty="0" smtClean="0">
                <a:solidFill>
                  <a:srgbClr val="FF0000"/>
                </a:solidFill>
              </a:rPr>
              <a:t>3</a:t>
            </a:r>
            <a:r>
              <a:rPr lang="en-US" sz="2800" dirty="0" smtClean="0"/>
              <a:t> layers or tunics:  inside → outside</a:t>
            </a:r>
          </a:p>
          <a:p>
            <a:pPr eaLnBrk="1" fontAlgn="auto" hangingPunct="1">
              <a:spcAft>
                <a:spcPts val="0"/>
              </a:spcAft>
              <a:buFont typeface="Arial" panose="020B0604020202020204" pitchFamily="34" charset="0"/>
              <a:buChar char="•"/>
              <a:defRPr/>
            </a:pPr>
            <a:endParaRPr lang="en-US" sz="2800" dirty="0" smtClean="0"/>
          </a:p>
          <a:p>
            <a:pPr eaLnBrk="1" fontAlgn="auto" hangingPunct="1">
              <a:spcAft>
                <a:spcPts val="0"/>
              </a:spcAft>
              <a:buFont typeface="Arial" panose="020B0604020202020204" pitchFamily="34" charset="0"/>
              <a:buChar char="•"/>
              <a:defRPr/>
            </a:pPr>
            <a:r>
              <a:rPr lang="en-US" sz="2800" dirty="0" smtClean="0"/>
              <a:t>Tunica intima  </a:t>
            </a:r>
          </a:p>
          <a:p>
            <a:pPr eaLnBrk="1" fontAlgn="auto" hangingPunct="1">
              <a:spcAft>
                <a:spcPts val="0"/>
              </a:spcAft>
              <a:buFont typeface="Arial" panose="020B0604020202020204" pitchFamily="34" charset="0"/>
              <a:buChar char="•"/>
              <a:defRPr/>
            </a:pPr>
            <a:endParaRPr lang="en-US" sz="2800" dirty="0" smtClean="0"/>
          </a:p>
          <a:p>
            <a:pPr eaLnBrk="1" fontAlgn="auto" hangingPunct="1">
              <a:spcAft>
                <a:spcPts val="0"/>
              </a:spcAft>
              <a:buFont typeface="Arial" panose="020B0604020202020204" pitchFamily="34" charset="0"/>
              <a:buChar char="•"/>
              <a:defRPr/>
            </a:pPr>
            <a:r>
              <a:rPr lang="en-US" sz="2800" dirty="0" smtClean="0"/>
              <a:t>Tunica media </a:t>
            </a:r>
          </a:p>
          <a:p>
            <a:pPr eaLnBrk="1" fontAlgn="auto" hangingPunct="1">
              <a:spcAft>
                <a:spcPts val="0"/>
              </a:spcAft>
              <a:buFont typeface="Arial" panose="020B0604020202020204" pitchFamily="34" charset="0"/>
              <a:buChar char="•"/>
              <a:defRPr/>
            </a:pPr>
            <a:endParaRPr lang="en-US" sz="2800" dirty="0" smtClean="0"/>
          </a:p>
          <a:p>
            <a:pPr eaLnBrk="1" fontAlgn="auto" hangingPunct="1">
              <a:spcAft>
                <a:spcPts val="0"/>
              </a:spcAft>
              <a:buFont typeface="Arial" panose="020B0604020202020204" pitchFamily="34" charset="0"/>
              <a:buChar char="•"/>
              <a:defRPr/>
            </a:pPr>
            <a:r>
              <a:rPr lang="en-US" sz="2800" dirty="0" smtClean="0"/>
              <a:t>Tunica adventitia</a:t>
            </a:r>
            <a:endParaRPr lang="en-US" sz="2800" dirty="0"/>
          </a:p>
        </p:txBody>
      </p:sp>
      <p:sp>
        <p:nvSpPr>
          <p:cNvPr id="81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20F9FB7-9C4A-4668-B834-F83B9E399AAC}" type="slidenum">
              <a:rPr lang="en-US" altLang="en-US" smtClean="0">
                <a:solidFill>
                  <a:srgbClr val="898989"/>
                </a:solidFill>
              </a:rPr>
              <a:pPr/>
              <a:t>5</a:t>
            </a:fld>
            <a:endParaRPr lang="en-US" altLang="en-US" smtClean="0">
              <a:solidFill>
                <a:srgbClr val="898989"/>
              </a:solidFill>
            </a:endParaRPr>
          </a:p>
        </p:txBody>
      </p:sp>
      <p:pic>
        <p:nvPicPr>
          <p:cNvPr id="8197" name="Picture 2" descr="http://teachmeanatomy.info/wp-content/uploads/Muscular-Arte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844675"/>
            <a:ext cx="4681537" cy="4537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8" name="Picture 3" descr="http://www.angiologist.com/wp-content/uploads/2010/05/Art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581525"/>
            <a:ext cx="3095625" cy="2016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9" name="Rectangle 4">
            <a:hlinkClick r:id="rId4"/>
          </p:cNvPr>
          <p:cNvSpPr>
            <a:spLocks noChangeArrowheads="1"/>
          </p:cNvSpPr>
          <p:nvPr/>
        </p:nvSpPr>
        <p:spPr bwMode="auto">
          <a:xfrm>
            <a:off x="0" y="3500438"/>
            <a:ext cx="37353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en-US" altLang="en-US"/>
          </a:p>
        </p:txBody>
      </p:sp>
      <p:sp>
        <p:nvSpPr>
          <p:cNvPr id="8" name="Footer Placeholder 7"/>
          <p:cNvSpPr>
            <a:spLocks noGrp="1"/>
          </p:cNvSpPr>
          <p:nvPr>
            <p:ph type="ftr" sz="quarter" idx="11"/>
          </p:nvPr>
        </p:nvSpPr>
        <p:spPr/>
        <p:txBody>
          <a:bodyPr/>
          <a:lstStyle/>
          <a:p>
            <a:pPr>
              <a:defRPr/>
            </a:pPr>
            <a:r>
              <a:rPr lang="es-ES" smtClean="0"/>
              <a:t>Professor Dr Hala El-mazar 2020</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2784"/>
    </mc:Choice>
    <mc:Fallback xmlns="">
      <p:transition spd="slow" advTm="32784"/>
    </mc:Fallback>
  </mc:AlternateContent>
  <p:timing>
    <p:tnLst>
      <p:par>
        <p:cTn id="1" dur="indefinite" restart="never" nodeType="tmRoot"/>
      </p:par>
    </p:tnLst>
  </p:timing>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15888"/>
            <a:ext cx="8229600" cy="792162"/>
          </a:xfrm>
        </p:spPr>
        <p:txBody>
          <a:bodyPr/>
          <a:lstStyle/>
          <a:p>
            <a:pPr eaLnBrk="1" hangingPunct="1"/>
            <a:r>
              <a:rPr lang="en-US" altLang="en-US" sz="3200" b="1" u="sng" smtClean="0"/>
              <a:t>Tunica intima</a:t>
            </a:r>
          </a:p>
        </p:txBody>
      </p:sp>
      <p:sp>
        <p:nvSpPr>
          <p:cNvPr id="3" name="Content Placeholder 2"/>
          <p:cNvSpPr>
            <a:spLocks noGrp="1"/>
          </p:cNvSpPr>
          <p:nvPr>
            <p:ph idx="1"/>
          </p:nvPr>
        </p:nvSpPr>
        <p:spPr>
          <a:xfrm>
            <a:off x="107950" y="908050"/>
            <a:ext cx="8856663" cy="5834063"/>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US" sz="2800" dirty="0" smtClean="0">
                <a:solidFill>
                  <a:srgbClr val="FF0000"/>
                </a:solidFill>
              </a:rPr>
              <a:t>1-</a:t>
            </a:r>
            <a:r>
              <a:rPr lang="en-US" sz="2800" u="sng" dirty="0" smtClean="0">
                <a:solidFill>
                  <a:srgbClr val="FF0000"/>
                </a:solidFill>
              </a:rPr>
              <a:t> Endothelium:  </a:t>
            </a:r>
          </a:p>
          <a:p>
            <a:pPr marL="0" indent="0" eaLnBrk="1" fontAlgn="auto" hangingPunct="1">
              <a:spcAft>
                <a:spcPts val="0"/>
              </a:spcAft>
              <a:buFont typeface="Arial" panose="020B0604020202020204" pitchFamily="34" charset="0"/>
              <a:buNone/>
              <a:defRPr/>
            </a:pPr>
            <a:r>
              <a:rPr lang="en-US" sz="2800" dirty="0" smtClean="0"/>
              <a:t>simple squamous </a:t>
            </a:r>
            <a:r>
              <a:rPr lang="en-US" sz="2800" dirty="0" err="1" smtClean="0"/>
              <a:t>epith</a:t>
            </a:r>
            <a:r>
              <a:rPr lang="en-US" sz="2800" dirty="0" smtClean="0"/>
              <a:t> - basal lamina</a:t>
            </a:r>
          </a:p>
          <a:p>
            <a:pPr marL="0" indent="0" eaLnBrk="1" fontAlgn="auto" hangingPunct="1">
              <a:spcAft>
                <a:spcPts val="0"/>
              </a:spcAft>
              <a:buFont typeface="Arial" panose="020B0604020202020204" pitchFamily="34" charset="0"/>
              <a:buNone/>
              <a:defRPr/>
            </a:pPr>
            <a:r>
              <a:rPr lang="en-US" sz="2800" dirty="0" smtClean="0"/>
              <a:t>      </a:t>
            </a:r>
            <a:r>
              <a:rPr lang="en-US" sz="2800" dirty="0" smtClean="0">
                <a:solidFill>
                  <a:schemeClr val="tx2"/>
                </a:solidFill>
              </a:rPr>
              <a:t>(smooth surface , easy exchange)</a:t>
            </a:r>
          </a:p>
          <a:p>
            <a:pPr marL="0" indent="0" eaLnBrk="1" fontAlgn="auto" hangingPunct="1">
              <a:spcAft>
                <a:spcPts val="0"/>
              </a:spcAft>
              <a:buFont typeface="Arial" panose="020B0604020202020204" pitchFamily="34" charset="0"/>
              <a:buNone/>
              <a:defRPr/>
            </a:pPr>
            <a:endParaRPr lang="en-US" sz="2800" dirty="0" smtClean="0">
              <a:solidFill>
                <a:srgbClr val="FF0000"/>
              </a:solidFill>
            </a:endParaRPr>
          </a:p>
          <a:p>
            <a:pPr marL="0" indent="0" eaLnBrk="1" fontAlgn="auto" hangingPunct="1">
              <a:spcAft>
                <a:spcPts val="0"/>
              </a:spcAft>
              <a:buFont typeface="Arial" panose="020B0604020202020204" pitchFamily="34" charset="0"/>
              <a:buNone/>
              <a:defRPr/>
            </a:pPr>
            <a:r>
              <a:rPr lang="en-US" sz="2800" dirty="0" smtClean="0">
                <a:solidFill>
                  <a:srgbClr val="FF0000"/>
                </a:solidFill>
              </a:rPr>
              <a:t>2-</a:t>
            </a:r>
            <a:r>
              <a:rPr lang="en-US" sz="2800" u="sng" dirty="0" smtClean="0">
                <a:solidFill>
                  <a:srgbClr val="FF0000"/>
                </a:solidFill>
              </a:rPr>
              <a:t> Sub-endothelium:</a:t>
            </a:r>
          </a:p>
          <a:p>
            <a:pPr marL="0" indent="0" eaLnBrk="1" fontAlgn="auto" hangingPunct="1">
              <a:spcAft>
                <a:spcPts val="0"/>
              </a:spcAft>
              <a:buFont typeface="Arial" panose="020B0604020202020204" pitchFamily="34" charset="0"/>
              <a:buNone/>
              <a:defRPr/>
            </a:pPr>
            <a:r>
              <a:rPr lang="en-US" sz="2800" dirty="0" smtClean="0"/>
              <a:t>loose C.T.  </a:t>
            </a:r>
            <a:r>
              <a:rPr lang="en-US" sz="2800" dirty="0" smtClean="0">
                <a:solidFill>
                  <a:schemeClr val="tx2"/>
                </a:solidFill>
              </a:rPr>
              <a:t>( support endothelium)</a:t>
            </a:r>
          </a:p>
          <a:p>
            <a:pPr marL="0" indent="0" eaLnBrk="1" fontAlgn="auto" hangingPunct="1">
              <a:spcAft>
                <a:spcPts val="0"/>
              </a:spcAft>
              <a:buFont typeface="Arial" panose="020B0604020202020204" pitchFamily="34" charset="0"/>
              <a:buNone/>
              <a:defRPr/>
            </a:pPr>
            <a:endParaRPr lang="en-US" sz="2800" dirty="0" smtClean="0">
              <a:solidFill>
                <a:schemeClr val="tx2"/>
              </a:solidFill>
            </a:endParaRPr>
          </a:p>
          <a:p>
            <a:pPr marL="0" indent="0" eaLnBrk="1" fontAlgn="auto" hangingPunct="1">
              <a:spcAft>
                <a:spcPts val="0"/>
              </a:spcAft>
              <a:buFont typeface="Arial" panose="020B0604020202020204" pitchFamily="34" charset="0"/>
              <a:buNone/>
              <a:defRPr/>
            </a:pPr>
            <a:r>
              <a:rPr lang="en-US" sz="2800" dirty="0" smtClean="0">
                <a:solidFill>
                  <a:srgbClr val="FF0000"/>
                </a:solidFill>
              </a:rPr>
              <a:t>3-</a:t>
            </a:r>
            <a:r>
              <a:rPr lang="en-US" sz="2800" u="sng" dirty="0" smtClean="0">
                <a:solidFill>
                  <a:srgbClr val="FF0000"/>
                </a:solidFill>
              </a:rPr>
              <a:t> Internal elastic lamina (IEL):</a:t>
            </a:r>
            <a:r>
              <a:rPr lang="en-US" sz="2800" dirty="0" smtClean="0">
                <a:solidFill>
                  <a:srgbClr val="FF0000"/>
                </a:solidFill>
              </a:rPr>
              <a:t>  </a:t>
            </a:r>
          </a:p>
          <a:p>
            <a:pPr marL="0" indent="0" eaLnBrk="1" fontAlgn="auto" hangingPunct="1">
              <a:spcAft>
                <a:spcPts val="0"/>
              </a:spcAft>
              <a:buFont typeface="Arial" panose="020B0604020202020204" pitchFamily="34" charset="0"/>
              <a:buNone/>
              <a:defRPr/>
            </a:pPr>
            <a:r>
              <a:rPr lang="en-US" sz="2800" dirty="0" smtClean="0">
                <a:solidFill>
                  <a:srgbClr val="FF0000"/>
                </a:solidFill>
              </a:rPr>
              <a:t> </a:t>
            </a:r>
            <a:r>
              <a:rPr lang="en-US" sz="2800" dirty="0" smtClean="0"/>
              <a:t>layer of </a:t>
            </a:r>
            <a:r>
              <a:rPr lang="en-US" sz="2800" dirty="0"/>
              <a:t>e</a:t>
            </a:r>
            <a:r>
              <a:rPr lang="en-US" sz="2800" dirty="0" smtClean="0"/>
              <a:t>lastic fibers. </a:t>
            </a:r>
          </a:p>
          <a:p>
            <a:pPr marL="0" indent="0" eaLnBrk="1" fontAlgn="auto" hangingPunct="1">
              <a:spcAft>
                <a:spcPts val="0"/>
              </a:spcAft>
              <a:buFont typeface="Arial" panose="020B0604020202020204" pitchFamily="34" charset="0"/>
              <a:buNone/>
              <a:defRPr/>
            </a:pPr>
            <a:r>
              <a:rPr lang="en-US" sz="2800" dirty="0" smtClean="0"/>
              <a:t>Present </a:t>
            </a:r>
            <a:r>
              <a:rPr lang="en-US" sz="2800" dirty="0" smtClean="0">
                <a:solidFill>
                  <a:srgbClr val="FF0000"/>
                </a:solidFill>
              </a:rPr>
              <a:t>ONLY</a:t>
            </a:r>
            <a:r>
              <a:rPr lang="en-US" sz="2800" dirty="0" smtClean="0"/>
              <a:t> in </a:t>
            </a:r>
            <a:r>
              <a:rPr lang="en-US" sz="2800" u="sng" dirty="0" smtClean="0"/>
              <a:t>arteries</a:t>
            </a:r>
            <a:r>
              <a:rPr lang="en-US" sz="2800" dirty="0" smtClean="0"/>
              <a:t>,  clear in </a:t>
            </a:r>
            <a:r>
              <a:rPr lang="en-US" sz="2800" u="sng" dirty="0" smtClean="0"/>
              <a:t>muscular arteries</a:t>
            </a:r>
            <a:r>
              <a:rPr lang="en-US" sz="2800" dirty="0" smtClean="0"/>
              <a:t>, </a:t>
            </a:r>
          </a:p>
          <a:p>
            <a:pPr marL="0" indent="0" eaLnBrk="1" fontAlgn="auto" hangingPunct="1">
              <a:spcAft>
                <a:spcPts val="0"/>
              </a:spcAft>
              <a:buFont typeface="Arial" panose="020B0604020202020204" pitchFamily="34" charset="0"/>
              <a:buNone/>
              <a:defRPr/>
            </a:pPr>
            <a:r>
              <a:rPr lang="en-US" sz="2800" dirty="0" smtClean="0">
                <a:solidFill>
                  <a:srgbClr val="FF0000"/>
                </a:solidFill>
              </a:rPr>
              <a:t>absent</a:t>
            </a:r>
            <a:r>
              <a:rPr lang="en-US" sz="2800" dirty="0" smtClean="0"/>
              <a:t> in </a:t>
            </a:r>
            <a:r>
              <a:rPr lang="en-US" sz="2800" u="sng" dirty="0" smtClean="0"/>
              <a:t>veins </a:t>
            </a:r>
            <a:r>
              <a:rPr lang="en-US" sz="2800" dirty="0" smtClean="0"/>
              <a:t>&amp; </a:t>
            </a:r>
            <a:r>
              <a:rPr lang="en-US" sz="2800" u="sng" dirty="0" smtClean="0"/>
              <a:t>small arterioles</a:t>
            </a:r>
          </a:p>
          <a:p>
            <a:pPr marL="0" indent="0" eaLnBrk="1" fontAlgn="auto" hangingPunct="1">
              <a:spcAft>
                <a:spcPts val="0"/>
              </a:spcAft>
              <a:buFont typeface="Arial" panose="020B0604020202020204" pitchFamily="34" charset="0"/>
              <a:buNone/>
              <a:defRPr/>
            </a:pPr>
            <a:r>
              <a:rPr lang="en-US" sz="2800" dirty="0" smtClean="0">
                <a:solidFill>
                  <a:schemeClr val="tx2"/>
                </a:solidFill>
              </a:rPr>
              <a:t>     (for elasticity &amp; prevent complete occlusion of arteries) </a:t>
            </a:r>
          </a:p>
          <a:p>
            <a:pPr marL="0" indent="0" eaLnBrk="1" fontAlgn="auto" hangingPunct="1">
              <a:spcAft>
                <a:spcPts val="0"/>
              </a:spcAft>
              <a:buFont typeface="Arial" panose="020B0604020202020204" pitchFamily="34" charset="0"/>
              <a:buNone/>
              <a:defRPr/>
            </a:pPr>
            <a:endParaRPr lang="en-US" sz="2800" u="sng" dirty="0" smtClean="0">
              <a:solidFill>
                <a:srgbClr val="FF0000"/>
              </a:solidFill>
            </a:endParaRPr>
          </a:p>
          <a:p>
            <a:pPr marL="0" indent="0" eaLnBrk="1" fontAlgn="auto" hangingPunct="1">
              <a:spcAft>
                <a:spcPts val="0"/>
              </a:spcAft>
              <a:buFont typeface="Arial" panose="020B0604020202020204" pitchFamily="34" charset="0"/>
              <a:buNone/>
              <a:defRPr/>
            </a:pPr>
            <a:endParaRPr lang="en-US" sz="2800" dirty="0" smtClean="0"/>
          </a:p>
          <a:p>
            <a:pPr marL="0" indent="0" eaLnBrk="1" fontAlgn="auto" hangingPunct="1">
              <a:spcAft>
                <a:spcPts val="0"/>
              </a:spcAft>
              <a:buFont typeface="Arial" panose="020B0604020202020204" pitchFamily="34" charset="0"/>
              <a:buNone/>
              <a:defRPr/>
            </a:pPr>
            <a:endParaRPr lang="en-US" sz="2800" dirty="0"/>
          </a:p>
        </p:txBody>
      </p:sp>
      <p:sp>
        <p:nvSpPr>
          <p:cNvPr id="92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66A95B9-FC15-4C35-9477-89126E8631F1}" type="slidenum">
              <a:rPr lang="en-US" altLang="en-US" smtClean="0">
                <a:solidFill>
                  <a:srgbClr val="898989"/>
                </a:solidFill>
              </a:rPr>
              <a:pPr/>
              <a:t>6</a:t>
            </a:fld>
            <a:endParaRPr lang="en-US" altLang="en-US" smtClean="0">
              <a:solidFill>
                <a:srgbClr val="898989"/>
              </a:solidFill>
            </a:endParaRPr>
          </a:p>
        </p:txBody>
      </p:sp>
      <p:sp>
        <p:nvSpPr>
          <p:cNvPr id="9221" name="Rectangle 2">
            <a:hlinkClick r:id="rId2"/>
          </p:cNvPr>
          <p:cNvSpPr>
            <a:spLocks noChangeArrowheads="1"/>
          </p:cNvSpPr>
          <p:nvPr/>
        </p:nvSpPr>
        <p:spPr bwMode="auto">
          <a:xfrm>
            <a:off x="0" y="10626725"/>
            <a:ext cx="4070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en-US" altLang="en-US"/>
          </a:p>
        </p:txBody>
      </p:sp>
      <p:pic>
        <p:nvPicPr>
          <p:cNvPr id="9222" name="Picture 2" descr="http://teachmeanatomy.info/wp-content/uploads/Muscular-Arte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913" y="836613"/>
            <a:ext cx="3168650" cy="43926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pPr>
              <a:defRPr/>
            </a:pPr>
            <a:r>
              <a:rPr lang="es-ES" smtClean="0"/>
              <a:t>Professor Dr Hala El-mazar 2020</a:t>
            </a:r>
            <a:endParaRPr lang="en-US"/>
          </a:p>
        </p:txBody>
      </p:sp>
      <p:cxnSp>
        <p:nvCxnSpPr>
          <p:cNvPr id="6" name="Straight Arrow Connector 5"/>
          <p:cNvCxnSpPr/>
          <p:nvPr/>
        </p:nvCxnSpPr>
        <p:spPr>
          <a:xfrm flipH="1" flipV="1">
            <a:off x="6948488" y="3716338"/>
            <a:ext cx="936625" cy="4333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25" name="TextBox 10"/>
          <p:cNvSpPr txBox="1">
            <a:spLocks noChangeArrowheads="1"/>
          </p:cNvSpPr>
          <p:nvPr/>
        </p:nvSpPr>
        <p:spPr bwMode="auto">
          <a:xfrm>
            <a:off x="7885113" y="4005263"/>
            <a:ext cx="546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b="1"/>
              <a:t>IEL</a:t>
            </a:r>
          </a:p>
        </p:txBody>
      </p:sp>
    </p:spTree>
  </p:cSld>
  <p:clrMapOvr>
    <a:masterClrMapping/>
  </p:clrMapOvr>
  <mc:AlternateContent xmlns:mc="http://schemas.openxmlformats.org/markup-compatibility/2006" xmlns:p14="http://schemas.microsoft.com/office/powerpoint/2010/main">
    <mc:Choice Requires="p14">
      <p:transition spd="slow" p14:dur="2000" advTm="102769"/>
    </mc:Choice>
    <mc:Fallback xmlns="">
      <p:transition spd="slow" advTm="102769"/>
    </mc:Fallback>
  </mc:AlternateContent>
  <p:timing>
    <p:tnLst>
      <p:par>
        <p:cTn id="1" dur="indefinite" restart="never" nodeType="tmRoot"/>
      </p:par>
    </p:tnLst>
  </p:timing>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07950" y="0"/>
            <a:ext cx="8785225" cy="6858000"/>
          </a:xfrm>
        </p:spPr>
        <p:txBody>
          <a:bodyPr rtlCol="0">
            <a:normAutofit lnSpcReduction="10000"/>
          </a:bodyPr>
          <a:lstStyle/>
          <a:p>
            <a:pPr marL="0" indent="0" algn="ctr" eaLnBrk="1" fontAlgn="auto" hangingPunct="1">
              <a:spcAft>
                <a:spcPts val="0"/>
              </a:spcAft>
              <a:buFont typeface="Arial" panose="020B0604020202020204" pitchFamily="34" charset="0"/>
              <a:buNone/>
              <a:defRPr/>
            </a:pPr>
            <a:r>
              <a:rPr lang="en-US" b="1" u="sng" dirty="0" smtClean="0"/>
              <a:t>Tunica media</a:t>
            </a:r>
          </a:p>
          <a:p>
            <a:pPr eaLnBrk="1" fontAlgn="auto" hangingPunct="1">
              <a:spcAft>
                <a:spcPts val="0"/>
              </a:spcAft>
              <a:buFont typeface="Arial" panose="020B0604020202020204" pitchFamily="34" charset="0"/>
              <a:buChar char="•"/>
              <a:defRPr/>
            </a:pPr>
            <a:r>
              <a:rPr lang="en-US" sz="2800" dirty="0" smtClean="0"/>
              <a:t>Middle layer of circularly arranged</a:t>
            </a:r>
          </a:p>
          <a:p>
            <a:pPr marL="0" indent="0" eaLnBrk="1" fontAlgn="auto" hangingPunct="1">
              <a:spcAft>
                <a:spcPts val="0"/>
              </a:spcAft>
              <a:buFont typeface="Arial" panose="020B0604020202020204" pitchFamily="34" charset="0"/>
              <a:buNone/>
              <a:defRPr/>
            </a:pPr>
            <a:r>
              <a:rPr lang="en-US" sz="2800" dirty="0"/>
              <a:t> </a:t>
            </a:r>
            <a:r>
              <a:rPr lang="en-US" sz="2800" dirty="0" smtClean="0"/>
              <a:t>    smooth muscle cells</a:t>
            </a:r>
          </a:p>
          <a:p>
            <a:pPr eaLnBrk="1" fontAlgn="auto" hangingPunct="1">
              <a:spcAft>
                <a:spcPts val="0"/>
              </a:spcAft>
              <a:buFont typeface="Arial" panose="020B0604020202020204" pitchFamily="34" charset="0"/>
              <a:buChar char="•"/>
              <a:defRPr/>
            </a:pPr>
            <a:endParaRPr lang="en-US" sz="2800" dirty="0" smtClean="0"/>
          </a:p>
          <a:p>
            <a:pPr eaLnBrk="1" fontAlgn="auto" hangingPunct="1">
              <a:spcAft>
                <a:spcPts val="0"/>
              </a:spcAft>
              <a:buFont typeface="Arial" panose="020B0604020202020204" pitchFamily="34" charset="0"/>
              <a:buChar char="•"/>
              <a:defRPr/>
            </a:pPr>
            <a:r>
              <a:rPr lang="en-US" sz="2800" dirty="0" smtClean="0"/>
              <a:t>Contains collagen &amp; elastic fibers</a:t>
            </a:r>
          </a:p>
          <a:p>
            <a:pPr eaLnBrk="1" fontAlgn="auto" hangingPunct="1">
              <a:spcAft>
                <a:spcPts val="0"/>
              </a:spcAft>
              <a:buFont typeface="Arial" panose="020B0604020202020204" pitchFamily="34" charset="0"/>
              <a:buChar char="•"/>
              <a:defRPr/>
            </a:pPr>
            <a:endParaRPr lang="en-US" sz="2800" dirty="0" smtClean="0"/>
          </a:p>
          <a:p>
            <a:pPr eaLnBrk="1" fontAlgn="auto" hangingPunct="1">
              <a:spcAft>
                <a:spcPts val="0"/>
              </a:spcAft>
              <a:buFont typeface="Arial" panose="020B0604020202020204" pitchFamily="34" charset="0"/>
              <a:buChar char="•"/>
              <a:defRPr/>
            </a:pPr>
            <a:r>
              <a:rPr lang="en-US" sz="2800" dirty="0" smtClean="0"/>
              <a:t>Some larger muscular arteries shows</a:t>
            </a:r>
          </a:p>
          <a:p>
            <a:pPr marL="0" indent="0" eaLnBrk="1" fontAlgn="auto" hangingPunct="1">
              <a:spcAft>
                <a:spcPts val="0"/>
              </a:spcAft>
              <a:buFont typeface="Arial" panose="020B0604020202020204" pitchFamily="34" charset="0"/>
              <a:buNone/>
              <a:defRPr/>
            </a:pPr>
            <a:r>
              <a:rPr lang="en-US" sz="2800" dirty="0" smtClean="0"/>
              <a:t>     external elastic lamina (EEL) </a:t>
            </a:r>
          </a:p>
          <a:p>
            <a:pPr eaLnBrk="1" fontAlgn="auto" hangingPunct="1">
              <a:spcAft>
                <a:spcPts val="0"/>
              </a:spcAft>
              <a:buFont typeface="Arial" panose="020B0604020202020204" pitchFamily="34" charset="0"/>
              <a:buChar char="•"/>
              <a:defRPr/>
            </a:pPr>
            <a:endParaRPr lang="en-US" sz="2800" dirty="0" smtClean="0"/>
          </a:p>
          <a:p>
            <a:pPr eaLnBrk="1" fontAlgn="auto" hangingPunct="1">
              <a:spcAft>
                <a:spcPts val="0"/>
              </a:spcAft>
              <a:buFont typeface="Arial" panose="020B0604020202020204" pitchFamily="34" charset="0"/>
              <a:buChar char="•"/>
              <a:defRPr/>
            </a:pPr>
            <a:r>
              <a:rPr lang="en-US" sz="2800" dirty="0" smtClean="0"/>
              <a:t> Elastic fibers  help expansion in systole &amp; its recoil helps blood flow in diastole </a:t>
            </a:r>
          </a:p>
          <a:p>
            <a:pPr eaLnBrk="1" fontAlgn="auto" hangingPunct="1">
              <a:spcAft>
                <a:spcPts val="0"/>
              </a:spcAft>
              <a:buFont typeface="Arial" panose="020B0604020202020204" pitchFamily="34" charset="0"/>
              <a:buChar char="•"/>
              <a:defRPr/>
            </a:pPr>
            <a:endParaRPr lang="en-US" sz="2800" dirty="0" smtClean="0"/>
          </a:p>
          <a:p>
            <a:pPr eaLnBrk="1" fontAlgn="auto" hangingPunct="1">
              <a:spcAft>
                <a:spcPts val="0"/>
              </a:spcAft>
              <a:buFont typeface="Arial" panose="020B0604020202020204" pitchFamily="34" charset="0"/>
              <a:buChar char="•"/>
              <a:defRPr/>
            </a:pPr>
            <a:r>
              <a:rPr lang="en-US" sz="2800" dirty="0" smtClean="0"/>
              <a:t>The activity of smooth </a:t>
            </a:r>
            <a:r>
              <a:rPr lang="en-US" sz="2800" dirty="0" err="1" smtClean="0"/>
              <a:t>ms.</a:t>
            </a:r>
            <a:r>
              <a:rPr lang="en-US" sz="2800" dirty="0" smtClean="0"/>
              <a:t> Fibers is regulated by vasomotor fibers of the sympathetic &amp; parasympathetic</a:t>
            </a:r>
          </a:p>
        </p:txBody>
      </p:sp>
      <p:sp>
        <p:nvSpPr>
          <p:cNvPr id="1024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3438055-6668-45B8-AD02-D97695E78609}" type="slidenum">
              <a:rPr lang="en-US" altLang="en-US" smtClean="0">
                <a:solidFill>
                  <a:srgbClr val="898989"/>
                </a:solidFill>
              </a:rPr>
              <a:pPr/>
              <a:t>7</a:t>
            </a:fld>
            <a:endParaRPr lang="en-US" altLang="en-US" smtClean="0">
              <a:solidFill>
                <a:srgbClr val="898989"/>
              </a:solidFill>
            </a:endParaRPr>
          </a:p>
        </p:txBody>
      </p:sp>
      <p:sp>
        <p:nvSpPr>
          <p:cNvPr id="10244" name="Rectangle 2">
            <a:hlinkClick r:id="rId2"/>
          </p:cNvPr>
          <p:cNvSpPr>
            <a:spLocks noChangeArrowheads="1"/>
          </p:cNvSpPr>
          <p:nvPr/>
        </p:nvSpPr>
        <p:spPr bwMode="auto">
          <a:xfrm>
            <a:off x="0" y="10626725"/>
            <a:ext cx="4070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en-US" altLang="en-US"/>
          </a:p>
        </p:txBody>
      </p:sp>
      <p:sp>
        <p:nvSpPr>
          <p:cNvPr id="3" name="Footer Placeholder 2"/>
          <p:cNvSpPr>
            <a:spLocks noGrp="1"/>
          </p:cNvSpPr>
          <p:nvPr>
            <p:ph type="ftr" sz="quarter" idx="11"/>
          </p:nvPr>
        </p:nvSpPr>
        <p:spPr/>
        <p:txBody>
          <a:bodyPr/>
          <a:lstStyle/>
          <a:p>
            <a:pPr>
              <a:defRPr/>
            </a:pPr>
            <a:r>
              <a:rPr lang="es-ES" smtClean="0"/>
              <a:t>Professor Dr Hala El-mazar 2020</a:t>
            </a:r>
            <a:endParaRPr lang="en-US"/>
          </a:p>
        </p:txBody>
      </p:sp>
      <p:grpSp>
        <p:nvGrpSpPr>
          <p:cNvPr id="10246" name="Group 10"/>
          <p:cNvGrpSpPr>
            <a:grpSpLocks/>
          </p:cNvGrpSpPr>
          <p:nvPr/>
        </p:nvGrpSpPr>
        <p:grpSpPr bwMode="auto">
          <a:xfrm>
            <a:off x="6011863" y="404813"/>
            <a:ext cx="3097212" cy="3816350"/>
            <a:chOff x="6012161" y="404664"/>
            <a:chExt cx="3096344" cy="3816424"/>
          </a:xfrm>
        </p:grpSpPr>
        <p:pic>
          <p:nvPicPr>
            <p:cNvPr id="10248" name="Picture 4" descr="http://histology.med.umich.edu/sites/default/files/imag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1" y="404664"/>
              <a:ext cx="3096344"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Box 15"/>
            <p:cNvSpPr txBox="1">
              <a:spLocks noChangeArrowheads="1"/>
            </p:cNvSpPr>
            <p:nvPr/>
          </p:nvSpPr>
          <p:spPr bwMode="auto">
            <a:xfrm>
              <a:off x="6724952" y="1736812"/>
              <a:ext cx="14474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a:t>Tunica media</a:t>
              </a:r>
            </a:p>
          </p:txBody>
        </p:sp>
        <p:cxnSp>
          <p:nvCxnSpPr>
            <p:cNvPr id="17" name="Straight Arrow Connector 16"/>
            <p:cNvCxnSpPr/>
            <p:nvPr/>
          </p:nvCxnSpPr>
          <p:spPr>
            <a:xfrm>
              <a:off x="7164363" y="3357471"/>
              <a:ext cx="431679" cy="2159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669047" y="1052377"/>
              <a:ext cx="431679" cy="2159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Left Brace 1"/>
          <p:cNvSpPr/>
          <p:nvPr/>
        </p:nvSpPr>
        <p:spPr>
          <a:xfrm rot="16354217">
            <a:off x="7173913" y="1843088"/>
            <a:ext cx="574675" cy="1108075"/>
          </a:xfrm>
          <a:prstGeom prst="leftBrace">
            <a:avLst>
              <a:gd name="adj1" fmla="val 8333"/>
              <a:gd name="adj2" fmla="val 4889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63039"/>
    </mc:Choice>
    <mc:Fallback xmlns="">
      <p:transition spd="slow" advTm="63039"/>
    </mc:Fallback>
  </mc:AlternateContent>
  <p:timing>
    <p:tnLst>
      <p:par>
        <p:cTn id="1" dur="indefinite" restart="never" nodeType="tmRoot"/>
      </p:par>
    </p:tnLst>
  </p:timing>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260350"/>
            <a:ext cx="8785225" cy="6408738"/>
          </a:xfrm>
        </p:spPr>
        <p:txBody>
          <a:bodyPr rtlCol="0">
            <a:normAutofit lnSpcReduction="10000"/>
          </a:bodyPr>
          <a:lstStyle/>
          <a:p>
            <a:pPr marL="0" indent="0" algn="ctr" eaLnBrk="1" fontAlgn="auto" hangingPunct="1">
              <a:spcAft>
                <a:spcPts val="0"/>
              </a:spcAft>
              <a:buFont typeface="Arial" panose="020B0604020202020204" pitchFamily="34" charset="0"/>
              <a:buNone/>
              <a:defRPr/>
            </a:pPr>
            <a:r>
              <a:rPr lang="en-US" b="1" u="sng" dirty="0"/>
              <a:t>Tunica adventitia</a:t>
            </a:r>
          </a:p>
          <a:p>
            <a:pPr eaLnBrk="1" fontAlgn="auto" hangingPunct="1">
              <a:spcAft>
                <a:spcPts val="0"/>
              </a:spcAft>
              <a:buFont typeface="Arial" panose="020B0604020202020204" pitchFamily="34" charset="0"/>
              <a:buChar char="•"/>
              <a:defRPr/>
            </a:pPr>
            <a:r>
              <a:rPr lang="en-US" sz="2800" dirty="0"/>
              <a:t>Outermost C.T. </a:t>
            </a:r>
            <a:r>
              <a:rPr lang="en-US" sz="2800" dirty="0" smtClean="0"/>
              <a:t>layer, contains </a:t>
            </a:r>
          </a:p>
          <a:p>
            <a:pPr marL="0" indent="0" eaLnBrk="1" fontAlgn="auto" hangingPunct="1">
              <a:spcAft>
                <a:spcPts val="0"/>
              </a:spcAft>
              <a:buFont typeface="Arial" panose="020B0604020202020204" pitchFamily="34" charset="0"/>
              <a:buNone/>
              <a:defRPr/>
            </a:pPr>
            <a:r>
              <a:rPr lang="en-US" sz="2800" dirty="0"/>
              <a:t> </a:t>
            </a:r>
            <a:r>
              <a:rPr lang="en-US" sz="2800" dirty="0" smtClean="0"/>
              <a:t>   collagen fibers </a:t>
            </a:r>
            <a:r>
              <a:rPr lang="en-US" sz="2800" u="sng" dirty="0" smtClean="0"/>
              <a:t>more than </a:t>
            </a:r>
            <a:r>
              <a:rPr lang="en-US" sz="2800" dirty="0" smtClean="0"/>
              <a:t>elastic</a:t>
            </a:r>
            <a:endParaRPr lang="en-US" sz="2800" dirty="0"/>
          </a:p>
          <a:p>
            <a:pPr eaLnBrk="1" fontAlgn="auto" hangingPunct="1">
              <a:spcAft>
                <a:spcPts val="0"/>
              </a:spcAft>
              <a:buFont typeface="Arial" panose="020B0604020202020204" pitchFamily="34" charset="0"/>
              <a:buChar char="•"/>
              <a:defRPr/>
            </a:pPr>
            <a:endParaRPr lang="en-US" sz="2800" dirty="0" smtClean="0"/>
          </a:p>
          <a:p>
            <a:pPr eaLnBrk="1" fontAlgn="auto" hangingPunct="1">
              <a:spcAft>
                <a:spcPts val="0"/>
              </a:spcAft>
              <a:buFont typeface="Arial" panose="020B0604020202020204" pitchFamily="34" charset="0"/>
              <a:buChar char="•"/>
              <a:defRPr/>
            </a:pPr>
            <a:r>
              <a:rPr lang="en-US" sz="2800" dirty="0" smtClean="0"/>
              <a:t>Contains </a:t>
            </a:r>
            <a:r>
              <a:rPr lang="en-US" sz="2800" dirty="0"/>
              <a:t>nerves, </a:t>
            </a:r>
            <a:r>
              <a:rPr lang="en-US" sz="2800" dirty="0" err="1"/>
              <a:t>lymphatics</a:t>
            </a:r>
            <a:r>
              <a:rPr lang="en-US" sz="2800" dirty="0"/>
              <a:t> &amp; </a:t>
            </a:r>
          </a:p>
          <a:p>
            <a:pPr marL="0" indent="0" eaLnBrk="1" fontAlgn="auto" hangingPunct="1">
              <a:spcAft>
                <a:spcPts val="0"/>
              </a:spcAft>
              <a:buFont typeface="Arial" panose="020B0604020202020204" pitchFamily="34" charset="0"/>
              <a:buNone/>
              <a:defRPr/>
            </a:pPr>
            <a:r>
              <a:rPr lang="en-US" sz="2800" dirty="0"/>
              <a:t> </a:t>
            </a:r>
            <a:r>
              <a:rPr lang="en-US" sz="2800" dirty="0" smtClean="0"/>
              <a:t>   vasa </a:t>
            </a:r>
            <a:r>
              <a:rPr lang="en-US" sz="2800" dirty="0" err="1"/>
              <a:t>vasorum</a:t>
            </a:r>
            <a:endParaRPr lang="en-US" sz="2800" dirty="0"/>
          </a:p>
          <a:p>
            <a:pPr marL="0" indent="0" eaLnBrk="1" fontAlgn="auto" hangingPunct="1">
              <a:spcAft>
                <a:spcPts val="0"/>
              </a:spcAft>
              <a:buFont typeface="Arial" panose="020B0604020202020204" pitchFamily="34" charset="0"/>
              <a:buNone/>
              <a:defRPr/>
            </a:pPr>
            <a:endParaRPr lang="en-US" sz="2800" dirty="0" smtClean="0"/>
          </a:p>
          <a:p>
            <a:pPr eaLnBrk="1" fontAlgn="auto" hangingPunct="1">
              <a:spcAft>
                <a:spcPts val="0"/>
              </a:spcAft>
              <a:buFont typeface="Arial" panose="020B0604020202020204" pitchFamily="34" charset="0"/>
              <a:buChar char="•"/>
              <a:defRPr/>
            </a:pPr>
            <a:r>
              <a:rPr lang="en-US" sz="2800" dirty="0" smtClean="0"/>
              <a:t>It </a:t>
            </a:r>
            <a:r>
              <a:rPr lang="en-US" sz="2800" dirty="0"/>
              <a:t>prevents </a:t>
            </a:r>
            <a:r>
              <a:rPr lang="en-US" sz="2800" b="1" dirty="0"/>
              <a:t>over distension </a:t>
            </a:r>
            <a:r>
              <a:rPr lang="en-US" sz="2800" dirty="0"/>
              <a:t>of </a:t>
            </a:r>
            <a:r>
              <a:rPr lang="en-US" sz="2800" dirty="0" smtClean="0"/>
              <a:t>vessel</a:t>
            </a:r>
          </a:p>
          <a:p>
            <a:pPr eaLnBrk="1" fontAlgn="auto" hangingPunct="1">
              <a:spcAft>
                <a:spcPts val="0"/>
              </a:spcAft>
              <a:buFont typeface="Arial" panose="020B0604020202020204" pitchFamily="34" charset="0"/>
              <a:buChar char="•"/>
              <a:defRPr/>
            </a:pPr>
            <a:endParaRPr lang="en-US" sz="2800" dirty="0" smtClean="0"/>
          </a:p>
          <a:p>
            <a:pPr eaLnBrk="1" fontAlgn="auto" hangingPunct="1">
              <a:spcAft>
                <a:spcPts val="0"/>
              </a:spcAft>
              <a:buFont typeface="Arial" panose="020B0604020202020204" pitchFamily="34" charset="0"/>
              <a:buChar char="•"/>
              <a:defRPr/>
            </a:pPr>
            <a:r>
              <a:rPr lang="en-US" sz="2800" b="1" dirty="0" smtClean="0"/>
              <a:t>Anchor</a:t>
            </a:r>
            <a:r>
              <a:rPr lang="en-US" sz="2800" dirty="0" smtClean="0"/>
              <a:t> the blood vessel to the </a:t>
            </a:r>
          </a:p>
          <a:p>
            <a:pPr marL="0" indent="0" eaLnBrk="1" fontAlgn="auto" hangingPunct="1">
              <a:spcAft>
                <a:spcPts val="0"/>
              </a:spcAft>
              <a:buFont typeface="Arial" panose="020B0604020202020204" pitchFamily="34" charset="0"/>
              <a:buNone/>
              <a:defRPr/>
            </a:pPr>
            <a:r>
              <a:rPr lang="en-US" sz="2800" dirty="0"/>
              <a:t> </a:t>
            </a:r>
            <a:r>
              <a:rPr lang="en-US" sz="2800" dirty="0" smtClean="0"/>
              <a:t>   surroundings</a:t>
            </a:r>
          </a:p>
          <a:p>
            <a:pPr eaLnBrk="1" fontAlgn="auto" hangingPunct="1">
              <a:spcAft>
                <a:spcPts val="0"/>
              </a:spcAft>
              <a:buFont typeface="Arial" panose="020B0604020202020204" pitchFamily="34" charset="0"/>
              <a:buChar char="•"/>
              <a:defRPr/>
            </a:pPr>
            <a:endParaRPr lang="en-US" sz="2800" dirty="0" smtClean="0"/>
          </a:p>
          <a:p>
            <a:pPr eaLnBrk="1" fontAlgn="auto" hangingPunct="1">
              <a:spcAft>
                <a:spcPts val="0"/>
              </a:spcAft>
              <a:buFont typeface="Arial" panose="020B0604020202020204" pitchFamily="34" charset="0"/>
              <a:buChar char="•"/>
              <a:defRPr/>
            </a:pPr>
            <a:r>
              <a:rPr lang="en-US" sz="2800" b="1" dirty="0" smtClean="0"/>
              <a:t>Prevents shortening </a:t>
            </a:r>
            <a:r>
              <a:rPr lang="en-US" sz="2800" dirty="0" smtClean="0"/>
              <a:t>if vessel is cut</a:t>
            </a:r>
          </a:p>
          <a:p>
            <a:pPr marL="0" indent="0" eaLnBrk="1" fontAlgn="auto" hangingPunct="1">
              <a:spcAft>
                <a:spcPts val="0"/>
              </a:spcAft>
              <a:buFont typeface="Arial" panose="020B0604020202020204" pitchFamily="34" charset="0"/>
              <a:buNone/>
              <a:defRPr/>
            </a:pPr>
            <a:endParaRPr lang="en-US" sz="2800" dirty="0"/>
          </a:p>
          <a:p>
            <a:pPr marL="0" indent="0" eaLnBrk="1" fontAlgn="auto" hangingPunct="1">
              <a:spcAft>
                <a:spcPts val="0"/>
              </a:spcAft>
              <a:buFont typeface="Arial" panose="020B0604020202020204" pitchFamily="34" charset="0"/>
              <a:buNone/>
              <a:defRPr/>
            </a:pPr>
            <a:endParaRPr lang="en-US" dirty="0"/>
          </a:p>
        </p:txBody>
      </p:sp>
      <p:sp>
        <p:nvSpPr>
          <p:cNvPr id="1126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C269894-5C42-46C0-9A0E-24C109AEC9F9}" type="slidenum">
              <a:rPr lang="en-US" altLang="en-US" smtClean="0">
                <a:solidFill>
                  <a:srgbClr val="898989"/>
                </a:solidFill>
              </a:rPr>
              <a:pPr/>
              <a:t>8</a:t>
            </a:fld>
            <a:endParaRPr lang="en-US" altLang="en-US" smtClean="0">
              <a:solidFill>
                <a:srgbClr val="898989"/>
              </a:solidFill>
            </a:endParaRPr>
          </a:p>
        </p:txBody>
      </p:sp>
      <p:grpSp>
        <p:nvGrpSpPr>
          <p:cNvPr id="11268" name="Group 10"/>
          <p:cNvGrpSpPr>
            <a:grpSpLocks/>
          </p:cNvGrpSpPr>
          <p:nvPr/>
        </p:nvGrpSpPr>
        <p:grpSpPr bwMode="auto">
          <a:xfrm>
            <a:off x="5940425" y="908050"/>
            <a:ext cx="3095625" cy="5184775"/>
            <a:chOff x="5940152" y="908720"/>
            <a:chExt cx="3096344" cy="5184576"/>
          </a:xfrm>
        </p:grpSpPr>
        <p:pic>
          <p:nvPicPr>
            <p:cNvPr id="11273"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908720"/>
              <a:ext cx="3096344" cy="5184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7629644" y="4221706"/>
              <a:ext cx="543051" cy="809594"/>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a:xfrm flipH="1" flipV="1">
            <a:off x="7570788" y="5122863"/>
            <a:ext cx="712787" cy="673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283575" y="2105025"/>
            <a:ext cx="357188" cy="36909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71" name="Rectangle 15"/>
          <p:cNvSpPr>
            <a:spLocks noChangeArrowheads="1"/>
          </p:cNvSpPr>
          <p:nvPr/>
        </p:nvSpPr>
        <p:spPr bwMode="auto">
          <a:xfrm>
            <a:off x="7529513" y="5795963"/>
            <a:ext cx="150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b="1"/>
              <a:t>Vasa vasorum</a:t>
            </a:r>
          </a:p>
        </p:txBody>
      </p:sp>
      <p:sp>
        <p:nvSpPr>
          <p:cNvPr id="9" name="Footer Placeholder 8"/>
          <p:cNvSpPr>
            <a:spLocks noGrp="1"/>
          </p:cNvSpPr>
          <p:nvPr>
            <p:ph type="ftr" sz="quarter" idx="11"/>
          </p:nvPr>
        </p:nvSpPr>
        <p:spPr/>
        <p:txBody>
          <a:bodyPr/>
          <a:lstStyle/>
          <a:p>
            <a:pPr>
              <a:defRPr/>
            </a:pPr>
            <a:r>
              <a:rPr lang="es-ES" smtClean="0"/>
              <a:t>Professor Dr Hala El-mazar 2020</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3341"/>
    </mc:Choice>
    <mc:Fallback xmlns="">
      <p:transition spd="slow" advTm="83341"/>
    </mc:Fallback>
  </mc:AlternateContent>
  <p:timing>
    <p:tnLst>
      <p:par>
        <p:cTn id="1" dur="indefinite" restart="never" nodeType="tmRoot"/>
      </p:par>
    </p:tnLst>
  </p:timing>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a:xfrm>
            <a:off x="457200" y="44450"/>
            <a:ext cx="8229600" cy="792163"/>
          </a:xfrm>
        </p:spPr>
        <p:txBody>
          <a:bodyPr/>
          <a:lstStyle/>
          <a:p>
            <a:pPr eaLnBrk="1" hangingPunct="1"/>
            <a:r>
              <a:rPr lang="en-US" altLang="en-US" sz="3200" b="1" u="sng" smtClean="0"/>
              <a:t>Large </a:t>
            </a:r>
            <a:r>
              <a:rPr lang="en-US" altLang="en-US" sz="3200" b="1" u="sng" smtClean="0">
                <a:solidFill>
                  <a:srgbClr val="FF0000"/>
                </a:solidFill>
              </a:rPr>
              <a:t>(Elastic)</a:t>
            </a:r>
            <a:r>
              <a:rPr lang="en-US" altLang="en-US" sz="3200" b="1" u="sng" smtClean="0"/>
              <a:t> arteries/ Aorta</a:t>
            </a:r>
          </a:p>
        </p:txBody>
      </p:sp>
      <p:sp>
        <p:nvSpPr>
          <p:cNvPr id="7" name="Content Placeholder 6"/>
          <p:cNvSpPr>
            <a:spLocks noGrp="1"/>
          </p:cNvSpPr>
          <p:nvPr>
            <p:ph idx="1"/>
          </p:nvPr>
        </p:nvSpPr>
        <p:spPr>
          <a:xfrm>
            <a:off x="107950" y="642938"/>
            <a:ext cx="8928100" cy="6315075"/>
          </a:xfrm>
        </p:spPr>
        <p:txBody>
          <a:bodyPr rtlCol="0">
            <a:normAutofit/>
          </a:bodyPr>
          <a:lstStyle/>
          <a:p>
            <a:pPr eaLnBrk="1" fontAlgn="auto" hangingPunct="1">
              <a:spcAft>
                <a:spcPts val="0"/>
              </a:spcAft>
              <a:buFont typeface="Arial" panose="020B0604020202020204" pitchFamily="34" charset="0"/>
              <a:buChar char="•"/>
              <a:defRPr/>
            </a:pPr>
            <a:r>
              <a:rPr lang="en-US" sz="2800" dirty="0" smtClean="0"/>
              <a:t> Its branches e.g. </a:t>
            </a:r>
            <a:r>
              <a:rPr lang="en-US" sz="2800" dirty="0"/>
              <a:t>p</a:t>
            </a:r>
            <a:r>
              <a:rPr lang="en-US" sz="2800" dirty="0" smtClean="0"/>
              <a:t>ulmonary, subclavian, innominate a.</a:t>
            </a:r>
          </a:p>
          <a:p>
            <a:pPr eaLnBrk="1" fontAlgn="auto" hangingPunct="1">
              <a:spcAft>
                <a:spcPts val="0"/>
              </a:spcAft>
              <a:buFont typeface="Arial" panose="020B0604020202020204" pitchFamily="34" charset="0"/>
              <a:buChar char="•"/>
              <a:defRPr/>
            </a:pPr>
            <a:r>
              <a:rPr lang="en-US" sz="2800" b="1" dirty="0" smtClean="0"/>
              <a:t>Wide lumen  </a:t>
            </a:r>
            <a:r>
              <a:rPr lang="en-US" sz="2800" dirty="0" smtClean="0"/>
              <a:t>+ </a:t>
            </a:r>
            <a:r>
              <a:rPr lang="en-US" sz="2800" b="1" dirty="0" smtClean="0"/>
              <a:t>very thick wall </a:t>
            </a:r>
            <a:r>
              <a:rPr lang="en-US" sz="2800" dirty="0" smtClean="0"/>
              <a:t>( </a:t>
            </a:r>
            <a:r>
              <a:rPr lang="en-US" sz="2800" dirty="0" smtClean="0">
                <a:solidFill>
                  <a:srgbClr val="FF0000"/>
                </a:solidFill>
              </a:rPr>
              <a:t>mainly elastic fibers</a:t>
            </a:r>
            <a:r>
              <a:rPr lang="en-US" sz="2800" dirty="0" smtClean="0"/>
              <a:t>)</a:t>
            </a:r>
          </a:p>
          <a:p>
            <a:pPr eaLnBrk="1" fontAlgn="auto" hangingPunct="1">
              <a:spcAft>
                <a:spcPts val="0"/>
              </a:spcAft>
              <a:buFont typeface="Arial" panose="020B0604020202020204" pitchFamily="34" charset="0"/>
              <a:buChar char="•"/>
              <a:defRPr/>
            </a:pPr>
            <a:r>
              <a:rPr lang="en-US" sz="2800" u="sng" dirty="0" smtClean="0">
                <a:solidFill>
                  <a:srgbClr val="C00000"/>
                </a:solidFill>
              </a:rPr>
              <a:t>Tunica intima: </a:t>
            </a:r>
          </a:p>
          <a:p>
            <a:pPr marL="0" indent="0" eaLnBrk="1" fontAlgn="auto" hangingPunct="1">
              <a:spcAft>
                <a:spcPts val="0"/>
              </a:spcAft>
              <a:buFont typeface="Arial" panose="020B0604020202020204" pitchFamily="34" charset="0"/>
              <a:buNone/>
              <a:defRPr/>
            </a:pPr>
            <a:r>
              <a:rPr lang="en-US" sz="2800" dirty="0" smtClean="0"/>
              <a:t>    </a:t>
            </a:r>
            <a:r>
              <a:rPr lang="en-US" sz="2800" b="1" dirty="0" smtClean="0"/>
              <a:t>Thick</a:t>
            </a:r>
            <a:r>
              <a:rPr lang="en-US" sz="2800" dirty="0" smtClean="0"/>
              <a:t> sub-endothelium rich in </a:t>
            </a:r>
            <a:r>
              <a:rPr lang="en-US" sz="2800" dirty="0" smtClean="0">
                <a:solidFill>
                  <a:schemeClr val="tx2"/>
                </a:solidFill>
              </a:rPr>
              <a:t>elastic fibers</a:t>
            </a:r>
            <a:r>
              <a:rPr lang="en-US" sz="2800" dirty="0" smtClean="0"/>
              <a:t>,  </a:t>
            </a:r>
            <a:r>
              <a:rPr lang="en-US" sz="2800" b="1" dirty="0" smtClean="0"/>
              <a:t>IEL  not clear </a:t>
            </a:r>
            <a:endParaRPr lang="en-US" sz="2800" b="1" u="sng" dirty="0" smtClean="0">
              <a:solidFill>
                <a:srgbClr val="C00000"/>
              </a:solidFill>
            </a:endParaRPr>
          </a:p>
          <a:p>
            <a:pPr eaLnBrk="1" fontAlgn="auto" hangingPunct="1">
              <a:spcAft>
                <a:spcPts val="0"/>
              </a:spcAft>
              <a:buFont typeface="Arial" panose="020B0604020202020204" pitchFamily="34" charset="0"/>
              <a:buChar char="•"/>
              <a:defRPr/>
            </a:pPr>
            <a:r>
              <a:rPr lang="en-US" sz="2800" u="sng" dirty="0" smtClean="0">
                <a:solidFill>
                  <a:srgbClr val="C00000"/>
                </a:solidFill>
              </a:rPr>
              <a:t>Tunica media (70%):</a:t>
            </a:r>
          </a:p>
          <a:p>
            <a:pPr marL="0" indent="0" eaLnBrk="1" fontAlgn="auto" hangingPunct="1">
              <a:spcAft>
                <a:spcPts val="0"/>
              </a:spcAft>
              <a:buFont typeface="Arial" panose="020B0604020202020204" pitchFamily="34" charset="0"/>
              <a:buNone/>
              <a:defRPr/>
            </a:pPr>
            <a:r>
              <a:rPr lang="en-US" sz="2800" dirty="0" smtClean="0"/>
              <a:t>- </a:t>
            </a:r>
            <a:r>
              <a:rPr lang="en-US" sz="2800" b="1" dirty="0" smtClean="0"/>
              <a:t>very thick </a:t>
            </a:r>
            <a:r>
              <a:rPr lang="en-US" sz="2800" dirty="0" smtClean="0"/>
              <a:t>mostly  </a:t>
            </a:r>
            <a:r>
              <a:rPr lang="en-US" sz="2800" dirty="0" smtClean="0">
                <a:solidFill>
                  <a:srgbClr val="C00000"/>
                </a:solidFill>
              </a:rPr>
              <a:t>fenestrated</a:t>
            </a:r>
          </a:p>
          <a:p>
            <a:pPr marL="0" indent="0" eaLnBrk="1" fontAlgn="auto" hangingPunct="1">
              <a:spcAft>
                <a:spcPts val="0"/>
              </a:spcAft>
              <a:buFont typeface="Arial" panose="020B0604020202020204" pitchFamily="34" charset="0"/>
              <a:buNone/>
              <a:defRPr/>
            </a:pPr>
            <a:r>
              <a:rPr lang="en-US" sz="2800" dirty="0" smtClean="0">
                <a:solidFill>
                  <a:srgbClr val="C00000"/>
                </a:solidFill>
              </a:rPr>
              <a:t>  elastic membranes + smooth    </a:t>
            </a:r>
          </a:p>
          <a:p>
            <a:pPr marL="0" indent="0" eaLnBrk="1" fontAlgn="auto" hangingPunct="1">
              <a:spcAft>
                <a:spcPts val="0"/>
              </a:spcAft>
              <a:buFont typeface="Arial" panose="020B0604020202020204" pitchFamily="34" charset="0"/>
              <a:buNone/>
              <a:defRPr/>
            </a:pPr>
            <a:r>
              <a:rPr lang="en-US" sz="2800" dirty="0" smtClean="0">
                <a:solidFill>
                  <a:srgbClr val="C00000"/>
                </a:solidFill>
              </a:rPr>
              <a:t>   muscles </a:t>
            </a:r>
            <a:r>
              <a:rPr lang="en-US" sz="2800" dirty="0" smtClean="0"/>
              <a:t>(elasticity)</a:t>
            </a:r>
          </a:p>
          <a:p>
            <a:pPr marL="0" indent="0" eaLnBrk="1" fontAlgn="auto" hangingPunct="1">
              <a:spcAft>
                <a:spcPts val="0"/>
              </a:spcAft>
              <a:buFont typeface="Arial" panose="020B0604020202020204" pitchFamily="34" charset="0"/>
              <a:buNone/>
              <a:defRPr/>
            </a:pPr>
            <a:r>
              <a:rPr lang="en-US" sz="2800" dirty="0" smtClean="0"/>
              <a:t>- </a:t>
            </a:r>
            <a:r>
              <a:rPr lang="en-US" sz="2800" b="1" dirty="0" smtClean="0"/>
              <a:t>EEL not clear </a:t>
            </a:r>
            <a:endParaRPr lang="en-US" sz="2800" b="1" u="sng" dirty="0" smtClean="0">
              <a:solidFill>
                <a:srgbClr val="C00000"/>
              </a:solidFill>
            </a:endParaRPr>
          </a:p>
          <a:p>
            <a:pPr eaLnBrk="1" fontAlgn="auto" hangingPunct="1">
              <a:spcAft>
                <a:spcPts val="0"/>
              </a:spcAft>
              <a:buFont typeface="Arial" panose="020B0604020202020204" pitchFamily="34" charset="0"/>
              <a:buChar char="•"/>
              <a:defRPr/>
            </a:pPr>
            <a:r>
              <a:rPr lang="en-US" sz="2800" u="sng" dirty="0" smtClean="0">
                <a:solidFill>
                  <a:srgbClr val="C00000"/>
                </a:solidFill>
              </a:rPr>
              <a:t>Tunica adventitia:</a:t>
            </a:r>
          </a:p>
          <a:p>
            <a:pPr marL="0" indent="0" eaLnBrk="1" fontAlgn="auto" hangingPunct="1">
              <a:spcAft>
                <a:spcPts val="0"/>
              </a:spcAft>
              <a:buFont typeface="Arial" panose="020B0604020202020204" pitchFamily="34" charset="0"/>
              <a:buNone/>
              <a:defRPr/>
            </a:pPr>
            <a:r>
              <a:rPr lang="en-US" sz="2800" dirty="0" smtClean="0"/>
              <a:t>  </a:t>
            </a:r>
            <a:r>
              <a:rPr lang="en-US" sz="2800" dirty="0" smtClean="0">
                <a:solidFill>
                  <a:schemeClr val="tx2"/>
                </a:solidFill>
              </a:rPr>
              <a:t>collagen + elastic fibers </a:t>
            </a:r>
            <a:r>
              <a:rPr lang="en-US" sz="2800" dirty="0" smtClean="0"/>
              <a:t>&amp;</a:t>
            </a:r>
          </a:p>
          <a:p>
            <a:pPr marL="0" indent="0" eaLnBrk="1" fontAlgn="auto" hangingPunct="1">
              <a:spcAft>
                <a:spcPts val="0"/>
              </a:spcAft>
              <a:buFont typeface="Arial" panose="020B0604020202020204" pitchFamily="34" charset="0"/>
              <a:buNone/>
              <a:defRPr/>
            </a:pPr>
            <a:r>
              <a:rPr lang="en-US" sz="2800" b="1" dirty="0"/>
              <a:t> </a:t>
            </a:r>
            <a:r>
              <a:rPr lang="en-US" sz="2800" b="1" dirty="0" smtClean="0"/>
              <a:t>  vasa </a:t>
            </a:r>
            <a:r>
              <a:rPr lang="en-US" sz="2800" b="1" dirty="0" err="1" smtClean="0"/>
              <a:t>vasorum</a:t>
            </a:r>
            <a:endParaRPr lang="en-US" sz="2800" b="1" dirty="0" smtClean="0"/>
          </a:p>
          <a:p>
            <a:pPr marL="0" indent="0" eaLnBrk="1" fontAlgn="auto" hangingPunct="1">
              <a:spcAft>
                <a:spcPts val="0"/>
              </a:spcAft>
              <a:buFont typeface="Arial" panose="020B0604020202020204" pitchFamily="34" charset="0"/>
              <a:buNone/>
              <a:defRPr/>
            </a:pPr>
            <a:endParaRPr lang="en-US" sz="2800" dirty="0" smtClean="0"/>
          </a:p>
          <a:p>
            <a:pPr marL="0" indent="0" eaLnBrk="1" fontAlgn="auto" hangingPunct="1">
              <a:spcAft>
                <a:spcPts val="0"/>
              </a:spcAft>
              <a:buFont typeface="Arial" panose="020B0604020202020204" pitchFamily="34" charset="0"/>
              <a:buNone/>
              <a:defRPr/>
            </a:pPr>
            <a:endParaRPr lang="en-US" sz="2800" dirty="0" smtClean="0"/>
          </a:p>
          <a:p>
            <a:pPr marL="0" indent="0" eaLnBrk="1" fontAlgn="auto" hangingPunct="1">
              <a:spcAft>
                <a:spcPts val="0"/>
              </a:spcAft>
              <a:buFont typeface="Arial" panose="020B0604020202020204" pitchFamily="34" charset="0"/>
              <a:buNone/>
              <a:defRPr/>
            </a:pPr>
            <a:endParaRPr lang="en-US" sz="2800" dirty="0"/>
          </a:p>
        </p:txBody>
      </p:sp>
      <p:sp>
        <p:nvSpPr>
          <p:cNvPr id="122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A891F08-43BB-401A-8462-FD22A4E83B6B}" type="slidenum">
              <a:rPr lang="en-US" altLang="en-US" smtClean="0">
                <a:solidFill>
                  <a:srgbClr val="898989"/>
                </a:solidFill>
              </a:rPr>
              <a:pPr/>
              <a:t>9</a:t>
            </a:fld>
            <a:endParaRPr lang="en-US" altLang="en-US" smtClean="0">
              <a:solidFill>
                <a:srgbClr val="898989"/>
              </a:solidFill>
            </a:endParaRPr>
          </a:p>
        </p:txBody>
      </p:sp>
      <p:pic>
        <p:nvPicPr>
          <p:cNvPr id="12293" name="Picture 6" descr="http://employee.lsc.edu/faculty/BrianBich/Picture%20Library/Anat-Phys%20II%20%28Biol%201141%29/Cardiovascular%20System/Blood%20Vessels%20-%20Tutorial/L%20-%20Wall%20of%20Aorta%20100X%20-%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3068638"/>
            <a:ext cx="4095750" cy="3097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s-ES" smtClean="0"/>
              <a:t>Professor Dr Hala El-mazar 2020</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14153"/>
    </mc:Choice>
    <mc:Fallback xmlns="">
      <p:transition spd="slow" advTm="114153"/>
    </mc:Fallback>
  </mc:AlternateContent>
  <p:timing>
    <p:tnLst>
      <p:par>
        <p:cTn id="1" dur="indefinite" restart="never" nodeType="tmRoot"/>
      </p:par>
    </p:tnLst>
  </p:timing>
  <p:extLst mod="1"/>
</p:sld>
</file>

<file path=ppt/tags/tag1.xml><?xml version="1.0" encoding="utf-8"?>
<p:tagLst xmlns:a="http://schemas.openxmlformats.org/drawingml/2006/main" xmlns:r="http://schemas.openxmlformats.org/officeDocument/2006/relationships" xmlns:p="http://schemas.openxmlformats.org/presentationml/2006/main">
  <p:tag name="TIMING" val="|3.7|6.2|4.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5558</TotalTime>
  <Words>1230</Words>
  <Application>Microsoft Office PowerPoint</Application>
  <PresentationFormat>On-screen Show (4:3)</PresentationFormat>
  <Paragraphs>260</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The vascular system Professor Dr. Hala El-mazar 2020 (Lecture 1)</vt:lpstr>
      <vt:lpstr>PowerPoint Presentation</vt:lpstr>
      <vt:lpstr>Cardio-vascular system</vt:lpstr>
      <vt:lpstr>The blood vessels</vt:lpstr>
      <vt:lpstr>General structure of wall of a blood vessel</vt:lpstr>
      <vt:lpstr>Tunica intima</vt:lpstr>
      <vt:lpstr>PowerPoint Presentation</vt:lpstr>
      <vt:lpstr>PowerPoint Presentation</vt:lpstr>
      <vt:lpstr>Large (Elastic) arteries/ Aorta</vt:lpstr>
      <vt:lpstr>Medium sized (Muscular) arteries</vt:lpstr>
      <vt:lpstr>Special types of medium sized arteries </vt:lpstr>
      <vt:lpstr>PowerPoint Presentation</vt:lpstr>
      <vt:lpstr>Arterial sensory structures</vt:lpstr>
      <vt:lpstr>PowerPoint Presentation</vt:lpstr>
      <vt:lpstr>PowerPoint Presentation</vt:lpstr>
      <vt:lpstr>Arterioles (10- 100 µm)</vt:lpstr>
      <vt:lpstr>PowerPoint Presentation</vt:lpstr>
      <vt:lpstr>Metarterioles (arterial capillaries)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Muscular system</dc:title>
  <dc:creator>lion</dc:creator>
  <cp:lastModifiedBy>lion</cp:lastModifiedBy>
  <cp:revision>474</cp:revision>
  <dcterms:created xsi:type="dcterms:W3CDTF">2014-10-21T20:21:55Z</dcterms:created>
  <dcterms:modified xsi:type="dcterms:W3CDTF">2020-03-22T16:47:33Z</dcterms:modified>
</cp:coreProperties>
</file>