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3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6" r:id="rId3"/>
    <p:sldId id="260" r:id="rId4"/>
    <p:sldId id="316" r:id="rId5"/>
    <p:sldId id="261" r:id="rId6"/>
    <p:sldId id="265" r:id="rId7"/>
    <p:sldId id="291" r:id="rId8"/>
    <p:sldId id="264" r:id="rId9"/>
    <p:sldId id="262" r:id="rId10"/>
    <p:sldId id="272" r:id="rId11"/>
    <p:sldId id="298" r:id="rId12"/>
    <p:sldId id="268" r:id="rId13"/>
    <p:sldId id="271" r:id="rId14"/>
    <p:sldId id="266" r:id="rId15"/>
    <p:sldId id="270" r:id="rId16"/>
    <p:sldId id="293" r:id="rId17"/>
    <p:sldId id="292" r:id="rId18"/>
    <p:sldId id="294" r:id="rId19"/>
    <p:sldId id="269" r:id="rId20"/>
    <p:sldId id="288" r:id="rId21"/>
    <p:sldId id="321" r:id="rId22"/>
    <p:sldId id="322" r:id="rId23"/>
    <p:sldId id="323" r:id="rId24"/>
    <p:sldId id="324" r:id="rId25"/>
    <p:sldId id="299" r:id="rId26"/>
    <p:sldId id="300" r:id="rId27"/>
    <p:sldId id="301" r:id="rId28"/>
    <p:sldId id="277" r:id="rId29"/>
    <p:sldId id="303" r:id="rId30"/>
    <p:sldId id="318" r:id="rId31"/>
    <p:sldId id="319" r:id="rId32"/>
    <p:sldId id="320" r:id="rId33"/>
    <p:sldId id="309" r:id="rId34"/>
    <p:sldId id="258" r:id="rId35"/>
    <p:sldId id="3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23206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36531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30776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34B9CBAB-6AD1-4648-B80F-86F98DC9415E}"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8001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164384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1914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C2E8E6-2FDE-4CD1-BD36-E6F1877A47F9}" type="datetimeFigureOut">
              <a:rPr lang="en-GB" smtClean="0"/>
              <a:t>20/11/2021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991752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C2E8E6-2FDE-4CD1-BD36-E6F1877A47F9}" type="datetimeFigureOut">
              <a:rPr lang="en-GB" smtClean="0"/>
              <a:t>20/11/2021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B9CBAB-6AD1-4648-B80F-86F98DC9415E}"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88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C2E8E6-2FDE-4CD1-BD36-E6F1877A47F9}" type="datetimeFigureOut">
              <a:rPr lang="en-GB" smtClean="0"/>
              <a:t>20/11/2021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B9CBAB-6AD1-4648-B80F-86F98DC9415E}"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861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2E8E6-2FDE-4CD1-BD36-E6F1877A47F9}" type="datetimeFigureOut">
              <a:rPr lang="en-GB" smtClean="0"/>
              <a:t>20/11/2021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3839896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481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80720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096046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3553504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56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29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3507442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72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450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1559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511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427028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FC2E8E6-2FDE-4CD1-BD36-E6F1877A47F9}" type="datetimeFigureOut">
              <a:rPr lang="en-GB" smtClean="0"/>
              <a:t>20/11/2021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86598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FC2E8E6-2FDE-4CD1-BD36-E6F1877A47F9}" type="datetimeFigureOut">
              <a:rPr lang="en-GB" smtClean="0"/>
              <a:t>20/11/2021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91648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FC2E8E6-2FDE-4CD1-BD36-E6F1877A47F9}" type="datetimeFigureOut">
              <a:rPr lang="en-GB" smtClean="0"/>
              <a:t>20/11/2021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28676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2E8E6-2FDE-4CD1-BD36-E6F1877A47F9}" type="datetimeFigureOut">
              <a:rPr lang="en-GB" smtClean="0"/>
              <a:t>20/11/2021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365937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15367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223147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2E8E6-2FDE-4CD1-BD36-E6F1877A47F9}" type="datetimeFigureOut">
              <a:rPr lang="en-GB" smtClean="0"/>
              <a:t>20/11/2021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9CBAB-6AD1-4648-B80F-86F98DC9415E}" type="slidenum">
              <a:rPr lang="en-GB" smtClean="0"/>
              <a:t>‹#›</a:t>
            </a:fld>
            <a:endParaRPr lang="en-GB"/>
          </a:p>
        </p:txBody>
      </p:sp>
    </p:spTree>
    <p:extLst>
      <p:ext uri="{BB962C8B-B14F-4D97-AF65-F5344CB8AC3E}">
        <p14:creationId xmlns:p14="http://schemas.microsoft.com/office/powerpoint/2010/main" val="221956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FC2E8E6-2FDE-4CD1-BD36-E6F1877A47F9}" type="datetimeFigureOut">
              <a:rPr lang="en-GB" smtClean="0"/>
              <a:t>20/11/2021</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4B9CBAB-6AD1-4648-B80F-86F98DC9415E}" type="slidenum">
              <a:rPr lang="en-GB" smtClean="0"/>
              <a:t>‹#›</a:t>
            </a:fld>
            <a:endParaRPr lang="en-GB"/>
          </a:p>
        </p:txBody>
      </p:sp>
    </p:spTree>
    <p:extLst>
      <p:ext uri="{BB962C8B-B14F-4D97-AF65-F5344CB8AC3E}">
        <p14:creationId xmlns:p14="http://schemas.microsoft.com/office/powerpoint/2010/main" val="21671716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image.slidesharecdn.com/childhealth-161106162808/95/child-health-18-638.jpg?cb=1478449720"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un.org/en/chronicle/article/education-key-reducing-child-mortality-link-between-maternal-health-and-education"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9407" y="2887165"/>
            <a:ext cx="9144000" cy="1062787"/>
          </a:xfrm>
        </p:spPr>
        <p:txBody>
          <a:bodyPr>
            <a:noAutofit/>
          </a:bodyPr>
          <a:lstStyle/>
          <a:p>
            <a:r>
              <a:rPr lang="en-GB" sz="8800" b="1" dirty="0" smtClean="0">
                <a:solidFill>
                  <a:srgbClr val="002060"/>
                </a:solidFill>
                <a:effectLst>
                  <a:outerShdw blurRad="38100" dist="38100" dir="2700000" algn="tl">
                    <a:srgbClr val="000000">
                      <a:alpha val="43137"/>
                    </a:srgbClr>
                  </a:outerShdw>
                </a:effectLst>
              </a:rPr>
              <a:t>Child’s Healthcare</a:t>
            </a:r>
            <a:endParaRPr lang="en-GB" sz="8800" b="1" dirty="0">
              <a:solidFill>
                <a:srgbClr val="002060"/>
              </a:solidFill>
              <a:effectLst>
                <a:outerShdw blurRad="38100" dist="38100" dir="2700000" algn="tl">
                  <a:srgbClr val="000000">
                    <a:alpha val="43137"/>
                  </a:srgbClr>
                </a:outerShdw>
              </a:effectLst>
            </a:endParaRPr>
          </a:p>
        </p:txBody>
      </p:sp>
      <p:sp>
        <p:nvSpPr>
          <p:cNvPr id="5" name="Subtitle 2"/>
          <p:cNvSpPr>
            <a:spLocks noGrp="1"/>
          </p:cNvSpPr>
          <p:nvPr>
            <p:ph type="subTitle" idx="1"/>
          </p:nvPr>
        </p:nvSpPr>
        <p:spPr>
          <a:xfrm>
            <a:off x="1842867" y="3770143"/>
            <a:ext cx="4487594" cy="1484142"/>
          </a:xfrm>
          <a:noFill/>
        </p:spPr>
        <p:txBody>
          <a:bodyPr>
            <a:normAutofit fontScale="32500" lnSpcReduction="20000"/>
          </a:bodyPr>
          <a:lstStyle/>
          <a:p>
            <a:r>
              <a:rPr lang="en-US" sz="6400" b="1" dirty="0" smtClean="0">
                <a:effectLst>
                  <a:outerShdw blurRad="38100" dist="38100" dir="2700000" algn="tl">
                    <a:srgbClr val="000000">
                      <a:alpha val="43137"/>
                    </a:srgbClr>
                  </a:outerShdw>
                </a:effectLst>
              </a:rPr>
              <a:t>Dr. </a:t>
            </a:r>
            <a:r>
              <a:rPr lang="en-US" sz="6400" b="1" dirty="0" err="1" smtClean="0">
                <a:effectLst>
                  <a:outerShdw blurRad="38100" dist="38100" dir="2700000" algn="tl">
                    <a:srgbClr val="000000">
                      <a:alpha val="43137"/>
                    </a:srgbClr>
                  </a:outerShdw>
                </a:effectLst>
              </a:rPr>
              <a:t>Israa</a:t>
            </a:r>
            <a:r>
              <a:rPr lang="en-US" sz="6400" b="1" dirty="0" smtClean="0">
                <a:effectLst>
                  <a:outerShdw blurRad="38100" dist="38100" dir="2700000" algn="tl">
                    <a:srgbClr val="000000">
                      <a:alpha val="43137"/>
                    </a:srgbClr>
                  </a:outerShdw>
                </a:effectLst>
              </a:rPr>
              <a:t> Al-</a:t>
            </a:r>
            <a:r>
              <a:rPr lang="en-US" sz="6400" b="1" dirty="0" err="1" smtClean="0">
                <a:effectLst>
                  <a:outerShdw blurRad="38100" dist="38100" dir="2700000" algn="tl">
                    <a:srgbClr val="000000">
                      <a:alpha val="43137"/>
                    </a:srgbClr>
                  </a:outerShdw>
                </a:effectLst>
              </a:rPr>
              <a:t>Rawashdeh</a:t>
            </a:r>
            <a:r>
              <a:rPr lang="en-US" sz="6400" b="1" dirty="0" smtClean="0">
                <a:effectLst>
                  <a:outerShdw blurRad="38100" dist="38100" dir="2700000" algn="tl">
                    <a:srgbClr val="000000">
                      <a:alpha val="43137"/>
                    </a:srgbClr>
                  </a:outerShdw>
                </a:effectLst>
              </a:rPr>
              <a:t> MD, MPH ,PhD</a:t>
            </a:r>
          </a:p>
          <a:p>
            <a:r>
              <a:rPr lang="en-US" sz="6400" b="1" dirty="0" smtClean="0">
                <a:effectLst>
                  <a:outerShdw blurRad="38100" dist="38100" dir="2700000" algn="tl">
                    <a:srgbClr val="000000">
                      <a:alpha val="43137"/>
                    </a:srgbClr>
                  </a:outerShdw>
                </a:effectLst>
              </a:rPr>
              <a:t>Faculty of Medicine</a:t>
            </a:r>
          </a:p>
          <a:p>
            <a:r>
              <a:rPr lang="en-US" sz="6400" b="1" dirty="0" err="1" smtClean="0">
                <a:effectLst>
                  <a:outerShdw blurRad="38100" dist="38100" dir="2700000" algn="tl">
                    <a:srgbClr val="000000">
                      <a:alpha val="43137"/>
                    </a:srgbClr>
                  </a:outerShdw>
                </a:effectLst>
              </a:rPr>
              <a:t>Mutah</a:t>
            </a:r>
            <a:r>
              <a:rPr lang="en-US" sz="6400" b="1" dirty="0" smtClean="0">
                <a:effectLst>
                  <a:outerShdw blurRad="38100" dist="38100" dir="2700000" algn="tl">
                    <a:srgbClr val="000000">
                      <a:alpha val="43137"/>
                    </a:srgbClr>
                  </a:outerShdw>
                </a:effectLst>
              </a:rPr>
              <a:t> University</a:t>
            </a:r>
          </a:p>
          <a:p>
            <a:r>
              <a:rPr lang="en-US" sz="6400" b="1" dirty="0" smtClean="0">
                <a:effectLst>
                  <a:outerShdw blurRad="38100" dist="38100" dir="2700000" algn="tl">
                    <a:srgbClr val="000000">
                      <a:alpha val="43137"/>
                    </a:srgbClr>
                  </a:outerShdw>
                </a:effectLst>
              </a:rPr>
              <a:t>2021</a:t>
            </a:r>
          </a:p>
          <a:p>
            <a:endParaRPr lang="en-US" dirty="0"/>
          </a:p>
        </p:txBody>
      </p:sp>
    </p:spTree>
    <p:extLst>
      <p:ext uri="{BB962C8B-B14F-4D97-AF65-F5344CB8AC3E}">
        <p14:creationId xmlns:p14="http://schemas.microsoft.com/office/powerpoint/2010/main" val="186313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838200" y="177565"/>
            <a:ext cx="10515599" cy="6502870"/>
          </a:xfrm>
          <a:prstGeom prst="rect">
            <a:avLst/>
          </a:prstGeom>
        </p:spPr>
      </p:pic>
      <p:sp>
        <p:nvSpPr>
          <p:cNvPr id="5" name="TextBox 4"/>
          <p:cNvSpPr txBox="1"/>
          <p:nvPr/>
        </p:nvSpPr>
        <p:spPr>
          <a:xfrm>
            <a:off x="5117846" y="3244334"/>
            <a:ext cx="978153" cy="369332"/>
          </a:xfrm>
          <a:prstGeom prst="rect">
            <a:avLst/>
          </a:prstGeom>
          <a:noFill/>
        </p:spPr>
        <p:txBody>
          <a:bodyPr wrap="none" rtlCol="0">
            <a:spAutoFit/>
          </a:bodyPr>
          <a:lstStyle/>
          <a:p>
            <a:r>
              <a:rPr lang="en-GB" b="1" dirty="0" smtClean="0">
                <a:latin typeface="Arial Black" panose="020B0A04020102020204" pitchFamily="34" charset="0"/>
              </a:rPr>
              <a:t>+Child</a:t>
            </a:r>
            <a:endParaRPr lang="en-GB" b="1" dirty="0">
              <a:latin typeface="Arial Black" panose="020B0A04020102020204" pitchFamily="34" charset="0"/>
            </a:endParaRPr>
          </a:p>
        </p:txBody>
      </p:sp>
    </p:spTree>
    <p:extLst>
      <p:ext uri="{BB962C8B-B14F-4D97-AF65-F5344CB8AC3E}">
        <p14:creationId xmlns:p14="http://schemas.microsoft.com/office/powerpoint/2010/main" val="1327371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365125"/>
            <a:ext cx="11619914" cy="1013509"/>
          </a:xfrm>
        </p:spPr>
        <p:txBody>
          <a:bodyPr/>
          <a:lstStyle/>
          <a:p>
            <a:r>
              <a:rPr lang="en-GB" dirty="0" smtClean="0"/>
              <a:t>Leading causes of death in children under-5 years</a:t>
            </a:r>
          </a:p>
        </p:txBody>
      </p:sp>
      <p:sp>
        <p:nvSpPr>
          <p:cNvPr id="3" name="Content Placeholder 2"/>
          <p:cNvSpPr>
            <a:spLocks noGrp="1"/>
          </p:cNvSpPr>
          <p:nvPr>
            <p:ph idx="1"/>
          </p:nvPr>
        </p:nvSpPr>
        <p:spPr>
          <a:xfrm>
            <a:off x="838200" y="1378634"/>
            <a:ext cx="10515600" cy="5176911"/>
          </a:xfrm>
        </p:spPr>
        <p:txBody>
          <a:bodyPr>
            <a:normAutofit/>
          </a:bodyPr>
          <a:lstStyle/>
          <a:p>
            <a:pPr marL="514350" indent="-514350">
              <a:buFont typeface="Arial" panose="020B0604020202020204" pitchFamily="34" charset="0"/>
              <a:buAutoNum type="arabicPeriod"/>
            </a:pPr>
            <a:r>
              <a:rPr lang="en-GB" dirty="0" smtClean="0"/>
              <a:t>Preterm </a:t>
            </a:r>
            <a:r>
              <a:rPr lang="en-GB" dirty="0"/>
              <a:t>birth </a:t>
            </a:r>
            <a:r>
              <a:rPr lang="en-GB" dirty="0" smtClean="0"/>
              <a:t>complications</a:t>
            </a:r>
            <a:r>
              <a:rPr lang="en-GB" dirty="0"/>
              <a:t> </a:t>
            </a:r>
            <a:r>
              <a:rPr lang="en-GB" dirty="0" smtClean="0"/>
              <a:t>(being born before the 37th week of gestation).  risk of: birth asphyxia, birth injuries, LBW, underdeveloped organ failures, and infectious diseases.</a:t>
            </a:r>
          </a:p>
          <a:p>
            <a:pPr marL="514350" indent="-514350">
              <a:buAutoNum type="arabicPeriod"/>
            </a:pPr>
            <a:r>
              <a:rPr lang="en-GB" dirty="0" smtClean="0"/>
              <a:t>Acute respiratory infections (Pneumonia), </a:t>
            </a:r>
          </a:p>
          <a:p>
            <a:pPr marL="514350" indent="-514350">
              <a:buFont typeface="Arial" panose="020B0604020202020204" pitchFamily="34" charset="0"/>
              <a:buAutoNum type="arabicPeriod"/>
            </a:pPr>
            <a:r>
              <a:rPr lang="en-GB" dirty="0" smtClean="0"/>
              <a:t>Congenital anomalies: physical or genetic abnormalities present at birth and include neural tube defects, heart defects, Down syndrome, microcephaly and others.</a:t>
            </a:r>
          </a:p>
          <a:p>
            <a:pPr marL="514350" indent="-514350">
              <a:buAutoNum type="arabicPeriod"/>
            </a:pPr>
            <a:r>
              <a:rPr lang="en-GB" dirty="0" smtClean="0"/>
              <a:t>Diarrhoea </a:t>
            </a:r>
          </a:p>
          <a:p>
            <a:pPr marL="514350" indent="-514350">
              <a:buAutoNum type="arabicPeriod"/>
            </a:pPr>
            <a:r>
              <a:rPr lang="en-GB" dirty="0" smtClean="0"/>
              <a:t>Infectious diseases: measles, malaria</a:t>
            </a:r>
            <a:r>
              <a:rPr lang="en-GB" dirty="0"/>
              <a:t>. </a:t>
            </a:r>
          </a:p>
          <a:p>
            <a:pPr marL="514350" indent="-514350">
              <a:buAutoNum type="arabicPeriod"/>
            </a:pPr>
            <a:r>
              <a:rPr lang="en-GB" dirty="0" smtClean="0"/>
              <a:t>Injuries: more </a:t>
            </a:r>
            <a:r>
              <a:rPr lang="en-GB" dirty="0"/>
              <a:t>prominent </a:t>
            </a:r>
            <a:r>
              <a:rPr lang="en-GB" dirty="0" smtClean="0"/>
              <a:t>in </a:t>
            </a:r>
            <a:r>
              <a:rPr lang="en-GB" dirty="0"/>
              <a:t>the deaths of older </a:t>
            </a:r>
            <a:r>
              <a:rPr lang="en-GB" dirty="0" smtClean="0"/>
              <a:t>children.</a:t>
            </a:r>
          </a:p>
          <a:p>
            <a:pPr marL="0" indent="0">
              <a:buNone/>
            </a:pPr>
            <a:r>
              <a:rPr lang="en-GB" dirty="0" smtClean="0"/>
              <a:t>                                                                                (WHO, 2018)</a:t>
            </a:r>
            <a:endParaRPr lang="en-GB" dirty="0"/>
          </a:p>
        </p:txBody>
      </p:sp>
      <p:sp>
        <p:nvSpPr>
          <p:cNvPr id="5" name="Slide Number Placeholder 4"/>
          <p:cNvSpPr>
            <a:spLocks noGrp="1"/>
          </p:cNvSpPr>
          <p:nvPr>
            <p:ph type="sldNum" sz="quarter" idx="12"/>
          </p:nvPr>
        </p:nvSpPr>
        <p:spPr/>
        <p:txBody>
          <a:bodyPr/>
          <a:lstStyle/>
          <a:p>
            <a:fld id="{E4CAA0D3-79D6-4FFB-AEBB-55B4DFD59A53}" type="slidenum">
              <a:rPr lang="en-GB" smtClean="0"/>
              <a:pPr/>
              <a:t>11</a:t>
            </a:fld>
            <a:endParaRPr lang="en-GB"/>
          </a:p>
        </p:txBody>
      </p:sp>
      <p:pic>
        <p:nvPicPr>
          <p:cNvPr id="6" name="Picture 5"/>
          <p:cNvPicPr>
            <a:picLocks noChangeAspect="1"/>
          </p:cNvPicPr>
          <p:nvPr/>
        </p:nvPicPr>
        <p:blipFill>
          <a:blip r:embed="rId2"/>
          <a:stretch>
            <a:fillRect/>
          </a:stretch>
        </p:blipFill>
        <p:spPr>
          <a:xfrm>
            <a:off x="8823191" y="3967089"/>
            <a:ext cx="2874682" cy="1499834"/>
          </a:xfrm>
          <a:prstGeom prst="rect">
            <a:avLst/>
          </a:prstGeom>
        </p:spPr>
      </p:pic>
      <p:sp>
        <p:nvSpPr>
          <p:cNvPr id="4" name="Up Arrow 3"/>
          <p:cNvSpPr/>
          <p:nvPr/>
        </p:nvSpPr>
        <p:spPr>
          <a:xfrm>
            <a:off x="2968284" y="1727159"/>
            <a:ext cx="140676" cy="345361"/>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0707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734840" y="3585938"/>
            <a:ext cx="8480271" cy="2591025"/>
          </a:xfrm>
          <a:prstGeom prst="rect">
            <a:avLst/>
          </a:prstGeom>
        </p:spPr>
      </p:pic>
      <p:pic>
        <p:nvPicPr>
          <p:cNvPr id="5" name="Picture 4"/>
          <p:cNvPicPr>
            <a:picLocks noChangeAspect="1"/>
          </p:cNvPicPr>
          <p:nvPr/>
        </p:nvPicPr>
        <p:blipFill>
          <a:blip r:embed="rId3"/>
          <a:stretch>
            <a:fillRect/>
          </a:stretch>
        </p:blipFill>
        <p:spPr>
          <a:xfrm>
            <a:off x="829505" y="1780960"/>
            <a:ext cx="10290940" cy="1158340"/>
          </a:xfrm>
          <a:prstGeom prst="rect">
            <a:avLst/>
          </a:prstGeom>
        </p:spPr>
      </p:pic>
    </p:spTree>
    <p:extLst>
      <p:ext uri="{BB962C8B-B14F-4D97-AF65-F5344CB8AC3E}">
        <p14:creationId xmlns:p14="http://schemas.microsoft.com/office/powerpoint/2010/main" val="290164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Therefore,</a:t>
            </a:r>
            <a:endParaRPr lang="en-GB" dirty="0"/>
          </a:p>
        </p:txBody>
      </p:sp>
      <p:sp>
        <p:nvSpPr>
          <p:cNvPr id="3" name="Content Placeholder 2"/>
          <p:cNvSpPr>
            <a:spLocks noGrp="1"/>
          </p:cNvSpPr>
          <p:nvPr>
            <p:ph idx="1"/>
          </p:nvPr>
        </p:nvSpPr>
        <p:spPr>
          <a:xfrm>
            <a:off x="838200" y="1519311"/>
            <a:ext cx="10515600" cy="4657652"/>
          </a:xfrm>
        </p:spPr>
        <p:txBody>
          <a:bodyPr>
            <a:normAutofit/>
          </a:bodyPr>
          <a:lstStyle/>
          <a:p>
            <a:r>
              <a:rPr lang="en-GB" dirty="0" smtClean="0"/>
              <a:t>Causes of death differ </a:t>
            </a:r>
            <a:r>
              <a:rPr lang="en-GB" dirty="0"/>
              <a:t>by </a:t>
            </a:r>
            <a:r>
              <a:rPr lang="en-GB" dirty="0" smtClean="0"/>
              <a:t>child’s age </a:t>
            </a:r>
            <a:r>
              <a:rPr lang="en-GB" dirty="0"/>
              <a:t>group </a:t>
            </a:r>
            <a:endParaRPr lang="en-GB" dirty="0" smtClean="0"/>
          </a:p>
          <a:p>
            <a:r>
              <a:rPr lang="en-GB" dirty="0" smtClean="0"/>
              <a:t>Common </a:t>
            </a:r>
            <a:r>
              <a:rPr lang="en-GB" dirty="0"/>
              <a:t>problems that occur </a:t>
            </a:r>
            <a:r>
              <a:rPr lang="en-GB" dirty="0" smtClean="0"/>
              <a:t>beyond the </a:t>
            </a:r>
            <a:r>
              <a:rPr lang="en-GB" dirty="0" err="1" smtClean="0"/>
              <a:t>postneonatal</a:t>
            </a:r>
            <a:r>
              <a:rPr lang="en-GB" dirty="0" smtClean="0"/>
              <a:t> </a:t>
            </a:r>
            <a:r>
              <a:rPr lang="en-GB" dirty="0"/>
              <a:t>period tend to be more easily addressed by public health strategies while neonatal problems may require more clinical based </a:t>
            </a:r>
            <a:r>
              <a:rPr lang="en-GB" dirty="0" smtClean="0"/>
              <a:t>interventions.</a:t>
            </a:r>
          </a:p>
          <a:p>
            <a:r>
              <a:rPr lang="en-GB" dirty="0"/>
              <a:t>Most interventions </a:t>
            </a:r>
            <a:r>
              <a:rPr lang="en-GB" dirty="0" smtClean="0"/>
              <a:t>aimed at </a:t>
            </a:r>
            <a:r>
              <a:rPr lang="en-GB" dirty="0"/>
              <a:t>decreasing neonatal mortality are linked to </a:t>
            </a:r>
            <a:r>
              <a:rPr lang="en-GB" i="1" dirty="0"/>
              <a:t>prenatal and maternal care interventions</a:t>
            </a:r>
            <a:r>
              <a:rPr lang="en-GB" i="1" dirty="0" smtClean="0"/>
              <a:t>.</a:t>
            </a:r>
          </a:p>
          <a:p>
            <a:pPr marL="0" indent="0">
              <a:buNone/>
            </a:pPr>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13</a:t>
            </a:fld>
            <a:endParaRPr lang="en-GB"/>
          </a:p>
        </p:txBody>
      </p:sp>
    </p:spTree>
    <p:extLst>
      <p:ext uri="{BB962C8B-B14F-4D97-AF65-F5344CB8AC3E}">
        <p14:creationId xmlns:p14="http://schemas.microsoft.com/office/powerpoint/2010/main" val="4264136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5563"/>
            <a:ext cx="11165541" cy="1325563"/>
          </a:xfrm>
        </p:spPr>
        <p:txBody>
          <a:bodyPr>
            <a:normAutofit/>
          </a:bodyPr>
          <a:lstStyle/>
          <a:p>
            <a:r>
              <a:rPr lang="en-GB" dirty="0"/>
              <a:t>Factors </a:t>
            </a:r>
            <a:r>
              <a:rPr lang="en-GB" dirty="0" smtClean="0"/>
              <a:t>that </a:t>
            </a:r>
            <a:r>
              <a:rPr lang="en-GB" dirty="0"/>
              <a:t>Affect the Health of Children</a:t>
            </a:r>
            <a:br>
              <a:rPr lang="en-GB" dirty="0"/>
            </a:br>
            <a:endParaRPr lang="en-GB" dirty="0"/>
          </a:p>
        </p:txBody>
      </p:sp>
      <p:sp>
        <p:nvSpPr>
          <p:cNvPr id="3" name="Content Placeholder 2"/>
          <p:cNvSpPr>
            <a:spLocks noGrp="1"/>
          </p:cNvSpPr>
          <p:nvPr>
            <p:ph idx="1"/>
          </p:nvPr>
        </p:nvSpPr>
        <p:spPr>
          <a:xfrm>
            <a:off x="838200" y="1156447"/>
            <a:ext cx="10515600" cy="5020516"/>
          </a:xfrm>
        </p:spPr>
        <p:txBody>
          <a:bodyPr>
            <a:normAutofit/>
          </a:bodyPr>
          <a:lstStyle/>
          <a:p>
            <a:endParaRPr lang="en-GB" dirty="0" smtClean="0"/>
          </a:p>
          <a:p>
            <a:r>
              <a:rPr lang="en-GB" sz="5400" dirty="0" smtClean="0"/>
              <a:t>1</a:t>
            </a:r>
            <a:r>
              <a:rPr lang="en-GB" sz="5400" dirty="0"/>
              <a:t>. Biological </a:t>
            </a:r>
            <a:endParaRPr lang="en-GB" sz="5400" dirty="0" smtClean="0"/>
          </a:p>
          <a:p>
            <a:r>
              <a:rPr lang="en-GB" sz="5400" dirty="0" smtClean="0"/>
              <a:t>2</a:t>
            </a:r>
            <a:r>
              <a:rPr lang="en-GB" sz="5400" dirty="0"/>
              <a:t>. Socio-economic </a:t>
            </a:r>
            <a:endParaRPr lang="en-GB" sz="5400" dirty="0" smtClean="0"/>
          </a:p>
          <a:p>
            <a:r>
              <a:rPr lang="en-GB" sz="5400" dirty="0" smtClean="0"/>
              <a:t>3</a:t>
            </a:r>
            <a:r>
              <a:rPr lang="en-GB" sz="5400" dirty="0"/>
              <a:t>. Cultural</a:t>
            </a:r>
          </a:p>
          <a:p>
            <a:pPr marL="0" indent="0">
              <a:buNone/>
            </a:pPr>
            <a:endParaRPr lang="en-GB" dirty="0"/>
          </a:p>
        </p:txBody>
      </p:sp>
    </p:spTree>
    <p:extLst>
      <p:ext uri="{BB962C8B-B14F-4D97-AF65-F5344CB8AC3E}">
        <p14:creationId xmlns:p14="http://schemas.microsoft.com/office/powerpoint/2010/main" val="798200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1690687"/>
            <a:ext cx="10134600" cy="4486275"/>
          </a:xfrm>
          <a:solidFill>
            <a:schemeClr val="accent4">
              <a:lumMod val="20000"/>
              <a:lumOff val="80000"/>
            </a:schemeClr>
          </a:solidFill>
        </p:spPr>
        <p:txBody>
          <a:bodyPr>
            <a:normAutofit fontScale="92500"/>
          </a:bodyPr>
          <a:lstStyle/>
          <a:p>
            <a:pPr marL="514350" indent="-514350">
              <a:buFont typeface="+mj-lt"/>
              <a:buAutoNum type="arabicPeriod"/>
            </a:pPr>
            <a:r>
              <a:rPr lang="en-GB" dirty="0" smtClean="0">
                <a:hlinkClick r:id="rId2" tooltip="Biological&#10;Birth Weight: low birth weight (&lt; 2.5 kg) &amp; hig..."/>
              </a:rPr>
              <a:t> </a:t>
            </a:r>
            <a:r>
              <a:rPr lang="en-GB" b="1" u="sng" dirty="0" smtClean="0"/>
              <a:t>Biological: </a:t>
            </a:r>
          </a:p>
          <a:p>
            <a:pPr>
              <a:buFont typeface="Wingdings" panose="05000000000000000000" pitchFamily="2" charset="2"/>
              <a:buChar char="ü"/>
            </a:pPr>
            <a:r>
              <a:rPr lang="en-GB" dirty="0" smtClean="0"/>
              <a:t>Birth Weight: low birth weight (&lt; 2.5 kg) &amp; high birth weight (&gt; 4 kg)</a:t>
            </a:r>
          </a:p>
          <a:p>
            <a:pPr>
              <a:buFont typeface="Wingdings" panose="05000000000000000000" pitchFamily="2" charset="2"/>
              <a:buChar char="ü"/>
            </a:pPr>
            <a:r>
              <a:rPr lang="en-GB" dirty="0" smtClean="0"/>
              <a:t>Age of The Mother : &lt;19 years) or &gt;over 40 years </a:t>
            </a:r>
          </a:p>
          <a:p>
            <a:pPr>
              <a:buFont typeface="Wingdings" panose="05000000000000000000" pitchFamily="2" charset="2"/>
              <a:buChar char="ü"/>
            </a:pPr>
            <a:r>
              <a:rPr lang="en-GB" dirty="0" smtClean="0"/>
              <a:t>High Fertility </a:t>
            </a:r>
          </a:p>
          <a:p>
            <a:pPr>
              <a:buFont typeface="Wingdings" panose="05000000000000000000" pitchFamily="2" charset="2"/>
              <a:buChar char="ü"/>
            </a:pPr>
            <a:r>
              <a:rPr lang="en-GB" dirty="0" smtClean="0"/>
              <a:t>Birth Order: Mortality risk increased after the third birth.</a:t>
            </a:r>
          </a:p>
          <a:p>
            <a:pPr>
              <a:buFont typeface="Wingdings" panose="05000000000000000000" pitchFamily="2" charset="2"/>
              <a:buChar char="ü"/>
            </a:pPr>
            <a:r>
              <a:rPr lang="en-GB" dirty="0" smtClean="0"/>
              <a:t>Repeated pregnancies </a:t>
            </a:r>
          </a:p>
          <a:p>
            <a:pPr>
              <a:buFont typeface="Wingdings" panose="05000000000000000000" pitchFamily="2" charset="2"/>
              <a:buChar char="ü"/>
            </a:pPr>
            <a:r>
              <a:rPr lang="en-GB" dirty="0" smtClean="0"/>
              <a:t>Birth Spacing: &lt; 1 year = 2-4 times risk </a:t>
            </a:r>
          </a:p>
          <a:p>
            <a:pPr>
              <a:buFont typeface="Wingdings" panose="05000000000000000000" pitchFamily="2" charset="2"/>
              <a:buChar char="ü"/>
            </a:pPr>
            <a:r>
              <a:rPr lang="en-GB" dirty="0" err="1" smtClean="0"/>
              <a:t>Mutiple</a:t>
            </a:r>
            <a:r>
              <a:rPr lang="en-GB" dirty="0" smtClean="0"/>
              <a:t> Births: more risk due to low birth weight </a:t>
            </a:r>
          </a:p>
          <a:p>
            <a:pPr>
              <a:buFont typeface="Wingdings" panose="05000000000000000000" pitchFamily="2" charset="2"/>
              <a:buChar char="ü"/>
            </a:pPr>
            <a:r>
              <a:rPr lang="en-GB" dirty="0" smtClean="0"/>
              <a:t>Family Size: 3 or more children, more frequent/prolonged illness </a:t>
            </a:r>
          </a:p>
          <a:p>
            <a:endParaRPr lang="en-GB" dirty="0"/>
          </a:p>
        </p:txBody>
      </p:sp>
    </p:spTree>
    <p:extLst>
      <p:ext uri="{BB962C8B-B14F-4D97-AF65-F5344CB8AC3E}">
        <p14:creationId xmlns:p14="http://schemas.microsoft.com/office/powerpoint/2010/main" val="1569291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169377" y="1027906"/>
            <a:ext cx="9853246" cy="4709960"/>
          </a:xfrm>
          <a:solidFill>
            <a:schemeClr val="accent1">
              <a:lumMod val="20000"/>
              <a:lumOff val="80000"/>
            </a:schemeClr>
          </a:solidFill>
        </p:spPr>
        <p:txBody>
          <a:bodyPr>
            <a:normAutofit/>
          </a:bodyPr>
          <a:lstStyle/>
          <a:p>
            <a:pPr marL="0" indent="0">
              <a:buNone/>
            </a:pPr>
            <a:r>
              <a:rPr lang="en-GB" b="1" u="sng" dirty="0" smtClean="0"/>
              <a:t>2. Socio-economic </a:t>
            </a:r>
            <a:r>
              <a:rPr lang="en-GB" b="1" u="sng" dirty="0"/>
              <a:t>Factors </a:t>
            </a:r>
          </a:p>
          <a:p>
            <a:pPr>
              <a:buFont typeface="Wingdings" panose="05000000000000000000" pitchFamily="2" charset="2"/>
              <a:buChar char="ü"/>
            </a:pPr>
            <a:r>
              <a:rPr lang="en-GB" dirty="0"/>
              <a:t>Low income countries </a:t>
            </a:r>
            <a:r>
              <a:rPr lang="en-GB" dirty="0" smtClean="0"/>
              <a:t>(poverty)</a:t>
            </a:r>
            <a:endParaRPr lang="en-GB" dirty="0"/>
          </a:p>
          <a:p>
            <a:pPr>
              <a:buFont typeface="Wingdings" panose="05000000000000000000" pitchFamily="2" charset="2"/>
              <a:buChar char="ü"/>
            </a:pPr>
            <a:r>
              <a:rPr lang="en-GB" dirty="0"/>
              <a:t>Rural areas </a:t>
            </a:r>
          </a:p>
          <a:p>
            <a:pPr>
              <a:buFont typeface="Wingdings" panose="05000000000000000000" pitchFamily="2" charset="2"/>
              <a:buChar char="ü"/>
            </a:pPr>
            <a:r>
              <a:rPr lang="en-GB" dirty="0" smtClean="0"/>
              <a:t>Poor </a:t>
            </a:r>
            <a:r>
              <a:rPr lang="en-GB" dirty="0"/>
              <a:t>education </a:t>
            </a:r>
            <a:r>
              <a:rPr lang="en-GB" dirty="0" smtClean="0"/>
              <a:t>(maternal) </a:t>
            </a:r>
            <a:endParaRPr lang="en-GB" dirty="0"/>
          </a:p>
          <a:p>
            <a:pPr>
              <a:buFont typeface="Wingdings" panose="05000000000000000000" pitchFamily="2" charset="2"/>
              <a:buChar char="ü"/>
            </a:pPr>
            <a:r>
              <a:rPr lang="en-GB" dirty="0" smtClean="0"/>
              <a:t>Poor and inadequate nutrition </a:t>
            </a:r>
          </a:p>
          <a:p>
            <a:pPr>
              <a:buFont typeface="Wingdings" panose="05000000000000000000" pitchFamily="2" charset="2"/>
              <a:buChar char="ü"/>
            </a:pPr>
            <a:r>
              <a:rPr lang="en-GB" dirty="0" smtClean="0"/>
              <a:t>Breast vs </a:t>
            </a:r>
            <a:r>
              <a:rPr lang="en-GB" dirty="0"/>
              <a:t>formula milk use </a:t>
            </a:r>
          </a:p>
          <a:p>
            <a:pPr>
              <a:buFont typeface="Wingdings" panose="05000000000000000000" pitchFamily="2" charset="2"/>
              <a:buChar char="ü"/>
            </a:pPr>
            <a:r>
              <a:rPr lang="en-GB" dirty="0"/>
              <a:t>Health </a:t>
            </a:r>
            <a:r>
              <a:rPr lang="en-GB" dirty="0" smtClean="0"/>
              <a:t>care services </a:t>
            </a:r>
            <a:r>
              <a:rPr lang="en-GB" dirty="0"/>
              <a:t>quality </a:t>
            </a:r>
          </a:p>
          <a:p>
            <a:pPr>
              <a:buFont typeface="Wingdings" panose="05000000000000000000" pitchFamily="2" charset="2"/>
              <a:buChar char="ü"/>
            </a:pPr>
            <a:r>
              <a:rPr lang="en-GB" dirty="0"/>
              <a:t>Environmental conditions </a:t>
            </a:r>
            <a:r>
              <a:rPr lang="en-GB" dirty="0" smtClean="0"/>
              <a:t>(Conflict/War/Disaster)</a:t>
            </a:r>
            <a:endParaRPr lang="en-GB" dirty="0"/>
          </a:p>
          <a:p>
            <a:pPr>
              <a:buFont typeface="Wingdings" panose="05000000000000000000" pitchFamily="2" charset="2"/>
              <a:buChar char="ü"/>
            </a:pPr>
            <a:r>
              <a:rPr lang="en-GB" dirty="0"/>
              <a:t>Violence (wife beating, infanticide)</a:t>
            </a:r>
          </a:p>
          <a:p>
            <a:pPr>
              <a:buFont typeface="Wingdings" panose="05000000000000000000" pitchFamily="2" charset="2"/>
              <a:buChar char="ü"/>
            </a:pPr>
            <a:endParaRPr lang="en-GB" dirty="0"/>
          </a:p>
        </p:txBody>
      </p:sp>
    </p:spTree>
    <p:extLst>
      <p:ext uri="{BB962C8B-B14F-4D97-AF65-F5344CB8AC3E}">
        <p14:creationId xmlns:p14="http://schemas.microsoft.com/office/powerpoint/2010/main" val="433983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125"/>
            <a:ext cx="10515600" cy="5811838"/>
          </a:xfrm>
          <a:solidFill>
            <a:schemeClr val="accent6">
              <a:lumMod val="20000"/>
              <a:lumOff val="80000"/>
            </a:schemeClr>
          </a:solidFill>
        </p:spPr>
        <p:txBody>
          <a:bodyPr>
            <a:normAutofit/>
          </a:bodyPr>
          <a:lstStyle/>
          <a:p>
            <a:pPr marL="0" indent="0">
              <a:buNone/>
            </a:pPr>
            <a:r>
              <a:rPr lang="en-GB" b="1" u="sng" dirty="0" smtClean="0"/>
              <a:t>3. Cultural </a:t>
            </a:r>
            <a:r>
              <a:rPr lang="en-GB" b="1" u="sng" dirty="0"/>
              <a:t>Factors </a:t>
            </a:r>
            <a:endParaRPr lang="en-GB" b="1" u="sng" dirty="0" smtClean="0"/>
          </a:p>
          <a:p>
            <a:r>
              <a:rPr lang="en-GB" dirty="0" smtClean="0"/>
              <a:t>Religion </a:t>
            </a:r>
            <a:endParaRPr lang="en-GB" dirty="0"/>
          </a:p>
          <a:p>
            <a:r>
              <a:rPr lang="en-GB" dirty="0" smtClean="0"/>
              <a:t>Motherhood and child care traditions (restrictive </a:t>
            </a:r>
            <a:r>
              <a:rPr lang="en-GB" dirty="0"/>
              <a:t>swaddling, rubbing a </a:t>
            </a:r>
            <a:r>
              <a:rPr lang="en-GB" dirty="0" err="1"/>
              <a:t>newborn’s</a:t>
            </a:r>
            <a:r>
              <a:rPr lang="en-GB" dirty="0"/>
              <a:t> body with salt, and encouraging the ingestion of herbs in </a:t>
            </a:r>
            <a:r>
              <a:rPr lang="en-GB" dirty="0" err="1" smtClean="0"/>
              <a:t>newborns</a:t>
            </a:r>
            <a:r>
              <a:rPr lang="en-GB" dirty="0" smtClean="0"/>
              <a:t>, Treating newborn jaundice)</a:t>
            </a:r>
            <a:endParaRPr lang="en-GB" dirty="0"/>
          </a:p>
          <a:p>
            <a:r>
              <a:rPr lang="en-GB" dirty="0" smtClean="0"/>
              <a:t>Early marriages </a:t>
            </a:r>
          </a:p>
          <a:p>
            <a:r>
              <a:rPr lang="en-GB" dirty="0" smtClean="0"/>
              <a:t>Sex of child </a:t>
            </a:r>
          </a:p>
          <a:p>
            <a:endParaRPr lang="en-GB" dirty="0"/>
          </a:p>
        </p:txBody>
      </p:sp>
      <p:pic>
        <p:nvPicPr>
          <p:cNvPr id="4" name="Picture 3"/>
          <p:cNvPicPr>
            <a:picLocks noChangeAspect="1"/>
          </p:cNvPicPr>
          <p:nvPr/>
        </p:nvPicPr>
        <p:blipFill>
          <a:blip r:embed="rId2"/>
          <a:stretch>
            <a:fillRect/>
          </a:stretch>
        </p:blipFill>
        <p:spPr>
          <a:xfrm>
            <a:off x="8293995" y="3818720"/>
            <a:ext cx="3440068" cy="2576730"/>
          </a:xfrm>
          <a:prstGeom prst="rect">
            <a:avLst/>
          </a:prstGeom>
        </p:spPr>
      </p:pic>
      <p:pic>
        <p:nvPicPr>
          <p:cNvPr id="5" name="Picture 4"/>
          <p:cNvPicPr>
            <a:picLocks noChangeAspect="1"/>
          </p:cNvPicPr>
          <p:nvPr/>
        </p:nvPicPr>
        <p:blipFill>
          <a:blip r:embed="rId3"/>
          <a:stretch>
            <a:fillRect/>
          </a:stretch>
        </p:blipFill>
        <p:spPr>
          <a:xfrm>
            <a:off x="3442698" y="4145806"/>
            <a:ext cx="4724252" cy="2249644"/>
          </a:xfrm>
          <a:prstGeom prst="rect">
            <a:avLst/>
          </a:prstGeom>
        </p:spPr>
      </p:pic>
    </p:spTree>
    <p:extLst>
      <p:ext uri="{BB962C8B-B14F-4D97-AF65-F5344CB8AC3E}">
        <p14:creationId xmlns:p14="http://schemas.microsoft.com/office/powerpoint/2010/main" val="3474394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94" y="56309"/>
            <a:ext cx="10515600" cy="1325563"/>
          </a:xfrm>
        </p:spPr>
        <p:txBody>
          <a:bodyPr/>
          <a:lstStyle/>
          <a:p>
            <a:r>
              <a:rPr lang="en-GB" dirty="0" smtClean="0"/>
              <a:t>Morbidity</a:t>
            </a:r>
            <a:endParaRPr lang="en-GB" dirty="0"/>
          </a:p>
        </p:txBody>
      </p:sp>
      <p:sp>
        <p:nvSpPr>
          <p:cNvPr id="3" name="Content Placeholder 2"/>
          <p:cNvSpPr>
            <a:spLocks noGrp="1"/>
          </p:cNvSpPr>
          <p:nvPr>
            <p:ph idx="1"/>
          </p:nvPr>
        </p:nvSpPr>
        <p:spPr>
          <a:xfrm>
            <a:off x="605118" y="1381872"/>
            <a:ext cx="10748682" cy="5139952"/>
          </a:xfrm>
          <a:solidFill>
            <a:schemeClr val="accent6">
              <a:lumMod val="20000"/>
              <a:lumOff val="80000"/>
            </a:schemeClr>
          </a:solidFill>
        </p:spPr>
        <p:txBody>
          <a:bodyPr>
            <a:normAutofit/>
          </a:bodyPr>
          <a:lstStyle/>
          <a:p>
            <a:r>
              <a:rPr lang="en-GB" dirty="0" smtClean="0">
                <a:solidFill>
                  <a:srgbClr val="FF0000"/>
                </a:solidFill>
                <a:effectLst>
                  <a:outerShdw blurRad="38100" dist="38100" dir="2700000" algn="tl">
                    <a:srgbClr val="000000">
                      <a:alpha val="43137"/>
                    </a:srgbClr>
                  </a:outerShdw>
                </a:effectLst>
              </a:rPr>
              <a:t>Common diseases with low fatality but cause significant disability.</a:t>
            </a:r>
          </a:p>
          <a:p>
            <a:r>
              <a:rPr lang="en-GB" dirty="0" smtClean="0"/>
              <a:t>Not evident if we only consider U5MR, IMR,NMR!</a:t>
            </a:r>
          </a:p>
          <a:p>
            <a:pPr marL="0" indent="0">
              <a:buNone/>
            </a:pPr>
            <a:r>
              <a:rPr lang="en-GB" dirty="0" smtClean="0"/>
              <a:t>Examples:</a:t>
            </a:r>
          </a:p>
          <a:p>
            <a:pPr marL="0" indent="0">
              <a:buNone/>
            </a:pPr>
            <a:r>
              <a:rPr lang="en-GB" dirty="0" smtClean="0"/>
              <a:t>- </a:t>
            </a:r>
            <a:r>
              <a:rPr lang="en-GB" dirty="0" err="1" smtClean="0"/>
              <a:t>Vit</a:t>
            </a:r>
            <a:r>
              <a:rPr lang="en-GB" dirty="0" smtClean="0"/>
              <a:t>. A deficiency: leading cause of preventable blindness worldwide.</a:t>
            </a:r>
          </a:p>
          <a:p>
            <a:pPr>
              <a:buFontTx/>
              <a:buChar char="-"/>
            </a:pPr>
            <a:r>
              <a:rPr lang="en-GB" dirty="0" smtClean="0"/>
              <a:t>Iodine deficiency: preventable cause of developmental delay.</a:t>
            </a:r>
          </a:p>
          <a:p>
            <a:pPr>
              <a:buFontTx/>
              <a:buChar char="-"/>
            </a:pPr>
            <a:r>
              <a:rPr lang="en-GB" dirty="0" smtClean="0"/>
              <a:t>Iron deficiency: affects &gt;50% of children—</a:t>
            </a:r>
            <a:r>
              <a:rPr lang="en-GB" dirty="0" err="1" smtClean="0"/>
              <a:t>anemia</a:t>
            </a:r>
            <a:r>
              <a:rPr lang="en-GB" dirty="0" smtClean="0"/>
              <a:t>, decreased performance at school</a:t>
            </a:r>
          </a:p>
          <a:p>
            <a:pPr>
              <a:buFontTx/>
              <a:buChar char="-"/>
            </a:pPr>
            <a:r>
              <a:rPr lang="en-GB" dirty="0" smtClean="0"/>
              <a:t>Helminthic infections: </a:t>
            </a:r>
            <a:r>
              <a:rPr lang="en-GB" dirty="0" err="1" smtClean="0"/>
              <a:t>anemia</a:t>
            </a:r>
            <a:r>
              <a:rPr lang="en-GB" dirty="0" smtClean="0"/>
              <a:t>, poor growth, decreased learning.</a:t>
            </a:r>
          </a:p>
          <a:p>
            <a:endParaRPr lang="en-GB" dirty="0" smtClean="0"/>
          </a:p>
          <a:p>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18</a:t>
            </a:fld>
            <a:endParaRPr lang="en-GB"/>
          </a:p>
        </p:txBody>
      </p:sp>
    </p:spTree>
    <p:extLst>
      <p:ext uri="{BB962C8B-B14F-4D97-AF65-F5344CB8AC3E}">
        <p14:creationId xmlns:p14="http://schemas.microsoft.com/office/powerpoint/2010/main" val="3501655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90843" y="323558"/>
            <a:ext cx="10775149" cy="6284506"/>
          </a:xfrm>
        </p:spPr>
        <p:txBody>
          <a:bodyPr>
            <a:noAutofit/>
          </a:bodyPr>
          <a:lstStyle/>
          <a:p>
            <a:pPr marL="0" indent="0">
              <a:buNone/>
            </a:pPr>
            <a:r>
              <a:rPr lang="en-CA" b="1" dirty="0"/>
              <a:t>I</a:t>
            </a:r>
            <a:r>
              <a:rPr lang="en-CA" b="1" dirty="0" smtClean="0"/>
              <a:t>n Jordan ,</a:t>
            </a:r>
          </a:p>
          <a:p>
            <a:pPr marL="0" indent="0">
              <a:buNone/>
            </a:pPr>
            <a:r>
              <a:rPr lang="en-CA" sz="2400" dirty="0" smtClean="0"/>
              <a:t> </a:t>
            </a:r>
            <a:r>
              <a:rPr lang="en-CA" dirty="0"/>
              <a:t>Under five mortality and infant mortality decreased between 1997 and 2012, but  </a:t>
            </a:r>
            <a:r>
              <a:rPr lang="en-CA" dirty="0" smtClean="0"/>
              <a:t>not </a:t>
            </a:r>
            <a:r>
              <a:rPr lang="en-CA" dirty="0"/>
              <a:t>enough to meet the targets of the MDGs.</a:t>
            </a:r>
            <a:endParaRPr lang="en-US" dirty="0"/>
          </a:p>
          <a:p>
            <a:r>
              <a:rPr lang="en-CA" dirty="0" smtClean="0">
                <a:solidFill>
                  <a:srgbClr val="FF0000"/>
                </a:solidFill>
              </a:rPr>
              <a:t>Infant </a:t>
            </a:r>
            <a:r>
              <a:rPr lang="en-CA" dirty="0">
                <a:solidFill>
                  <a:srgbClr val="FF0000"/>
                </a:solidFill>
              </a:rPr>
              <a:t>mortality rate: </a:t>
            </a:r>
            <a:r>
              <a:rPr lang="en-CA" dirty="0" smtClean="0">
                <a:solidFill>
                  <a:srgbClr val="FF0000"/>
                </a:solidFill>
              </a:rPr>
              <a:t>  17/1000 </a:t>
            </a:r>
            <a:r>
              <a:rPr lang="en-CA" dirty="0">
                <a:solidFill>
                  <a:srgbClr val="FF0000"/>
                </a:solidFill>
              </a:rPr>
              <a:t>live </a:t>
            </a:r>
            <a:r>
              <a:rPr lang="en-CA" dirty="0" smtClean="0">
                <a:solidFill>
                  <a:srgbClr val="FF0000"/>
                </a:solidFill>
              </a:rPr>
              <a:t>births.</a:t>
            </a:r>
            <a:endParaRPr lang="en-US" dirty="0" smtClean="0">
              <a:solidFill>
                <a:srgbClr val="FF0000"/>
              </a:solidFill>
            </a:endParaRPr>
          </a:p>
          <a:p>
            <a:r>
              <a:rPr lang="en-CA" dirty="0" smtClean="0">
                <a:solidFill>
                  <a:srgbClr val="FF0000"/>
                </a:solidFill>
              </a:rPr>
              <a:t>Under-5 </a:t>
            </a:r>
            <a:r>
              <a:rPr lang="en-CA" dirty="0">
                <a:solidFill>
                  <a:srgbClr val="FF0000"/>
                </a:solidFill>
              </a:rPr>
              <a:t>child mortality rate: </a:t>
            </a:r>
            <a:r>
              <a:rPr lang="en-CA" dirty="0" smtClean="0">
                <a:solidFill>
                  <a:srgbClr val="FF0000"/>
                </a:solidFill>
              </a:rPr>
              <a:t>  21 </a:t>
            </a:r>
            <a:r>
              <a:rPr lang="en-CA" dirty="0">
                <a:solidFill>
                  <a:srgbClr val="FF0000"/>
                </a:solidFill>
              </a:rPr>
              <a:t>per 1,000 live </a:t>
            </a:r>
            <a:r>
              <a:rPr lang="en-CA" dirty="0" smtClean="0">
                <a:solidFill>
                  <a:srgbClr val="FF0000"/>
                </a:solidFill>
              </a:rPr>
              <a:t>births.</a:t>
            </a:r>
            <a:endParaRPr lang="en-US" dirty="0" smtClean="0">
              <a:solidFill>
                <a:srgbClr val="FF0000"/>
              </a:solidFill>
            </a:endParaRPr>
          </a:p>
          <a:p>
            <a:r>
              <a:rPr lang="en-CA" dirty="0" smtClean="0"/>
              <a:t>Neonatal </a:t>
            </a:r>
            <a:r>
              <a:rPr lang="en-CA" dirty="0"/>
              <a:t>deaths are underreported in </a:t>
            </a:r>
            <a:r>
              <a:rPr lang="en-CA" dirty="0" smtClean="0"/>
              <a:t>Jordan</a:t>
            </a:r>
            <a:r>
              <a:rPr lang="en-CA" dirty="0"/>
              <a:t> </a:t>
            </a:r>
            <a:r>
              <a:rPr lang="en-CA" dirty="0" smtClean="0"/>
              <a:t>(families </a:t>
            </a:r>
            <a:r>
              <a:rPr lang="en-CA" dirty="0"/>
              <a:t>are responsible for  </a:t>
            </a:r>
            <a:r>
              <a:rPr lang="en-CA" dirty="0" smtClean="0"/>
              <a:t>registering </a:t>
            </a:r>
            <a:r>
              <a:rPr lang="en-CA" dirty="0"/>
              <a:t>births and deaths rather than health facilities and </a:t>
            </a:r>
            <a:r>
              <a:rPr lang="en-CA" dirty="0" smtClean="0"/>
              <a:t>institutions).</a:t>
            </a:r>
            <a:endParaRPr lang="en-US" dirty="0"/>
          </a:p>
          <a:p>
            <a:r>
              <a:rPr lang="en-CA" dirty="0" smtClean="0"/>
              <a:t>Mortality </a:t>
            </a:r>
            <a:r>
              <a:rPr lang="en-CA" dirty="0"/>
              <a:t>of children under 5 is nearly three times higher among children in the poorest households (29 deaths per 1,000 live births) than the wealthiest </a:t>
            </a:r>
            <a:r>
              <a:rPr lang="en-CA" dirty="0" smtClean="0"/>
              <a:t> households </a:t>
            </a:r>
            <a:r>
              <a:rPr lang="en-CA" dirty="0"/>
              <a:t>(11 deaths per 1,000 live births).</a:t>
            </a:r>
            <a:endParaRPr lang="en-US" dirty="0"/>
          </a:p>
          <a:p>
            <a:r>
              <a:rPr lang="en-CA" dirty="0"/>
              <a:t>By governorate, </a:t>
            </a:r>
            <a:r>
              <a:rPr lang="en-CA" dirty="0" smtClean="0"/>
              <a:t>NMR range </a:t>
            </a:r>
            <a:r>
              <a:rPr lang="en-CA" dirty="0"/>
              <a:t>from 26 deaths per 1,000 </a:t>
            </a:r>
            <a:r>
              <a:rPr lang="en-CA" dirty="0" smtClean="0"/>
              <a:t>live births (</a:t>
            </a:r>
            <a:r>
              <a:rPr lang="en-CA" dirty="0" err="1" smtClean="0"/>
              <a:t>Ajloun</a:t>
            </a:r>
            <a:r>
              <a:rPr lang="en-CA" dirty="0" smtClean="0"/>
              <a:t> ) and  7.4 </a:t>
            </a:r>
            <a:r>
              <a:rPr lang="en-CA" dirty="0"/>
              <a:t>per 1,000 </a:t>
            </a:r>
            <a:r>
              <a:rPr lang="en-CA" dirty="0" smtClean="0"/>
              <a:t>( </a:t>
            </a:r>
            <a:r>
              <a:rPr lang="en-CA" dirty="0" err="1" smtClean="0"/>
              <a:t>Ma'an</a:t>
            </a:r>
            <a:r>
              <a:rPr lang="en-CA" dirty="0" smtClean="0"/>
              <a:t>) </a:t>
            </a:r>
            <a:r>
              <a:rPr lang="en-CA" dirty="0"/>
              <a:t>(UNICEF and John Snow Inc., 2013</a:t>
            </a:r>
            <a:r>
              <a:rPr lang="en-CA" dirty="0" smtClean="0"/>
              <a:t>).</a:t>
            </a:r>
            <a:endParaRPr lang="en-US" dirty="0"/>
          </a:p>
        </p:txBody>
      </p:sp>
    </p:spTree>
    <p:extLst>
      <p:ext uri="{BB962C8B-B14F-4D97-AF65-F5344CB8AC3E}">
        <p14:creationId xmlns:p14="http://schemas.microsoft.com/office/powerpoint/2010/main" val="227184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9427"/>
          </a:xfrm>
        </p:spPr>
        <p:txBody>
          <a:bodyPr>
            <a:normAutofit fontScale="90000"/>
          </a:bodyPr>
          <a:lstStyle/>
          <a:p>
            <a:r>
              <a:rPr lang="en-GB" dirty="0" smtClean="0"/>
              <a:t>Definitions:</a:t>
            </a:r>
            <a:endParaRPr lang="en-GB" dirty="0"/>
          </a:p>
        </p:txBody>
      </p:sp>
      <p:sp>
        <p:nvSpPr>
          <p:cNvPr id="3" name="Content Placeholder 2"/>
          <p:cNvSpPr>
            <a:spLocks noGrp="1"/>
          </p:cNvSpPr>
          <p:nvPr>
            <p:ph idx="1"/>
          </p:nvPr>
        </p:nvSpPr>
        <p:spPr>
          <a:xfrm>
            <a:off x="540913" y="1004552"/>
            <a:ext cx="10812887" cy="5172411"/>
          </a:xfrm>
        </p:spPr>
        <p:txBody>
          <a:bodyPr>
            <a:normAutofit fontScale="92500" lnSpcReduction="20000"/>
          </a:bodyPr>
          <a:lstStyle/>
          <a:p>
            <a:pPr fontAlgn="base"/>
            <a:r>
              <a:rPr lang="en-GB" dirty="0" smtClean="0"/>
              <a:t>A </a:t>
            </a:r>
            <a:r>
              <a:rPr lang="en-GB" dirty="0"/>
              <a:t>child is a person </a:t>
            </a:r>
            <a:r>
              <a:rPr lang="en-GB" dirty="0" smtClean="0"/>
              <a:t>18 </a:t>
            </a:r>
            <a:r>
              <a:rPr lang="en-GB" dirty="0"/>
              <a:t>years or younger unless national law defines a person to be an adult at an earlier </a:t>
            </a:r>
            <a:r>
              <a:rPr lang="en-GB" dirty="0" smtClean="0"/>
              <a:t>age</a:t>
            </a:r>
            <a:r>
              <a:rPr lang="en-GB" dirty="0" smtClean="0"/>
              <a:t>.</a:t>
            </a:r>
            <a:endParaRPr lang="ar-JO" dirty="0" smtClean="0"/>
          </a:p>
          <a:p>
            <a:r>
              <a:rPr lang="en-US" b="1" u="sng" dirty="0">
                <a:solidFill>
                  <a:schemeClr val="accent6">
                    <a:lumMod val="75000"/>
                  </a:schemeClr>
                </a:solidFill>
              </a:rPr>
              <a:t>Within the life course, the period of life before reaching adulthood is divided into three age subgroups based on epidemiology and healthcare needs:</a:t>
            </a:r>
          </a:p>
          <a:p>
            <a:pPr>
              <a:buFont typeface="Wingdings" panose="05000000000000000000" pitchFamily="2" charset="2"/>
              <a:buChar char="ü"/>
            </a:pPr>
            <a:r>
              <a:rPr lang="en-US" b="1" dirty="0"/>
              <a:t> </a:t>
            </a:r>
            <a:r>
              <a:rPr lang="en-GB" b="1" dirty="0"/>
              <a:t>T</a:t>
            </a:r>
            <a:r>
              <a:rPr lang="en-US" b="1" dirty="0" smtClean="0"/>
              <a:t>he </a:t>
            </a:r>
            <a:r>
              <a:rPr lang="en-US" b="1" dirty="0"/>
              <a:t>first 5 years (under-5 children)</a:t>
            </a:r>
          </a:p>
          <a:p>
            <a:pPr>
              <a:buFont typeface="Wingdings" panose="05000000000000000000" pitchFamily="2" charset="2"/>
              <a:buChar char="ü"/>
            </a:pPr>
            <a:r>
              <a:rPr lang="en-US" b="1" dirty="0" smtClean="0"/>
              <a:t>The </a:t>
            </a:r>
            <a:r>
              <a:rPr lang="en-US" b="1" dirty="0"/>
              <a:t>next 5 years (older children)</a:t>
            </a:r>
          </a:p>
          <a:p>
            <a:pPr>
              <a:buFont typeface="Wingdings" panose="05000000000000000000" pitchFamily="2" charset="2"/>
              <a:buChar char="ü"/>
            </a:pPr>
            <a:r>
              <a:rPr lang="en-US" b="1" dirty="0"/>
              <a:t> </a:t>
            </a:r>
            <a:r>
              <a:rPr lang="en-US" b="1" dirty="0" smtClean="0"/>
              <a:t>The </a:t>
            </a:r>
            <a:r>
              <a:rPr lang="en-US" b="1" dirty="0"/>
              <a:t>second decade of life (adolescents).</a:t>
            </a:r>
          </a:p>
          <a:p>
            <a:pPr marL="0" indent="0">
              <a:buNone/>
            </a:pPr>
            <a:r>
              <a:rPr lang="en-US" b="1" dirty="0"/>
              <a:t> </a:t>
            </a:r>
          </a:p>
          <a:p>
            <a:pPr>
              <a:buFont typeface="Wingdings" panose="05000000000000000000" pitchFamily="2" charset="2"/>
              <a:buChar char="ü"/>
            </a:pPr>
            <a:r>
              <a:rPr lang="en-US" b="1" dirty="0"/>
              <a:t>The first 5 years of life are further subdivided into the</a:t>
            </a:r>
          </a:p>
          <a:p>
            <a:pPr>
              <a:buFont typeface="Wingdings" panose="05000000000000000000" pitchFamily="2" charset="2"/>
              <a:buChar char="ü"/>
            </a:pPr>
            <a:r>
              <a:rPr lang="en-US" b="1" dirty="0"/>
              <a:t> </a:t>
            </a:r>
            <a:r>
              <a:rPr lang="en-US" b="1" dirty="0" smtClean="0"/>
              <a:t>Neonatal </a:t>
            </a:r>
            <a:r>
              <a:rPr lang="en-US" b="1" dirty="0"/>
              <a:t>period (the first 28 days of life</a:t>
            </a:r>
            <a:r>
              <a:rPr lang="en-US" b="1" dirty="0" smtClean="0"/>
              <a:t>) early + late</a:t>
            </a:r>
            <a:endParaRPr lang="en-US" b="1" dirty="0"/>
          </a:p>
          <a:p>
            <a:pPr>
              <a:buFont typeface="Wingdings" panose="05000000000000000000" pitchFamily="2" charset="2"/>
              <a:buChar char="ü"/>
            </a:pPr>
            <a:r>
              <a:rPr lang="en-US" b="1" dirty="0"/>
              <a:t> </a:t>
            </a:r>
            <a:r>
              <a:rPr lang="en-US" b="1" dirty="0" smtClean="0"/>
              <a:t>Infancy </a:t>
            </a:r>
            <a:r>
              <a:rPr lang="en-US" b="1" dirty="0"/>
              <a:t>(the first year of life)</a:t>
            </a:r>
          </a:p>
          <a:p>
            <a:pPr>
              <a:buFont typeface="Wingdings" panose="05000000000000000000" pitchFamily="2" charset="2"/>
              <a:buChar char="ü"/>
            </a:pPr>
            <a:r>
              <a:rPr lang="en-US" b="1" dirty="0"/>
              <a:t> </a:t>
            </a:r>
            <a:r>
              <a:rPr lang="en-US" b="1" dirty="0" smtClean="0"/>
              <a:t>Pre-school </a:t>
            </a:r>
            <a:r>
              <a:rPr lang="en-US" b="1" dirty="0"/>
              <a:t>years (from 1 to </a:t>
            </a:r>
            <a:r>
              <a:rPr lang="en-US" b="1" dirty="0" smtClean="0"/>
              <a:t>less than 6</a:t>
            </a:r>
            <a:r>
              <a:rPr lang="en-US" b="1" dirty="0"/>
              <a:t> years). </a:t>
            </a:r>
          </a:p>
          <a:p>
            <a:pPr marL="0" indent="0" fontAlgn="base">
              <a:buNone/>
            </a:pPr>
            <a:endParaRPr lang="en-GB" dirty="0"/>
          </a:p>
          <a:p>
            <a:endParaRPr lang="en-GB" dirty="0"/>
          </a:p>
        </p:txBody>
      </p:sp>
      <p:pic>
        <p:nvPicPr>
          <p:cNvPr id="4" name="Picture 3"/>
          <p:cNvPicPr>
            <a:picLocks noChangeAspect="1"/>
          </p:cNvPicPr>
          <p:nvPr/>
        </p:nvPicPr>
        <p:blipFill>
          <a:blip r:embed="rId2"/>
          <a:stretch>
            <a:fillRect/>
          </a:stretch>
        </p:blipFill>
        <p:spPr>
          <a:xfrm>
            <a:off x="7447625" y="5213162"/>
            <a:ext cx="4555485" cy="1324409"/>
          </a:xfrm>
          <a:prstGeom prst="rect">
            <a:avLst/>
          </a:prstGeom>
        </p:spPr>
      </p:pic>
    </p:spTree>
    <p:extLst>
      <p:ext uri="{BB962C8B-B14F-4D97-AF65-F5344CB8AC3E}">
        <p14:creationId xmlns:p14="http://schemas.microsoft.com/office/powerpoint/2010/main" val="3064275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i="1" u="sng" dirty="0" smtClean="0">
                <a:solidFill>
                  <a:srgbClr val="C00000"/>
                </a:solidFill>
                <a:effectLst>
                  <a:outerShdw blurRad="38100" dist="38100" dir="2700000" algn="tl">
                    <a:srgbClr val="000000">
                      <a:alpha val="43137"/>
                    </a:srgbClr>
                  </a:outerShdw>
                </a:effectLst>
              </a:rPr>
              <a:t/>
            </a:r>
            <a:br>
              <a:rPr lang="en-US" b="1" i="1" u="sng" dirty="0" smtClean="0">
                <a:solidFill>
                  <a:srgbClr val="C00000"/>
                </a:solidFill>
                <a:effectLst>
                  <a:outerShdw blurRad="38100" dist="38100" dir="2700000" algn="tl">
                    <a:srgbClr val="000000">
                      <a:alpha val="43137"/>
                    </a:srgbClr>
                  </a:outerShdw>
                </a:effectLst>
              </a:rPr>
            </a:br>
            <a:endParaRPr lang="en-GB" dirty="0"/>
          </a:p>
        </p:txBody>
      </p:sp>
      <p:sp>
        <p:nvSpPr>
          <p:cNvPr id="2" name="Content Placeholder 1"/>
          <p:cNvSpPr>
            <a:spLocks noGrp="1"/>
          </p:cNvSpPr>
          <p:nvPr>
            <p:ph idx="1"/>
          </p:nvPr>
        </p:nvSpPr>
        <p:spPr/>
        <p:txBody>
          <a:bodyPr rtlCol="0">
            <a:normAutofit fontScale="92500" lnSpcReduction="10000"/>
          </a:bodyPr>
          <a:lstStyle/>
          <a:p>
            <a:pPr marL="205740" indent="-205740">
              <a:buClr>
                <a:srgbClr val="C00000"/>
              </a:buClr>
              <a:buFont typeface="Wingdings" pitchFamily="2" charset="2"/>
              <a:buChar char="Ø"/>
              <a:defRPr/>
            </a:pPr>
            <a:r>
              <a:rPr lang="en-US" sz="3200" dirty="0">
                <a:solidFill>
                  <a:srgbClr val="002060"/>
                </a:solidFill>
                <a:effectLst>
                  <a:outerShdw blurRad="38100" dist="38100" dir="2700000" algn="tl">
                    <a:srgbClr val="000000">
                      <a:alpha val="43137"/>
                    </a:srgbClr>
                  </a:outerShdw>
                </a:effectLst>
              </a:rPr>
              <a:t>A newborn has to be examined at least twice; once within the first 24 hours after birth and just before discharge. </a:t>
            </a:r>
          </a:p>
          <a:p>
            <a:pPr marL="205740" indent="-205740">
              <a:buClr>
                <a:srgbClr val="C00000"/>
              </a:buClr>
              <a:buFont typeface="Wingdings" pitchFamily="2" charset="2"/>
              <a:buChar char="Ø"/>
              <a:defRPr/>
            </a:pPr>
            <a:r>
              <a:rPr lang="en-US" sz="3200" dirty="0">
                <a:solidFill>
                  <a:srgbClr val="002060"/>
                </a:solidFill>
                <a:effectLst>
                  <a:outerShdw blurRad="38100" dist="38100" dir="2700000" algn="tl">
                    <a:srgbClr val="000000">
                      <a:alpha val="43137"/>
                    </a:srgbClr>
                  </a:outerShdw>
                </a:effectLst>
              </a:rPr>
              <a:t>Monthly health check-ups should be done during infancy as well as in all visits to the clinic including routine immunization sessions.</a:t>
            </a:r>
          </a:p>
          <a:p>
            <a:pPr marL="205740" indent="-205740">
              <a:buClr>
                <a:srgbClr val="FF0000"/>
              </a:buClr>
              <a:buFont typeface="Wingdings" pitchFamily="2" charset="2"/>
              <a:buChar char="Ø"/>
              <a:defRPr/>
            </a:pPr>
            <a:r>
              <a:rPr lang="en-US" sz="3200" dirty="0">
                <a:solidFill>
                  <a:srgbClr val="002060"/>
                </a:solidFill>
                <a:effectLst>
                  <a:outerShdw blurRad="38100" dist="38100" dir="2700000" algn="tl">
                    <a:srgbClr val="000000">
                      <a:alpha val="43137"/>
                    </a:srgbClr>
                  </a:outerShdw>
                </a:effectLst>
              </a:rPr>
              <a:t>The health check- up </a:t>
            </a:r>
            <a:r>
              <a:rPr lang="en-US" sz="3200" dirty="0">
                <a:solidFill>
                  <a:srgbClr val="002060"/>
                </a:solidFill>
                <a:effectLst>
                  <a:outerShdw blurRad="38100" dist="38100" dir="2700000" algn="tl">
                    <a:srgbClr val="000000">
                      <a:alpha val="43137"/>
                    </a:srgbClr>
                  </a:outerShdw>
                </a:effectLst>
                <a:sym typeface="Wingdings" panose="05000000000000000000" pitchFamily="2" charset="2"/>
              </a:rPr>
              <a:t> </a:t>
            </a:r>
            <a:r>
              <a:rPr lang="en-US" sz="3200" dirty="0">
                <a:solidFill>
                  <a:srgbClr val="002060"/>
                </a:solidFill>
                <a:effectLst>
                  <a:outerShdw blurRad="38100" dist="38100" dir="2700000" algn="tl">
                    <a:srgbClr val="000000">
                      <a:alpha val="43137"/>
                    </a:srgbClr>
                  </a:outerShdw>
                </a:effectLst>
              </a:rPr>
              <a:t>helpful in identifying at risk children, who can be followed more closely by appropriate screening or diagnostic tests and / or paid home visits if needed.</a:t>
            </a:r>
          </a:p>
          <a:p>
            <a:pPr marL="0" indent="0">
              <a:buNone/>
              <a:defRPr/>
            </a:pPr>
            <a:endParaRPr lang="en-US" sz="1425" b="1" i="1" u="sng" dirty="0">
              <a:solidFill>
                <a:schemeClr val="accent3">
                  <a:lumMod val="50000"/>
                </a:schemeClr>
              </a:solidFill>
              <a:effectLst>
                <a:outerShdw blurRad="38100" dist="38100" dir="2700000" algn="tl">
                  <a:srgbClr val="000000">
                    <a:alpha val="43137"/>
                  </a:srgbClr>
                </a:outerShdw>
              </a:effectLst>
            </a:endParaRPr>
          </a:p>
          <a:p>
            <a:pPr marL="0" indent="0">
              <a:buNone/>
              <a:defRPr/>
            </a:pPr>
            <a:r>
              <a:rPr lang="en-US" dirty="0">
                <a:solidFill>
                  <a:srgbClr val="7030A0"/>
                </a:solidFill>
                <a:effectLst>
                  <a:outerShdw blurRad="38100" dist="38100" dir="2700000" algn="tl">
                    <a:srgbClr val="000000">
                      <a:alpha val="43137"/>
                    </a:srgbClr>
                  </a:outerShdw>
                </a:effectLst>
              </a:rPr>
              <a:t>	</a:t>
            </a:r>
          </a:p>
          <a:p>
            <a:pPr marL="0" indent="0">
              <a:buNone/>
              <a:defRPr/>
            </a:pPr>
            <a:endParaRPr lang="ar-EG" dirty="0">
              <a:solidFill>
                <a:srgbClr val="7030A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E4CAA0D3-79D6-4FFB-AEBB-55B4DFD59A53}" type="slidenum">
              <a:rPr lang="en-GB" smtClean="0"/>
              <a:pPr/>
              <a:t>20</a:t>
            </a:fld>
            <a:endParaRPr lang="en-GB"/>
          </a:p>
        </p:txBody>
      </p:sp>
      <p:grpSp>
        <p:nvGrpSpPr>
          <p:cNvPr id="5" name="Group 4"/>
          <p:cNvGrpSpPr/>
          <p:nvPr/>
        </p:nvGrpSpPr>
        <p:grpSpPr>
          <a:xfrm>
            <a:off x="978147" y="569193"/>
            <a:ext cx="6096000" cy="917426"/>
            <a:chOff x="0" y="1412658"/>
            <a:chExt cx="8128000" cy="1223235"/>
          </a:xfrm>
        </p:grpSpPr>
        <p:sp>
          <p:nvSpPr>
            <p:cNvPr id="6" name="Rounded Rectangle 5"/>
            <p:cNvSpPr/>
            <p:nvPr/>
          </p:nvSpPr>
          <p:spPr>
            <a:xfrm>
              <a:off x="0" y="1412658"/>
              <a:ext cx="8128000" cy="1223235"/>
            </a:xfrm>
            <a:prstGeom prst="roundRect">
              <a:avLst/>
            </a:prstGeom>
          </p:spPr>
          <p:style>
            <a:lnRef idx="2">
              <a:schemeClr val="lt1">
                <a:hueOff val="0"/>
                <a:satOff val="0"/>
                <a:lumOff val="0"/>
                <a:alphaOff val="0"/>
              </a:schemeClr>
            </a:lnRef>
            <a:fillRef idx="1">
              <a:schemeClr val="accent1">
                <a:shade val="50000"/>
                <a:hueOff val="167129"/>
                <a:satOff val="4478"/>
                <a:lumOff val="19726"/>
                <a:alphaOff val="0"/>
              </a:schemeClr>
            </a:fillRef>
            <a:effectRef idx="0">
              <a:schemeClr val="accent1">
                <a:shade val="50000"/>
                <a:hueOff val="167129"/>
                <a:satOff val="4478"/>
                <a:lumOff val="19726"/>
                <a:alphaOff val="0"/>
              </a:schemeClr>
            </a:effectRef>
            <a:fontRef idx="minor">
              <a:schemeClr val="lt1"/>
            </a:fontRef>
          </p:style>
        </p:sp>
        <p:sp>
          <p:nvSpPr>
            <p:cNvPr id="7" name="Rounded Rectangle 4"/>
            <p:cNvSpPr/>
            <p:nvPr/>
          </p:nvSpPr>
          <p:spPr>
            <a:xfrm>
              <a:off x="59713" y="1472371"/>
              <a:ext cx="8008574" cy="1103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5733" tIns="145733" rIns="145733" bIns="145733" numCol="1" spcCol="1270" anchor="ctr" anchorCtr="0">
              <a:noAutofit/>
            </a:bodyPr>
            <a:lstStyle/>
            <a:p>
              <a:pPr defTabSz="1700213">
                <a:lnSpc>
                  <a:spcPct val="90000"/>
                </a:lnSpc>
                <a:spcBef>
                  <a:spcPct val="0"/>
                </a:spcBef>
                <a:spcAft>
                  <a:spcPct val="35000"/>
                </a:spcAft>
              </a:pPr>
              <a:r>
                <a:rPr lang="en-US" sz="3825" b="1" i="1" u="sng" dirty="0">
                  <a:effectLst>
                    <a:outerShdw blurRad="38100" dist="38100" dir="2700000" algn="tl">
                      <a:srgbClr val="000000">
                        <a:alpha val="43137"/>
                      </a:srgbClr>
                    </a:outerShdw>
                  </a:effectLst>
                </a:rPr>
                <a:t>Health check up</a:t>
              </a:r>
              <a:endParaRPr lang="en-GB" sz="3825" dirty="0"/>
            </a:p>
          </p:txBody>
        </p:sp>
      </p:grpSp>
    </p:spTree>
    <p:extLst>
      <p:ext uri="{BB962C8B-B14F-4D97-AF65-F5344CB8AC3E}">
        <p14:creationId xmlns:p14="http://schemas.microsoft.com/office/powerpoint/2010/main" val="3874147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buNone/>
              <a:defRPr/>
            </a:pPr>
            <a:r>
              <a:rPr lang="en-US" b="1" i="1" u="sng" dirty="0">
                <a:solidFill>
                  <a:schemeClr val="accent3">
                    <a:lumMod val="50000"/>
                  </a:schemeClr>
                </a:solidFill>
                <a:effectLst>
                  <a:outerShdw blurRad="38100" dist="38100" dir="2700000" algn="tl">
                    <a:srgbClr val="000000">
                      <a:alpha val="43137"/>
                    </a:srgbClr>
                  </a:outerShdw>
                </a:effectLst>
              </a:rPr>
              <a:t>At risk children include:</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Birth </a:t>
            </a:r>
            <a:r>
              <a:rPr lang="en-US" dirty="0">
                <a:solidFill>
                  <a:srgbClr val="7030A0"/>
                </a:solidFill>
                <a:effectLst>
                  <a:outerShdw blurRad="38100" dist="38100" dir="2700000" algn="tl">
                    <a:srgbClr val="000000">
                      <a:alpha val="43137"/>
                    </a:srgbClr>
                  </a:outerShdw>
                </a:effectLst>
              </a:rPr>
              <a:t>weight &lt; 2500 grams.   </a:t>
            </a:r>
            <a:endParaRPr lang="en-US" dirty="0" smtClean="0">
              <a:solidFill>
                <a:srgbClr val="7030A0"/>
              </a:solidFill>
              <a:effectLst>
                <a:outerShdw blurRad="38100" dist="38100" dir="2700000" algn="tl">
                  <a:srgbClr val="000000">
                    <a:alpha val="43137"/>
                  </a:srgbClr>
                </a:outerShdw>
              </a:effectLst>
            </a:endParaRP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  Twins.   </a:t>
            </a:r>
            <a:endParaRPr lang="en-US" dirty="0">
              <a:solidFill>
                <a:srgbClr val="7030A0"/>
              </a:solidFill>
              <a:effectLst>
                <a:outerShdw blurRad="38100" dist="38100" dir="2700000" algn="tl">
                  <a:srgbClr val="000000">
                    <a:alpha val="43137"/>
                  </a:srgbClr>
                </a:outerShdw>
              </a:effectLst>
            </a:endParaRP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 Artificial </a:t>
            </a:r>
            <a:r>
              <a:rPr lang="en-US" dirty="0">
                <a:solidFill>
                  <a:srgbClr val="7030A0"/>
                </a:solidFill>
                <a:effectLst>
                  <a:outerShdw blurRad="38100" dist="38100" dir="2700000" algn="tl">
                    <a:srgbClr val="000000">
                      <a:alpha val="43137"/>
                    </a:srgbClr>
                  </a:outerShdw>
                </a:effectLst>
              </a:rPr>
              <a:t>feeding.      </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Weight </a:t>
            </a:r>
            <a:r>
              <a:rPr lang="en-US" dirty="0">
                <a:solidFill>
                  <a:srgbClr val="7030A0"/>
                </a:solidFill>
                <a:effectLst>
                  <a:outerShdw blurRad="38100" dist="38100" dir="2700000" algn="tl">
                    <a:srgbClr val="000000">
                      <a:alpha val="43137"/>
                    </a:srgbClr>
                  </a:outerShdw>
                </a:effectLst>
              </a:rPr>
              <a:t>below 60% of the expected weight for age.</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Failure </a:t>
            </a:r>
            <a:r>
              <a:rPr lang="en-US" dirty="0">
                <a:solidFill>
                  <a:srgbClr val="7030A0"/>
                </a:solidFill>
                <a:effectLst>
                  <a:outerShdw blurRad="38100" dist="38100" dir="2700000" algn="tl">
                    <a:srgbClr val="000000">
                      <a:alpha val="43137"/>
                    </a:srgbClr>
                  </a:outerShdw>
                </a:effectLst>
              </a:rPr>
              <a:t>to gain weight for three successive months.</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Children </a:t>
            </a:r>
            <a:r>
              <a:rPr lang="en-US" dirty="0">
                <a:solidFill>
                  <a:srgbClr val="7030A0"/>
                </a:solidFill>
                <a:effectLst>
                  <a:outerShdw blurRad="38100" dist="38100" dir="2700000" algn="tl">
                    <a:srgbClr val="000000">
                      <a:alpha val="43137"/>
                    </a:srgbClr>
                  </a:outerShdw>
                </a:effectLst>
              </a:rPr>
              <a:t>having protein energy malnutrition (PEM).</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Children </a:t>
            </a:r>
            <a:r>
              <a:rPr lang="en-US" dirty="0">
                <a:solidFill>
                  <a:srgbClr val="7030A0"/>
                </a:solidFill>
                <a:effectLst>
                  <a:outerShdw blurRad="38100" dist="38100" dir="2700000" algn="tl">
                    <a:srgbClr val="000000">
                      <a:alpha val="43137"/>
                    </a:srgbClr>
                  </a:outerShdw>
                </a:effectLst>
              </a:rPr>
              <a:t>having diarrhea or ARI.</a:t>
            </a:r>
          </a:p>
          <a:p>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21</a:t>
            </a:fld>
            <a:endParaRPr lang="en-GB"/>
          </a:p>
        </p:txBody>
      </p:sp>
    </p:spTree>
    <p:extLst>
      <p:ext uri="{BB962C8B-B14F-4D97-AF65-F5344CB8AC3E}">
        <p14:creationId xmlns:p14="http://schemas.microsoft.com/office/powerpoint/2010/main" val="4116547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484" y="323403"/>
            <a:ext cx="9187245" cy="994172"/>
          </a:xfrm>
        </p:spPr>
        <p:txBody>
          <a:bodyPr>
            <a:normAutofit/>
          </a:bodyPr>
          <a:lstStyle/>
          <a:p>
            <a:r>
              <a:rPr lang="en-GB" dirty="0"/>
              <a:t>Newborn Screening </a:t>
            </a:r>
            <a:r>
              <a:rPr lang="en-GB" dirty="0" smtClean="0"/>
              <a:t>Program in Jordan</a:t>
            </a:r>
            <a:endParaRPr lang="en-GB" dirty="0"/>
          </a:p>
        </p:txBody>
      </p:sp>
      <p:sp>
        <p:nvSpPr>
          <p:cNvPr id="3" name="Content Placeholder 2"/>
          <p:cNvSpPr>
            <a:spLocks noGrp="1"/>
          </p:cNvSpPr>
          <p:nvPr>
            <p:ph idx="1"/>
          </p:nvPr>
        </p:nvSpPr>
        <p:spPr>
          <a:xfrm>
            <a:off x="515155" y="1317575"/>
            <a:ext cx="5449547" cy="5340802"/>
          </a:xfrm>
          <a:solidFill>
            <a:schemeClr val="accent1">
              <a:lumMod val="40000"/>
              <a:lumOff val="60000"/>
            </a:schemeClr>
          </a:solidFill>
        </p:spPr>
        <p:txBody>
          <a:bodyPr>
            <a:normAutofit fontScale="92500" lnSpcReduction="20000"/>
          </a:bodyPr>
          <a:lstStyle/>
          <a:p>
            <a:r>
              <a:rPr lang="en-GB" dirty="0" smtClean="0"/>
              <a:t>A </a:t>
            </a:r>
            <a:r>
              <a:rPr lang="en-GB" dirty="0"/>
              <a:t>Newborn Screen </a:t>
            </a:r>
            <a:r>
              <a:rPr lang="en-GB" dirty="0" smtClean="0"/>
              <a:t>test is </a:t>
            </a:r>
            <a:r>
              <a:rPr lang="en-GB" dirty="0"/>
              <a:t>a simple test carried out during the first 14 days of a baby's life. </a:t>
            </a:r>
            <a:endParaRPr lang="en-GB" dirty="0" smtClean="0"/>
          </a:p>
          <a:p>
            <a:pPr marL="0" indent="0">
              <a:buNone/>
            </a:pPr>
            <a:r>
              <a:rPr lang="en-GB" dirty="0" smtClean="0"/>
              <a:t>(1) Blood specimens from infant’s heel is </a:t>
            </a:r>
            <a:r>
              <a:rPr lang="en-GB" dirty="0" err="1" smtClean="0"/>
              <a:t>analyzed</a:t>
            </a:r>
            <a:r>
              <a:rPr lang="en-GB" dirty="0" smtClean="0"/>
              <a:t> by the laboratory </a:t>
            </a:r>
          </a:p>
          <a:p>
            <a:pPr marL="0" indent="0">
              <a:buNone/>
            </a:pPr>
            <a:r>
              <a:rPr lang="en-GB" dirty="0" smtClean="0"/>
              <a:t>(2) If a result is abnormal, laboratory staff notifies case management .</a:t>
            </a:r>
          </a:p>
          <a:p>
            <a:pPr marL="0" indent="0">
              <a:buNone/>
            </a:pPr>
            <a:r>
              <a:rPr lang="en-GB" dirty="0" smtClean="0"/>
              <a:t>(3) The clinic provides follow-up to assist linking families with appropriate providers to confirm the test results. </a:t>
            </a:r>
          </a:p>
          <a:p>
            <a:pPr marL="0" indent="0">
              <a:buNone/>
            </a:pPr>
            <a:r>
              <a:rPr lang="en-GB" dirty="0" smtClean="0"/>
              <a:t>The  Newborn </a:t>
            </a:r>
            <a:r>
              <a:rPr lang="en-GB" dirty="0"/>
              <a:t>Screening </a:t>
            </a:r>
            <a:r>
              <a:rPr lang="en-GB" dirty="0" smtClean="0"/>
              <a:t>covers a number of conditions</a:t>
            </a:r>
            <a:r>
              <a:rPr lang="en-GB" dirty="0"/>
              <a:t>. These include </a:t>
            </a:r>
            <a:r>
              <a:rPr lang="en-GB" dirty="0" smtClean="0"/>
              <a:t>inborn </a:t>
            </a:r>
            <a:r>
              <a:rPr lang="en-GB" dirty="0"/>
              <a:t>errors of </a:t>
            </a:r>
            <a:r>
              <a:rPr lang="en-GB" dirty="0" smtClean="0"/>
              <a:t>metabolism, </a:t>
            </a:r>
            <a:r>
              <a:rPr lang="en-GB" dirty="0" err="1" smtClean="0"/>
              <a:t>hemoglobinopathies</a:t>
            </a:r>
            <a:r>
              <a:rPr lang="en-GB" dirty="0" smtClean="0"/>
              <a:t> </a:t>
            </a:r>
            <a:r>
              <a:rPr lang="en-GB" dirty="0"/>
              <a:t>(including Sickle Cell disease), </a:t>
            </a:r>
            <a:r>
              <a:rPr lang="en-GB" dirty="0" smtClean="0"/>
              <a:t>endocrine disorders (HT), hearing </a:t>
            </a:r>
            <a:r>
              <a:rPr lang="en-GB" dirty="0"/>
              <a:t>loss disease and </a:t>
            </a:r>
            <a:r>
              <a:rPr lang="en-GB" dirty="0" smtClean="0"/>
              <a:t>other </a:t>
            </a:r>
            <a:r>
              <a:rPr lang="en-GB" dirty="0"/>
              <a:t>metabolic disorders. </a:t>
            </a:r>
          </a:p>
        </p:txBody>
      </p:sp>
      <p:pic>
        <p:nvPicPr>
          <p:cNvPr id="4" name="Picture 3"/>
          <p:cNvPicPr>
            <a:picLocks noChangeAspect="1"/>
          </p:cNvPicPr>
          <p:nvPr/>
        </p:nvPicPr>
        <p:blipFill>
          <a:blip r:embed="rId2"/>
          <a:stretch>
            <a:fillRect/>
          </a:stretch>
        </p:blipFill>
        <p:spPr>
          <a:xfrm>
            <a:off x="6241841" y="1317575"/>
            <a:ext cx="4836892" cy="2999981"/>
          </a:xfrm>
          <a:prstGeom prst="rect">
            <a:avLst/>
          </a:prstGeom>
        </p:spPr>
      </p:pic>
      <p:sp>
        <p:nvSpPr>
          <p:cNvPr id="5" name="TextBox 4"/>
          <p:cNvSpPr txBox="1"/>
          <p:nvPr/>
        </p:nvSpPr>
        <p:spPr>
          <a:xfrm>
            <a:off x="6583249" y="4317556"/>
            <a:ext cx="4628702" cy="1938992"/>
          </a:xfrm>
          <a:prstGeom prst="rect">
            <a:avLst/>
          </a:prstGeom>
          <a:solidFill>
            <a:schemeClr val="accent4">
              <a:lumMod val="40000"/>
              <a:lumOff val="60000"/>
            </a:schemeClr>
          </a:solidFill>
        </p:spPr>
        <p:txBody>
          <a:bodyPr wrap="square" rtlCol="0">
            <a:spAutoFit/>
          </a:bodyPr>
          <a:lstStyle/>
          <a:p>
            <a:r>
              <a:rPr lang="en-GB" sz="2000" dirty="0">
                <a:solidFill>
                  <a:srgbClr val="FF0000"/>
                </a:solidFill>
              </a:rPr>
              <a:t>These disorders may cause severe mental retardation, illness, or death if not treated in the early stages. If treated, infants may live relatively normal resulting in savings in medical costs over time</a:t>
            </a:r>
            <a:r>
              <a:rPr lang="en-GB" sz="2000" dirty="0"/>
              <a:t>. </a:t>
            </a:r>
          </a:p>
          <a:p>
            <a:endParaRPr lang="en-GB" sz="2000" dirty="0"/>
          </a:p>
        </p:txBody>
      </p:sp>
    </p:spTree>
    <p:extLst>
      <p:ext uri="{BB962C8B-B14F-4D97-AF65-F5344CB8AC3E}">
        <p14:creationId xmlns:p14="http://schemas.microsoft.com/office/powerpoint/2010/main" val="3802842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0175" t="25551" r="47967" b="19118"/>
          <a:stretch/>
        </p:blipFill>
        <p:spPr>
          <a:xfrm>
            <a:off x="267287" y="365125"/>
            <a:ext cx="5034150" cy="3741431"/>
          </a:xfrm>
          <a:prstGeom prst="rect">
            <a:avLst/>
          </a:prstGeom>
        </p:spPr>
      </p:pic>
      <p:pic>
        <p:nvPicPr>
          <p:cNvPr id="5" name="Picture 4"/>
          <p:cNvPicPr>
            <a:picLocks noChangeAspect="1"/>
          </p:cNvPicPr>
          <p:nvPr/>
        </p:nvPicPr>
        <p:blipFill rotWithShape="1">
          <a:blip r:embed="rId3"/>
          <a:srcRect l="9866" t="24632" r="47761" b="19853"/>
          <a:stretch/>
        </p:blipFill>
        <p:spPr>
          <a:xfrm>
            <a:off x="5457353" y="2094485"/>
            <a:ext cx="5896447" cy="4343236"/>
          </a:xfrm>
          <a:prstGeom prst="rect">
            <a:avLst/>
          </a:prstGeom>
        </p:spPr>
      </p:pic>
    </p:spTree>
    <p:extLst>
      <p:ext uri="{BB962C8B-B14F-4D97-AF65-F5344CB8AC3E}">
        <p14:creationId xmlns:p14="http://schemas.microsoft.com/office/powerpoint/2010/main" val="1655466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solidFill>
              </a:rPr>
              <a:t>International efforts to accelerate progress in child survival</a:t>
            </a:r>
            <a:endParaRPr lang="en-US" dirty="0"/>
          </a:p>
        </p:txBody>
      </p:sp>
      <p:sp>
        <p:nvSpPr>
          <p:cNvPr id="4" name="Slide Number Placeholder 3"/>
          <p:cNvSpPr>
            <a:spLocks noGrp="1"/>
          </p:cNvSpPr>
          <p:nvPr>
            <p:ph type="sldNum" sz="quarter" idx="12"/>
          </p:nvPr>
        </p:nvSpPr>
        <p:spPr/>
        <p:txBody>
          <a:bodyPr>
            <a:normAutofit/>
          </a:bodyPr>
          <a:lstStyle/>
          <a:p>
            <a:fld id="{0B34F065-1154-456A-91E3-76DE8E75E17B}" type="slidenum">
              <a:rPr lang="ar-SA" smtClean="0"/>
              <a:pPr/>
              <a:t>24</a:t>
            </a:fld>
            <a:endParaRPr lang="ar-SA"/>
          </a:p>
        </p:txBody>
      </p:sp>
      <p:sp>
        <p:nvSpPr>
          <p:cNvPr id="5" name="Content Placeholder 4"/>
          <p:cNvSpPr>
            <a:spLocks noGrp="1"/>
          </p:cNvSpPr>
          <p:nvPr>
            <p:ph sz="quarter" idx="1"/>
          </p:nvPr>
        </p:nvSpPr>
        <p:spPr>
          <a:xfrm>
            <a:off x="1856935" y="1690688"/>
            <a:ext cx="8433113" cy="461863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normAutofit/>
          </a:bodyPr>
          <a:lstStyle/>
          <a:p>
            <a:r>
              <a:rPr lang="en-US" sz="3200" b="1" dirty="0"/>
              <a:t>R</a:t>
            </a:r>
            <a:r>
              <a:rPr lang="en-US" sz="3200" b="1" dirty="0" smtClean="0"/>
              <a:t>elatively </a:t>
            </a:r>
            <a:r>
              <a:rPr lang="en-US" sz="3200" b="1" dirty="0"/>
              <a:t>simple </a:t>
            </a:r>
            <a:r>
              <a:rPr lang="en-US" sz="3200" dirty="0"/>
              <a:t>and </a:t>
            </a:r>
            <a:r>
              <a:rPr lang="en-US" sz="3200" b="1" dirty="0"/>
              <a:t>inexpensive</a:t>
            </a:r>
            <a:r>
              <a:rPr lang="en-US" sz="3200" dirty="0"/>
              <a:t> </a:t>
            </a:r>
            <a:r>
              <a:rPr lang="en-US" sz="3200" dirty="0" smtClean="0"/>
              <a:t>methods</a:t>
            </a:r>
            <a:endParaRPr lang="en-US" sz="3200" dirty="0"/>
          </a:p>
          <a:p>
            <a:r>
              <a:rPr lang="en-US" altLang="zh-CN" sz="3200" b="1" dirty="0">
                <a:solidFill>
                  <a:srgbClr val="000000"/>
                </a:solidFill>
                <a:ea typeface="宋体" charset="-122"/>
              </a:rPr>
              <a:t>C</a:t>
            </a:r>
            <a:r>
              <a:rPr lang="en-US" altLang="zh-CN" sz="3200" b="1" dirty="0" smtClean="0">
                <a:solidFill>
                  <a:srgbClr val="000000"/>
                </a:solidFill>
                <a:ea typeface="宋体" charset="-122"/>
              </a:rPr>
              <a:t>hild </a:t>
            </a:r>
            <a:r>
              <a:rPr lang="en-US" altLang="zh-CN" sz="3200" b="1" dirty="0">
                <a:solidFill>
                  <a:srgbClr val="000000"/>
                </a:solidFill>
                <a:ea typeface="宋体" charset="-122"/>
              </a:rPr>
              <a:t>survival strategies that were abbreviated as</a:t>
            </a:r>
            <a:r>
              <a:rPr lang="en-US" altLang="zh-CN" sz="3200" b="1" dirty="0">
                <a:solidFill>
                  <a:schemeClr val="tx2"/>
                </a:solidFill>
                <a:ea typeface="宋体" charset="-122"/>
              </a:rPr>
              <a:t> </a:t>
            </a:r>
            <a:r>
              <a:rPr lang="en-US" altLang="zh-CN" sz="3200" b="1" dirty="0">
                <a:ea typeface="宋体" charset="-122"/>
              </a:rPr>
              <a:t>(</a:t>
            </a:r>
            <a:r>
              <a:rPr lang="en-US" altLang="zh-CN" sz="5400" b="1" dirty="0">
                <a:solidFill>
                  <a:schemeClr val="accent2"/>
                </a:solidFill>
                <a:ea typeface="宋体" charset="-122"/>
              </a:rPr>
              <a:t>GOBI-FFF</a:t>
            </a:r>
            <a:r>
              <a:rPr lang="en-US" altLang="zh-CN" sz="5400" dirty="0">
                <a:ea typeface="宋体" charset="-122"/>
              </a:rPr>
              <a:t> )</a:t>
            </a:r>
            <a:endParaRPr lang="en-US" altLang="zh-CN" sz="5400" b="1" dirty="0">
              <a:ea typeface="宋体" charset="-122"/>
            </a:endParaRPr>
          </a:p>
          <a:p>
            <a:endParaRPr lang="en-US" dirty="0"/>
          </a:p>
        </p:txBody>
      </p:sp>
    </p:spTree>
    <p:extLst>
      <p:ext uri="{BB962C8B-B14F-4D97-AF65-F5344CB8AC3E}">
        <p14:creationId xmlns:p14="http://schemas.microsoft.com/office/powerpoint/2010/main" val="1321707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rmAutofit/>
          </a:bodyPr>
          <a:lstStyle/>
          <a:p>
            <a:r>
              <a:rPr lang="en-US" sz="6000" b="1" dirty="0">
                <a:solidFill>
                  <a:schemeClr val="tx1">
                    <a:lumMod val="95000"/>
                    <a:lumOff val="5000"/>
                  </a:schemeClr>
                </a:solidFill>
              </a:rPr>
              <a:t>C</a:t>
            </a:r>
            <a:r>
              <a:rPr lang="en-US" b="1" dirty="0" smtClean="0">
                <a:solidFill>
                  <a:schemeClr val="tx1">
                    <a:lumMod val="95000"/>
                    <a:lumOff val="5000"/>
                  </a:schemeClr>
                </a:solidFill>
              </a:rPr>
              <a:t>hild </a:t>
            </a:r>
            <a:r>
              <a:rPr lang="en-US" b="1" dirty="0" smtClean="0">
                <a:solidFill>
                  <a:schemeClr val="tx1">
                    <a:lumMod val="95000"/>
                    <a:lumOff val="5000"/>
                  </a:schemeClr>
                </a:solidFill>
              </a:rPr>
              <a:t>Survival </a:t>
            </a:r>
            <a:r>
              <a:rPr lang="en-US" b="1" dirty="0">
                <a:solidFill>
                  <a:schemeClr val="tx1">
                    <a:lumMod val="95000"/>
                    <a:lumOff val="5000"/>
                  </a:schemeClr>
                </a:solidFill>
              </a:rPr>
              <a:t>S</a:t>
            </a:r>
            <a:r>
              <a:rPr lang="en-US" b="1" dirty="0" smtClean="0">
                <a:solidFill>
                  <a:schemeClr val="tx1">
                    <a:lumMod val="95000"/>
                    <a:lumOff val="5000"/>
                  </a:schemeClr>
                </a:solidFill>
              </a:rPr>
              <a:t>trategy</a:t>
            </a:r>
            <a:endParaRPr lang="ar-JO" b="1" dirty="0">
              <a:solidFill>
                <a:schemeClr val="tx1">
                  <a:lumMod val="95000"/>
                  <a:lumOff val="5000"/>
                </a:schemeClr>
              </a:solidFill>
            </a:endParaRPr>
          </a:p>
        </p:txBody>
      </p:sp>
      <p:sp>
        <p:nvSpPr>
          <p:cNvPr id="4" name="Slide Number Placeholder 3"/>
          <p:cNvSpPr>
            <a:spLocks noGrp="1"/>
          </p:cNvSpPr>
          <p:nvPr>
            <p:ph type="sldNum" sz="quarter" idx="12"/>
          </p:nvPr>
        </p:nvSpPr>
        <p:spPr/>
        <p:txBody>
          <a:bodyPr>
            <a:normAutofit/>
          </a:bodyPr>
          <a:lstStyle/>
          <a:p>
            <a:fld id="{0B34F065-1154-456A-91E3-76DE8E75E17B}" type="slidenum">
              <a:rPr lang="ar-SA" smtClean="0"/>
              <a:pPr/>
              <a:t>25</a:t>
            </a:fld>
            <a:endParaRPr lang="ar-SA"/>
          </a:p>
        </p:txBody>
      </p:sp>
      <p:sp>
        <p:nvSpPr>
          <p:cNvPr id="5" name="Content Placeholder 4"/>
          <p:cNvSpPr>
            <a:spLocks noGrp="1"/>
          </p:cNvSpPr>
          <p:nvPr>
            <p:ph sz="quarter" idx="1"/>
          </p:nvPr>
        </p:nvSpPr>
        <p:spPr/>
        <p:txBody>
          <a:bodyPr/>
          <a:lstStyle/>
          <a:p>
            <a:endParaRPr lang="ar-JO"/>
          </a:p>
        </p:txBody>
      </p:sp>
      <p:pic>
        <p:nvPicPr>
          <p:cNvPr id="1026" name="Picture 2" descr="Image result for gobi-fff"/>
          <p:cNvPicPr>
            <a:picLocks noChangeAspect="1" noChangeArrowheads="1"/>
          </p:cNvPicPr>
          <p:nvPr/>
        </p:nvPicPr>
        <p:blipFill>
          <a:blip r:embed="rId2"/>
          <a:srcRect t="20355"/>
          <a:stretch>
            <a:fillRect/>
          </a:stretch>
        </p:blipFill>
        <p:spPr bwMode="auto">
          <a:xfrm>
            <a:off x="2381224" y="1643051"/>
            <a:ext cx="7643866" cy="4570737"/>
          </a:xfrm>
          <a:prstGeom prst="rect">
            <a:avLst/>
          </a:prstGeom>
          <a:noFill/>
        </p:spPr>
      </p:pic>
    </p:spTree>
    <p:extLst>
      <p:ext uri="{BB962C8B-B14F-4D97-AF65-F5344CB8AC3E}">
        <p14:creationId xmlns:p14="http://schemas.microsoft.com/office/powerpoint/2010/main" val="542709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Footer Placeholder 2"/>
          <p:cNvSpPr>
            <a:spLocks noGrp="1"/>
          </p:cNvSpPr>
          <p:nvPr>
            <p:ph type="ftr" sz="quarter" idx="11"/>
          </p:nvPr>
        </p:nvSpPr>
        <p:spPr/>
        <p:txBody>
          <a:bodyPr/>
          <a:lstStyle/>
          <a:p>
            <a:r>
              <a:rPr lang="en-US" smtClean="0"/>
              <a:t>ppetels,R,Gulliford,M,Karim,Q,Tan,Chorh(2015)Global Public Health,Oxford,United Kingdom</a:t>
            </a:r>
            <a:endParaRPr lang="ar-SA"/>
          </a:p>
        </p:txBody>
      </p:sp>
      <p:sp>
        <p:nvSpPr>
          <p:cNvPr id="4" name="Slide Number Placeholder 3"/>
          <p:cNvSpPr>
            <a:spLocks noGrp="1"/>
          </p:cNvSpPr>
          <p:nvPr>
            <p:ph type="sldNum" sz="quarter" idx="12"/>
          </p:nvPr>
        </p:nvSpPr>
        <p:spPr/>
        <p:txBody>
          <a:bodyPr>
            <a:normAutofit/>
          </a:bodyPr>
          <a:lstStyle/>
          <a:p>
            <a:fld id="{0B34F065-1154-456A-91E3-76DE8E75E17B}" type="slidenum">
              <a:rPr lang="ar-SA" smtClean="0"/>
              <a:pPr/>
              <a:t>26</a:t>
            </a:fld>
            <a:endParaRPr lang="ar-SA"/>
          </a:p>
        </p:txBody>
      </p:sp>
      <p:sp>
        <p:nvSpPr>
          <p:cNvPr id="5" name="Content Placeholder 4"/>
          <p:cNvSpPr>
            <a:spLocks noGrp="1"/>
          </p:cNvSpPr>
          <p:nvPr>
            <p:ph sz="quarter" idx="1"/>
          </p:nvPr>
        </p:nvSpPr>
        <p:spPr/>
        <p:txBody>
          <a:bodyPr/>
          <a:lstStyle/>
          <a:p>
            <a:endParaRPr lang="ar-JO"/>
          </a:p>
        </p:txBody>
      </p:sp>
      <p:pic>
        <p:nvPicPr>
          <p:cNvPr id="1026" name="Picture 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t="9107" b="6209"/>
          <a:stretch/>
        </p:blipFill>
        <p:spPr bwMode="auto">
          <a:xfrm>
            <a:off x="2550460" y="365125"/>
            <a:ext cx="7249031" cy="613870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550460" y="2855742"/>
            <a:ext cx="3723731" cy="8721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421506" y="4321957"/>
            <a:ext cx="2741337" cy="8721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715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i="1" u="sng" dirty="0" smtClean="0">
                <a:solidFill>
                  <a:srgbClr val="C00000"/>
                </a:solidFill>
                <a:effectLst>
                  <a:outerShdw blurRad="38100" dist="38100" dir="2700000" algn="tl">
                    <a:srgbClr val="000000">
                      <a:alpha val="43137"/>
                    </a:srgbClr>
                  </a:outerShdw>
                </a:effectLst>
              </a:rPr>
              <a:t/>
            </a:r>
            <a:br>
              <a:rPr lang="en-US" b="1" i="1" u="sng" dirty="0" smtClean="0">
                <a:solidFill>
                  <a:srgbClr val="C00000"/>
                </a:solidFill>
                <a:effectLst>
                  <a:outerShdw blurRad="38100" dist="38100" dir="2700000" algn="tl">
                    <a:srgbClr val="000000">
                      <a:alpha val="43137"/>
                    </a:srgbClr>
                  </a:outerShdw>
                </a:effectLst>
              </a:rPr>
            </a:br>
            <a:endParaRPr lang="en-GB" dirty="0"/>
          </a:p>
        </p:txBody>
      </p:sp>
      <p:sp>
        <p:nvSpPr>
          <p:cNvPr id="2" name="Content Placeholder 1"/>
          <p:cNvSpPr>
            <a:spLocks noGrp="1"/>
          </p:cNvSpPr>
          <p:nvPr>
            <p:ph sz="half" idx="1"/>
          </p:nvPr>
        </p:nvSpPr>
        <p:spPr>
          <a:xfrm>
            <a:off x="838200" y="1171977"/>
            <a:ext cx="10727028" cy="5004986"/>
          </a:xfrm>
        </p:spPr>
        <p:txBody>
          <a:bodyPr rtlCol="0">
            <a:normAutofit/>
          </a:bodyPr>
          <a:lstStyle/>
          <a:p>
            <a:pPr marL="0" indent="0">
              <a:buNone/>
              <a:defRPr/>
            </a:pPr>
            <a:endParaRPr lang="en-US" sz="3000" b="1" i="1" u="sng" dirty="0">
              <a:solidFill>
                <a:srgbClr val="C00000"/>
              </a:solidFill>
              <a:effectLst>
                <a:outerShdw blurRad="38100" dist="38100" dir="2700000" algn="tl">
                  <a:srgbClr val="000000">
                    <a:alpha val="43137"/>
                  </a:srgbClr>
                </a:outerShdw>
              </a:effectLst>
            </a:endParaRPr>
          </a:p>
          <a:p>
            <a:pPr marL="274320" indent="-274320">
              <a:buClr>
                <a:srgbClr val="C00000"/>
              </a:buClr>
              <a:buFont typeface="Wingdings" pitchFamily="2" charset="2"/>
              <a:buChar char="v"/>
              <a:defRPr/>
            </a:pPr>
            <a:r>
              <a:rPr lang="en-GB" sz="2600" u="sng" dirty="0">
                <a:effectLst>
                  <a:outerShdw blurRad="38100" dist="38100" dir="2700000" algn="tl">
                    <a:srgbClr val="000000">
                      <a:alpha val="43137"/>
                    </a:srgbClr>
                  </a:outerShdw>
                </a:effectLst>
              </a:rPr>
              <a:t> Education of females: </a:t>
            </a:r>
            <a:endParaRPr lang="en-GB" sz="2600" u="sng" dirty="0" smtClean="0">
              <a:effectLst>
                <a:outerShdw blurRad="38100" dist="38100" dir="2700000" algn="tl">
                  <a:srgbClr val="000000">
                    <a:alpha val="43137"/>
                  </a:srgbClr>
                </a:outerShdw>
              </a:effectLst>
            </a:endParaRPr>
          </a:p>
          <a:p>
            <a:pPr marL="0" indent="0">
              <a:buClr>
                <a:srgbClr val="C00000"/>
              </a:buClr>
              <a:buNone/>
              <a:defRPr/>
            </a:pPr>
            <a:r>
              <a:rPr lang="en-GB" sz="2400" dirty="0" smtClean="0"/>
              <a:t>In </a:t>
            </a:r>
            <a:r>
              <a:rPr lang="en-GB" sz="2400" dirty="0"/>
              <a:t>all countries worldwide, </a:t>
            </a:r>
            <a:r>
              <a:rPr lang="en-GB" sz="2400" dirty="0" smtClean="0"/>
              <a:t>females education is related to</a:t>
            </a:r>
            <a:r>
              <a:rPr lang="en-GB" sz="2400" dirty="0"/>
              <a:t> infant mortality </a:t>
            </a:r>
            <a:r>
              <a:rPr lang="en-GB" sz="2400" dirty="0" smtClean="0"/>
              <a:t>decline.</a:t>
            </a:r>
            <a:r>
              <a:rPr lang="en-GB" sz="2400" dirty="0"/>
              <a:t/>
            </a:r>
            <a:br>
              <a:rPr lang="en-GB" sz="2400" dirty="0"/>
            </a:br>
            <a:r>
              <a:rPr lang="en-GB" sz="2400" dirty="0"/>
              <a:t/>
            </a:r>
            <a:br>
              <a:rPr lang="en-GB" sz="2400" dirty="0"/>
            </a:br>
            <a:r>
              <a:rPr lang="en-GB" sz="2400" dirty="0"/>
              <a:t>Women with more education tend </a:t>
            </a:r>
            <a:r>
              <a:rPr lang="en-GB" sz="2400" dirty="0" smtClean="0"/>
              <a:t>to:</a:t>
            </a:r>
          </a:p>
          <a:p>
            <a:pPr>
              <a:buClr>
                <a:srgbClr val="C00000"/>
              </a:buClr>
              <a:buFontTx/>
              <a:buChar char="-"/>
              <a:defRPr/>
            </a:pPr>
            <a:r>
              <a:rPr lang="en-GB" sz="2400" dirty="0" smtClean="0"/>
              <a:t>Delay </a:t>
            </a:r>
            <a:r>
              <a:rPr lang="en-GB" sz="2400" dirty="0"/>
              <a:t>in the age of </a:t>
            </a:r>
            <a:r>
              <a:rPr lang="en-GB" sz="2400" dirty="0" smtClean="0"/>
              <a:t>marriage, </a:t>
            </a:r>
            <a:r>
              <a:rPr lang="en-GB" sz="2400" dirty="0"/>
              <a:t>prevention of early pregnancy increases women’s awareness regarding </a:t>
            </a:r>
            <a:r>
              <a:rPr lang="en-GB" sz="2400" dirty="0" smtClean="0"/>
              <a:t>better </a:t>
            </a:r>
            <a:r>
              <a:rPr lang="en-GB" sz="2400" dirty="0"/>
              <a:t>utilization of health services</a:t>
            </a:r>
            <a:r>
              <a:rPr lang="en-GB" sz="2400" dirty="0" smtClean="0"/>
              <a:t>.</a:t>
            </a:r>
          </a:p>
          <a:p>
            <a:pPr>
              <a:buClr>
                <a:srgbClr val="C00000"/>
              </a:buClr>
              <a:buFontTx/>
              <a:buChar char="-"/>
              <a:defRPr/>
            </a:pPr>
            <a:r>
              <a:rPr lang="en-GB" sz="2400" dirty="0"/>
              <a:t>Have smaller families, because of increased employment opportunities and better knowledge about contraception (fewer children). </a:t>
            </a:r>
            <a:endParaRPr lang="en-GB" sz="2400" dirty="0" smtClean="0"/>
          </a:p>
          <a:p>
            <a:pPr>
              <a:buClr>
                <a:srgbClr val="C00000"/>
              </a:buClr>
              <a:buFontTx/>
              <a:buChar char="-"/>
              <a:defRPr/>
            </a:pPr>
            <a:r>
              <a:rPr lang="en-GB" sz="2400" dirty="0"/>
              <a:t>More education also helps women make better decisions about many health and disease factors such as prenatal care, basic hygiene, nutrition and immunization—which are vital to reducing the leading causes of death in children under </a:t>
            </a:r>
            <a:r>
              <a:rPr lang="en-GB" sz="2400" dirty="0" smtClean="0"/>
              <a:t>five</a:t>
            </a:r>
            <a:endParaRPr lang="en-GB" sz="2400" dirty="0"/>
          </a:p>
          <a:p>
            <a:pPr>
              <a:buClr>
                <a:srgbClr val="C00000"/>
              </a:buClr>
              <a:buFontTx/>
              <a:buChar char="-"/>
              <a:defRPr/>
            </a:pPr>
            <a:endParaRPr lang="en-GB" sz="2600" u="sng" dirty="0">
              <a:effectLst>
                <a:outerShdw blurRad="38100" dist="38100" dir="2700000" algn="tl">
                  <a:srgbClr val="000000">
                    <a:alpha val="43137"/>
                  </a:srgbClr>
                </a:outerShdw>
              </a:effectLst>
            </a:endParaRPr>
          </a:p>
          <a:p>
            <a:pPr marL="0" indent="0">
              <a:buNone/>
              <a:defRPr/>
            </a:pPr>
            <a:endParaRPr lang="en-US" sz="2600" dirty="0">
              <a:effectLst>
                <a:outerShdw blurRad="38100" dist="38100" dir="2700000" algn="tl">
                  <a:srgbClr val="000000">
                    <a:alpha val="43137"/>
                  </a:srgbClr>
                </a:outerShdw>
              </a:effectLst>
            </a:endParaRPr>
          </a:p>
          <a:p>
            <a:pPr marL="0" indent="0">
              <a:buNone/>
              <a:defRPr/>
            </a:pPr>
            <a:endParaRPr lang="ar-EG" sz="2600" dirty="0">
              <a:effectLst>
                <a:outerShdw blurRad="38100" dist="38100" dir="2700000" algn="tl">
                  <a:srgbClr val="000000">
                    <a:alpha val="43137"/>
                  </a:srgbClr>
                </a:outerShdw>
              </a:effectLst>
            </a:endParaRPr>
          </a:p>
        </p:txBody>
      </p:sp>
      <p:sp>
        <p:nvSpPr>
          <p:cNvPr id="6" name="Content Placeholder 5"/>
          <p:cNvSpPr>
            <a:spLocks noGrp="1"/>
          </p:cNvSpPr>
          <p:nvPr>
            <p:ph sz="half" idx="2"/>
          </p:nvPr>
        </p:nvSpPr>
        <p:spPr>
          <a:xfrm>
            <a:off x="622479" y="142294"/>
            <a:ext cx="9984561" cy="1029683"/>
          </a:xfrm>
          <a:solidFill>
            <a:srgbClr val="FFFF99"/>
          </a:solidFill>
        </p:spPr>
        <p:txBody>
          <a:bodyPr>
            <a:normAutofit/>
          </a:bodyPr>
          <a:lstStyle/>
          <a:p>
            <a:r>
              <a:rPr lang="en-GB" sz="4400" dirty="0" smtClean="0">
                <a:solidFill>
                  <a:srgbClr val="FF0000"/>
                </a:solidFill>
                <a:latin typeface="Algerian" panose="04020705040A02060702" pitchFamily="82" charset="0"/>
              </a:rPr>
              <a:t>Female Education</a:t>
            </a:r>
            <a:endParaRPr lang="en-GB" sz="4400" dirty="0">
              <a:solidFill>
                <a:srgbClr val="FF0000"/>
              </a:solidFill>
              <a:latin typeface="Algerian" panose="04020705040A02060702" pitchFamily="82" charset="0"/>
            </a:endParaRPr>
          </a:p>
        </p:txBody>
      </p:sp>
      <p:sp>
        <p:nvSpPr>
          <p:cNvPr id="4" name="Slide Number Placeholder 3"/>
          <p:cNvSpPr>
            <a:spLocks noGrp="1"/>
          </p:cNvSpPr>
          <p:nvPr>
            <p:ph type="sldNum" sz="quarter" idx="12"/>
          </p:nvPr>
        </p:nvSpPr>
        <p:spPr/>
        <p:txBody>
          <a:bodyPr/>
          <a:lstStyle/>
          <a:p>
            <a:fld id="{E4CAA0D3-79D6-4FFB-AEBB-55B4DFD59A53}" type="slidenum">
              <a:rPr lang="en-GB" smtClean="0"/>
              <a:pPr/>
              <a:t>27</a:t>
            </a:fld>
            <a:endParaRPr lang="en-GB"/>
          </a:p>
        </p:txBody>
      </p:sp>
      <p:sp>
        <p:nvSpPr>
          <p:cNvPr id="5" name="TextBox 4"/>
          <p:cNvSpPr txBox="1"/>
          <p:nvPr/>
        </p:nvSpPr>
        <p:spPr>
          <a:xfrm>
            <a:off x="0" y="6356350"/>
            <a:ext cx="12069523" cy="646331"/>
          </a:xfrm>
          <a:prstGeom prst="rect">
            <a:avLst/>
          </a:prstGeom>
          <a:noFill/>
        </p:spPr>
        <p:txBody>
          <a:bodyPr wrap="none" rtlCol="0">
            <a:spAutoFit/>
          </a:bodyPr>
          <a:lstStyle/>
          <a:p>
            <a:r>
              <a:rPr lang="en-GB" dirty="0">
                <a:hlinkClick r:id="rId2"/>
              </a:rPr>
              <a:t>https://</a:t>
            </a:r>
            <a:r>
              <a:rPr lang="en-GB" dirty="0" smtClean="0">
                <a:hlinkClick r:id="rId2"/>
              </a:rPr>
              <a:t>www.un.org/en/chronicle/article/education-key-reducing-child-mortality-link-between-maternal-health-and-education</a:t>
            </a:r>
            <a:endParaRPr lang="en-GB" dirty="0" smtClean="0"/>
          </a:p>
          <a:p>
            <a:endParaRPr lang="en-GB" dirty="0"/>
          </a:p>
        </p:txBody>
      </p:sp>
    </p:spTree>
    <p:extLst>
      <p:ext uri="{BB962C8B-B14F-4D97-AF65-F5344CB8AC3E}">
        <p14:creationId xmlns:p14="http://schemas.microsoft.com/office/powerpoint/2010/main" val="2355523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defRPr/>
            </a:pPr>
            <a:r>
              <a:rPr lang="en-US" dirty="0" smtClean="0">
                <a:effectLst>
                  <a:outerShdw blurRad="38100" dist="38100" dir="2700000" algn="tl">
                    <a:srgbClr val="000000">
                      <a:alpha val="43137"/>
                    </a:srgbClr>
                  </a:outerShdw>
                </a:effectLst>
              </a:rPr>
              <a:t>Seven preventable </a:t>
            </a:r>
            <a:r>
              <a:rPr lang="en-US" dirty="0">
                <a:effectLst>
                  <a:outerShdw blurRad="38100" dist="38100" dir="2700000" algn="tl">
                    <a:srgbClr val="000000">
                      <a:alpha val="43137"/>
                    </a:srgbClr>
                  </a:outerShdw>
                </a:effectLst>
              </a:rPr>
              <a:t>diseases are responsible for most childhood morbidity and mortality. </a:t>
            </a:r>
            <a:endParaRPr lang="en-US" dirty="0" smtClean="0">
              <a:effectLst>
                <a:outerShdw blurRad="38100" dist="38100" dir="2700000" algn="tl">
                  <a:srgbClr val="000000">
                    <a:alpha val="43137"/>
                  </a:srgbClr>
                </a:outerShdw>
              </a:effectLst>
            </a:endParaRPr>
          </a:p>
          <a:p>
            <a:pPr marL="0" indent="0">
              <a:buNone/>
              <a:defRPr/>
            </a:pPr>
            <a:r>
              <a:rPr lang="en-US" dirty="0" smtClean="0">
                <a:effectLst>
                  <a:outerShdw blurRad="38100" dist="38100" dir="2700000" algn="tl">
                    <a:srgbClr val="000000">
                      <a:alpha val="43137"/>
                    </a:srgbClr>
                  </a:outerShdw>
                </a:effectLst>
              </a:rPr>
              <a:t>These </a:t>
            </a:r>
            <a:r>
              <a:rPr lang="en-US" dirty="0">
                <a:effectLst>
                  <a:outerShdw blurRad="38100" dist="38100" dir="2700000" algn="tl">
                    <a:srgbClr val="000000">
                      <a:alpha val="43137"/>
                    </a:srgbClr>
                  </a:outerShdw>
                </a:effectLst>
              </a:rPr>
              <a:t>are TB, diphtheria, pertussis, neonatal tetanus, poliomyelitis, measles and viral hepatitis B. </a:t>
            </a:r>
            <a:endParaRPr lang="en-US" dirty="0" smtClean="0">
              <a:effectLst>
                <a:outerShdw blurRad="38100" dist="38100" dir="2700000" algn="tl">
                  <a:srgbClr val="000000">
                    <a:alpha val="43137"/>
                  </a:srgbClr>
                </a:outerShdw>
              </a:effectLst>
            </a:endParaRPr>
          </a:p>
          <a:p>
            <a:pPr marL="0" indent="0">
              <a:buNone/>
              <a:defRPr/>
            </a:pPr>
            <a:r>
              <a:rPr lang="en-US" dirty="0" smtClean="0">
                <a:effectLst>
                  <a:outerShdw blurRad="38100" dist="38100" dir="2700000" algn="tl">
                    <a:srgbClr val="000000">
                      <a:alpha val="43137"/>
                    </a:srgbClr>
                  </a:outerShdw>
                </a:effectLst>
              </a:rPr>
              <a:t>Children </a:t>
            </a:r>
            <a:r>
              <a:rPr lang="en-US" dirty="0">
                <a:effectLst>
                  <a:outerShdw blurRad="38100" dist="38100" dir="2700000" algn="tl">
                    <a:srgbClr val="000000">
                      <a:alpha val="43137"/>
                    </a:srgbClr>
                  </a:outerShdw>
                </a:effectLst>
              </a:rPr>
              <a:t>can be protected by a fairly cheap and simple program on immunization before they are one year old.</a:t>
            </a:r>
          </a:p>
          <a:p>
            <a:endParaRPr lang="en-GB" dirty="0"/>
          </a:p>
        </p:txBody>
      </p:sp>
      <p:pic>
        <p:nvPicPr>
          <p:cNvPr id="4" name="Picture 3"/>
          <p:cNvPicPr>
            <a:picLocks noChangeAspect="1"/>
          </p:cNvPicPr>
          <p:nvPr/>
        </p:nvPicPr>
        <p:blipFill>
          <a:blip r:embed="rId2"/>
          <a:stretch>
            <a:fillRect/>
          </a:stretch>
        </p:blipFill>
        <p:spPr>
          <a:xfrm>
            <a:off x="487634" y="568380"/>
            <a:ext cx="6099577" cy="919052"/>
          </a:xfrm>
          <a:prstGeom prst="rect">
            <a:avLst/>
          </a:prstGeom>
        </p:spPr>
      </p:pic>
    </p:spTree>
    <p:extLst>
      <p:ext uri="{BB962C8B-B14F-4D97-AF65-F5344CB8AC3E}">
        <p14:creationId xmlns:p14="http://schemas.microsoft.com/office/powerpoint/2010/main" val="1176302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2583"/>
            <a:ext cx="10515600" cy="999441"/>
          </a:xfrm>
          <a:solidFill>
            <a:schemeClr val="accent6">
              <a:lumMod val="20000"/>
              <a:lumOff val="80000"/>
            </a:schemeClr>
          </a:solidFill>
        </p:spPr>
        <p:txBody>
          <a:bodyPr>
            <a:normAutofit/>
          </a:bodyPr>
          <a:lstStyle/>
          <a:p>
            <a:r>
              <a:rPr lang="en-US" b="1" dirty="0" smtClean="0"/>
              <a:t>Breast-feeding</a:t>
            </a:r>
            <a:endParaRPr lang="en-GB" dirty="0"/>
          </a:p>
        </p:txBody>
      </p:sp>
      <p:sp>
        <p:nvSpPr>
          <p:cNvPr id="3" name="Content Placeholder 2"/>
          <p:cNvSpPr>
            <a:spLocks noGrp="1"/>
          </p:cNvSpPr>
          <p:nvPr>
            <p:ph idx="1"/>
          </p:nvPr>
        </p:nvSpPr>
        <p:spPr>
          <a:xfrm>
            <a:off x="463639" y="1407963"/>
            <a:ext cx="10890161" cy="5313511"/>
          </a:xfrm>
        </p:spPr>
        <p:txBody>
          <a:bodyPr>
            <a:normAutofit fontScale="62500" lnSpcReduction="20000"/>
          </a:bodyPr>
          <a:lstStyle/>
          <a:p>
            <a:pPr marL="274320" indent="-274320">
              <a:buFont typeface="Wingdings" pitchFamily="2" charset="2"/>
              <a:buChar char="§"/>
              <a:defRPr/>
            </a:pPr>
            <a:r>
              <a:rPr lang="en-US" sz="3800" b="1" dirty="0" smtClean="0"/>
              <a:t>Breast milk </a:t>
            </a:r>
            <a:r>
              <a:rPr lang="en-GB" sz="3800" dirty="0" smtClean="0"/>
              <a:t>fully </a:t>
            </a:r>
            <a:r>
              <a:rPr lang="en-GB" sz="3800" dirty="0"/>
              <a:t>meets the nutritional requirements of the infant in the first few months of </a:t>
            </a:r>
            <a:r>
              <a:rPr lang="en-GB" sz="3800" dirty="0" smtClean="0"/>
              <a:t>life.</a:t>
            </a:r>
            <a:endParaRPr lang="en-US" sz="3800" b="1" dirty="0" smtClean="0"/>
          </a:p>
          <a:p>
            <a:pPr marL="274320" indent="-274320">
              <a:buFont typeface="Wingdings" pitchFamily="2" charset="2"/>
              <a:buChar char="§"/>
              <a:defRPr/>
            </a:pPr>
            <a:r>
              <a:rPr lang="en-GB" sz="3800" dirty="0" smtClean="0"/>
              <a:t>Average mother </a:t>
            </a:r>
            <a:r>
              <a:rPr lang="en-GB" sz="3800" dirty="0"/>
              <a:t>secrete 450- 600ml of milk daily – 1.1gm protein/100ml – 70 kcals/100ml</a:t>
            </a:r>
            <a:endParaRPr lang="en-US" sz="3800" b="1" dirty="0" smtClean="0"/>
          </a:p>
          <a:p>
            <a:r>
              <a:rPr lang="en-GB" sz="3800" dirty="0"/>
              <a:t>PROMOTES bonding between mother and </a:t>
            </a:r>
            <a:r>
              <a:rPr lang="en-GB" sz="3800" dirty="0" smtClean="0"/>
              <a:t>infant, prevents </a:t>
            </a:r>
            <a:r>
              <a:rPr lang="en-GB" sz="3800" dirty="0"/>
              <a:t>malnutrition and reduces infant </a:t>
            </a:r>
            <a:r>
              <a:rPr lang="en-GB" sz="3800" dirty="0" smtClean="0"/>
              <a:t>mortality</a:t>
            </a:r>
            <a:r>
              <a:rPr lang="en-US" sz="3800" b="1" dirty="0" smtClean="0"/>
              <a:t>, could </a:t>
            </a:r>
            <a:r>
              <a:rPr lang="en-US" sz="3800" b="1" dirty="0"/>
              <a:t>prevent deaths of at least one million children a </a:t>
            </a:r>
            <a:r>
              <a:rPr lang="en-US" sz="3800" b="1" dirty="0" smtClean="0"/>
              <a:t>year.</a:t>
            </a:r>
          </a:p>
          <a:p>
            <a:r>
              <a:rPr lang="en-US" sz="3800" b="1" dirty="0" smtClean="0"/>
              <a:t>Naturally </a:t>
            </a:r>
            <a:r>
              <a:rPr lang="en-US" sz="3800" b="1" dirty="0"/>
              <a:t>encourages birth spacing</a:t>
            </a:r>
            <a:endParaRPr lang="en-US" sz="3800" b="1" dirty="0" smtClean="0"/>
          </a:p>
          <a:p>
            <a:r>
              <a:rPr lang="en-GB" sz="3800" dirty="0" smtClean="0"/>
              <a:t>SUCKING helps in the development of jaws and teeth, PROTECTS babies from the tendency to obesity.</a:t>
            </a:r>
            <a:endParaRPr lang="en-US" sz="3800" b="1" dirty="0"/>
          </a:p>
          <a:p>
            <a:pPr marL="0" indent="0" algn="ctr">
              <a:buNone/>
              <a:defRPr/>
            </a:pPr>
            <a:r>
              <a:rPr lang="en-US" sz="3800" b="1" dirty="0">
                <a:solidFill>
                  <a:srgbClr val="FF0000"/>
                </a:solidFill>
              </a:rPr>
              <a:t>Yet breast feeding practice </a:t>
            </a:r>
            <a:r>
              <a:rPr lang="en-US" sz="3800" b="1" dirty="0" smtClean="0">
                <a:solidFill>
                  <a:srgbClr val="FF0000"/>
                </a:solidFill>
              </a:rPr>
              <a:t>is </a:t>
            </a:r>
            <a:r>
              <a:rPr lang="en-US" sz="3800" b="1" dirty="0">
                <a:solidFill>
                  <a:srgbClr val="FF0000"/>
                </a:solidFill>
              </a:rPr>
              <a:t>not uniformly common in many developing countries for several reasons:</a:t>
            </a:r>
          </a:p>
          <a:p>
            <a:pPr marL="0" indent="0">
              <a:buNone/>
              <a:defRPr/>
            </a:pPr>
            <a:r>
              <a:rPr lang="en-US" sz="3800" dirty="0">
                <a:effectLst>
                  <a:outerShdw blurRad="38100" dist="38100" dir="2700000" algn="tl">
                    <a:srgbClr val="000000">
                      <a:alpha val="43137"/>
                    </a:srgbClr>
                  </a:outerShdw>
                </a:effectLst>
              </a:rPr>
              <a:t>      </a:t>
            </a:r>
            <a:r>
              <a:rPr lang="en-US" sz="3800" dirty="0">
                <a:latin typeface="Arial Unicode MS" panose="020B0604020202020204" pitchFamily="34" charset="-128"/>
                <a:ea typeface="Arial Unicode MS" panose="020B0604020202020204" pitchFamily="34" charset="-128"/>
                <a:cs typeface="Arial Unicode MS" panose="020B0604020202020204" pitchFamily="34" charset="-128"/>
              </a:rPr>
              <a:t>o Hospitals and maternity clinics promote bottle-feeding, because of the aggressive marketing by infant formula manufacturers, who provide free or low-cost supplies.</a:t>
            </a:r>
          </a:p>
          <a:p>
            <a:pPr marL="0" indent="0">
              <a:buNone/>
              <a:defRPr/>
            </a:pPr>
            <a:r>
              <a:rPr lang="en-US" sz="3800" dirty="0">
                <a:latin typeface="Arial Unicode MS" panose="020B0604020202020204" pitchFamily="34" charset="-128"/>
                <a:ea typeface="Arial Unicode MS" panose="020B0604020202020204" pitchFamily="34" charset="-128"/>
                <a:cs typeface="Arial Unicode MS" panose="020B0604020202020204" pitchFamily="34" charset="-128"/>
              </a:rPr>
              <a:t>      o Other practices, such as separating babies from mothers at birth, which inhibit breast feeding.</a:t>
            </a:r>
          </a:p>
          <a:p>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29</a:t>
            </a:fld>
            <a:endParaRPr lang="en-GB"/>
          </a:p>
        </p:txBody>
      </p:sp>
    </p:spTree>
    <p:extLst>
      <p:ext uri="{BB962C8B-B14F-4D97-AF65-F5344CB8AC3E}">
        <p14:creationId xmlns:p14="http://schemas.microsoft.com/office/powerpoint/2010/main" val="2701744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027906"/>
            <a:ext cx="6836898" cy="3038621"/>
          </a:xfrm>
          <a:prstGeom prst="rect">
            <a:avLst/>
          </a:prstGeom>
        </p:spPr>
      </p:pic>
      <p:pic>
        <p:nvPicPr>
          <p:cNvPr id="5" name="Picture 4"/>
          <p:cNvPicPr>
            <a:picLocks noChangeAspect="1"/>
          </p:cNvPicPr>
          <p:nvPr/>
        </p:nvPicPr>
        <p:blipFill rotWithShape="1">
          <a:blip r:embed="rId3"/>
          <a:srcRect l="4878" t="21202" r="62686" b="63991"/>
          <a:stretch/>
        </p:blipFill>
        <p:spPr>
          <a:xfrm>
            <a:off x="0" y="0"/>
            <a:ext cx="4220308" cy="1083213"/>
          </a:xfrm>
          <a:prstGeom prst="rect">
            <a:avLst/>
          </a:prstGeom>
        </p:spPr>
      </p:pic>
      <p:pic>
        <p:nvPicPr>
          <p:cNvPr id="6" name="Picture 5"/>
          <p:cNvPicPr>
            <a:picLocks noChangeAspect="1"/>
          </p:cNvPicPr>
          <p:nvPr/>
        </p:nvPicPr>
        <p:blipFill>
          <a:blip r:embed="rId4"/>
          <a:stretch>
            <a:fillRect/>
          </a:stretch>
        </p:blipFill>
        <p:spPr>
          <a:xfrm>
            <a:off x="7558828" y="4179181"/>
            <a:ext cx="4165002" cy="2780139"/>
          </a:xfrm>
          <a:prstGeom prst="rect">
            <a:avLst/>
          </a:prstGeom>
        </p:spPr>
      </p:pic>
      <p:pic>
        <p:nvPicPr>
          <p:cNvPr id="7" name="Picture 6"/>
          <p:cNvPicPr>
            <a:picLocks noChangeAspect="1"/>
          </p:cNvPicPr>
          <p:nvPr/>
        </p:nvPicPr>
        <p:blipFill>
          <a:blip r:embed="rId5"/>
          <a:stretch>
            <a:fillRect/>
          </a:stretch>
        </p:blipFill>
        <p:spPr>
          <a:xfrm>
            <a:off x="381000" y="4066527"/>
            <a:ext cx="4685346" cy="2901010"/>
          </a:xfrm>
          <a:prstGeom prst="rect">
            <a:avLst/>
          </a:prstGeom>
        </p:spPr>
      </p:pic>
      <p:pic>
        <p:nvPicPr>
          <p:cNvPr id="1026" name="Picture 2" descr="May be an image of ‎person, child, headscarf and ‎text that says &quot;‎لكل طفل مستقبل أكثر صحة اليوم العالمي للطفل 20 تشرین الثاني فمبر يونيسف د‎&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8780" y="141677"/>
            <a:ext cx="3970035" cy="39700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4882766" y="4256797"/>
            <a:ext cx="2793044" cy="2793044"/>
          </a:xfrm>
          <a:prstGeom prst="rect">
            <a:avLst/>
          </a:prstGeom>
        </p:spPr>
      </p:pic>
    </p:spTree>
    <p:extLst>
      <p:ext uri="{BB962C8B-B14F-4D97-AF65-F5344CB8AC3E}">
        <p14:creationId xmlns:p14="http://schemas.microsoft.com/office/powerpoint/2010/main" val="3847230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1774825" y="260351"/>
            <a:ext cx="8642350" cy="576263"/>
          </a:xfrm>
        </p:spPr>
        <p:txBody>
          <a:bodyPr>
            <a:normAutofit/>
          </a:bodyPr>
          <a:lstStyle/>
          <a:p>
            <a:pPr rtl="0" eaLnBrk="1" hangingPunct="1">
              <a:defRPr/>
            </a:pPr>
            <a:r>
              <a:rPr lang="en-US" sz="3200" b="1" dirty="0">
                <a:solidFill>
                  <a:srgbClr val="C00000"/>
                </a:solidFill>
                <a:effectLst>
                  <a:outerShdw blurRad="38100" dist="38100" dir="2700000" algn="tl">
                    <a:srgbClr val="000000">
                      <a:alpha val="43137"/>
                    </a:srgbClr>
                  </a:outerShdw>
                </a:effectLst>
                <a:cs typeface="Arial" pitchFamily="34" charset="0"/>
              </a:rPr>
              <a:t>Initiation and Maintenance of Breast feeding</a:t>
            </a:r>
            <a:endParaRPr lang="ar-EG" sz="3200" b="1"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E4CAA0D3-79D6-4FFB-AEBB-55B4DFD59A53}" type="slidenum">
              <a:rPr lang="en-GB" smtClean="0"/>
              <a:pPr/>
              <a:t>30</a:t>
            </a:fld>
            <a:endParaRPr lang="en-GB"/>
          </a:p>
        </p:txBody>
      </p:sp>
      <p:sp>
        <p:nvSpPr>
          <p:cNvPr id="6" name="Content Placeholder 1"/>
          <p:cNvSpPr txBox="1">
            <a:spLocks/>
          </p:cNvSpPr>
          <p:nvPr/>
        </p:nvSpPr>
        <p:spPr>
          <a:xfrm>
            <a:off x="685800" y="836615"/>
            <a:ext cx="10668000" cy="5702298"/>
          </a:xfrm>
          <a:prstGeom prst="rect">
            <a:avLst/>
          </a:prstGeom>
        </p:spPr>
        <p:txBody>
          <a:bodyPr>
            <a:normAutofit fontScale="92500" lnSpcReduction="20000"/>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l" rtl="0">
              <a:buClr>
                <a:srgbClr val="FF0000"/>
              </a:buClr>
              <a:buFont typeface="Wingdings" pitchFamily="2" charset="2"/>
              <a:buChar char="q"/>
              <a:defRPr/>
            </a:pPr>
            <a:r>
              <a:rPr lang="en-US" sz="2600" dirty="0">
                <a:solidFill>
                  <a:srgbClr val="7030A0"/>
                </a:solidFill>
                <a:effectLst>
                  <a:outerShdw blurRad="38100" dist="38100" dir="2700000" algn="tl">
                    <a:srgbClr val="000000">
                      <a:alpha val="43137"/>
                    </a:srgbClr>
                  </a:outerShdw>
                </a:effectLst>
              </a:rPr>
              <a:t>The decision of breast- feeding should be made during antenatal period by the help of the obstetrician and pediatrician. </a:t>
            </a:r>
          </a:p>
          <a:p>
            <a:pPr marL="0" indent="0" algn="l" rtl="0">
              <a:buNone/>
              <a:defRPr/>
            </a:pPr>
            <a:r>
              <a:rPr lang="en-US" sz="3000" b="1" u="sng" dirty="0">
                <a:solidFill>
                  <a:schemeClr val="tx1"/>
                </a:solidFill>
              </a:rPr>
              <a:t>Breast Feeding Guidelines:</a:t>
            </a:r>
          </a:p>
          <a:p>
            <a:pPr marL="0" indent="0" algn="l" rtl="0">
              <a:buNone/>
              <a:defRPr/>
            </a:pPr>
            <a:r>
              <a:rPr lang="en-US" sz="2600" dirty="0">
                <a:solidFill>
                  <a:schemeClr val="tx1"/>
                </a:solidFill>
              </a:rPr>
              <a:t>1. Begin breast feeding as soon as possible, preferably within the first half-hour after delivery.</a:t>
            </a:r>
          </a:p>
          <a:p>
            <a:pPr marL="0" indent="0" algn="l" rtl="0">
              <a:buNone/>
              <a:defRPr/>
            </a:pPr>
            <a:r>
              <a:rPr lang="en-US" sz="2600" dirty="0">
                <a:solidFill>
                  <a:schemeClr val="tx1"/>
                </a:solidFill>
              </a:rPr>
              <a:t>2. Breast feeding should be on demand, whenever the infant is hungry, both day and night.</a:t>
            </a:r>
          </a:p>
          <a:p>
            <a:pPr marL="0" indent="0" algn="l" rtl="0">
              <a:buNone/>
              <a:defRPr/>
            </a:pPr>
            <a:r>
              <a:rPr lang="en-US" sz="2600" dirty="0">
                <a:solidFill>
                  <a:schemeClr val="tx1"/>
                </a:solidFill>
              </a:rPr>
              <a:t>3. Exclusive breast feeding through the first 6 months of life.</a:t>
            </a:r>
          </a:p>
          <a:p>
            <a:pPr marL="0" indent="0" algn="l" rtl="0">
              <a:buNone/>
              <a:defRPr/>
            </a:pPr>
            <a:r>
              <a:rPr lang="en-US" sz="2600" dirty="0">
                <a:solidFill>
                  <a:schemeClr val="tx1"/>
                </a:solidFill>
              </a:rPr>
              <a:t>4. Appropriate complementary semi-solid food should be started after 6 months of age, but the breast milk should be offered first.</a:t>
            </a:r>
          </a:p>
          <a:p>
            <a:pPr marL="0" indent="0" algn="l" rtl="0">
              <a:buNone/>
              <a:defRPr/>
            </a:pPr>
            <a:r>
              <a:rPr lang="en-US" sz="2600" dirty="0">
                <a:solidFill>
                  <a:schemeClr val="tx1"/>
                </a:solidFill>
              </a:rPr>
              <a:t>5. Breast-feeding should be continued throughout the second year of life.</a:t>
            </a:r>
          </a:p>
          <a:p>
            <a:pPr marL="0" indent="0" algn="l" rtl="0">
              <a:buNone/>
              <a:defRPr/>
            </a:pPr>
            <a:r>
              <a:rPr lang="en-US" sz="2600" dirty="0">
                <a:solidFill>
                  <a:schemeClr val="tx1"/>
                </a:solidFill>
              </a:rPr>
              <a:t>6. Position the infant so that its mouth covers both the nipple and areola, and latches on properly.</a:t>
            </a:r>
          </a:p>
          <a:p>
            <a:pPr marL="0" indent="0" algn="l" rtl="0">
              <a:buNone/>
              <a:defRPr/>
            </a:pPr>
            <a:r>
              <a:rPr lang="en-US" sz="2600" dirty="0">
                <a:solidFill>
                  <a:schemeClr val="tx1"/>
                </a:solidFill>
              </a:rPr>
              <a:t>7. Avoid the use of bottles or pacifiers.</a:t>
            </a:r>
          </a:p>
          <a:p>
            <a:pPr marL="0" indent="0" algn="l" rtl="0">
              <a:buNone/>
              <a:defRPr/>
            </a:pPr>
            <a:r>
              <a:rPr lang="en-US" sz="2600" dirty="0">
                <a:solidFill>
                  <a:schemeClr val="tx1"/>
                </a:solidFill>
              </a:rPr>
              <a:t>8. The mother’s food and fluids should meet her needs during lactation.</a:t>
            </a:r>
          </a:p>
          <a:p>
            <a:pPr marL="0" indent="0" algn="l" rtl="0">
              <a:buNone/>
              <a:defRPr/>
            </a:pPr>
            <a:endParaRPr lang="ar-E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2282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739146" y="365125"/>
            <a:ext cx="5926553" cy="5926553"/>
          </a:xfrm>
          <a:prstGeom prst="rect">
            <a:avLst/>
          </a:prstGeom>
        </p:spPr>
      </p:pic>
    </p:spTree>
    <p:extLst>
      <p:ext uri="{BB962C8B-B14F-4D97-AF65-F5344CB8AC3E}">
        <p14:creationId xmlns:p14="http://schemas.microsoft.com/office/powerpoint/2010/main" val="4278643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838200" y="731983"/>
            <a:ext cx="10565940" cy="5444980"/>
          </a:xfrm>
          <a:prstGeom prst="rect">
            <a:avLst/>
          </a:prstGeom>
        </p:spPr>
      </p:pic>
    </p:spTree>
    <p:extLst>
      <p:ext uri="{BB962C8B-B14F-4D97-AF65-F5344CB8AC3E}">
        <p14:creationId xmlns:p14="http://schemas.microsoft.com/office/powerpoint/2010/main" val="35065177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FYI</a:t>
            </a:r>
            <a:endParaRPr lang="en-GB" dirty="0"/>
          </a:p>
        </p:txBody>
      </p:sp>
      <p:sp>
        <p:nvSpPr>
          <p:cNvPr id="3" name="Content Placeholder 2"/>
          <p:cNvSpPr>
            <a:spLocks noGrp="1"/>
          </p:cNvSpPr>
          <p:nvPr>
            <p:ph idx="1"/>
          </p:nvPr>
        </p:nvSpPr>
        <p:spPr/>
        <p:txBody>
          <a:bodyPr/>
          <a:lstStyle/>
          <a:p>
            <a:r>
              <a:rPr lang="en-GB" dirty="0" smtClean="0"/>
              <a:t>The brain develops more rapidly when the child first enters school than at any other age!</a:t>
            </a:r>
          </a:p>
          <a:p>
            <a:pPr marL="0" indent="0">
              <a:buNone/>
            </a:pPr>
            <a:r>
              <a:rPr lang="en-GB" sz="4800" dirty="0" smtClean="0">
                <a:solidFill>
                  <a:srgbClr val="FF0000"/>
                </a:solidFill>
              </a:rPr>
              <a:t>False </a:t>
            </a:r>
          </a:p>
          <a:p>
            <a:r>
              <a:rPr lang="en-GB" dirty="0" smtClean="0"/>
              <a:t>The brain develops most rapidly before birth and in the first two years of life. The efforts to help the child learn at this age will benefit the child for their whole life.</a:t>
            </a:r>
            <a:endParaRPr lang="en-GB" dirty="0"/>
          </a:p>
        </p:txBody>
      </p:sp>
    </p:spTree>
    <p:extLst>
      <p:ext uri="{BB962C8B-B14F-4D97-AF65-F5344CB8AC3E}">
        <p14:creationId xmlns:p14="http://schemas.microsoft.com/office/powerpoint/2010/main" val="26276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algn="ctr"/>
            <a:r>
              <a:rPr lang="en-GB" dirty="0" smtClean="0"/>
              <a:t>THANK YOU</a:t>
            </a:r>
            <a:endParaRPr lang="en-GB" dirty="0"/>
          </a:p>
        </p:txBody>
      </p:sp>
      <p:pic>
        <p:nvPicPr>
          <p:cNvPr id="4" name="Picture 3"/>
          <p:cNvPicPr>
            <a:picLocks noChangeAspect="1"/>
          </p:cNvPicPr>
          <p:nvPr/>
        </p:nvPicPr>
        <p:blipFill>
          <a:blip r:embed="rId2"/>
          <a:stretch>
            <a:fillRect/>
          </a:stretch>
        </p:blipFill>
        <p:spPr>
          <a:xfrm>
            <a:off x="1068947" y="2526119"/>
            <a:ext cx="5076156" cy="4179897"/>
          </a:xfrm>
          <a:prstGeom prst="rect">
            <a:avLst/>
          </a:prstGeom>
        </p:spPr>
      </p:pic>
    </p:spTree>
    <p:extLst>
      <p:ext uri="{BB962C8B-B14F-4D97-AF65-F5344CB8AC3E}">
        <p14:creationId xmlns:p14="http://schemas.microsoft.com/office/powerpoint/2010/main" val="3211856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44" y="197857"/>
            <a:ext cx="7230794" cy="980910"/>
          </a:xfrm>
          <a:solidFill>
            <a:schemeClr val="tx2">
              <a:lumMod val="20000"/>
              <a:lumOff val="80000"/>
            </a:schemeClr>
          </a:solidFill>
        </p:spPr>
        <p:txBody>
          <a:bodyPr/>
          <a:lstStyle/>
          <a:p>
            <a:r>
              <a:rPr lang="en-GB" dirty="0" smtClean="0"/>
              <a:t>Why focus on child’s health?</a:t>
            </a:r>
            <a:endParaRPr lang="en-GB" dirty="0"/>
          </a:p>
        </p:txBody>
      </p:sp>
      <p:sp>
        <p:nvSpPr>
          <p:cNvPr id="3" name="Content Placeholder 2"/>
          <p:cNvSpPr>
            <a:spLocks noGrp="1"/>
          </p:cNvSpPr>
          <p:nvPr>
            <p:ph sz="half" idx="1"/>
          </p:nvPr>
        </p:nvSpPr>
        <p:spPr>
          <a:xfrm>
            <a:off x="336177" y="1358154"/>
            <a:ext cx="6445623" cy="5121014"/>
          </a:xfrm>
        </p:spPr>
        <p:txBody>
          <a:bodyPr>
            <a:normAutofit fontScale="92500" lnSpcReduction="20000"/>
          </a:bodyPr>
          <a:lstStyle/>
          <a:p>
            <a:pPr marL="514350" indent="-514350">
              <a:buAutoNum type="arabicPeriod"/>
            </a:pPr>
            <a:r>
              <a:rPr lang="en-GB" dirty="0" smtClean="0"/>
              <a:t>Major proportion of the populations,</a:t>
            </a:r>
            <a:r>
              <a:rPr lang="en-GB" dirty="0"/>
              <a:t> </a:t>
            </a:r>
            <a:r>
              <a:rPr lang="en-GB" dirty="0" smtClean="0"/>
              <a:t>(Jordan: 34% &lt;14 years)</a:t>
            </a:r>
          </a:p>
          <a:p>
            <a:pPr marL="514350" indent="-514350">
              <a:buAutoNum type="arabicPeriod"/>
            </a:pPr>
            <a:r>
              <a:rPr lang="en-GB" dirty="0" smtClean="0"/>
              <a:t>One of the most vulnerable segments of the population.</a:t>
            </a:r>
          </a:p>
          <a:p>
            <a:pPr marL="514350" indent="-514350">
              <a:buFont typeface="Arial" panose="020B0604020202020204" pitchFamily="34" charset="0"/>
              <a:buAutoNum type="arabicPeriod"/>
            </a:pPr>
            <a:r>
              <a:rPr lang="en-GB" dirty="0" smtClean="0"/>
              <a:t>A child is dependant on adults for optimal development and survival. </a:t>
            </a:r>
          </a:p>
          <a:p>
            <a:pPr marL="514350" indent="-514350">
              <a:buAutoNum type="arabicPeriod"/>
            </a:pPr>
            <a:r>
              <a:rPr lang="en-GB" dirty="0" smtClean="0"/>
              <a:t>Critical years of life:  biologic immaturity (immunity)—increased risk of infectious diseases and rapid </a:t>
            </a:r>
            <a:r>
              <a:rPr lang="en-GB" dirty="0"/>
              <a:t>growth and development (e.g. </a:t>
            </a:r>
            <a:r>
              <a:rPr lang="en-GB" dirty="0" smtClean="0"/>
              <a:t>brain).</a:t>
            </a:r>
          </a:p>
          <a:p>
            <a:pPr marL="514350" indent="-514350">
              <a:buAutoNum type="arabicPeriod"/>
            </a:pPr>
            <a:r>
              <a:rPr lang="en-GB" dirty="0" smtClean="0"/>
              <a:t>Childhood illness contribute substantially to the global burden of disease.</a:t>
            </a:r>
          </a:p>
          <a:p>
            <a:pPr marL="514350" indent="-514350">
              <a:buFont typeface="Arial" panose="020B0604020202020204" pitchFamily="34" charset="0"/>
              <a:buAutoNum type="arabicPeriod"/>
            </a:pPr>
            <a:r>
              <a:rPr lang="en-GB" dirty="0"/>
              <a:t>Majority of child deaths are </a:t>
            </a:r>
            <a:r>
              <a:rPr lang="en-GB" u="sng" dirty="0"/>
              <a:t>preventable</a:t>
            </a:r>
            <a:r>
              <a:rPr lang="en-GB" dirty="0"/>
              <a:t> and </a:t>
            </a:r>
            <a:r>
              <a:rPr lang="en-GB" u="sng" dirty="0"/>
              <a:t>treatable</a:t>
            </a:r>
            <a:r>
              <a:rPr lang="en-GB" dirty="0" smtClean="0"/>
              <a:t>.</a:t>
            </a:r>
          </a:p>
          <a:p>
            <a:pPr marL="514350" indent="-514350">
              <a:buFont typeface="Arial" panose="020B0604020202020204" pitchFamily="34" charset="0"/>
              <a:buAutoNum type="arabicPeriod"/>
            </a:pPr>
            <a:r>
              <a:rPr lang="en-GB" dirty="0" smtClean="0"/>
              <a:t>A good measure of societal development.</a:t>
            </a:r>
          </a:p>
          <a:p>
            <a:pPr marL="514350" indent="-514350">
              <a:buFont typeface="Arial" panose="020B0604020202020204" pitchFamily="34" charset="0"/>
              <a:buAutoNum type="arabicPeriod"/>
            </a:pPr>
            <a:endParaRPr lang="en-GB" dirty="0" smtClean="0"/>
          </a:p>
          <a:p>
            <a:pPr marL="514350" indent="-514350">
              <a:buAutoNum type="arabicPeriod"/>
            </a:pPr>
            <a:endParaRPr lang="en-GB" dirty="0" smtClean="0"/>
          </a:p>
          <a:p>
            <a:endParaRPr lang="en-GB" dirty="0"/>
          </a:p>
        </p:txBody>
      </p:sp>
      <p:sp>
        <p:nvSpPr>
          <p:cNvPr id="7" name="Slide Number Placeholder 6"/>
          <p:cNvSpPr>
            <a:spLocks noGrp="1"/>
          </p:cNvSpPr>
          <p:nvPr>
            <p:ph type="sldNum" sz="quarter" idx="12"/>
          </p:nvPr>
        </p:nvSpPr>
        <p:spPr/>
        <p:txBody>
          <a:bodyPr/>
          <a:lstStyle/>
          <a:p>
            <a:fld id="{E4CAA0D3-79D6-4FFB-AEBB-55B4DFD59A53}" type="slidenum">
              <a:rPr lang="en-GB" smtClean="0"/>
              <a:pPr/>
              <a:t>4</a:t>
            </a:fld>
            <a:endParaRPr lang="en-GB"/>
          </a:p>
        </p:txBody>
      </p:sp>
      <p:pic>
        <p:nvPicPr>
          <p:cNvPr id="8" name="Picture 7"/>
          <p:cNvPicPr>
            <a:picLocks noChangeAspect="1"/>
          </p:cNvPicPr>
          <p:nvPr/>
        </p:nvPicPr>
        <p:blipFill>
          <a:blip r:embed="rId2"/>
          <a:stretch>
            <a:fillRect/>
          </a:stretch>
        </p:blipFill>
        <p:spPr>
          <a:xfrm>
            <a:off x="6944820" y="2919517"/>
            <a:ext cx="5192426" cy="3861856"/>
          </a:xfrm>
          <a:prstGeom prst="rect">
            <a:avLst/>
          </a:prstGeom>
        </p:spPr>
      </p:pic>
      <p:pic>
        <p:nvPicPr>
          <p:cNvPr id="1028" name="Picture 4" descr="Health | UNICEF Jord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246" y="81732"/>
            <a:ext cx="4180277" cy="278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86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8546"/>
          </a:xfrm>
        </p:spPr>
        <p:txBody>
          <a:bodyPr/>
          <a:lstStyle/>
          <a:p>
            <a:pPr algn="ctr"/>
            <a:r>
              <a:rPr lang="en-GB" dirty="0" smtClean="0"/>
              <a:t>Child Mortality indicators</a:t>
            </a:r>
            <a:endParaRPr lang="en-GB" dirty="0"/>
          </a:p>
        </p:txBody>
      </p:sp>
      <p:sp>
        <p:nvSpPr>
          <p:cNvPr id="3" name="Content Placeholder 2"/>
          <p:cNvSpPr>
            <a:spLocks noGrp="1"/>
          </p:cNvSpPr>
          <p:nvPr>
            <p:ph idx="1"/>
          </p:nvPr>
        </p:nvSpPr>
        <p:spPr>
          <a:xfrm>
            <a:off x="613117" y="1594174"/>
            <a:ext cx="5253111" cy="4891032"/>
          </a:xfrm>
        </p:spPr>
        <p:txBody>
          <a:bodyPr>
            <a:normAutofit fontScale="85000" lnSpcReduction="20000"/>
          </a:bodyPr>
          <a:lstStyle/>
          <a:p>
            <a:r>
              <a:rPr lang="en-GB" b="1" dirty="0"/>
              <a:t>Under-five mortality </a:t>
            </a:r>
            <a:r>
              <a:rPr lang="en-GB" b="1" dirty="0" smtClean="0"/>
              <a:t>rate U5MR</a:t>
            </a:r>
            <a:r>
              <a:rPr lang="en-GB" dirty="0"/>
              <a:t> - Probability of dying between birth and exactly five years of age expressed per 1,000 live births.</a:t>
            </a:r>
          </a:p>
          <a:p>
            <a:r>
              <a:rPr lang="en-GB" b="1" dirty="0"/>
              <a:t>Infant mortality </a:t>
            </a:r>
            <a:r>
              <a:rPr lang="en-GB" b="1" dirty="0" smtClean="0"/>
              <a:t>rate IMR</a:t>
            </a:r>
            <a:r>
              <a:rPr lang="en-GB" dirty="0"/>
              <a:t> - Probability of dying between birth and exactly one year of age expressed per 1,000 live births</a:t>
            </a:r>
          </a:p>
          <a:p>
            <a:r>
              <a:rPr lang="en-GB" b="1" dirty="0"/>
              <a:t>Neonatal mortality </a:t>
            </a:r>
            <a:r>
              <a:rPr lang="en-GB" b="1" dirty="0" smtClean="0"/>
              <a:t>rate NMR</a:t>
            </a:r>
            <a:r>
              <a:rPr lang="en-GB" dirty="0" smtClean="0"/>
              <a:t>: </a:t>
            </a:r>
            <a:r>
              <a:rPr lang="en-GB" dirty="0"/>
              <a:t>Probability of dying during the first 28 days of life, expressed per 1,000 live births</a:t>
            </a:r>
            <a:r>
              <a:rPr lang="en-GB" dirty="0" smtClean="0"/>
              <a:t>. (early and late)</a:t>
            </a:r>
          </a:p>
          <a:p>
            <a:r>
              <a:rPr lang="en-GB" b="1" dirty="0" smtClean="0"/>
              <a:t>Post Neonatal mortality rate PNMR: </a:t>
            </a:r>
            <a:r>
              <a:rPr lang="en-GB" dirty="0" smtClean="0"/>
              <a:t>Probability of dying between 28 days and exactly one year of age expressed per 1,000 live births</a:t>
            </a:r>
          </a:p>
          <a:p>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solidFill>
                  <a:srgbClr val="002060"/>
                </a:solidFill>
              </a:rPr>
              <a:pPr/>
              <a:t>5</a:t>
            </a:fld>
            <a:endParaRPr lang="en-GB">
              <a:solidFill>
                <a:srgbClr val="002060"/>
              </a:solidFill>
            </a:endParaRPr>
          </a:p>
        </p:txBody>
      </p:sp>
      <p:pic>
        <p:nvPicPr>
          <p:cNvPr id="5" name="Picture 4"/>
          <p:cNvPicPr>
            <a:picLocks noChangeAspect="1"/>
          </p:cNvPicPr>
          <p:nvPr/>
        </p:nvPicPr>
        <p:blipFill rotWithShape="1">
          <a:blip r:embed="rId2"/>
          <a:srcRect l="27907" t="45240" r="24736" b="12836"/>
          <a:stretch/>
        </p:blipFill>
        <p:spPr>
          <a:xfrm>
            <a:off x="5866228" y="1690688"/>
            <a:ext cx="6161650" cy="4298645"/>
          </a:xfrm>
          <a:prstGeom prst="rect">
            <a:avLst/>
          </a:prstGeom>
        </p:spPr>
      </p:pic>
      <p:sp>
        <p:nvSpPr>
          <p:cNvPr id="6" name="TextBox 5"/>
          <p:cNvSpPr txBox="1"/>
          <p:nvPr/>
        </p:nvSpPr>
        <p:spPr>
          <a:xfrm>
            <a:off x="11221380" y="2215166"/>
            <a:ext cx="806498" cy="307777"/>
          </a:xfrm>
          <a:prstGeom prst="rect">
            <a:avLst/>
          </a:prstGeom>
          <a:noFill/>
        </p:spPr>
        <p:txBody>
          <a:bodyPr wrap="square" rtlCol="0">
            <a:spAutoFit/>
          </a:bodyPr>
          <a:lstStyle/>
          <a:p>
            <a:r>
              <a:rPr lang="en-GB" sz="1400" b="1" dirty="0" smtClean="0"/>
              <a:t>X 1,000</a:t>
            </a:r>
            <a:endParaRPr lang="en-GB" sz="1400" b="1" dirty="0"/>
          </a:p>
        </p:txBody>
      </p:sp>
      <p:sp>
        <p:nvSpPr>
          <p:cNvPr id="7" name="TextBox 6"/>
          <p:cNvSpPr txBox="1"/>
          <p:nvPr/>
        </p:nvSpPr>
        <p:spPr>
          <a:xfrm>
            <a:off x="11308396" y="3110190"/>
            <a:ext cx="806498" cy="307777"/>
          </a:xfrm>
          <a:prstGeom prst="rect">
            <a:avLst/>
          </a:prstGeom>
          <a:noFill/>
        </p:spPr>
        <p:txBody>
          <a:bodyPr wrap="square" rtlCol="0">
            <a:spAutoFit/>
          </a:bodyPr>
          <a:lstStyle/>
          <a:p>
            <a:r>
              <a:rPr lang="en-GB" sz="1400" b="1" dirty="0" smtClean="0"/>
              <a:t>X 1,000</a:t>
            </a:r>
            <a:endParaRPr lang="en-GB" sz="1400" b="1" dirty="0"/>
          </a:p>
        </p:txBody>
      </p:sp>
      <p:sp>
        <p:nvSpPr>
          <p:cNvPr id="8" name="TextBox 7"/>
          <p:cNvSpPr txBox="1"/>
          <p:nvPr/>
        </p:nvSpPr>
        <p:spPr>
          <a:xfrm>
            <a:off x="11087887" y="3874410"/>
            <a:ext cx="806498" cy="307777"/>
          </a:xfrm>
          <a:prstGeom prst="rect">
            <a:avLst/>
          </a:prstGeom>
          <a:noFill/>
        </p:spPr>
        <p:txBody>
          <a:bodyPr wrap="square" rtlCol="0">
            <a:spAutoFit/>
          </a:bodyPr>
          <a:lstStyle/>
          <a:p>
            <a:r>
              <a:rPr lang="en-GB" sz="1400" b="1" dirty="0" smtClean="0"/>
              <a:t>X 1,000</a:t>
            </a:r>
            <a:endParaRPr lang="en-GB" sz="1400" b="1" dirty="0"/>
          </a:p>
        </p:txBody>
      </p:sp>
      <p:sp>
        <p:nvSpPr>
          <p:cNvPr id="9" name="TextBox 8"/>
          <p:cNvSpPr txBox="1"/>
          <p:nvPr/>
        </p:nvSpPr>
        <p:spPr>
          <a:xfrm>
            <a:off x="11444614" y="4584012"/>
            <a:ext cx="806498" cy="307777"/>
          </a:xfrm>
          <a:prstGeom prst="rect">
            <a:avLst/>
          </a:prstGeom>
          <a:noFill/>
        </p:spPr>
        <p:txBody>
          <a:bodyPr wrap="square" rtlCol="0">
            <a:spAutoFit/>
          </a:bodyPr>
          <a:lstStyle/>
          <a:p>
            <a:r>
              <a:rPr lang="en-GB" sz="1400" b="1" dirty="0" smtClean="0"/>
              <a:t>X 1,000</a:t>
            </a:r>
            <a:endParaRPr lang="en-GB" sz="1400" b="1" dirty="0"/>
          </a:p>
        </p:txBody>
      </p:sp>
      <p:sp>
        <p:nvSpPr>
          <p:cNvPr id="10" name="TextBox 9"/>
          <p:cNvSpPr txBox="1"/>
          <p:nvPr/>
        </p:nvSpPr>
        <p:spPr>
          <a:xfrm>
            <a:off x="10894331" y="5387662"/>
            <a:ext cx="806498" cy="307777"/>
          </a:xfrm>
          <a:prstGeom prst="rect">
            <a:avLst/>
          </a:prstGeom>
          <a:noFill/>
        </p:spPr>
        <p:txBody>
          <a:bodyPr wrap="square" rtlCol="0">
            <a:spAutoFit/>
          </a:bodyPr>
          <a:lstStyle/>
          <a:p>
            <a:r>
              <a:rPr lang="en-GB" sz="1400" b="1" dirty="0" smtClean="0"/>
              <a:t>X 1,000</a:t>
            </a:r>
            <a:endParaRPr lang="en-GB" sz="1400" b="1" dirty="0"/>
          </a:p>
        </p:txBody>
      </p:sp>
    </p:spTree>
    <p:extLst>
      <p:ext uri="{BB962C8B-B14F-4D97-AF65-F5344CB8AC3E}">
        <p14:creationId xmlns:p14="http://schemas.microsoft.com/office/powerpoint/2010/main" val="1109392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8877" t="19279" r="10897" b="20145"/>
          <a:stretch/>
        </p:blipFill>
        <p:spPr>
          <a:xfrm>
            <a:off x="549252" y="576775"/>
            <a:ext cx="11093494" cy="5666106"/>
          </a:xfrm>
          <a:prstGeom prst="rect">
            <a:avLst/>
          </a:prstGeom>
        </p:spPr>
      </p:pic>
    </p:spTree>
    <p:extLst>
      <p:ext uri="{BB962C8B-B14F-4D97-AF65-F5344CB8AC3E}">
        <p14:creationId xmlns:p14="http://schemas.microsoft.com/office/powerpoint/2010/main" val="15913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E4CAA0D3-79D6-4FFB-AEBB-55B4DFD59A53}" type="slidenum">
              <a:rPr lang="en-GB" smtClean="0"/>
              <a:pPr/>
              <a:t>7</a:t>
            </a:fld>
            <a:endParaRPr lang="en-GB"/>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1513" y="351969"/>
            <a:ext cx="8707901" cy="6146755"/>
          </a:xfrm>
        </p:spPr>
      </p:pic>
    </p:spTree>
    <p:extLst>
      <p:ext uri="{BB962C8B-B14F-4D97-AF65-F5344CB8AC3E}">
        <p14:creationId xmlns:p14="http://schemas.microsoft.com/office/powerpoint/2010/main" val="3565877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455" y="355930"/>
            <a:ext cx="10515600" cy="916965"/>
          </a:xfrm>
          <a:solidFill>
            <a:schemeClr val="accent6">
              <a:lumMod val="60000"/>
              <a:lumOff val="40000"/>
            </a:schemeClr>
          </a:solidFill>
        </p:spPr>
        <p:txBody>
          <a:bodyPr/>
          <a:lstStyle/>
          <a:p>
            <a:pPr algn="ctr"/>
            <a:r>
              <a:rPr lang="en-GB" b="1" dirty="0" smtClean="0">
                <a:solidFill>
                  <a:srgbClr val="FF0000"/>
                </a:solidFill>
                <a:latin typeface="+mn-lt"/>
              </a:rPr>
              <a:t>Scope of the Problem</a:t>
            </a:r>
            <a:endParaRPr lang="en-GB" b="1" dirty="0">
              <a:solidFill>
                <a:srgbClr val="FF0000"/>
              </a:solidFill>
              <a:latin typeface="+mn-lt"/>
            </a:endParaRPr>
          </a:p>
        </p:txBody>
      </p:sp>
      <p:sp>
        <p:nvSpPr>
          <p:cNvPr id="3" name="Content Placeholder 2"/>
          <p:cNvSpPr>
            <a:spLocks noGrp="1"/>
          </p:cNvSpPr>
          <p:nvPr>
            <p:ph idx="1"/>
          </p:nvPr>
        </p:nvSpPr>
        <p:spPr>
          <a:xfrm>
            <a:off x="5401994" y="1452282"/>
            <a:ext cx="6597748" cy="5159533"/>
          </a:xfrm>
        </p:spPr>
        <p:txBody>
          <a:bodyPr>
            <a:normAutofit fontScale="85000" lnSpcReduction="20000"/>
          </a:bodyPr>
          <a:lstStyle/>
          <a:p>
            <a:pPr algn="r">
              <a:buNone/>
            </a:pPr>
            <a:endParaRPr lang="en-GB" dirty="0"/>
          </a:p>
          <a:p>
            <a:r>
              <a:rPr lang="en-GB" sz="3100" dirty="0" smtClean="0"/>
              <a:t>The </a:t>
            </a:r>
            <a:r>
              <a:rPr lang="en-GB" sz="3100" dirty="0"/>
              <a:t>world made remarkable progress in child survival in the past </a:t>
            </a:r>
            <a:r>
              <a:rPr lang="en-GB" sz="3100" dirty="0" smtClean="0"/>
              <a:t>30 years (1 </a:t>
            </a:r>
            <a:r>
              <a:rPr lang="en-GB" sz="3100" dirty="0"/>
              <a:t>in 27 children died before reaching age five in 2019, compared to 1 in 11 in </a:t>
            </a:r>
            <a:r>
              <a:rPr lang="en-GB" sz="3100" dirty="0" smtClean="0"/>
              <a:t>1990). </a:t>
            </a:r>
          </a:p>
          <a:p>
            <a:r>
              <a:rPr lang="en-GB" sz="3100" dirty="0" smtClean="0"/>
              <a:t>5.2 </a:t>
            </a:r>
            <a:r>
              <a:rPr lang="en-GB" sz="3100" dirty="0"/>
              <a:t>million children under age five died in </a:t>
            </a:r>
            <a:r>
              <a:rPr lang="en-GB" sz="3100" dirty="0" smtClean="0"/>
              <a:t>2019—</a:t>
            </a:r>
            <a:r>
              <a:rPr lang="en-GB" sz="3100" dirty="0" smtClean="0">
                <a:solidFill>
                  <a:srgbClr val="FF0000"/>
                </a:solidFill>
              </a:rPr>
              <a:t>50% of </a:t>
            </a:r>
            <a:r>
              <a:rPr lang="en-GB" sz="3100" dirty="0">
                <a:solidFill>
                  <a:srgbClr val="FF0000"/>
                </a:solidFill>
              </a:rPr>
              <a:t>those deaths occurred in sub-Saharan Africa.</a:t>
            </a:r>
          </a:p>
          <a:p>
            <a:r>
              <a:rPr lang="en-GB" sz="3100" dirty="0" smtClean="0"/>
              <a:t>The </a:t>
            </a:r>
            <a:r>
              <a:rPr lang="en-GB" sz="3100" dirty="0"/>
              <a:t>global under-five mortality </a:t>
            </a:r>
            <a:r>
              <a:rPr lang="en-GB" sz="3100" dirty="0" smtClean="0"/>
              <a:t>rate     from (93 </a:t>
            </a:r>
            <a:r>
              <a:rPr lang="en-GB" sz="3100" dirty="0"/>
              <a:t>deaths per 1,000 live births in 1990 to 38 in </a:t>
            </a:r>
            <a:r>
              <a:rPr lang="en-GB" sz="3100" dirty="0" smtClean="0"/>
              <a:t>2019). </a:t>
            </a:r>
          </a:p>
          <a:p>
            <a:r>
              <a:rPr lang="en-GB" sz="3100" dirty="0" smtClean="0"/>
              <a:t>In </a:t>
            </a:r>
            <a:r>
              <a:rPr lang="en-GB" sz="3100" dirty="0"/>
              <a:t>2019 </a:t>
            </a:r>
            <a:r>
              <a:rPr lang="en-GB" sz="3100" dirty="0" smtClean="0"/>
              <a:t>alone14,000 </a:t>
            </a:r>
            <a:r>
              <a:rPr lang="en-GB" sz="3100" dirty="0"/>
              <a:t>under-five deaths occurred every </a:t>
            </a:r>
            <a:r>
              <a:rPr lang="en-GB" sz="3100" dirty="0" smtClean="0"/>
              <a:t>day </a:t>
            </a:r>
            <a:r>
              <a:rPr lang="en-GB" sz="3100" dirty="0" smtClean="0">
                <a:sym typeface="Wingdings" panose="05000000000000000000" pitchFamily="2" charset="2"/>
              </a:rPr>
              <a:t> </a:t>
            </a:r>
            <a:r>
              <a:rPr lang="en-GB" sz="3100" dirty="0" smtClean="0"/>
              <a:t>preventable causes.</a:t>
            </a:r>
            <a:br>
              <a:rPr lang="en-GB" sz="3100" dirty="0" smtClean="0"/>
            </a:br>
            <a:endParaRPr lang="en-GB" sz="3100" dirty="0" smtClean="0"/>
          </a:p>
          <a:p>
            <a:pPr marL="0" indent="0" fontAlgn="base">
              <a:buNone/>
            </a:pPr>
            <a:r>
              <a:rPr lang="en-GB" sz="3100" dirty="0" smtClean="0"/>
              <a:t>      UN report       </a:t>
            </a:r>
          </a:p>
          <a:p>
            <a:pPr marL="0" indent="0" fontAlgn="base">
              <a:buNone/>
            </a:pPr>
            <a:endParaRPr lang="en-GB" sz="3100" dirty="0"/>
          </a:p>
          <a:p>
            <a:pPr marL="0" indent="0" fontAlgn="base">
              <a:buNone/>
            </a:pPr>
            <a:endParaRPr lang="en-GB" sz="3100" dirty="0" smtClean="0"/>
          </a:p>
          <a:p>
            <a:pPr marL="0" indent="0" fontAlgn="base">
              <a:buNone/>
            </a:pPr>
            <a:endParaRPr lang="en-GB" sz="3100" dirty="0"/>
          </a:p>
          <a:p>
            <a:pPr marL="0" indent="0" fontAlgn="base">
              <a:buNone/>
            </a:pPr>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8</a:t>
            </a:fld>
            <a:endParaRPr lang="en-GB"/>
          </a:p>
        </p:txBody>
      </p:sp>
      <p:sp>
        <p:nvSpPr>
          <p:cNvPr id="5" name="Down Arrow 4"/>
          <p:cNvSpPr/>
          <p:nvPr/>
        </p:nvSpPr>
        <p:spPr>
          <a:xfrm>
            <a:off x="10657448" y="3953085"/>
            <a:ext cx="70339" cy="303157"/>
          </a:xfrm>
          <a:prstGeom prst="down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Child health"/>
          <p:cNvPicPr>
            <a:picLocks noChangeAspect="1" noChangeArrowheads="1"/>
          </p:cNvPicPr>
          <p:nvPr/>
        </p:nvPicPr>
        <p:blipFill rotWithShape="1">
          <a:blip r:embed="rId2">
            <a:extLst>
              <a:ext uri="{28A0092B-C50C-407E-A947-70E740481C1C}">
                <a14:useLocalDpi xmlns:a14="http://schemas.microsoft.com/office/drawing/2010/main" val="0"/>
              </a:ext>
            </a:extLst>
          </a:blip>
          <a:srcRect l="16260" r="16696"/>
          <a:stretch/>
        </p:blipFill>
        <p:spPr bwMode="auto">
          <a:xfrm>
            <a:off x="299228" y="1590081"/>
            <a:ext cx="5102766" cy="428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22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71" y="761953"/>
            <a:ext cx="10515600" cy="1325563"/>
          </a:xfrm>
        </p:spPr>
        <p:txBody>
          <a:bodyPr/>
          <a:lstStyle/>
          <a:p>
            <a:r>
              <a:rPr lang="en-GB" dirty="0" smtClean="0"/>
              <a:t>Hope---SDGs</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1751" t="35109" r="25023" b="31435"/>
          <a:stretch/>
        </p:blipFill>
        <p:spPr>
          <a:xfrm>
            <a:off x="487053" y="1690688"/>
            <a:ext cx="11224964" cy="3966881"/>
          </a:xfrm>
          <a:prstGeom prst="rect">
            <a:avLst/>
          </a:prstGeom>
        </p:spPr>
      </p:pic>
      <p:cxnSp>
        <p:nvCxnSpPr>
          <p:cNvPr id="6" name="Straight Connector 5"/>
          <p:cNvCxnSpPr/>
          <p:nvPr/>
        </p:nvCxnSpPr>
        <p:spPr>
          <a:xfrm flipV="1">
            <a:off x="1156446" y="5190566"/>
            <a:ext cx="2191871" cy="134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416422" y="5457454"/>
            <a:ext cx="2191871" cy="134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660340" y="5464177"/>
            <a:ext cx="2191871" cy="134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411288" y="0"/>
            <a:ext cx="5293659" cy="2779171"/>
          </a:xfrm>
          <a:prstGeom prst="rect">
            <a:avLst/>
          </a:prstGeom>
        </p:spPr>
      </p:pic>
      <p:sp>
        <p:nvSpPr>
          <p:cNvPr id="10" name="Rectangle 9"/>
          <p:cNvSpPr/>
          <p:nvPr/>
        </p:nvSpPr>
        <p:spPr>
          <a:xfrm>
            <a:off x="521476" y="-10362"/>
            <a:ext cx="5889812" cy="11712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MDG 4: </a:t>
            </a:r>
            <a:r>
              <a:rPr lang="en-GB" dirty="0">
                <a:solidFill>
                  <a:schemeClr val="accent6">
                    <a:lumMod val="75000"/>
                  </a:schemeClr>
                </a:solidFill>
              </a:rPr>
              <a:t>The child mortality rate has reduced by more than half over the past 25 years – falling from 90 to 43 deaths per 1,000 live births </a:t>
            </a:r>
            <a:r>
              <a:rPr lang="en-GB" dirty="0">
                <a:solidFill>
                  <a:srgbClr val="FF0000"/>
                </a:solidFill>
              </a:rPr>
              <a:t>– but it has failed to meet the MDG target of a drop of two-thirds.</a:t>
            </a:r>
          </a:p>
        </p:txBody>
      </p:sp>
      <p:sp>
        <p:nvSpPr>
          <p:cNvPr id="11" name="Oval 10"/>
          <p:cNvSpPr/>
          <p:nvPr/>
        </p:nvSpPr>
        <p:spPr>
          <a:xfrm>
            <a:off x="10257146" y="-102688"/>
            <a:ext cx="1559859" cy="16906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flipV="1">
            <a:off x="7799861" y="4512675"/>
            <a:ext cx="2191871" cy="134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27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B133B219526F49BABD9C54EBFC1C3D" ma:contentTypeVersion="2" ma:contentTypeDescription="Create a new document." ma:contentTypeScope="" ma:versionID="420b5d65ae7fcfba82992110487ff6e3">
  <xsd:schema xmlns:xsd="http://www.w3.org/2001/XMLSchema" xmlns:xs="http://www.w3.org/2001/XMLSchema" xmlns:p="http://schemas.microsoft.com/office/2006/metadata/properties" xmlns:ns2="9e4f8779-92df-4b35-9ad8-0e71378097d4" targetNamespace="http://schemas.microsoft.com/office/2006/metadata/properties" ma:root="true" ma:fieldsID="951916107fb5d08d8f593905bad1b05e" ns2:_="">
    <xsd:import namespace="9e4f8779-92df-4b35-9ad8-0e71378097d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f8779-92df-4b35-9ad8-0e71378097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1A0754-4979-42AF-98E6-935C6F1E4C1F}"/>
</file>

<file path=customXml/itemProps2.xml><?xml version="1.0" encoding="utf-8"?>
<ds:datastoreItem xmlns:ds="http://schemas.openxmlformats.org/officeDocument/2006/customXml" ds:itemID="{65901AFE-E16C-45CB-895B-3F88C6D82E6D}"/>
</file>

<file path=customXml/itemProps3.xml><?xml version="1.0" encoding="utf-8"?>
<ds:datastoreItem xmlns:ds="http://schemas.openxmlformats.org/officeDocument/2006/customXml" ds:itemID="{0D72F875-592E-4871-9431-91E65CEF1C3F}"/>
</file>

<file path=docProps/app.xml><?xml version="1.0" encoding="utf-8"?>
<Properties xmlns="http://schemas.openxmlformats.org/officeDocument/2006/extended-properties" xmlns:vt="http://schemas.openxmlformats.org/officeDocument/2006/docPropsVTypes">
  <Template/>
  <TotalTime>3192</TotalTime>
  <Words>1475</Words>
  <Application>Microsoft Office PowerPoint</Application>
  <PresentationFormat>Widescreen</PresentationFormat>
  <Paragraphs>182</Paragraphs>
  <Slides>34</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Arial Unicode MS</vt:lpstr>
      <vt:lpstr>宋体</vt:lpstr>
      <vt:lpstr>Algerian</vt:lpstr>
      <vt:lpstr>Arial</vt:lpstr>
      <vt:lpstr>Arial Black</vt:lpstr>
      <vt:lpstr>Calibri</vt:lpstr>
      <vt:lpstr>Calibri Light</vt:lpstr>
      <vt:lpstr>Garamond</vt:lpstr>
      <vt:lpstr>Symbol</vt:lpstr>
      <vt:lpstr>Times New Roman</vt:lpstr>
      <vt:lpstr>Wingdings</vt:lpstr>
      <vt:lpstr>Office Theme</vt:lpstr>
      <vt:lpstr>Organic</vt:lpstr>
      <vt:lpstr>Child’s Healthcare</vt:lpstr>
      <vt:lpstr>Definitions:</vt:lpstr>
      <vt:lpstr>PowerPoint Presentation</vt:lpstr>
      <vt:lpstr>Why focus on child’s health?</vt:lpstr>
      <vt:lpstr>Child Mortality indicators</vt:lpstr>
      <vt:lpstr>PowerPoint Presentation</vt:lpstr>
      <vt:lpstr>PowerPoint Presentation</vt:lpstr>
      <vt:lpstr>Scope of the Problem</vt:lpstr>
      <vt:lpstr>Hope---SDGs</vt:lpstr>
      <vt:lpstr>PowerPoint Presentation</vt:lpstr>
      <vt:lpstr>Leading causes of death in children under-5 years</vt:lpstr>
      <vt:lpstr>PowerPoint Presentation</vt:lpstr>
      <vt:lpstr>Therefore,</vt:lpstr>
      <vt:lpstr>Factors that Affect the Health of Children </vt:lpstr>
      <vt:lpstr>PowerPoint Presentation</vt:lpstr>
      <vt:lpstr>PowerPoint Presentation</vt:lpstr>
      <vt:lpstr>PowerPoint Presentation</vt:lpstr>
      <vt:lpstr>Morbidity</vt:lpstr>
      <vt:lpstr>PowerPoint Presentation</vt:lpstr>
      <vt:lpstr> </vt:lpstr>
      <vt:lpstr>PowerPoint Presentation</vt:lpstr>
      <vt:lpstr>Newborn Screening Program in Jordan</vt:lpstr>
      <vt:lpstr>PowerPoint Presentation</vt:lpstr>
      <vt:lpstr>International efforts to accelerate progress in child survival</vt:lpstr>
      <vt:lpstr>Child Survival Strategy</vt:lpstr>
      <vt:lpstr>PowerPoint Presentation</vt:lpstr>
      <vt:lpstr> </vt:lpstr>
      <vt:lpstr>PowerPoint Presentation</vt:lpstr>
      <vt:lpstr>Breast-feeding</vt:lpstr>
      <vt:lpstr>Initiation and Maintenance of Breast feeding</vt:lpstr>
      <vt:lpstr>PowerPoint Presentation</vt:lpstr>
      <vt:lpstr>PowerPoint Presentation</vt:lpstr>
      <vt:lpstr>FYI</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Child’s Health</dc:title>
  <dc:creator>israa rawashdeh</dc:creator>
  <cp:lastModifiedBy>israa rawashdeh</cp:lastModifiedBy>
  <cp:revision>149</cp:revision>
  <dcterms:created xsi:type="dcterms:W3CDTF">2019-10-28T10:51:09Z</dcterms:created>
  <dcterms:modified xsi:type="dcterms:W3CDTF">2021-11-21T06:21:43Z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0x0101006DB133B219526F49BABD9C54EBFC1C3D</vt:lpwstr>
  </property>
</Properties>
</file>