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84" r:id="rId4"/>
  </p:sldMasterIdLst>
  <p:notesMasterIdLst>
    <p:notesMasterId r:id="rId17"/>
  </p:notesMasterIdLst>
  <p:sldIdLst>
    <p:sldId id="256" r:id="rId5"/>
    <p:sldId id="257" r:id="rId6"/>
    <p:sldId id="258" r:id="rId7"/>
    <p:sldId id="259" r:id="rId8"/>
    <p:sldId id="260" r:id="rId9"/>
    <p:sldId id="261" r:id="rId10"/>
    <p:sldId id="262" r:id="rId11"/>
    <p:sldId id="263" r:id="rId12"/>
    <p:sldId id="264" r:id="rId13"/>
    <p:sldId id="265" r:id="rId14"/>
    <p:sldId id="267" r:id="rId15"/>
    <p:sldId id="266" r:id="rId1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8" d="100"/>
          <a:sy n="68" d="100"/>
        </p:scale>
        <p:origin x="792"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CF407DB-4F59-42B0-A7F8-00EF832CF599}" type="datetimeFigureOut">
              <a:rPr lang="en-US" smtClean="0"/>
              <a:t>11/19/2020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AABEA05-1AEF-479A-9145-4C37C3CE7940}" type="slidenum">
              <a:rPr lang="en-US" smtClean="0"/>
              <a:t>‹#›</a:t>
            </a:fld>
            <a:endParaRPr lang="en-US"/>
          </a:p>
        </p:txBody>
      </p:sp>
    </p:spTree>
    <p:extLst>
      <p:ext uri="{BB962C8B-B14F-4D97-AF65-F5344CB8AC3E}">
        <p14:creationId xmlns:p14="http://schemas.microsoft.com/office/powerpoint/2010/main" val="413692230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AABEA05-1AEF-479A-9145-4C37C3CE7940}" type="slidenum">
              <a:rPr lang="en-US" smtClean="0"/>
              <a:t>5</a:t>
            </a:fld>
            <a:endParaRPr lang="en-US"/>
          </a:p>
        </p:txBody>
      </p:sp>
    </p:spTree>
    <p:extLst>
      <p:ext uri="{BB962C8B-B14F-4D97-AF65-F5344CB8AC3E}">
        <p14:creationId xmlns:p14="http://schemas.microsoft.com/office/powerpoint/2010/main" val="8354580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ectangle 9"/>
          <p:cNvSpPr/>
          <p:nvPr/>
        </p:nvSpPr>
        <p:spPr>
          <a:xfrm>
            <a:off x="0" y="0"/>
            <a:ext cx="12192000" cy="457200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457200" y="4960137"/>
            <a:ext cx="7772400" cy="1463040"/>
          </a:xfrm>
        </p:spPr>
        <p:txBody>
          <a:bodyPr anchor="ctr">
            <a:normAutofit/>
          </a:bodyPr>
          <a:lstStyle>
            <a:lvl1pPr algn="r">
              <a:defRPr sz="5000" spc="200" baseline="0"/>
            </a:lvl1pPr>
          </a:lstStyle>
          <a:p>
            <a:r>
              <a:rPr lang="en-US"/>
              <a:t>Click to edit Master title style</a:t>
            </a:r>
            <a:endParaRPr lang="en-US" dirty="0"/>
          </a:p>
        </p:txBody>
      </p:sp>
      <p:sp>
        <p:nvSpPr>
          <p:cNvPr id="3" name="Subtitle 2"/>
          <p:cNvSpPr>
            <a:spLocks noGrp="1"/>
          </p:cNvSpPr>
          <p:nvPr>
            <p:ph type="subTitle" idx="1"/>
          </p:nvPr>
        </p:nvSpPr>
        <p:spPr>
          <a:xfrm>
            <a:off x="8610600" y="4960137"/>
            <a:ext cx="3200400" cy="1463040"/>
          </a:xfrm>
        </p:spPr>
        <p:txBody>
          <a:bodyPr lIns="91440" rIns="91440" anchor="ctr">
            <a:normAutofit/>
          </a:bodyPr>
          <a:lstStyle>
            <a:lvl1pPr marL="0" indent="0" algn="l">
              <a:lnSpc>
                <a:spcPct val="100000"/>
              </a:lnSpc>
              <a:spcBef>
                <a:spcPts val="0"/>
              </a:spcBef>
              <a:buNone/>
              <a:defRPr sz="1800">
                <a:solidFill>
                  <a:schemeClr val="tx1">
                    <a:lumMod val="95000"/>
                    <a:lumOff val="5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lvl1pPr algn="l">
              <a:defRPr/>
            </a:lvl1pPr>
          </a:lstStyle>
          <a:p>
            <a:fld id="{02AC24A9-CCB6-4F8D-B8DB-C2F3692CFA5A}" type="datetimeFigureOut">
              <a:rPr lang="en-US" smtClean="0"/>
              <a:t>11/19/2020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2DC25EE-239B-4C5F-AAD1-255A7D5F1EE2}" type="slidenum">
              <a:rPr lang="en-US" smtClean="0"/>
              <a:t>‹#›</a:t>
            </a:fld>
            <a:endParaRPr lang="en-US" dirty="0"/>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860066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2AC24A9-CCB6-4F8D-B8DB-C2F3692CFA5A}" type="datetimeFigureOut">
              <a:rPr lang="en-US" smtClean="0"/>
              <a:t>11/19/2020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2DC25EE-239B-4C5F-AAD1-255A7D5F1EE2}" type="slidenum">
              <a:rPr lang="en-US" smtClean="0"/>
              <a:t>‹#›</a:t>
            </a:fld>
            <a:endParaRPr lang="en-US"/>
          </a:p>
        </p:txBody>
      </p:sp>
    </p:spTree>
    <p:extLst>
      <p:ext uri="{BB962C8B-B14F-4D97-AF65-F5344CB8AC3E}">
        <p14:creationId xmlns:p14="http://schemas.microsoft.com/office/powerpoint/2010/main" val="28969621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762000"/>
            <a:ext cx="2628900" cy="5410200"/>
          </a:xfrm>
        </p:spPr>
        <p:txBody>
          <a:bodyPr vert="eaVert" lIns="45720" tIns="91440" rIns="45720" bIns="91440"/>
          <a:lstStyle/>
          <a:p>
            <a:r>
              <a:rPr lang="en-US"/>
              <a:t>Click to edit Master title style</a:t>
            </a:r>
            <a:endParaRPr lang="en-US" dirty="0"/>
          </a:p>
        </p:txBody>
      </p:sp>
      <p:sp>
        <p:nvSpPr>
          <p:cNvPr id="3" name="Vertical Text Placeholder 2"/>
          <p:cNvSpPr>
            <a:spLocks noGrp="1"/>
          </p:cNvSpPr>
          <p:nvPr>
            <p:ph type="body" orient="vert" idx="1"/>
          </p:nvPr>
        </p:nvSpPr>
        <p:spPr>
          <a:xfrm>
            <a:off x="990601" y="762000"/>
            <a:ext cx="7581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2AC24A9-CCB6-4F8D-B8DB-C2F3692CFA5A}" type="datetimeFigureOut">
              <a:rPr lang="en-US" smtClean="0"/>
              <a:t>11/19/2020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2DC25EE-239B-4C5F-AAD1-255A7D5F1EE2}" type="slidenum">
              <a:rPr lang="en-US" smtClean="0"/>
              <a:t>‹#›</a:t>
            </a:fld>
            <a:endParaRPr lang="en-US"/>
          </a:p>
        </p:txBody>
      </p:sp>
      <p:cxnSp>
        <p:nvCxnSpPr>
          <p:cNvPr id="7" name="Straight Connector 6"/>
          <p:cNvCxnSpPr/>
          <p:nvPr/>
        </p:nvCxnSpPr>
        <p:spPr>
          <a:xfrm rot="5400000" flipV="1">
            <a:off x="10058400" y="59263"/>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39594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2AC24A9-CCB6-4F8D-B8DB-C2F3692CFA5A}" type="datetimeFigureOut">
              <a:rPr lang="en-US" smtClean="0"/>
              <a:t>11/19/2020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2DC25EE-239B-4C5F-AAD1-255A7D5F1EE2}" type="slidenum">
              <a:rPr lang="en-US" smtClean="0"/>
              <a:t>‹#›</a:t>
            </a:fld>
            <a:endParaRPr lang="en-US"/>
          </a:p>
        </p:txBody>
      </p:sp>
    </p:spTree>
    <p:extLst>
      <p:ext uri="{BB962C8B-B14F-4D97-AF65-F5344CB8AC3E}">
        <p14:creationId xmlns:p14="http://schemas.microsoft.com/office/powerpoint/2010/main" val="37723983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9" name="Rectangle 8"/>
          <p:cNvSpPr/>
          <p:nvPr/>
        </p:nvSpPr>
        <p:spPr>
          <a:xfrm>
            <a:off x="0" y="0"/>
            <a:ext cx="12192000" cy="4572001"/>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4960137"/>
            <a:ext cx="7772400" cy="1463040"/>
          </a:xfrm>
        </p:spPr>
        <p:txBody>
          <a:bodyPr anchor="ctr">
            <a:normAutofit/>
          </a:bodyPr>
          <a:lstStyle>
            <a:lvl1pPr algn="r">
              <a:defRPr sz="5000" b="0" spc="200" baseline="0"/>
            </a:lvl1pPr>
          </a:lstStyle>
          <a:p>
            <a:r>
              <a:rPr lang="en-US"/>
              <a:t>Click to edit Master title style</a:t>
            </a:r>
            <a:endParaRPr lang="en-US" dirty="0"/>
          </a:p>
        </p:txBody>
      </p:sp>
      <p:sp>
        <p:nvSpPr>
          <p:cNvPr id="3" name="Text Placeholder 2"/>
          <p:cNvSpPr>
            <a:spLocks noGrp="1"/>
          </p:cNvSpPr>
          <p:nvPr>
            <p:ph type="body" idx="1"/>
          </p:nvPr>
        </p:nvSpPr>
        <p:spPr>
          <a:xfrm>
            <a:off x="8610600" y="4960137"/>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2AC24A9-CCB6-4F8D-B8DB-C2F3692CFA5A}" type="datetimeFigureOut">
              <a:rPr lang="en-US" smtClean="0"/>
              <a:t>11/19/2020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2DC25EE-239B-4C5F-AAD1-255A7D5F1EE2}" type="slidenum">
              <a:rPr lang="en-US" smtClean="0"/>
              <a:t>‹#›</a:t>
            </a:fld>
            <a:endParaRPr lang="en-US"/>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903404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499616"/>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24127" y="2286000"/>
            <a:ext cx="475488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989320" y="2286000"/>
            <a:ext cx="475488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02AC24A9-CCB6-4F8D-B8DB-C2F3692CFA5A}" type="datetimeFigureOut">
              <a:rPr lang="en-US" smtClean="0"/>
              <a:t>11/19/2020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2DC25EE-239B-4C5F-AAD1-255A7D5F1EE2}" type="slidenum">
              <a:rPr lang="en-US" smtClean="0"/>
              <a:t>‹#›</a:t>
            </a:fld>
            <a:endParaRPr lang="en-US"/>
          </a:p>
        </p:txBody>
      </p:sp>
    </p:spTree>
    <p:extLst>
      <p:ext uri="{BB962C8B-B14F-4D97-AF65-F5344CB8AC3E}">
        <p14:creationId xmlns:p14="http://schemas.microsoft.com/office/powerpoint/2010/main" val="14902667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024128" y="2179636"/>
            <a:ext cx="4754880" cy="822960"/>
          </a:xfrm>
        </p:spPr>
        <p:txBody>
          <a:bodyPr lIns="137160" rIns="137160" anchor="ctr">
            <a:normAutofit/>
          </a:bodyPr>
          <a:lstStyle>
            <a:lvl1pPr marL="0" indent="0">
              <a:spcBef>
                <a:spcPts val="0"/>
              </a:spcBef>
              <a:spcAft>
                <a:spcPts val="0"/>
              </a:spcAft>
              <a:buNone/>
              <a:defRPr sz="2300" b="0" cap="none" baseline="0">
                <a:solidFill>
                  <a:schemeClr val="accent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24128" y="2967788"/>
            <a:ext cx="4754880" cy="33415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990888" y="2179636"/>
            <a:ext cx="4754880" cy="822960"/>
          </a:xfrm>
        </p:spPr>
        <p:txBody>
          <a:bodyPr lIns="137160" rIns="137160" anchor="ctr">
            <a:normAutofit/>
          </a:bodyPr>
          <a:lstStyle>
            <a:lvl1pPr marL="0" indent="0">
              <a:spcBef>
                <a:spcPts val="0"/>
              </a:spcBef>
              <a:spcAft>
                <a:spcPts val="0"/>
              </a:spcAft>
              <a:buNone/>
              <a:defRPr lang="en-US" sz="2300" b="0" kern="1200" cap="none"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en-US"/>
              <a:t>Click to edit Master text styles</a:t>
            </a:r>
          </a:p>
        </p:txBody>
      </p:sp>
      <p:sp>
        <p:nvSpPr>
          <p:cNvPr id="6" name="Content Placeholder 5"/>
          <p:cNvSpPr>
            <a:spLocks noGrp="1"/>
          </p:cNvSpPr>
          <p:nvPr>
            <p:ph sz="quarter" idx="4"/>
          </p:nvPr>
        </p:nvSpPr>
        <p:spPr>
          <a:xfrm>
            <a:off x="5990888" y="2967788"/>
            <a:ext cx="4754880" cy="33415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2AC24A9-CCB6-4F8D-B8DB-C2F3692CFA5A}" type="datetimeFigureOut">
              <a:rPr lang="en-US" smtClean="0"/>
              <a:t>11/19/2020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2DC25EE-239B-4C5F-AAD1-255A7D5F1EE2}" type="slidenum">
              <a:rPr lang="en-US" smtClean="0"/>
              <a:t>‹#›</a:t>
            </a:fld>
            <a:endParaRPr lang="en-US"/>
          </a:p>
        </p:txBody>
      </p:sp>
    </p:spTree>
    <p:extLst>
      <p:ext uri="{BB962C8B-B14F-4D97-AF65-F5344CB8AC3E}">
        <p14:creationId xmlns:p14="http://schemas.microsoft.com/office/powerpoint/2010/main" val="2630628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02AC24A9-CCB6-4F8D-B8DB-C2F3692CFA5A}" type="datetimeFigureOut">
              <a:rPr lang="en-US" smtClean="0"/>
              <a:t>11/19/2020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2DC25EE-239B-4C5F-AAD1-255A7D5F1EE2}" type="slidenum">
              <a:rPr lang="en-US" smtClean="0"/>
              <a:t>‹#›</a:t>
            </a:fld>
            <a:endParaRPr lang="en-US"/>
          </a:p>
        </p:txBody>
      </p:sp>
    </p:spTree>
    <p:extLst>
      <p:ext uri="{BB962C8B-B14F-4D97-AF65-F5344CB8AC3E}">
        <p14:creationId xmlns:p14="http://schemas.microsoft.com/office/powerpoint/2010/main" val="4596679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2AC24A9-CCB6-4F8D-B8DB-C2F3692CFA5A}" type="datetimeFigureOut">
              <a:rPr lang="en-US" smtClean="0"/>
              <a:t>11/19/2020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2DC25EE-239B-4C5F-AAD1-255A7D5F1EE2}" type="slidenum">
              <a:rPr lang="en-US" smtClean="0"/>
              <a:t>‹#›</a:t>
            </a:fld>
            <a:endParaRPr lang="en-US"/>
          </a:p>
        </p:txBody>
      </p:sp>
    </p:spTree>
    <p:extLst>
      <p:ext uri="{BB962C8B-B14F-4D97-AF65-F5344CB8AC3E}">
        <p14:creationId xmlns:p14="http://schemas.microsoft.com/office/powerpoint/2010/main" val="39422173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Title 7"/>
          <p:cNvSpPr>
            <a:spLocks noGrp="1"/>
          </p:cNvSpPr>
          <p:nvPr>
            <p:ph type="title"/>
          </p:nvPr>
        </p:nvSpPr>
        <p:spPr>
          <a:xfrm>
            <a:off x="1024128" y="471509"/>
            <a:ext cx="4389120" cy="1737360"/>
          </a:xfrm>
        </p:spPr>
        <p:txBody>
          <a:bodyPr>
            <a:noAutofit/>
          </a:bodyPr>
          <a:lstStyle>
            <a:lvl1pPr>
              <a:lnSpc>
                <a:spcPct val="80000"/>
              </a:lnSpc>
              <a:defRPr sz="4000"/>
            </a:lvl1pPr>
          </a:lstStyle>
          <a:p>
            <a:r>
              <a:rPr lang="en-US"/>
              <a:t>Click to edit Master title style</a:t>
            </a:r>
            <a:endParaRPr lang="en-US" dirty="0"/>
          </a:p>
        </p:txBody>
      </p:sp>
      <p:sp>
        <p:nvSpPr>
          <p:cNvPr id="3" name="Content Placeholder 2"/>
          <p:cNvSpPr>
            <a:spLocks noGrp="1"/>
          </p:cNvSpPr>
          <p:nvPr>
            <p:ph idx="1"/>
          </p:nvPr>
        </p:nvSpPr>
        <p:spPr>
          <a:xfrm>
            <a:off x="5715000" y="822960"/>
            <a:ext cx="5678424" cy="5184648"/>
          </a:xfrm>
        </p:spPr>
        <p:txBody>
          <a:bodyPr/>
          <a:lstStyle>
            <a:lvl1pPr>
              <a:defRPr sz="24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024128" y="2257506"/>
            <a:ext cx="438912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02AC24A9-CCB6-4F8D-B8DB-C2F3692CFA5A}" type="datetimeFigureOut">
              <a:rPr lang="en-US" smtClean="0"/>
              <a:t>11/19/2020</a:t>
            </a:fld>
            <a:endParaRPr lang="en-US" dirty="0"/>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2DC25EE-239B-4C5F-AAD1-255A7D5F1EE2}" type="slidenum">
              <a:rPr lang="en-US" smtClean="0"/>
              <a:t>‹#›</a:t>
            </a:fld>
            <a:endParaRPr lang="en-US"/>
          </a:p>
        </p:txBody>
      </p:sp>
    </p:spTree>
    <p:extLst>
      <p:ext uri="{BB962C8B-B14F-4D97-AF65-F5344CB8AC3E}">
        <p14:creationId xmlns:p14="http://schemas.microsoft.com/office/powerpoint/2010/main" val="21093198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8"/>
            <a:ext cx="7772400" cy="1463040"/>
          </a:xfrm>
        </p:spPr>
        <p:txBody>
          <a:bodyPr anchor="ctr">
            <a:normAutofit/>
          </a:bodyPr>
          <a:lstStyle>
            <a:lvl1pPr algn="r">
              <a:defRPr sz="5000" spc="200" baseline="0"/>
            </a:lvl1pPr>
          </a:lstStyle>
          <a:p>
            <a:r>
              <a:rPr lang="en-US"/>
              <a:t>Click to edit Master title style</a:t>
            </a:r>
            <a:endParaRPr lang="en-US" dirty="0"/>
          </a:p>
        </p:txBody>
      </p:sp>
      <p:sp>
        <p:nvSpPr>
          <p:cNvPr id="3" name="Picture Placeholder 2"/>
          <p:cNvSpPr>
            <a:spLocks noGrp="1" noChangeAspect="1"/>
          </p:cNvSpPr>
          <p:nvPr>
            <p:ph type="pic" idx="1"/>
          </p:nvPr>
        </p:nvSpPr>
        <p:spPr>
          <a:xfrm>
            <a:off x="0" y="-1"/>
            <a:ext cx="12188952" cy="4572000"/>
          </a:xfrm>
          <a:solidFill>
            <a:schemeClr val="accent1">
              <a:lumMod val="60000"/>
              <a:lumOff val="40000"/>
            </a:schemeClr>
          </a:solidFill>
        </p:spPr>
        <p:txBody>
          <a:bodyPr lIns="457200" tIns="365760" rIns="45720" bIns="4572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610600" y="4960138"/>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2AC24A9-CCB6-4F8D-B8DB-C2F3692CFA5A}" type="datetimeFigureOut">
              <a:rPr lang="en-US" smtClean="0"/>
              <a:t>11/19/2020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2DC25EE-239B-4C5F-AAD1-255A7D5F1EE2}" type="slidenum">
              <a:rPr lang="en-US" smtClean="0"/>
              <a:t>‹#›</a:t>
            </a:fld>
            <a:endParaRPr lang="en-US"/>
          </a:p>
        </p:txBody>
      </p:sp>
      <p:cxnSp>
        <p:nvCxnSpPr>
          <p:cNvPr id="8" name="Straight Connector 7"/>
          <p:cNvCxnSpPr/>
          <p:nvPr/>
        </p:nvCxnSpPr>
        <p:spPr>
          <a:xfrm flipV="1">
            <a:off x="8386843"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862134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128" y="585216"/>
            <a:ext cx="9720072" cy="1499616"/>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24128" y="2286000"/>
            <a:ext cx="9720073" cy="4023360"/>
          </a:xfrm>
          <a:prstGeom prst="rect">
            <a:avLst/>
          </a:prstGeom>
        </p:spPr>
        <p:txBody>
          <a:bodyPr vert="horz" lIns="45720" tIns="45720" rIns="4572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24129" y="6470704"/>
            <a:ext cx="2154143"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02AC24A9-CCB6-4F8D-B8DB-C2F3692CFA5A}" type="datetimeFigureOut">
              <a:rPr lang="en-US" smtClean="0"/>
              <a:t>11/19/2020</a:t>
            </a:fld>
            <a:endParaRPr lang="en-US"/>
          </a:p>
        </p:txBody>
      </p:sp>
      <p:sp>
        <p:nvSpPr>
          <p:cNvPr id="5" name="Footer Placeholder 4"/>
          <p:cNvSpPr>
            <a:spLocks noGrp="1"/>
          </p:cNvSpPr>
          <p:nvPr>
            <p:ph type="ftr" sz="quarter" idx="3"/>
          </p:nvPr>
        </p:nvSpPr>
        <p:spPr>
          <a:xfrm>
            <a:off x="4842932" y="6470704"/>
            <a:ext cx="5901459"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endParaRPr lang="en-US"/>
          </a:p>
        </p:txBody>
      </p:sp>
      <p:sp>
        <p:nvSpPr>
          <p:cNvPr id="6" name="Slide Number Placeholder 5"/>
          <p:cNvSpPr>
            <a:spLocks noGrp="1"/>
          </p:cNvSpPr>
          <p:nvPr>
            <p:ph type="sldNum" sz="quarter" idx="4"/>
          </p:nvPr>
        </p:nvSpPr>
        <p:spPr>
          <a:xfrm>
            <a:off x="10837333" y="6470704"/>
            <a:ext cx="97366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B2DC25EE-239B-4C5F-AAD1-255A7D5F1EE2}" type="slidenum">
              <a:rPr lang="en-US" smtClean="0"/>
              <a:t>‹#›</a:t>
            </a:fld>
            <a:endParaRPr lang="en-US"/>
          </a:p>
        </p:txBody>
      </p:sp>
      <p:cxnSp>
        <p:nvCxnSpPr>
          <p:cNvPr id="7" name="Straight Connector 6"/>
          <p:cNvCxnSpPr/>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21558624"/>
      </p:ext>
    </p:extLst>
  </p:cSld>
  <p:clrMap bg1="lt1" tx1="dk1" bg2="lt2" tx2="dk2" accent1="accent1" accent2="accent2" accent3="accent3" accent4="accent4" accent5="accent5" accent6="accent6" hlink="hlink" folHlink="folHlink"/>
  <p:sldLayoutIdLst>
    <p:sldLayoutId id="2147483785" r:id="rId1"/>
    <p:sldLayoutId id="2147483786" r:id="rId2"/>
    <p:sldLayoutId id="2147483787" r:id="rId3"/>
    <p:sldLayoutId id="2147483788" r:id="rId4"/>
    <p:sldLayoutId id="2147483789" r:id="rId5"/>
    <p:sldLayoutId id="2147483790" r:id="rId6"/>
    <p:sldLayoutId id="2147483791" r:id="rId7"/>
    <p:sldLayoutId id="2147483792" r:id="rId8"/>
    <p:sldLayoutId id="2147483793" r:id="rId9"/>
    <p:sldLayoutId id="2147483794" r:id="rId10"/>
    <p:sldLayoutId id="2147483795" r:id="rId11"/>
  </p:sldLayoutIdLst>
  <p:txStyles>
    <p:titleStyle>
      <a:lvl1pPr algn="l" defTabSz="914400" rtl="0" eaLnBrk="1" latinLnBrk="0" hangingPunct="1">
        <a:lnSpc>
          <a:spcPct val="80000"/>
        </a:lnSpc>
        <a:spcBef>
          <a:spcPct val="0"/>
        </a:spcBef>
        <a:buNone/>
        <a:defRPr sz="50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 Id="rId6" Type="http://schemas.openxmlformats.org/officeDocument/2006/relationships/image" Target="../media/image11.png"/><Relationship Id="rId5" Type="http://schemas.openxmlformats.org/officeDocument/2006/relationships/image" Target="../media/image10.png"/><Relationship Id="rId4" Type="http://schemas.openxmlformats.org/officeDocument/2006/relationships/image" Target="../media/image9.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17FC53-98E4-4732-AFE5-476FC3300D00}"/>
              </a:ext>
            </a:extLst>
          </p:cNvPr>
          <p:cNvSpPr>
            <a:spLocks noGrp="1"/>
          </p:cNvSpPr>
          <p:nvPr>
            <p:ph type="ctrTitle"/>
          </p:nvPr>
        </p:nvSpPr>
        <p:spPr>
          <a:xfrm>
            <a:off x="-1526345" y="4763189"/>
            <a:ext cx="7772400" cy="1463040"/>
          </a:xfrm>
        </p:spPr>
        <p:txBody>
          <a:bodyPr/>
          <a:lstStyle/>
          <a:p>
            <a:r>
              <a:rPr lang="en-US" dirty="0"/>
              <a:t>Blood pressure </a:t>
            </a:r>
          </a:p>
        </p:txBody>
      </p:sp>
      <p:sp>
        <p:nvSpPr>
          <p:cNvPr id="3" name="Subtitle 2">
            <a:extLst>
              <a:ext uri="{FF2B5EF4-FFF2-40B4-BE49-F238E27FC236}">
                <a16:creationId xmlns:a16="http://schemas.microsoft.com/office/drawing/2014/main" id="{CEA511E5-4333-4DAE-ADD4-C32EF72963F2}"/>
              </a:ext>
            </a:extLst>
          </p:cNvPr>
          <p:cNvSpPr>
            <a:spLocks noGrp="1"/>
          </p:cNvSpPr>
          <p:nvPr>
            <p:ph type="subTitle" idx="1"/>
          </p:nvPr>
        </p:nvSpPr>
        <p:spPr>
          <a:xfrm>
            <a:off x="7020951" y="4763189"/>
            <a:ext cx="3200400" cy="1463040"/>
          </a:xfrm>
        </p:spPr>
        <p:txBody>
          <a:bodyPr>
            <a:normAutofit/>
          </a:bodyPr>
          <a:lstStyle/>
          <a:p>
            <a:r>
              <a:rPr lang="en-US" sz="2400" b="1" dirty="0"/>
              <a:t>Dr. Arwa Rawashdeh </a:t>
            </a:r>
          </a:p>
        </p:txBody>
      </p:sp>
    </p:spTree>
    <p:extLst>
      <p:ext uri="{BB962C8B-B14F-4D97-AF65-F5344CB8AC3E}">
        <p14:creationId xmlns:p14="http://schemas.microsoft.com/office/powerpoint/2010/main" val="381536479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AFBACE-527A-4026-AD3B-F135E98D35B3}"/>
              </a:ext>
            </a:extLst>
          </p:cNvPr>
          <p:cNvSpPr>
            <a:spLocks noGrp="1"/>
          </p:cNvSpPr>
          <p:nvPr>
            <p:ph type="title"/>
          </p:nvPr>
        </p:nvSpPr>
        <p:spPr>
          <a:xfrm>
            <a:off x="784977" y="247592"/>
            <a:ext cx="9720072" cy="652740"/>
          </a:xfrm>
        </p:spPr>
        <p:txBody>
          <a:bodyPr>
            <a:normAutofit/>
          </a:bodyPr>
          <a:lstStyle/>
          <a:p>
            <a:r>
              <a:rPr lang="en-US" sz="3200" dirty="0"/>
              <a:t>Perfusion pressure </a:t>
            </a:r>
          </a:p>
        </p:txBody>
      </p:sp>
      <p:sp>
        <p:nvSpPr>
          <p:cNvPr id="3" name="Content Placeholder 2">
            <a:extLst>
              <a:ext uri="{FF2B5EF4-FFF2-40B4-BE49-F238E27FC236}">
                <a16:creationId xmlns:a16="http://schemas.microsoft.com/office/drawing/2014/main" id="{6717646D-6929-4A36-A0CC-4E2814FA0551}"/>
              </a:ext>
            </a:extLst>
          </p:cNvPr>
          <p:cNvSpPr>
            <a:spLocks noGrp="1"/>
          </p:cNvSpPr>
          <p:nvPr>
            <p:ph idx="1"/>
          </p:nvPr>
        </p:nvSpPr>
        <p:spPr>
          <a:xfrm>
            <a:off x="489556" y="900333"/>
            <a:ext cx="9720073" cy="5710076"/>
          </a:xfrm>
        </p:spPr>
        <p:txBody>
          <a:bodyPr>
            <a:noAutofit/>
          </a:bodyPr>
          <a:lstStyle/>
          <a:p>
            <a:r>
              <a:rPr lang="en-US" sz="1600" b="1" dirty="0">
                <a:solidFill>
                  <a:srgbClr val="0070C0"/>
                </a:solidFill>
              </a:rPr>
              <a:t>Perfusion pressure (∆p) = Mean arterial pressure (MAP) – the central venous pressure(CVP) </a:t>
            </a:r>
          </a:p>
          <a:p>
            <a:r>
              <a:rPr lang="en-US" sz="1600" i="1" dirty="0"/>
              <a:t>The central venous pressure (CVP) determines the right atrial pressure (RAP)</a:t>
            </a:r>
          </a:p>
          <a:p>
            <a:r>
              <a:rPr lang="en-US" sz="1600" i="1" dirty="0"/>
              <a:t>The volume of blood pumped toward heart is your central venous pressure and the venous pressure affect your right atrium pressure and it is about 3-8mmHg; it is small we don’t even consider it often </a:t>
            </a:r>
          </a:p>
          <a:p>
            <a:r>
              <a:rPr lang="en-US" sz="1600" i="1" dirty="0"/>
              <a:t>So what we say that the </a:t>
            </a:r>
          </a:p>
          <a:p>
            <a:r>
              <a:rPr lang="en-US" sz="1600" i="1" dirty="0"/>
              <a:t>(</a:t>
            </a:r>
            <a:r>
              <a:rPr lang="en-US" sz="1600" b="1" i="1" dirty="0"/>
              <a:t>∆p</a:t>
            </a:r>
            <a:r>
              <a:rPr lang="en-US" sz="1600" i="1" dirty="0"/>
              <a:t>) = Mean arterial pressure (MAP) what does that mean???</a:t>
            </a:r>
          </a:p>
          <a:p>
            <a:r>
              <a:rPr lang="en-US" sz="1600" b="1" i="1" dirty="0"/>
              <a:t>Systolic pressure </a:t>
            </a:r>
          </a:p>
          <a:p>
            <a:r>
              <a:rPr lang="en-US" sz="1600" i="1" dirty="0"/>
              <a:t>When ever the heart contracting it pumping the blood outside the heart ; the force at which we are trying to push the blood out of the heart and into the actual major arteries is the systolic pressure (left ventricles to aorta ) and on average it is a bout 120mmHg </a:t>
            </a:r>
          </a:p>
          <a:p>
            <a:r>
              <a:rPr lang="en-US" sz="1600" i="1" dirty="0"/>
              <a:t>When ever the blood comes into the aorta it stretches the wall of the aorta so the wall of the aorta is going to be stretched now this is not that is stretching the walls is  the systolic pressure but what happens is eventually; the actual aorta is very elastic and wants to recoil and squeeze the blood downwards or upwards to the head and the neck</a:t>
            </a:r>
          </a:p>
          <a:p>
            <a:r>
              <a:rPr lang="en-US" sz="1600" b="1" i="1" dirty="0"/>
              <a:t>Diastolic blood pressure </a:t>
            </a:r>
          </a:p>
          <a:p>
            <a:r>
              <a:rPr lang="en-US" sz="1600" i="1" dirty="0"/>
              <a:t>Whenever the aorta is coming back to it is natural size the point when is relaxing and going back to its normal size original size ; this is called the diastolic blood pressure and on average it is about 80mmHg </a:t>
            </a:r>
          </a:p>
        </p:txBody>
      </p:sp>
    </p:spTree>
    <p:extLst>
      <p:ext uri="{BB962C8B-B14F-4D97-AF65-F5344CB8AC3E}">
        <p14:creationId xmlns:p14="http://schemas.microsoft.com/office/powerpoint/2010/main" val="389990966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139CB6-A357-4630-BA1A-3A2EE5E3E406}"/>
              </a:ext>
            </a:extLst>
          </p:cNvPr>
          <p:cNvSpPr>
            <a:spLocks noGrp="1"/>
          </p:cNvSpPr>
          <p:nvPr>
            <p:ph type="title"/>
          </p:nvPr>
        </p:nvSpPr>
        <p:spPr>
          <a:xfrm>
            <a:off x="1024127" y="0"/>
            <a:ext cx="9720072" cy="1088839"/>
          </a:xfrm>
        </p:spPr>
        <p:txBody>
          <a:bodyPr>
            <a:normAutofit/>
          </a:bodyPr>
          <a:lstStyle/>
          <a:p>
            <a:r>
              <a:rPr lang="en-US" sz="3200" dirty="0"/>
              <a:t>Mean arterial blood pressure </a:t>
            </a:r>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EA2F0375-C10F-4562-B6F3-4B5656C2924A}"/>
                  </a:ext>
                </a:extLst>
              </p:cNvPr>
              <p:cNvSpPr>
                <a:spLocks noGrp="1"/>
              </p:cNvSpPr>
              <p:nvPr>
                <p:ph idx="1"/>
              </p:nvPr>
            </p:nvSpPr>
            <p:spPr>
              <a:xfrm>
                <a:off x="1024127" y="1088839"/>
                <a:ext cx="9720073" cy="5649586"/>
              </a:xfrm>
            </p:spPr>
            <p:txBody>
              <a:bodyPr>
                <a:normAutofit fontScale="55000" lnSpcReduction="20000"/>
              </a:bodyPr>
              <a:lstStyle/>
              <a:p>
                <a14:m>
                  <m:oMath xmlns:m="http://schemas.openxmlformats.org/officeDocument/2006/math">
                    <m:r>
                      <a:rPr lang="en-US" sz="2900" b="1" i="1" dirty="0" smtClean="0">
                        <a:solidFill>
                          <a:srgbClr val="002060"/>
                        </a:solidFill>
                        <a:latin typeface="Cambria Math" panose="02040503050406030204" pitchFamily="18" charset="0"/>
                      </a:rPr>
                      <m:t>𝑴𝑨𝑷</m:t>
                    </m:r>
                    <m:r>
                      <a:rPr lang="en-US" sz="2900" b="1" i="1" dirty="0" smtClean="0">
                        <a:solidFill>
                          <a:srgbClr val="002060"/>
                        </a:solidFill>
                        <a:latin typeface="Cambria Math" panose="02040503050406030204" pitchFamily="18" charset="0"/>
                      </a:rPr>
                      <m:t>= </m:t>
                    </m:r>
                    <m:r>
                      <a:rPr lang="en-US" sz="2900" b="1" i="1" dirty="0" smtClean="0">
                        <a:solidFill>
                          <a:srgbClr val="002060"/>
                        </a:solidFill>
                        <a:latin typeface="Cambria Math" panose="02040503050406030204" pitchFamily="18" charset="0"/>
                      </a:rPr>
                      <m:t>𝒅𝒊𝒂𝒔𝒕𝒐𝒍𝒊𝒄</m:t>
                    </m:r>
                    <m:r>
                      <a:rPr lang="en-US" sz="2900" b="1" i="1" dirty="0" smtClean="0">
                        <a:solidFill>
                          <a:srgbClr val="002060"/>
                        </a:solidFill>
                        <a:latin typeface="Cambria Math" panose="02040503050406030204" pitchFamily="18" charset="0"/>
                      </a:rPr>
                      <m:t> </m:t>
                    </m:r>
                    <m:r>
                      <a:rPr lang="en-US" sz="2900" b="1" i="1" dirty="0" smtClean="0">
                        <a:solidFill>
                          <a:srgbClr val="002060"/>
                        </a:solidFill>
                        <a:latin typeface="Cambria Math" panose="02040503050406030204" pitchFamily="18" charset="0"/>
                      </a:rPr>
                      <m:t>𝒑𝒓𝒆𝒔𝒔𝒖𝒓𝒆</m:t>
                    </m:r>
                    <m:r>
                      <a:rPr lang="en-US" sz="2900" b="1" i="1" dirty="0" smtClean="0">
                        <a:solidFill>
                          <a:srgbClr val="002060"/>
                        </a:solidFill>
                        <a:latin typeface="Cambria Math" panose="02040503050406030204" pitchFamily="18" charset="0"/>
                      </a:rPr>
                      <m:t> + </m:t>
                    </m:r>
                    <m:r>
                      <a:rPr lang="en-US" sz="2900" b="1" i="1" dirty="0" smtClean="0">
                        <a:solidFill>
                          <a:srgbClr val="002060"/>
                        </a:solidFill>
                        <a:latin typeface="Cambria Math" panose="02040503050406030204" pitchFamily="18" charset="0"/>
                      </a:rPr>
                      <m:t>𝟏</m:t>
                    </m:r>
                    <m:r>
                      <a:rPr lang="en-US" sz="2900" b="1" i="1" dirty="0" smtClean="0">
                        <a:solidFill>
                          <a:srgbClr val="002060"/>
                        </a:solidFill>
                        <a:latin typeface="Cambria Math" panose="02040503050406030204" pitchFamily="18" charset="0"/>
                      </a:rPr>
                      <m:t>/</m:t>
                    </m:r>
                    <m:r>
                      <a:rPr lang="en-US" sz="2900" b="1" i="1" dirty="0" smtClean="0">
                        <a:solidFill>
                          <a:srgbClr val="002060"/>
                        </a:solidFill>
                        <a:latin typeface="Cambria Math" panose="02040503050406030204" pitchFamily="18" charset="0"/>
                      </a:rPr>
                      <m:t>𝟑</m:t>
                    </m:r>
                    <m:r>
                      <a:rPr lang="en-US" sz="2900" b="1" i="1" dirty="0" smtClean="0">
                        <a:solidFill>
                          <a:srgbClr val="002060"/>
                        </a:solidFill>
                        <a:latin typeface="Cambria Math" panose="02040503050406030204" pitchFamily="18" charset="0"/>
                      </a:rPr>
                      <m:t> </m:t>
                    </m:r>
                    <m:r>
                      <a:rPr lang="en-US" sz="2900" b="1" i="1" dirty="0" smtClean="0">
                        <a:solidFill>
                          <a:srgbClr val="002060"/>
                        </a:solidFill>
                        <a:latin typeface="Cambria Math" panose="02040503050406030204" pitchFamily="18" charset="0"/>
                      </a:rPr>
                      <m:t>𝒑𝒖𝒍𝒔𝒆</m:t>
                    </m:r>
                    <m:r>
                      <a:rPr lang="en-US" sz="2900" b="1" i="1" dirty="0" smtClean="0">
                        <a:solidFill>
                          <a:srgbClr val="002060"/>
                        </a:solidFill>
                        <a:latin typeface="Cambria Math" panose="02040503050406030204" pitchFamily="18" charset="0"/>
                      </a:rPr>
                      <m:t> </m:t>
                    </m:r>
                    <m:r>
                      <a:rPr lang="en-US" sz="2900" b="1" i="1" dirty="0" smtClean="0">
                        <a:solidFill>
                          <a:srgbClr val="002060"/>
                        </a:solidFill>
                        <a:latin typeface="Cambria Math" panose="02040503050406030204" pitchFamily="18" charset="0"/>
                      </a:rPr>
                      <m:t>𝒑𝒓𝒆𝒔𝒔𝒖𝒓𝒆</m:t>
                    </m:r>
                    <m:r>
                      <a:rPr lang="en-US" sz="2900" b="1" i="1" dirty="0" smtClean="0">
                        <a:solidFill>
                          <a:srgbClr val="002060"/>
                        </a:solidFill>
                        <a:latin typeface="Cambria Math" panose="02040503050406030204" pitchFamily="18" charset="0"/>
                      </a:rPr>
                      <m:t> = </m:t>
                    </m:r>
                    <m:r>
                      <a:rPr lang="en-US" sz="2900" b="1" i="1" dirty="0" smtClean="0">
                        <a:solidFill>
                          <a:srgbClr val="002060"/>
                        </a:solidFill>
                        <a:latin typeface="Cambria Math" panose="02040503050406030204" pitchFamily="18" charset="0"/>
                      </a:rPr>
                      <m:t>𝟗𝟑</m:t>
                    </m:r>
                    <m:r>
                      <a:rPr lang="en-US" sz="2900" b="1" i="1" dirty="0" smtClean="0">
                        <a:solidFill>
                          <a:srgbClr val="002060"/>
                        </a:solidFill>
                        <a:latin typeface="Cambria Math" panose="02040503050406030204" pitchFamily="18" charset="0"/>
                      </a:rPr>
                      <m:t>𝒎𝒎𝑯𝒈</m:t>
                    </m:r>
                    <m:r>
                      <a:rPr lang="en-US" sz="2900" b="1" i="1" dirty="0" smtClean="0">
                        <a:solidFill>
                          <a:srgbClr val="002060"/>
                        </a:solidFill>
                        <a:latin typeface="Cambria Math" panose="02040503050406030204" pitchFamily="18" charset="0"/>
                      </a:rPr>
                      <m:t> </m:t>
                    </m:r>
                  </m:oMath>
                </a14:m>
                <a:endParaRPr lang="en-US" sz="2900" b="1" dirty="0">
                  <a:solidFill>
                    <a:srgbClr val="002060"/>
                  </a:solidFill>
                </a:endParaRPr>
              </a:p>
              <a:p>
                <a:endParaRPr lang="en-US" dirty="0"/>
              </a:p>
              <a:p>
                <a:r>
                  <a:rPr lang="en-US" sz="3200" b="1" i="1" dirty="0"/>
                  <a:t>Pulse pressure </a:t>
                </a:r>
              </a:p>
              <a:p>
                <a:r>
                  <a:rPr lang="en-US" sz="3200" i="1" dirty="0"/>
                  <a:t>The difference between systolic and diastolic pressure which is 40mmHg on average </a:t>
                </a:r>
              </a:p>
              <a:p>
                <a:pPr>
                  <a:buFont typeface="Wingdings" panose="05000000000000000000" pitchFamily="2" charset="2"/>
                  <a:buChar char="q"/>
                </a:pPr>
                <a:endParaRPr lang="en-US" sz="3200" i="1" dirty="0"/>
              </a:p>
              <a:p>
                <a:pPr>
                  <a:buFont typeface="Wingdings" panose="05000000000000000000" pitchFamily="2" charset="2"/>
                  <a:buChar char="q"/>
                </a:pPr>
                <a:r>
                  <a:rPr lang="en-US" sz="3200" i="1" dirty="0"/>
                  <a:t>To calculate a mean arterial pressure, double the diastolic blood pressure and add the sum to the systolic blood pressure. Then divide by 3. For example, if a patient’s blood pressure is 83 mm Hg/50 mm Hg, his MAP would be 61 mm Hg. Here are the steps for this calculation:</a:t>
                </a:r>
              </a:p>
              <a:p>
                <a:endParaRPr lang="en-US" sz="3200" i="1" dirty="0"/>
              </a:p>
              <a:p>
                <a:r>
                  <a:rPr lang="en-US" sz="3600" b="1" i="1" dirty="0">
                    <a:solidFill>
                      <a:srgbClr val="002060"/>
                    </a:solidFill>
                    <a:latin typeface="+mj-lt"/>
                  </a:rPr>
                  <a:t>MAP = </a:t>
                </a:r>
                <a:r>
                  <a:rPr lang="en-US" sz="3600" b="1" i="1" u="sng" dirty="0">
                    <a:solidFill>
                      <a:srgbClr val="002060"/>
                    </a:solidFill>
                    <a:latin typeface="+mj-lt"/>
                  </a:rPr>
                  <a:t>SBP + 2 (DBP)</a:t>
                </a:r>
                <a:endParaRPr lang="en-US" sz="3600" b="1" i="1" u="sng" dirty="0">
                  <a:solidFill>
                    <a:srgbClr val="002060"/>
                  </a:solidFill>
                </a:endParaRPr>
              </a:p>
              <a:p>
                <a:r>
                  <a:rPr lang="en-US" sz="3600" b="1" i="1" dirty="0">
                    <a:solidFill>
                      <a:srgbClr val="002060"/>
                    </a:solidFill>
                    <a:latin typeface="+mj-lt"/>
                  </a:rPr>
                  <a:t>             3</a:t>
                </a:r>
                <a:endParaRPr lang="en-US" sz="3600" b="1" i="1" dirty="0">
                  <a:solidFill>
                    <a:srgbClr val="002060"/>
                  </a:solidFill>
                </a:endParaRPr>
              </a:p>
              <a:p>
                <a:pPr marL="0" indent="0">
                  <a:buNone/>
                </a:pPr>
                <a:r>
                  <a:rPr lang="en-US" sz="3200" i="1" dirty="0"/>
                  <a:t>the ventricles spend approximately one-third (1/3) of their time in systole, and two-thirds (2/3) in diastole</a:t>
                </a:r>
              </a:p>
              <a:p>
                <a:endParaRPr lang="en-US" sz="3200" i="1" dirty="0"/>
              </a:p>
              <a:p>
                <a:r>
                  <a:rPr lang="en-US" sz="3200" b="1" i="1" dirty="0">
                    <a:solidFill>
                      <a:srgbClr val="002060"/>
                    </a:solidFill>
                  </a:rPr>
                  <a:t>It is so important because it determines the actual pressure by which will propel the substances out of the capillary beds into the tissues </a:t>
                </a:r>
              </a:p>
              <a:p>
                <a:r>
                  <a:rPr lang="en-US" sz="3200" i="1" dirty="0"/>
                  <a:t> </a:t>
                </a:r>
              </a:p>
              <a:p>
                <a:endParaRPr lang="en-US" dirty="0"/>
              </a:p>
            </p:txBody>
          </p:sp>
        </mc:Choice>
        <mc:Fallback xmlns="">
          <p:sp>
            <p:nvSpPr>
              <p:cNvPr id="3" name="Content Placeholder 2">
                <a:extLst>
                  <a:ext uri="{FF2B5EF4-FFF2-40B4-BE49-F238E27FC236}">
                    <a16:creationId xmlns:a16="http://schemas.microsoft.com/office/drawing/2014/main" id="{EA2F0375-C10F-4562-B6F3-4B5656C2924A}"/>
                  </a:ext>
                </a:extLst>
              </p:cNvPr>
              <p:cNvSpPr>
                <a:spLocks noGrp="1" noRot="1" noChangeAspect="1" noMove="1" noResize="1" noEditPoints="1" noAdjustHandles="1" noChangeArrowheads="1" noChangeShapeType="1" noTextEdit="1"/>
              </p:cNvSpPr>
              <p:nvPr>
                <p:ph idx="1"/>
              </p:nvPr>
            </p:nvSpPr>
            <p:spPr>
              <a:xfrm>
                <a:off x="1024127" y="1088839"/>
                <a:ext cx="9720073" cy="5649586"/>
              </a:xfrm>
              <a:blipFill>
                <a:blip r:embed="rId2"/>
                <a:stretch>
                  <a:fillRect l="-1003" t="-864"/>
                </a:stretch>
              </a:blipFill>
            </p:spPr>
            <p:txBody>
              <a:bodyPr/>
              <a:lstStyle/>
              <a:p>
                <a:r>
                  <a:rPr lang="en-US">
                    <a:noFill/>
                  </a:rPr>
                  <a:t> </a:t>
                </a:r>
              </a:p>
            </p:txBody>
          </p:sp>
        </mc:Fallback>
      </mc:AlternateContent>
    </p:spTree>
    <p:extLst>
      <p:ext uri="{BB962C8B-B14F-4D97-AF65-F5344CB8AC3E}">
        <p14:creationId xmlns:p14="http://schemas.microsoft.com/office/powerpoint/2010/main" val="413181413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571872-EE2C-4D27-9A96-87C10584D25C}"/>
              </a:ext>
            </a:extLst>
          </p:cNvPr>
          <p:cNvSpPr>
            <a:spLocks noGrp="1"/>
          </p:cNvSpPr>
          <p:nvPr>
            <p:ph type="title"/>
          </p:nvPr>
        </p:nvSpPr>
        <p:spPr>
          <a:xfrm>
            <a:off x="647114" y="303862"/>
            <a:ext cx="9720072" cy="962230"/>
          </a:xfrm>
        </p:spPr>
        <p:txBody>
          <a:bodyPr/>
          <a:lstStyle/>
          <a:p>
            <a:r>
              <a:rPr lang="en-US" dirty="0"/>
              <a:t>Korotkoff sound </a:t>
            </a:r>
          </a:p>
        </p:txBody>
      </p:sp>
      <p:sp>
        <p:nvSpPr>
          <p:cNvPr id="3" name="Content Placeholder 2">
            <a:extLst>
              <a:ext uri="{FF2B5EF4-FFF2-40B4-BE49-F238E27FC236}">
                <a16:creationId xmlns:a16="http://schemas.microsoft.com/office/drawing/2014/main" id="{304BFB48-C9C1-4A2E-A32D-DA393F3412F1}"/>
              </a:ext>
            </a:extLst>
          </p:cNvPr>
          <p:cNvSpPr>
            <a:spLocks noGrp="1"/>
          </p:cNvSpPr>
          <p:nvPr>
            <p:ph idx="1"/>
          </p:nvPr>
        </p:nvSpPr>
        <p:spPr>
          <a:xfrm>
            <a:off x="647114" y="1266092"/>
            <a:ext cx="10097087" cy="5043268"/>
          </a:xfrm>
        </p:spPr>
        <p:txBody>
          <a:bodyPr>
            <a:normAutofit/>
          </a:bodyPr>
          <a:lstStyle/>
          <a:p>
            <a:pPr>
              <a:buFont typeface="Wingdings" panose="05000000000000000000" pitchFamily="2" charset="2"/>
              <a:buChar char="v"/>
            </a:pPr>
            <a:r>
              <a:rPr lang="en-US" i="1" dirty="0"/>
              <a:t>Put the blood pressure cuff on you start pumping the blood pressure cuff </a:t>
            </a:r>
          </a:p>
          <a:p>
            <a:pPr>
              <a:buFont typeface="Wingdings" panose="05000000000000000000" pitchFamily="2" charset="2"/>
              <a:buChar char="v"/>
            </a:pPr>
            <a:r>
              <a:rPr lang="en-US" i="1" dirty="0"/>
              <a:t>As you start pumping the cuff usually put around the brachial area, so you are compressing the  brachial artery as you compressing the brachial area you are going to decreasing and slowing the blood flow to that area </a:t>
            </a:r>
          </a:p>
          <a:p>
            <a:pPr>
              <a:buFont typeface="Wingdings" panose="05000000000000000000" pitchFamily="2" charset="2"/>
              <a:buChar char="v"/>
            </a:pPr>
            <a:r>
              <a:rPr lang="en-US" i="1" dirty="0"/>
              <a:t>Keep pumping it until you hear no sounds like hit it 2mmhg </a:t>
            </a:r>
          </a:p>
          <a:p>
            <a:pPr>
              <a:buFont typeface="Wingdings" panose="05000000000000000000" pitchFamily="2" charset="2"/>
              <a:buChar char="v"/>
            </a:pPr>
            <a:r>
              <a:rPr lang="en-US" i="1" dirty="0"/>
              <a:t>Once you get to a decently high point Then start slowly letting go and you going to hearing tapping sound and it is like swishing sound and this Korotkoff sound </a:t>
            </a:r>
          </a:p>
          <a:p>
            <a:pPr>
              <a:buFont typeface="Wingdings" panose="05000000000000000000" pitchFamily="2" charset="2"/>
              <a:buChar char="v"/>
            </a:pPr>
            <a:r>
              <a:rPr lang="en-US" i="1" dirty="0"/>
              <a:t>After those sounds go away it leads into the  first sound is the systolic pressure </a:t>
            </a:r>
          </a:p>
          <a:p>
            <a:pPr>
              <a:buFont typeface="Wingdings" panose="05000000000000000000" pitchFamily="2" charset="2"/>
              <a:buChar char="v"/>
            </a:pPr>
            <a:r>
              <a:rPr lang="en-US" i="1" dirty="0"/>
              <a:t>Those sounds of systolic pressure is going to continue and continue until the sound completely dissipate that last point at which the sounds disappear is called the diastolic pressure  </a:t>
            </a:r>
          </a:p>
        </p:txBody>
      </p:sp>
    </p:spTree>
    <p:extLst>
      <p:ext uri="{BB962C8B-B14F-4D97-AF65-F5344CB8AC3E}">
        <p14:creationId xmlns:p14="http://schemas.microsoft.com/office/powerpoint/2010/main" val="7463637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19E4CD-EDC2-410F-AEF6-23130CC1C080}"/>
              </a:ext>
            </a:extLst>
          </p:cNvPr>
          <p:cNvSpPr>
            <a:spLocks noGrp="1"/>
          </p:cNvSpPr>
          <p:nvPr>
            <p:ph type="title"/>
          </p:nvPr>
        </p:nvSpPr>
        <p:spPr/>
        <p:txBody>
          <a:bodyPr/>
          <a:lstStyle/>
          <a:p>
            <a:r>
              <a:rPr lang="en-US" dirty="0"/>
              <a:t>Objectives </a:t>
            </a:r>
          </a:p>
        </p:txBody>
      </p:sp>
      <p:sp>
        <p:nvSpPr>
          <p:cNvPr id="3" name="Content Placeholder 2">
            <a:extLst>
              <a:ext uri="{FF2B5EF4-FFF2-40B4-BE49-F238E27FC236}">
                <a16:creationId xmlns:a16="http://schemas.microsoft.com/office/drawing/2014/main" id="{8378418B-9FCF-45C1-929A-A1A24A9281A9}"/>
              </a:ext>
            </a:extLst>
          </p:cNvPr>
          <p:cNvSpPr>
            <a:spLocks noGrp="1"/>
          </p:cNvSpPr>
          <p:nvPr>
            <p:ph idx="1"/>
          </p:nvPr>
        </p:nvSpPr>
        <p:spPr>
          <a:xfrm>
            <a:off x="1024127" y="1744394"/>
            <a:ext cx="9720073" cy="4241410"/>
          </a:xfrm>
        </p:spPr>
        <p:txBody>
          <a:bodyPr/>
          <a:lstStyle/>
          <a:p>
            <a:pPr>
              <a:buFont typeface="Wingdings" panose="05000000000000000000" pitchFamily="2" charset="2"/>
              <a:buChar char="v"/>
            </a:pPr>
            <a:r>
              <a:rPr lang="en-US" b="1" i="1" dirty="0"/>
              <a:t>Identify Systolic BP</a:t>
            </a:r>
          </a:p>
          <a:p>
            <a:pPr>
              <a:buFont typeface="Wingdings" panose="05000000000000000000" pitchFamily="2" charset="2"/>
              <a:buChar char="v"/>
            </a:pPr>
            <a:r>
              <a:rPr lang="en-US" b="1" i="1" dirty="0"/>
              <a:t>Identify Diastolic BP</a:t>
            </a:r>
          </a:p>
          <a:p>
            <a:pPr>
              <a:buFont typeface="Wingdings" panose="05000000000000000000" pitchFamily="2" charset="2"/>
              <a:buChar char="v"/>
            </a:pPr>
            <a:r>
              <a:rPr lang="en-US" b="1" i="1" dirty="0"/>
              <a:t>Identify Resistance </a:t>
            </a:r>
          </a:p>
          <a:p>
            <a:pPr>
              <a:buFont typeface="Wingdings" panose="05000000000000000000" pitchFamily="2" charset="2"/>
              <a:buChar char="v"/>
            </a:pPr>
            <a:r>
              <a:rPr lang="en-US" b="1" i="1" dirty="0"/>
              <a:t>Identify Velocity and Flow </a:t>
            </a:r>
          </a:p>
          <a:p>
            <a:pPr>
              <a:buFont typeface="Wingdings" panose="05000000000000000000" pitchFamily="2" charset="2"/>
              <a:buChar char="v"/>
            </a:pPr>
            <a:r>
              <a:rPr lang="en-US" b="1" i="1" dirty="0"/>
              <a:t>Identify Cross- Sectional area </a:t>
            </a:r>
          </a:p>
          <a:p>
            <a:pPr>
              <a:buFont typeface="Wingdings" panose="05000000000000000000" pitchFamily="2" charset="2"/>
              <a:buChar char="v"/>
            </a:pPr>
            <a:r>
              <a:rPr lang="en-US" b="1" i="1" dirty="0"/>
              <a:t>Identify Perfusion pressure </a:t>
            </a:r>
          </a:p>
          <a:p>
            <a:pPr>
              <a:buFont typeface="Wingdings" panose="05000000000000000000" pitchFamily="2" charset="2"/>
              <a:buChar char="v"/>
            </a:pPr>
            <a:r>
              <a:rPr lang="en-US" b="1" i="1" dirty="0"/>
              <a:t>Identify Korotkoff sounds </a:t>
            </a:r>
          </a:p>
          <a:p>
            <a:pPr>
              <a:buFont typeface="Wingdings" panose="05000000000000000000" pitchFamily="2" charset="2"/>
              <a:buChar char="v"/>
            </a:pPr>
            <a:endParaRPr lang="en-US" dirty="0"/>
          </a:p>
          <a:p>
            <a:pPr>
              <a:buFont typeface="Wingdings" panose="05000000000000000000" pitchFamily="2" charset="2"/>
              <a:buChar char="v"/>
            </a:pPr>
            <a:endParaRPr lang="en-US" dirty="0"/>
          </a:p>
        </p:txBody>
      </p:sp>
    </p:spTree>
    <p:extLst>
      <p:ext uri="{BB962C8B-B14F-4D97-AF65-F5344CB8AC3E}">
        <p14:creationId xmlns:p14="http://schemas.microsoft.com/office/powerpoint/2010/main" val="18262511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2A456F-EBA1-4ACD-9190-73AF2B25BF9D}"/>
              </a:ext>
            </a:extLst>
          </p:cNvPr>
          <p:cNvSpPr>
            <a:spLocks noGrp="1"/>
          </p:cNvSpPr>
          <p:nvPr>
            <p:ph type="title"/>
          </p:nvPr>
        </p:nvSpPr>
        <p:spPr>
          <a:xfrm>
            <a:off x="1024128" y="585216"/>
            <a:ext cx="9720072" cy="1046636"/>
          </a:xfrm>
        </p:spPr>
        <p:txBody>
          <a:bodyPr/>
          <a:lstStyle/>
          <a:p>
            <a:r>
              <a:rPr lang="en-US" dirty="0"/>
              <a:t>Blood pressure </a:t>
            </a:r>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7AA47DE8-5D6C-49F5-B715-0AC2BC29D4C2}"/>
                  </a:ext>
                </a:extLst>
              </p:cNvPr>
              <p:cNvSpPr>
                <a:spLocks noGrp="1"/>
              </p:cNvSpPr>
              <p:nvPr>
                <p:ph idx="1"/>
              </p:nvPr>
            </p:nvSpPr>
            <p:spPr>
              <a:xfrm>
                <a:off x="911586" y="1934307"/>
                <a:ext cx="9720073" cy="4023360"/>
              </a:xfrm>
            </p:spPr>
            <p:txBody>
              <a:bodyPr>
                <a:normAutofit fontScale="85000" lnSpcReduction="20000"/>
              </a:bodyPr>
              <a:lstStyle/>
              <a:p>
                <a:pPr>
                  <a:buFont typeface="Wingdings" panose="05000000000000000000" pitchFamily="2" charset="2"/>
                  <a:buChar char="v"/>
                </a:pPr>
                <a:r>
                  <a:rPr lang="en-US" dirty="0"/>
                  <a:t>Blood pressure =cardiac output X total peripheral resistance </a:t>
                </a:r>
              </a:p>
              <a:p>
                <a14:m>
                  <m:oMath xmlns:m="http://schemas.openxmlformats.org/officeDocument/2006/math">
                    <m:r>
                      <a:rPr lang="en-US" sz="2800" b="1" i="1" dirty="0" smtClean="0">
                        <a:solidFill>
                          <a:srgbClr val="002060"/>
                        </a:solidFill>
                        <a:latin typeface="Cambria Math" panose="02040503050406030204" pitchFamily="18" charset="0"/>
                      </a:rPr>
                      <m:t>𝑩𝑷</m:t>
                    </m:r>
                    <m:r>
                      <a:rPr lang="en-US" sz="2800" b="1" i="1" dirty="0" smtClean="0">
                        <a:solidFill>
                          <a:srgbClr val="002060"/>
                        </a:solidFill>
                        <a:latin typeface="Cambria Math" panose="02040503050406030204" pitchFamily="18" charset="0"/>
                      </a:rPr>
                      <m:t>= </m:t>
                    </m:r>
                    <m:r>
                      <a:rPr lang="en-US" sz="2800" b="1" i="1" dirty="0" smtClean="0">
                        <a:solidFill>
                          <a:srgbClr val="002060"/>
                        </a:solidFill>
                        <a:latin typeface="Cambria Math" panose="02040503050406030204" pitchFamily="18" charset="0"/>
                      </a:rPr>
                      <m:t>𝑪𝑶</m:t>
                    </m:r>
                    <m:r>
                      <a:rPr lang="en-US" sz="2800" b="1" i="1" dirty="0" smtClean="0">
                        <a:solidFill>
                          <a:srgbClr val="002060"/>
                        </a:solidFill>
                        <a:latin typeface="Cambria Math" panose="02040503050406030204" pitchFamily="18" charset="0"/>
                      </a:rPr>
                      <m:t>  </m:t>
                    </m:r>
                    <m:r>
                      <a:rPr lang="en-US" sz="2800" b="1" i="1" dirty="0" smtClean="0">
                        <a:solidFill>
                          <a:srgbClr val="002060"/>
                        </a:solidFill>
                        <a:latin typeface="Cambria Math" panose="02040503050406030204" pitchFamily="18" charset="0"/>
                      </a:rPr>
                      <m:t>𝑿</m:t>
                    </m:r>
                    <m:r>
                      <a:rPr lang="en-US" sz="2800" b="1" i="1" dirty="0" smtClean="0">
                        <a:solidFill>
                          <a:srgbClr val="002060"/>
                        </a:solidFill>
                        <a:latin typeface="Cambria Math" panose="02040503050406030204" pitchFamily="18" charset="0"/>
                      </a:rPr>
                      <m:t>  </m:t>
                    </m:r>
                    <m:r>
                      <a:rPr lang="en-US" sz="2800" b="1" i="1" dirty="0" smtClean="0">
                        <a:solidFill>
                          <a:srgbClr val="002060"/>
                        </a:solidFill>
                        <a:latin typeface="Cambria Math" panose="02040503050406030204" pitchFamily="18" charset="0"/>
                      </a:rPr>
                      <m:t>𝑻𝑷𝑹</m:t>
                    </m:r>
                  </m:oMath>
                </a14:m>
                <a:endParaRPr lang="en-US" sz="2800" b="1" dirty="0">
                  <a:solidFill>
                    <a:srgbClr val="002060"/>
                  </a:solidFill>
                </a:endParaRPr>
              </a:p>
              <a:p>
                <a:endParaRPr lang="en-US" sz="2800" b="1" dirty="0">
                  <a:solidFill>
                    <a:srgbClr val="002060"/>
                  </a:solidFill>
                </a:endParaRPr>
              </a:p>
              <a:p>
                <a:pPr marL="0" indent="0">
                  <a:buNone/>
                </a:pPr>
                <a:r>
                  <a:rPr lang="en-US" sz="2600" b="1" dirty="0"/>
                  <a:t>First, we want to decide what CO and TPR is , then we get to the right meaning of BP</a:t>
                </a:r>
              </a:p>
              <a:p>
                <a:pPr>
                  <a:buFont typeface="Wingdings" panose="05000000000000000000" pitchFamily="2" charset="2"/>
                  <a:buChar char="v"/>
                </a:pPr>
                <a:endParaRPr lang="en-US" dirty="0"/>
              </a:p>
              <a:p>
                <a:pPr>
                  <a:buFont typeface="Wingdings" panose="05000000000000000000" pitchFamily="2" charset="2"/>
                  <a:buChar char="v"/>
                </a:pPr>
                <a:r>
                  <a:rPr lang="en-US" dirty="0"/>
                  <a:t>Cardiac output (Flow)= Heart rate X Stroke volume </a:t>
                </a:r>
              </a:p>
              <a:p>
                <a:pPr marL="0" indent="0">
                  <a:buNone/>
                </a:pPr>
                <a:r>
                  <a:rPr lang="en-US" dirty="0"/>
                  <a:t> </a:t>
                </a:r>
                <a14:m>
                  <m:oMath xmlns:m="http://schemas.openxmlformats.org/officeDocument/2006/math">
                    <m:r>
                      <a:rPr lang="en-US" sz="2800" b="1" i="1" dirty="0" smtClean="0">
                        <a:solidFill>
                          <a:srgbClr val="002060"/>
                        </a:solidFill>
                        <a:latin typeface="Cambria Math" panose="02040503050406030204" pitchFamily="18" charset="0"/>
                      </a:rPr>
                      <m:t>𝑪𝑶</m:t>
                    </m:r>
                    <m:r>
                      <a:rPr lang="en-US" sz="2800" b="1" i="1" dirty="0" smtClean="0">
                        <a:solidFill>
                          <a:srgbClr val="002060"/>
                        </a:solidFill>
                        <a:latin typeface="Cambria Math" panose="02040503050406030204" pitchFamily="18" charset="0"/>
                      </a:rPr>
                      <m:t> (</m:t>
                    </m:r>
                    <m:r>
                      <a:rPr lang="en-US" sz="2800" b="1" i="1" dirty="0" smtClean="0">
                        <a:solidFill>
                          <a:srgbClr val="002060"/>
                        </a:solidFill>
                        <a:latin typeface="Cambria Math" panose="02040503050406030204" pitchFamily="18" charset="0"/>
                      </a:rPr>
                      <m:t>𝑭</m:t>
                    </m:r>
                    <m:r>
                      <a:rPr lang="en-US" sz="2800" b="1" i="1" dirty="0" smtClean="0">
                        <a:solidFill>
                          <a:srgbClr val="002060"/>
                        </a:solidFill>
                        <a:latin typeface="Cambria Math" panose="02040503050406030204" pitchFamily="18" charset="0"/>
                      </a:rPr>
                      <m:t>)= </m:t>
                    </m:r>
                    <m:r>
                      <a:rPr lang="en-US" sz="2800" b="1" i="1" dirty="0" smtClean="0">
                        <a:solidFill>
                          <a:srgbClr val="002060"/>
                        </a:solidFill>
                        <a:latin typeface="Cambria Math" panose="02040503050406030204" pitchFamily="18" charset="0"/>
                      </a:rPr>
                      <m:t>𝑯𝑹</m:t>
                    </m:r>
                    <m:r>
                      <a:rPr lang="en-US" sz="2800" b="1" i="1" dirty="0" smtClean="0">
                        <a:solidFill>
                          <a:srgbClr val="002060"/>
                        </a:solidFill>
                        <a:latin typeface="Cambria Math" panose="02040503050406030204" pitchFamily="18" charset="0"/>
                      </a:rPr>
                      <m:t> </m:t>
                    </m:r>
                    <m:r>
                      <a:rPr lang="en-US" sz="2800" b="1" i="1" dirty="0" smtClean="0">
                        <a:solidFill>
                          <a:srgbClr val="002060"/>
                        </a:solidFill>
                        <a:latin typeface="Cambria Math" panose="02040503050406030204" pitchFamily="18" charset="0"/>
                      </a:rPr>
                      <m:t>𝑿</m:t>
                    </m:r>
                    <m:r>
                      <a:rPr lang="en-US" sz="2800" b="1" i="1" dirty="0" smtClean="0">
                        <a:solidFill>
                          <a:srgbClr val="002060"/>
                        </a:solidFill>
                        <a:latin typeface="Cambria Math" panose="02040503050406030204" pitchFamily="18" charset="0"/>
                      </a:rPr>
                      <m:t> </m:t>
                    </m:r>
                    <m:r>
                      <a:rPr lang="en-US" sz="2800" b="1" i="1" dirty="0" smtClean="0">
                        <a:solidFill>
                          <a:srgbClr val="002060"/>
                        </a:solidFill>
                        <a:latin typeface="Cambria Math" panose="02040503050406030204" pitchFamily="18" charset="0"/>
                      </a:rPr>
                      <m:t>𝑺𝑽</m:t>
                    </m:r>
                  </m:oMath>
                </a14:m>
                <a:endParaRPr lang="en-US" sz="2800" b="1" dirty="0">
                  <a:solidFill>
                    <a:srgbClr val="002060"/>
                  </a:solidFill>
                </a:endParaRPr>
              </a:p>
              <a:p>
                <a:pPr marL="0" indent="0">
                  <a:buNone/>
                </a:pPr>
                <a:r>
                  <a:rPr lang="en-US" dirty="0"/>
                  <a:t> ml/min= Beat/min X ml/ Beat </a:t>
                </a:r>
              </a:p>
              <a:p>
                <a:pPr marL="0" indent="0">
                  <a:buNone/>
                </a:pPr>
                <a:r>
                  <a:rPr lang="en-US" dirty="0"/>
                  <a:t>              </a:t>
                </a:r>
              </a:p>
              <a:p>
                <a:pPr>
                  <a:buFont typeface="Wingdings" panose="05000000000000000000" pitchFamily="2" charset="2"/>
                  <a:buChar char="v"/>
                </a:pPr>
                <a:endParaRPr lang="en-US" dirty="0"/>
              </a:p>
              <a:p>
                <a:pPr>
                  <a:buFont typeface="Wingdings" panose="05000000000000000000" pitchFamily="2" charset="2"/>
                  <a:buChar char="v"/>
                </a:pPr>
                <a:endParaRPr lang="en-US" dirty="0"/>
              </a:p>
              <a:p>
                <a:pPr marL="0" indent="0">
                  <a:buNone/>
                </a:pPr>
                <a:endParaRPr lang="en-US" dirty="0"/>
              </a:p>
              <a:p>
                <a:pPr>
                  <a:buFont typeface="Wingdings" panose="05000000000000000000" pitchFamily="2" charset="2"/>
                  <a:buChar char="v"/>
                </a:pPr>
                <a:endParaRPr lang="en-US" dirty="0"/>
              </a:p>
              <a:p>
                <a:pPr marL="0" indent="0">
                  <a:buNone/>
                </a:pPr>
                <a:endParaRPr lang="en-US" dirty="0"/>
              </a:p>
              <a:p>
                <a:pPr>
                  <a:buFont typeface="Wingdings" panose="05000000000000000000" pitchFamily="2" charset="2"/>
                  <a:buChar char="v"/>
                </a:pPr>
                <a:endParaRPr lang="en-US" dirty="0"/>
              </a:p>
              <a:p>
                <a:pPr>
                  <a:buFont typeface="Wingdings" panose="05000000000000000000" pitchFamily="2" charset="2"/>
                  <a:buChar char="v"/>
                </a:pPr>
                <a:endParaRPr lang="en-US" dirty="0"/>
              </a:p>
              <a:p>
                <a:endParaRPr lang="en-US" dirty="0"/>
              </a:p>
            </p:txBody>
          </p:sp>
        </mc:Choice>
        <mc:Fallback xmlns="">
          <p:sp>
            <p:nvSpPr>
              <p:cNvPr id="3" name="Content Placeholder 2">
                <a:extLst>
                  <a:ext uri="{FF2B5EF4-FFF2-40B4-BE49-F238E27FC236}">
                    <a16:creationId xmlns:a16="http://schemas.microsoft.com/office/drawing/2014/main" id="{7AA47DE8-5D6C-49F5-B715-0AC2BC29D4C2}"/>
                  </a:ext>
                </a:extLst>
              </p:cNvPr>
              <p:cNvSpPr>
                <a:spLocks noGrp="1" noRot="1" noChangeAspect="1" noMove="1" noResize="1" noEditPoints="1" noAdjustHandles="1" noChangeArrowheads="1" noChangeShapeType="1" noTextEdit="1"/>
              </p:cNvSpPr>
              <p:nvPr>
                <p:ph idx="1"/>
              </p:nvPr>
            </p:nvSpPr>
            <p:spPr>
              <a:xfrm>
                <a:off x="911586" y="1934307"/>
                <a:ext cx="9720073" cy="4023360"/>
              </a:xfrm>
              <a:blipFill>
                <a:blip r:embed="rId2"/>
                <a:stretch>
                  <a:fillRect l="-1443" t="-2727" r="-878"/>
                </a:stretch>
              </a:blipFill>
            </p:spPr>
            <p:txBody>
              <a:bodyPr/>
              <a:lstStyle/>
              <a:p>
                <a:r>
                  <a:rPr lang="en-US">
                    <a:noFill/>
                  </a:rPr>
                  <a:t> </a:t>
                </a:r>
              </a:p>
            </p:txBody>
          </p:sp>
        </mc:Fallback>
      </mc:AlternateContent>
    </p:spTree>
    <p:extLst>
      <p:ext uri="{BB962C8B-B14F-4D97-AF65-F5344CB8AC3E}">
        <p14:creationId xmlns:p14="http://schemas.microsoft.com/office/powerpoint/2010/main" val="15487627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E3FE2B-6B21-4325-9375-DFB2E08D43B5}"/>
              </a:ext>
            </a:extLst>
          </p:cNvPr>
          <p:cNvSpPr>
            <a:spLocks noGrp="1"/>
          </p:cNvSpPr>
          <p:nvPr>
            <p:ph type="title"/>
          </p:nvPr>
        </p:nvSpPr>
        <p:spPr>
          <a:xfrm>
            <a:off x="925654" y="0"/>
            <a:ext cx="9720072" cy="1499616"/>
          </a:xfrm>
        </p:spPr>
        <p:txBody>
          <a:bodyPr>
            <a:normAutofit/>
          </a:bodyPr>
          <a:lstStyle/>
          <a:p>
            <a:r>
              <a:rPr lang="en-US" sz="3600" dirty="0"/>
              <a:t>Cardia out put </a:t>
            </a:r>
          </a:p>
        </p:txBody>
      </p:sp>
      <p:sp>
        <p:nvSpPr>
          <p:cNvPr id="3" name="Content Placeholder 2">
            <a:extLst>
              <a:ext uri="{FF2B5EF4-FFF2-40B4-BE49-F238E27FC236}">
                <a16:creationId xmlns:a16="http://schemas.microsoft.com/office/drawing/2014/main" id="{A8FCD01B-4D72-41E6-BE09-20D9B68A5528}"/>
              </a:ext>
            </a:extLst>
          </p:cNvPr>
          <p:cNvSpPr>
            <a:spLocks noGrp="1"/>
          </p:cNvSpPr>
          <p:nvPr>
            <p:ph idx="1"/>
          </p:nvPr>
        </p:nvSpPr>
        <p:spPr>
          <a:xfrm>
            <a:off x="925653" y="1244991"/>
            <a:ext cx="9720073" cy="4023360"/>
          </a:xfrm>
        </p:spPr>
        <p:txBody>
          <a:bodyPr>
            <a:normAutofit lnSpcReduction="10000"/>
          </a:bodyPr>
          <a:lstStyle/>
          <a:p>
            <a:r>
              <a:rPr lang="en-US" b="1" dirty="0"/>
              <a:t>HR</a:t>
            </a:r>
          </a:p>
          <a:p>
            <a:pPr>
              <a:buFont typeface="Arial" panose="020B0604020202020204" pitchFamily="34" charset="0"/>
              <a:buChar char="•"/>
            </a:pPr>
            <a:r>
              <a:rPr lang="en-US" dirty="0"/>
              <a:t>PSNS -</a:t>
            </a:r>
          </a:p>
          <a:p>
            <a:pPr>
              <a:buFont typeface="Arial" panose="020B0604020202020204" pitchFamily="34" charset="0"/>
              <a:buChar char="•"/>
            </a:pPr>
            <a:r>
              <a:rPr lang="en-US" dirty="0"/>
              <a:t>SNS +</a:t>
            </a:r>
          </a:p>
          <a:p>
            <a:pPr>
              <a:buFont typeface="Arial" panose="020B0604020202020204" pitchFamily="34" charset="0"/>
              <a:buChar char="•"/>
            </a:pPr>
            <a:r>
              <a:rPr lang="en-US" dirty="0"/>
              <a:t>Hormones (EPI, NE) +</a:t>
            </a:r>
          </a:p>
          <a:p>
            <a:pPr>
              <a:buFont typeface="Arial" panose="020B0604020202020204" pitchFamily="34" charset="0"/>
              <a:buChar char="•"/>
            </a:pPr>
            <a:r>
              <a:rPr lang="en-US" dirty="0"/>
              <a:t> IONS: Ca++, Na+ , K+ dependents on their level increase or decrease</a:t>
            </a:r>
          </a:p>
          <a:p>
            <a:pPr marL="0" indent="0">
              <a:buNone/>
            </a:pPr>
            <a:r>
              <a:rPr lang="en-US" b="1" dirty="0"/>
              <a:t>SV</a:t>
            </a:r>
          </a:p>
          <a:p>
            <a:pPr marL="0" indent="0">
              <a:buNone/>
            </a:pPr>
            <a:r>
              <a:rPr lang="en-US" dirty="0"/>
              <a:t>+  Preload ; Increase the blood volume returns increase diastolic volume </a:t>
            </a:r>
          </a:p>
          <a:p>
            <a:pPr marL="0" indent="0">
              <a:buNone/>
            </a:pPr>
            <a:r>
              <a:rPr lang="en-US" dirty="0"/>
              <a:t> + Contractility ; SNS (EPI,NE+), Hormones (glucagon,T3 and T4), IONS  like Ca++</a:t>
            </a:r>
          </a:p>
          <a:p>
            <a:pPr marL="0" indent="0">
              <a:buNone/>
            </a:pPr>
            <a:r>
              <a:rPr lang="en-US" dirty="0"/>
              <a:t> -  Afterload;  Hypertension, Atherosclerotic plaques , TPR  </a:t>
            </a:r>
          </a:p>
        </p:txBody>
      </p:sp>
    </p:spTree>
    <p:extLst>
      <p:ext uri="{BB962C8B-B14F-4D97-AF65-F5344CB8AC3E}">
        <p14:creationId xmlns:p14="http://schemas.microsoft.com/office/powerpoint/2010/main" val="2316535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 name="Rectangle 19">
            <a:extLst>
              <a:ext uri="{FF2B5EF4-FFF2-40B4-BE49-F238E27FC236}">
                <a16:creationId xmlns:a16="http://schemas.microsoft.com/office/drawing/2014/main" id="{81AEB8A9-B768-4E30-BA55-D919E668734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001" y="-2"/>
            <a:ext cx="4069936" cy="685800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2A1B44F-1268-41C3-9204-2454542FFDF9}"/>
              </a:ext>
            </a:extLst>
          </p:cNvPr>
          <p:cNvSpPr>
            <a:spLocks noGrp="1"/>
          </p:cNvSpPr>
          <p:nvPr>
            <p:ph type="title"/>
          </p:nvPr>
        </p:nvSpPr>
        <p:spPr>
          <a:xfrm>
            <a:off x="310039" y="640080"/>
            <a:ext cx="2981801" cy="5613236"/>
          </a:xfrm>
        </p:spPr>
        <p:txBody>
          <a:bodyPr anchor="ctr">
            <a:normAutofit/>
          </a:bodyPr>
          <a:lstStyle/>
          <a:p>
            <a:r>
              <a:rPr lang="en-US" dirty="0">
                <a:solidFill>
                  <a:srgbClr val="FFFFFF"/>
                </a:solidFill>
              </a:rPr>
              <a:t>Continued cardia output </a:t>
            </a:r>
          </a:p>
        </p:txBody>
      </p:sp>
      <p:sp>
        <p:nvSpPr>
          <p:cNvPr id="3" name="Content Placeholder 2">
            <a:extLst>
              <a:ext uri="{FF2B5EF4-FFF2-40B4-BE49-F238E27FC236}">
                <a16:creationId xmlns:a16="http://schemas.microsoft.com/office/drawing/2014/main" id="{32067299-7B88-4F28-AA15-62DBE1C4FEF1}"/>
              </a:ext>
            </a:extLst>
          </p:cNvPr>
          <p:cNvSpPr>
            <a:spLocks noGrp="1"/>
          </p:cNvSpPr>
          <p:nvPr>
            <p:ph idx="1"/>
          </p:nvPr>
        </p:nvSpPr>
        <p:spPr>
          <a:xfrm>
            <a:off x="4699818" y="225084"/>
            <a:ext cx="7172138" cy="4459458"/>
          </a:xfrm>
        </p:spPr>
        <p:txBody>
          <a:bodyPr>
            <a:noAutofit/>
          </a:bodyPr>
          <a:lstStyle/>
          <a:p>
            <a:pPr>
              <a:buFont typeface="Wingdings" panose="05000000000000000000" pitchFamily="2" charset="2"/>
              <a:buChar char="v"/>
            </a:pPr>
            <a:r>
              <a:rPr lang="en-US" sz="2400" dirty="0"/>
              <a:t>Anther formula relate to CO</a:t>
            </a:r>
          </a:p>
          <a:p>
            <a:r>
              <a:rPr lang="en-US" sz="2400" dirty="0"/>
              <a:t>1 ml= 1 Cm3</a:t>
            </a:r>
          </a:p>
          <a:p>
            <a:r>
              <a:rPr lang="en-US" sz="2400" dirty="0"/>
              <a:t>Flow = Cm3/min </a:t>
            </a:r>
          </a:p>
          <a:p>
            <a:pPr>
              <a:buFont typeface="Wingdings" panose="05000000000000000000" pitchFamily="2" charset="2"/>
              <a:buChar char="v"/>
            </a:pPr>
            <a:r>
              <a:rPr lang="en-US" sz="2400" dirty="0"/>
              <a:t>Anther formula relate to flow </a:t>
            </a:r>
          </a:p>
          <a:p>
            <a:r>
              <a:rPr lang="en-US" sz="2400" dirty="0"/>
              <a:t>Velocity (Cm2/min</a:t>
            </a:r>
            <a:r>
              <a:rPr lang="en-US" sz="2400" u="sng" dirty="0"/>
              <a:t>)= Flow (cm3/min)</a:t>
            </a:r>
          </a:p>
          <a:p>
            <a:pPr marL="128016" lvl="1" indent="0">
              <a:buNone/>
            </a:pPr>
            <a:r>
              <a:rPr lang="en-US" sz="2400" b="1" dirty="0"/>
              <a:t>                            Cross sectional area (Cm2) </a:t>
            </a:r>
            <a:r>
              <a:rPr lang="en-US" sz="2400" dirty="0"/>
              <a:t>                         </a:t>
            </a:r>
          </a:p>
          <a:p>
            <a:r>
              <a:rPr lang="en-US" sz="2400" b="1" dirty="0">
                <a:effectLst>
                  <a:outerShdw blurRad="38100" dist="38100" dir="2700000" algn="tl">
                    <a:srgbClr val="000000">
                      <a:alpha val="43137"/>
                    </a:srgbClr>
                  </a:outerShdw>
                </a:effectLst>
              </a:rPr>
              <a:t>V= F/A</a:t>
            </a:r>
          </a:p>
          <a:p>
            <a:pPr>
              <a:buFont typeface="Wingdings" panose="05000000000000000000" pitchFamily="2" charset="2"/>
              <a:buChar char="v"/>
            </a:pPr>
            <a:r>
              <a:rPr lang="en-US" sz="2400" dirty="0"/>
              <a:t>How to relate this to cardiac output </a:t>
            </a:r>
          </a:p>
          <a:p>
            <a:pPr>
              <a:buFont typeface="Arial" panose="020B0604020202020204" pitchFamily="34" charset="0"/>
              <a:buChar char="•"/>
            </a:pPr>
            <a:r>
              <a:rPr lang="en-US" sz="2400" dirty="0"/>
              <a:t>Increase Flow (CO)       Increase V</a:t>
            </a:r>
          </a:p>
          <a:p>
            <a:pPr>
              <a:buFont typeface="Arial" panose="020B0604020202020204" pitchFamily="34" charset="0"/>
              <a:buChar char="•"/>
            </a:pPr>
            <a:r>
              <a:rPr lang="en-US" sz="2400" dirty="0"/>
              <a:t>Cross sectional area; measured in units of bier square because the blood vessels are cylinder in shape </a:t>
            </a:r>
          </a:p>
          <a:p>
            <a:pPr marL="0" indent="0">
              <a:buNone/>
            </a:pPr>
            <a:r>
              <a:rPr lang="en-US" sz="2400" dirty="0"/>
              <a:t>A (</a:t>
            </a:r>
            <a:r>
              <a:rPr lang="el-GR" sz="2400" dirty="0"/>
              <a:t>π</a:t>
            </a:r>
            <a:r>
              <a:rPr lang="en-US" sz="2400" dirty="0"/>
              <a:t>r2); Increase A        Decrease V</a:t>
            </a:r>
          </a:p>
          <a:p>
            <a:pPr marL="0" indent="0">
              <a:buNone/>
            </a:pPr>
            <a:endParaRPr lang="en-US" sz="2400" dirty="0"/>
          </a:p>
          <a:p>
            <a:pPr marL="0" indent="0">
              <a:buNone/>
            </a:pPr>
            <a:endParaRPr lang="en-US" sz="2400" dirty="0"/>
          </a:p>
          <a:p>
            <a:pPr marL="0" indent="0">
              <a:buNone/>
            </a:pPr>
            <a:r>
              <a:rPr lang="en-US" sz="2400" dirty="0"/>
              <a:t>Imagine a hose and water coming out of the hose at a nice pace then I put my thumb on the edge of the hose and I make A smaller the flow of the water is going to shooting out that means the velocity increases  </a:t>
            </a:r>
          </a:p>
        </p:txBody>
      </p:sp>
      <p:pic>
        <p:nvPicPr>
          <p:cNvPr id="15" name="Picture 14">
            <a:extLst>
              <a:ext uri="{FF2B5EF4-FFF2-40B4-BE49-F238E27FC236}">
                <a16:creationId xmlns:a16="http://schemas.microsoft.com/office/drawing/2014/main" id="{865588A7-8BED-48FC-BE09-4819B4231D38}"/>
              </a:ext>
            </a:extLst>
          </p:cNvPr>
          <p:cNvPicPr>
            <a:picLocks noChangeAspect="1"/>
          </p:cNvPicPr>
          <p:nvPr/>
        </p:nvPicPr>
        <p:blipFill>
          <a:blip r:embed="rId3"/>
          <a:stretch>
            <a:fillRect/>
          </a:stretch>
        </p:blipFill>
        <p:spPr>
          <a:xfrm>
            <a:off x="5883687" y="6077243"/>
            <a:ext cx="4804400" cy="780757"/>
          </a:xfrm>
          <a:prstGeom prst="rect">
            <a:avLst/>
          </a:prstGeom>
        </p:spPr>
      </p:pic>
    </p:spTree>
    <p:extLst>
      <p:ext uri="{BB962C8B-B14F-4D97-AF65-F5344CB8AC3E}">
        <p14:creationId xmlns:p14="http://schemas.microsoft.com/office/powerpoint/2010/main" val="98654984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16C050-FF51-4ADC-892A-177CF12AC959}"/>
              </a:ext>
            </a:extLst>
          </p:cNvPr>
          <p:cNvSpPr>
            <a:spLocks noGrp="1"/>
          </p:cNvSpPr>
          <p:nvPr>
            <p:ph type="title"/>
          </p:nvPr>
        </p:nvSpPr>
        <p:spPr>
          <a:xfrm>
            <a:off x="1010062" y="198354"/>
            <a:ext cx="4431792" cy="883451"/>
          </a:xfrm>
        </p:spPr>
        <p:txBody>
          <a:bodyPr>
            <a:noAutofit/>
          </a:bodyPr>
          <a:lstStyle/>
          <a:p>
            <a:r>
              <a:rPr lang="en-US" sz="3200" dirty="0"/>
              <a:t>Velocity and cross-sectional area </a:t>
            </a:r>
          </a:p>
        </p:txBody>
      </p:sp>
      <p:sp>
        <p:nvSpPr>
          <p:cNvPr id="3" name="Content Placeholder 2">
            <a:extLst>
              <a:ext uri="{FF2B5EF4-FFF2-40B4-BE49-F238E27FC236}">
                <a16:creationId xmlns:a16="http://schemas.microsoft.com/office/drawing/2014/main" id="{52A12BC0-4329-40E4-BAD3-538A4B82AB12}"/>
              </a:ext>
            </a:extLst>
          </p:cNvPr>
          <p:cNvSpPr>
            <a:spLocks noGrp="1"/>
          </p:cNvSpPr>
          <p:nvPr>
            <p:ph idx="1"/>
          </p:nvPr>
        </p:nvSpPr>
        <p:spPr>
          <a:xfrm>
            <a:off x="906032" y="1347684"/>
            <a:ext cx="4966058" cy="3931920"/>
          </a:xfrm>
        </p:spPr>
        <p:txBody>
          <a:bodyPr>
            <a:noAutofit/>
          </a:bodyPr>
          <a:lstStyle/>
          <a:p>
            <a:pPr>
              <a:buFont typeface="Arial" panose="020B0604020202020204" pitchFamily="34" charset="0"/>
              <a:buChar char="•"/>
            </a:pPr>
            <a:r>
              <a:rPr lang="en-US" sz="1800" dirty="0"/>
              <a:t>The cross-sectional area for the aorta is going to be very </a:t>
            </a:r>
            <a:r>
              <a:rPr lang="en-US" sz="1800" dirty="0" err="1"/>
              <a:t>very</a:t>
            </a:r>
            <a:r>
              <a:rPr lang="en-US" sz="1800" dirty="0"/>
              <a:t> small as you start to move toward arterioles to capillaries it is going to start rising </a:t>
            </a:r>
          </a:p>
          <a:p>
            <a:pPr>
              <a:buFont typeface="Arial" panose="020B0604020202020204" pitchFamily="34" charset="0"/>
              <a:buChar char="•"/>
            </a:pPr>
            <a:r>
              <a:rPr lang="en-US" sz="1800" dirty="0"/>
              <a:t>As you get towards the venules it starts decreasing again and comes back down</a:t>
            </a:r>
          </a:p>
          <a:p>
            <a:pPr>
              <a:buFont typeface="Arial" panose="020B0604020202020204" pitchFamily="34" charset="0"/>
              <a:buChar char="•"/>
            </a:pPr>
            <a:r>
              <a:rPr lang="en-US" sz="1800" dirty="0"/>
              <a:t>You have noticed so far that the aorta and arteries don’t change much they change a just little bit </a:t>
            </a:r>
          </a:p>
          <a:p>
            <a:pPr>
              <a:buFont typeface="Arial" panose="020B0604020202020204" pitchFamily="34" charset="0"/>
              <a:buChar char="•"/>
            </a:pPr>
            <a:r>
              <a:rPr lang="en-US" sz="1800" dirty="0"/>
              <a:t>But once you hit the arterioles that's when the actual specifically the cross-sectional area increases  </a:t>
            </a:r>
          </a:p>
          <a:p>
            <a:pPr marL="0" indent="0">
              <a:buNone/>
            </a:pPr>
            <a:r>
              <a:rPr lang="en-US" sz="1800" b="1" i="1" u="sng" dirty="0"/>
              <a:t>But we have said that the aorta has a vey big diameter??</a:t>
            </a:r>
          </a:p>
          <a:p>
            <a:pPr>
              <a:buFont typeface="Arial" panose="020B0604020202020204" pitchFamily="34" charset="0"/>
              <a:buChar char="•"/>
            </a:pPr>
            <a:r>
              <a:rPr lang="en-US" sz="1800" dirty="0"/>
              <a:t>We are going to compare between each one of theses vessels </a:t>
            </a:r>
          </a:p>
          <a:p>
            <a:pPr>
              <a:buFont typeface="Arial" panose="020B0604020202020204" pitchFamily="34" charset="0"/>
              <a:buChar char="•"/>
            </a:pPr>
            <a:r>
              <a:rPr lang="en-US" sz="1800" dirty="0"/>
              <a:t>We are going to take these numbers and correlate what we are going to talk in the next slide </a:t>
            </a:r>
          </a:p>
        </p:txBody>
      </p:sp>
      <p:pic>
        <p:nvPicPr>
          <p:cNvPr id="5" name="Picture 4">
            <a:extLst>
              <a:ext uri="{FF2B5EF4-FFF2-40B4-BE49-F238E27FC236}">
                <a16:creationId xmlns:a16="http://schemas.microsoft.com/office/drawing/2014/main" id="{B099CC19-7DE0-48D1-9211-7D80AA26D0ED}"/>
              </a:ext>
            </a:extLst>
          </p:cNvPr>
          <p:cNvPicPr>
            <a:picLocks noChangeAspect="1"/>
          </p:cNvPicPr>
          <p:nvPr/>
        </p:nvPicPr>
        <p:blipFill>
          <a:blip r:embed="rId2"/>
          <a:stretch>
            <a:fillRect/>
          </a:stretch>
        </p:blipFill>
        <p:spPr>
          <a:xfrm>
            <a:off x="6288258" y="1237957"/>
            <a:ext cx="5387927" cy="5134708"/>
          </a:xfrm>
          <a:prstGeom prst="rect">
            <a:avLst/>
          </a:prstGeom>
        </p:spPr>
      </p:pic>
      <p:sp>
        <p:nvSpPr>
          <p:cNvPr id="6" name="TextBox 5">
            <a:extLst>
              <a:ext uri="{FF2B5EF4-FFF2-40B4-BE49-F238E27FC236}">
                <a16:creationId xmlns:a16="http://schemas.microsoft.com/office/drawing/2014/main" id="{CD784850-A296-415B-B5B4-9385C0F37370}"/>
              </a:ext>
            </a:extLst>
          </p:cNvPr>
          <p:cNvSpPr txBox="1"/>
          <p:nvPr/>
        </p:nvSpPr>
        <p:spPr>
          <a:xfrm>
            <a:off x="7525908" y="6003333"/>
            <a:ext cx="311304" cy="369332"/>
          </a:xfrm>
          <a:prstGeom prst="rect">
            <a:avLst/>
          </a:prstGeom>
          <a:noFill/>
        </p:spPr>
        <p:txBody>
          <a:bodyPr wrap="none" rtlCol="0">
            <a:spAutoFit/>
          </a:bodyPr>
          <a:lstStyle/>
          <a:p>
            <a:r>
              <a:rPr lang="en-US" dirty="0"/>
              <a:t>1</a:t>
            </a:r>
          </a:p>
        </p:txBody>
      </p:sp>
      <p:sp>
        <p:nvSpPr>
          <p:cNvPr id="7" name="TextBox 6">
            <a:extLst>
              <a:ext uri="{FF2B5EF4-FFF2-40B4-BE49-F238E27FC236}">
                <a16:creationId xmlns:a16="http://schemas.microsoft.com/office/drawing/2014/main" id="{D50D0E2A-86D4-49DC-87D2-89DE301CCA78}"/>
              </a:ext>
            </a:extLst>
          </p:cNvPr>
          <p:cNvSpPr txBox="1"/>
          <p:nvPr/>
        </p:nvSpPr>
        <p:spPr>
          <a:xfrm>
            <a:off x="8135284" y="6003333"/>
            <a:ext cx="311304" cy="369332"/>
          </a:xfrm>
          <a:prstGeom prst="rect">
            <a:avLst/>
          </a:prstGeom>
          <a:noFill/>
        </p:spPr>
        <p:txBody>
          <a:bodyPr wrap="none" rtlCol="0">
            <a:spAutoFit/>
          </a:bodyPr>
          <a:lstStyle/>
          <a:p>
            <a:r>
              <a:rPr lang="en-US" dirty="0"/>
              <a:t>2</a:t>
            </a:r>
          </a:p>
        </p:txBody>
      </p:sp>
      <p:sp>
        <p:nvSpPr>
          <p:cNvPr id="8" name="TextBox 7">
            <a:extLst>
              <a:ext uri="{FF2B5EF4-FFF2-40B4-BE49-F238E27FC236}">
                <a16:creationId xmlns:a16="http://schemas.microsoft.com/office/drawing/2014/main" id="{E19D0461-CF22-4EC7-88BB-CFB723C437EF}"/>
              </a:ext>
            </a:extLst>
          </p:cNvPr>
          <p:cNvSpPr txBox="1"/>
          <p:nvPr/>
        </p:nvSpPr>
        <p:spPr>
          <a:xfrm>
            <a:off x="8530615" y="6033254"/>
            <a:ext cx="311304" cy="369332"/>
          </a:xfrm>
          <a:prstGeom prst="rect">
            <a:avLst/>
          </a:prstGeom>
          <a:noFill/>
        </p:spPr>
        <p:txBody>
          <a:bodyPr wrap="none" rtlCol="0">
            <a:spAutoFit/>
          </a:bodyPr>
          <a:lstStyle/>
          <a:p>
            <a:r>
              <a:rPr lang="en-US" dirty="0"/>
              <a:t>3</a:t>
            </a:r>
          </a:p>
        </p:txBody>
      </p:sp>
      <p:sp>
        <p:nvSpPr>
          <p:cNvPr id="9" name="TextBox 8">
            <a:extLst>
              <a:ext uri="{FF2B5EF4-FFF2-40B4-BE49-F238E27FC236}">
                <a16:creationId xmlns:a16="http://schemas.microsoft.com/office/drawing/2014/main" id="{D1919C78-FA15-41E0-8AE6-3D5F1FAA3F9D}"/>
              </a:ext>
            </a:extLst>
          </p:cNvPr>
          <p:cNvSpPr txBox="1"/>
          <p:nvPr/>
        </p:nvSpPr>
        <p:spPr>
          <a:xfrm>
            <a:off x="9020641" y="6217920"/>
            <a:ext cx="311304" cy="369332"/>
          </a:xfrm>
          <a:prstGeom prst="rect">
            <a:avLst/>
          </a:prstGeom>
          <a:noFill/>
        </p:spPr>
        <p:txBody>
          <a:bodyPr wrap="none" rtlCol="0">
            <a:spAutoFit/>
          </a:bodyPr>
          <a:lstStyle/>
          <a:p>
            <a:r>
              <a:rPr lang="en-US" dirty="0"/>
              <a:t>4</a:t>
            </a:r>
          </a:p>
        </p:txBody>
      </p:sp>
      <p:sp>
        <p:nvSpPr>
          <p:cNvPr id="4" name="TextBox 3">
            <a:extLst>
              <a:ext uri="{FF2B5EF4-FFF2-40B4-BE49-F238E27FC236}">
                <a16:creationId xmlns:a16="http://schemas.microsoft.com/office/drawing/2014/main" id="{EAA47164-CD67-47AA-A39E-CDF1E89C6F5F}"/>
              </a:ext>
            </a:extLst>
          </p:cNvPr>
          <p:cNvSpPr txBox="1"/>
          <p:nvPr/>
        </p:nvSpPr>
        <p:spPr>
          <a:xfrm>
            <a:off x="9598324" y="6033254"/>
            <a:ext cx="311304" cy="369332"/>
          </a:xfrm>
          <a:prstGeom prst="rect">
            <a:avLst/>
          </a:prstGeom>
          <a:noFill/>
        </p:spPr>
        <p:txBody>
          <a:bodyPr wrap="none" rtlCol="0">
            <a:spAutoFit/>
          </a:bodyPr>
          <a:lstStyle/>
          <a:p>
            <a:r>
              <a:rPr lang="en-US" dirty="0"/>
              <a:t>5</a:t>
            </a:r>
          </a:p>
        </p:txBody>
      </p:sp>
      <p:sp>
        <p:nvSpPr>
          <p:cNvPr id="10" name="TextBox 9">
            <a:extLst>
              <a:ext uri="{FF2B5EF4-FFF2-40B4-BE49-F238E27FC236}">
                <a16:creationId xmlns:a16="http://schemas.microsoft.com/office/drawing/2014/main" id="{86F57D2A-F262-4B39-8E58-B43E84377F3F}"/>
              </a:ext>
            </a:extLst>
          </p:cNvPr>
          <p:cNvSpPr txBox="1"/>
          <p:nvPr/>
        </p:nvSpPr>
        <p:spPr>
          <a:xfrm>
            <a:off x="9993655" y="6003333"/>
            <a:ext cx="311304" cy="369332"/>
          </a:xfrm>
          <a:prstGeom prst="rect">
            <a:avLst/>
          </a:prstGeom>
          <a:noFill/>
        </p:spPr>
        <p:txBody>
          <a:bodyPr wrap="none" rtlCol="0">
            <a:spAutoFit/>
          </a:bodyPr>
          <a:lstStyle/>
          <a:p>
            <a:r>
              <a:rPr lang="en-US" dirty="0"/>
              <a:t>6</a:t>
            </a:r>
          </a:p>
        </p:txBody>
      </p:sp>
    </p:spTree>
    <p:extLst>
      <p:ext uri="{BB962C8B-B14F-4D97-AF65-F5344CB8AC3E}">
        <p14:creationId xmlns:p14="http://schemas.microsoft.com/office/powerpoint/2010/main" val="15796617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C714D8-F24D-40B9-8135-BA07F341A5A8}"/>
              </a:ext>
            </a:extLst>
          </p:cNvPr>
          <p:cNvSpPr>
            <a:spLocks noGrp="1"/>
          </p:cNvSpPr>
          <p:nvPr>
            <p:ph type="title"/>
          </p:nvPr>
        </p:nvSpPr>
        <p:spPr>
          <a:xfrm>
            <a:off x="1057192" y="225139"/>
            <a:ext cx="4431792" cy="1499616"/>
          </a:xfrm>
        </p:spPr>
        <p:txBody>
          <a:bodyPr>
            <a:normAutofit/>
          </a:bodyPr>
          <a:lstStyle/>
          <a:p>
            <a:r>
              <a:rPr lang="en-US" sz="3200" dirty="0"/>
              <a:t>Continued Cross –sectional area and velocity </a:t>
            </a:r>
          </a:p>
        </p:txBody>
      </p:sp>
      <p:sp>
        <p:nvSpPr>
          <p:cNvPr id="3" name="Content Placeholder 2">
            <a:extLst>
              <a:ext uri="{FF2B5EF4-FFF2-40B4-BE49-F238E27FC236}">
                <a16:creationId xmlns:a16="http://schemas.microsoft.com/office/drawing/2014/main" id="{88BADDD5-5FBB-4014-A64C-EC391898D7C0}"/>
              </a:ext>
            </a:extLst>
          </p:cNvPr>
          <p:cNvSpPr>
            <a:spLocks noGrp="1"/>
          </p:cNvSpPr>
          <p:nvPr>
            <p:ph idx="1"/>
          </p:nvPr>
        </p:nvSpPr>
        <p:spPr>
          <a:xfrm>
            <a:off x="478302" y="1832371"/>
            <a:ext cx="5331653" cy="4248441"/>
          </a:xfrm>
        </p:spPr>
        <p:txBody>
          <a:bodyPr>
            <a:normAutofit fontScale="92500"/>
          </a:bodyPr>
          <a:lstStyle/>
          <a:p>
            <a:pPr>
              <a:buFont typeface="Arial" panose="020B0604020202020204" pitchFamily="34" charset="0"/>
              <a:buChar char="•"/>
            </a:pPr>
            <a:r>
              <a:rPr lang="en-US" i="1" dirty="0"/>
              <a:t>This big one here is aorta (1) then the aorta splits it gives off arteries (2) then arterial branches (3)  and then capillary branches  ten to hundred per capillary bed (4) and after drain from the capillary bed then they go to what called venules (5) and from the venules they come eventually into the veins (6) and again to vena cava system</a:t>
            </a:r>
          </a:p>
          <a:p>
            <a:pPr>
              <a:buFont typeface="Arial" panose="020B0604020202020204" pitchFamily="34" charset="0"/>
              <a:buChar char="•"/>
            </a:pPr>
            <a:r>
              <a:rPr lang="en-US" i="1" dirty="0"/>
              <a:t> compare the cross sectional are the capillary and cross-sectional area aorta  and velocity</a:t>
            </a:r>
          </a:p>
          <a:p>
            <a:pPr>
              <a:buFont typeface="Arial" panose="020B0604020202020204" pitchFamily="34" charset="0"/>
              <a:buChar char="•"/>
            </a:pPr>
            <a:r>
              <a:rPr lang="en-US" i="1" dirty="0"/>
              <a:t>As you increase the cross-sectional area the velocity decrease </a:t>
            </a:r>
          </a:p>
          <a:p>
            <a:pPr>
              <a:buFont typeface="Arial" panose="020B0604020202020204" pitchFamily="34" charset="0"/>
              <a:buChar char="•"/>
            </a:pPr>
            <a:r>
              <a:rPr lang="en-US" i="1" dirty="0"/>
              <a:t>The velocity is the slowest in the capillaries and faster in the aorta  </a:t>
            </a:r>
          </a:p>
        </p:txBody>
      </p:sp>
      <p:pic>
        <p:nvPicPr>
          <p:cNvPr id="5" name="Picture 4">
            <a:extLst>
              <a:ext uri="{FF2B5EF4-FFF2-40B4-BE49-F238E27FC236}">
                <a16:creationId xmlns:a16="http://schemas.microsoft.com/office/drawing/2014/main" id="{06B73888-6DCD-4D04-90AD-43FDF332EED8}"/>
              </a:ext>
            </a:extLst>
          </p:cNvPr>
          <p:cNvPicPr>
            <a:picLocks noChangeAspect="1"/>
          </p:cNvPicPr>
          <p:nvPr/>
        </p:nvPicPr>
        <p:blipFill>
          <a:blip r:embed="rId2"/>
          <a:stretch>
            <a:fillRect/>
          </a:stretch>
        </p:blipFill>
        <p:spPr>
          <a:xfrm>
            <a:off x="6096000" y="1674111"/>
            <a:ext cx="5455921" cy="4248442"/>
          </a:xfrm>
          <a:prstGeom prst="rect">
            <a:avLst/>
          </a:prstGeom>
        </p:spPr>
      </p:pic>
      <p:sp>
        <p:nvSpPr>
          <p:cNvPr id="6" name="TextBox 5">
            <a:extLst>
              <a:ext uri="{FF2B5EF4-FFF2-40B4-BE49-F238E27FC236}">
                <a16:creationId xmlns:a16="http://schemas.microsoft.com/office/drawing/2014/main" id="{B58F9816-7F8D-40B1-8532-0848F35EC6FE}"/>
              </a:ext>
            </a:extLst>
          </p:cNvPr>
          <p:cNvSpPr txBox="1"/>
          <p:nvPr/>
        </p:nvSpPr>
        <p:spPr>
          <a:xfrm>
            <a:off x="6471138" y="3429000"/>
            <a:ext cx="239151" cy="369332"/>
          </a:xfrm>
          <a:prstGeom prst="rect">
            <a:avLst/>
          </a:prstGeom>
          <a:noFill/>
        </p:spPr>
        <p:txBody>
          <a:bodyPr wrap="square" rtlCol="0">
            <a:spAutoFit/>
          </a:bodyPr>
          <a:lstStyle/>
          <a:p>
            <a:r>
              <a:rPr lang="en-US" dirty="0"/>
              <a:t>1</a:t>
            </a:r>
          </a:p>
        </p:txBody>
      </p:sp>
      <p:sp>
        <p:nvSpPr>
          <p:cNvPr id="7" name="TextBox 6">
            <a:extLst>
              <a:ext uri="{FF2B5EF4-FFF2-40B4-BE49-F238E27FC236}">
                <a16:creationId xmlns:a16="http://schemas.microsoft.com/office/drawing/2014/main" id="{2753DDCE-1C4A-42DF-B325-F34CDF094EF6}"/>
              </a:ext>
            </a:extLst>
          </p:cNvPr>
          <p:cNvSpPr txBox="1"/>
          <p:nvPr/>
        </p:nvSpPr>
        <p:spPr>
          <a:xfrm>
            <a:off x="7371471" y="3244334"/>
            <a:ext cx="239151" cy="369332"/>
          </a:xfrm>
          <a:prstGeom prst="rect">
            <a:avLst/>
          </a:prstGeom>
          <a:noFill/>
        </p:spPr>
        <p:txBody>
          <a:bodyPr wrap="square" rtlCol="0">
            <a:spAutoFit/>
          </a:bodyPr>
          <a:lstStyle/>
          <a:p>
            <a:r>
              <a:rPr lang="en-US" dirty="0"/>
              <a:t>2</a:t>
            </a:r>
          </a:p>
        </p:txBody>
      </p:sp>
      <p:cxnSp>
        <p:nvCxnSpPr>
          <p:cNvPr id="9" name="Straight Arrow Connector 8">
            <a:extLst>
              <a:ext uri="{FF2B5EF4-FFF2-40B4-BE49-F238E27FC236}">
                <a16:creationId xmlns:a16="http://schemas.microsoft.com/office/drawing/2014/main" id="{7FA30738-C720-4B57-BD66-6251DD373347}"/>
              </a:ext>
            </a:extLst>
          </p:cNvPr>
          <p:cNvCxnSpPr>
            <a:cxnSpLocks/>
          </p:cNvCxnSpPr>
          <p:nvPr/>
        </p:nvCxnSpPr>
        <p:spPr>
          <a:xfrm>
            <a:off x="7491044" y="3043869"/>
            <a:ext cx="0" cy="164067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1" name="Straight Arrow Connector 10">
            <a:extLst>
              <a:ext uri="{FF2B5EF4-FFF2-40B4-BE49-F238E27FC236}">
                <a16:creationId xmlns:a16="http://schemas.microsoft.com/office/drawing/2014/main" id="{28BAB586-D9FC-4F72-98DE-C56BD20E88BE}"/>
              </a:ext>
            </a:extLst>
          </p:cNvPr>
          <p:cNvCxnSpPr>
            <a:cxnSpLocks/>
          </p:cNvCxnSpPr>
          <p:nvPr/>
        </p:nvCxnSpPr>
        <p:spPr>
          <a:xfrm>
            <a:off x="6893169" y="3613666"/>
            <a:ext cx="0" cy="45189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0" name="Straight Arrow Connector 9">
            <a:extLst>
              <a:ext uri="{FF2B5EF4-FFF2-40B4-BE49-F238E27FC236}">
                <a16:creationId xmlns:a16="http://schemas.microsoft.com/office/drawing/2014/main" id="{6355EBA3-AC5D-4C5F-A534-BAE78C686C22}"/>
              </a:ext>
            </a:extLst>
          </p:cNvPr>
          <p:cNvCxnSpPr>
            <a:cxnSpLocks/>
          </p:cNvCxnSpPr>
          <p:nvPr/>
        </p:nvCxnSpPr>
        <p:spPr>
          <a:xfrm>
            <a:off x="8558524" y="2028454"/>
            <a:ext cx="0" cy="3539756"/>
          </a:xfrm>
          <a:prstGeom prst="straightConnector1">
            <a:avLst/>
          </a:prstGeom>
          <a:ln cap="sq" cmpd="tri">
            <a:solidFill>
              <a:schemeClr val="accent5"/>
            </a:solidFill>
            <a:headEnd w="lg" len="med"/>
            <a:tailEnd type="triangle"/>
          </a:ln>
          <a:scene3d>
            <a:camera prst="orthographicFront"/>
            <a:lightRig rig="threePt" dir="t"/>
          </a:scene3d>
          <a:sp3d>
            <a:bevelB prst="angle"/>
          </a:sp3d>
        </p:spPr>
        <p:style>
          <a:lnRef idx="1">
            <a:schemeClr val="accent1"/>
          </a:lnRef>
          <a:fillRef idx="0">
            <a:schemeClr val="accent1"/>
          </a:fillRef>
          <a:effectRef idx="0">
            <a:schemeClr val="accent1"/>
          </a:effectRef>
          <a:fontRef idx="minor">
            <a:schemeClr val="tx1"/>
          </a:fontRef>
        </p:style>
      </p:cxnSp>
      <p:sp>
        <p:nvSpPr>
          <p:cNvPr id="15" name="TextBox 14">
            <a:extLst>
              <a:ext uri="{FF2B5EF4-FFF2-40B4-BE49-F238E27FC236}">
                <a16:creationId xmlns:a16="http://schemas.microsoft.com/office/drawing/2014/main" id="{B3D69F10-4665-4D64-8A5D-29DBD45FC7C3}"/>
              </a:ext>
            </a:extLst>
          </p:cNvPr>
          <p:cNvSpPr txBox="1"/>
          <p:nvPr/>
        </p:nvSpPr>
        <p:spPr>
          <a:xfrm>
            <a:off x="8276489" y="2062702"/>
            <a:ext cx="6098344" cy="369332"/>
          </a:xfrm>
          <a:prstGeom prst="rect">
            <a:avLst/>
          </a:prstGeom>
          <a:noFill/>
        </p:spPr>
        <p:txBody>
          <a:bodyPr wrap="square">
            <a:spAutoFit/>
          </a:bodyPr>
          <a:lstStyle/>
          <a:p>
            <a:r>
              <a:rPr lang="en-US" dirty="0"/>
              <a:t>3</a:t>
            </a:r>
          </a:p>
        </p:txBody>
      </p:sp>
      <p:cxnSp>
        <p:nvCxnSpPr>
          <p:cNvPr id="16" name="Straight Arrow Connector 15">
            <a:extLst>
              <a:ext uri="{FF2B5EF4-FFF2-40B4-BE49-F238E27FC236}">
                <a16:creationId xmlns:a16="http://schemas.microsoft.com/office/drawing/2014/main" id="{15E942BF-8CF2-4DC6-B8E6-CA02AB0086A7}"/>
              </a:ext>
            </a:extLst>
          </p:cNvPr>
          <p:cNvCxnSpPr>
            <a:cxnSpLocks/>
          </p:cNvCxnSpPr>
          <p:nvPr/>
        </p:nvCxnSpPr>
        <p:spPr>
          <a:xfrm>
            <a:off x="8963462" y="2028454"/>
            <a:ext cx="0" cy="353975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0871518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73E119-B3D1-4B0E-825D-1A39AA92A5FE}"/>
              </a:ext>
            </a:extLst>
          </p:cNvPr>
          <p:cNvSpPr>
            <a:spLocks noGrp="1"/>
          </p:cNvSpPr>
          <p:nvPr>
            <p:ph type="title"/>
          </p:nvPr>
        </p:nvSpPr>
        <p:spPr>
          <a:xfrm>
            <a:off x="742773" y="147711"/>
            <a:ext cx="9720072" cy="686504"/>
          </a:xfrm>
        </p:spPr>
        <p:txBody>
          <a:bodyPr>
            <a:normAutofit fontScale="90000"/>
          </a:bodyPr>
          <a:lstStyle/>
          <a:p>
            <a:r>
              <a:rPr lang="en-US" dirty="0"/>
              <a:t>Resistance </a:t>
            </a:r>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26CE37DE-DDF4-40EF-9065-3C31B956012E}"/>
                  </a:ext>
                </a:extLst>
              </p:cNvPr>
              <p:cNvSpPr>
                <a:spLocks noGrp="1"/>
              </p:cNvSpPr>
              <p:nvPr>
                <p:ph idx="1"/>
              </p:nvPr>
            </p:nvSpPr>
            <p:spPr>
              <a:xfrm>
                <a:off x="362945" y="962228"/>
                <a:ext cx="9720073" cy="5790264"/>
              </a:xfrm>
            </p:spPr>
            <p:txBody>
              <a:bodyPr>
                <a:normAutofit fontScale="92500" lnSpcReduction="20000"/>
              </a:bodyPr>
              <a:lstStyle/>
              <a:p>
                <a:r>
                  <a:rPr lang="en-US" sz="2000" i="1" dirty="0"/>
                  <a:t>How to relate TPR to blood pressure</a:t>
                </a:r>
              </a:p>
              <a:p>
                <a14:m>
                  <m:oMath xmlns:m="http://schemas.openxmlformats.org/officeDocument/2006/math">
                    <m:r>
                      <a:rPr lang="en-US" sz="2000" b="1" i="1" dirty="0" smtClean="0">
                        <a:solidFill>
                          <a:srgbClr val="0070C0"/>
                        </a:solidFill>
                        <a:latin typeface="Cambria Math" panose="02040503050406030204" pitchFamily="18" charset="0"/>
                      </a:rPr>
                      <m:t>𝑭</m:t>
                    </m:r>
                    <m:r>
                      <a:rPr lang="en-US" sz="2000" b="1" i="1" dirty="0" smtClean="0">
                        <a:solidFill>
                          <a:srgbClr val="0070C0"/>
                        </a:solidFill>
                        <a:latin typeface="Cambria Math" panose="02040503050406030204" pitchFamily="18" charset="0"/>
                      </a:rPr>
                      <m:t>=∆</m:t>
                    </m:r>
                    <m:r>
                      <a:rPr lang="en-US" sz="2000" b="1" i="1" dirty="0" smtClean="0">
                        <a:solidFill>
                          <a:srgbClr val="0070C0"/>
                        </a:solidFill>
                        <a:latin typeface="Cambria Math" panose="02040503050406030204" pitchFamily="18" charset="0"/>
                      </a:rPr>
                      <m:t>𝑷</m:t>
                    </m:r>
                    <m:r>
                      <a:rPr lang="en-US" sz="2000" b="1" i="1" dirty="0" smtClean="0">
                        <a:solidFill>
                          <a:srgbClr val="0070C0"/>
                        </a:solidFill>
                        <a:latin typeface="Cambria Math" panose="02040503050406030204" pitchFamily="18" charset="0"/>
                      </a:rPr>
                      <m:t>/</m:t>
                    </m:r>
                    <m:r>
                      <a:rPr lang="en-US" sz="2000" b="1" i="1" dirty="0" smtClean="0">
                        <a:solidFill>
                          <a:srgbClr val="0070C0"/>
                        </a:solidFill>
                        <a:latin typeface="Cambria Math" panose="02040503050406030204" pitchFamily="18" charset="0"/>
                      </a:rPr>
                      <m:t>𝑹</m:t>
                    </m:r>
                  </m:oMath>
                </a14:m>
                <a:endParaRPr lang="en-US" sz="2000" b="1" i="1" dirty="0">
                  <a:solidFill>
                    <a:srgbClr val="0070C0"/>
                  </a:solidFill>
                </a:endParaRPr>
              </a:p>
              <a:p>
                <a14:m>
                  <m:oMath xmlns:m="http://schemas.openxmlformats.org/officeDocument/2006/math">
                    <m:r>
                      <a:rPr lang="en-US" sz="2000" b="1" i="1" dirty="0" smtClean="0">
                        <a:solidFill>
                          <a:srgbClr val="0070C0"/>
                        </a:solidFill>
                        <a:latin typeface="Cambria Math" panose="02040503050406030204" pitchFamily="18" charset="0"/>
                      </a:rPr>
                      <m:t>𝑪𝑶</m:t>
                    </m:r>
                    <m:r>
                      <a:rPr lang="en-US" sz="2000" b="1" i="1" dirty="0" smtClean="0">
                        <a:solidFill>
                          <a:srgbClr val="0070C0"/>
                        </a:solidFill>
                        <a:latin typeface="Cambria Math" panose="02040503050406030204" pitchFamily="18" charset="0"/>
                      </a:rPr>
                      <m:t>=∆</m:t>
                    </m:r>
                    <m:r>
                      <a:rPr lang="en-US" sz="2000" b="1" i="1" dirty="0" smtClean="0">
                        <a:solidFill>
                          <a:srgbClr val="0070C0"/>
                        </a:solidFill>
                        <a:latin typeface="Cambria Math" panose="02040503050406030204" pitchFamily="18" charset="0"/>
                      </a:rPr>
                      <m:t>𝑷</m:t>
                    </m:r>
                    <m:r>
                      <a:rPr lang="en-US" sz="2000" b="1" i="1" dirty="0" smtClean="0">
                        <a:solidFill>
                          <a:srgbClr val="0070C0"/>
                        </a:solidFill>
                        <a:latin typeface="Cambria Math" panose="02040503050406030204" pitchFamily="18" charset="0"/>
                      </a:rPr>
                      <m:t>/</m:t>
                    </m:r>
                    <m:r>
                      <a:rPr lang="en-US" sz="2000" b="1" i="1" dirty="0" smtClean="0">
                        <a:solidFill>
                          <a:srgbClr val="0070C0"/>
                        </a:solidFill>
                        <a:latin typeface="Cambria Math" panose="02040503050406030204" pitchFamily="18" charset="0"/>
                      </a:rPr>
                      <m:t>𝑻𝑷𝑹</m:t>
                    </m:r>
                    <m:r>
                      <a:rPr lang="en-US" sz="2000" b="1" i="1" dirty="0" smtClean="0">
                        <a:solidFill>
                          <a:srgbClr val="0070C0"/>
                        </a:solidFill>
                        <a:latin typeface="Cambria Math" panose="02040503050406030204" pitchFamily="18" charset="0"/>
                      </a:rPr>
                      <m:t> </m:t>
                    </m:r>
                  </m:oMath>
                </a14:m>
                <a:endParaRPr lang="en-US" sz="2000" b="1" i="1" dirty="0">
                  <a:solidFill>
                    <a:srgbClr val="0070C0"/>
                  </a:solidFill>
                </a:endParaRPr>
              </a:p>
              <a:p>
                <a14:m>
                  <m:oMath xmlns:m="http://schemas.openxmlformats.org/officeDocument/2006/math">
                    <m:r>
                      <a:rPr lang="en-US" sz="2000" b="1" i="1" dirty="0" smtClean="0">
                        <a:solidFill>
                          <a:srgbClr val="0070C0"/>
                        </a:solidFill>
                        <a:latin typeface="Cambria Math" panose="02040503050406030204" pitchFamily="18" charset="0"/>
                      </a:rPr>
                      <m:t>𝑹</m:t>
                    </m:r>
                    <m:r>
                      <a:rPr lang="en-US" sz="2000" b="1" i="1" dirty="0" smtClean="0">
                        <a:solidFill>
                          <a:srgbClr val="0070C0"/>
                        </a:solidFill>
                        <a:latin typeface="Cambria Math" panose="02040503050406030204" pitchFamily="18" charset="0"/>
                      </a:rPr>
                      <m:t>=</m:t>
                    </m:r>
                    <m:r>
                      <a:rPr lang="en-US" sz="2000" b="1" i="1" dirty="0" smtClean="0">
                        <a:solidFill>
                          <a:srgbClr val="0070C0"/>
                        </a:solidFill>
                        <a:latin typeface="Cambria Math" panose="02040503050406030204" pitchFamily="18" charset="0"/>
                      </a:rPr>
                      <m:t>𝟖</m:t>
                    </m:r>
                    <m:r>
                      <a:rPr lang="en-US" sz="2000" b="1" i="1" dirty="0" smtClean="0">
                        <a:solidFill>
                          <a:srgbClr val="0070C0"/>
                        </a:solidFill>
                        <a:latin typeface="Cambria Math" panose="02040503050406030204" pitchFamily="18" charset="0"/>
                      </a:rPr>
                      <m:t>𝒏𝒍</m:t>
                    </m:r>
                    <m:r>
                      <a:rPr lang="en-US" sz="2000" b="1" i="1" dirty="0" smtClean="0">
                        <a:solidFill>
                          <a:srgbClr val="0070C0"/>
                        </a:solidFill>
                        <a:latin typeface="Cambria Math" panose="02040503050406030204" pitchFamily="18" charset="0"/>
                      </a:rPr>
                      <m:t>/</m:t>
                    </m:r>
                    <m:r>
                      <a:rPr lang="el-GR" sz="2000" b="1" i="1" dirty="0" smtClean="0">
                        <a:solidFill>
                          <a:srgbClr val="0070C0"/>
                        </a:solidFill>
                        <a:latin typeface="Cambria Math" panose="02040503050406030204" pitchFamily="18" charset="0"/>
                      </a:rPr>
                      <m:t>𝝅</m:t>
                    </m:r>
                    <m:r>
                      <a:rPr lang="en-US" sz="2000" b="1" i="1" dirty="0" smtClean="0">
                        <a:solidFill>
                          <a:srgbClr val="0070C0"/>
                        </a:solidFill>
                        <a:latin typeface="Cambria Math" panose="02040503050406030204" pitchFamily="18" charset="0"/>
                      </a:rPr>
                      <m:t>𝒓</m:t>
                    </m:r>
                    <m:r>
                      <a:rPr lang="en-US" sz="2000" b="1" i="1" dirty="0" smtClean="0">
                        <a:solidFill>
                          <a:srgbClr val="0070C0"/>
                        </a:solidFill>
                        <a:latin typeface="Cambria Math" panose="02040503050406030204" pitchFamily="18" charset="0"/>
                      </a:rPr>
                      <m:t>𝟒</m:t>
                    </m:r>
                    <m:r>
                      <a:rPr lang="en-US" sz="2000" b="1" i="1" dirty="0" smtClean="0">
                        <a:solidFill>
                          <a:srgbClr val="0070C0"/>
                        </a:solidFill>
                        <a:latin typeface="Cambria Math" panose="02040503050406030204" pitchFamily="18" charset="0"/>
                      </a:rPr>
                      <m:t>    </m:t>
                    </m:r>
                    <m:r>
                      <a:rPr lang="en-US" sz="2000" i="1" dirty="0" smtClean="0">
                        <a:latin typeface="Cambria Math" panose="02040503050406030204" pitchFamily="18" charset="0"/>
                      </a:rPr>
                      <m:t>𝑃𝑜𝑖𝑠𝑒𝑢𝑖𝑙𝑙𝑒</m:t>
                    </m:r>
                    <m:r>
                      <a:rPr lang="en-US" sz="2000" i="1" dirty="0" smtClean="0">
                        <a:latin typeface="Cambria Math" panose="02040503050406030204" pitchFamily="18" charset="0"/>
                      </a:rPr>
                      <m:t>′</m:t>
                    </m:r>
                    <m:r>
                      <a:rPr lang="en-US" sz="2000" i="1" dirty="0" smtClean="0">
                        <a:latin typeface="Cambria Math" panose="02040503050406030204" pitchFamily="18" charset="0"/>
                      </a:rPr>
                      <m:t>𝑠</m:t>
                    </m:r>
                    <m:r>
                      <a:rPr lang="en-US" sz="2000" i="1" dirty="0" smtClean="0">
                        <a:latin typeface="Cambria Math" panose="02040503050406030204" pitchFamily="18" charset="0"/>
                      </a:rPr>
                      <m:t> </m:t>
                    </m:r>
                    <m:r>
                      <a:rPr lang="en-US" sz="2000" i="1" dirty="0" smtClean="0">
                        <a:latin typeface="Cambria Math" panose="02040503050406030204" pitchFamily="18" charset="0"/>
                      </a:rPr>
                      <m:t>𝑙𝑎𝑤</m:t>
                    </m:r>
                    <m:r>
                      <a:rPr lang="en-US" sz="2000" i="1" dirty="0" smtClean="0">
                        <a:latin typeface="Cambria Math" panose="02040503050406030204" pitchFamily="18" charset="0"/>
                      </a:rPr>
                      <m:t> </m:t>
                    </m:r>
                  </m:oMath>
                </a14:m>
                <a:endParaRPr lang="en-US" sz="2000" i="1" dirty="0"/>
              </a:p>
              <a:p>
                <a14:m>
                  <m:oMath xmlns:m="http://schemas.openxmlformats.org/officeDocument/2006/math">
                    <m:r>
                      <a:rPr lang="en-US" sz="2000" b="1" i="1" dirty="0" smtClean="0">
                        <a:solidFill>
                          <a:srgbClr val="0070C0"/>
                        </a:solidFill>
                        <a:latin typeface="Cambria Math" panose="02040503050406030204" pitchFamily="18" charset="0"/>
                      </a:rPr>
                      <m:t>𝒏</m:t>
                    </m:r>
                    <m:r>
                      <a:rPr lang="en-US" sz="2000" b="1" i="1" dirty="0" smtClean="0">
                        <a:solidFill>
                          <a:srgbClr val="0070C0"/>
                        </a:solidFill>
                        <a:latin typeface="Cambria Math" panose="02040503050406030204" pitchFamily="18" charset="0"/>
                      </a:rPr>
                      <m:t> </m:t>
                    </m:r>
                    <m:r>
                      <a:rPr lang="en-US" sz="2000" b="1" i="1" dirty="0" smtClean="0">
                        <a:solidFill>
                          <a:srgbClr val="0070C0"/>
                        </a:solidFill>
                        <a:latin typeface="Cambria Math" panose="02040503050406030204" pitchFamily="18" charset="0"/>
                      </a:rPr>
                      <m:t>𝜶</m:t>
                    </m:r>
                    <m:r>
                      <a:rPr lang="en-US" sz="2000" b="1" i="1" dirty="0" smtClean="0">
                        <a:solidFill>
                          <a:srgbClr val="0070C0"/>
                        </a:solidFill>
                        <a:latin typeface="Cambria Math" panose="02040503050406030204" pitchFamily="18" charset="0"/>
                      </a:rPr>
                      <m:t> </m:t>
                    </m:r>
                    <m:r>
                      <a:rPr lang="en-US" sz="2000" b="1" i="1" dirty="0" smtClean="0">
                        <a:solidFill>
                          <a:srgbClr val="0070C0"/>
                        </a:solidFill>
                        <a:latin typeface="Cambria Math" panose="02040503050406030204" pitchFamily="18" charset="0"/>
                      </a:rPr>
                      <m:t>𝑹</m:t>
                    </m:r>
                  </m:oMath>
                </a14:m>
                <a:endParaRPr lang="en-US" sz="2000" b="1" i="1" dirty="0">
                  <a:solidFill>
                    <a:srgbClr val="0070C0"/>
                  </a:solidFill>
                </a:endParaRPr>
              </a:p>
              <a:p>
                <a14:m>
                  <m:oMath xmlns:m="http://schemas.openxmlformats.org/officeDocument/2006/math">
                    <m:r>
                      <a:rPr lang="en-US" sz="2000" b="1" i="1" dirty="0" smtClean="0">
                        <a:solidFill>
                          <a:srgbClr val="0070C0"/>
                        </a:solidFill>
                        <a:latin typeface="Cambria Math" panose="02040503050406030204" pitchFamily="18" charset="0"/>
                      </a:rPr>
                      <m:t>𝒏</m:t>
                    </m:r>
                    <m:r>
                      <a:rPr lang="en-US" sz="2000" b="1" i="1" dirty="0" smtClean="0">
                        <a:solidFill>
                          <a:srgbClr val="0070C0"/>
                        </a:solidFill>
                        <a:latin typeface="Cambria Math" panose="02040503050406030204" pitchFamily="18" charset="0"/>
                      </a:rPr>
                      <m:t>= </m:t>
                    </m:r>
                    <m:r>
                      <a:rPr lang="en-US" sz="2000" b="1" i="1" dirty="0" smtClean="0">
                        <a:solidFill>
                          <a:srgbClr val="0070C0"/>
                        </a:solidFill>
                        <a:latin typeface="Cambria Math" panose="02040503050406030204" pitchFamily="18" charset="0"/>
                      </a:rPr>
                      <m:t>𝒗𝒊𝒔𝒄𝒐𝒔𝒊𝒕𝒚</m:t>
                    </m:r>
                    <m:r>
                      <a:rPr lang="en-US" sz="2000" b="1" i="1" dirty="0" smtClean="0">
                        <a:solidFill>
                          <a:srgbClr val="0070C0"/>
                        </a:solidFill>
                        <a:latin typeface="Cambria Math" panose="02040503050406030204" pitchFamily="18" charset="0"/>
                      </a:rPr>
                      <m:t>     </m:t>
                    </m:r>
                  </m:oMath>
                </a14:m>
                <a:endParaRPr lang="en-US" sz="2000" b="1" i="1" dirty="0">
                  <a:solidFill>
                    <a:srgbClr val="0070C0"/>
                  </a:solidFill>
                </a:endParaRPr>
              </a:p>
              <a:p>
                <a:pPr marL="0" indent="0">
                  <a:buNone/>
                </a:pPr>
                <a:r>
                  <a:rPr lang="en-US" sz="2000" i="1" dirty="0"/>
                  <a:t>Polycythemia (high </a:t>
                </a:r>
                <a:r>
                  <a:rPr lang="en-US" sz="2000" i="1" dirty="0" err="1"/>
                  <a:t>Hct</a:t>
                </a:r>
                <a:r>
                  <a:rPr lang="en-US" sz="2000" i="1" dirty="0"/>
                  <a:t>)</a:t>
                </a:r>
                <a14:m>
                  <m:oMath xmlns:m="http://schemas.openxmlformats.org/officeDocument/2006/math">
                    <m:r>
                      <a:rPr lang="en-US" sz="2000" i="1" dirty="0" smtClean="0">
                        <a:latin typeface="Cambria Math" panose="02040503050406030204" pitchFamily="18" charset="0"/>
                      </a:rPr>
                      <m:t>𝛼</m:t>
                    </m:r>
                    <m:r>
                      <a:rPr lang="en-US" sz="2000" b="0" i="1" dirty="0" smtClean="0">
                        <a:latin typeface="Cambria Math" panose="02040503050406030204" pitchFamily="18" charset="0"/>
                      </a:rPr>
                      <m:t> </m:t>
                    </m:r>
                    <m:r>
                      <a:rPr lang="en-US" sz="2000" b="0" i="1" dirty="0" smtClean="0">
                        <a:latin typeface="Cambria Math" panose="02040503050406030204" pitchFamily="18" charset="0"/>
                      </a:rPr>
                      <m:t>𝑛</m:t>
                    </m:r>
                  </m:oMath>
                </a14:m>
                <a:r>
                  <a:rPr lang="en-US" sz="2000" i="1" dirty="0"/>
                  <a:t> ;  a lot of friction between the layers, because whenever blood is flowing it flows in layers when there is a lot of friction rubbing up against between those layers because increase in viscosity and slow the flow down </a:t>
                </a:r>
              </a:p>
              <a:p>
                <a:pPr marL="0" indent="0">
                  <a:buNone/>
                </a:pPr>
                <a:r>
                  <a:rPr lang="en-US" sz="2000" i="1" dirty="0"/>
                  <a:t>Anemia </a:t>
                </a:r>
                <a14:m>
                  <m:oMath xmlns:m="http://schemas.openxmlformats.org/officeDocument/2006/math">
                    <m:f>
                      <m:fPr>
                        <m:ctrlPr>
                          <a:rPr lang="en-US" sz="2000" i="1" dirty="0" smtClean="0">
                            <a:latin typeface="Cambria Math" panose="02040503050406030204" pitchFamily="18" charset="0"/>
                          </a:rPr>
                        </m:ctrlPr>
                      </m:fPr>
                      <m:num>
                        <m:r>
                          <a:rPr lang="en-US" sz="2000" i="1" dirty="0" smtClean="0">
                            <a:latin typeface="Cambria Math" panose="02040503050406030204" pitchFamily="18" charset="0"/>
                          </a:rPr>
                          <m:t>1</m:t>
                        </m:r>
                      </m:num>
                      <m:den>
                        <m:r>
                          <a:rPr lang="en-US" sz="2000" i="1" dirty="0" smtClean="0">
                            <a:latin typeface="Cambria Math" panose="02040503050406030204" pitchFamily="18" charset="0"/>
                          </a:rPr>
                          <m:t>𝛼</m:t>
                        </m:r>
                      </m:den>
                    </m:f>
                    <m:r>
                      <a:rPr lang="en-US" sz="2000" i="1" dirty="0" smtClean="0">
                        <a:latin typeface="Cambria Math" panose="02040503050406030204" pitchFamily="18" charset="0"/>
                      </a:rPr>
                      <m:t>𝑛</m:t>
                    </m:r>
                    <m:r>
                      <a:rPr lang="en-US" sz="2000" i="1" dirty="0" smtClean="0">
                        <a:latin typeface="Cambria Math" panose="02040503050406030204" pitchFamily="18" charset="0"/>
                      </a:rPr>
                      <m:t> </m:t>
                    </m:r>
                  </m:oMath>
                </a14:m>
                <a:endParaRPr lang="en-US" sz="2000" i="1" dirty="0">
                  <a:latin typeface="Cambria Math" panose="02040503050406030204" pitchFamily="18" charset="0"/>
                </a:endParaRPr>
              </a:p>
              <a:p>
                <a:pPr marL="0" indent="0">
                  <a:buNone/>
                </a:pPr>
                <a14:m>
                  <m:oMathPara xmlns:m="http://schemas.openxmlformats.org/officeDocument/2006/math">
                    <m:oMathParaPr>
                      <m:jc m:val="left"/>
                    </m:oMathParaPr>
                    <m:oMath xmlns:m="http://schemas.openxmlformats.org/officeDocument/2006/math">
                      <m:r>
                        <a:rPr lang="en-US" sz="2000" b="1" i="1" dirty="0" smtClean="0">
                          <a:solidFill>
                            <a:srgbClr val="0070C0"/>
                          </a:solidFill>
                          <a:latin typeface="Cambria Math" panose="02040503050406030204" pitchFamily="18" charset="0"/>
                        </a:rPr>
                        <m:t>𝑳</m:t>
                      </m:r>
                      <m:r>
                        <a:rPr lang="en-US" sz="2000" b="1" i="1" dirty="0" smtClean="0">
                          <a:solidFill>
                            <a:srgbClr val="0070C0"/>
                          </a:solidFill>
                          <a:latin typeface="Cambria Math" panose="02040503050406030204" pitchFamily="18" charset="0"/>
                        </a:rPr>
                        <m:t> </m:t>
                      </m:r>
                      <m:r>
                        <a:rPr lang="en-US" sz="2000" b="1" i="1" dirty="0" smtClean="0">
                          <a:solidFill>
                            <a:srgbClr val="0070C0"/>
                          </a:solidFill>
                          <a:latin typeface="Cambria Math" panose="02040503050406030204" pitchFamily="18" charset="0"/>
                        </a:rPr>
                        <m:t>𝜶</m:t>
                      </m:r>
                      <m:r>
                        <a:rPr lang="en-US" sz="2000" b="1" i="1" dirty="0" smtClean="0">
                          <a:solidFill>
                            <a:srgbClr val="0070C0"/>
                          </a:solidFill>
                          <a:latin typeface="Cambria Math" panose="02040503050406030204" pitchFamily="18" charset="0"/>
                        </a:rPr>
                        <m:t> </m:t>
                      </m:r>
                      <m:r>
                        <a:rPr lang="en-US" sz="2000" b="1" i="1" dirty="0" smtClean="0">
                          <a:solidFill>
                            <a:srgbClr val="0070C0"/>
                          </a:solidFill>
                          <a:latin typeface="Cambria Math" panose="02040503050406030204" pitchFamily="18" charset="0"/>
                        </a:rPr>
                        <m:t>𝑹</m:t>
                      </m:r>
                    </m:oMath>
                  </m:oMathPara>
                </a14:m>
                <a:endParaRPr lang="en-US" sz="2000" b="1" i="1" dirty="0">
                  <a:solidFill>
                    <a:srgbClr val="0070C0"/>
                  </a:solidFill>
                </a:endParaRPr>
              </a:p>
              <a:p>
                <a:pPr marL="0" indent="0">
                  <a:buNone/>
                </a:pPr>
                <a:r>
                  <a:rPr lang="en-US" sz="2000" i="1" dirty="0"/>
                  <a:t>Increase in Weight and height increases in L </a:t>
                </a:r>
              </a:p>
              <a:p>
                <a:pPr marL="0" indent="0">
                  <a:buNone/>
                </a:pPr>
                <a14:m>
                  <m:oMath xmlns:m="http://schemas.openxmlformats.org/officeDocument/2006/math">
                    <m:r>
                      <a:rPr lang="en-US" sz="2400" b="1" i="1" dirty="0" smtClean="0">
                        <a:solidFill>
                          <a:srgbClr val="0070C0"/>
                        </a:solidFill>
                        <a:latin typeface="Cambria Math" panose="02040503050406030204" pitchFamily="18" charset="0"/>
                      </a:rPr>
                      <m:t>𝒓</m:t>
                    </m:r>
                    <m:r>
                      <a:rPr lang="en-US" sz="2400" b="1" i="1" dirty="0" smtClean="0">
                        <a:solidFill>
                          <a:srgbClr val="0070C0"/>
                        </a:solidFill>
                        <a:latin typeface="Cambria Math" panose="02040503050406030204" pitchFamily="18" charset="0"/>
                      </a:rPr>
                      <m:t>=</m:t>
                    </m:r>
                    <m:r>
                      <a:rPr lang="en-US" sz="2400" b="1" i="1" dirty="0" smtClean="0">
                        <a:solidFill>
                          <a:srgbClr val="0070C0"/>
                        </a:solidFill>
                        <a:latin typeface="Cambria Math" panose="02040503050406030204" pitchFamily="18" charset="0"/>
                      </a:rPr>
                      <m:t>𝟏</m:t>
                    </m:r>
                    <m:r>
                      <a:rPr lang="en-US" sz="2400" b="1" i="1" dirty="0" smtClean="0">
                        <a:solidFill>
                          <a:srgbClr val="0070C0"/>
                        </a:solidFill>
                        <a:latin typeface="Cambria Math" panose="02040503050406030204" pitchFamily="18" charset="0"/>
                      </a:rPr>
                      <m:t>/</m:t>
                    </m:r>
                    <m:r>
                      <a:rPr lang="en-US" sz="2400" b="1" i="1" dirty="0" smtClean="0">
                        <a:solidFill>
                          <a:srgbClr val="0070C0"/>
                        </a:solidFill>
                        <a:latin typeface="Cambria Math" panose="02040503050406030204" pitchFamily="18" charset="0"/>
                      </a:rPr>
                      <m:t>𝜶</m:t>
                    </m:r>
                    <m:r>
                      <a:rPr lang="en-US" sz="2400" b="1" i="1" dirty="0" smtClean="0">
                        <a:solidFill>
                          <a:srgbClr val="0070C0"/>
                        </a:solidFill>
                        <a:latin typeface="Cambria Math" panose="02040503050406030204" pitchFamily="18" charset="0"/>
                      </a:rPr>
                      <m:t> </m:t>
                    </m:r>
                    <m:r>
                      <a:rPr lang="en-US" sz="2400" b="1" i="1" dirty="0" smtClean="0">
                        <a:solidFill>
                          <a:srgbClr val="0070C0"/>
                        </a:solidFill>
                        <a:latin typeface="Cambria Math" panose="02040503050406030204" pitchFamily="18" charset="0"/>
                      </a:rPr>
                      <m:t>𝑹</m:t>
                    </m:r>
                  </m:oMath>
                </a14:m>
                <a:r>
                  <a:rPr lang="en-US" sz="2400" b="1" i="1" dirty="0">
                    <a:solidFill>
                      <a:srgbClr val="0070C0"/>
                    </a:solidFill>
                  </a:rPr>
                  <a:t>  the most important factor that affecting the R because it is raised to power 4 </a:t>
                </a:r>
              </a:p>
              <a:p>
                <a:pPr marL="0" indent="0">
                  <a:buNone/>
                </a:pPr>
                <a:r>
                  <a:rPr lang="en-US" sz="2400" i="1" dirty="0"/>
                  <a:t>Vasodilation increase in r</a:t>
                </a:r>
              </a:p>
              <a:p>
                <a:pPr marL="0" indent="0">
                  <a:buNone/>
                </a:pPr>
                <a:r>
                  <a:rPr lang="en-US" sz="2400" i="1" dirty="0"/>
                  <a:t>Vasoconstriction decrease in r  </a:t>
                </a:r>
              </a:p>
              <a:p>
                <a:endParaRPr lang="en-US" sz="2400" b="1" dirty="0">
                  <a:solidFill>
                    <a:srgbClr val="0070C0"/>
                  </a:solidFill>
                </a:endParaRPr>
              </a:p>
              <a:p>
                <a:endParaRPr lang="en-US" sz="2400" b="1" dirty="0">
                  <a:solidFill>
                    <a:srgbClr val="0070C0"/>
                  </a:solidFill>
                </a:endParaRPr>
              </a:p>
              <a:p>
                <a:endParaRPr lang="en-US" dirty="0"/>
              </a:p>
            </p:txBody>
          </p:sp>
        </mc:Choice>
        <mc:Fallback xmlns="">
          <p:sp>
            <p:nvSpPr>
              <p:cNvPr id="3" name="Content Placeholder 2">
                <a:extLst>
                  <a:ext uri="{FF2B5EF4-FFF2-40B4-BE49-F238E27FC236}">
                    <a16:creationId xmlns:a16="http://schemas.microsoft.com/office/drawing/2014/main" id="{26CE37DE-DDF4-40EF-9065-3C31B956012E}"/>
                  </a:ext>
                </a:extLst>
              </p:cNvPr>
              <p:cNvSpPr>
                <a:spLocks noGrp="1" noRot="1" noChangeAspect="1" noMove="1" noResize="1" noEditPoints="1" noAdjustHandles="1" noChangeArrowheads="1" noChangeShapeType="1" noTextEdit="1"/>
              </p:cNvSpPr>
              <p:nvPr>
                <p:ph idx="1"/>
              </p:nvPr>
            </p:nvSpPr>
            <p:spPr>
              <a:xfrm>
                <a:off x="362945" y="962228"/>
                <a:ext cx="9720073" cy="5790264"/>
              </a:xfrm>
              <a:blipFill>
                <a:blip r:embed="rId2"/>
                <a:stretch>
                  <a:fillRect l="-1317" t="-1895" r="-1380"/>
                </a:stretch>
              </a:blipFill>
            </p:spPr>
            <p:txBody>
              <a:bodyPr/>
              <a:lstStyle/>
              <a:p>
                <a:r>
                  <a:rPr lang="en-US">
                    <a:noFill/>
                  </a:rPr>
                  <a:t> </a:t>
                </a:r>
              </a:p>
            </p:txBody>
          </p:sp>
        </mc:Fallback>
      </mc:AlternateContent>
    </p:spTree>
    <p:extLst>
      <p:ext uri="{BB962C8B-B14F-4D97-AF65-F5344CB8AC3E}">
        <p14:creationId xmlns:p14="http://schemas.microsoft.com/office/powerpoint/2010/main" val="69387032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C78F29-3DAA-4519-B4C8-BE5018035F4F}"/>
              </a:ext>
            </a:extLst>
          </p:cNvPr>
          <p:cNvSpPr>
            <a:spLocks noGrp="1"/>
          </p:cNvSpPr>
          <p:nvPr>
            <p:ph type="title"/>
          </p:nvPr>
        </p:nvSpPr>
        <p:spPr>
          <a:xfrm>
            <a:off x="515471" y="174466"/>
            <a:ext cx="7105745" cy="579907"/>
          </a:xfrm>
        </p:spPr>
        <p:txBody>
          <a:bodyPr>
            <a:normAutofit fontScale="90000"/>
          </a:bodyPr>
          <a:lstStyle/>
          <a:p>
            <a:r>
              <a:rPr lang="en-US" dirty="0"/>
              <a:t>Blood flow </a:t>
            </a:r>
          </a:p>
        </p:txBody>
      </p:sp>
      <p:pic>
        <p:nvPicPr>
          <p:cNvPr id="7" name="Picture 6">
            <a:extLst>
              <a:ext uri="{FF2B5EF4-FFF2-40B4-BE49-F238E27FC236}">
                <a16:creationId xmlns:a16="http://schemas.microsoft.com/office/drawing/2014/main" id="{D53457D4-384A-4B48-9446-29114BBF259D}"/>
              </a:ext>
            </a:extLst>
          </p:cNvPr>
          <p:cNvPicPr>
            <a:picLocks noChangeAspect="1"/>
          </p:cNvPicPr>
          <p:nvPr/>
        </p:nvPicPr>
        <p:blipFill>
          <a:blip r:embed="rId2"/>
          <a:stretch>
            <a:fillRect/>
          </a:stretch>
        </p:blipFill>
        <p:spPr>
          <a:xfrm>
            <a:off x="9640454" y="484631"/>
            <a:ext cx="863894" cy="1094537"/>
          </a:xfrm>
          <a:prstGeom prst="rect">
            <a:avLst/>
          </a:prstGeom>
        </p:spPr>
      </p:pic>
      <p:sp>
        <p:nvSpPr>
          <p:cNvPr id="3" name="Content Placeholder 2">
            <a:extLst>
              <a:ext uri="{FF2B5EF4-FFF2-40B4-BE49-F238E27FC236}">
                <a16:creationId xmlns:a16="http://schemas.microsoft.com/office/drawing/2014/main" id="{1D5CDD93-99F8-4FA8-AD47-DBAB52E1AAC5}"/>
              </a:ext>
            </a:extLst>
          </p:cNvPr>
          <p:cNvSpPr>
            <a:spLocks noGrp="1"/>
          </p:cNvSpPr>
          <p:nvPr>
            <p:ph idx="1"/>
          </p:nvPr>
        </p:nvSpPr>
        <p:spPr>
          <a:xfrm>
            <a:off x="468677" y="754373"/>
            <a:ext cx="7105744" cy="6103627"/>
          </a:xfrm>
        </p:spPr>
        <p:txBody>
          <a:bodyPr>
            <a:normAutofit fontScale="92500" lnSpcReduction="10000"/>
          </a:bodyPr>
          <a:lstStyle/>
          <a:p>
            <a:r>
              <a:rPr lang="en-US" sz="1800" b="1" i="1" dirty="0"/>
              <a:t>Laminar flow : normal blood flow in the blood vessels (physiological)</a:t>
            </a:r>
          </a:p>
          <a:p>
            <a:pPr>
              <a:buFont typeface="Wingdings" panose="05000000000000000000" pitchFamily="2" charset="2"/>
              <a:buChar char="q"/>
            </a:pPr>
            <a:r>
              <a:rPr lang="en-US" sz="1800" i="1" dirty="0"/>
              <a:t>As you go toward the edges the velocity the blood is going to be slower and the velocity in the middle is highest </a:t>
            </a:r>
          </a:p>
          <a:p>
            <a:pPr>
              <a:buFont typeface="Wingdings" panose="05000000000000000000" pitchFamily="2" charset="2"/>
              <a:buChar char="q"/>
            </a:pPr>
            <a:r>
              <a:rPr lang="en-US" sz="1800" i="1" dirty="0"/>
              <a:t>So imagine you are looking to blood vessels as a circle, and you are looking at the flow from the back you are going to notice that is flow is very concentric and this type of flow is silent </a:t>
            </a:r>
          </a:p>
          <a:p>
            <a:pPr marL="0" indent="0">
              <a:buNone/>
            </a:pPr>
            <a:r>
              <a:rPr lang="en-US" sz="1800" b="1" i="1" dirty="0"/>
              <a:t>Turbulent flow : pathological and physiological one </a:t>
            </a:r>
          </a:p>
          <a:p>
            <a:pPr>
              <a:buFont typeface="Wingdings" panose="05000000000000000000" pitchFamily="2" charset="2"/>
              <a:buChar char="q"/>
            </a:pPr>
            <a:r>
              <a:rPr lang="en-US" sz="1800" i="1" dirty="0"/>
              <a:t>Inside our heart you have a valves mitral valve and aortic valve whenever blood is being pumped upward right it can hit mitral valve as it hits mitral valve it can develop turbulent flow</a:t>
            </a:r>
          </a:p>
          <a:p>
            <a:pPr>
              <a:buFont typeface="Wingdings" panose="05000000000000000000" pitchFamily="2" charset="2"/>
              <a:buChar char="q"/>
            </a:pPr>
            <a:r>
              <a:rPr lang="en-US" sz="1800" i="1" dirty="0"/>
              <a:t>  Imagine a blood vessels and plaques inside ; as the normal flow gets to the occlusion it start developing a turbulence and that gives a lot of heat and changes the action of perfusion pressure and produce what called brutes  and can be heard at carotid artery so if you take a stethoscope and put it over carotid artery you can hear it is actual sounds that caused by turbulent flow. It also can produce murmurs  </a:t>
            </a:r>
          </a:p>
          <a:p>
            <a:pPr marL="0" indent="0">
              <a:buNone/>
            </a:pPr>
            <a:r>
              <a:rPr lang="en-US" sz="1800" b="1" i="1" dirty="0">
                <a:solidFill>
                  <a:srgbClr val="0070C0"/>
                </a:solidFill>
              </a:rPr>
              <a:t>If you look at the graph here ; as you increase the pressure the flow is increasing in normal or laminar flow, but you get to the point where the flow veers off  and the flow start decreasing as the perfusion pressure start increasing </a:t>
            </a:r>
          </a:p>
          <a:p>
            <a:pPr marL="0" indent="0">
              <a:buNone/>
            </a:pPr>
            <a:r>
              <a:rPr lang="en-US" sz="1800" b="1" i="1" dirty="0">
                <a:solidFill>
                  <a:srgbClr val="0070C0"/>
                </a:solidFill>
              </a:rPr>
              <a:t>If there is a turbulent flow it decreases the actual flow the volume of blood that circulating through an area of blood vessel per a minute and increase the perfusion pressure and the resistance is going to be very high </a:t>
            </a:r>
          </a:p>
          <a:p>
            <a:pPr marL="0" indent="0">
              <a:buNone/>
            </a:pPr>
            <a:endParaRPr lang="en-US" sz="1000" dirty="0"/>
          </a:p>
        </p:txBody>
      </p:sp>
      <p:pic>
        <p:nvPicPr>
          <p:cNvPr id="9" name="Picture 8">
            <a:extLst>
              <a:ext uri="{FF2B5EF4-FFF2-40B4-BE49-F238E27FC236}">
                <a16:creationId xmlns:a16="http://schemas.microsoft.com/office/drawing/2014/main" id="{BDEF3F0C-4AD9-49C7-976E-329F1A05F39A}"/>
              </a:ext>
            </a:extLst>
          </p:cNvPr>
          <p:cNvPicPr>
            <a:picLocks noChangeAspect="1"/>
          </p:cNvPicPr>
          <p:nvPr/>
        </p:nvPicPr>
        <p:blipFill>
          <a:blip r:embed="rId3"/>
          <a:stretch>
            <a:fillRect/>
          </a:stretch>
        </p:blipFill>
        <p:spPr>
          <a:xfrm>
            <a:off x="8641056" y="2961848"/>
            <a:ext cx="2560322" cy="1046074"/>
          </a:xfrm>
          <a:prstGeom prst="rect">
            <a:avLst/>
          </a:prstGeom>
        </p:spPr>
      </p:pic>
      <p:pic>
        <p:nvPicPr>
          <p:cNvPr id="5" name="Picture 4">
            <a:extLst>
              <a:ext uri="{FF2B5EF4-FFF2-40B4-BE49-F238E27FC236}">
                <a16:creationId xmlns:a16="http://schemas.microsoft.com/office/drawing/2014/main" id="{2D4DC6D5-83AA-470F-AD94-F7A2EAA732E8}"/>
              </a:ext>
            </a:extLst>
          </p:cNvPr>
          <p:cNvPicPr>
            <a:picLocks noChangeAspect="1"/>
          </p:cNvPicPr>
          <p:nvPr/>
        </p:nvPicPr>
        <p:blipFill>
          <a:blip r:embed="rId4"/>
          <a:stretch>
            <a:fillRect/>
          </a:stretch>
        </p:blipFill>
        <p:spPr>
          <a:xfrm>
            <a:off x="8792240" y="1669662"/>
            <a:ext cx="2560321" cy="1094536"/>
          </a:xfrm>
          <a:prstGeom prst="rect">
            <a:avLst/>
          </a:prstGeom>
        </p:spPr>
      </p:pic>
      <p:pic>
        <p:nvPicPr>
          <p:cNvPr id="11" name="Picture 10">
            <a:extLst>
              <a:ext uri="{FF2B5EF4-FFF2-40B4-BE49-F238E27FC236}">
                <a16:creationId xmlns:a16="http://schemas.microsoft.com/office/drawing/2014/main" id="{B59CB3DF-9127-472D-B583-ADDFB37FE747}"/>
              </a:ext>
            </a:extLst>
          </p:cNvPr>
          <p:cNvPicPr>
            <a:picLocks noChangeAspect="1"/>
          </p:cNvPicPr>
          <p:nvPr/>
        </p:nvPicPr>
        <p:blipFill>
          <a:blip r:embed="rId5"/>
          <a:stretch>
            <a:fillRect/>
          </a:stretch>
        </p:blipFill>
        <p:spPr>
          <a:xfrm>
            <a:off x="7621216" y="4298475"/>
            <a:ext cx="2300001" cy="1779725"/>
          </a:xfrm>
          <a:prstGeom prst="rect">
            <a:avLst/>
          </a:prstGeom>
        </p:spPr>
      </p:pic>
      <p:pic>
        <p:nvPicPr>
          <p:cNvPr id="13" name="Picture 12">
            <a:extLst>
              <a:ext uri="{FF2B5EF4-FFF2-40B4-BE49-F238E27FC236}">
                <a16:creationId xmlns:a16="http://schemas.microsoft.com/office/drawing/2014/main" id="{7127AF7A-7AF5-4EAE-9EC0-C93938FB4FD3}"/>
              </a:ext>
            </a:extLst>
          </p:cNvPr>
          <p:cNvPicPr>
            <a:picLocks noChangeAspect="1"/>
          </p:cNvPicPr>
          <p:nvPr/>
        </p:nvPicPr>
        <p:blipFill>
          <a:blip r:embed="rId6"/>
          <a:stretch>
            <a:fillRect/>
          </a:stretch>
        </p:blipFill>
        <p:spPr>
          <a:xfrm>
            <a:off x="9921217" y="4324878"/>
            <a:ext cx="2128215" cy="1863619"/>
          </a:xfrm>
          <a:prstGeom prst="rect">
            <a:avLst/>
          </a:prstGeom>
        </p:spPr>
      </p:pic>
    </p:spTree>
    <p:extLst>
      <p:ext uri="{BB962C8B-B14F-4D97-AF65-F5344CB8AC3E}">
        <p14:creationId xmlns:p14="http://schemas.microsoft.com/office/powerpoint/2010/main" val="412686637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ntegral">
  <a:themeElements>
    <a:clrScheme name="Integral">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B9F25"/>
      </a:hlink>
      <a:folHlink>
        <a:srgbClr val="B26B02"/>
      </a:folHlink>
    </a:clrScheme>
    <a:fontScheme name="Integral">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Integral" id="{3577F8C9-A904-41D8-97D2-FD898F53F20E}" vid="{682D6EBE-8D36-4FF2-9DB3-F3D8D7B6715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D17FDE7D708FE845A62A02956B3FD4F6" ma:contentTypeVersion="7" ma:contentTypeDescription="Create a new document." ma:contentTypeScope="" ma:versionID="57f8917420caa576ed3efd9115bcb4ba">
  <xsd:schema xmlns:xsd="http://www.w3.org/2001/XMLSchema" xmlns:xs="http://www.w3.org/2001/XMLSchema" xmlns:p="http://schemas.microsoft.com/office/2006/metadata/properties" xmlns:ns2="95982555-10ae-48fc-bacb-d01f372ff3df" targetNamespace="http://schemas.microsoft.com/office/2006/metadata/properties" ma:root="true" ma:fieldsID="ffe6455017f6d2b21732d9aeeafff712" ns2:_="">
    <xsd:import namespace="95982555-10ae-48fc-bacb-d01f372ff3df"/>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GenerationTime" minOccurs="0"/>
                <xsd:element ref="ns2:MediaServiceEventHashCode"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5982555-10ae-48fc-bacb-d01f372ff3df"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DateTaken" ma:index="14" nillable="true" ma:displayName="MediaServiceDateTaken" ma:hidden="true" ma:internalName="MediaServiceDateTaken"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FFD59F3B-078B-4D0F-B731-07813F120A5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95982555-10ae-48fc-bacb-d01f372ff3d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4645958B-7097-42D3-ABDB-B6F22FCACB4C}">
  <ds:schemaRefs>
    <ds:schemaRef ds:uri="http://schemas.microsoft.com/office/2006/metadata/properties"/>
    <ds:schemaRef ds:uri="http://schemas.microsoft.com/office/infopath/2007/PartnerControls"/>
  </ds:schemaRefs>
</ds:datastoreItem>
</file>

<file path=customXml/itemProps3.xml><?xml version="1.0" encoding="utf-8"?>
<ds:datastoreItem xmlns:ds="http://schemas.openxmlformats.org/officeDocument/2006/customXml" ds:itemID="{B4DC9865-2AEF-437A-895C-409B44F97606}">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145</TotalTime>
  <Words>1512</Words>
  <Application>Microsoft Office PowerPoint</Application>
  <PresentationFormat>Widescreen</PresentationFormat>
  <Paragraphs>130</Paragraphs>
  <Slides>12</Slides>
  <Notes>1</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12</vt:i4>
      </vt:variant>
    </vt:vector>
  </HeadingPairs>
  <TitlesOfParts>
    <vt:vector size="20" baseType="lpstr">
      <vt:lpstr>Arial</vt:lpstr>
      <vt:lpstr>Calibri</vt:lpstr>
      <vt:lpstr>Cambria Math</vt:lpstr>
      <vt:lpstr>Tw Cen MT</vt:lpstr>
      <vt:lpstr>Tw Cen MT Condensed</vt:lpstr>
      <vt:lpstr>Wingdings</vt:lpstr>
      <vt:lpstr>Wingdings 3</vt:lpstr>
      <vt:lpstr>Integral</vt:lpstr>
      <vt:lpstr>Blood pressure </vt:lpstr>
      <vt:lpstr>Objectives </vt:lpstr>
      <vt:lpstr>Blood pressure </vt:lpstr>
      <vt:lpstr>Cardia out put </vt:lpstr>
      <vt:lpstr>Continued cardia output </vt:lpstr>
      <vt:lpstr>Velocity and cross-sectional area </vt:lpstr>
      <vt:lpstr>Continued Cross –sectional area and velocity </vt:lpstr>
      <vt:lpstr>Resistance </vt:lpstr>
      <vt:lpstr>Blood flow </vt:lpstr>
      <vt:lpstr>Perfusion pressure </vt:lpstr>
      <vt:lpstr>Mean arterial blood pressure </vt:lpstr>
      <vt:lpstr>Korotkoff sound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Blood pressure </dc:title>
  <dc:creator>Arwa Ibrahi. Rawashdeh</dc:creator>
  <cp:lastModifiedBy>يوسف الطراونه</cp:lastModifiedBy>
  <cp:revision>33</cp:revision>
  <dcterms:created xsi:type="dcterms:W3CDTF">2020-11-17T11:42:52Z</dcterms:created>
  <dcterms:modified xsi:type="dcterms:W3CDTF">2020-11-19T07:57:46Z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0x010100D17FDE7D708FE845A62A02956B3FD4F6</vt:lpwstr>
  </property>
</Properties>
</file>