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62" r:id="rId2"/>
    <p:sldId id="256" r:id="rId3"/>
    <p:sldId id="259" r:id="rId4"/>
    <p:sldId id="282" r:id="rId5"/>
    <p:sldId id="275" r:id="rId6"/>
    <p:sldId id="363" r:id="rId7"/>
    <p:sldId id="364" r:id="rId8"/>
    <p:sldId id="365" r:id="rId9"/>
    <p:sldId id="276" r:id="rId10"/>
    <p:sldId id="277" r:id="rId11"/>
    <p:sldId id="264" r:id="rId12"/>
    <p:sldId id="265" r:id="rId13"/>
    <p:sldId id="278" r:id="rId14"/>
    <p:sldId id="266" r:id="rId15"/>
    <p:sldId id="283" r:id="rId16"/>
    <p:sldId id="284" r:id="rId17"/>
    <p:sldId id="287" r:id="rId18"/>
    <p:sldId id="367" r:id="rId19"/>
    <p:sldId id="366" r:id="rId20"/>
    <p:sldId id="289" r:id="rId21"/>
    <p:sldId id="368" r:id="rId22"/>
    <p:sldId id="290" r:id="rId23"/>
    <p:sldId id="291" r:id="rId24"/>
    <p:sldId id="294" r:id="rId25"/>
    <p:sldId id="369" r:id="rId26"/>
    <p:sldId id="296" r:id="rId27"/>
    <p:sldId id="298" r:id="rId28"/>
    <p:sldId id="314" r:id="rId29"/>
    <p:sldId id="319" r:id="rId30"/>
    <p:sldId id="375" r:id="rId31"/>
    <p:sldId id="374" r:id="rId32"/>
    <p:sldId id="373" r:id="rId33"/>
    <p:sldId id="326" r:id="rId34"/>
    <p:sldId id="320" r:id="rId35"/>
    <p:sldId id="329" r:id="rId36"/>
    <p:sldId id="330" r:id="rId37"/>
    <p:sldId id="370" r:id="rId38"/>
    <p:sldId id="335" r:id="rId39"/>
    <p:sldId id="337" r:id="rId40"/>
    <p:sldId id="371" r:id="rId41"/>
    <p:sldId id="372" r:id="rId42"/>
    <p:sldId id="36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5234F5-9A20-4A0A-A134-47E45BECDF9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-387424"/>
            <a:ext cx="7342584" cy="3173738"/>
          </a:xfrm>
        </p:spPr>
        <p:txBody>
          <a:bodyPr/>
          <a:lstStyle/>
          <a:p>
            <a:r>
              <a:rPr lang="en-US" b="0" dirty="0" smtClean="0"/>
              <a:t>Gastrointestinal tract lab 1+2</a:t>
            </a:r>
            <a:br>
              <a:rPr lang="en-US" b="0" dirty="0" smtClean="0"/>
            </a:br>
            <a:r>
              <a:rPr lang="en-US" b="0" dirty="0" smtClean="0"/>
              <a:t>Second year.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5229200"/>
            <a:ext cx="6172200" cy="1371600"/>
          </a:xfrm>
        </p:spPr>
        <p:txBody>
          <a:bodyPr/>
          <a:lstStyle/>
          <a:p>
            <a:r>
              <a:rPr lang="en-US" dirty="0" err="1" smtClean="0"/>
              <a:t>DR.Bushra</a:t>
            </a:r>
            <a:r>
              <a:rPr lang="en-US" dirty="0" smtClean="0"/>
              <a:t> Al-</a:t>
            </a:r>
            <a:r>
              <a:rPr lang="en-US" dirty="0" err="1" smtClean="0"/>
              <a:t>Tarawneh,MD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364187"/>
            <a:ext cx="8247670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Clinical </a:t>
            </a:r>
            <a:r>
              <a:rPr lang="en-US" dirty="0" smtClean="0"/>
              <a:t>appearance demonstrating </a:t>
            </a:r>
            <a:r>
              <a:rPr lang="en-US" dirty="0"/>
              <a:t>ulceration and induration of the oral mucosa. </a:t>
            </a:r>
            <a:r>
              <a:rPr lang="en-US" dirty="0" smtClean="0"/>
              <a:t>Histologic appearance </a:t>
            </a:r>
            <a:r>
              <a:rPr lang="en-US" dirty="0"/>
              <a:t>demonstrating numerous nests and islands of malignant </a:t>
            </a:r>
            <a:r>
              <a:rPr lang="en-US" dirty="0" smtClean="0"/>
              <a:t>keratinocytes invading </a:t>
            </a:r>
            <a:r>
              <a:rPr lang="en-US" dirty="0"/>
              <a:t>the underlying connective tissue stroma.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2" y="2899988"/>
            <a:ext cx="3993777" cy="322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79" y="2924944"/>
            <a:ext cx="4225411" cy="34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5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116632"/>
            <a:ext cx="8363272" cy="589065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4400" dirty="0" err="1" smtClean="0">
                <a:solidFill>
                  <a:srgbClr val="FF0000"/>
                </a:solidFill>
              </a:rPr>
              <a:t>Mucocele</a:t>
            </a:r>
            <a:endParaRPr lang="en-US" sz="44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562456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Histologic examination demonstrates a </a:t>
            </a:r>
            <a:r>
              <a:rPr lang="en-US" dirty="0" err="1" smtClean="0"/>
              <a:t>cystlike</a:t>
            </a:r>
            <a:r>
              <a:rPr lang="en-US" dirty="0" smtClean="0"/>
              <a:t> space lined by inflammatory granulation tissue or fibrous connective tissue that is filled with </a:t>
            </a:r>
            <a:r>
              <a:rPr lang="en-US" dirty="0" err="1" smtClean="0"/>
              <a:t>mucin</a:t>
            </a:r>
            <a:r>
              <a:rPr lang="en-US" dirty="0" smtClean="0"/>
              <a:t> and inflammatory cells, particularly macrophages.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93963"/>
            <a:ext cx="3312583" cy="26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8" y="974007"/>
            <a:ext cx="6395746" cy="45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6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806" y="260648"/>
            <a:ext cx="5660346" cy="576064"/>
          </a:xfrm>
        </p:spPr>
        <p:txBody>
          <a:bodyPr/>
          <a:lstStyle/>
          <a:p>
            <a:r>
              <a:rPr lang="en-US" dirty="0"/>
              <a:t>Salivary gland tumors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608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6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Pleomorphic 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/>
          <a:lstStyle/>
          <a:p>
            <a:r>
              <a:rPr lang="en-US" dirty="0"/>
              <a:t>Low-power view showing </a:t>
            </a:r>
            <a:r>
              <a:rPr lang="en-US" dirty="0" err="1" smtClean="0"/>
              <a:t>awell</a:t>
            </a:r>
            <a:r>
              <a:rPr lang="en-US" dirty="0" smtClean="0"/>
              <a:t>-demarcated </a:t>
            </a:r>
            <a:r>
              <a:rPr lang="en-US" dirty="0"/>
              <a:t>tumor with adjacent normal salivary gland parenchyma</a:t>
            </a:r>
            <a:r>
              <a:rPr lang="en-US" dirty="0" smtClean="0"/>
              <a:t>. </a:t>
            </a:r>
            <a:r>
              <a:rPr lang="en-US" b="1" dirty="0" smtClean="0"/>
              <a:t>B</a:t>
            </a:r>
            <a:r>
              <a:rPr lang="en-US" b="1" dirty="0"/>
              <a:t>, </a:t>
            </a:r>
            <a:r>
              <a:rPr lang="en-US" dirty="0"/>
              <a:t>High-power view showing epithelial cells as well as </a:t>
            </a:r>
            <a:r>
              <a:rPr lang="en-US" dirty="0" err="1"/>
              <a:t>myoepithelial</a:t>
            </a:r>
            <a:r>
              <a:rPr lang="en-US" dirty="0"/>
              <a:t> </a:t>
            </a:r>
            <a:r>
              <a:rPr lang="en-US" dirty="0" smtClean="0"/>
              <a:t>cells within </a:t>
            </a:r>
            <a:r>
              <a:rPr lang="en-US" dirty="0" err="1"/>
              <a:t>chondroid</a:t>
            </a:r>
            <a:r>
              <a:rPr lang="en-US" dirty="0"/>
              <a:t> matrix material.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200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52" y="3419475"/>
            <a:ext cx="3219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9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Mucoepidermoid</a:t>
            </a:r>
            <a:r>
              <a:rPr lang="en-US" dirty="0"/>
              <a:t> Carcinoma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150622" cy="46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93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3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histology of the oral mucosa.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AutoShape 2" descr="Image result for normal esophagus"/>
          <p:cNvSpPr>
            <a:spLocks noGrp="1" noChangeAspect="1" noChangeArrowheads="1"/>
          </p:cNvSpPr>
          <p:nvPr>
            <p:ph sz="quarter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243013"/>
            <a:ext cx="7810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5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6631"/>
            <a:ext cx="8942744" cy="3600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CMV</a:t>
            </a:r>
            <a:r>
              <a:rPr lang="en-US" dirty="0" smtClean="0"/>
              <a:t> </a:t>
            </a:r>
            <a:r>
              <a:rPr lang="en-US" dirty="0"/>
              <a:t>causes </a:t>
            </a:r>
            <a:r>
              <a:rPr lang="en-US" dirty="0" smtClean="0"/>
              <a:t>shallower ulcerations </a:t>
            </a:r>
            <a:r>
              <a:rPr lang="en-US" dirty="0"/>
              <a:t>and </a:t>
            </a:r>
            <a:r>
              <a:rPr lang="en-US" dirty="0" smtClean="0"/>
              <a:t> characteristic </a:t>
            </a:r>
            <a:r>
              <a:rPr lang="en-US" dirty="0"/>
              <a:t>nuclear and </a:t>
            </a:r>
            <a:r>
              <a:rPr lang="en-US" dirty="0" smtClean="0"/>
              <a:t>cytoplasmic inclusions </a:t>
            </a:r>
            <a:r>
              <a:rPr lang="en-US" dirty="0"/>
              <a:t>within capillary endothelium and </a:t>
            </a:r>
            <a:r>
              <a:rPr lang="en-US" dirty="0" smtClean="0"/>
              <a:t>stromal cells.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0712"/>
            <a:ext cx="58464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82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Herpesviruses</a:t>
            </a:r>
            <a:r>
              <a:rPr lang="en-US" dirty="0"/>
              <a:t> esophagitis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4887416" cy="4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11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Candidiasis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candidia  esophag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452688"/>
            <a:ext cx="4627958" cy="38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96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ORAL </a:t>
            </a:r>
            <a:r>
              <a:rPr lang="en-US" dirty="0" smtClean="0"/>
              <a:t>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6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8676456" cy="63573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Reflux esophagitis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Simple </a:t>
            </a:r>
            <a:r>
              <a:rPr lang="en-US" dirty="0"/>
              <a:t>hyperemia, evident to the </a:t>
            </a:r>
            <a:r>
              <a:rPr lang="en-US" dirty="0" err="1"/>
              <a:t>endoscopist</a:t>
            </a:r>
            <a:r>
              <a:rPr lang="en-US" dirty="0"/>
              <a:t> as redness. </a:t>
            </a:r>
            <a:r>
              <a:rPr lang="en-US" b="1" u="sng" dirty="0" smtClean="0"/>
              <a:t>Microscopically</a:t>
            </a:r>
            <a:r>
              <a:rPr lang="en-US" dirty="0" smtClean="0"/>
              <a:t>: </a:t>
            </a:r>
            <a:r>
              <a:rPr lang="en-US" dirty="0" err="1"/>
              <a:t>Eosinophils</a:t>
            </a:r>
            <a:r>
              <a:rPr lang="en-US" dirty="0"/>
              <a:t> are recruited into the squamous mucosa, followed by </a:t>
            </a:r>
            <a:r>
              <a:rPr lang="en-US" dirty="0" err="1"/>
              <a:t>neutrophils.Basal</a:t>
            </a:r>
            <a:r>
              <a:rPr lang="en-US" dirty="0"/>
              <a:t> zone hyperplasia elongation of lamina propria papillae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Treatment with proton pump inhibitors reduces </a:t>
            </a:r>
            <a:r>
              <a:rPr lang="en-US" dirty="0" smtClean="0"/>
              <a:t>gastric acidity </a:t>
            </a:r>
            <a:r>
              <a:rPr lang="en-US" dirty="0"/>
              <a:t>and typically provides symptomatic relief.</a:t>
            </a:r>
          </a:p>
          <a:p>
            <a:r>
              <a:rPr lang="en-US" dirty="0"/>
              <a:t>Complications include esophageal ulceration, </a:t>
            </a:r>
            <a:r>
              <a:rPr lang="en-US" dirty="0" smtClean="0"/>
              <a:t> hematemesis</a:t>
            </a:r>
            <a:r>
              <a:rPr lang="en-US" dirty="0"/>
              <a:t>, melena, stricture  development, and Barrett esophagus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5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1" y="1124744"/>
            <a:ext cx="8588018" cy="536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66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Eosinophilic</a:t>
            </a:r>
            <a:r>
              <a:rPr lang="en-US" dirty="0"/>
              <a:t> Esophagitis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556792"/>
            <a:ext cx="8340799" cy="52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20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76350"/>
            <a:ext cx="65246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395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5552"/>
            <a:ext cx="8259688" cy="935898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Barrett esophagus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93482"/>
            <a:ext cx="6624736" cy="60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5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Barrett </a:t>
            </a:r>
            <a:r>
              <a:rPr lang="en-US" dirty="0"/>
              <a:t>esophagus with low-grade dysplasia, intestinal type.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737485" cy="48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2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929681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060848"/>
            <a:ext cx="2952328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ESOPHAGEAL TUMORS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1268760"/>
            <a:ext cx="8856984" cy="520519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1800" b="1" smtClean="0">
                <a:solidFill>
                  <a:srgbClr val="FF0000"/>
                </a:solidFill>
              </a:rPr>
              <a:t>1- Esophageal adenocarcinoma</a:t>
            </a:r>
            <a:r>
              <a:rPr lang="en-US" sz="180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9396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Squamous cell carcinoma composed of nests of malignant cells that partially recapitulate the stratified organization of squamous epithelium.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9416"/>
            <a:ext cx="2766045" cy="544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7" y="1124744"/>
            <a:ext cx="3057525" cy="535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271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STOMACH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87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Gastritis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795320" cy="5493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Helicobacter </a:t>
            </a:r>
            <a:r>
              <a:rPr lang="en-US" sz="2000" dirty="0"/>
              <a:t>pylori </a:t>
            </a:r>
            <a:r>
              <a:rPr lang="en-US" sz="2000" i="1" dirty="0" smtClean="0"/>
              <a:t>Gastritis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181" y="135389"/>
            <a:ext cx="2570197" cy="2564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852936"/>
            <a:ext cx="6749380" cy="38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ORAL INFLAMMATORY LESIONS.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640960" cy="549322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Aphthous</a:t>
            </a:r>
            <a:r>
              <a:rPr lang="en-US" dirty="0">
                <a:solidFill>
                  <a:srgbClr val="FF0000"/>
                </a:solidFill>
              </a:rPr>
              <a:t> Ulcers (Canker Sores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264819" cy="4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698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Body type gastric mucosa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65133" y="1600200"/>
            <a:ext cx="7051734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9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Body type gastric mucosa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504" y="1874971"/>
            <a:ext cx="8605588" cy="49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20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7503"/>
            <a:ext cx="85058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2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" y="1484784"/>
            <a:ext cx="7467600" cy="1143000"/>
          </a:xfrm>
        </p:spPr>
        <p:txBody>
          <a:bodyPr/>
          <a:lstStyle/>
          <a:p>
            <a:r>
              <a:rPr lang="en-US" dirty="0" smtClean="0"/>
              <a:t>Gastric adenomas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564904"/>
            <a:ext cx="8867328" cy="3909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0961"/>
            <a:ext cx="7632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cap="sm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Fundic</a:t>
            </a:r>
            <a:r>
              <a:rPr lang="en-US" sz="30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Gland 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Polyps.</a:t>
            </a:r>
          </a:p>
          <a:p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INflammatory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Hyperplastic 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Polyps.</a:t>
            </a:r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97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363272" cy="5349208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3621"/>
            <a:ext cx="4824536" cy="32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14" y="927295"/>
            <a:ext cx="4435226" cy="29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186308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Intestinal-type </a:t>
            </a:r>
            <a:r>
              <a:rPr lang="en-US" sz="3200" dirty="0" smtClean="0"/>
              <a:t>adenocarcinoma consisting </a:t>
            </a:r>
            <a:r>
              <a:rPr lang="en-US" sz="3200" dirty="0"/>
              <a:t>of an elevated mass with heaped-up </a:t>
            </a:r>
            <a:r>
              <a:rPr lang="en-US" sz="3200" dirty="0" smtClean="0"/>
              <a:t> borders </a:t>
            </a:r>
            <a:r>
              <a:rPr lang="en-US" sz="3200" dirty="0"/>
              <a:t>and</a:t>
            </a:r>
            <a:br>
              <a:rPr lang="en-US" sz="3200" dirty="0"/>
            </a:br>
            <a:r>
              <a:rPr lang="en-US" sz="3200" dirty="0"/>
              <a:t>central ulceration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327275"/>
            <a:ext cx="65151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773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1228998"/>
          </a:xfrm>
        </p:spPr>
        <p:txBody>
          <a:bodyPr>
            <a:noAutofit/>
          </a:bodyPr>
          <a:lstStyle/>
          <a:p>
            <a:r>
              <a:rPr lang="en-US" sz="1600" b="1" i="1" dirty="0"/>
              <a:t/>
            </a:r>
            <a:br>
              <a:rPr lang="en-US" sz="1600" b="1" i="1" dirty="0"/>
            </a:br>
            <a:r>
              <a:rPr lang="en-US" sz="1600" b="1" dirty="0" smtClean="0"/>
              <a:t>A, </a:t>
            </a:r>
            <a:r>
              <a:rPr lang="en-US" sz="1600" b="1" dirty="0" err="1"/>
              <a:t>Linitis</a:t>
            </a:r>
            <a:r>
              <a:rPr lang="en-US" sz="1600" b="1" dirty="0"/>
              <a:t> </a:t>
            </a:r>
            <a:r>
              <a:rPr lang="en-US" sz="1600" b="1" dirty="0" err="1"/>
              <a:t>plastica</a:t>
            </a:r>
            <a:r>
              <a:rPr lang="en-US" sz="1600" b="1" dirty="0"/>
              <a:t>. The gastric wall is markedly thickened, and </a:t>
            </a:r>
            <a:r>
              <a:rPr lang="en-US" sz="1600" b="1" dirty="0" err="1"/>
              <a:t>rugal</a:t>
            </a:r>
            <a:r>
              <a:rPr lang="en-US" sz="1600" b="1" dirty="0"/>
              <a:t> </a:t>
            </a:r>
            <a:r>
              <a:rPr lang="en-US" sz="1600" b="1" dirty="0" smtClean="0"/>
              <a:t>folds are </a:t>
            </a:r>
            <a:r>
              <a:rPr lang="en-US" sz="1600" b="1" dirty="0"/>
              <a:t>partially lost. </a:t>
            </a:r>
            <a:r>
              <a:rPr lang="en-US" sz="1600" b="1" dirty="0" smtClean="0"/>
              <a:t>B, </a:t>
            </a:r>
            <a:r>
              <a:rPr lang="en-US" sz="1600" b="1" dirty="0"/>
              <a:t>Signet ring cells with large cytoplasmic </a:t>
            </a:r>
            <a:r>
              <a:rPr lang="en-US" sz="1600" b="1" dirty="0" err="1"/>
              <a:t>mucin</a:t>
            </a:r>
            <a:r>
              <a:rPr lang="en-US" sz="1600" b="1" dirty="0"/>
              <a:t> </a:t>
            </a:r>
            <a:r>
              <a:rPr lang="en-US" sz="1600" b="1" dirty="0" smtClean="0"/>
              <a:t>vacuoles and </a:t>
            </a:r>
            <a:r>
              <a:rPr lang="en-US" sz="1600" b="1" dirty="0"/>
              <a:t>peripherally displaced, crescent-shaped nuclei.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378"/>
            <a:ext cx="30099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4099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88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4550" cy="77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849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1844824"/>
          </a:xfrm>
        </p:spPr>
        <p:txBody>
          <a:bodyPr>
            <a:noAutofit/>
          </a:bodyPr>
          <a:lstStyle/>
          <a:p>
            <a:r>
              <a:rPr lang="en-US" sz="1400" dirty="0"/>
              <a:t>Gastrointestinal carcinoid tumor (neuroendocrine</a:t>
            </a:r>
            <a:br>
              <a:rPr lang="en-US" sz="1400" dirty="0"/>
            </a:br>
            <a:r>
              <a:rPr lang="en-US" sz="1400" dirty="0"/>
              <a:t>tumor). </a:t>
            </a:r>
            <a:r>
              <a:rPr lang="en-US" sz="1400" b="1" dirty="0"/>
              <a:t>A, </a:t>
            </a:r>
            <a:r>
              <a:rPr lang="en-US" sz="1400" dirty="0"/>
              <a:t>Carcinoid tumors often form a </a:t>
            </a:r>
            <a:r>
              <a:rPr lang="en-US" sz="1400" dirty="0" smtClean="0"/>
              <a:t>submucosal. B. Shows </a:t>
            </a:r>
            <a:r>
              <a:rPr lang="en-US" sz="1400" dirty="0"/>
              <a:t>the bland cytology that typifies carcinoid tumors. The </a:t>
            </a:r>
            <a:r>
              <a:rPr lang="en-US" sz="1400" dirty="0" smtClean="0"/>
              <a:t>chromatin texture</a:t>
            </a:r>
            <a:r>
              <a:rPr lang="en-US" sz="1400" dirty="0"/>
              <a:t>, with fine and coarse clumps, frequently assumes a </a:t>
            </a:r>
            <a:r>
              <a:rPr lang="en-US" sz="1400" b="1" dirty="0">
                <a:solidFill>
                  <a:srgbClr val="FF0000"/>
                </a:solidFill>
              </a:rPr>
              <a:t>“salt </a:t>
            </a:r>
            <a:r>
              <a:rPr lang="en-US" sz="1400" b="1" dirty="0" smtClean="0">
                <a:solidFill>
                  <a:srgbClr val="FF0000"/>
                </a:solidFill>
              </a:rPr>
              <a:t>and pepper</a:t>
            </a:r>
            <a:r>
              <a:rPr lang="en-US" sz="1400" b="1" dirty="0">
                <a:solidFill>
                  <a:srgbClr val="FF0000"/>
                </a:solidFill>
              </a:rPr>
              <a:t>” pattern</a:t>
            </a:r>
            <a:r>
              <a:rPr lang="en-US" sz="1400" dirty="0"/>
              <a:t>. </a:t>
            </a:r>
            <a:br>
              <a:rPr lang="en-US" sz="1400" dirty="0"/>
            </a:br>
            <a:r>
              <a:rPr lang="en-US" sz="1400" dirty="0"/>
              <a:t>aggressive.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41" y="2133600"/>
            <a:ext cx="3381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56" y="1988840"/>
            <a:ext cx="3038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Gastrointestinal Stromal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7992888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The most </a:t>
            </a:r>
            <a:r>
              <a:rPr lang="en-US" dirty="0"/>
              <a:t>common </a:t>
            </a:r>
            <a:r>
              <a:rPr lang="en-US" dirty="0" err="1"/>
              <a:t>mesenchymal</a:t>
            </a:r>
            <a:r>
              <a:rPr lang="en-US" dirty="0"/>
              <a:t> tumor of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 stomach.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Overall</a:t>
            </a:r>
            <a:r>
              <a:rPr lang="en-US" dirty="0"/>
              <a:t>, GISTs are slightly more common in males. </a:t>
            </a:r>
            <a:r>
              <a:rPr lang="en-US" dirty="0" smtClean="0"/>
              <a:t>The peak </a:t>
            </a:r>
            <a:r>
              <a:rPr lang="en-US" dirty="0"/>
              <a:t>incidence of gastric GIST is around 60 years of </a:t>
            </a:r>
            <a:r>
              <a:rPr lang="en-US" dirty="0" err="1" smtClean="0"/>
              <a:t>age,with</a:t>
            </a:r>
            <a:r>
              <a:rPr lang="en-US" dirty="0" smtClean="0"/>
              <a:t> </a:t>
            </a:r>
            <a:r>
              <a:rPr lang="en-US" dirty="0"/>
              <a:t>less than 10% occurring in persons younger than </a:t>
            </a:r>
            <a:r>
              <a:rPr lang="en-US" dirty="0" smtClean="0"/>
              <a:t>40 years </a:t>
            </a:r>
            <a:r>
              <a:rPr lang="en-US" dirty="0"/>
              <a:t>of 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Approximately </a:t>
            </a:r>
            <a:r>
              <a:rPr lang="en-US" b="1" dirty="0"/>
              <a:t>75% to 80% of all GISTs have oncogenic</a:t>
            </a:r>
            <a:r>
              <a:rPr lang="en-US" b="1" dirty="0" smtClean="0"/>
              <a:t>, gain-of-function </a:t>
            </a:r>
            <a:r>
              <a:rPr lang="en-US" b="1" dirty="0"/>
              <a:t>mutations of the gene </a:t>
            </a:r>
            <a:r>
              <a:rPr lang="en-US" b="1" dirty="0" smtClean="0"/>
              <a:t>encoding the </a:t>
            </a:r>
            <a:r>
              <a:rPr lang="en-US" b="1" dirty="0"/>
              <a:t>tyrosine kinase c-KIT,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9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Candidiasis (Thrush).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candid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8" y="112474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ndidiasis h&amp;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andidiasis h&amp;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candidiasis h&amp;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8637"/>
            <a:ext cx="4702326" cy="31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264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61048"/>
            <a:ext cx="3682752" cy="2612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Diffuse CD117 (KIT) </a:t>
            </a:r>
            <a:r>
              <a:rPr lang="en-US" dirty="0" err="1"/>
              <a:t>immunoreactivity</a:t>
            </a:r>
            <a:r>
              <a:rPr lang="en-US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1"/>
            <a:ext cx="514470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8999"/>
            <a:ext cx="4886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3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69" y="-26892"/>
            <a:ext cx="6401128" cy="740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61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GOOD LUCK IN YOUR EXAM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4551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Normal histology of the oral mucosa.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88832" cy="660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103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Mild dysplasia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leukoplakia dysplasia low and hig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Image result for leukoplakia dysplasia low and hig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7838653" cy="512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88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Moderate </a:t>
            </a:r>
            <a:r>
              <a:rPr lang="en-US" dirty="0" smtClean="0"/>
              <a:t>Dysplasia.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6864"/>
            <a:ext cx="8244408" cy="54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88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dysplasia </a:t>
            </a:r>
            <a:r>
              <a:rPr lang="en-US" dirty="0" smtClean="0"/>
              <a:t>= </a:t>
            </a:r>
            <a:r>
              <a:rPr lang="en-US" dirty="0"/>
              <a:t>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5" y="1556792"/>
            <a:ext cx="782595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0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Leukoplakia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lesion is smooth with </a:t>
            </a:r>
            <a:r>
              <a:rPr lang="en-US" dirty="0" smtClean="0"/>
              <a:t>well-demarcated borders </a:t>
            </a:r>
            <a:r>
              <a:rPr lang="en-US" dirty="0"/>
              <a:t>and minimal elevation. B, Histologic appearance of </a:t>
            </a:r>
            <a:r>
              <a:rPr lang="en-US" dirty="0" smtClean="0"/>
              <a:t>leukoplakia showing </a:t>
            </a:r>
            <a:r>
              <a:rPr lang="en-US" dirty="0"/>
              <a:t>dysplasia, characterized by nuclear and cellular </a:t>
            </a:r>
            <a:r>
              <a:rPr lang="en-US" dirty="0" err="1" smtClean="0"/>
              <a:t>pleomorphism</a:t>
            </a:r>
            <a:r>
              <a:rPr lang="en-US" dirty="0" smtClean="0"/>
              <a:t> and </a:t>
            </a:r>
            <a:r>
              <a:rPr lang="en-US" dirty="0"/>
              <a:t>loss of normal maturation.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7" y="3645024"/>
            <a:ext cx="3634780" cy="273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0" y="3512247"/>
            <a:ext cx="378213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63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5F987B-664F-4397-A319-2AE80E335331}"/>
</file>

<file path=customXml/itemProps2.xml><?xml version="1.0" encoding="utf-8"?>
<ds:datastoreItem xmlns:ds="http://schemas.openxmlformats.org/officeDocument/2006/customXml" ds:itemID="{127164EF-7A34-4140-AB17-93D5EA43ED21}"/>
</file>

<file path=customXml/itemProps3.xml><?xml version="1.0" encoding="utf-8"?>
<ds:datastoreItem xmlns:ds="http://schemas.openxmlformats.org/officeDocument/2006/customXml" ds:itemID="{FA8DA734-BB25-4E1E-9BAB-15836B384288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343</TotalTime>
  <Words>422</Words>
  <Application>Microsoft Office PowerPoint</Application>
  <PresentationFormat>On-screen Show (4:3)</PresentationFormat>
  <Paragraphs>59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Andalus</vt:lpstr>
      <vt:lpstr>Century Schoolbook</vt:lpstr>
      <vt:lpstr>Wingdings</vt:lpstr>
      <vt:lpstr>Wingdings 2</vt:lpstr>
      <vt:lpstr>Oriel</vt:lpstr>
      <vt:lpstr>Gastrointestinal tract lab 1+2 Second year.</vt:lpstr>
      <vt:lpstr>ORAL CAVITY</vt:lpstr>
      <vt:lpstr>ORAL INFLAMMATORY LESIONS. </vt:lpstr>
      <vt:lpstr>Oral Candidiasis (Thrush). </vt:lpstr>
      <vt:lpstr>PowerPoint Presentation</vt:lpstr>
      <vt:lpstr>Mild dysplasia </vt:lpstr>
      <vt:lpstr>Moderate Dysplasia.</vt:lpstr>
      <vt:lpstr>severe dysplasia = CIS</vt:lpstr>
      <vt:lpstr>Leukoplakia</vt:lpstr>
      <vt:lpstr>PowerPoint Presentation</vt:lpstr>
      <vt:lpstr>PowerPoint Presentation</vt:lpstr>
      <vt:lpstr>Salivary gland tumors </vt:lpstr>
      <vt:lpstr>Pleomorphic Adenoma</vt:lpstr>
      <vt:lpstr>Mucoepidermoid Carcinoma</vt:lpstr>
      <vt:lpstr>Esophagus</vt:lpstr>
      <vt:lpstr>Normal histology of the oral mucosa. </vt:lpstr>
      <vt:lpstr>PowerPoint Presentation</vt:lpstr>
      <vt:lpstr>Herpesviruses esophagitis</vt:lpstr>
      <vt:lpstr>Candidiasis </vt:lpstr>
      <vt:lpstr>PowerPoint Presentation</vt:lpstr>
      <vt:lpstr>PowerPoint Presentation</vt:lpstr>
      <vt:lpstr>Eosinophilic Esophagitis </vt:lpstr>
      <vt:lpstr>PowerPoint Presentation</vt:lpstr>
      <vt:lpstr>Barrett esophagus</vt:lpstr>
      <vt:lpstr>. Barrett esophagus with low-grade dysplasia, intestinal type.</vt:lpstr>
      <vt:lpstr>PowerPoint Presentation</vt:lpstr>
      <vt:lpstr>Squamous cell carcinoma composed of nests of malignant cells that partially recapitulate the stratified organization of squamous epithelium. </vt:lpstr>
      <vt:lpstr>STOMACH</vt:lpstr>
      <vt:lpstr>Chronic Gastritis </vt:lpstr>
      <vt:lpstr>NORMAL Body type gastric mucosa</vt:lpstr>
      <vt:lpstr>NORMAL Body type gastric mucosa</vt:lpstr>
      <vt:lpstr>PowerPoint Presentation</vt:lpstr>
      <vt:lpstr>Gastric adenomas</vt:lpstr>
      <vt:lpstr>MORPHOLOGY </vt:lpstr>
      <vt:lpstr>Intestinal-type adenocarcinoma consisting of an elevated mass with heaped-up  borders and central ulceration</vt:lpstr>
      <vt:lpstr> A, Linitis plastica. The gastric wall is markedly thickened, and rugal folds are partially lost. B, Signet ring cells with large cytoplasmic mucin vacuoles and peripherally displaced, crescent-shaped nuclei.</vt:lpstr>
      <vt:lpstr>PowerPoint Presentation</vt:lpstr>
      <vt:lpstr>Gastrointestinal carcinoid tumor (neuroendocrine tumor). A, Carcinoid tumors often form a submucosal. B. Shows the bland cytology that typifies carcinoid tumors. The chromatin texture, with fine and coarse clumps, frequently assumes a “salt and pepper” pattern.  aggressive.</vt:lpstr>
      <vt:lpstr>Gastrointestinal Stromal Tumor</vt:lpstr>
      <vt:lpstr>PowerPoint Presentation</vt:lpstr>
      <vt:lpstr>MALToma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Windows User</cp:lastModifiedBy>
  <cp:revision>28</cp:revision>
  <dcterms:created xsi:type="dcterms:W3CDTF">2020-02-12T20:15:40Z</dcterms:created>
  <dcterms:modified xsi:type="dcterms:W3CDTF">2022-04-07T07:36:42Z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