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4"/>
  </p:sldMasterIdLst>
  <p:notesMasterIdLst>
    <p:notesMasterId r:id="rId26"/>
  </p:notesMasterIdLst>
  <p:sldIdLst>
    <p:sldId id="279" r:id="rId5"/>
    <p:sldId id="280" r:id="rId6"/>
    <p:sldId id="256" r:id="rId7"/>
    <p:sldId id="274" r:id="rId8"/>
    <p:sldId id="257" r:id="rId9"/>
    <p:sldId id="258" r:id="rId10"/>
    <p:sldId id="259" r:id="rId11"/>
    <p:sldId id="260" r:id="rId12"/>
    <p:sldId id="275" r:id="rId13"/>
    <p:sldId id="261" r:id="rId14"/>
    <p:sldId id="276" r:id="rId15"/>
    <p:sldId id="262" r:id="rId16"/>
    <p:sldId id="263" r:id="rId17"/>
    <p:sldId id="277" r:id="rId18"/>
    <p:sldId id="264" r:id="rId19"/>
    <p:sldId id="278" r:id="rId20"/>
    <p:sldId id="265" r:id="rId21"/>
    <p:sldId id="272" r:id="rId22"/>
    <p:sldId id="266" r:id="rId23"/>
    <p:sldId id="273" r:id="rId24"/>
    <p:sldId id="281" r:id="rId25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8" d="100"/>
          <a:sy n="48" d="100"/>
        </p:scale>
        <p:origin x="-131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slide" Target="slides/slide14.xml" /><Relationship Id="rId26" Type="http://schemas.openxmlformats.org/officeDocument/2006/relationships/notesMaster" Target="notesMasters/notesMaster1.xml" /><Relationship Id="rId3" Type="http://schemas.openxmlformats.org/officeDocument/2006/relationships/customXml" Target="../customXml/item3.xml" /><Relationship Id="rId21" Type="http://schemas.openxmlformats.org/officeDocument/2006/relationships/slide" Target="slides/slide17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5" Type="http://schemas.openxmlformats.org/officeDocument/2006/relationships/slide" Target="slides/slide21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slide" Target="slides/slide16.xml" /><Relationship Id="rId29" Type="http://schemas.openxmlformats.org/officeDocument/2006/relationships/theme" Target="theme/theme1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24" Type="http://schemas.openxmlformats.org/officeDocument/2006/relationships/slide" Target="slides/slide20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23" Type="http://schemas.openxmlformats.org/officeDocument/2006/relationships/slide" Target="slides/slide19.xml" /><Relationship Id="rId28" Type="http://schemas.openxmlformats.org/officeDocument/2006/relationships/viewProps" Target="viewProps.xml" /><Relationship Id="rId10" Type="http://schemas.openxmlformats.org/officeDocument/2006/relationships/slide" Target="slides/slide6.xml" /><Relationship Id="rId19" Type="http://schemas.openxmlformats.org/officeDocument/2006/relationships/slide" Target="slides/slide15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slide" Target="slides/slide18.xml" /><Relationship Id="rId27" Type="http://schemas.openxmlformats.org/officeDocument/2006/relationships/presProps" Target="presProps.xml" /><Relationship Id="rId30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97C0-E72E-47C2-A2F4-2A4B436D59D2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E742A-551E-4AAB-80FF-FC99328B6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503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9976-15DB-449A-8276-30CD9F63D97E}" type="datetime8">
              <a:rPr lang="ar-JO" smtClean="0"/>
              <a:t>11 آذار، 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51DF-F1A7-4E03-A8F7-9DA2584A805F}" type="datetime8">
              <a:rPr lang="ar-JO" smtClean="0"/>
              <a:t>11 آذار، 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D3CB4-F46D-4B28-B2AB-D9B0DD94577D}" type="datetime8">
              <a:rPr lang="ar-JO" smtClean="0"/>
              <a:t>11 آذار، 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FE82-EFA3-4B7C-9BF7-704B4F44504D}" type="datetime8">
              <a:rPr lang="ar-JO" smtClean="0"/>
              <a:t>11 آذار، 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90C8-0070-4892-B411-4EE363797145}" type="datetime8">
              <a:rPr lang="ar-JO" smtClean="0"/>
              <a:t>11 آذار، 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3022B-540E-4C07-B219-72CD5761678C}" type="datetime8">
              <a:rPr lang="ar-JO" smtClean="0"/>
              <a:t>11 آذار، 21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8DEA9-D69D-405B-BDA9-A193BB1656D3}" type="datetime8">
              <a:rPr lang="ar-JO" smtClean="0"/>
              <a:t>11 آذار، 21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5E92-56A9-4037-A42D-69E33823F180}" type="datetime8">
              <a:rPr lang="ar-JO" smtClean="0"/>
              <a:t>11 آذار، 21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7CDFF-BD1E-4917-9676-E5DF82E96EED}" type="datetime8">
              <a:rPr lang="ar-JO" smtClean="0"/>
              <a:t>11 آذار، 21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B290-FE40-478B-848A-8872808072E1}" type="datetime8">
              <a:rPr lang="ar-JO" smtClean="0"/>
              <a:t>11 آذار، 21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58E7-0216-47C5-969F-5F0944AA4585}" type="datetime8">
              <a:rPr lang="ar-JO" smtClean="0"/>
              <a:t>11 آذار، 21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80033-2870-4E4A-9AE5-A1319244463C}" type="datetime8">
              <a:rPr lang="ar-JO" smtClean="0"/>
              <a:t>11 آذار، 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3.jpeg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7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7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</a:t>
            </a:fld>
            <a:endParaRPr lang="ar-JO"/>
          </a:p>
        </p:txBody>
      </p:sp>
      <p:sp>
        <p:nvSpPr>
          <p:cNvPr id="3" name="Rectangle 2"/>
          <p:cNvSpPr/>
          <p:nvPr/>
        </p:nvSpPr>
        <p:spPr>
          <a:xfrm>
            <a:off x="360192" y="260648"/>
            <a:ext cx="853228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4800" b="1" dirty="0" err="1">
                <a:solidFill>
                  <a:srgbClr val="FF0000"/>
                </a:solidFill>
              </a:rPr>
              <a:t>Musculo</a:t>
            </a:r>
            <a:r>
              <a:rPr lang="en-US" sz="4800" b="1" dirty="0">
                <a:solidFill>
                  <a:srgbClr val="FF0000"/>
                </a:solidFill>
              </a:rPr>
              <a:t>-Skeletal System Injury</a:t>
            </a:r>
          </a:p>
          <a:p>
            <a:pPr algn="ctr" rtl="0"/>
            <a:r>
              <a:rPr lang="en-US" sz="4800" b="1" u="sng" dirty="0">
                <a:solidFill>
                  <a:srgbClr val="FF0000"/>
                </a:solidFill>
              </a:rPr>
              <a:t>Key Facts</a:t>
            </a:r>
          </a:p>
          <a:p>
            <a:pPr marL="457200" indent="-457200" algn="just" rtl="0">
              <a:buFont typeface="Wingdings" pitchFamily="2" charset="2"/>
              <a:buChar char="ü"/>
            </a:pPr>
            <a:r>
              <a:rPr lang="en-US" sz="2400" dirty="0"/>
              <a:t>Musculoskeletal conditions are the leading contributor to disability worldwide, </a:t>
            </a:r>
            <a:r>
              <a:rPr lang="en-US" sz="2400" dirty="0">
                <a:solidFill>
                  <a:srgbClr val="FF0000"/>
                </a:solidFill>
              </a:rPr>
              <a:t>with low back pain being the single leading cause of disability globally.</a:t>
            </a:r>
          </a:p>
          <a:p>
            <a:pPr marL="457200" indent="-457200" algn="just" rtl="0">
              <a:buFont typeface="Wingdings" pitchFamily="2" charset="2"/>
              <a:buChar char="ü"/>
            </a:pPr>
            <a:endParaRPr lang="en-US" sz="2400" dirty="0"/>
          </a:p>
          <a:p>
            <a:pPr marL="457200" indent="-457200" algn="just" rtl="0">
              <a:buFont typeface="Wingdings" pitchFamily="2" charset="2"/>
              <a:buChar char="ü"/>
            </a:pPr>
            <a:r>
              <a:rPr lang="en-US" sz="2400" dirty="0"/>
              <a:t>Musculoskeletal conditions and injuries are not just conditions of older age; </a:t>
            </a:r>
            <a:r>
              <a:rPr lang="en-US" sz="2400" dirty="0">
                <a:solidFill>
                  <a:srgbClr val="FF0000"/>
                </a:solidFill>
              </a:rPr>
              <a:t>they are prevalent across the life-course</a:t>
            </a:r>
            <a:r>
              <a:rPr lang="en-US" sz="2400" dirty="0"/>
              <a:t>. Between one in three and one in five people(including children) live with a musculoskeletal pain condition.</a:t>
            </a:r>
          </a:p>
          <a:p>
            <a:pPr marL="457200" indent="-457200" algn="just" rtl="0">
              <a:buFont typeface="Wingdings" pitchFamily="2" charset="2"/>
              <a:buChar char="ü"/>
            </a:pPr>
            <a:endParaRPr lang="en-US" sz="2400" dirty="0"/>
          </a:p>
          <a:p>
            <a:pPr marL="457200" indent="-457200" algn="just" rtl="0">
              <a:buFont typeface="Wingdings" pitchFamily="2" charset="2"/>
              <a:buChar char="ü"/>
            </a:pPr>
            <a:r>
              <a:rPr lang="en-US" sz="2400" dirty="0"/>
              <a:t>Musculoskeletal conditions significantly limit mobility and dexterity, leading to </a:t>
            </a:r>
            <a:r>
              <a:rPr lang="en-US" sz="2400" dirty="0">
                <a:solidFill>
                  <a:srgbClr val="FF0000"/>
                </a:solidFill>
              </a:rPr>
              <a:t>early retirement from work</a:t>
            </a:r>
            <a:r>
              <a:rPr lang="en-US" sz="2400" dirty="0"/>
              <a:t>, reduced accumulated wealth and reduced ability to participate in social roles.</a:t>
            </a:r>
          </a:p>
        </p:txBody>
      </p:sp>
    </p:spTree>
    <p:extLst>
      <p:ext uri="{BB962C8B-B14F-4D97-AF65-F5344CB8AC3E}">
        <p14:creationId xmlns:p14="http://schemas.microsoft.com/office/powerpoint/2010/main" val="949557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</a:rPr>
              <a:t>Types Of Injuries:</a:t>
            </a:r>
            <a:br>
              <a:rPr lang="en-US" b="1" dirty="0">
                <a:solidFill>
                  <a:srgbClr val="FF0000"/>
                </a:solidFill>
              </a:rPr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256584"/>
          </a:xfrm>
        </p:spPr>
        <p:txBody>
          <a:bodyPr>
            <a:normAutofit fontScale="62500" lnSpcReduction="20000"/>
          </a:bodyPr>
          <a:lstStyle/>
          <a:p>
            <a:pPr algn="l" rtl="0">
              <a:buNone/>
            </a:pPr>
            <a:r>
              <a:rPr lang="en-US" dirty="0"/>
              <a:t>There are several different types of injuries, though, which may occur from abnormal energy transfer.</a:t>
            </a:r>
          </a:p>
          <a:p>
            <a:pPr algn="l" rtl="0">
              <a:buNone/>
            </a:pPr>
            <a:r>
              <a:rPr lang="en-US" dirty="0"/>
              <a:t> </a:t>
            </a:r>
            <a:r>
              <a:rPr lang="en-US" u="sng" dirty="0"/>
              <a:t>The two main injury categories: </a:t>
            </a:r>
          </a:p>
          <a:p>
            <a:pPr algn="l" rtl="0">
              <a:buNone/>
            </a:pPr>
            <a:endParaRPr lang="en-US" dirty="0"/>
          </a:p>
          <a:p>
            <a:pPr marL="514350" lvl="0" indent="-514350" algn="l" rtl="0">
              <a:buAutoNum type="alphaUcPeriod"/>
            </a:pPr>
            <a:r>
              <a:rPr lang="en-US" sz="4000" b="1" u="sng" dirty="0"/>
              <a:t>Unintentional injuries</a:t>
            </a:r>
            <a:r>
              <a:rPr lang="en-US" sz="4000" dirty="0"/>
              <a:t>: </a:t>
            </a:r>
            <a:r>
              <a:rPr lang="en-US" dirty="0"/>
              <a:t>Are subdivided into:</a:t>
            </a:r>
          </a:p>
          <a:p>
            <a:pPr marL="514350" lvl="0" indent="-514350" algn="l" rtl="0">
              <a:buFont typeface="+mj-lt"/>
              <a:buAutoNum type="arabicPeriod"/>
            </a:pPr>
            <a:endParaRPr lang="en-US" sz="3800" dirty="0">
              <a:solidFill>
                <a:srgbClr val="FF0000"/>
              </a:solidFill>
            </a:endParaRP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3800" dirty="0">
                <a:solidFill>
                  <a:srgbClr val="FF0000"/>
                </a:solidFill>
              </a:rPr>
              <a:t>Road traffic injuries, poisoning, falls, fires, drowning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3800" dirty="0">
                <a:solidFill>
                  <a:srgbClr val="FF0000"/>
                </a:solidFill>
              </a:rPr>
              <a:t>“Other unintentional injuries”:</a:t>
            </a:r>
          </a:p>
          <a:p>
            <a:pPr marL="514350" lvl="0" indent="-514350" algn="l" rtl="0">
              <a:buFont typeface="+mj-lt"/>
              <a:buAutoNum type="arabicPeriod"/>
            </a:pPr>
            <a:endParaRPr lang="en-US" sz="3800" dirty="0">
              <a:solidFill>
                <a:srgbClr val="FF0000"/>
              </a:solidFill>
            </a:endParaRPr>
          </a:p>
          <a:p>
            <a:pPr marL="571500" indent="-571500" algn="l" rtl="0">
              <a:buFont typeface="+mj-lt"/>
              <a:buAutoNum type="romanUcPeriod"/>
            </a:pPr>
            <a:r>
              <a:rPr lang="en-US" sz="3800" dirty="0">
                <a:solidFill>
                  <a:srgbClr val="FF0000"/>
                </a:solidFill>
              </a:rPr>
              <a:t>Exposure to animate and inanimate (non-living) mechanical forces (including firearms)</a:t>
            </a:r>
          </a:p>
          <a:p>
            <a:pPr marL="571500" indent="-571500" algn="l" rtl="0">
              <a:buFont typeface="+mj-lt"/>
              <a:buAutoNum type="romanUcPeriod"/>
            </a:pPr>
            <a:r>
              <a:rPr lang="en-US" sz="3800" dirty="0">
                <a:solidFill>
                  <a:srgbClr val="FF0000"/>
                </a:solidFill>
              </a:rPr>
              <a:t>Exposure to electric current, radiation and extreme ambient temperature and pressure, and to forces of nature; and contact with heat and hot substances, and venomous plants and animals.</a:t>
            </a:r>
          </a:p>
          <a:p>
            <a:pPr algn="l" rtl="0">
              <a:buNone/>
            </a:pPr>
            <a:r>
              <a:rPr lang="en-US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10</a:t>
            </a:fld>
            <a:endParaRPr lang="ar-JO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785794"/>
            <a:ext cx="8229600" cy="4525963"/>
          </a:xfrm>
        </p:spPr>
        <p:txBody>
          <a:bodyPr/>
          <a:lstStyle/>
          <a:p>
            <a:pPr marL="514350" lvl="0" indent="-514350" algn="l" rtl="0">
              <a:buAutoNum type="alphaUcPeriod" startAt="2"/>
            </a:pPr>
            <a:r>
              <a:rPr lang="en-US" b="1" u="sng" dirty="0"/>
              <a:t>Intentional injuries</a:t>
            </a:r>
            <a:r>
              <a:rPr lang="en-US" b="1" dirty="0"/>
              <a:t>: </a:t>
            </a:r>
            <a:r>
              <a:rPr lang="en-US" dirty="0"/>
              <a:t>are subdivided into:</a:t>
            </a:r>
          </a:p>
          <a:p>
            <a:pPr marL="514350" lvl="0" indent="-514350" algn="l" rtl="0">
              <a:buNone/>
            </a:pPr>
            <a:endParaRPr lang="en-US" dirty="0"/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Self-inflicted injuries (i.e. suicide),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Interpersonal violence (e.g. homicide)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War-related injuries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“Other intentional injuries”. includes injuries due to legal intervention</a:t>
            </a:r>
            <a:r>
              <a:rPr lang="en-US" dirty="0"/>
              <a:t>.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11</a:t>
            </a:fld>
            <a:endParaRPr lang="ar-JO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Injuries Of The </a:t>
            </a:r>
            <a:r>
              <a:rPr lang="en-US" sz="4000" b="1" dirty="0" err="1">
                <a:solidFill>
                  <a:srgbClr val="FF0000"/>
                </a:solidFill>
              </a:rPr>
              <a:t>Musculo</a:t>
            </a:r>
            <a:r>
              <a:rPr lang="en-US" sz="4000" b="1" dirty="0">
                <a:solidFill>
                  <a:srgbClr val="FF0000"/>
                </a:solidFill>
              </a:rPr>
              <a:t>-skeletal System:</a:t>
            </a:r>
            <a:br>
              <a:rPr lang="en-US" sz="4000" dirty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pPr lvl="0" algn="just" rtl="0">
              <a:buFont typeface="Wingdings" pitchFamily="2" charset="2"/>
              <a:buChar char="Ø"/>
            </a:pPr>
            <a:r>
              <a:rPr lang="en-US" sz="3100" dirty="0">
                <a:latin typeface="+mj-lt"/>
              </a:rPr>
              <a:t>Injuries occur in particular </a:t>
            </a:r>
            <a:r>
              <a:rPr lang="en-US" sz="3100" dirty="0">
                <a:solidFill>
                  <a:srgbClr val="FF0000"/>
                </a:solidFill>
                <a:latin typeface="+mj-lt"/>
              </a:rPr>
              <a:t>if the energy transfer </a:t>
            </a:r>
            <a:r>
              <a:rPr lang="en-US" sz="3100" dirty="0">
                <a:latin typeface="+mj-lt"/>
              </a:rPr>
              <a:t>(mechanical workload) </a:t>
            </a:r>
            <a:r>
              <a:rPr lang="en-US" sz="3100" dirty="0">
                <a:solidFill>
                  <a:srgbClr val="FF0000"/>
                </a:solidFill>
                <a:latin typeface="+mj-lt"/>
              </a:rPr>
              <a:t>is higher than the load-bearing capacity of the components of the </a:t>
            </a:r>
            <a:r>
              <a:rPr lang="en-US" sz="3100" dirty="0" err="1">
                <a:solidFill>
                  <a:srgbClr val="FF0000"/>
                </a:solidFill>
                <a:latin typeface="+mj-lt"/>
              </a:rPr>
              <a:t>musculo</a:t>
            </a:r>
            <a:r>
              <a:rPr lang="en-US" sz="3100" dirty="0">
                <a:solidFill>
                  <a:srgbClr val="FF0000"/>
                </a:solidFill>
                <a:latin typeface="+mj-lt"/>
              </a:rPr>
              <a:t>-skeletal system.</a:t>
            </a:r>
          </a:p>
          <a:p>
            <a:pPr lvl="0" algn="just" rtl="0">
              <a:buFont typeface="Wingdings" pitchFamily="2" charset="2"/>
              <a:buChar char="Ø"/>
            </a:pPr>
            <a:endParaRPr lang="en-US" sz="3100" dirty="0">
              <a:latin typeface="+mj-lt"/>
            </a:endParaRPr>
          </a:p>
          <a:p>
            <a:pPr lvl="0" algn="just" rtl="0">
              <a:buFont typeface="Wingdings" pitchFamily="2" charset="2"/>
              <a:buChar char="Ø"/>
            </a:pPr>
            <a:r>
              <a:rPr lang="en-US" sz="3100" dirty="0">
                <a:latin typeface="+mj-lt"/>
              </a:rPr>
              <a:t>Injuries of </a:t>
            </a:r>
            <a:r>
              <a:rPr lang="en-US" sz="3100" u="sng" dirty="0">
                <a:latin typeface="+mj-lt"/>
              </a:rPr>
              <a:t>muscles and tendons</a:t>
            </a:r>
            <a:r>
              <a:rPr lang="en-US" sz="3100" dirty="0">
                <a:latin typeface="+mj-lt"/>
              </a:rPr>
              <a:t> (e.g. strains, ruptures), </a:t>
            </a:r>
            <a:r>
              <a:rPr lang="en-US" sz="3100" u="sng" dirty="0">
                <a:latin typeface="+mj-lt"/>
              </a:rPr>
              <a:t>ligaments </a:t>
            </a:r>
            <a:r>
              <a:rPr lang="en-US" sz="3100" dirty="0">
                <a:latin typeface="+mj-lt"/>
              </a:rPr>
              <a:t>(e.g. strains and ruptures) and</a:t>
            </a:r>
            <a:r>
              <a:rPr lang="en-US" sz="3100" u="sng" dirty="0">
                <a:latin typeface="+mj-lt"/>
              </a:rPr>
              <a:t> bones</a:t>
            </a:r>
            <a:r>
              <a:rPr lang="en-US" sz="3100" dirty="0">
                <a:latin typeface="+mj-lt"/>
              </a:rPr>
              <a:t> (fractures, unnoticed micro-fractures and degenerative changes) are typical consequences.</a:t>
            </a:r>
            <a:r>
              <a:rPr lang="ar-EG" sz="3100" dirty="0">
                <a:latin typeface="+mj-lt"/>
              </a:rPr>
              <a:t> </a:t>
            </a:r>
            <a:endParaRPr lang="en-US" sz="3100" dirty="0">
              <a:latin typeface="+mj-lt"/>
            </a:endParaRPr>
          </a:p>
          <a:p>
            <a:pPr lvl="0" algn="just" rtl="0">
              <a:buFont typeface="Wingdings" pitchFamily="2" charset="2"/>
              <a:buChar char="Ø"/>
            </a:pPr>
            <a:endParaRPr lang="en-US" sz="3100" dirty="0">
              <a:latin typeface="+mj-lt"/>
            </a:endParaRPr>
          </a:p>
          <a:p>
            <a:pPr lvl="0" algn="just" rtl="0">
              <a:buFont typeface="Wingdings" pitchFamily="2" charset="2"/>
              <a:buChar char="Ø"/>
            </a:pPr>
            <a:r>
              <a:rPr lang="en-US" sz="3100" dirty="0">
                <a:latin typeface="+mj-lt"/>
              </a:rPr>
              <a:t>In addition </a:t>
            </a:r>
            <a:r>
              <a:rPr lang="en-US" sz="3100" u="sng" dirty="0">
                <a:latin typeface="+mj-lt"/>
              </a:rPr>
              <a:t>irritation of the insertion points of the muscles and tendons</a:t>
            </a:r>
            <a:r>
              <a:rPr lang="en-US" sz="3100" dirty="0">
                <a:latin typeface="+mj-lt"/>
              </a:rPr>
              <a:t> and of </a:t>
            </a:r>
            <a:r>
              <a:rPr lang="en-US" sz="3100" u="sng" dirty="0">
                <a:latin typeface="+mj-lt"/>
              </a:rPr>
              <a:t>tendon sheaths</a:t>
            </a:r>
            <a:r>
              <a:rPr lang="en-US" sz="3100" dirty="0">
                <a:latin typeface="+mj-lt"/>
              </a:rPr>
              <a:t> as well as </a:t>
            </a:r>
            <a:r>
              <a:rPr lang="en-US" sz="3100" u="sng" dirty="0">
                <a:latin typeface="+mj-lt"/>
              </a:rPr>
              <a:t>functional restrictions</a:t>
            </a:r>
            <a:r>
              <a:rPr lang="en-US" sz="3100" dirty="0">
                <a:latin typeface="+mj-lt"/>
              </a:rPr>
              <a:t> and </a:t>
            </a:r>
            <a:r>
              <a:rPr lang="en-US" sz="3100" u="sng" dirty="0">
                <a:latin typeface="+mj-lt"/>
              </a:rPr>
              <a:t>degeneration of bones and cartilage</a:t>
            </a:r>
            <a:r>
              <a:rPr lang="en-US" sz="3100" dirty="0">
                <a:latin typeface="+mj-lt"/>
              </a:rPr>
              <a:t> (e.g. menisci, vertebrae, inter-vertebral discs and articulations) may occur.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12</a:t>
            </a:fld>
            <a:endParaRPr lang="ar-JO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sz="3600" b="1" dirty="0">
                <a:solidFill>
                  <a:srgbClr val="FF0000"/>
                </a:solidFill>
              </a:rPr>
              <a:t>Two Fundamental Types Of </a:t>
            </a:r>
            <a:r>
              <a:rPr lang="en-US" sz="3600" b="1" dirty="0" err="1">
                <a:solidFill>
                  <a:srgbClr val="FF0000"/>
                </a:solidFill>
              </a:rPr>
              <a:t>Musclu</a:t>
            </a:r>
            <a:r>
              <a:rPr lang="en-US" sz="3600" b="1" dirty="0">
                <a:solidFill>
                  <a:srgbClr val="FF0000"/>
                </a:solidFill>
              </a:rPr>
              <a:t>-skeletal Injuries: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lvl="0" indent="-514350" algn="l" rtl="0">
              <a:buFont typeface="+mj-lt"/>
              <a:buAutoNum type="arabicPeriod"/>
            </a:pPr>
            <a:r>
              <a:rPr lang="en-US" sz="2800" b="1" u="sng" dirty="0"/>
              <a:t>Acute  and painful injury</a:t>
            </a:r>
            <a:r>
              <a:rPr lang="en-US" sz="2800" b="1" dirty="0"/>
              <a:t>: </a:t>
            </a:r>
            <a:r>
              <a:rPr lang="en-US" sz="2800" dirty="0"/>
              <a:t>Caused by strong and short-term  energy transfer leading </a:t>
            </a:r>
            <a:r>
              <a:rPr lang="en-US" sz="2800" u="sng" dirty="0"/>
              <a:t>to sudden failure in structure and function </a:t>
            </a:r>
            <a:r>
              <a:rPr lang="en-US" sz="2800" dirty="0"/>
              <a:t>e.g.:</a:t>
            </a:r>
          </a:p>
          <a:p>
            <a:pPr marL="514350" indent="-514350" algn="l" rtl="0">
              <a:buFont typeface="Wingdings" pitchFamily="2" charset="2"/>
              <a:buChar char="ü"/>
            </a:pPr>
            <a:r>
              <a:rPr lang="en-US" sz="2800" dirty="0"/>
              <a:t>Tearing of a muscle due to a heavy lift.</a:t>
            </a:r>
          </a:p>
          <a:p>
            <a:pPr marL="514350" indent="-514350" algn="l" rtl="0">
              <a:buFont typeface="Wingdings" pitchFamily="2" charset="2"/>
              <a:buChar char="ü"/>
            </a:pPr>
            <a:r>
              <a:rPr lang="en-US" sz="2800" dirty="0"/>
              <a:t>Fracture of a bone due to a fall.</a:t>
            </a:r>
          </a:p>
          <a:p>
            <a:pPr marL="514350" indent="-514350" algn="l" rtl="0">
              <a:buFont typeface="Wingdings" pitchFamily="2" charset="2"/>
              <a:buChar char="ü"/>
            </a:pPr>
            <a:r>
              <a:rPr lang="en-US" sz="2800" dirty="0"/>
              <a:t>Blocking of a vertebral joint due to vigorous movement.</a:t>
            </a:r>
          </a:p>
          <a:p>
            <a:pPr marL="514350" indent="-514350" algn="l" rtl="0">
              <a:buNone/>
            </a:pPr>
            <a:endParaRPr lang="en-US" sz="2800" dirty="0"/>
          </a:p>
          <a:p>
            <a:pPr marL="514350" indent="-514350" algn="l" rtl="0">
              <a:buAutoNum type="arabicPeriod" startAt="2"/>
            </a:pPr>
            <a:r>
              <a:rPr lang="en-US" sz="2800" b="1" u="sng" dirty="0"/>
              <a:t>Chronic and persistent</a:t>
            </a:r>
            <a:r>
              <a:rPr lang="en-US" sz="2800" dirty="0"/>
              <a:t>: results from a permanent overload or energy transfer leading to continuously increasing pain and dysfunction (e.g. wear and tear of ligaments, tendinitis, muscle spasm and hardening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13</a:t>
            </a:fld>
            <a:endParaRPr lang="ar-JO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t0.gstatic.com/images?q=tbn:ANd9GcSLSPVgKHDm9ObnqaySo1OBGVISbneHytLZxU1-QC2_nc2IvPw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382" y="3286100"/>
            <a:ext cx="3156183" cy="3357610"/>
          </a:xfrm>
          <a:prstGeom prst="rect">
            <a:avLst/>
          </a:prstGeom>
          <a:noFill/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1249" y="214291"/>
          <a:ext cx="5503759" cy="307183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392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3245"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BICEPS BRACHII</a:t>
                      </a:r>
                    </a:p>
                    <a:p>
                      <a:pPr algn="l"/>
                      <a:r>
                        <a:rPr lang="en-US" sz="1200" b="1" dirty="0"/>
                        <a:t>ORIGIN</a:t>
                      </a:r>
                      <a:br>
                        <a:rPr lang="en-US" sz="1200" b="1" dirty="0"/>
                      </a:br>
                      <a:r>
                        <a:rPr lang="en-US" sz="1200" b="1" dirty="0"/>
                        <a:t>Long head: </a:t>
                      </a:r>
                      <a:r>
                        <a:rPr lang="en-US" sz="1200" b="1" dirty="0" err="1"/>
                        <a:t>supraglenoid</a:t>
                      </a:r>
                      <a:r>
                        <a:rPr lang="en-US" sz="1200" b="1" dirty="0"/>
                        <a:t> tubercle of scapula.</a:t>
                      </a:r>
                    </a:p>
                    <a:p>
                      <a:pPr algn="l"/>
                      <a:r>
                        <a:rPr lang="en-US" sz="1200" b="1" dirty="0"/>
                        <a:t>Short head: </a:t>
                      </a:r>
                      <a:r>
                        <a:rPr lang="en-US" sz="1200" b="1" dirty="0" err="1"/>
                        <a:t>coracoid</a:t>
                      </a:r>
                      <a:r>
                        <a:rPr lang="en-US" sz="1200" b="1" dirty="0"/>
                        <a:t> process of scapula with </a:t>
                      </a:r>
                      <a:r>
                        <a:rPr lang="en-US" sz="1200" b="1" dirty="0" err="1"/>
                        <a:t>coracobrachialis</a:t>
                      </a:r>
                      <a:r>
                        <a:rPr lang="en-US" sz="1200" b="1" dirty="0"/>
                        <a:t> </a:t>
                      </a:r>
                    </a:p>
                  </a:txBody>
                  <a:tcPr marL="38369" marR="38369" marT="38369" marB="38369" anchor="ctr"/>
                </a:tc>
                <a:tc rowSpan="4">
                  <a:txBody>
                    <a:bodyPr/>
                    <a:lstStyle/>
                    <a:p>
                      <a:pPr algn="l"/>
                      <a:endParaRPr lang="ar-JO" sz="1100" dirty="0"/>
                    </a:p>
                  </a:txBody>
                  <a:tcPr marL="38369" marR="38369" marT="38369" marB="3836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0293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INSERTION</a:t>
                      </a:r>
                      <a:br>
                        <a:rPr lang="en-US" sz="1200" b="1" dirty="0"/>
                      </a:br>
                      <a:r>
                        <a:rPr lang="en-US" sz="1200" b="1" dirty="0"/>
                        <a:t>posterior border of </a:t>
                      </a:r>
                      <a:r>
                        <a:rPr lang="en-US" sz="1200" b="1" dirty="0" err="1"/>
                        <a:t>bicipital</a:t>
                      </a:r>
                      <a:r>
                        <a:rPr lang="en-US" sz="1200" b="1" dirty="0"/>
                        <a:t> </a:t>
                      </a:r>
                      <a:r>
                        <a:rPr lang="en-US" sz="1200" b="1" dirty="0" err="1"/>
                        <a:t>tuberosity</a:t>
                      </a:r>
                      <a:r>
                        <a:rPr lang="en-US" sz="1200" b="1" dirty="0"/>
                        <a:t> of radius (over bursa) and </a:t>
                      </a:r>
                      <a:r>
                        <a:rPr lang="en-US" sz="1200" b="1" dirty="0" err="1"/>
                        <a:t>bicipital</a:t>
                      </a:r>
                      <a:r>
                        <a:rPr lang="en-US" sz="1200" b="1" dirty="0"/>
                        <a:t> </a:t>
                      </a:r>
                      <a:r>
                        <a:rPr lang="en-US" sz="1200" b="1" dirty="0" err="1"/>
                        <a:t>aponeurosis</a:t>
                      </a:r>
                      <a:r>
                        <a:rPr lang="en-US" sz="1200" b="1" dirty="0"/>
                        <a:t> to deep fascia and subcutaneous ulna</a:t>
                      </a:r>
                    </a:p>
                  </a:txBody>
                  <a:tcPr marL="38369" marR="38369" marT="38369" marB="38369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148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ACTION</a:t>
                      </a:r>
                      <a:br>
                        <a:rPr lang="en-US" sz="1200" b="1" dirty="0"/>
                      </a:br>
                      <a:r>
                        <a:rPr lang="en-US" sz="1200" b="1" dirty="0" err="1"/>
                        <a:t>Supinates</a:t>
                      </a:r>
                      <a:r>
                        <a:rPr lang="en-US" sz="1200" b="1" dirty="0"/>
                        <a:t> forearm, flexes elbow, weakly flexes shoulder </a:t>
                      </a:r>
                    </a:p>
                  </a:txBody>
                  <a:tcPr marL="38369" marR="38369" marT="38369" marB="38369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14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NERVE</a:t>
                      </a:r>
                      <a:br>
                        <a:rPr lang="en-US" sz="1200" b="1" dirty="0"/>
                      </a:br>
                      <a:r>
                        <a:rPr lang="en-US" sz="1200" b="1" dirty="0" err="1"/>
                        <a:t>Musculocutaneous</a:t>
                      </a:r>
                      <a:r>
                        <a:rPr lang="en-US" sz="1200" b="1" dirty="0"/>
                        <a:t> nerve (C5, 6) (from lateral cord)</a:t>
                      </a:r>
                    </a:p>
                  </a:txBody>
                  <a:tcPr marL="38369" marR="38369" marT="38369" marB="38369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2777" name="Picture 9" descr="http://t0.gstatic.com/images?q=tbn:ANd9GcTtSQQCoZZWX2RibTKLGHANaSdc619_-jQfHmjFYqOwa2w939s7V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52" y="214290"/>
            <a:ext cx="3143304" cy="3000372"/>
          </a:xfrm>
          <a:prstGeom prst="rect">
            <a:avLst/>
          </a:prstGeom>
          <a:noFill/>
        </p:spPr>
      </p:pic>
      <p:pic>
        <p:nvPicPr>
          <p:cNvPr id="32779" name="Picture 11" descr="http://t1.gstatic.com/images?q=tbn:ANd9GcRKiXYD0SPivpbLfehbctUc0vRzzFG-lsj4m47kv9dS0plTlbi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3571876"/>
            <a:ext cx="5072098" cy="3071822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14</a:t>
            </a:fld>
            <a:endParaRPr lang="ar-JO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06090"/>
          </a:xfrm>
        </p:spPr>
        <p:txBody>
          <a:bodyPr>
            <a:normAutofit fontScale="90000"/>
          </a:bodyPr>
          <a:lstStyle/>
          <a:p>
            <a:pPr rtl="0"/>
            <a:r>
              <a:rPr lang="en-US" sz="4000" b="1" dirty="0">
                <a:solidFill>
                  <a:srgbClr val="FF0000"/>
                </a:solidFill>
              </a:rPr>
              <a:t>Magnitude Of The Problem Of Injuries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616624"/>
          </a:xfrm>
        </p:spPr>
        <p:txBody>
          <a:bodyPr>
            <a:normAutofit fontScale="92500" lnSpcReduction="10000"/>
          </a:bodyPr>
          <a:lstStyle/>
          <a:p>
            <a:pPr lvl="0" algn="l" rtl="0"/>
            <a:r>
              <a:rPr lang="en-US" sz="2900" dirty="0"/>
              <a:t>While </a:t>
            </a:r>
            <a:r>
              <a:rPr lang="en-US" sz="2900" u="sng" dirty="0"/>
              <a:t>mortality </a:t>
            </a:r>
            <a:r>
              <a:rPr lang="en-US" sz="2900" dirty="0"/>
              <a:t>is an important indicator of the magnitude of a </a:t>
            </a:r>
            <a:r>
              <a:rPr lang="en-US" sz="2900" u="sng" dirty="0"/>
              <a:t>health problem</a:t>
            </a:r>
            <a:r>
              <a:rPr lang="en-US" sz="2900" dirty="0"/>
              <a:t>, it is important to realize that </a:t>
            </a:r>
            <a:r>
              <a:rPr lang="en-US" sz="2900" dirty="0">
                <a:solidFill>
                  <a:srgbClr val="FF0000"/>
                </a:solidFill>
              </a:rPr>
              <a:t>for each injury death, there are several thousand injury survivors who are left with permanent disabling </a:t>
            </a:r>
            <a:r>
              <a:rPr lang="en-US" sz="2900" dirty="0" err="1">
                <a:solidFill>
                  <a:srgbClr val="FF0000"/>
                </a:solidFill>
              </a:rPr>
              <a:t>sequelae</a:t>
            </a:r>
            <a:r>
              <a:rPr lang="en-US" sz="2900" dirty="0">
                <a:solidFill>
                  <a:srgbClr val="FF0000"/>
                </a:solidFill>
              </a:rPr>
              <a:t>.</a:t>
            </a:r>
          </a:p>
          <a:p>
            <a:pPr lvl="0" algn="l" rtl="0"/>
            <a:endParaRPr lang="en-US" sz="2900" dirty="0"/>
          </a:p>
          <a:p>
            <a:pPr lvl="0" algn="l" rtl="0"/>
            <a:r>
              <a:rPr lang="en-US" sz="2900" dirty="0"/>
              <a:t>These </a:t>
            </a:r>
            <a:r>
              <a:rPr lang="en-US" sz="2900" u="sng" dirty="0"/>
              <a:t>non-fatal outcomes must also be measured</a:t>
            </a:r>
            <a:r>
              <a:rPr lang="en-US" sz="2900" dirty="0"/>
              <a:t> in order to describe accurately </a:t>
            </a:r>
            <a:r>
              <a:rPr lang="en-US" sz="2900" u="sng" dirty="0"/>
              <a:t>the burden of disease due to injury</a:t>
            </a:r>
            <a:r>
              <a:rPr lang="en-US" sz="2900" dirty="0"/>
              <a:t>. </a:t>
            </a:r>
          </a:p>
          <a:p>
            <a:pPr lvl="0" algn="l" rtl="0"/>
            <a:endParaRPr lang="en-US" sz="2900" dirty="0"/>
          </a:p>
          <a:p>
            <a:pPr lvl="0" algn="l" rtl="0"/>
            <a:r>
              <a:rPr lang="en-US" sz="3500" u="sng" dirty="0"/>
              <a:t>The indicator used to </a:t>
            </a:r>
            <a:r>
              <a:rPr lang="en-US" sz="3500" u="sng" dirty="0">
                <a:solidFill>
                  <a:srgbClr val="FF0000"/>
                </a:solidFill>
              </a:rPr>
              <a:t>quantify the loss of healthy life due to disease i</a:t>
            </a:r>
            <a:r>
              <a:rPr lang="en-US" sz="3500" u="sng" dirty="0"/>
              <a:t>s the Disability-Adjusted Life Year or </a:t>
            </a:r>
            <a:r>
              <a:rPr lang="en-US" sz="3500" u="sng" dirty="0">
                <a:solidFill>
                  <a:srgbClr val="FF0000"/>
                </a:solidFill>
              </a:rPr>
              <a:t>DALY</a:t>
            </a:r>
            <a:r>
              <a:rPr lang="en-US" sz="3500" u="sng" dirty="0"/>
              <a:t>, </a:t>
            </a:r>
            <a:r>
              <a:rPr lang="en-US" sz="2900" dirty="0"/>
              <a:t>a measure that accounts not only for the years of life lost from </a:t>
            </a:r>
            <a:r>
              <a:rPr lang="en-US" sz="2900" dirty="0">
                <a:solidFill>
                  <a:srgbClr val="FF0000"/>
                </a:solidFill>
              </a:rPr>
              <a:t>premature death </a:t>
            </a:r>
            <a:r>
              <a:rPr lang="en-US" sz="2900" dirty="0"/>
              <a:t>but also for </a:t>
            </a:r>
            <a:r>
              <a:rPr lang="en-US" sz="2900" u="sng" dirty="0"/>
              <a:t>the years of life lived with disability. 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15</a:t>
            </a:fld>
            <a:endParaRPr lang="ar-JO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85000" lnSpcReduction="20000"/>
          </a:bodyPr>
          <a:lstStyle/>
          <a:p>
            <a:pPr lvl="0" algn="l" rtl="0"/>
            <a:r>
              <a:rPr lang="en-US" b="1" u="sng" dirty="0"/>
              <a:t>One disability-adjusted life</a:t>
            </a:r>
            <a:r>
              <a:rPr lang="en-US" b="1" dirty="0"/>
              <a:t> year (DALY</a:t>
            </a:r>
            <a:r>
              <a:rPr lang="en-US" dirty="0"/>
              <a:t>) is defined </a:t>
            </a:r>
            <a:r>
              <a:rPr lang="en-US" sz="4200" dirty="0">
                <a:solidFill>
                  <a:srgbClr val="FF0000"/>
                </a:solidFill>
              </a:rPr>
              <a:t>as one lost year of healthy life,</a:t>
            </a:r>
            <a:r>
              <a:rPr lang="en-US" dirty="0"/>
              <a:t> either due to </a:t>
            </a:r>
            <a:r>
              <a:rPr lang="en-US" u="sng" dirty="0"/>
              <a:t>premature death or disability.</a:t>
            </a:r>
          </a:p>
          <a:p>
            <a:pPr lvl="0" algn="l" rtl="0"/>
            <a:endParaRPr lang="en-US" dirty="0"/>
          </a:p>
          <a:p>
            <a:pPr lvl="0" algn="l" rtl="0"/>
            <a:r>
              <a:rPr lang="en-US" dirty="0"/>
              <a:t> Although DALYs include premature death, injury and physical disability, </a:t>
            </a:r>
            <a:r>
              <a:rPr lang="en-US" b="1" dirty="0"/>
              <a:t>they do not, for example, account for:</a:t>
            </a:r>
            <a:r>
              <a:rPr lang="en-US" dirty="0"/>
              <a:t> </a:t>
            </a:r>
          </a:p>
          <a:p>
            <a:pPr lvl="0" algn="l" rtl="0"/>
            <a:endParaRPr lang="en-US" dirty="0"/>
          </a:p>
          <a:p>
            <a:pPr marL="514350" lvl="0" indent="-514350" algn="l" rtl="0">
              <a:buFont typeface="+mj-lt"/>
              <a:buAutoNum type="alphaLcPeriod"/>
            </a:pPr>
            <a:r>
              <a:rPr lang="en-US" dirty="0"/>
              <a:t>Mental health consequences of violence and war</a:t>
            </a:r>
          </a:p>
          <a:p>
            <a:pPr marL="514350" lvl="0" indent="-514350" algn="l" rtl="0">
              <a:buFont typeface="+mj-lt"/>
              <a:buAutoNum type="alphaLcPeriod"/>
            </a:pPr>
            <a:r>
              <a:rPr lang="en-US" dirty="0"/>
              <a:t>Conditions such as sexually transmitted diseases resulting from rape</a:t>
            </a:r>
          </a:p>
          <a:p>
            <a:pPr marL="514350" lvl="0" indent="-514350" algn="l" rtl="0">
              <a:buFont typeface="+mj-lt"/>
              <a:buAutoNum type="alphaLcPeriod"/>
            </a:pPr>
            <a:r>
              <a:rPr lang="en-US" dirty="0"/>
              <a:t>The effects of infectious diseases and malnutrition following war.</a:t>
            </a:r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16</a:t>
            </a:fld>
            <a:endParaRPr lang="ar-JO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rtl="0"/>
            <a:r>
              <a:rPr lang="en-US" sz="4000" b="1" u="sng" dirty="0">
                <a:solidFill>
                  <a:srgbClr val="FF0000"/>
                </a:solidFill>
              </a:rPr>
              <a:t>Global Injury Related Mortality</a:t>
            </a:r>
            <a:endParaRPr lang="ar-JO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750206" cy="576064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lvl="0" algn="just" rtl="0"/>
            <a:endParaRPr lang="en-US" sz="2800" dirty="0"/>
          </a:p>
          <a:p>
            <a:pPr lvl="0" algn="just" rtl="0">
              <a:buFont typeface="Wingdings" pitchFamily="2" charset="2"/>
              <a:buChar char="ü"/>
            </a:pPr>
            <a:r>
              <a:rPr lang="en-US" sz="3400" b="1" dirty="0"/>
              <a:t>An estimated 5 million people worldwide died from injuries in 2000 — a mortality rate of 83.7 per </a:t>
            </a:r>
            <a:r>
              <a:rPr lang="en-US" sz="3400" b="1" dirty="0">
                <a:solidFill>
                  <a:srgbClr val="FF0000"/>
                </a:solidFill>
              </a:rPr>
              <a:t>100 000 population</a:t>
            </a:r>
            <a:r>
              <a:rPr lang="en-US" sz="3400" b="1" dirty="0"/>
              <a:t>.</a:t>
            </a:r>
          </a:p>
          <a:p>
            <a:pPr lvl="0" algn="just" rtl="0">
              <a:buFont typeface="Wingdings" pitchFamily="2" charset="2"/>
              <a:buChar char="ü"/>
            </a:pPr>
            <a:endParaRPr lang="en-US" sz="3400" b="1" dirty="0"/>
          </a:p>
          <a:p>
            <a:pPr lvl="0" algn="just" rtl="0">
              <a:buFont typeface="Wingdings" pitchFamily="2" charset="2"/>
              <a:buChar char="ü"/>
            </a:pPr>
            <a:r>
              <a:rPr lang="en-US" sz="3400" b="1" dirty="0"/>
              <a:t>Injuries accounted </a:t>
            </a:r>
            <a:r>
              <a:rPr lang="en-US" sz="3400" b="1" dirty="0">
                <a:solidFill>
                  <a:srgbClr val="FF0000"/>
                </a:solidFill>
              </a:rPr>
              <a:t>for 9% of the world's deaths </a:t>
            </a:r>
            <a:r>
              <a:rPr lang="en-US" sz="3400" b="1" dirty="0"/>
              <a:t>in 2000 and </a:t>
            </a:r>
            <a:r>
              <a:rPr lang="en-US" sz="3400" b="1" dirty="0">
                <a:solidFill>
                  <a:srgbClr val="FF0000"/>
                </a:solidFill>
              </a:rPr>
              <a:t>12% of the world’s burden of disease</a:t>
            </a:r>
            <a:r>
              <a:rPr lang="en-US" sz="3400" b="1" dirty="0"/>
              <a:t>.</a:t>
            </a:r>
          </a:p>
          <a:p>
            <a:pPr lvl="0" algn="just" rtl="0">
              <a:buFont typeface="Wingdings" pitchFamily="2" charset="2"/>
              <a:buChar char="ü"/>
            </a:pPr>
            <a:endParaRPr lang="en-US" sz="3400" b="1" dirty="0"/>
          </a:p>
          <a:p>
            <a:pPr lvl="0" algn="just" rtl="0">
              <a:buFont typeface="Wingdings" pitchFamily="2" charset="2"/>
              <a:buChar char="ü"/>
            </a:pPr>
            <a:r>
              <a:rPr lang="en-US" sz="3800" b="1" dirty="0"/>
              <a:t>In the 2017 GBD study, musculoskeletal conditions were the highest contributor to global disability </a:t>
            </a:r>
            <a:r>
              <a:rPr lang="en-US" sz="5100" b="1" dirty="0">
                <a:solidFill>
                  <a:srgbClr val="FF0000"/>
                </a:solidFill>
              </a:rPr>
              <a:t>(accounting for 16% of all years lived with disability), and lower back pain remained the single leading cause of disability since it was first measured in 1990.</a:t>
            </a:r>
            <a:endParaRPr lang="en-US" sz="3800" b="1" dirty="0"/>
          </a:p>
          <a:p>
            <a:pPr lvl="0" algn="just" rtl="0">
              <a:buFont typeface="Wingdings" pitchFamily="2" charset="2"/>
              <a:buChar char="ü"/>
            </a:pPr>
            <a:r>
              <a:rPr lang="en-US" sz="5100" b="1" u="sng" dirty="0">
                <a:solidFill>
                  <a:srgbClr val="FF0000"/>
                </a:solidFill>
              </a:rPr>
              <a:t>While the prevalence of musculoskeletal conditions varies by age and diagnosis, between 20%–33% of people across the globe live with a painful musculoskeletal condition.</a:t>
            </a:r>
          </a:p>
          <a:p>
            <a:pPr lvl="0" algn="just" rtl="0">
              <a:buFont typeface="Wingdings" pitchFamily="2" charset="2"/>
              <a:buChar char="ü"/>
            </a:pPr>
            <a:endParaRPr lang="en-US" sz="3800" b="1" dirty="0"/>
          </a:p>
          <a:p>
            <a:pPr lvl="0" algn="just" rtl="0">
              <a:buFont typeface="Wingdings" pitchFamily="2" charset="2"/>
              <a:buChar char="ü"/>
            </a:pPr>
            <a:r>
              <a:rPr lang="en-US" sz="4200" b="1" dirty="0"/>
              <a:t>The burden of disease related to injuries, particularly road traffic injuries, interpersonal violence, war and self-inflicted injuries is expected to rise dramatically by the year 2020.</a:t>
            </a:r>
          </a:p>
          <a:p>
            <a:pPr lvl="0" algn="just" rtl="0">
              <a:buFont typeface="Wingdings" pitchFamily="2" charset="2"/>
              <a:buChar char="ü"/>
            </a:pPr>
            <a:endParaRPr lang="en-US" sz="3600" dirty="0"/>
          </a:p>
          <a:p>
            <a:pPr lvl="0" algn="ctr" rtl="0">
              <a:buFont typeface="Wingdings" pitchFamily="2" charset="2"/>
              <a:buChar char="ü"/>
            </a:pPr>
            <a:r>
              <a:rPr lang="en-US" sz="5800" b="1" dirty="0">
                <a:solidFill>
                  <a:srgbClr val="FF0000"/>
                </a:solidFill>
              </a:rPr>
              <a:t>Road traffic injuries are the leading cause of injury-related deaths worldwide</a:t>
            </a:r>
            <a:endParaRPr lang="ar-JO" sz="5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17</a:t>
            </a:fld>
            <a:endParaRPr lang="ar-JO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959271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JO"/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857232"/>
            <a:ext cx="6215074" cy="4500594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500034" y="357166"/>
            <a:ext cx="83582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1600" b="1" dirty="0"/>
              <a:t>World rankings of injury-related mortality and burden of disease (DALYs lost), 1990 and 2020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285720" y="5429264"/>
            <a:ext cx="88582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1400" b="1" dirty="0"/>
              <a:t>The table shows that if current trends continue, road traffic and intentional injuries (i.e. self-inflicted injuries, interpersonal violence and war-related injuries) will rank among the 15 leading causes of death and burden of disease.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18</a:t>
            </a:fld>
            <a:endParaRPr lang="ar-JO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14290"/>
            <a:ext cx="8784976" cy="6286544"/>
          </a:xfrm>
        </p:spPr>
        <p:txBody>
          <a:bodyPr>
            <a:normAutofit fontScale="77500" lnSpcReduction="20000"/>
          </a:bodyPr>
          <a:lstStyle/>
          <a:p>
            <a:pPr lvl="0" algn="ctr" rtl="0">
              <a:buNone/>
            </a:pPr>
            <a:r>
              <a:rPr lang="en-US" sz="43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Injuries Mortality By Region:</a:t>
            </a:r>
          </a:p>
          <a:p>
            <a:pPr lvl="0" algn="ctr" rtl="0">
              <a:buNone/>
            </a:pPr>
            <a:endParaRPr lang="en-US" sz="4300" b="1" dirty="0">
              <a:solidFill>
                <a:srgbClr val="FF0000"/>
              </a:solidFill>
            </a:endParaRPr>
          </a:p>
          <a:p>
            <a:pPr lvl="0" algn="l" rtl="0">
              <a:buFont typeface="Wingdings" pitchFamily="2" charset="2"/>
              <a:buChar char="q"/>
            </a:pPr>
            <a:r>
              <a:rPr lang="en-US" sz="3100" dirty="0"/>
              <a:t>More than 90% of the world's deaths from injuries occur in low- and middle-income countries.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3100" dirty="0"/>
              <a:t>The low- and middle-income countries of Europe have the highest injury mortality rates.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3100" dirty="0"/>
              <a:t>The South-East Asia and Western Pacific Regions account for the highest number of injury deaths worldwide.</a:t>
            </a:r>
          </a:p>
          <a:p>
            <a:pPr lvl="0" algn="l" rtl="0"/>
            <a:endParaRPr lang="en-US" sz="3100" dirty="0"/>
          </a:p>
          <a:p>
            <a:pPr algn="ctr" rtl="0">
              <a:buNone/>
            </a:pPr>
            <a:r>
              <a:rPr lang="en-US" sz="3800" b="1" dirty="0">
                <a:solidFill>
                  <a:srgbClr val="FF0000"/>
                </a:solidFill>
              </a:rPr>
              <a:t>Injuries Mortality By Sex And Age Group</a:t>
            </a:r>
          </a:p>
          <a:p>
            <a:pPr algn="ctr" rtl="0">
              <a:buNone/>
            </a:pPr>
            <a:endParaRPr lang="en-US" sz="3800" b="1" dirty="0">
              <a:solidFill>
                <a:srgbClr val="FF0000"/>
              </a:solidFill>
            </a:endParaRPr>
          </a:p>
          <a:p>
            <a:pPr lvl="0" algn="l" rtl="0">
              <a:buFont typeface="Wingdings" pitchFamily="2" charset="2"/>
              <a:buChar char="q"/>
            </a:pPr>
            <a:r>
              <a:rPr lang="en-US" sz="3100" dirty="0"/>
              <a:t>Globally, injury mortality among </a:t>
            </a:r>
            <a:r>
              <a:rPr lang="en-US" sz="3100" u="sng" dirty="0"/>
              <a:t>men is twice that among women</a:t>
            </a:r>
            <a:r>
              <a:rPr lang="en-US" sz="3100" dirty="0"/>
              <a:t>. In some regions, however, mortality rates for </a:t>
            </a:r>
            <a:r>
              <a:rPr lang="en-US" sz="3100" dirty="0">
                <a:solidFill>
                  <a:srgbClr val="FF0000"/>
                </a:solidFill>
              </a:rPr>
              <a:t>suicide and burns in females are as high or even higher than in males</a:t>
            </a:r>
            <a:r>
              <a:rPr lang="en-US" sz="3100" dirty="0"/>
              <a:t>.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3100" dirty="0"/>
              <a:t>Males in Africa and Europe have the highest injury-related mortality rates.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19</a:t>
            </a:fld>
            <a:endParaRPr lang="ar-JO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2</a:t>
            </a:fld>
            <a:endParaRPr lang="ar-JO"/>
          </a:p>
        </p:txBody>
      </p:sp>
      <p:sp>
        <p:nvSpPr>
          <p:cNvPr id="3" name="Rectangle 2"/>
          <p:cNvSpPr/>
          <p:nvPr/>
        </p:nvSpPr>
        <p:spPr>
          <a:xfrm>
            <a:off x="107504" y="332656"/>
            <a:ext cx="87849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 rtl="0">
              <a:buFont typeface="Wingdings" pitchFamily="2" charset="2"/>
              <a:buChar char="ü"/>
            </a:pPr>
            <a:r>
              <a:rPr lang="en-US" sz="3200" dirty="0"/>
              <a:t>The greatest proportion of </a:t>
            </a:r>
            <a:r>
              <a:rPr lang="en-US" sz="3200" dirty="0">
                <a:solidFill>
                  <a:srgbClr val="FF0000"/>
                </a:solidFill>
              </a:rPr>
              <a:t>non-cancer persistent pain conditions is accounted for by musculoskeletal conditions.</a:t>
            </a:r>
          </a:p>
          <a:p>
            <a:pPr marL="571500" indent="-571500" algn="just" rtl="0">
              <a:buFont typeface="Wingdings" pitchFamily="2" charset="2"/>
              <a:buChar char="ü"/>
            </a:pPr>
            <a:endParaRPr lang="en-US" sz="3200" dirty="0"/>
          </a:p>
          <a:p>
            <a:pPr marL="571500" indent="-571500" algn="just" rtl="0">
              <a:buFont typeface="Wingdings" pitchFamily="2" charset="2"/>
              <a:buChar char="ü"/>
            </a:pPr>
            <a:r>
              <a:rPr lang="en-US" sz="3200" dirty="0">
                <a:solidFill>
                  <a:srgbClr val="FF0000"/>
                </a:solidFill>
              </a:rPr>
              <a:t>Highly prevalent among multi-morbidity health states</a:t>
            </a:r>
            <a:r>
              <a:rPr lang="en-US" sz="3200" dirty="0"/>
              <a:t>, musculoskeletal conditions are prevalent in one third to one-half of multi-morbidity presentations, particularly in older people.</a:t>
            </a:r>
          </a:p>
          <a:p>
            <a:pPr marL="571500" indent="-571500" algn="just" rtl="0">
              <a:buFont typeface="Wingdings" pitchFamily="2" charset="2"/>
              <a:buChar char="ü"/>
            </a:pPr>
            <a:endParaRPr lang="en-US" sz="3200" dirty="0"/>
          </a:p>
          <a:p>
            <a:pPr marL="571500" indent="-571500" algn="just" rtl="0">
              <a:buFont typeface="Wingdings" pitchFamily="2" charset="2"/>
              <a:buChar char="ü"/>
            </a:pPr>
            <a:r>
              <a:rPr lang="en-US" sz="3200" dirty="0"/>
              <a:t>Musculoskeletal conditions are </a:t>
            </a:r>
            <a:r>
              <a:rPr lang="en-US" sz="3200" dirty="0">
                <a:solidFill>
                  <a:srgbClr val="FF0000"/>
                </a:solidFill>
              </a:rPr>
              <a:t>commonly linked with depression </a:t>
            </a:r>
            <a:r>
              <a:rPr lang="en-US" sz="3200" dirty="0"/>
              <a:t>and increase the risk of developing other chronic health conditions.</a:t>
            </a:r>
          </a:p>
        </p:txBody>
      </p:sp>
    </p:spTree>
    <p:extLst>
      <p:ext uri="{BB962C8B-B14F-4D97-AF65-F5344CB8AC3E}">
        <p14:creationId xmlns:p14="http://schemas.microsoft.com/office/powerpoint/2010/main" val="19012023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JO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2214546" y="2428868"/>
            <a:ext cx="492919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Distribution of global injury mortality by cause, 2000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2857496"/>
            <a:ext cx="5000628" cy="321471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000100" y="6143644"/>
            <a:ext cx="72866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One quarter of all injury deaths are due to road traffic injuries; suicides and interpersonal violence combined account for another quarter of the global total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/>
            <a:endParaRPr lang="en-US" b="1" dirty="0"/>
          </a:p>
          <a:p>
            <a:pPr lvl="0" algn="l" rtl="0">
              <a:buFont typeface="Wingdings" pitchFamily="2" charset="2"/>
              <a:buChar char="ü"/>
            </a:pPr>
            <a:r>
              <a:rPr lang="en-US" sz="1600" dirty="0"/>
              <a:t>Young people between the ages of 15 and 44 years account for almost 50% of the world’s injury-related mortality.</a:t>
            </a:r>
          </a:p>
          <a:p>
            <a:pPr lvl="0" algn="l" rtl="0">
              <a:buFont typeface="Wingdings" pitchFamily="2" charset="2"/>
              <a:buChar char="ü"/>
            </a:pPr>
            <a:endParaRPr lang="en-US" sz="1600" dirty="0"/>
          </a:p>
          <a:p>
            <a:pPr lvl="0" algn="l" rtl="0">
              <a:buFont typeface="Wingdings" pitchFamily="2" charset="2"/>
              <a:buChar char="ü"/>
            </a:pPr>
            <a:r>
              <a:rPr lang="en-US" sz="1600" dirty="0"/>
              <a:t>Mortality from road traffic injuries and interpersonal violence in males is almost </a:t>
            </a:r>
            <a:r>
              <a:rPr lang="en-US" sz="1600" b="1" u="sng" dirty="0"/>
              <a:t>3 times higher </a:t>
            </a:r>
            <a:r>
              <a:rPr lang="en-US" sz="1600" dirty="0"/>
              <a:t>than that in females.</a:t>
            </a:r>
          </a:p>
          <a:p>
            <a:pPr lvl="0" algn="l" rtl="0">
              <a:buFont typeface="Wingdings" pitchFamily="2" charset="2"/>
              <a:buChar char="ü"/>
            </a:pPr>
            <a:endParaRPr lang="en-US" sz="1600" dirty="0"/>
          </a:p>
          <a:p>
            <a:pPr lvl="0" algn="l" rtl="0">
              <a:buFont typeface="Wingdings" pitchFamily="2" charset="2"/>
              <a:buChar char="ü"/>
            </a:pPr>
            <a:r>
              <a:rPr lang="en-US" sz="1600" dirty="0"/>
              <a:t>Children under 5 years of age account for approximately 25% of drowning deaths and a little over 15% of fire-related deaths worldwide.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20</a:t>
            </a:fld>
            <a:endParaRPr lang="ar-JO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21</a:t>
            </a:fld>
            <a:endParaRPr lang="ar-JO"/>
          </a:p>
        </p:txBody>
      </p:sp>
      <p:sp>
        <p:nvSpPr>
          <p:cNvPr id="3" name="Rectangle 2"/>
          <p:cNvSpPr/>
          <p:nvPr/>
        </p:nvSpPr>
        <p:spPr>
          <a:xfrm>
            <a:off x="-6379" y="260648"/>
            <a:ext cx="91440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5400" dirty="0">
                <a:solidFill>
                  <a:srgbClr val="FF0000"/>
                </a:solidFill>
              </a:rPr>
              <a:t>Prevention and management</a:t>
            </a: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sz="3200" dirty="0"/>
              <a:t>Musculoskeletal conditions share some similar risk factors to other </a:t>
            </a:r>
            <a:r>
              <a:rPr lang="en-US" sz="3200" dirty="0" err="1"/>
              <a:t>noncommunicable</a:t>
            </a:r>
            <a:r>
              <a:rPr lang="en-US" sz="3200" dirty="0"/>
              <a:t> diseases, such as inadequate physical activity, obesity, smoking and poor nutrition.</a:t>
            </a: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sz="3200" dirty="0"/>
              <a:t>While management of some musculoskeletal conditions may require specialist and/or surgical care, many musculoskeletal conditions can be managed in primary care through a combination of core non-pharmacologic interventions such as exercise, weight management, psychological therapies and pharmacologic therapies.</a:t>
            </a:r>
            <a:endParaRPr lang="ar-JO" sz="3200" dirty="0"/>
          </a:p>
        </p:txBody>
      </p:sp>
    </p:spTree>
    <p:extLst>
      <p:ext uri="{BB962C8B-B14F-4D97-AF65-F5344CB8AC3E}">
        <p14:creationId xmlns:p14="http://schemas.microsoft.com/office/powerpoint/2010/main" val="2259776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285728"/>
            <a:ext cx="7772400" cy="1487087"/>
          </a:xfrm>
        </p:spPr>
        <p:txBody>
          <a:bodyPr>
            <a:noAutofit/>
          </a:bodyPr>
          <a:lstStyle/>
          <a:p>
            <a:pPr rtl="0"/>
            <a:br>
              <a:rPr lang="ar-JO" sz="2000" b="1" i="1" dirty="0"/>
            </a:b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400" b="1" dirty="0"/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Musculo</a:t>
            </a:r>
            <a:r>
              <a:rPr lang="en-US" sz="3200" b="1" dirty="0">
                <a:solidFill>
                  <a:srgbClr val="FF0000"/>
                </a:solidFill>
              </a:rPr>
              <a:t>-skeletal System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 INJURY </a:t>
            </a:r>
            <a:br>
              <a:rPr lang="en-US" sz="2400" b="1" dirty="0"/>
            </a:br>
            <a:r>
              <a:rPr lang="en-US" sz="2400" b="1" dirty="0">
                <a:solidFill>
                  <a:srgbClr val="FF0000"/>
                </a:solidFill>
              </a:rPr>
              <a:t>An Overview Of The Global Burden Of Injury</a:t>
            </a:r>
            <a:br>
              <a:rPr lang="en-US" sz="2000" dirty="0">
                <a:solidFill>
                  <a:srgbClr val="FF0000"/>
                </a:solidFill>
              </a:rPr>
            </a:br>
            <a:endParaRPr lang="ar-JO" sz="2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132856"/>
            <a:ext cx="8712968" cy="4536504"/>
          </a:xfrm>
        </p:spPr>
        <p:txBody>
          <a:bodyPr>
            <a:noAutofit/>
          </a:bodyPr>
          <a:lstStyle/>
          <a:p>
            <a:pPr rtl="0"/>
            <a:r>
              <a:rPr lang="en-US" sz="3600" b="1" dirty="0">
                <a:solidFill>
                  <a:srgbClr val="FF0000"/>
                </a:solidFill>
              </a:rPr>
              <a:t>Introduction:</a:t>
            </a:r>
          </a:p>
          <a:p>
            <a:pPr lvl="0" algn="l" rtl="0">
              <a:buFont typeface="Wingdings" pitchFamily="2" charset="2"/>
              <a:buChar char="ü"/>
            </a:pPr>
            <a:r>
              <a:rPr lang="en-US" sz="2200" dirty="0">
                <a:solidFill>
                  <a:schemeClr val="tx1"/>
                </a:solidFill>
              </a:rPr>
              <a:t>Injuries have traditionally been regarded as </a:t>
            </a:r>
            <a:r>
              <a:rPr lang="en-US" sz="2200" dirty="0">
                <a:solidFill>
                  <a:srgbClr val="FF0000"/>
                </a:solidFill>
              </a:rPr>
              <a:t>random, unavoidable “accidents”. </a:t>
            </a:r>
          </a:p>
          <a:p>
            <a:pPr lvl="0" algn="l" rtl="0">
              <a:buFont typeface="Wingdings" pitchFamily="2" charset="2"/>
              <a:buChar char="ü"/>
            </a:pPr>
            <a:endParaRPr lang="en-US" sz="2200" dirty="0">
              <a:solidFill>
                <a:schemeClr val="tx1"/>
              </a:solidFill>
            </a:endParaRPr>
          </a:p>
          <a:p>
            <a:pPr lvl="0" algn="l" rtl="0">
              <a:buFont typeface="Wingdings" pitchFamily="2" charset="2"/>
              <a:buChar char="ü"/>
            </a:pPr>
            <a:r>
              <a:rPr lang="en-US" sz="2200" dirty="0">
                <a:solidFill>
                  <a:schemeClr val="tx1"/>
                </a:solidFill>
              </a:rPr>
              <a:t>Today both unintentional and intentional injuries are viewed as largely </a:t>
            </a:r>
            <a:r>
              <a:rPr lang="en-US" sz="2200" dirty="0">
                <a:solidFill>
                  <a:srgbClr val="FF0000"/>
                </a:solidFill>
              </a:rPr>
              <a:t>preventable events.</a:t>
            </a:r>
          </a:p>
          <a:p>
            <a:pPr lvl="0" algn="l" rtl="0">
              <a:buFont typeface="Wingdings" pitchFamily="2" charset="2"/>
              <a:buChar char="ü"/>
            </a:pPr>
            <a:endParaRPr lang="en-US" sz="2200" dirty="0">
              <a:solidFill>
                <a:schemeClr val="tx1"/>
              </a:solidFill>
            </a:endParaRPr>
          </a:p>
          <a:p>
            <a:pPr lvl="0" algn="l" rtl="0">
              <a:buFont typeface="Wingdings" pitchFamily="2" charset="2"/>
              <a:buChar char="ü"/>
            </a:pPr>
            <a:r>
              <a:rPr lang="en-US" sz="2200" dirty="0">
                <a:solidFill>
                  <a:schemeClr val="tx1"/>
                </a:solidFill>
              </a:rPr>
              <a:t>Acceptance of injuries as a preventable public health problem over the past decade  has lead to the development of </a:t>
            </a:r>
            <a:r>
              <a:rPr lang="en-US" sz="2200" dirty="0">
                <a:solidFill>
                  <a:srgbClr val="FF0000"/>
                </a:solidFill>
              </a:rPr>
              <a:t>preventative strategies </a:t>
            </a:r>
            <a:r>
              <a:rPr lang="en-US" sz="2200" dirty="0">
                <a:solidFill>
                  <a:schemeClr val="tx1"/>
                </a:solidFill>
              </a:rPr>
              <a:t>and, consequently, a decrease in the human death toll due to injuries</a:t>
            </a:r>
          </a:p>
          <a:p>
            <a:pPr lvl="0" algn="l" rtl="0">
              <a:buFont typeface="Wingdings" pitchFamily="2" charset="2"/>
              <a:buChar char="ü"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3</a:t>
            </a:fld>
            <a:endParaRPr lang="ar-JO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ü"/>
            </a:pPr>
            <a:r>
              <a:rPr lang="en-US" sz="2400" dirty="0"/>
              <a:t>  Injuries, unintentional or intentional, constitute </a:t>
            </a:r>
            <a:r>
              <a:rPr lang="en-US" sz="2400" b="1" dirty="0"/>
              <a:t>a major public health problem</a:t>
            </a:r>
            <a:r>
              <a:rPr lang="en-US" sz="2400" dirty="0">
                <a:solidFill>
                  <a:srgbClr val="FF0000"/>
                </a:solidFill>
              </a:rPr>
              <a:t>, killing more than 5 million people worldwide each year </a:t>
            </a:r>
            <a:r>
              <a:rPr lang="en-US" sz="2400" dirty="0"/>
              <a:t>and causing many more cases of </a:t>
            </a:r>
            <a:r>
              <a:rPr lang="en-US" sz="2400" dirty="0">
                <a:solidFill>
                  <a:srgbClr val="FF0000"/>
                </a:solidFill>
              </a:rPr>
              <a:t>disability.</a:t>
            </a:r>
          </a:p>
          <a:p>
            <a:pPr lvl="0" algn="l" rtl="0">
              <a:buFont typeface="Wingdings" pitchFamily="2" charset="2"/>
              <a:buChar char="ü"/>
            </a:pPr>
            <a:endParaRPr lang="en-US" sz="2400" dirty="0"/>
          </a:p>
          <a:p>
            <a:pPr lvl="0" algn="l" rtl="0">
              <a:buFont typeface="Wingdings" pitchFamily="2" charset="2"/>
              <a:buChar char="ü"/>
            </a:pPr>
            <a:r>
              <a:rPr lang="en-US" sz="2400" dirty="0"/>
              <a:t>People from all economic groups suffer fatal injuries, but death rates due to injury tend to be higher in those in the </a:t>
            </a:r>
            <a:r>
              <a:rPr lang="en-US" sz="2400" u="sng" dirty="0">
                <a:solidFill>
                  <a:srgbClr val="FF0000"/>
                </a:solidFill>
              </a:rPr>
              <a:t>lower income groups.</a:t>
            </a:r>
          </a:p>
          <a:p>
            <a:pPr lvl="0" algn="l" rtl="0">
              <a:buFont typeface="Wingdings" pitchFamily="2" charset="2"/>
              <a:buChar char="ü"/>
            </a:pPr>
            <a:endParaRPr lang="en-US" sz="2400" dirty="0"/>
          </a:p>
          <a:p>
            <a:pPr lvl="0" algn="l" rtl="0">
              <a:buFont typeface="Wingdings" pitchFamily="2" charset="2"/>
              <a:buChar char="ü"/>
            </a:pPr>
            <a:r>
              <a:rPr lang="en-US" sz="2400" dirty="0"/>
              <a:t> The poor are also </a:t>
            </a:r>
            <a:r>
              <a:rPr lang="en-US" sz="2400" u="sng" dirty="0">
                <a:solidFill>
                  <a:srgbClr val="FF0000"/>
                </a:solidFill>
              </a:rPr>
              <a:t>less likely to make a full recovery </a:t>
            </a:r>
            <a:r>
              <a:rPr lang="en-US" sz="2400" dirty="0"/>
              <a:t>following an injury.</a:t>
            </a:r>
          </a:p>
          <a:p>
            <a:pPr lvl="0" algn="l" rtl="0">
              <a:buFont typeface="Wingdings" pitchFamily="2" charset="2"/>
              <a:buChar char="ü"/>
            </a:pPr>
            <a:endParaRPr lang="en-US" sz="2600" dirty="0"/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4</a:t>
            </a:fld>
            <a:endParaRPr lang="ar-JO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>
            <a:noAutofit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</a:rPr>
              <a:t>Definition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853135"/>
          </a:xfrm>
        </p:spPr>
        <p:txBody>
          <a:bodyPr>
            <a:normAutofit lnSpcReduction="10000"/>
          </a:bodyPr>
          <a:lstStyle/>
          <a:p>
            <a:pPr lvl="0" algn="just" rtl="0"/>
            <a:r>
              <a:rPr lang="en-US" dirty="0"/>
              <a:t>An injury is defined as </a:t>
            </a:r>
            <a:r>
              <a:rPr lang="en-US" dirty="0">
                <a:solidFill>
                  <a:srgbClr val="FF0000"/>
                </a:solidFill>
              </a:rPr>
              <a:t>"a bodily lesion at the organic level, resulting from acute exposure to energy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(mechanical, thermal, electrical, chemical or radiant) in amounts that exceed the threshold of </a:t>
            </a:r>
            <a:r>
              <a:rPr lang="en-US" u="sng" dirty="0">
                <a:solidFill>
                  <a:srgbClr val="FF0000"/>
                </a:solidFill>
              </a:rPr>
              <a:t>physiological tolerance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lvl="0" algn="just" rtl="0"/>
            <a:endParaRPr lang="en-US" dirty="0"/>
          </a:p>
          <a:p>
            <a:pPr lvl="0" algn="just" rtl="0"/>
            <a:r>
              <a:rPr lang="en-US" sz="3600" b="1" dirty="0"/>
              <a:t>In some cases (e.g. drowning, strangulation, freezing), the injury results from an </a:t>
            </a:r>
            <a:r>
              <a:rPr lang="en-US" sz="3600" b="1" u="sng" dirty="0">
                <a:solidFill>
                  <a:srgbClr val="FF0000"/>
                </a:solidFill>
              </a:rPr>
              <a:t>insufficiency of a vital element</a:t>
            </a:r>
            <a:r>
              <a:rPr lang="en-US" sz="3600" b="1" dirty="0">
                <a:solidFill>
                  <a:srgbClr val="FF0000"/>
                </a:solidFill>
              </a:rPr>
              <a:t>”.</a:t>
            </a:r>
            <a:endParaRPr lang="ar-JO" sz="40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5</a:t>
            </a:fld>
            <a:endParaRPr lang="ar-JO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</a:rPr>
              <a:t>Causes Of Injuries:</a:t>
            </a:r>
            <a:br>
              <a:rPr lang="en-US" dirty="0">
                <a:solidFill>
                  <a:srgbClr val="FF0000"/>
                </a:solidFill>
              </a:rPr>
            </a:b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0000" lnSpcReduction="20000"/>
          </a:bodyPr>
          <a:lstStyle/>
          <a:p>
            <a:pPr lvl="0" algn="l" rtl="0">
              <a:buFont typeface="Wingdings" pitchFamily="2" charset="2"/>
              <a:buChar char="q"/>
            </a:pPr>
            <a:r>
              <a:rPr lang="en-US" b="1" dirty="0"/>
              <a:t>Abnormal energy transfer:</a:t>
            </a:r>
            <a:endParaRPr lang="en-US" dirty="0"/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/>
              <a:t>Mechanical energy (moving objects)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/>
              <a:t>Thermal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/>
              <a:t>Electric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/>
              <a:t>Chemical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/>
              <a:t>Radiation </a:t>
            </a:r>
          </a:p>
          <a:p>
            <a:pPr marL="514350" lvl="0" indent="-514350" algn="l" rtl="0">
              <a:buFont typeface="+mj-lt"/>
              <a:buAutoNum type="arabicPeriod"/>
            </a:pPr>
            <a:endParaRPr lang="en-US" dirty="0"/>
          </a:p>
          <a:p>
            <a:pPr lvl="0" algn="l" rtl="0">
              <a:buFont typeface="Wingdings" pitchFamily="2" charset="2"/>
              <a:buChar char="Ø"/>
            </a:pPr>
            <a:r>
              <a:rPr lang="en-US" dirty="0"/>
              <a:t>All injuries can be characterized from the perspective of </a:t>
            </a:r>
            <a:r>
              <a:rPr lang="en-US" b="1" dirty="0">
                <a:solidFill>
                  <a:srgbClr val="FF0000"/>
                </a:solidFill>
              </a:rPr>
              <a:t>an abnormal transfer of energy.</a:t>
            </a:r>
          </a:p>
          <a:p>
            <a:pPr lvl="0" algn="l" rtl="0">
              <a:buFont typeface="Wingdings" pitchFamily="2" charset="2"/>
              <a:buChar char="Ø"/>
            </a:pPr>
            <a:endParaRPr lang="en-US" b="1" dirty="0"/>
          </a:p>
          <a:p>
            <a:pPr lvl="0" algn="l" rtl="0">
              <a:buFont typeface="Wingdings" pitchFamily="2" charset="2"/>
              <a:buChar char="Ø"/>
            </a:pPr>
            <a:r>
              <a:rPr lang="en-US" b="1" u="sng" dirty="0"/>
              <a:t>For example</a:t>
            </a:r>
            <a:r>
              <a:rPr lang="en-US" dirty="0"/>
              <a:t>, the catastrophic injuries arising from the transfer of energy between the victim </a:t>
            </a:r>
            <a:r>
              <a:rPr lang="en-US" dirty="0">
                <a:solidFill>
                  <a:srgbClr val="FF0000"/>
                </a:solidFill>
              </a:rPr>
              <a:t>and a stationary object </a:t>
            </a:r>
            <a:r>
              <a:rPr lang="en-US" dirty="0"/>
              <a:t>(the ground) or a </a:t>
            </a:r>
            <a:r>
              <a:rPr lang="en-US" dirty="0">
                <a:solidFill>
                  <a:srgbClr val="FF0000"/>
                </a:solidFill>
              </a:rPr>
              <a:t>moving object </a:t>
            </a:r>
            <a:r>
              <a:rPr lang="en-US" dirty="0"/>
              <a:t>(another vehicle), which lead to trauma and possibly death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6</a:t>
            </a:fld>
            <a:endParaRPr lang="ar-JO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</a:rPr>
              <a:t>Energy Forces And Injuries:</a:t>
            </a:r>
            <a:br>
              <a:rPr lang="en-US" dirty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5662982"/>
          </a:xfrm>
        </p:spPr>
        <p:txBody>
          <a:bodyPr>
            <a:normAutofit fontScale="70000" lnSpcReduction="20000"/>
          </a:bodyPr>
          <a:lstStyle/>
          <a:p>
            <a:pPr lvl="0" algn="l" rtl="0"/>
            <a:r>
              <a:rPr lang="en-US" sz="3400" dirty="0"/>
              <a:t>If the energy transfer </a:t>
            </a:r>
            <a:r>
              <a:rPr lang="en-US" sz="3400" dirty="0">
                <a:solidFill>
                  <a:srgbClr val="FF0000"/>
                </a:solidFill>
              </a:rPr>
              <a:t>is localized </a:t>
            </a:r>
            <a:r>
              <a:rPr lang="en-US" sz="3400" dirty="0"/>
              <a:t>in one area, the likely outcome may be a </a:t>
            </a:r>
            <a:r>
              <a:rPr lang="en-US" sz="3400" u="sng" dirty="0">
                <a:solidFill>
                  <a:srgbClr val="FF0000"/>
                </a:solidFill>
              </a:rPr>
              <a:t>penetrating injury</a:t>
            </a:r>
            <a:r>
              <a:rPr lang="en-US" sz="3400" dirty="0"/>
              <a:t>. If the energy transfer </a:t>
            </a:r>
            <a:r>
              <a:rPr lang="en-US" sz="3400" dirty="0">
                <a:solidFill>
                  <a:srgbClr val="FF0000"/>
                </a:solidFill>
              </a:rPr>
              <a:t>is dispersed </a:t>
            </a:r>
            <a:r>
              <a:rPr lang="en-US" sz="3400" dirty="0"/>
              <a:t>over a broad area, The result will often be a non-penetrating injury (</a:t>
            </a:r>
            <a:r>
              <a:rPr lang="en-US" sz="3400" u="sng" dirty="0">
                <a:solidFill>
                  <a:srgbClr val="FF0000"/>
                </a:solidFill>
              </a:rPr>
              <a:t>blunt).</a:t>
            </a:r>
          </a:p>
          <a:p>
            <a:pPr lvl="0" algn="l" rtl="0"/>
            <a:endParaRPr lang="en-US" sz="3400" dirty="0"/>
          </a:p>
          <a:p>
            <a:pPr lvl="0" algn="l" rtl="0"/>
            <a:r>
              <a:rPr lang="en-US" sz="3400" dirty="0"/>
              <a:t> In situations involving thermal energy transfer, the result will be a burn. And so on, depending upon the mode of energy involved.</a:t>
            </a:r>
          </a:p>
          <a:p>
            <a:pPr lvl="0" algn="l" rtl="0"/>
            <a:endParaRPr lang="en-US" sz="3400" dirty="0"/>
          </a:p>
          <a:p>
            <a:pPr lvl="0" algn="l" rtl="0">
              <a:buFont typeface="Wingdings" pitchFamily="2" charset="2"/>
              <a:buChar char="q"/>
            </a:pPr>
            <a:r>
              <a:rPr lang="en-US" sz="3400" dirty="0"/>
              <a:t> </a:t>
            </a:r>
            <a:r>
              <a:rPr lang="en-US" sz="3400" u="sng" dirty="0"/>
              <a:t>So injuries may be:</a:t>
            </a:r>
            <a:endParaRPr lang="en-US" sz="3400" dirty="0"/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3400" dirty="0"/>
              <a:t>Blunt (compression)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3400" dirty="0"/>
              <a:t>Penetrating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sz="3400" u="sng" dirty="0"/>
              <a:t>Others: </a:t>
            </a:r>
            <a:endParaRPr lang="en-US" sz="3400" dirty="0"/>
          </a:p>
          <a:p>
            <a:pPr marL="514350" lvl="0" indent="-514350" algn="l" rtl="0">
              <a:buFont typeface="Wingdings" pitchFamily="2" charset="2"/>
              <a:buChar char="Ø"/>
            </a:pPr>
            <a:r>
              <a:rPr lang="en-US" sz="3400" dirty="0"/>
              <a:t>Deceleration / Acceleration</a:t>
            </a:r>
          </a:p>
          <a:p>
            <a:pPr marL="514350" lvl="0" indent="-514350" algn="l" rtl="0">
              <a:buFont typeface="Wingdings" pitchFamily="2" charset="2"/>
              <a:buChar char="Ø"/>
            </a:pPr>
            <a:r>
              <a:rPr lang="en-US" sz="3400" dirty="0"/>
              <a:t>Shear (shave or cut off) </a:t>
            </a:r>
          </a:p>
          <a:p>
            <a:pPr marL="514350" lvl="0" indent="-514350" algn="l" rtl="0">
              <a:buFont typeface="Wingdings" pitchFamily="2" charset="2"/>
              <a:buChar char="Ø"/>
            </a:pPr>
            <a:r>
              <a:rPr lang="en-US" sz="3400" dirty="0"/>
              <a:t>Blast (explosion)</a:t>
            </a:r>
          </a:p>
          <a:p>
            <a:pPr marL="514350" lvl="0" indent="-514350" algn="l" rtl="0">
              <a:buFont typeface="Wingdings" pitchFamily="2" charset="2"/>
              <a:buChar char="Ø"/>
            </a:pPr>
            <a:r>
              <a:rPr lang="en-US" sz="3400" dirty="0"/>
              <a:t>Thermal / Chemical</a:t>
            </a:r>
          </a:p>
          <a:p>
            <a:pPr algn="l" rtl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7</a:t>
            </a:fld>
            <a:endParaRPr lang="ar-JO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Injuries Are Not Accidents: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8712968" cy="5069160"/>
          </a:xfrm>
        </p:spPr>
        <p:txBody>
          <a:bodyPr>
            <a:normAutofit fontScale="77500" lnSpcReduction="20000"/>
          </a:bodyPr>
          <a:lstStyle/>
          <a:p>
            <a:pPr lvl="0" algn="l" rtl="0"/>
            <a:r>
              <a:rPr lang="en-US" b="1" dirty="0"/>
              <a:t>Accidents</a:t>
            </a:r>
            <a:r>
              <a:rPr lang="en-US" dirty="0"/>
              <a:t>: an unexpected occurrence happening by chance…. Implies </a:t>
            </a:r>
            <a:r>
              <a:rPr lang="en-US" dirty="0">
                <a:solidFill>
                  <a:srgbClr val="FF0000"/>
                </a:solidFill>
              </a:rPr>
              <a:t>a random and uncontrollable event</a:t>
            </a:r>
            <a:r>
              <a:rPr lang="en-US" dirty="0"/>
              <a:t>.</a:t>
            </a:r>
          </a:p>
          <a:p>
            <a:pPr lvl="0" algn="l" rtl="0"/>
            <a:endParaRPr lang="en-US" dirty="0"/>
          </a:p>
          <a:p>
            <a:pPr lvl="0" algn="l" rtl="0"/>
            <a:r>
              <a:rPr lang="en-US" b="1" dirty="0"/>
              <a:t>Injuries:</a:t>
            </a:r>
            <a:r>
              <a:rPr lang="en-US" dirty="0"/>
              <a:t> a </a:t>
            </a:r>
            <a:r>
              <a:rPr lang="en-US" u="sng" dirty="0">
                <a:solidFill>
                  <a:srgbClr val="FF0000"/>
                </a:solidFill>
              </a:rPr>
              <a:t>definable correctable event </a:t>
            </a:r>
            <a:r>
              <a:rPr lang="en-US" dirty="0"/>
              <a:t>with </a:t>
            </a:r>
            <a:r>
              <a:rPr lang="en-US" dirty="0">
                <a:solidFill>
                  <a:srgbClr val="FF0000"/>
                </a:solidFill>
              </a:rPr>
              <a:t>specific risks for occurrence</a:t>
            </a:r>
            <a:r>
              <a:rPr lang="en-US" dirty="0"/>
              <a:t>….implies something </a:t>
            </a:r>
            <a:r>
              <a:rPr lang="en-US" u="sng" dirty="0">
                <a:solidFill>
                  <a:srgbClr val="FF0000"/>
                </a:solidFill>
              </a:rPr>
              <a:t>amenable to intervention</a:t>
            </a:r>
            <a:r>
              <a:rPr lang="en-US" dirty="0"/>
              <a:t>.</a:t>
            </a:r>
          </a:p>
          <a:p>
            <a:pPr lvl="0" algn="l" rtl="0"/>
            <a:endParaRPr lang="en-US" dirty="0"/>
          </a:p>
          <a:p>
            <a:pPr lvl="0" algn="l" rtl="0"/>
            <a:r>
              <a:rPr lang="en-US" dirty="0"/>
              <a:t>Nearly </a:t>
            </a:r>
            <a:r>
              <a:rPr lang="en-US" dirty="0">
                <a:solidFill>
                  <a:srgbClr val="FF0000"/>
                </a:solidFill>
              </a:rPr>
              <a:t>all injuries are not the result of random events</a:t>
            </a:r>
            <a:r>
              <a:rPr lang="en-US" dirty="0"/>
              <a:t>.</a:t>
            </a:r>
          </a:p>
          <a:p>
            <a:pPr lvl="0" algn="l" rtl="0"/>
            <a:endParaRPr lang="en-US" dirty="0"/>
          </a:p>
          <a:p>
            <a:pPr lvl="0" algn="l" rtl="0"/>
            <a:r>
              <a:rPr lang="en-US" dirty="0"/>
              <a:t>There are </a:t>
            </a:r>
            <a:r>
              <a:rPr lang="en-US" b="1" dirty="0">
                <a:solidFill>
                  <a:srgbClr val="FF0000"/>
                </a:solidFill>
              </a:rPr>
              <a:t>distinct patterns </a:t>
            </a:r>
            <a:r>
              <a:rPr lang="en-US" dirty="0">
                <a:solidFill>
                  <a:srgbClr val="FF0000"/>
                </a:solidFill>
              </a:rPr>
              <a:t>and </a:t>
            </a:r>
            <a:r>
              <a:rPr lang="en-US" b="1" dirty="0">
                <a:solidFill>
                  <a:srgbClr val="FF0000"/>
                </a:solidFill>
              </a:rPr>
              <a:t>circumstances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that characterize their occurrence.</a:t>
            </a:r>
          </a:p>
          <a:p>
            <a:pPr lvl="0" algn="l" rtl="0"/>
            <a:endParaRPr lang="en-US" dirty="0"/>
          </a:p>
          <a:p>
            <a:pPr lvl="0" algn="l" rtl="0"/>
            <a:r>
              <a:rPr lang="en-US" dirty="0"/>
              <a:t>Injuries most often occur to </a:t>
            </a:r>
            <a:r>
              <a:rPr lang="en-US" b="1" dirty="0">
                <a:solidFill>
                  <a:srgbClr val="FF0000"/>
                </a:solidFill>
              </a:rPr>
              <a:t>certain risk groups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and are </a:t>
            </a:r>
            <a:r>
              <a:rPr lang="en-US" b="1" dirty="0">
                <a:solidFill>
                  <a:srgbClr val="FF0000"/>
                </a:solidFill>
              </a:rPr>
              <a:t>fairly predictable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(whether it be to </a:t>
            </a:r>
            <a:r>
              <a:rPr lang="en-US" dirty="0">
                <a:solidFill>
                  <a:srgbClr val="FF0000"/>
                </a:solidFill>
              </a:rPr>
              <a:t>certain </a:t>
            </a:r>
            <a:r>
              <a:rPr lang="en-US" u="sng" dirty="0">
                <a:solidFill>
                  <a:srgbClr val="FF0000"/>
                </a:solidFill>
              </a:rPr>
              <a:t>persons</a:t>
            </a:r>
            <a:r>
              <a:rPr lang="en-US" dirty="0">
                <a:solidFill>
                  <a:srgbClr val="FF0000"/>
                </a:solidFill>
              </a:rPr>
              <a:t>, at certain </a:t>
            </a:r>
            <a:r>
              <a:rPr lang="en-US" u="sng" dirty="0">
                <a:solidFill>
                  <a:srgbClr val="FF0000"/>
                </a:solidFill>
              </a:rPr>
              <a:t>times</a:t>
            </a:r>
            <a:r>
              <a:rPr lang="en-US" dirty="0">
                <a:solidFill>
                  <a:srgbClr val="FF0000"/>
                </a:solidFill>
              </a:rPr>
              <a:t>, or in </a:t>
            </a:r>
            <a:r>
              <a:rPr lang="en-US" u="sng" dirty="0">
                <a:solidFill>
                  <a:srgbClr val="FF0000"/>
                </a:solidFill>
              </a:rPr>
              <a:t>common locations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algn="l"/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8</a:t>
            </a:fld>
            <a:endParaRPr lang="ar-J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pPr algn="l" rtl="0">
              <a:buFont typeface="Wingdings" pitchFamily="2" charset="2"/>
              <a:buChar char="q"/>
            </a:pPr>
            <a:r>
              <a:rPr lang="en-US" b="1" dirty="0">
                <a:solidFill>
                  <a:srgbClr val="FF0000"/>
                </a:solidFill>
              </a:rPr>
              <a:t>Example: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road traffic injuries. </a:t>
            </a:r>
            <a:endParaRPr lang="en-US" dirty="0">
              <a:solidFill>
                <a:srgbClr val="FF0000"/>
              </a:solidFill>
            </a:endParaRPr>
          </a:p>
          <a:p>
            <a:pPr marL="971550" lvl="1" indent="-514350" algn="l" rtl="0">
              <a:buFont typeface="+mj-lt"/>
              <a:buAutoNum type="arabicPeriod"/>
            </a:pPr>
            <a:r>
              <a:rPr lang="en-US" dirty="0"/>
              <a:t>Driving under influence of </a:t>
            </a:r>
            <a:r>
              <a:rPr lang="en-US" dirty="0">
                <a:solidFill>
                  <a:srgbClr val="FF0000"/>
                </a:solidFill>
              </a:rPr>
              <a:t>alcohol</a:t>
            </a:r>
          </a:p>
          <a:p>
            <a:pPr marL="971550" lvl="1" indent="-514350" algn="l" rtl="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Speeding</a:t>
            </a:r>
          </a:p>
          <a:p>
            <a:pPr marL="971550" lvl="1" indent="-514350" algn="l" rtl="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Under-utilization of seat belts </a:t>
            </a:r>
            <a:r>
              <a:rPr lang="en-US" dirty="0"/>
              <a:t>and child restraints</a:t>
            </a:r>
          </a:p>
          <a:p>
            <a:pPr marL="971550" lvl="1" indent="-514350" algn="l" rtl="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Poor road design </a:t>
            </a:r>
            <a:r>
              <a:rPr lang="en-US" dirty="0"/>
              <a:t>and roadway environment</a:t>
            </a:r>
          </a:p>
          <a:p>
            <a:pPr marL="971550" lvl="1" indent="-514350" algn="l" rtl="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Unsafe vehicle design</a:t>
            </a:r>
          </a:p>
          <a:p>
            <a:pPr marL="971550" lvl="1" indent="-514350" algn="l" rtl="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Under-implementation of road safety standards</a:t>
            </a:r>
            <a:r>
              <a:rPr lang="ar-EG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9</a:t>
            </a:fld>
            <a:endParaRPr lang="ar-JO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44E5D5E6FD0640B03A4C36A36CCC48" ma:contentTypeVersion="2" ma:contentTypeDescription="Create a new document." ma:contentTypeScope="" ma:versionID="0a261ae55af15d1f4d425a45099986ed">
  <xsd:schema xmlns:xsd="http://www.w3.org/2001/XMLSchema" xmlns:xs="http://www.w3.org/2001/XMLSchema" xmlns:p="http://schemas.microsoft.com/office/2006/metadata/properties" xmlns:ns2="f813cc38-748d-45e5-8a1e-18a9340b0733" targetNamespace="http://schemas.microsoft.com/office/2006/metadata/properties" ma:root="true" ma:fieldsID="3219db038919e52e4afa6beb8faee7ee" ns2:_="">
    <xsd:import namespace="f813cc38-748d-45e5-8a1e-18a9340b07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13cc38-748d-45e5-8a1e-18a9340b07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90405F0-5D0A-4D57-9090-3A63B46FB2B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0D945F1-DB30-4B67-A5B7-20E4B05089E5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f813cc38-748d-45e5-8a1e-18a9340b0733"/>
  </ds:schemaRefs>
</ds:datastoreItem>
</file>

<file path=customXml/itemProps3.xml><?xml version="1.0" encoding="utf-8"?>
<ds:datastoreItem xmlns:ds="http://schemas.openxmlformats.org/officeDocument/2006/customXml" ds:itemID="{0E5670B2-6798-440E-8380-2B8FB8946803}">
  <ds:schemaRefs>
    <ds:schemaRef ds:uri="http://schemas.microsoft.com/office/2006/metadata/properties"/>
    <ds:schemaRef ds:uri="http://www.w3.org/2000/xmln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</TotalTime>
  <Words>1695</Words>
  <Application>Microsoft Office PowerPoint</Application>
  <PresentationFormat>عرض على الشاشة (4:3)</PresentationFormat>
  <Paragraphs>176</Paragraphs>
  <Slides>21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22" baseType="lpstr">
      <vt:lpstr>Office Theme</vt:lpstr>
      <vt:lpstr>عرض تقديمي في PowerPoint</vt:lpstr>
      <vt:lpstr>عرض تقديمي في PowerPoint</vt:lpstr>
      <vt:lpstr>   Musculo-skeletal System  INJURY  An Overview Of The Global Burden Of Injury </vt:lpstr>
      <vt:lpstr>عرض تقديمي في PowerPoint</vt:lpstr>
      <vt:lpstr>Definition</vt:lpstr>
      <vt:lpstr>Causes Of Injuries: </vt:lpstr>
      <vt:lpstr>Energy Forces And Injuries: </vt:lpstr>
      <vt:lpstr>Injuries Are Not Accidents:</vt:lpstr>
      <vt:lpstr>عرض تقديمي في PowerPoint</vt:lpstr>
      <vt:lpstr>Types Of Injuries: </vt:lpstr>
      <vt:lpstr>عرض تقديمي في PowerPoint</vt:lpstr>
      <vt:lpstr>Injuries Of The Musculo-skeletal System: </vt:lpstr>
      <vt:lpstr>Two Fundamental Types Of Musclu-skeletal Injuries:</vt:lpstr>
      <vt:lpstr>عرض تقديمي في PowerPoint</vt:lpstr>
      <vt:lpstr>Magnitude Of The Problem Of Injuries:</vt:lpstr>
      <vt:lpstr>عرض تقديمي في PowerPoint</vt:lpstr>
      <vt:lpstr>Global Injury Related Mortality</vt:lpstr>
      <vt:lpstr>عرض تقديمي في PowerPoint</vt:lpstr>
      <vt:lpstr> 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overview of the global burden of injury</dc:title>
  <dc:creator>Medicine</dc:creator>
  <cp:lastModifiedBy>احمد المعايطه</cp:lastModifiedBy>
  <cp:revision>40</cp:revision>
  <dcterms:created xsi:type="dcterms:W3CDTF">2013-02-19T12:32:25Z</dcterms:created>
  <dcterms:modified xsi:type="dcterms:W3CDTF">2021-03-11T09:11:29Z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0x010100EA44E5D5E6FD0640B03A4C36A36CCC48</vt:lpwstr>
  </property>
</Properties>
</file>