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278" r:id="rId3"/>
    <p:sldId id="281" r:id="rId4"/>
    <p:sldId id="279" r:id="rId5"/>
    <p:sldId id="258" r:id="rId6"/>
    <p:sldId id="319" r:id="rId7"/>
    <p:sldId id="280" r:id="rId8"/>
    <p:sldId id="320" r:id="rId9"/>
    <p:sldId id="321" r:id="rId10"/>
    <p:sldId id="283" r:id="rId11"/>
    <p:sldId id="295" r:id="rId12"/>
    <p:sldId id="287" r:id="rId13"/>
    <p:sldId id="297" r:id="rId14"/>
    <p:sldId id="286" r:id="rId15"/>
    <p:sldId id="284" r:id="rId16"/>
    <p:sldId id="322" r:id="rId17"/>
    <p:sldId id="285" r:id="rId18"/>
    <p:sldId id="323" r:id="rId19"/>
    <p:sldId id="324" r:id="rId20"/>
    <p:sldId id="276" r:id="rId21"/>
    <p:sldId id="309" r:id="rId22"/>
    <p:sldId id="277" r:id="rId23"/>
    <p:sldId id="311" r:id="rId24"/>
    <p:sldId id="310" r:id="rId25"/>
    <p:sldId id="325" r:id="rId26"/>
    <p:sldId id="326" r:id="rId27"/>
    <p:sldId id="327" r:id="rId28"/>
    <p:sldId id="312" r:id="rId29"/>
    <p:sldId id="328" r:id="rId30"/>
    <p:sldId id="32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8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6872DC-9999-40E3-A49A-E9C97830D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18D764B-90C1-4F18-95C9-D8516AA3B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09BEC1-702E-4F31-B768-4FBFF4962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EC5F-0D8D-4959-BA2F-B5500647594C}" type="datetimeFigureOut">
              <a:rPr lang="en-GB" smtClean="0"/>
              <a:pPr/>
              <a:t>23/02/2019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C49C56-1495-4BCF-91B2-60C936C9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159B72-E3A7-4F5E-8A05-A0F2FF64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50C0-0A49-450C-BC9A-326157B90C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7967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37C31A-A5E9-4B54-AF3C-4FE470F12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EC3EE7-C7DE-4D0D-AA13-964DF0E0F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DB6D31-FBC7-4010-B779-70D4CC373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EC5F-0D8D-4959-BA2F-B5500647594C}" type="datetimeFigureOut">
              <a:rPr lang="en-GB" smtClean="0"/>
              <a:pPr/>
              <a:t>23/02/2019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9953B9-98A8-4D41-9F23-6389FFAA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835697-34E3-4E61-9D66-B1D77CB3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50C0-0A49-450C-BC9A-326157B90C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2460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7235C93-5582-4AD8-9AC6-5963043DDB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9BF9983-9166-4561-856B-A46198AE7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CD19DA-7EE5-41A6-AEFB-06036E412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EC5F-0D8D-4959-BA2F-B5500647594C}" type="datetimeFigureOut">
              <a:rPr lang="en-GB" smtClean="0"/>
              <a:pPr/>
              <a:t>23/02/2019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9BB152-109D-4872-A18A-A9AAAD749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939B1B-FBAA-481D-AD17-80762B74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50C0-0A49-450C-BC9A-326157B90C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5440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F9ED1-03EF-425F-9F52-601AADA22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DC6AFA-E89B-4078-96E9-BB4E48B23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3F3578-20E8-4693-AE6B-A4C7F3B63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EC5F-0D8D-4959-BA2F-B5500647594C}" type="datetimeFigureOut">
              <a:rPr lang="en-GB" smtClean="0"/>
              <a:pPr/>
              <a:t>23/02/2019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40F78C-3703-46F8-9EF1-811EF6A1A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B84CC2-58B1-470F-A95C-6C379C23A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50C0-0A49-450C-BC9A-326157B90C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889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A818CB-BE35-4A4B-927F-1D6680F62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5977F3-FD99-4B1F-B766-273362A9E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D5E88F-6486-443F-99BF-9CB5CF929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EC5F-0D8D-4959-BA2F-B5500647594C}" type="datetimeFigureOut">
              <a:rPr lang="en-GB" smtClean="0"/>
              <a:pPr/>
              <a:t>23/02/2019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181E93-F15C-44EA-90D3-890AA3398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535CDB-5D12-4AD9-AD68-84EFBC60C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50C0-0A49-450C-BC9A-326157B90C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8465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2CF14C-0C9D-4F92-BAD0-933A505FD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74A512-2659-4587-BC7D-741D179F7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58D126-2443-4154-B126-306F687B3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5ACE78-5093-4B26-943C-A411C6A0B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EC5F-0D8D-4959-BA2F-B5500647594C}" type="datetimeFigureOut">
              <a:rPr lang="en-GB" smtClean="0"/>
              <a:pPr/>
              <a:t>23/02/2019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6E51FD-5163-4C88-A28E-988F077E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62F0B5-7474-4BA0-B5D5-00555E9A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50C0-0A49-450C-BC9A-326157B90C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7596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2C11F-BA47-4984-BC1F-C84ACE66C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907D84-3869-40BC-BE92-BCCFB001E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D10D53-C2EF-4A30-81FB-3642E8F39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66A63ED-5B8E-4CBF-AADE-E455EE48D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E1247C8-6F07-43EC-B06D-F8B1D81127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1C4B377-8358-4A8C-80D7-09429A388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EC5F-0D8D-4959-BA2F-B5500647594C}" type="datetimeFigureOut">
              <a:rPr lang="en-GB" smtClean="0"/>
              <a:pPr/>
              <a:t>23/02/2019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2A80C64-4DCA-456C-9CD1-993E45C1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FC712A5-A3F8-47F3-920B-087B5842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50C0-0A49-450C-BC9A-326157B90C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0302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D3B303-6440-4794-B10F-837D79B2A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E4F6726-845F-42D1-8986-5DE84663A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EC5F-0D8D-4959-BA2F-B5500647594C}" type="datetimeFigureOut">
              <a:rPr lang="en-GB" smtClean="0"/>
              <a:pPr/>
              <a:t>23/02/2019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D71FE98-EFF9-454D-9CB2-9AEA6565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B4883AE-82AE-4C49-9222-48D916BF4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50C0-0A49-450C-BC9A-326157B90C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6947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AC38ED-BCE3-42CD-820E-29D47D90F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EC5F-0D8D-4959-BA2F-B5500647594C}" type="datetimeFigureOut">
              <a:rPr lang="en-GB" smtClean="0"/>
              <a:pPr/>
              <a:t>23/02/2019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D99455A-7185-44EF-A997-42E5AAE3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EFDDE3-EBDC-44B8-9B08-6132247B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50C0-0A49-450C-BC9A-326157B90C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6079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C9936B-C22A-4B88-A22B-A2CAFFF1A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3EAD5D-925A-45EF-A6CA-F66B534CA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84945B-BBD2-4AA7-A84E-24B67477A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154D14-BEB6-4817-B944-C7A16E327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EC5F-0D8D-4959-BA2F-B5500647594C}" type="datetimeFigureOut">
              <a:rPr lang="en-GB" smtClean="0"/>
              <a:pPr/>
              <a:t>23/02/2019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12B1C7-6CBA-4E6E-9993-1E8DC9E36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F7754A-7B9A-4F76-8482-23988CEFC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50C0-0A49-450C-BC9A-326157B90C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9722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D8484E-D2ED-42FD-8DAB-5A49363A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287B15C-CBC4-45A1-8F79-3C4276340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099278-11BF-45F2-B65E-E38AC6835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E17326-6136-4BFA-934F-109CC3BC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EC5F-0D8D-4959-BA2F-B5500647594C}" type="datetimeFigureOut">
              <a:rPr lang="en-GB" smtClean="0"/>
              <a:pPr/>
              <a:t>23/02/2019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ADAE7C-8242-4BB3-8B46-D649312B8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4548602-80C2-4E60-831A-2C43D941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D50C0-0A49-450C-BC9A-326157B90C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85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69AFB24-8C4D-42E1-87CE-99ACD523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31638C-94A6-4255-AE2F-AFE5260EA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D20255-3670-4B17-B2D1-129E3DF0B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EC5F-0D8D-4959-BA2F-B5500647594C}" type="datetimeFigureOut">
              <a:rPr lang="en-GB" smtClean="0"/>
              <a:pPr/>
              <a:t>23/02/2019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C264C4-D3AA-4B55-AADC-7F2325F60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45EF06-5031-4955-91BD-449AEB16C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D50C0-0A49-450C-BC9A-326157B90C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578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عنوان 1">
            <a:extLst>
              <a:ext uri="{FF2B5EF4-FFF2-40B4-BE49-F238E27FC236}">
                <a16:creationId xmlns:a16="http://schemas.microsoft.com/office/drawing/2014/main" xmlns="" id="{B557CA8B-932E-4083-8873-AF756C264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306" y="640081"/>
            <a:ext cx="4038259" cy="3681976"/>
          </a:xfrm>
          <a:noFill/>
        </p:spPr>
        <p:txBody>
          <a:bodyPr>
            <a:normAutofit/>
          </a:bodyPr>
          <a:lstStyle/>
          <a:p>
            <a:pPr algn="l" rtl="0" eaLnBrk="1" hangingPunct="1"/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Lower Limb</a:t>
            </a:r>
            <a:b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en-US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Blood Supply</a:t>
            </a:r>
            <a:endParaRPr lang="en-US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C67ACC92-238E-4766-8345-D9390C75A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306" y="4460487"/>
            <a:ext cx="4181951" cy="777719"/>
          </a:xfrm>
          <a:noFill/>
        </p:spPr>
        <p:txBody>
          <a:bodyPr rtlCol="1">
            <a:normAutofit lnSpcReduction="10000"/>
          </a:bodyPr>
          <a:lstStyle/>
          <a:p>
            <a:pPr algn="l">
              <a:defRPr/>
            </a:pPr>
            <a:r>
              <a:rPr lang="ar-J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Dr 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Amal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Albtoosh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</a:p>
          <a:p>
            <a:pPr algn="l"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Al-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Rawashdeh</a:t>
            </a:r>
            <a:endParaRPr lang="ar-JO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2050" name="Picture 5" descr="Image result for leg diagram">
            <a:extLst>
              <a:ext uri="{FF2B5EF4-FFF2-40B4-BE49-F238E27FC236}">
                <a16:creationId xmlns:a16="http://schemas.microsoft.com/office/drawing/2014/main" xmlns="" id="{BF693137-0C97-4167-A855-F5156489E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58" b="26424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xmlns="" id="{B1A923F5-9688-44EF-B650-A8BD8F8B7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Popliteal artery</a:t>
            </a:r>
            <a:endParaRPr lang="en-US" altLang="en-US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xmlns="" id="{62ADF2A6-30CF-4B74-9BA3-2819CE644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36029" cy="4351338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It is the continuation of the femoral artery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Palpable in the </a:t>
            </a:r>
            <a:r>
              <a:rPr lang="en-US" altLang="en-US" dirty="0" err="1"/>
              <a:t>popliteal</a:t>
            </a:r>
            <a:r>
              <a:rPr lang="en-US" altLang="en-US" dirty="0"/>
              <a:t> fossa </a:t>
            </a:r>
          </a:p>
          <a:p>
            <a:r>
              <a:rPr lang="en-US" altLang="en-US" dirty="0" smtClean="0"/>
              <a:t>Branches</a:t>
            </a:r>
            <a:r>
              <a:rPr lang="en-US" altLang="en-US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US" altLang="en-US" dirty="0" smtClean="0"/>
              <a:t> </a:t>
            </a:r>
            <a:r>
              <a:rPr lang="en-US" dirty="0" smtClean="0"/>
              <a:t>Muscular branches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err="1" smtClean="0"/>
              <a:t>Articular</a:t>
            </a:r>
            <a:r>
              <a:rPr lang="en-US" dirty="0" smtClean="0"/>
              <a:t> branches to the knee joint. </a:t>
            </a: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smtClean="0"/>
              <a:t>Terminal branches: Anterior and posterior </a:t>
            </a:r>
            <a:r>
              <a:rPr lang="en-US" dirty="0" err="1" smtClean="0"/>
              <a:t>tibial</a:t>
            </a:r>
            <a:r>
              <a:rPr lang="en-US" dirty="0" smtClean="0"/>
              <a:t> arteries.</a:t>
            </a:r>
            <a:endParaRPr lang="en-US" altLang="en-US" dirty="0"/>
          </a:p>
        </p:txBody>
      </p:sp>
      <p:pic>
        <p:nvPicPr>
          <p:cNvPr id="4" name="Picture 2" descr="http://classconnection.s3.amazonaws.com/807/flashcards/589807/png/screen_shot_2011-07-20_at_2.24.49_pm1311197125463.png">
            <a:extLst>
              <a:ext uri="{FF2B5EF4-FFF2-40B4-BE49-F238E27FC236}">
                <a16:creationId xmlns:a16="http://schemas.microsoft.com/office/drawing/2014/main" xmlns="" id="{70BFF6C4-944E-4C35-8FA6-591A01BA1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2386" y="0"/>
            <a:ext cx="4198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26422" y="801414"/>
            <a:ext cx="42672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ANASTOMOSIS AROUND THE KNEE </a:t>
            </a:r>
            <a:r>
              <a:rPr lang="en-US" sz="3200" dirty="0" smtClean="0"/>
              <a:t>JOINT</a:t>
            </a:r>
          </a:p>
          <a:p>
            <a:r>
              <a:rPr lang="en-US" sz="3200" dirty="0" smtClean="0"/>
              <a:t> </a:t>
            </a:r>
            <a:r>
              <a:rPr lang="en-US" sz="2400" dirty="0" smtClean="0"/>
              <a:t>The arteries involved in </a:t>
            </a:r>
            <a:r>
              <a:rPr lang="en-US" sz="2400" dirty="0" err="1" smtClean="0"/>
              <a:t>anastomosis</a:t>
            </a:r>
            <a:r>
              <a:rPr lang="en-US" sz="2400" dirty="0" smtClean="0"/>
              <a:t> around the knee joint are as follows</a:t>
            </a:r>
            <a:r>
              <a:rPr lang="en-US" sz="24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The </a:t>
            </a:r>
            <a:r>
              <a:rPr lang="en-US" sz="2400" dirty="0" smtClean="0"/>
              <a:t>descending </a:t>
            </a:r>
            <a:r>
              <a:rPr lang="en-US" sz="2400" dirty="0" err="1" smtClean="0"/>
              <a:t>genicular</a:t>
            </a:r>
            <a:r>
              <a:rPr lang="en-US" sz="2400" dirty="0" smtClean="0"/>
              <a:t> artery from the femoral artery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smtClean="0"/>
              <a:t>The lateral femoral circumflex artery from the </a:t>
            </a:r>
            <a:r>
              <a:rPr lang="en-US" sz="2400" dirty="0" err="1" smtClean="0"/>
              <a:t>profunda</a:t>
            </a:r>
            <a:r>
              <a:rPr lang="en-US" sz="2400" dirty="0" smtClean="0"/>
              <a:t> femoris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 err="1" smtClean="0"/>
              <a:t>articular</a:t>
            </a:r>
            <a:r>
              <a:rPr lang="en-US" sz="2400" dirty="0" smtClean="0"/>
              <a:t> branches from the </a:t>
            </a:r>
            <a:r>
              <a:rPr lang="en-US" sz="2400" dirty="0" err="1" smtClean="0"/>
              <a:t>popliteal</a:t>
            </a:r>
            <a:r>
              <a:rPr lang="en-US" sz="2400" dirty="0" smtClean="0"/>
              <a:t> artery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smtClean="0"/>
              <a:t>The branches from the anterior and the posterior </a:t>
            </a:r>
            <a:r>
              <a:rPr lang="en-US" sz="2400" dirty="0" err="1" smtClean="0"/>
              <a:t>tibial</a:t>
            </a:r>
            <a:r>
              <a:rPr lang="en-US" sz="2400" dirty="0" smtClean="0"/>
              <a:t> arteries.</a:t>
            </a:r>
            <a:endParaRPr lang="ar-JO" sz="2400" dirty="0"/>
          </a:p>
        </p:txBody>
      </p:sp>
      <p:pic>
        <p:nvPicPr>
          <p:cNvPr id="4" name="صورة 3" descr="kneejoint2-15-638.jpg"/>
          <p:cNvPicPr>
            <a:picLocks noChangeAspect="1"/>
          </p:cNvPicPr>
          <p:nvPr/>
        </p:nvPicPr>
        <p:blipFill>
          <a:blip r:embed="rId2"/>
          <a:srcRect l="8800" t="19794" b="6910"/>
          <a:stretch>
            <a:fillRect/>
          </a:stretch>
        </p:blipFill>
        <p:spPr>
          <a:xfrm>
            <a:off x="4676492" y="1698171"/>
            <a:ext cx="6861253" cy="414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xmlns="" id="{540483CE-0D39-4BC2-A289-93ABFDA13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Anterior </a:t>
            </a:r>
            <a:r>
              <a:rPr lang="en-GB" altLang="en-US" dirty="0" err="1"/>
              <a:t>tibial</a:t>
            </a:r>
            <a:r>
              <a:rPr lang="en-GB" altLang="en-US" dirty="0"/>
              <a:t> artery</a:t>
            </a:r>
            <a:endParaRPr lang="en-US" altLang="en-US" dirty="0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xmlns="" id="{8BCDCE35-4C88-485E-BA73-1070B83DA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1891" cy="4351338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Smaller than the posterior </a:t>
            </a:r>
            <a:r>
              <a:rPr lang="en-US" altLang="en-US" dirty="0" err="1"/>
              <a:t>tibial</a:t>
            </a:r>
            <a:r>
              <a:rPr lang="en-US" altLang="en-US" dirty="0"/>
              <a:t> artery.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Passes through gap in </a:t>
            </a:r>
            <a:r>
              <a:rPr lang="en-US" altLang="en-US" dirty="0" err="1"/>
              <a:t>interosseous</a:t>
            </a:r>
            <a:r>
              <a:rPr lang="en-US" altLang="en-US" dirty="0"/>
              <a:t> membrane between the fibula and tibia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Supplies muscles of anterior compartment of the leg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Descends on </a:t>
            </a:r>
            <a:r>
              <a:rPr lang="en-US" altLang="en-US" dirty="0" err="1"/>
              <a:t>interosseous</a:t>
            </a:r>
            <a:r>
              <a:rPr lang="en-US" altLang="en-US" dirty="0"/>
              <a:t> membrane and becomes </a:t>
            </a:r>
            <a:r>
              <a:rPr lang="en-US" altLang="en-US" dirty="0" err="1"/>
              <a:t>dorsalis</a:t>
            </a:r>
            <a:r>
              <a:rPr lang="en-US" altLang="en-US" dirty="0"/>
              <a:t> </a:t>
            </a:r>
            <a:r>
              <a:rPr lang="en-US" altLang="en-US" dirty="0" err="1"/>
              <a:t>pedis</a:t>
            </a:r>
            <a:r>
              <a:rPr lang="en-US" altLang="en-US" dirty="0"/>
              <a:t> </a:t>
            </a:r>
            <a:r>
              <a:rPr lang="en-US" altLang="en-US" dirty="0" smtClean="0"/>
              <a:t>artery</a:t>
            </a:r>
          </a:p>
          <a:p>
            <a:pPr lvl="1"/>
            <a:r>
              <a:rPr lang="en-US" dirty="0" smtClean="0"/>
              <a:t>BRANCHES • Muscular branches. • </a:t>
            </a:r>
            <a:r>
              <a:rPr lang="en-US" dirty="0" err="1" smtClean="0"/>
              <a:t>Anastomotic</a:t>
            </a:r>
            <a:r>
              <a:rPr lang="en-US" dirty="0" smtClean="0"/>
              <a:t> branches, which </a:t>
            </a:r>
            <a:r>
              <a:rPr lang="en-US" dirty="0" err="1" smtClean="0"/>
              <a:t>anastomose</a:t>
            </a:r>
            <a:r>
              <a:rPr lang="en-US" dirty="0" smtClean="0"/>
              <a:t> with branches of other arteries around the knee and ankle joints.</a:t>
            </a:r>
            <a:endParaRPr lang="en-US" altLang="en-US" dirty="0"/>
          </a:p>
          <a:p>
            <a:endParaRPr lang="en-US" altLang="en-US" dirty="0"/>
          </a:p>
        </p:txBody>
      </p:sp>
      <p:pic>
        <p:nvPicPr>
          <p:cNvPr id="4" name="Picture 2" descr="http://www.dartmouth.edu/~humananatomy/figures/chapter_15/15-10_files/image001.jpg">
            <a:extLst>
              <a:ext uri="{FF2B5EF4-FFF2-40B4-BE49-F238E27FC236}">
                <a16:creationId xmlns:a16="http://schemas.microsoft.com/office/drawing/2014/main" xmlns="" id="{53F585E6-A546-482E-BAEE-81F79617D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7927" y="0"/>
            <a:ext cx="4425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gla.ac.uk/t4/~fbls/files/fab/images/generic/satibp.gif">
            <a:extLst>
              <a:ext uri="{FF2B5EF4-FFF2-40B4-BE49-F238E27FC236}">
                <a16:creationId xmlns:a16="http://schemas.microsoft.com/office/drawing/2014/main" xmlns="" id="{C80DB382-8F6D-4F38-B948-6C38C814F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7676" y="529318"/>
            <a:ext cx="6624638" cy="571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640080" y="2508069"/>
            <a:ext cx="42846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cs typeface="+mj-cs"/>
              </a:rPr>
              <a:t>At the ankle</a:t>
            </a:r>
            <a:r>
              <a:rPr lang="en-US" sz="2400" dirty="0" smtClean="0">
                <a:cs typeface="+mj-cs"/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cs typeface="+mj-cs"/>
              </a:rPr>
              <a:t> </a:t>
            </a:r>
            <a:r>
              <a:rPr lang="en-US" sz="2400" dirty="0" smtClean="0">
                <a:cs typeface="+mj-cs"/>
              </a:rPr>
              <a:t>the anterior </a:t>
            </a:r>
            <a:r>
              <a:rPr lang="en-US" sz="2400" dirty="0" err="1" smtClean="0">
                <a:cs typeface="+mj-cs"/>
              </a:rPr>
              <a:t>tibial</a:t>
            </a:r>
            <a:r>
              <a:rPr lang="en-US" sz="2400" dirty="0" smtClean="0">
                <a:cs typeface="+mj-cs"/>
              </a:rPr>
              <a:t> artery lies midway between the </a:t>
            </a:r>
            <a:r>
              <a:rPr lang="en-US" sz="2400" dirty="0" err="1" smtClean="0">
                <a:cs typeface="+mj-cs"/>
              </a:rPr>
              <a:t>malleoli</a:t>
            </a:r>
            <a:r>
              <a:rPr lang="en-US" sz="2400" dirty="0" smtClean="0">
                <a:cs typeface="+mj-cs"/>
              </a:rPr>
              <a:t> </a:t>
            </a:r>
            <a:endParaRPr lang="en-US" sz="2400" dirty="0" smtClean="0"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cs typeface="+mj-cs"/>
              </a:rPr>
              <a:t>and </a:t>
            </a:r>
            <a:r>
              <a:rPr lang="en-US" sz="2400" dirty="0" smtClean="0">
                <a:cs typeface="+mj-cs"/>
              </a:rPr>
              <a:t>has the tendon of the </a:t>
            </a:r>
            <a:r>
              <a:rPr lang="en-US" sz="2400" b="1" u="sng" dirty="0" smtClean="0">
                <a:cs typeface="+mj-cs"/>
              </a:rPr>
              <a:t>Extensor </a:t>
            </a:r>
            <a:r>
              <a:rPr lang="en-US" sz="2400" b="1" u="sng" dirty="0" err="1" smtClean="0">
                <a:cs typeface="+mj-cs"/>
              </a:rPr>
              <a:t>Hallucis</a:t>
            </a:r>
            <a:r>
              <a:rPr lang="en-US" sz="2400" b="1" u="sng" dirty="0" smtClean="0">
                <a:cs typeface="+mj-cs"/>
              </a:rPr>
              <a:t> Longus Muscle </a:t>
            </a:r>
            <a:r>
              <a:rPr lang="en-US" sz="2400" dirty="0" smtClean="0">
                <a:cs typeface="+mj-cs"/>
              </a:rPr>
              <a:t>on </a:t>
            </a:r>
            <a:r>
              <a:rPr lang="en-US" sz="2400" dirty="0" smtClean="0">
                <a:cs typeface="+mj-cs"/>
              </a:rPr>
              <a:t>its </a:t>
            </a:r>
            <a:r>
              <a:rPr lang="en-US" sz="2400" b="1" dirty="0" smtClean="0">
                <a:cs typeface="+mj-cs"/>
              </a:rPr>
              <a:t>medial side </a:t>
            </a:r>
            <a:endParaRPr lang="en-US" sz="2400" b="1" dirty="0" smtClean="0">
              <a:cs typeface="+mj-cs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cs typeface="+mj-cs"/>
              </a:rPr>
              <a:t> </a:t>
            </a:r>
            <a:r>
              <a:rPr lang="en-US" sz="2400" dirty="0" smtClean="0">
                <a:cs typeface="+mj-cs"/>
              </a:rPr>
              <a:t>and The </a:t>
            </a:r>
            <a:r>
              <a:rPr lang="en-US" sz="2400" b="1" u="sng" dirty="0" smtClean="0">
                <a:cs typeface="+mj-cs"/>
              </a:rPr>
              <a:t>Tendons Of Extensor Digitorum </a:t>
            </a:r>
            <a:r>
              <a:rPr lang="en-US" sz="2400" b="1" dirty="0" smtClean="0">
                <a:cs typeface="+mj-cs"/>
              </a:rPr>
              <a:t>Longus</a:t>
            </a:r>
            <a:r>
              <a:rPr lang="en-US" sz="2400" dirty="0" smtClean="0">
                <a:cs typeface="+mj-cs"/>
              </a:rPr>
              <a:t> </a:t>
            </a:r>
            <a:r>
              <a:rPr lang="en-US" sz="2400" dirty="0" smtClean="0">
                <a:cs typeface="+mj-cs"/>
              </a:rPr>
              <a:t>muscle on its </a:t>
            </a:r>
            <a:r>
              <a:rPr lang="en-US" sz="2400" b="1" dirty="0" smtClean="0">
                <a:cs typeface="+mj-cs"/>
              </a:rPr>
              <a:t>lateral </a:t>
            </a:r>
            <a:r>
              <a:rPr lang="en-US" sz="2400" b="1" dirty="0" smtClean="0">
                <a:cs typeface="+mj-cs"/>
              </a:rPr>
              <a:t>side </a:t>
            </a:r>
            <a:endParaRPr lang="en-US" sz="2400" b="1" dirty="0" smtClean="0">
              <a:cs typeface="+mj-cs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u="sng" dirty="0" smtClean="0">
                <a:cs typeface="+mj-cs"/>
              </a:rPr>
              <a:t>the </a:t>
            </a:r>
            <a:r>
              <a:rPr lang="en-US" sz="2400" b="1" u="sng" dirty="0" smtClean="0">
                <a:cs typeface="+mj-cs"/>
              </a:rPr>
              <a:t>site for taking an anterior </a:t>
            </a:r>
            <a:r>
              <a:rPr lang="en-US" sz="2400" b="1" u="sng" dirty="0" err="1" smtClean="0">
                <a:cs typeface="+mj-cs"/>
              </a:rPr>
              <a:t>tibial</a:t>
            </a:r>
            <a:r>
              <a:rPr lang="en-US" sz="2400" b="1" u="sng" dirty="0" smtClean="0">
                <a:cs typeface="+mj-cs"/>
              </a:rPr>
              <a:t> pulse).</a:t>
            </a:r>
            <a:endParaRPr lang="ar-JO" sz="2400" b="1" u="sng" dirty="0"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021486" y="827705"/>
            <a:ext cx="4128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600" dirty="0" smtClean="0"/>
              <a:t>Anterior </a:t>
            </a:r>
            <a:r>
              <a:rPr lang="en-GB" altLang="en-US" sz="3600" dirty="0" err="1" smtClean="0"/>
              <a:t>Tibial</a:t>
            </a:r>
            <a:r>
              <a:rPr lang="en-GB" altLang="en-US" sz="3600" dirty="0" smtClean="0"/>
              <a:t> Artery</a:t>
            </a:r>
            <a:endParaRPr lang="ar-JO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xmlns="" id="{55ED7F0C-FAE4-4E4E-BE62-B422620A3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Dorsalis pedis artery</a:t>
            </a:r>
            <a:endParaRPr lang="en-US" altLang="en-US"/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xmlns="" id="{EC2DD2B7-7DCD-43F6-B93E-C315FB487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40531" cy="4351338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Continuation of the anterior </a:t>
            </a:r>
            <a:r>
              <a:rPr lang="en-US" altLang="en-US" dirty="0" err="1"/>
              <a:t>tibial</a:t>
            </a:r>
            <a:r>
              <a:rPr lang="en-US" altLang="en-US" dirty="0"/>
              <a:t> artery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Palpable between the first and second metatarsal heads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Divides into plantar and </a:t>
            </a:r>
            <a:r>
              <a:rPr lang="en-US" altLang="en-US" dirty="0" err="1"/>
              <a:t>arcuate</a:t>
            </a:r>
            <a:r>
              <a:rPr lang="en-US" altLang="en-US" dirty="0"/>
              <a:t> arteries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Supplies muscles on dorsum of foot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Pierces first dorsal </a:t>
            </a:r>
            <a:r>
              <a:rPr lang="en-US" altLang="en-US" dirty="0" err="1"/>
              <a:t>interosseous</a:t>
            </a:r>
            <a:r>
              <a:rPr lang="en-US" altLang="en-US" dirty="0"/>
              <a:t> muscle as deep plantar artery of foot (plantar arterial arch)</a:t>
            </a:r>
          </a:p>
          <a:p>
            <a:endParaRPr lang="en-US" altLang="en-US" dirty="0"/>
          </a:p>
        </p:txBody>
      </p:sp>
      <p:pic>
        <p:nvPicPr>
          <p:cNvPr id="4" name="Picture 2" descr="Arteries of the leg">
            <a:extLst>
              <a:ext uri="{FF2B5EF4-FFF2-40B4-BE49-F238E27FC236}">
                <a16:creationId xmlns:a16="http://schemas.microsoft.com/office/drawing/2014/main" xmlns="" id="{7A5E8C1F-869F-4FB6-B10D-123464769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4309" y="535578"/>
            <a:ext cx="5109029" cy="575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xmlns="" id="{16D2E262-2B93-4C40-A25D-F4E2FC044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Posterior </a:t>
            </a:r>
            <a:r>
              <a:rPr lang="en-GB" altLang="en-US" dirty="0" err="1"/>
              <a:t>T</a:t>
            </a:r>
            <a:r>
              <a:rPr lang="en-GB" altLang="en-US" dirty="0" err="1" smtClean="0"/>
              <a:t>ibial</a:t>
            </a:r>
            <a:endParaRPr lang="en-US" altLang="en-US" dirty="0"/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xmlns="" id="{19B1C03C-69DD-4228-83B6-071F9C73E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624" y="1512117"/>
            <a:ext cx="5836920" cy="4351338"/>
          </a:xfrm>
        </p:spPr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en-US" dirty="0" smtClean="0"/>
              <a:t>The posterior </a:t>
            </a:r>
            <a:r>
              <a:rPr lang="en-US" dirty="0" err="1" smtClean="0"/>
              <a:t>tibial</a:t>
            </a:r>
            <a:r>
              <a:rPr lang="en-US" dirty="0" smtClean="0"/>
              <a:t> artery arises at the bifurcation of the </a:t>
            </a:r>
            <a:r>
              <a:rPr lang="en-US" dirty="0" err="1" smtClean="0"/>
              <a:t>popliteal</a:t>
            </a:r>
            <a:r>
              <a:rPr lang="en-US" dirty="0" smtClean="0"/>
              <a:t> artery in the </a:t>
            </a:r>
            <a:r>
              <a:rPr lang="en-US" dirty="0" err="1" smtClean="0"/>
              <a:t>popliteal</a:t>
            </a:r>
            <a:r>
              <a:rPr lang="en-US" dirty="0" smtClean="0"/>
              <a:t> </a:t>
            </a:r>
            <a:r>
              <a:rPr lang="en-US" dirty="0" smtClean="0"/>
              <a:t>fossa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smtClean="0"/>
              <a:t>It descends in the posterior compartment of the leg and is accompanied by the </a:t>
            </a:r>
            <a:r>
              <a:rPr lang="en-US" dirty="0" err="1" smtClean="0"/>
              <a:t>tibial</a:t>
            </a:r>
            <a:r>
              <a:rPr lang="en-US" dirty="0" smtClean="0"/>
              <a:t> nerve</a:t>
            </a:r>
            <a:r>
              <a:rPr lang="en-US" dirty="0" smtClean="0"/>
              <a:t>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smtClean="0"/>
              <a:t>The artery terminates behind the medial malleolus by dividing into the medial and the lateral plantar arteries. </a:t>
            </a:r>
            <a:endParaRPr lang="en-US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smtClean="0"/>
              <a:t>The </a:t>
            </a:r>
            <a:r>
              <a:rPr lang="en-US" dirty="0" smtClean="0"/>
              <a:t>pulse may be felt midway between the medial malleolus and the heel.</a:t>
            </a:r>
            <a:endParaRPr lang="en-US" altLang="en-US" dirty="0"/>
          </a:p>
          <a:p>
            <a:endParaRPr lang="en-US" altLang="en-US" dirty="0"/>
          </a:p>
        </p:txBody>
      </p:sp>
      <p:pic>
        <p:nvPicPr>
          <p:cNvPr id="4" name="Picture 2" descr="Arteries of the leg">
            <a:extLst>
              <a:ext uri="{FF2B5EF4-FFF2-40B4-BE49-F238E27FC236}">
                <a16:creationId xmlns:a16="http://schemas.microsoft.com/office/drawing/2014/main" xmlns="" id="{A510D9D4-17D4-41EF-AD84-FA18D98F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8341" y="0"/>
            <a:ext cx="6092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Posterior </a:t>
            </a:r>
            <a:r>
              <a:rPr lang="en-GB" altLang="en-US" dirty="0" err="1" smtClean="0"/>
              <a:t>Tibial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BRANCHES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Peroneal</a:t>
            </a:r>
            <a:r>
              <a:rPr lang="en-US" dirty="0" smtClean="0"/>
              <a:t> artery, which is a large artery that arises close to the origin of the posterior </a:t>
            </a:r>
            <a:r>
              <a:rPr lang="en-US" dirty="0" err="1" smtClean="0"/>
              <a:t>tibial</a:t>
            </a:r>
            <a:r>
              <a:rPr lang="en-US" dirty="0" smtClean="0"/>
              <a:t> artery</a:t>
            </a:r>
            <a:r>
              <a:rPr lang="en-US" dirty="0" smtClean="0"/>
              <a:t>. </a:t>
            </a:r>
            <a:r>
              <a:rPr lang="en-US" dirty="0" smtClean="0"/>
              <a:t>It descends in close association with the flexor </a:t>
            </a:r>
            <a:r>
              <a:rPr lang="en-US" dirty="0" err="1" smtClean="0"/>
              <a:t>hallucis</a:t>
            </a:r>
            <a:r>
              <a:rPr lang="en-US" dirty="0" smtClean="0"/>
              <a:t> longus muscle to the region of the ankle, and it gives off muscular branches, a nutrient artery to the fibula, and </a:t>
            </a:r>
            <a:r>
              <a:rPr lang="en-US" dirty="0" err="1" smtClean="0"/>
              <a:t>anastomotic</a:t>
            </a:r>
            <a:r>
              <a:rPr lang="en-US" dirty="0" smtClean="0"/>
              <a:t> branches around the ankle joint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• Muscular branches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• Nutrient artery to the tibia.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Anastomotic</a:t>
            </a:r>
            <a:r>
              <a:rPr lang="en-US" dirty="0" smtClean="0"/>
              <a:t> branches around the ankle joint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• Medial and lateral plantar arteries.</a:t>
            </a:r>
            <a:endParaRPr lang="ar-JO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xmlns="" id="{0C2803B0-0DCA-47C8-A403-7B5B4254C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 smtClean="0"/>
              <a:t>Peroneal</a:t>
            </a:r>
            <a:r>
              <a:rPr lang="en-GB" altLang="en-US" dirty="0" smtClean="0"/>
              <a:t> (Fibular) </a:t>
            </a:r>
            <a:r>
              <a:rPr lang="en-GB" altLang="en-US" dirty="0"/>
              <a:t>artery</a:t>
            </a:r>
            <a:endParaRPr lang="en-US" altLang="en-US" dirty="0"/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xmlns="" id="{802BF566-C9AE-4E4A-80DF-789FF82E8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85560" cy="4351338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Largest branch of posterior </a:t>
            </a:r>
            <a:r>
              <a:rPr lang="en-US" altLang="en-US" dirty="0" err="1"/>
              <a:t>tibial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Supplies muscles of lateral compartment of the leg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Begins below </a:t>
            </a:r>
            <a:r>
              <a:rPr lang="en-US" altLang="en-US" dirty="0" err="1"/>
              <a:t>tendinous</a:t>
            </a:r>
            <a:r>
              <a:rPr lang="en-US" altLang="en-US" dirty="0"/>
              <a:t> arch of </a:t>
            </a:r>
            <a:r>
              <a:rPr lang="en-US" altLang="en-US" dirty="0" err="1"/>
              <a:t>soleus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Gives off nutrient artery to the fibula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Pierces </a:t>
            </a:r>
            <a:r>
              <a:rPr lang="en-US" altLang="en-US" dirty="0" err="1"/>
              <a:t>interosseous</a:t>
            </a:r>
            <a:r>
              <a:rPr lang="en-US" altLang="en-US" dirty="0"/>
              <a:t> membrane to reach dorsum of foot</a:t>
            </a:r>
          </a:p>
          <a:p>
            <a:endParaRPr lang="en-US" altLang="en-US" dirty="0"/>
          </a:p>
        </p:txBody>
      </p:sp>
      <p:pic>
        <p:nvPicPr>
          <p:cNvPr id="4" name="Picture 2" descr="Arteries of the leg">
            <a:extLst>
              <a:ext uri="{FF2B5EF4-FFF2-40B4-BE49-F238E27FC236}">
                <a16:creationId xmlns:a16="http://schemas.microsoft.com/office/drawing/2014/main" xmlns="" id="{93DFC047-C437-4597-978F-C0B023FAB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2321" y="1123406"/>
            <a:ext cx="4834710" cy="544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Medial Plantar Artery</a:t>
            </a:r>
            <a:endParaRPr lang="ar-JO" dirty="0"/>
          </a:p>
        </p:txBody>
      </p:sp>
      <p:sp>
        <p:nvSpPr>
          <p:cNvPr id="3" name="مستطيل 2"/>
          <p:cNvSpPr/>
          <p:nvPr/>
        </p:nvSpPr>
        <p:spPr>
          <a:xfrm>
            <a:off x="1114697" y="2167821"/>
            <a:ext cx="45284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The </a:t>
            </a:r>
            <a:r>
              <a:rPr lang="en-US" sz="2400" dirty="0" smtClean="0"/>
              <a:t>medial plantar artery is the smaller of the terminal branches of the posterior </a:t>
            </a:r>
            <a:r>
              <a:rPr lang="en-US" sz="2400" dirty="0" err="1" smtClean="0"/>
              <a:t>tibial</a:t>
            </a:r>
            <a:r>
              <a:rPr lang="en-US" sz="2400" dirty="0" smtClean="0"/>
              <a:t> artery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smtClean="0"/>
              <a:t>It runs forward along the medial border of the foot with the medial plantar nerve,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smtClean="0"/>
              <a:t>it gives off many muscular and </a:t>
            </a:r>
            <a:r>
              <a:rPr lang="en-US" sz="2400" dirty="0" err="1" smtClean="0"/>
              <a:t>cutaneous</a:t>
            </a:r>
            <a:r>
              <a:rPr lang="en-US" sz="2400" dirty="0" smtClean="0"/>
              <a:t> branches.</a:t>
            </a:r>
            <a:endParaRPr lang="ar-JO" sz="2400" dirty="0"/>
          </a:p>
        </p:txBody>
      </p:sp>
      <p:pic>
        <p:nvPicPr>
          <p:cNvPr id="4" name="صورة 3" descr="تنزيل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0" y="1024346"/>
            <a:ext cx="5303520" cy="53035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Plantar Artery</a:t>
            </a:r>
            <a:endParaRPr lang="ar-JO" dirty="0"/>
          </a:p>
        </p:txBody>
      </p:sp>
      <p:sp>
        <p:nvSpPr>
          <p:cNvPr id="3" name="مستطيل 2"/>
          <p:cNvSpPr/>
          <p:nvPr/>
        </p:nvSpPr>
        <p:spPr>
          <a:xfrm>
            <a:off x="330926" y="1974392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The </a:t>
            </a:r>
            <a:r>
              <a:rPr lang="en-US" sz="2400" dirty="0" smtClean="0"/>
              <a:t>lateral plantar artery is the larger of the terminal branches of the posterior </a:t>
            </a:r>
            <a:r>
              <a:rPr lang="en-US" sz="2400" dirty="0" err="1" smtClean="0"/>
              <a:t>tibial</a:t>
            </a:r>
            <a:r>
              <a:rPr lang="en-US" sz="2400" dirty="0" smtClean="0"/>
              <a:t> artery </a:t>
            </a:r>
            <a:r>
              <a:rPr lang="en-US" sz="2400" dirty="0" smtClean="0"/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It </a:t>
            </a:r>
            <a:r>
              <a:rPr lang="en-US" sz="2400" dirty="0" smtClean="0"/>
              <a:t>runs forward deep to the abductor </a:t>
            </a:r>
            <a:r>
              <a:rPr lang="en-US" sz="2400" dirty="0" err="1" smtClean="0"/>
              <a:t>hallucis</a:t>
            </a:r>
            <a:r>
              <a:rPr lang="en-US" sz="2400" dirty="0" smtClean="0"/>
              <a:t> and the flexor </a:t>
            </a:r>
            <a:r>
              <a:rPr lang="en-US" sz="2400" dirty="0" err="1" smtClean="0"/>
              <a:t>digitorum</a:t>
            </a:r>
            <a:r>
              <a:rPr lang="en-US" sz="2400" dirty="0" smtClean="0"/>
              <a:t> brevis muscles with the lateral plantar nerve, 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and </a:t>
            </a:r>
            <a:r>
              <a:rPr lang="en-US" sz="2400" dirty="0" smtClean="0"/>
              <a:t>it ends by curving medially to form the plantar arch through </a:t>
            </a:r>
            <a:r>
              <a:rPr lang="en-US" sz="2400" dirty="0" err="1" smtClean="0"/>
              <a:t>anastomosis</a:t>
            </a:r>
            <a:r>
              <a:rPr lang="en-US" sz="2400" dirty="0" smtClean="0"/>
              <a:t> with the </a:t>
            </a:r>
            <a:r>
              <a:rPr lang="en-US" sz="2400" dirty="0" err="1" smtClean="0"/>
              <a:t>dorsalis</a:t>
            </a:r>
            <a:r>
              <a:rPr lang="en-US" sz="2400" dirty="0" smtClean="0"/>
              <a:t> </a:t>
            </a:r>
            <a:r>
              <a:rPr lang="en-US" sz="2400" dirty="0" err="1" smtClean="0"/>
              <a:t>pedis</a:t>
            </a:r>
            <a:r>
              <a:rPr lang="en-US" sz="2400" dirty="0" smtClean="0"/>
              <a:t> artery. 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The </a:t>
            </a:r>
            <a:r>
              <a:rPr lang="en-US" sz="2400" dirty="0" smtClean="0"/>
              <a:t>plantar arch gives off perforating and metatarsal arteries; the metatarsal arteries give rise to digital arteries.</a:t>
            </a:r>
            <a:endParaRPr lang="ar-JO" sz="2400" dirty="0"/>
          </a:p>
        </p:txBody>
      </p:sp>
      <p:pic>
        <p:nvPicPr>
          <p:cNvPr id="4" name="صورة 3" descr="prelab16_Fig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8322" y="195262"/>
            <a:ext cx="4914900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xmlns="" id="{BCB4BF96-C366-4641-813E-E1BE4C32E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686006" cy="1325563"/>
          </a:xfrm>
        </p:spPr>
        <p:txBody>
          <a:bodyPr/>
          <a:lstStyle/>
          <a:p>
            <a:r>
              <a:rPr lang="en-GB" altLang="en-US" dirty="0"/>
              <a:t>Arteries of the lower limb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9E734E-50BC-46EA-B471-DD31B5906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GB" dirty="0"/>
              <a:t>The femoral artery</a:t>
            </a:r>
          </a:p>
          <a:p>
            <a:pPr>
              <a:buFont typeface="Arial" charset="0"/>
              <a:buChar char="•"/>
              <a:defRPr/>
            </a:pPr>
            <a:r>
              <a:rPr lang="en-GB" dirty="0" err="1"/>
              <a:t>Profunda</a:t>
            </a:r>
            <a:r>
              <a:rPr lang="en-GB" dirty="0"/>
              <a:t> </a:t>
            </a:r>
            <a:r>
              <a:rPr lang="en-GB" dirty="0" err="1"/>
              <a:t>femoris</a:t>
            </a:r>
            <a:endParaRPr lang="en-GB" dirty="0"/>
          </a:p>
          <a:p>
            <a:pPr>
              <a:buFont typeface="Arial" charset="0"/>
              <a:buChar char="•"/>
              <a:defRPr/>
            </a:pPr>
            <a:r>
              <a:rPr lang="en-GB" dirty="0" err="1"/>
              <a:t>Obturator</a:t>
            </a:r>
            <a:r>
              <a:rPr lang="en-GB" dirty="0"/>
              <a:t> artery</a:t>
            </a:r>
          </a:p>
          <a:p>
            <a:pPr>
              <a:buFont typeface="Arial" charset="0"/>
              <a:buChar char="•"/>
              <a:defRPr/>
            </a:pPr>
            <a:r>
              <a:rPr lang="en-GB" dirty="0" err="1"/>
              <a:t>Popliteal</a:t>
            </a:r>
            <a:r>
              <a:rPr lang="en-GB" dirty="0"/>
              <a:t> artery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Anterior </a:t>
            </a:r>
            <a:r>
              <a:rPr lang="en-GB" dirty="0" err="1"/>
              <a:t>tibial</a:t>
            </a:r>
            <a:r>
              <a:rPr lang="en-GB" dirty="0"/>
              <a:t> artery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Posterior </a:t>
            </a:r>
            <a:r>
              <a:rPr lang="en-GB" dirty="0" err="1"/>
              <a:t>tibial</a:t>
            </a:r>
            <a:r>
              <a:rPr lang="en-GB" dirty="0"/>
              <a:t> artery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Circumflex fibular artery</a:t>
            </a:r>
          </a:p>
          <a:p>
            <a:pPr>
              <a:buFont typeface="Arial" charset="0"/>
              <a:buChar char="•"/>
              <a:defRPr/>
            </a:pPr>
            <a:r>
              <a:rPr lang="en-GB" dirty="0" err="1" smtClean="0"/>
              <a:t>Peroneal</a:t>
            </a:r>
            <a:r>
              <a:rPr lang="en-GB" dirty="0" smtClean="0"/>
              <a:t> </a:t>
            </a:r>
            <a:r>
              <a:rPr lang="en-GB" dirty="0"/>
              <a:t>artery</a:t>
            </a:r>
          </a:p>
          <a:p>
            <a:pPr>
              <a:buFont typeface="Arial" charset="0"/>
              <a:buChar char="•"/>
              <a:defRPr/>
            </a:pPr>
            <a:r>
              <a:rPr lang="en-GB" dirty="0" err="1"/>
              <a:t>Dorsalis</a:t>
            </a:r>
            <a:r>
              <a:rPr lang="en-GB" dirty="0"/>
              <a:t> </a:t>
            </a:r>
            <a:r>
              <a:rPr lang="en-GB" dirty="0" err="1"/>
              <a:t>pedis</a:t>
            </a:r>
            <a:r>
              <a:rPr lang="en-GB" dirty="0"/>
              <a:t> artery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Medial plantar artery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Lateral plantar artery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4" name="Picture 2" descr="http://www.tooloop.com/wp-content/uploads/2013/12/femoral-artery-left-leg.jpg">
            <a:extLst>
              <a:ext uri="{FF2B5EF4-FFF2-40B4-BE49-F238E27FC236}">
                <a16:creationId xmlns:a16="http://schemas.microsoft.com/office/drawing/2014/main" xmlns="" id="{8FAB056A-EE0F-4BEB-859B-FE8B8AAF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2070" y="0"/>
            <a:ext cx="4537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FB991CF5-8EFC-4A3B-874E-E8295AD71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Lower Limb Venous Drainage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20351D52-A588-497A-9E45-81F04BE6A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5667103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The superficial veins lie in the superficial fascia and are of great clinical importance. 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The </a:t>
            </a:r>
            <a:r>
              <a:rPr lang="en-US" dirty="0" smtClean="0"/>
              <a:t>deep veins accompany the main arteries.</a:t>
            </a:r>
            <a:endParaRPr lang="en-US" altLang="en-US" dirty="0" smtClean="0"/>
          </a:p>
          <a:p>
            <a:pPr>
              <a:lnSpc>
                <a:spcPct val="80000"/>
              </a:lnSpc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DORSAL VENOUS NETWORK The dorsal venous network lies on the dorsum of the </a:t>
            </a:r>
            <a:r>
              <a:rPr lang="en-US" dirty="0" smtClean="0"/>
              <a:t>foot. </a:t>
            </a:r>
            <a:r>
              <a:rPr lang="en-US" dirty="0" smtClean="0"/>
              <a:t>It is drained on the medial side by the great </a:t>
            </a:r>
            <a:r>
              <a:rPr lang="en-US" dirty="0" err="1" smtClean="0"/>
              <a:t>saphenous</a:t>
            </a:r>
            <a:r>
              <a:rPr lang="en-US" dirty="0" smtClean="0"/>
              <a:t> vein and on the lateral side by the small </a:t>
            </a:r>
            <a:r>
              <a:rPr lang="en-US" dirty="0" err="1" smtClean="0"/>
              <a:t>saphenous</a:t>
            </a:r>
            <a:r>
              <a:rPr lang="en-US" dirty="0" smtClean="0"/>
              <a:t> vein.</a:t>
            </a:r>
            <a:endParaRPr lang="en-US" altLang="en-US" dirty="0"/>
          </a:p>
        </p:txBody>
      </p:sp>
      <p:pic>
        <p:nvPicPr>
          <p:cNvPr id="4" name="صورة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806" y="2018056"/>
            <a:ext cx="3620672" cy="3768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xmlns="" id="{6B04664C-A15B-471E-AA02-5C4A3A5EC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Lower Limb Venous Drainage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xmlns="" id="{B4912174-E872-4614-8F67-56C48E6C71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8017" y="1838687"/>
            <a:ext cx="6895011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 </a:t>
            </a:r>
            <a:r>
              <a:rPr lang="en-US" sz="2400" dirty="0" smtClean="0"/>
              <a:t>The great </a:t>
            </a:r>
            <a:r>
              <a:rPr lang="en-US" sz="2400" dirty="0" err="1" smtClean="0"/>
              <a:t>saphenous</a:t>
            </a:r>
            <a:r>
              <a:rPr lang="en-US" sz="2400" dirty="0" smtClean="0"/>
              <a:t> </a:t>
            </a:r>
            <a:r>
              <a:rPr lang="en-US" sz="2400" dirty="0" smtClean="0"/>
              <a:t>vein: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smtClean="0"/>
              <a:t>arises from the medial side of the dorsal venous network of the foot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smtClean="0"/>
              <a:t>it ascends directly in front of the medial malleolus</a:t>
            </a:r>
            <a:r>
              <a:rPr lang="en-US" sz="2400" dirty="0" smtClean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smtClean="0"/>
              <a:t>Accompanied by the </a:t>
            </a:r>
            <a:r>
              <a:rPr lang="en-US" sz="2400" dirty="0" err="1" smtClean="0"/>
              <a:t>saphenous</a:t>
            </a:r>
            <a:r>
              <a:rPr lang="en-US" sz="2400" dirty="0" smtClean="0"/>
              <a:t> </a:t>
            </a:r>
            <a:r>
              <a:rPr lang="en-US" sz="2400" dirty="0" smtClean="0"/>
              <a:t>nerve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smtClean="0"/>
              <a:t>it ascends the leg in the superficial fascia, </a:t>
            </a:r>
            <a:endParaRPr lang="en-US" sz="2400" dirty="0" smtClean="0"/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dirty="0" smtClean="0"/>
              <a:t>passes </a:t>
            </a:r>
            <a:r>
              <a:rPr lang="en-US" sz="2400" dirty="0" smtClean="0"/>
              <a:t>behind the knee, and curves forward around the medial side of the thigh. </a:t>
            </a:r>
            <a:endParaRPr lang="en-US" sz="2400" dirty="0" smtClean="0"/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sz="2400" dirty="0" smtClean="0"/>
              <a:t>It </a:t>
            </a:r>
            <a:r>
              <a:rPr lang="en-US" sz="2400" dirty="0" smtClean="0"/>
              <a:t>then passes through the </a:t>
            </a:r>
            <a:r>
              <a:rPr lang="en-US" sz="2400" dirty="0" err="1" smtClean="0"/>
              <a:t>saphenous</a:t>
            </a:r>
            <a:r>
              <a:rPr lang="en-US" sz="2400" dirty="0" smtClean="0"/>
              <a:t> opening in the deep fascia and joins the femoral vein approximately 1.5 in. (4 cm) below and lateral to the pubic tubercle</a:t>
            </a:r>
            <a:r>
              <a:rPr lang="en-US" sz="2400" dirty="0" smtClean="0"/>
              <a:t>.</a:t>
            </a:r>
          </a:p>
        </p:txBody>
      </p:sp>
      <p:pic>
        <p:nvPicPr>
          <p:cNvPr id="4" name="صورة 3" descr="تنزيل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914" y="1802675"/>
            <a:ext cx="3759207" cy="3918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9477F471-A2FA-4556-B888-A29467DE8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Lower Limb Venous Drainage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3EE0B6ED-6D29-4284-9107-0DDEBC159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6581503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dirty="0" smtClean="0"/>
              <a:t> The great </a:t>
            </a:r>
            <a:r>
              <a:rPr lang="en-US" dirty="0" err="1" smtClean="0"/>
              <a:t>saphenous</a:t>
            </a:r>
            <a:r>
              <a:rPr lang="en-US" dirty="0" smtClean="0"/>
              <a:t> vein possess numerous valves,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dirty="0" smtClean="0"/>
              <a:t>and it is connected to the small </a:t>
            </a:r>
            <a:r>
              <a:rPr lang="en-US" dirty="0" err="1" smtClean="0"/>
              <a:t>saphenous</a:t>
            </a:r>
            <a:r>
              <a:rPr lang="en-US" dirty="0" smtClean="0"/>
              <a:t> vein by branches that pass behind the knee.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dirty="0" smtClean="0"/>
              <a:t>Several perforating veins connect the great </a:t>
            </a:r>
            <a:r>
              <a:rPr lang="en-US" dirty="0" err="1" smtClean="0"/>
              <a:t>saphenous</a:t>
            </a:r>
            <a:r>
              <a:rPr lang="en-US" dirty="0" smtClean="0"/>
              <a:t> vein with the deep veins along the medial side of the calf.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dirty="0" smtClean="0"/>
              <a:t>The great </a:t>
            </a:r>
            <a:r>
              <a:rPr lang="en-US" dirty="0" err="1" smtClean="0"/>
              <a:t>saphenous</a:t>
            </a:r>
            <a:r>
              <a:rPr lang="en-US" dirty="0" smtClean="0"/>
              <a:t> vein receives the following small tributaries near its termination: </a:t>
            </a:r>
            <a:endParaRPr lang="en-US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The superficial circumflex iliac vein. </a:t>
            </a:r>
            <a:endParaRPr lang="en-US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The superficial </a:t>
            </a:r>
            <a:r>
              <a:rPr lang="en-US" dirty="0" err="1" smtClean="0"/>
              <a:t>epigastric</a:t>
            </a:r>
            <a:r>
              <a:rPr lang="en-US" dirty="0" smtClean="0"/>
              <a:t> vein</a:t>
            </a:r>
            <a:r>
              <a:rPr lang="en-US" dirty="0" smtClean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The superficial external </a:t>
            </a:r>
            <a:r>
              <a:rPr lang="en-US" dirty="0" err="1" smtClean="0"/>
              <a:t>pudendal</a:t>
            </a:r>
            <a:r>
              <a:rPr lang="en-US" dirty="0" smtClean="0"/>
              <a:t> vein</a:t>
            </a:r>
            <a:r>
              <a:rPr lang="en-US" dirty="0" smtClean="0"/>
              <a:t>.</a:t>
            </a:r>
            <a:endParaRPr lang="en-US" altLang="en-US" dirty="0" smtClean="0"/>
          </a:p>
        </p:txBody>
      </p:sp>
      <p:pic>
        <p:nvPicPr>
          <p:cNvPr id="4" name="صورة 3" descr="تنزيل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537" y="1522582"/>
            <a:ext cx="3278777" cy="516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xmlns="" id="{2729C328-3B3C-4201-8FDD-CB80A7A3B5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Lower Limb Venous Drainage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xmlns="" id="{775F733F-3D5C-4FD2-8023-39B5B7114F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6555377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SMALL SAPHENOUS </a:t>
            </a:r>
            <a:r>
              <a:rPr lang="en-US" dirty="0" smtClean="0"/>
              <a:t>VEIN</a:t>
            </a:r>
          </a:p>
          <a:p>
            <a:r>
              <a:rPr lang="en-US" dirty="0" smtClean="0"/>
              <a:t>It </a:t>
            </a:r>
            <a:r>
              <a:rPr lang="en-US" dirty="0" smtClean="0"/>
              <a:t>arises from the lateral side of the dorsal venous network of the </a:t>
            </a:r>
            <a:r>
              <a:rPr lang="en-US" dirty="0" smtClean="0"/>
              <a:t>foot</a:t>
            </a:r>
          </a:p>
          <a:p>
            <a:r>
              <a:rPr lang="en-US" dirty="0" smtClean="0"/>
              <a:t>It </a:t>
            </a:r>
            <a:r>
              <a:rPr lang="en-US" dirty="0" smtClean="0"/>
              <a:t>ascends behind the lateral malleolus in company with the </a:t>
            </a:r>
            <a:r>
              <a:rPr lang="en-US" dirty="0" err="1" smtClean="0"/>
              <a:t>sural</a:t>
            </a:r>
            <a:r>
              <a:rPr lang="en-US" dirty="0" smtClean="0"/>
              <a:t> </a:t>
            </a:r>
            <a:r>
              <a:rPr lang="en-US" dirty="0" smtClean="0"/>
              <a:t>nerve</a:t>
            </a:r>
          </a:p>
          <a:p>
            <a:r>
              <a:rPr lang="en-US" dirty="0" smtClean="0"/>
              <a:t> </a:t>
            </a:r>
            <a:r>
              <a:rPr lang="en-US" dirty="0" smtClean="0"/>
              <a:t>passes up the back of the leg, and pierces the </a:t>
            </a:r>
            <a:r>
              <a:rPr lang="en-US" dirty="0" err="1" smtClean="0"/>
              <a:t>deepfascia</a:t>
            </a:r>
            <a:r>
              <a:rPr lang="en-US" dirty="0" smtClean="0"/>
              <a:t> to enter the </a:t>
            </a:r>
            <a:r>
              <a:rPr lang="en-US" dirty="0" err="1" smtClean="0"/>
              <a:t>popliteal</a:t>
            </a:r>
            <a:r>
              <a:rPr lang="en-US" dirty="0" smtClean="0"/>
              <a:t> fossa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/>
              <a:t>It drains into the </a:t>
            </a:r>
            <a:r>
              <a:rPr lang="en-US" dirty="0" err="1" smtClean="0"/>
              <a:t>popliteal</a:t>
            </a:r>
            <a:r>
              <a:rPr lang="en-US" dirty="0" smtClean="0"/>
              <a:t> vein.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small </a:t>
            </a:r>
            <a:r>
              <a:rPr lang="en-US" dirty="0" err="1" smtClean="0"/>
              <a:t>saphenous</a:t>
            </a:r>
            <a:r>
              <a:rPr lang="en-US" dirty="0" smtClean="0"/>
              <a:t> vein communicates with the deep veins and with the great </a:t>
            </a:r>
            <a:r>
              <a:rPr lang="en-US" dirty="0" err="1" smtClean="0"/>
              <a:t>saphenous</a:t>
            </a:r>
            <a:r>
              <a:rPr lang="en-US" dirty="0" smtClean="0"/>
              <a:t> vein.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superficial veins of the lower limbs are common sites for varicosities.</a:t>
            </a:r>
            <a:endParaRPr lang="en-US" altLang="en-US" dirty="0"/>
          </a:p>
        </p:txBody>
      </p:sp>
      <p:pic>
        <p:nvPicPr>
          <p:cNvPr id="4" name="صورة 3" descr="1-s2.0-S0741521400583918-g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0" y="1475697"/>
            <a:ext cx="3696788" cy="4962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2C2C9821-ADAD-4A8C-9994-7398668976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6529251" cy="1325563"/>
          </a:xfrm>
        </p:spPr>
        <p:txBody>
          <a:bodyPr/>
          <a:lstStyle/>
          <a:p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Lower Limb Venous Drainage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xmlns="" id="{0F2AC66A-4885-47B4-B071-C8DAA2D173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4582886" cy="4351338"/>
          </a:xfrm>
        </p:spPr>
        <p:txBody>
          <a:bodyPr/>
          <a:lstStyle/>
          <a:p>
            <a:r>
              <a:rPr lang="en-US" altLang="en-US" dirty="0" smtClean="0"/>
              <a:t>Deep Veins:</a:t>
            </a:r>
          </a:p>
          <a:p>
            <a:pPr>
              <a:buFont typeface="Wingdings" pitchFamily="2" charset="2"/>
              <a:buChar char="ü"/>
            </a:pPr>
            <a:r>
              <a:rPr lang="en-US" altLang="en-US" dirty="0" err="1" smtClean="0"/>
              <a:t>Venae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comitantes</a:t>
            </a:r>
            <a:r>
              <a:rPr lang="en-US" altLang="en-US" dirty="0" smtClean="0"/>
              <a:t>: </a:t>
            </a:r>
            <a:r>
              <a:rPr lang="en-US" altLang="en-US" sz="2400" dirty="0" smtClean="0"/>
              <a:t>Accompany deep arteries of the leg.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The </a:t>
            </a:r>
            <a:r>
              <a:rPr lang="en-US" sz="2400" dirty="0" err="1" smtClean="0"/>
              <a:t>venae</a:t>
            </a:r>
            <a:r>
              <a:rPr lang="en-US" sz="2400" dirty="0" smtClean="0"/>
              <a:t> </a:t>
            </a:r>
            <a:r>
              <a:rPr lang="en-US" sz="2400" dirty="0" err="1" smtClean="0"/>
              <a:t>comitantes</a:t>
            </a:r>
            <a:r>
              <a:rPr lang="en-US" sz="2400" dirty="0" smtClean="0"/>
              <a:t> of the anterior and the posterior </a:t>
            </a:r>
            <a:r>
              <a:rPr lang="en-US" sz="2400" dirty="0" err="1" smtClean="0"/>
              <a:t>tibial</a:t>
            </a:r>
            <a:r>
              <a:rPr lang="en-US" sz="2400" dirty="0" smtClean="0"/>
              <a:t> arteries unite in the </a:t>
            </a:r>
            <a:r>
              <a:rPr lang="en-US" sz="2400" dirty="0" err="1" smtClean="0"/>
              <a:t>popliteal</a:t>
            </a:r>
            <a:r>
              <a:rPr lang="en-US" sz="2400" dirty="0" smtClean="0"/>
              <a:t> fossa to form the </a:t>
            </a:r>
            <a:r>
              <a:rPr lang="en-US" sz="2400" dirty="0" err="1" smtClean="0"/>
              <a:t>popliteal</a:t>
            </a:r>
            <a:r>
              <a:rPr lang="en-US" sz="2400" dirty="0" smtClean="0"/>
              <a:t> vein.</a:t>
            </a:r>
            <a:endParaRPr lang="en-US" altLang="en-US" sz="2400" dirty="0" smtClean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 smtClean="0"/>
              <a:t>	</a:t>
            </a:r>
            <a:endParaRPr lang="en-US" altLang="en-US" sz="2400" dirty="0"/>
          </a:p>
        </p:txBody>
      </p:sp>
      <p:pic>
        <p:nvPicPr>
          <p:cNvPr id="5" name="صورة 4" descr="veins-of-lower-li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628" y="324748"/>
            <a:ext cx="5461799" cy="6533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POPLITEAL VEIN</a:t>
            </a:r>
            <a:endParaRPr lang="ar-JO" dirty="0"/>
          </a:p>
        </p:txBody>
      </p:sp>
      <p:sp>
        <p:nvSpPr>
          <p:cNvPr id="4" name="مستطيل 3"/>
          <p:cNvSpPr/>
          <p:nvPr/>
        </p:nvSpPr>
        <p:spPr>
          <a:xfrm>
            <a:off x="875211" y="1554481"/>
            <a:ext cx="46634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 err="1" smtClean="0"/>
              <a:t>popliteal</a:t>
            </a:r>
            <a:r>
              <a:rPr lang="en-US" sz="2400" dirty="0" smtClean="0"/>
              <a:t> vein is formed by the union of the </a:t>
            </a:r>
            <a:r>
              <a:rPr lang="en-US" sz="2400" dirty="0" err="1" smtClean="0"/>
              <a:t>venae</a:t>
            </a:r>
            <a:r>
              <a:rPr lang="en-US" sz="2400" dirty="0" smtClean="0"/>
              <a:t> </a:t>
            </a:r>
            <a:r>
              <a:rPr lang="en-US" sz="2400" dirty="0" err="1" smtClean="0"/>
              <a:t>comitantes</a:t>
            </a:r>
            <a:r>
              <a:rPr lang="en-US" sz="2400" dirty="0" smtClean="0"/>
              <a:t> of the anterior and the posterior </a:t>
            </a:r>
            <a:r>
              <a:rPr lang="en-US" sz="2400" dirty="0" err="1" smtClean="0"/>
              <a:t>tibial</a:t>
            </a:r>
            <a:r>
              <a:rPr lang="en-US" sz="2400" dirty="0" smtClean="0"/>
              <a:t> arteries 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smtClean="0"/>
              <a:t>It ends by passing through the opening in the adductor magnus muscle to become the femoral vein. 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 err="1" smtClean="0"/>
              <a:t>popliteal</a:t>
            </a:r>
            <a:r>
              <a:rPr lang="en-US" sz="2400" dirty="0" smtClean="0"/>
              <a:t> vein receives numerous tributaries, including the small </a:t>
            </a:r>
            <a:r>
              <a:rPr lang="en-US" sz="2400" dirty="0" err="1" smtClean="0"/>
              <a:t>saphenous</a:t>
            </a:r>
            <a:r>
              <a:rPr lang="en-US" sz="2400" dirty="0" smtClean="0"/>
              <a:t> vein.</a:t>
            </a:r>
            <a:endParaRPr lang="ar-JO" sz="2400" dirty="0"/>
          </a:p>
        </p:txBody>
      </p:sp>
      <p:pic>
        <p:nvPicPr>
          <p:cNvPr id="5" name="صورة 4" descr="1qimxsaGtAeyhFKKAmU4Qw_bzAdvntzTh_Vena_poplitea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342" y="413004"/>
            <a:ext cx="3881909" cy="614454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15685" y="182245"/>
            <a:ext cx="10515600" cy="1325563"/>
          </a:xfrm>
        </p:spPr>
        <p:txBody>
          <a:bodyPr/>
          <a:lstStyle/>
          <a:p>
            <a:r>
              <a:rPr lang="en-US" dirty="0" smtClean="0"/>
              <a:t>FEMORAL VEIN</a:t>
            </a:r>
            <a:endParaRPr lang="ar-JO" dirty="0"/>
          </a:p>
        </p:txBody>
      </p:sp>
      <p:sp>
        <p:nvSpPr>
          <p:cNvPr id="3" name="مستطيل 2"/>
          <p:cNvSpPr/>
          <p:nvPr/>
        </p:nvSpPr>
        <p:spPr>
          <a:xfrm>
            <a:off x="252548" y="1225689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The </a:t>
            </a:r>
            <a:r>
              <a:rPr lang="en-US" sz="2400" dirty="0" smtClean="0"/>
              <a:t>femoral vein is a continuation of the </a:t>
            </a:r>
            <a:r>
              <a:rPr lang="en-US" sz="2400" dirty="0" err="1" smtClean="0"/>
              <a:t>popliteal</a:t>
            </a:r>
            <a:r>
              <a:rPr lang="en-US" sz="2400" dirty="0" smtClean="0"/>
              <a:t> vein at the opening in the adductor magnus muscle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smtClean="0"/>
              <a:t>It ascends through the adductor canal and the femoral triangle and is accompanied by the femoral artery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smtClean="0"/>
              <a:t>In the femoral sheath, it lies on the medial side of the femoral artery and on the lateral side to the femoral canal. 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As </a:t>
            </a:r>
            <a:r>
              <a:rPr lang="en-US" sz="2400" dirty="0" smtClean="0"/>
              <a:t>it ascends behind the inguinal ligament, it becomes continuous with the external iliac vein. 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The </a:t>
            </a:r>
            <a:r>
              <a:rPr lang="en-US" sz="2400" dirty="0" smtClean="0"/>
              <a:t>femoral vein receives the great </a:t>
            </a:r>
            <a:r>
              <a:rPr lang="en-US" sz="2400" dirty="0" err="1" smtClean="0"/>
              <a:t>saphenous</a:t>
            </a:r>
            <a:r>
              <a:rPr lang="en-US" sz="2400" dirty="0" smtClean="0"/>
              <a:t> vein and the veins that correspond to branches of the femoral artery.</a:t>
            </a:r>
            <a:endParaRPr lang="ar-JO" sz="2400" dirty="0"/>
          </a:p>
        </p:txBody>
      </p:sp>
      <p:pic>
        <p:nvPicPr>
          <p:cNvPr id="7" name="صورة 6" descr="تنزيل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776931"/>
            <a:ext cx="3749039" cy="563380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نزيل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126" y="209007"/>
            <a:ext cx="4467086" cy="6648994"/>
          </a:xfrm>
          <a:prstGeom prst="rect">
            <a:avLst/>
          </a:prstGeom>
        </p:spPr>
      </p:pic>
      <p:pic>
        <p:nvPicPr>
          <p:cNvPr id="4" name="Picture 2" descr="http://www.tooloop.com/wp-content/uploads/2013/12/femoral-artery-left-leg.jpg">
            <a:extLst>
              <a:ext uri="{FF2B5EF4-FFF2-40B4-BE49-F238E27FC236}">
                <a16:creationId xmlns:a16="http://schemas.microsoft.com/office/drawing/2014/main" xmlns="" id="{8FAB056A-EE0F-4BEB-859B-FE8B8AAF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8733" y="0"/>
            <a:ext cx="4537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xmlns="" id="{5E3C34E7-3803-427E-9209-265AB2C29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309" y="0"/>
            <a:ext cx="7169331" cy="1325563"/>
          </a:xfrm>
        </p:spPr>
        <p:txBody>
          <a:bodyPr/>
          <a:lstStyle/>
          <a:p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Lower Limb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Lymphatics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7530083F-B8D7-4E97-836E-94D525E0C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564368"/>
            <a:ext cx="4961709" cy="4351338"/>
          </a:xfrm>
        </p:spPr>
        <p:txBody>
          <a:bodyPr>
            <a:noAutofit/>
          </a:bodyPr>
          <a:lstStyle/>
          <a:p>
            <a:r>
              <a:rPr lang="en-US" altLang="en-US" sz="2000" dirty="0" err="1"/>
              <a:t>Lymphatics</a:t>
            </a:r>
            <a:r>
              <a:rPr lang="en-US" altLang="en-US" sz="2000" dirty="0"/>
              <a:t> draining medial foot: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 smtClean="0"/>
              <a:t>- </a:t>
            </a:r>
            <a:r>
              <a:rPr lang="en-US" altLang="en-US" sz="2000" dirty="0" smtClean="0"/>
              <a:t>Ascend </a:t>
            </a:r>
            <a:r>
              <a:rPr lang="en-US" altLang="en-US" sz="2000" dirty="0"/>
              <a:t>with great </a:t>
            </a:r>
            <a:r>
              <a:rPr lang="en-US" altLang="en-US" sz="2000" dirty="0" err="1"/>
              <a:t>saphenous</a:t>
            </a:r>
            <a:r>
              <a:rPr lang="en-US" altLang="en-US" sz="2000" dirty="0"/>
              <a:t> vein.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 smtClean="0"/>
              <a:t>- </a:t>
            </a:r>
            <a:r>
              <a:rPr lang="en-US" altLang="en-US" sz="2000" dirty="0" smtClean="0"/>
              <a:t>End </a:t>
            </a:r>
            <a:r>
              <a:rPr lang="en-US" altLang="en-US" sz="2000" dirty="0"/>
              <a:t>in superficial inguinal lymph </a:t>
            </a:r>
            <a:r>
              <a:rPr lang="en-US" altLang="en-US" sz="2000" dirty="0" smtClean="0"/>
              <a:t>nodes: Also </a:t>
            </a:r>
            <a:r>
              <a:rPr lang="en-US" altLang="en-US" sz="2000" dirty="0"/>
              <a:t>drain lower abdominal wall, external </a:t>
            </a:r>
            <a:r>
              <a:rPr lang="en-US" altLang="en-US" sz="2000" dirty="0" smtClean="0"/>
              <a:t>genitalia</a:t>
            </a:r>
            <a:r>
              <a:rPr lang="en-US" altLang="en-US" sz="2000" dirty="0"/>
              <a:t>, perineum, anal region, uterine </a:t>
            </a:r>
            <a:r>
              <a:rPr lang="en-US" altLang="en-US" sz="2000" dirty="0" err="1" smtClean="0"/>
              <a:t>fundus</a:t>
            </a:r>
            <a:r>
              <a:rPr lang="en-US" altLang="en-US" sz="2000" dirty="0" smtClean="0"/>
              <a:t>.</a:t>
            </a:r>
          </a:p>
          <a:p>
            <a:r>
              <a:rPr lang="en-US" altLang="en-US" sz="2000" dirty="0" err="1" smtClean="0"/>
              <a:t>Lymphatics</a:t>
            </a:r>
            <a:r>
              <a:rPr lang="en-US" altLang="en-US" sz="2000" dirty="0" smtClean="0"/>
              <a:t> draining lateral foot: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 smtClean="0"/>
              <a:t>	</a:t>
            </a:r>
            <a:r>
              <a:rPr lang="en-US" altLang="en-US" sz="2000" dirty="0" smtClean="0"/>
              <a:t>-Ascend </a:t>
            </a:r>
            <a:r>
              <a:rPr lang="en-US" altLang="en-US" sz="2000" dirty="0" smtClean="0"/>
              <a:t>with small </a:t>
            </a:r>
            <a:r>
              <a:rPr lang="en-US" altLang="en-US" sz="2000" dirty="0" err="1" smtClean="0"/>
              <a:t>saphenous</a:t>
            </a:r>
            <a:r>
              <a:rPr lang="en-US" altLang="en-US" sz="2000" dirty="0" smtClean="0"/>
              <a:t> vein.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 smtClean="0"/>
              <a:t>	</a:t>
            </a:r>
            <a:r>
              <a:rPr lang="en-US" altLang="en-US" sz="2000" dirty="0" smtClean="0"/>
              <a:t>- End </a:t>
            </a:r>
            <a:r>
              <a:rPr lang="en-US" altLang="en-US" sz="2000" dirty="0" smtClean="0"/>
              <a:t>in lymph nodes in </a:t>
            </a:r>
            <a:r>
              <a:rPr lang="en-US" altLang="en-US" sz="2000" dirty="0" err="1" smtClean="0"/>
              <a:t>popliteal</a:t>
            </a:r>
            <a:r>
              <a:rPr lang="en-US" altLang="en-US" sz="2000" dirty="0" smtClean="0"/>
              <a:t> fossa.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 smtClean="0"/>
              <a:t>	</a:t>
            </a:r>
            <a:r>
              <a:rPr lang="en-US" altLang="en-US" sz="2000" dirty="0" smtClean="0"/>
              <a:t>- Ascend </a:t>
            </a:r>
            <a:r>
              <a:rPr lang="en-US" altLang="en-US" sz="2000" dirty="0" smtClean="0"/>
              <a:t>with femoral vein to deep inguinal </a:t>
            </a:r>
            <a:r>
              <a:rPr lang="en-US" altLang="en-US" sz="2000" dirty="0" smtClean="0"/>
              <a:t>nodes</a:t>
            </a:r>
            <a:r>
              <a:rPr lang="en-US" altLang="en-US" sz="2000" dirty="0" smtClean="0"/>
              <a:t>.</a:t>
            </a:r>
          </a:p>
          <a:p>
            <a:r>
              <a:rPr lang="en-US" altLang="en-US" sz="2000" dirty="0" smtClean="0"/>
              <a:t>Drainage pathway: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 smtClean="0"/>
              <a:t>	</a:t>
            </a:r>
            <a:r>
              <a:rPr lang="en-US" altLang="en-US" sz="2000" dirty="0" smtClean="0"/>
              <a:t>Superficial </a:t>
            </a:r>
            <a:r>
              <a:rPr lang="en-US" altLang="en-US" sz="2000" dirty="0" smtClean="0"/>
              <a:t>inguinal to deep inguinal </a:t>
            </a:r>
            <a:r>
              <a:rPr lang="en-US" altLang="en-US" sz="2000" dirty="0" smtClean="0"/>
              <a:t>to external </a:t>
            </a:r>
            <a:r>
              <a:rPr lang="en-US" altLang="en-US" sz="2000" dirty="0" err="1" smtClean="0"/>
              <a:t>iliacs</a:t>
            </a:r>
            <a:endParaRPr lang="en-US" altLang="en-US" sz="2000" dirty="0"/>
          </a:p>
        </p:txBody>
      </p:sp>
      <p:pic>
        <p:nvPicPr>
          <p:cNvPr id="4" name="صورة 3" descr="Lower Limb Lymph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6926" y="431074"/>
            <a:ext cx="5765074" cy="5512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2120_Major_Systemic_Arte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9" y="0"/>
            <a:ext cx="437218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xmlns="" id="{39E0B50A-B91F-4175-9CEE-25B71F363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Obturator artery</a:t>
            </a:r>
            <a:endParaRPr lang="en-US" altLang="en-US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xmlns="" id="{6206EDB5-4D92-4BB2-AE97-DA849D25B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04509" cy="4351338"/>
          </a:xfrm>
        </p:spPr>
        <p:txBody>
          <a:bodyPr>
            <a:normAutofit fontScale="850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Branch of the internal iliac artery or some times may arise from the inferior </a:t>
            </a:r>
            <a:r>
              <a:rPr lang="en-US" altLang="en-US" dirty="0" err="1"/>
              <a:t>epigastric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Enters thigh through obturator foramen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It participates in supplying the adductor compartment of the thigh along with </a:t>
            </a:r>
            <a:r>
              <a:rPr lang="en-US" altLang="en-US" dirty="0" err="1"/>
              <a:t>profunda</a:t>
            </a:r>
            <a:r>
              <a:rPr lang="en-US" altLang="en-US" dirty="0"/>
              <a:t> </a:t>
            </a:r>
            <a:r>
              <a:rPr lang="en-US" altLang="en-US" dirty="0" smtClean="0"/>
              <a:t>femoris</a:t>
            </a:r>
          </a:p>
          <a:p>
            <a:r>
              <a:rPr lang="en-US" altLang="en-US" dirty="0" smtClean="0"/>
              <a:t>Gives rise to:</a:t>
            </a:r>
          </a:p>
          <a:p>
            <a:pPr>
              <a:buNone/>
            </a:pPr>
            <a:r>
              <a:rPr lang="en-US" altLang="en-US" dirty="0" smtClean="0"/>
              <a:t>		Anterior and posterior branches.</a:t>
            </a:r>
          </a:p>
          <a:p>
            <a:pPr>
              <a:buNone/>
            </a:pPr>
            <a:r>
              <a:rPr lang="en-US" altLang="en-US" dirty="0" smtClean="0"/>
              <a:t>		</a:t>
            </a:r>
            <a:r>
              <a:rPr lang="en-US" altLang="en-US" dirty="0" err="1" smtClean="0"/>
              <a:t>Acetabular</a:t>
            </a:r>
            <a:r>
              <a:rPr lang="en-US" altLang="en-US" dirty="0" smtClean="0"/>
              <a:t> artery:</a:t>
            </a:r>
          </a:p>
          <a:p>
            <a:pPr>
              <a:buNone/>
            </a:pPr>
            <a:r>
              <a:rPr lang="en-US" altLang="en-US" sz="2400" dirty="0" smtClean="0"/>
              <a:t>			To head of femur via </a:t>
            </a:r>
            <a:r>
              <a:rPr lang="en-US" altLang="en-US" sz="2400" dirty="0" err="1" smtClean="0"/>
              <a:t>ligamentum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teres</a:t>
            </a:r>
            <a:r>
              <a:rPr lang="en-US" altLang="en-US" sz="2400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endParaRPr lang="en-US" altLang="en-US" dirty="0"/>
          </a:p>
        </p:txBody>
      </p:sp>
      <p:pic>
        <p:nvPicPr>
          <p:cNvPr id="4" name="Picture 2" descr="http://web.uni-plovdiv.bg/stu1104541018/docs/res/skandalakis'%20surgical%20anatomy%20-%202004/Chapter%2028_%20Pelvis%20and%20Perineum_fichiers/loadBinaryCACT6R6B.jpg">
            <a:extLst>
              <a:ext uri="{FF2B5EF4-FFF2-40B4-BE49-F238E27FC236}">
                <a16:creationId xmlns:a16="http://schemas.microsoft.com/office/drawing/2014/main" xmlns="" id="{5FAC8D96-9D7F-40BB-9920-5A3C9265C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9780" y="0"/>
            <a:ext cx="6242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be-strong-text.jpg"/>
          <p:cNvPicPr>
            <a:picLocks noChangeAspect="1"/>
          </p:cNvPicPr>
          <p:nvPr/>
        </p:nvPicPr>
        <p:blipFill>
          <a:blip r:embed="rId2"/>
          <a:srcRect b="28179"/>
          <a:stretch>
            <a:fillRect/>
          </a:stretch>
        </p:blipFill>
        <p:spPr>
          <a:xfrm>
            <a:off x="389966" y="699247"/>
            <a:ext cx="11802034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844CF6E2-FB39-4B36-8851-0DDFAF2B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25194" cy="1325563"/>
          </a:xfrm>
        </p:spPr>
        <p:txBody>
          <a:bodyPr/>
          <a:lstStyle/>
          <a:p>
            <a:r>
              <a:rPr lang="en-GB" altLang="en-US" dirty="0" smtClean="0"/>
              <a:t>THE FEMORAL ARTERY</a:t>
            </a:r>
            <a:endParaRPr lang="en-US" altLang="en-US" dirty="0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xmlns="" id="{6B2D8B05-FB15-4051-A25F-969378BF5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16619"/>
            <a:ext cx="5930537" cy="4351338"/>
          </a:xfrm>
        </p:spPr>
        <p:txBody>
          <a:bodyPr>
            <a:normAutofit fontScale="925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It is Continuation of the external iliac artery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It is the major artery of the lower limb</a:t>
            </a:r>
          </a:p>
          <a:p>
            <a:pPr lvl="1"/>
            <a:r>
              <a:rPr lang="en-US" dirty="0" smtClean="0"/>
              <a:t>it lies midway between the </a:t>
            </a:r>
            <a:r>
              <a:rPr lang="en-US" u="sng" dirty="0" smtClean="0"/>
              <a:t>Anterior Superior Iliac Spine </a:t>
            </a:r>
            <a:r>
              <a:rPr lang="en-US" dirty="0" smtClean="0"/>
              <a:t>and </a:t>
            </a:r>
            <a:r>
              <a:rPr lang="en-US" dirty="0" smtClean="0"/>
              <a:t>the </a:t>
            </a:r>
            <a:r>
              <a:rPr lang="en-US" u="sng" dirty="0" err="1" smtClean="0"/>
              <a:t>symphysis</a:t>
            </a:r>
            <a:r>
              <a:rPr lang="en-US" u="sng" dirty="0" smtClean="0"/>
              <a:t> pubis </a:t>
            </a:r>
            <a:r>
              <a:rPr lang="en-US" dirty="0" smtClean="0"/>
              <a:t>(the site for taking a femoral pulse) </a:t>
            </a:r>
            <a:endParaRPr lang="en-US" dirty="0" smtClean="0"/>
          </a:p>
          <a:p>
            <a:pPr lvl="1"/>
            <a:r>
              <a:rPr lang="en-US" altLang="en-US" dirty="0" smtClean="0"/>
              <a:t>Descends </a:t>
            </a:r>
            <a:r>
              <a:rPr lang="en-US" altLang="en-US" dirty="0"/>
              <a:t>in femoral triangle on </a:t>
            </a:r>
            <a:r>
              <a:rPr lang="en-US" altLang="en-US" dirty="0" err="1"/>
              <a:t>iliopsoas</a:t>
            </a:r>
            <a:r>
              <a:rPr lang="en-US" altLang="en-US" dirty="0"/>
              <a:t> and </a:t>
            </a:r>
            <a:r>
              <a:rPr lang="en-US" altLang="en-US" dirty="0" err="1"/>
              <a:t>pectineus</a:t>
            </a:r>
            <a:r>
              <a:rPr lang="en-US" altLang="en-US" dirty="0"/>
              <a:t>, lateral to femoral vein and medial to the femoral nerve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Enters </a:t>
            </a:r>
            <a:r>
              <a:rPr lang="en-US" altLang="en-US" dirty="0" smtClean="0"/>
              <a:t>deep</a:t>
            </a:r>
            <a:r>
              <a:rPr lang="en-US" dirty="0" smtClean="0"/>
              <a:t> </a:t>
            </a:r>
            <a:r>
              <a:rPr lang="en-US" dirty="0" smtClean="0"/>
              <a:t>adductor canal, and it leaves the front of the thigh by passing through the opening in the adductor magnus and then entering the </a:t>
            </a:r>
            <a:r>
              <a:rPr lang="en-US" dirty="0" err="1" smtClean="0"/>
              <a:t>popliteal</a:t>
            </a:r>
            <a:r>
              <a:rPr lang="en-US" dirty="0" smtClean="0"/>
              <a:t> space as the </a:t>
            </a:r>
            <a:r>
              <a:rPr lang="en-US" dirty="0" err="1" smtClean="0"/>
              <a:t>popliteal</a:t>
            </a:r>
            <a:r>
              <a:rPr lang="en-US" dirty="0" smtClean="0"/>
              <a:t> artery</a:t>
            </a:r>
            <a:endParaRPr lang="en-US" altLang="en-US" dirty="0"/>
          </a:p>
        </p:txBody>
      </p:sp>
      <p:pic>
        <p:nvPicPr>
          <p:cNvPr id="4" name="صورة 3" descr="femoral-arte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511" y="0"/>
            <a:ext cx="644548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15D2C25E-697E-4D3E-B74D-B49723E9E4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Femoral Artery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AB57B5C9-889D-419E-B9B9-CDA1FFB62A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5549537" cy="4351338"/>
          </a:xfrm>
        </p:spPr>
        <p:txBody>
          <a:bodyPr/>
          <a:lstStyle/>
          <a:p>
            <a:r>
              <a:rPr lang="en-US" altLang="en-US" dirty="0"/>
              <a:t>Proximal branches:</a:t>
            </a:r>
          </a:p>
          <a:p>
            <a:pPr>
              <a:buFont typeface="Wingdings" pitchFamily="2" charset="2"/>
              <a:buChar char="ü"/>
            </a:pPr>
            <a:r>
              <a:rPr lang="en-US" altLang="en-US" dirty="0" smtClean="0"/>
              <a:t>Superficial </a:t>
            </a:r>
            <a:r>
              <a:rPr lang="en-US" altLang="en-US" dirty="0" err="1"/>
              <a:t>epigastric</a:t>
            </a:r>
            <a:r>
              <a:rPr lang="en-US" altLang="en-US" dirty="0"/>
              <a:t> </a:t>
            </a:r>
            <a:r>
              <a:rPr lang="en-US" altLang="en-US" dirty="0" smtClean="0"/>
              <a:t>artery</a:t>
            </a:r>
            <a:r>
              <a:rPr lang="en-US" altLang="en-US" dirty="0" smtClean="0"/>
              <a:t>: </a:t>
            </a:r>
            <a:r>
              <a:rPr lang="en-US" dirty="0" smtClean="0"/>
              <a:t>which </a:t>
            </a:r>
            <a:r>
              <a:rPr lang="en-US" dirty="0" smtClean="0"/>
              <a:t>arises just below the inguinal ligament and runs upward to the abdominal wall.</a:t>
            </a:r>
            <a:r>
              <a:rPr lang="en-US" altLang="en-US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altLang="en-US" dirty="0" smtClean="0"/>
              <a:t>Superficial </a:t>
            </a:r>
            <a:r>
              <a:rPr lang="en-US" altLang="en-US" dirty="0"/>
              <a:t>circumflex iliac </a:t>
            </a:r>
            <a:r>
              <a:rPr lang="en-US" altLang="en-US" dirty="0" smtClean="0"/>
              <a:t>artery.</a:t>
            </a:r>
          </a:p>
          <a:p>
            <a:pPr>
              <a:buFont typeface="Wingdings" pitchFamily="2" charset="2"/>
              <a:buChar char="ü"/>
            </a:pPr>
            <a:r>
              <a:rPr lang="en-US" altLang="en-US" dirty="0" smtClean="0"/>
              <a:t>Superficial </a:t>
            </a:r>
            <a:r>
              <a:rPr lang="en-US" altLang="en-US" dirty="0"/>
              <a:t>external </a:t>
            </a:r>
            <a:r>
              <a:rPr lang="en-US" altLang="en-US" dirty="0" err="1"/>
              <a:t>pudendal</a:t>
            </a:r>
            <a:r>
              <a:rPr lang="en-US" altLang="en-US" dirty="0"/>
              <a:t> artery.</a:t>
            </a:r>
          </a:p>
        </p:txBody>
      </p:sp>
      <p:pic>
        <p:nvPicPr>
          <p:cNvPr id="4" name="Picture 5" descr="femoral artery branches Andersen">
            <a:extLst>
              <a:ext uri="{FF2B5EF4-FFF2-40B4-BE49-F238E27FC236}">
                <a16:creationId xmlns:a16="http://schemas.microsoft.com/office/drawing/2014/main" xmlns="" id="{4DD8DD91-8F2A-4B8D-92D1-D0C5DA3BE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89906" y="371975"/>
            <a:ext cx="4768850" cy="5576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180D0F2B-8A96-4EAE-B3AB-1AF38C3A6C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Femoral Artery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63793E8D-A5F6-44A2-BD40-69F7FF52CA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Deep branches: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dirty="0" smtClean="0"/>
              <a:t>Deep </a:t>
            </a:r>
            <a:r>
              <a:rPr lang="en-US" altLang="en-US" dirty="0"/>
              <a:t>external </a:t>
            </a:r>
            <a:r>
              <a:rPr lang="en-US" altLang="en-US" dirty="0" err="1" smtClean="0"/>
              <a:t>pudendal</a:t>
            </a:r>
            <a:r>
              <a:rPr lang="en-US" altLang="en-US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dirty="0" smtClean="0"/>
              <a:t>Descending </a:t>
            </a:r>
            <a:r>
              <a:rPr lang="en-US" altLang="en-US" dirty="0" err="1" smtClean="0"/>
              <a:t>genicular</a:t>
            </a:r>
            <a:r>
              <a:rPr lang="en-US" altLang="en-US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n-US" altLang="en-US" dirty="0" err="1" smtClean="0"/>
              <a:t>Profunda</a:t>
            </a:r>
            <a:r>
              <a:rPr lang="en-US" altLang="en-US" dirty="0" smtClean="0"/>
              <a:t> </a:t>
            </a:r>
            <a:r>
              <a:rPr lang="en-US" altLang="en-US" dirty="0"/>
              <a:t>femoris (deep femoral):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dirty="0" smtClean="0"/>
              <a:t>Medial </a:t>
            </a:r>
            <a:r>
              <a:rPr lang="en-US" altLang="en-US" dirty="0"/>
              <a:t>femoral </a:t>
            </a:r>
            <a:r>
              <a:rPr lang="en-US" altLang="en-US" dirty="0" smtClean="0"/>
              <a:t>circumflex.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dirty="0" smtClean="0"/>
              <a:t>Lateral </a:t>
            </a:r>
            <a:r>
              <a:rPr lang="en-US" altLang="en-US" dirty="0"/>
              <a:t>femoral </a:t>
            </a:r>
            <a:r>
              <a:rPr lang="en-US" altLang="en-US" dirty="0" smtClean="0"/>
              <a:t>circumflex.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dirty="0" smtClean="0"/>
              <a:t>Perforating </a:t>
            </a:r>
            <a:r>
              <a:rPr lang="en-US" altLang="en-US" dirty="0"/>
              <a:t>arteries (3</a:t>
            </a:r>
            <a:r>
              <a:rPr lang="en-US" altLang="en-US" dirty="0" smtClean="0"/>
              <a:t>).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en-US" dirty="0" smtClean="0"/>
              <a:t>Descending </a:t>
            </a:r>
            <a:r>
              <a:rPr lang="en-US" altLang="en-US" dirty="0" err="1"/>
              <a:t>genicular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xmlns="" id="{348125FA-A139-4CBD-8CFB-27C8FD902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Profunda femoris artery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1558B0-057A-4827-A366-379EC8593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77" y="1737360"/>
            <a:ext cx="5865223" cy="4387351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It is the artery to the thigh and the major branch of femoral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Arises from lateral aspect of femoral artery in femoral triangle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Supplies anterior and medial (adductor) compartments of the thigh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Supplies posterior compartment by perforating arteries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Gives off medial and lateral circumflex femoral arteries that supply the head of the femur and muscles of lateral side of the thigh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39938" name="AutoShape 2" descr="Image result for femoral artery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39940" name="AutoShape 4" descr="Image result for femoral artery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6" name="صورة 5" descr="تنزي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763" y="1737360"/>
            <a:ext cx="4952808" cy="38803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TROCHANTERIC ANASTOMOSIS</a:t>
            </a:r>
            <a:endParaRPr lang="ar-JO" dirty="0"/>
          </a:p>
        </p:txBody>
      </p:sp>
      <p:sp>
        <p:nvSpPr>
          <p:cNvPr id="3" name="مستطيل 2"/>
          <p:cNvSpPr/>
          <p:nvPr/>
        </p:nvSpPr>
        <p:spPr>
          <a:xfrm>
            <a:off x="971006" y="2416015"/>
            <a:ext cx="42280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The </a:t>
            </a:r>
            <a:r>
              <a:rPr lang="en-US" sz="2400" dirty="0" err="1" smtClean="0"/>
              <a:t>trochanteric</a:t>
            </a:r>
            <a:r>
              <a:rPr lang="en-US" sz="2400" dirty="0" smtClean="0"/>
              <a:t> </a:t>
            </a:r>
            <a:r>
              <a:rPr lang="en-US" sz="2400" dirty="0" err="1" smtClean="0"/>
              <a:t>anastomosis</a:t>
            </a:r>
            <a:r>
              <a:rPr lang="en-US" sz="2400" dirty="0" smtClean="0"/>
              <a:t> provides the main blood supply to the head of the femur (in adults</a:t>
            </a:r>
            <a:r>
              <a:rPr lang="en-US" sz="2400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</a:t>
            </a:r>
            <a:r>
              <a:rPr lang="en-US" sz="2400" dirty="0" smtClean="0"/>
              <a:t>via the following arteries: • Superior </a:t>
            </a:r>
            <a:r>
              <a:rPr lang="en-US" sz="2400" dirty="0" err="1" smtClean="0"/>
              <a:t>gluteal</a:t>
            </a:r>
            <a:r>
              <a:rPr lang="en-US" sz="2400" dirty="0" smtClean="0"/>
              <a:t> artery. • Inferior </a:t>
            </a:r>
            <a:r>
              <a:rPr lang="en-US" sz="2400" dirty="0" err="1" smtClean="0"/>
              <a:t>gluteal</a:t>
            </a:r>
            <a:r>
              <a:rPr lang="en-US" sz="2400" dirty="0" smtClean="0"/>
              <a:t> artery. • Medial femoral circumflex artery. • Lateral femoral circumflex artery</a:t>
            </a:r>
            <a:endParaRPr lang="ar-JO" sz="2400" dirty="0"/>
          </a:p>
        </p:txBody>
      </p:sp>
      <p:pic>
        <p:nvPicPr>
          <p:cNvPr id="4" name="صورة 3" descr="Trochanteric-anatomos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43" y="1793086"/>
            <a:ext cx="4376057" cy="44901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90894C7A-9B55-405C-99E8-186CDBFD3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rgbClr val="FFFF00"/>
                </a:solidFill>
              </a:rPr>
              <a:t>Cruciate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err="1">
                <a:solidFill>
                  <a:srgbClr val="FFFF00"/>
                </a:solidFill>
              </a:rPr>
              <a:t>Anastomosis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565E559F-CD05-42EA-B8C3-A3F6B89D2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1813" y="1629683"/>
            <a:ext cx="6516188" cy="4351338"/>
          </a:xfrm>
        </p:spPr>
        <p:txBody>
          <a:bodyPr/>
          <a:lstStyle/>
          <a:p>
            <a:r>
              <a:rPr lang="en-US" altLang="en-US" dirty="0"/>
              <a:t>Joins internal iliac to femoral: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	Bypass for femoral or external iliac arteries.</a:t>
            </a:r>
          </a:p>
          <a:p>
            <a:r>
              <a:rPr lang="en-US" altLang="en-US" dirty="0"/>
              <a:t>Includes branches from: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	Medial femoral circumflex.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	Lateral femoral circumflex.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	Inferior </a:t>
            </a:r>
            <a:r>
              <a:rPr lang="en-US" altLang="en-US" dirty="0" err="1"/>
              <a:t>gluteal</a:t>
            </a:r>
            <a:r>
              <a:rPr lang="en-US" altLang="en-US" dirty="0"/>
              <a:t> artery.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		First perforating artery.</a:t>
            </a:r>
          </a:p>
        </p:txBody>
      </p:sp>
      <p:pic>
        <p:nvPicPr>
          <p:cNvPr id="5" name="صورة 4" descr="gluteal-region-by-ritika-24-638.jpg"/>
          <p:cNvPicPr>
            <a:picLocks noChangeAspect="1"/>
          </p:cNvPicPr>
          <p:nvPr/>
        </p:nvPicPr>
        <p:blipFill>
          <a:blip r:embed="rId2"/>
          <a:srcRect l="58025" t="28384"/>
          <a:stretch>
            <a:fillRect/>
          </a:stretch>
        </p:blipFill>
        <p:spPr>
          <a:xfrm>
            <a:off x="7289074" y="1624681"/>
            <a:ext cx="3801292" cy="48693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1470</Words>
  <Application>Microsoft Office PowerPoint</Application>
  <PresentationFormat>مخصص</PresentationFormat>
  <Paragraphs>172</Paragraphs>
  <Slides>30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Office Theme</vt:lpstr>
      <vt:lpstr>Lower Limb Blood Supply</vt:lpstr>
      <vt:lpstr>Arteries of the lower limb</vt:lpstr>
      <vt:lpstr>Obturator artery</vt:lpstr>
      <vt:lpstr>THE FEMORAL ARTERY</vt:lpstr>
      <vt:lpstr>Femoral Artery</vt:lpstr>
      <vt:lpstr>Femoral Artery</vt:lpstr>
      <vt:lpstr>Profunda femoris artery</vt:lpstr>
      <vt:lpstr>TROCHANTERIC ANASTOMOSIS</vt:lpstr>
      <vt:lpstr>Cruciate Anastomosis</vt:lpstr>
      <vt:lpstr>Popliteal artery</vt:lpstr>
      <vt:lpstr>الشريحة 11</vt:lpstr>
      <vt:lpstr>Anterior tibial artery</vt:lpstr>
      <vt:lpstr>الشريحة 13</vt:lpstr>
      <vt:lpstr>Dorsalis pedis artery</vt:lpstr>
      <vt:lpstr>Posterior Tibial</vt:lpstr>
      <vt:lpstr>Posterior Tibial</vt:lpstr>
      <vt:lpstr>Peroneal (Fibular) artery</vt:lpstr>
      <vt:lpstr>Medial Plantar Artery</vt:lpstr>
      <vt:lpstr>Lateral Plantar Artery</vt:lpstr>
      <vt:lpstr>Lower Limb Venous Drainage</vt:lpstr>
      <vt:lpstr>Lower Limb Venous Drainage</vt:lpstr>
      <vt:lpstr>Lower Limb Venous Drainage</vt:lpstr>
      <vt:lpstr>Lower Limb Venous Drainage</vt:lpstr>
      <vt:lpstr>Lower Limb Venous Drainage</vt:lpstr>
      <vt:lpstr>POPLITEAL VEIN</vt:lpstr>
      <vt:lpstr>FEMORAL VEIN</vt:lpstr>
      <vt:lpstr>الشريحة 27</vt:lpstr>
      <vt:lpstr>Lower Limb Lymphatics</vt:lpstr>
      <vt:lpstr>الشريحة 29</vt:lpstr>
      <vt:lpstr>الشريحة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Amal Albtoosh</dc:creator>
  <cp:lastModifiedBy>WhatsApp</cp:lastModifiedBy>
  <cp:revision>64</cp:revision>
  <dcterms:created xsi:type="dcterms:W3CDTF">2019-02-22T19:12:24Z</dcterms:created>
  <dcterms:modified xsi:type="dcterms:W3CDTF">2019-02-23T13:49:52Z</dcterms:modified>
</cp:coreProperties>
</file>