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4"/>
  </p:notesMasterIdLst>
  <p:sldIdLst>
    <p:sldId id="297" r:id="rId5"/>
    <p:sldId id="289" r:id="rId6"/>
    <p:sldId id="290" r:id="rId7"/>
    <p:sldId id="291" r:id="rId8"/>
    <p:sldId id="292" r:id="rId9"/>
    <p:sldId id="293" r:id="rId10"/>
    <p:sldId id="295" r:id="rId11"/>
    <p:sldId id="298"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 id="287" r:id="rId33"/>
  </p:sldIdLst>
  <p:sldSz cx="9144000" cy="6858000" type="screen4x3"/>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1" d="100"/>
          <a:sy n="71" d="100"/>
        </p:scale>
        <p:origin x="-70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J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EEF52683-5A74-467F-9778-F0EEC15781C5}" type="datetimeFigureOut">
              <a:rPr lang="ar-JO" smtClean="0"/>
              <a:pPr/>
              <a:t>07/10/1443</a:t>
            </a:fld>
            <a:endParaRPr lang="ar-JO"/>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ar-J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J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8F4C165B-D38A-4723-AF8F-4DFBF20BACB3}" type="slidenum">
              <a:rPr lang="ar-JO" smtClean="0"/>
              <a:pPr/>
              <a:t>‹#›</a:t>
            </a:fld>
            <a:endParaRPr lang="ar-JO"/>
          </a:p>
        </p:txBody>
      </p:sp>
    </p:spTree>
    <p:extLst>
      <p:ext uri="{BB962C8B-B14F-4D97-AF65-F5344CB8AC3E}">
        <p14:creationId xmlns:p14="http://schemas.microsoft.com/office/powerpoint/2010/main" xmlns="" val="2517942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F21F7262-790B-4F9A-A4F6-43A0D83F3C7B}" type="slidenum">
              <a:rPr lang="en-MY" smtClean="0"/>
              <a:pPr/>
              <a:t>3</a:t>
            </a:fld>
            <a:endParaRPr lang="en-MY"/>
          </a:p>
        </p:txBody>
      </p:sp>
    </p:spTree>
    <p:extLst>
      <p:ext uri="{BB962C8B-B14F-4D97-AF65-F5344CB8AC3E}">
        <p14:creationId xmlns:p14="http://schemas.microsoft.com/office/powerpoint/2010/main" xmlns="" val="3763389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BC39D324-B150-44A8-B3C5-6A2A76CB9F23}" type="slidenum">
              <a:rPr lang="en-MY" smtClean="0"/>
              <a:pPr/>
              <a:t>29</a:t>
            </a:fld>
            <a:endParaRPr lang="en-MY"/>
          </a:p>
        </p:txBody>
      </p:sp>
    </p:spTree>
    <p:extLst>
      <p:ext uri="{BB962C8B-B14F-4D97-AF65-F5344CB8AC3E}">
        <p14:creationId xmlns:p14="http://schemas.microsoft.com/office/powerpoint/2010/main" xmlns="" val="1361522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1455676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1696207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207859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2710421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59622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4091587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1744888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2891880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4214672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3803858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E1C80D-8B56-4AA9-8E80-56D442812FE3}" type="datetimeFigureOut">
              <a:rPr lang="ar-JO" smtClean="0"/>
              <a:pPr/>
              <a:t>07/10/1443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2554983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1C80D-8B56-4AA9-8E80-56D442812FE3}" type="datetimeFigureOut">
              <a:rPr lang="ar-JO" smtClean="0"/>
              <a:pPr/>
              <a:t>07/10/1443</a:t>
            </a:fld>
            <a:endParaRPr lang="ar-J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1AC95A-D36B-474C-9101-16A7A24B6D95}" type="slidenum">
              <a:rPr lang="ar-JO" smtClean="0"/>
              <a:pPr/>
              <a:t>‹#›</a:t>
            </a:fld>
            <a:endParaRPr lang="ar-JO"/>
          </a:p>
        </p:txBody>
      </p:sp>
    </p:spTree>
    <p:extLst>
      <p:ext uri="{BB962C8B-B14F-4D97-AF65-F5344CB8AC3E}">
        <p14:creationId xmlns:p14="http://schemas.microsoft.com/office/powerpoint/2010/main" xmlns="" val="971409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afeworkaustralia.gov.au/system/files/documents/1702/nhews_biologicalmaterials.pdf"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safeworkaustralia.gov.au/system/files/documents/1702/nhews_biologicalmaterials.pdf"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27584" y="1197089"/>
            <a:ext cx="7560840"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OCCUPATIONAL HEALTH</a:t>
            </a:r>
          </a:p>
        </p:txBody>
      </p:sp>
      <p:sp>
        <p:nvSpPr>
          <p:cNvPr id="8" name="Rectangle 7"/>
          <p:cNvSpPr/>
          <p:nvPr/>
        </p:nvSpPr>
        <p:spPr>
          <a:xfrm>
            <a:off x="981595" y="5144998"/>
            <a:ext cx="6964792" cy="707886"/>
          </a:xfrm>
          <a:prstGeom prst="rect">
            <a:avLst/>
          </a:prstGeom>
          <a:noFill/>
        </p:spPr>
        <p:txBody>
          <a:bodyPr wrap="none" lIns="91440" tIns="45720" rIns="91440" bIns="45720">
            <a:spAutoFit/>
          </a:bodyPr>
          <a:lstStyle/>
          <a:p>
            <a:pPr algn="ctr"/>
            <a:r>
              <a:rPr lang="en-US" sz="4000" b="1" cap="all" spc="0" dirty="0">
                <a:ln w="9000" cmpd="sng">
                  <a:solidFill>
                    <a:schemeClr val="accent4">
                      <a:shade val="50000"/>
                      <a:satMod val="120000"/>
                    </a:schemeClr>
                  </a:solidFill>
                  <a:prstDash val="solid"/>
                </a:ln>
                <a:solidFill>
                  <a:schemeClr val="accent1">
                    <a:lumMod val="75000"/>
                  </a:schemeClr>
                </a:solidFill>
                <a:effectLst>
                  <a:reflection blurRad="12700" stA="28000" endPos="45000" dist="1000" dir="5400000" sy="-100000" algn="bl" rotWithShape="0"/>
                </a:effectLst>
              </a:rPr>
              <a:t>Prof.  Dr. WAQAR  AL-KUBAISY</a:t>
            </a:r>
            <a:endParaRPr lang="en-MY" sz="4000" b="1" cap="all" spc="0" dirty="0">
              <a:ln w="9000" cmpd="sng">
                <a:solidFill>
                  <a:schemeClr val="accent4">
                    <a:shade val="50000"/>
                    <a:satMod val="120000"/>
                  </a:schemeClr>
                </a:solidFill>
                <a:prstDash val="solid"/>
              </a:ln>
              <a:solidFill>
                <a:schemeClr val="accent1">
                  <a:lumMod val="75000"/>
                </a:schemeClr>
              </a:solidFill>
              <a:effectLst>
                <a:reflection blurRad="12700" stA="28000" endPos="45000" dist="1000" dir="5400000" sy="-100000" algn="bl" rotWithShape="0"/>
              </a:effectLst>
            </a:endParaRPr>
          </a:p>
        </p:txBody>
      </p:sp>
      <p:sp>
        <p:nvSpPr>
          <p:cNvPr id="2" name="Rectangle 1"/>
          <p:cNvSpPr/>
          <p:nvPr/>
        </p:nvSpPr>
        <p:spPr>
          <a:xfrm>
            <a:off x="3314707" y="3288268"/>
            <a:ext cx="1086947" cy="830997"/>
          </a:xfrm>
          <a:prstGeom prst="rect">
            <a:avLst/>
          </a:prstGeom>
        </p:spPr>
        <p:txBody>
          <a:bodyPr wrap="square">
            <a:spAutoFit/>
          </a:bodyPr>
          <a:lstStyle/>
          <a:p>
            <a:pPr algn="ctr"/>
            <a:r>
              <a:rPr lang="en-US" sz="48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III</a:t>
            </a:r>
            <a:endParaRPr lang="en-MY" sz="48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pic>
        <p:nvPicPr>
          <p:cNvPr id="5" name="Picture 2" descr="A Child at work occupational health and safety Stock Photo - 9264338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6247" y="2343685"/>
            <a:ext cx="3229417" cy="2720161"/>
          </a:xfrm>
          <a:prstGeom prst="rect">
            <a:avLst/>
          </a:prstGeom>
          <a:noFill/>
          <a:extLst>
            <a:ext uri="{909E8E84-426E-40DD-AFC4-6F175D3DCCD1}">
              <a14:hiddenFill xmlns:a14="http://schemas.microsoft.com/office/drawing/2010/main" xmlns="">
                <a:solidFill>
                  <a:srgbClr val="FFFFFF"/>
                </a:solidFill>
              </a14:hiddenFill>
            </a:ext>
          </a:extLst>
        </p:spPr>
      </p:pic>
      <p:sp>
        <p:nvSpPr>
          <p:cNvPr id="3" name="Slide Number Placeholder 2"/>
          <p:cNvSpPr>
            <a:spLocks noGrp="1"/>
          </p:cNvSpPr>
          <p:nvPr>
            <p:ph type="sldNum" sz="quarter" idx="12"/>
          </p:nvPr>
        </p:nvSpPr>
        <p:spPr/>
        <p:txBody>
          <a:bodyPr/>
          <a:lstStyle/>
          <a:p>
            <a:fld id="{E7301559-D63E-40B0-8455-2C0C1BD9A29B}" type="slidenum">
              <a:rPr lang="en-MY" smtClean="0"/>
              <a:pPr/>
              <a:t>1</a:t>
            </a:fld>
            <a:endParaRPr lang="en-MY"/>
          </a:p>
        </p:txBody>
      </p:sp>
    </p:spTree>
    <p:extLst>
      <p:ext uri="{BB962C8B-B14F-4D97-AF65-F5344CB8AC3E}">
        <p14:creationId xmlns:p14="http://schemas.microsoft.com/office/powerpoint/2010/main" xmlns="" val="3379715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742" y="246098"/>
            <a:ext cx="8950258" cy="5632311"/>
          </a:xfrm>
          <a:prstGeom prst="rect">
            <a:avLst/>
          </a:prstGeom>
        </p:spPr>
        <p:txBody>
          <a:bodyPr wrap="square">
            <a:spAutoFit/>
          </a:bodyPr>
          <a:lstStyle/>
          <a:p>
            <a:r>
              <a:rPr lang="en-MY" sz="1600" b="1" dirty="0">
                <a:solidFill>
                  <a:srgbClr val="FF0000"/>
                </a:solidFill>
                <a:latin typeface="Times New Roman" pitchFamily="18" charset="0"/>
                <a:cs typeface="Times New Roman" pitchFamily="18" charset="0"/>
              </a:rPr>
              <a:t>Biological hazards </a:t>
            </a:r>
            <a:r>
              <a:rPr lang="en-MY" sz="1600" b="1" dirty="0">
                <a:latin typeface="Times New Roman" pitchFamily="18" charset="0"/>
                <a:cs typeface="Times New Roman" pitchFamily="18" charset="0"/>
              </a:rPr>
              <a:t>(biohazards) </a:t>
            </a:r>
            <a:r>
              <a:rPr lang="en-MY" sz="1600" b="1" dirty="0">
                <a:solidFill>
                  <a:srgbClr val="FF0000"/>
                </a:solidFill>
                <a:latin typeface="Times New Roman" pitchFamily="18" charset="0"/>
                <a:cs typeface="Times New Roman" pitchFamily="18" charset="0"/>
              </a:rPr>
              <a:t>present the </a:t>
            </a:r>
            <a:r>
              <a:rPr lang="en-MY" sz="1600" b="1" dirty="0">
                <a:solidFill>
                  <a:srgbClr val="002060"/>
                </a:solidFill>
                <a:latin typeface="Times New Roman" pitchFamily="18" charset="0"/>
                <a:cs typeface="Times New Roman" pitchFamily="18" charset="0"/>
              </a:rPr>
              <a:t>Occupational Health and Safety (OHS) professional with </a:t>
            </a:r>
            <a:r>
              <a:rPr lang="en-MY" sz="1600" b="1" dirty="0">
                <a:solidFill>
                  <a:srgbClr val="FF0000"/>
                </a:solidFill>
                <a:latin typeface="Times New Roman" pitchFamily="18" charset="0"/>
                <a:cs typeface="Times New Roman" pitchFamily="18" charset="0"/>
              </a:rPr>
              <a:t>complex challenges</a:t>
            </a:r>
            <a:r>
              <a:rPr lang="en-MY" sz="1600" b="1" dirty="0">
                <a:solidFill>
                  <a:srgbClr val="002060"/>
                </a:solidFill>
                <a:latin typeface="Times New Roman" pitchFamily="18" charset="0"/>
                <a:cs typeface="Times New Roman" pitchFamily="18" charset="0"/>
              </a:rPr>
              <a:t>. </a:t>
            </a:r>
            <a:r>
              <a:rPr lang="ar-SA" sz="1600" dirty="0" smtClean="0"/>
              <a:t>تشكل المخاطر </a:t>
            </a:r>
            <a:r>
              <a:rPr lang="ar-SA" sz="1600" dirty="0" err="1" smtClean="0"/>
              <a:t>البيولوجية </a:t>
            </a:r>
            <a:r>
              <a:rPr lang="ar-SA" sz="1600" dirty="0" smtClean="0"/>
              <a:t>(المخاطر البيولوجية) أمام أخصائي الصحة والسلامة </a:t>
            </a:r>
            <a:r>
              <a:rPr lang="ar-SA" sz="1600" dirty="0" err="1" smtClean="0"/>
              <a:t>المهنية (</a:t>
            </a:r>
            <a:r>
              <a:rPr lang="en-US" sz="1600" dirty="0" smtClean="0"/>
              <a:t>OHS) </a:t>
            </a:r>
            <a:r>
              <a:rPr lang="ar-SA" sz="1600" dirty="0" smtClean="0"/>
              <a:t>تحديات معقدة.</a:t>
            </a:r>
          </a:p>
          <a:p>
            <a:r>
              <a:rPr lang="ar-SA" sz="1600" dirty="0" smtClean="0"/>
              <a:t/>
            </a:r>
            <a:br>
              <a:rPr lang="ar-SA" sz="1600" dirty="0" smtClean="0"/>
            </a:br>
            <a:r>
              <a:rPr lang="en-MY" sz="1600" b="1" dirty="0" smtClean="0">
                <a:solidFill>
                  <a:srgbClr val="002060"/>
                </a:solidFill>
                <a:latin typeface="Times New Roman" pitchFamily="18" charset="0"/>
                <a:cs typeface="Times New Roman" pitchFamily="18" charset="0"/>
              </a:rPr>
              <a:t>Many </a:t>
            </a:r>
            <a:r>
              <a:rPr lang="en-MY" sz="1600" b="1" dirty="0">
                <a:solidFill>
                  <a:srgbClr val="002060"/>
                </a:solidFill>
                <a:latin typeface="Times New Roman" pitchFamily="18" charset="0"/>
                <a:cs typeface="Times New Roman" pitchFamily="18" charset="0"/>
              </a:rPr>
              <a:t>and varied biohazards </a:t>
            </a:r>
            <a:r>
              <a:rPr lang="en-MY" sz="1600" b="1" dirty="0">
                <a:latin typeface="Times New Roman" pitchFamily="18" charset="0"/>
                <a:cs typeface="Times New Roman" pitchFamily="18" charset="0"/>
              </a:rPr>
              <a:t>may result from workplace </a:t>
            </a:r>
            <a:r>
              <a:rPr lang="en-MY" sz="1600" b="1" dirty="0">
                <a:solidFill>
                  <a:srgbClr val="002060"/>
                </a:solidFill>
                <a:latin typeface="Times New Roman" pitchFamily="18" charset="0"/>
                <a:cs typeface="Times New Roman" pitchFamily="18" charset="0"/>
              </a:rPr>
              <a:t>exposure to </a:t>
            </a:r>
            <a:r>
              <a:rPr lang="en-MY" sz="1600" b="1" dirty="0">
                <a:solidFill>
                  <a:srgbClr val="7030A0"/>
                </a:solidFill>
                <a:latin typeface="Times New Roman" pitchFamily="18" charset="0"/>
                <a:cs typeface="Times New Roman" pitchFamily="18" charset="0"/>
              </a:rPr>
              <a:t>organisms,</a:t>
            </a:r>
            <a:r>
              <a:rPr lang="en-MY" sz="1600" b="1" dirty="0">
                <a:solidFill>
                  <a:srgbClr val="0070C0"/>
                </a:solidFill>
                <a:latin typeface="Times New Roman" pitchFamily="18" charset="0"/>
                <a:cs typeface="Times New Roman" pitchFamily="18" charset="0"/>
              </a:rPr>
              <a:t> or </a:t>
            </a:r>
            <a:r>
              <a:rPr lang="en-MY" sz="1600" b="1" dirty="0">
                <a:solidFill>
                  <a:srgbClr val="7030A0"/>
                </a:solidFill>
                <a:latin typeface="Times New Roman" pitchFamily="18" charset="0"/>
                <a:cs typeface="Times New Roman" pitchFamily="18" charset="0"/>
              </a:rPr>
              <a:t>substances produced </a:t>
            </a:r>
            <a:r>
              <a:rPr lang="en-MY" sz="1600" b="1" dirty="0">
                <a:latin typeface="Times New Roman" pitchFamily="18" charset="0"/>
                <a:cs typeface="Times New Roman" pitchFamily="18" charset="0"/>
              </a:rPr>
              <a:t>by organisms, that </a:t>
            </a:r>
            <a:r>
              <a:rPr lang="en-MY" sz="1600" b="1" dirty="0">
                <a:solidFill>
                  <a:srgbClr val="FF0000"/>
                </a:solidFill>
                <a:latin typeface="Times New Roman" pitchFamily="18" charset="0"/>
                <a:cs typeface="Times New Roman" pitchFamily="18" charset="0"/>
              </a:rPr>
              <a:t>threaten human </a:t>
            </a:r>
            <a:r>
              <a:rPr lang="en-MY" sz="1600" b="1" dirty="0">
                <a:latin typeface="Times New Roman" pitchFamily="18" charset="0"/>
                <a:cs typeface="Times New Roman" pitchFamily="18" charset="0"/>
              </a:rPr>
              <a:t>health. </a:t>
            </a:r>
            <a:r>
              <a:rPr lang="ar-SA" sz="1600" dirty="0" smtClean="0"/>
              <a:t>قد تنجم العديد من المخاطر البيولوجية المتنوعة عن التعرض في مكان العمل للكائنات </a:t>
            </a:r>
            <a:r>
              <a:rPr lang="ar-SA" sz="1600" dirty="0" err="1" smtClean="0"/>
              <a:t>الحية </a:t>
            </a:r>
            <a:r>
              <a:rPr lang="ar-SA" sz="1600" dirty="0" smtClean="0"/>
              <a:t>، أو المواد التي تنتجها الكائنات </a:t>
            </a:r>
            <a:r>
              <a:rPr lang="ar-SA" sz="1600" dirty="0" err="1" smtClean="0"/>
              <a:t>الحية </a:t>
            </a:r>
            <a:r>
              <a:rPr lang="ar-SA" sz="1600" dirty="0" smtClean="0"/>
              <a:t>، والتي تهدد صحة الإنسان.</a:t>
            </a:r>
            <a:endParaRPr lang="en-MY" sz="1600" dirty="0">
              <a:latin typeface="Times New Roman" pitchFamily="18" charset="0"/>
              <a:cs typeface="Times New Roman" pitchFamily="18" charset="0"/>
            </a:endParaRPr>
          </a:p>
          <a:p>
            <a:r>
              <a:rPr lang="en-MY" sz="1600" b="1" dirty="0">
                <a:solidFill>
                  <a:srgbClr val="002060"/>
                </a:solidFill>
                <a:latin typeface="Times New Roman" pitchFamily="18" charset="0"/>
                <a:cs typeface="Times New Roman" pitchFamily="18" charset="0"/>
              </a:rPr>
              <a:t>Although workers in health and community care</a:t>
            </a:r>
            <a:r>
              <a:rPr lang="en-MY" sz="1600" b="1" dirty="0">
                <a:latin typeface="Times New Roman" pitchFamily="18" charset="0"/>
                <a:cs typeface="Times New Roman" pitchFamily="18" charset="0"/>
              </a:rPr>
              <a:t>, and </a:t>
            </a:r>
            <a:r>
              <a:rPr lang="en-MY" sz="1600" b="1" dirty="0">
                <a:solidFill>
                  <a:srgbClr val="0070C0"/>
                </a:solidFill>
                <a:latin typeface="Times New Roman" pitchFamily="18" charset="0"/>
                <a:cs typeface="Times New Roman" pitchFamily="18" charset="0"/>
              </a:rPr>
              <a:t>agricultural</a:t>
            </a:r>
            <a:r>
              <a:rPr lang="en-MY" sz="1600" b="1" dirty="0">
                <a:latin typeface="Times New Roman" pitchFamily="18" charset="0"/>
                <a:cs typeface="Times New Roman" pitchFamily="18" charset="0"/>
              </a:rPr>
              <a:t> and </a:t>
            </a:r>
            <a:r>
              <a:rPr lang="en-MY" sz="1600" b="1" dirty="0">
                <a:solidFill>
                  <a:srgbClr val="0070C0"/>
                </a:solidFill>
                <a:latin typeface="Times New Roman" pitchFamily="18" charset="0"/>
                <a:cs typeface="Times New Roman" pitchFamily="18" charset="0"/>
              </a:rPr>
              <a:t>fishing </a:t>
            </a:r>
            <a:r>
              <a:rPr lang="en-MY" sz="1600" b="1" dirty="0">
                <a:latin typeface="Times New Roman" pitchFamily="18" charset="0"/>
                <a:cs typeface="Times New Roman" pitchFamily="18" charset="0"/>
              </a:rPr>
              <a:t>occupations </a:t>
            </a:r>
            <a:r>
              <a:rPr lang="en-MY" sz="1600" b="1" u="sng" dirty="0">
                <a:solidFill>
                  <a:srgbClr val="FF0000"/>
                </a:solidFill>
                <a:latin typeface="Times New Roman" pitchFamily="18" charset="0"/>
                <a:cs typeface="Times New Roman" pitchFamily="18" charset="0"/>
              </a:rPr>
              <a:t>are at particular risk </a:t>
            </a:r>
            <a:r>
              <a:rPr lang="en-MY" sz="1600" b="1" dirty="0">
                <a:latin typeface="Times New Roman" pitchFamily="18" charset="0"/>
                <a:cs typeface="Times New Roman" pitchFamily="18" charset="0"/>
              </a:rPr>
              <a:t>of exposure to hazardous biological agents</a:t>
            </a:r>
            <a:r>
              <a:rPr lang="en-MY" sz="1600" b="1" dirty="0" smtClean="0">
                <a:latin typeface="Times New Roman" pitchFamily="18" charset="0"/>
                <a:cs typeface="Times New Roman" pitchFamily="18" charset="0"/>
              </a:rPr>
              <a:t>,</a:t>
            </a:r>
            <a:r>
              <a:rPr lang="ar-SA" sz="1600" dirty="0" smtClean="0"/>
              <a:t> على الرغم من أن العاملين في مجال الصحة والرعاية المجتمعية والمهن الزراعية وصيد الأسماك معرضون بشكل خاص لخطر التعرض لعوامل بيولوجية خطرة</a:t>
            </a:r>
          </a:p>
          <a:p>
            <a:r>
              <a:rPr lang="ar-SA" sz="1600" dirty="0" smtClean="0"/>
              <a:t/>
            </a:r>
            <a:br>
              <a:rPr lang="ar-SA" sz="1600" dirty="0" smtClean="0"/>
            </a:br>
            <a:endParaRPr lang="en-MY" sz="1600" b="1" dirty="0">
              <a:latin typeface="Times New Roman" pitchFamily="18" charset="0"/>
              <a:cs typeface="Times New Roman" pitchFamily="18" charset="0"/>
            </a:endParaRPr>
          </a:p>
          <a:p>
            <a:pPr marL="457200" indent="-457200">
              <a:buFont typeface="Wingdings" pitchFamily="2" charset="2"/>
              <a:buChar char="v"/>
            </a:pPr>
            <a:r>
              <a:rPr lang="en-MY" sz="1600" b="1" dirty="0">
                <a:latin typeface="Times New Roman" pitchFamily="18" charset="0"/>
                <a:cs typeface="Times New Roman" pitchFamily="18" charset="0"/>
              </a:rPr>
              <a:t> </a:t>
            </a:r>
            <a:r>
              <a:rPr lang="en-MY" sz="1600" b="1" dirty="0">
                <a:solidFill>
                  <a:schemeClr val="tx2"/>
                </a:solidFill>
                <a:latin typeface="Times New Roman" pitchFamily="18" charset="0"/>
                <a:cs typeface="Times New Roman" pitchFamily="18" charset="0"/>
              </a:rPr>
              <a:t>All workplaces </a:t>
            </a:r>
            <a:r>
              <a:rPr lang="en-MY" sz="1600" b="1" dirty="0">
                <a:solidFill>
                  <a:srgbClr val="FF0000"/>
                </a:solidFill>
                <a:latin typeface="Times New Roman" pitchFamily="18" charset="0"/>
                <a:cs typeface="Times New Roman" pitchFamily="18" charset="0"/>
              </a:rPr>
              <a:t>harbour</a:t>
            </a:r>
            <a:r>
              <a:rPr lang="en-MY" sz="1600" b="1" dirty="0">
                <a:solidFill>
                  <a:schemeClr val="tx2"/>
                </a:solidFill>
                <a:latin typeface="Times New Roman" pitchFamily="18" charset="0"/>
                <a:cs typeface="Times New Roman" pitchFamily="18" charset="0"/>
              </a:rPr>
              <a:t> the </a:t>
            </a:r>
            <a:r>
              <a:rPr lang="en-MY" sz="1600" b="1" dirty="0">
                <a:solidFill>
                  <a:srgbClr val="FF0000"/>
                </a:solidFill>
                <a:latin typeface="Times New Roman" pitchFamily="18" charset="0"/>
                <a:cs typeface="Times New Roman" pitchFamily="18" charset="0"/>
              </a:rPr>
              <a:t>potential (</a:t>
            </a:r>
            <a:r>
              <a:rPr lang="en-MY" sz="1600" dirty="0">
                <a:latin typeface="Times New Roman" pitchFamily="18" charset="0"/>
                <a:cs typeface="Times New Roman" pitchFamily="18" charset="0"/>
              </a:rPr>
              <a:t>possible</a:t>
            </a:r>
            <a:r>
              <a:rPr lang="en-MY" sz="1600" b="1" dirty="0">
                <a:solidFill>
                  <a:srgbClr val="FF0000"/>
                </a:solidFill>
                <a:latin typeface="Times New Roman" pitchFamily="18" charset="0"/>
                <a:cs typeface="Times New Roman" pitchFamily="18" charset="0"/>
              </a:rPr>
              <a:t>) for various </a:t>
            </a:r>
            <a:r>
              <a:rPr lang="en-MY" sz="1600" b="1" dirty="0">
                <a:solidFill>
                  <a:schemeClr val="tx2"/>
                </a:solidFill>
                <a:latin typeface="Times New Roman" pitchFamily="18" charset="0"/>
                <a:cs typeface="Times New Roman" pitchFamily="18" charset="0"/>
              </a:rPr>
              <a:t>forms of biohazard </a:t>
            </a:r>
            <a:r>
              <a:rPr lang="en-MY" sz="1600" b="1" dirty="0">
                <a:latin typeface="Times New Roman" pitchFamily="18" charset="0"/>
                <a:cs typeface="Times New Roman" pitchFamily="18" charset="0"/>
              </a:rPr>
              <a:t>exposure, </a:t>
            </a:r>
            <a:r>
              <a:rPr lang="en-MY" sz="1600" b="1" dirty="0">
                <a:solidFill>
                  <a:srgbClr val="0070C0"/>
                </a:solidFill>
                <a:latin typeface="Times New Roman" pitchFamily="18" charset="0"/>
                <a:cs typeface="Times New Roman" pitchFamily="18" charset="0"/>
              </a:rPr>
              <a:t>including</a:t>
            </a:r>
          </a:p>
          <a:p>
            <a:pPr marL="457200" indent="-457200">
              <a:buFont typeface="Wingdings" pitchFamily="2" charset="2"/>
              <a:buChar char="v"/>
            </a:pPr>
            <a:r>
              <a:rPr lang="en-MY" sz="1600" b="1" dirty="0">
                <a:solidFill>
                  <a:srgbClr val="0070C0"/>
                </a:solidFill>
                <a:latin typeface="Times New Roman" pitchFamily="18" charset="0"/>
                <a:cs typeface="Times New Roman" pitchFamily="18" charset="0"/>
              </a:rPr>
              <a:t> person-to-person </a:t>
            </a:r>
            <a:r>
              <a:rPr lang="en-MY" sz="1600" b="1" dirty="0">
                <a:latin typeface="Times New Roman" pitchFamily="18" charset="0"/>
                <a:cs typeface="Times New Roman" pitchFamily="18" charset="0"/>
              </a:rPr>
              <a:t>transmission of infectious disease. </a:t>
            </a:r>
            <a:endParaRPr lang="ar-SA" sz="1600" b="1" dirty="0" smtClean="0">
              <a:latin typeface="Times New Roman" pitchFamily="18" charset="0"/>
              <a:cs typeface="Times New Roman" pitchFamily="18" charset="0"/>
            </a:endParaRPr>
          </a:p>
          <a:p>
            <a:pPr marL="457200" indent="-457200">
              <a:buFont typeface="Wingdings" pitchFamily="2" charset="2"/>
              <a:buChar char="v"/>
            </a:pPr>
            <a:r>
              <a:rPr lang="ar-SA" sz="1600" dirty="0" smtClean="0"/>
              <a:t>تحتوي جميع أماكن العمل على </a:t>
            </a:r>
            <a:r>
              <a:rPr lang="ar-SA" sz="1600" dirty="0" err="1" smtClean="0"/>
              <a:t>الإمكانات </a:t>
            </a:r>
            <a:r>
              <a:rPr lang="ar-SA" sz="1600" dirty="0" smtClean="0"/>
              <a:t>(الممكنة) لمختلف أشكال التعرض للأخطار </a:t>
            </a:r>
            <a:r>
              <a:rPr lang="ar-SA" sz="1600" dirty="0" err="1" smtClean="0"/>
              <a:t>البيولوجية </a:t>
            </a:r>
            <a:r>
              <a:rPr lang="ar-SA" sz="1600" dirty="0" smtClean="0"/>
              <a:t>، بما في ذلك انتقال الأمراض المعدية من شخص لآخر.</a:t>
            </a:r>
            <a:endParaRPr lang="en-MY" sz="1600" b="1" dirty="0">
              <a:latin typeface="Times New Roman" pitchFamily="18" charset="0"/>
              <a:cs typeface="Times New Roman" pitchFamily="18" charset="0"/>
            </a:endParaRPr>
          </a:p>
          <a:p>
            <a:endParaRPr lang="en-MY" sz="1600" b="1" dirty="0">
              <a:latin typeface="Times New Roman" pitchFamily="18" charset="0"/>
              <a:cs typeface="Times New Roman" pitchFamily="18" charset="0"/>
            </a:endParaRPr>
          </a:p>
          <a:p>
            <a:pPr marL="342900" indent="-342900" algn="ctr">
              <a:buFont typeface="Wingdings" pitchFamily="2" charset="2"/>
              <a:buChar char="q"/>
            </a:pPr>
            <a:r>
              <a:rPr lang="en-MY" sz="1600" b="1" dirty="0">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Studies on biological </a:t>
            </a:r>
            <a:r>
              <a:rPr lang="en-MY" sz="1600" b="1" dirty="0">
                <a:latin typeface="Times New Roman" pitchFamily="18" charset="0"/>
                <a:cs typeface="Times New Roman" pitchFamily="18" charset="0"/>
              </a:rPr>
              <a:t>hazards in the workplace </a:t>
            </a:r>
            <a:r>
              <a:rPr lang="en-MY" sz="1600" b="1" dirty="0">
                <a:solidFill>
                  <a:srgbClr val="FF0000"/>
                </a:solidFill>
                <a:latin typeface="Times New Roman" pitchFamily="18" charset="0"/>
                <a:cs typeface="Times New Roman" pitchFamily="18" charset="0"/>
              </a:rPr>
              <a:t>are lacking</a:t>
            </a:r>
            <a:r>
              <a:rPr lang="en-MY" sz="1600" b="1" dirty="0">
                <a:latin typeface="Times New Roman" pitchFamily="18" charset="0"/>
                <a:cs typeface="Times New Roman" pitchFamily="18" charset="0"/>
              </a:rPr>
              <a:t>; however</a:t>
            </a:r>
            <a:r>
              <a:rPr lang="en-MY" sz="1600" b="1" dirty="0" smtClean="0">
                <a:latin typeface="Times New Roman" pitchFamily="18" charset="0"/>
                <a:cs typeface="Times New Roman" pitchFamily="18" charset="0"/>
              </a:rPr>
              <a:t>,</a:t>
            </a:r>
            <a:r>
              <a:rPr lang="ar-SA" sz="1600" dirty="0" smtClean="0"/>
              <a:t> لا توجد دراسات حول المخاطر البيولوجية في مكان </a:t>
            </a:r>
            <a:r>
              <a:rPr lang="ar-SA" sz="1600" dirty="0" err="1" smtClean="0"/>
              <a:t>العمل </a:t>
            </a:r>
            <a:r>
              <a:rPr lang="ar-SA" sz="1600" dirty="0" smtClean="0"/>
              <a:t>؛ ومع </a:t>
            </a:r>
            <a:r>
              <a:rPr lang="ar-SA" sz="1600" dirty="0" err="1" smtClean="0"/>
              <a:t>ذلك،</a:t>
            </a:r>
            <a:endParaRPr lang="ar-SA" sz="1600" b="1" dirty="0" smtClean="0">
              <a:latin typeface="Times New Roman" pitchFamily="18" charset="0"/>
              <a:cs typeface="Times New Roman" pitchFamily="18" charset="0"/>
            </a:endParaRPr>
          </a:p>
          <a:p>
            <a:pPr marL="342900" indent="-342900" algn="ctr">
              <a:buFont typeface="Wingdings" pitchFamily="2" charset="2"/>
              <a:buChar char="q"/>
            </a:pPr>
            <a:endParaRPr lang="ar-SA" sz="1600" b="1" dirty="0" smtClean="0">
              <a:latin typeface="Times New Roman" pitchFamily="18" charset="0"/>
              <a:cs typeface="Times New Roman" pitchFamily="18" charset="0"/>
            </a:endParaRPr>
          </a:p>
          <a:p>
            <a:pPr marL="342900" indent="-342900" algn="ctr">
              <a:buFont typeface="Wingdings" pitchFamily="2" charset="2"/>
              <a:buChar char="q"/>
            </a:pPr>
            <a:endParaRPr lang="en-MY" sz="1600"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CD5C8A84-6F32-4C12-9A62-2CBFF2DFF437}" type="datetime1">
              <a:rPr lang="en-MY" smtClean="0"/>
              <a:pPr/>
              <a:t>8/5/2022</a:t>
            </a:fld>
            <a:endParaRPr lang="en-MY"/>
          </a:p>
        </p:txBody>
      </p:sp>
      <p:sp>
        <p:nvSpPr>
          <p:cNvPr id="4" name="Slide Number Placeholder 3"/>
          <p:cNvSpPr>
            <a:spLocks noGrp="1"/>
          </p:cNvSpPr>
          <p:nvPr>
            <p:ph type="sldNum" sz="quarter" idx="12"/>
          </p:nvPr>
        </p:nvSpPr>
        <p:spPr/>
        <p:txBody>
          <a:bodyPr/>
          <a:lstStyle/>
          <a:p>
            <a:fld id="{8576C578-E9D5-4165-AC36-A8CA4C726D77}" type="slidenum">
              <a:rPr lang="en-MY" smtClean="0"/>
              <a:pPr/>
              <a:t>10</a:t>
            </a:fld>
            <a:endParaRPr lang="en-MY"/>
          </a:p>
        </p:txBody>
      </p:sp>
      <p:sp>
        <p:nvSpPr>
          <p:cNvPr id="5" name="Right Arrow 4"/>
          <p:cNvSpPr/>
          <p:nvPr/>
        </p:nvSpPr>
        <p:spPr>
          <a:xfrm>
            <a:off x="6325949" y="6236844"/>
            <a:ext cx="296031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MY" sz="1200" b="1" u="sng" dirty="0">
                <a:solidFill>
                  <a:schemeClr val="bg1"/>
                </a:solidFill>
                <a:latin typeface="Garamond" pitchFamily="18" charset="0"/>
                <a:hlinkClick r:id="rId2"/>
              </a:rPr>
              <a:t>a report by Safe Work Australia</a:t>
            </a:r>
            <a:endParaRPr lang="en-MY" sz="1200" dirty="0">
              <a:solidFill>
                <a:schemeClr val="bg1"/>
              </a:solidFill>
            </a:endParaRPr>
          </a:p>
        </p:txBody>
      </p:sp>
    </p:spTree>
    <p:extLst>
      <p:ext uri="{BB962C8B-B14F-4D97-AF65-F5344CB8AC3E}">
        <p14:creationId xmlns:p14="http://schemas.microsoft.com/office/powerpoint/2010/main" xmlns="" val="1940126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36899-24A9-49E0-B3C9-5AEAA5AC146E}" type="datetime1">
              <a:rPr lang="en-MY" smtClean="0"/>
              <a:pPr/>
              <a:t>8/5/2022</a:t>
            </a:fld>
            <a:endParaRPr lang="en-MY"/>
          </a:p>
        </p:txBody>
      </p:sp>
      <p:sp>
        <p:nvSpPr>
          <p:cNvPr id="3" name="Slide Number Placeholder 2"/>
          <p:cNvSpPr>
            <a:spLocks noGrp="1"/>
          </p:cNvSpPr>
          <p:nvPr>
            <p:ph type="sldNum" sz="quarter" idx="12"/>
          </p:nvPr>
        </p:nvSpPr>
        <p:spPr>
          <a:xfrm>
            <a:off x="6553200" y="6376243"/>
            <a:ext cx="2133600" cy="365125"/>
          </a:xfrm>
        </p:spPr>
        <p:txBody>
          <a:bodyPr/>
          <a:lstStyle/>
          <a:p>
            <a:fld id="{8576C578-E9D5-4165-AC36-A8CA4C726D77}" type="slidenum">
              <a:rPr lang="en-MY" smtClean="0"/>
              <a:pPr/>
              <a:t>11</a:t>
            </a:fld>
            <a:endParaRPr lang="en-MY"/>
          </a:p>
        </p:txBody>
      </p:sp>
      <p:sp>
        <p:nvSpPr>
          <p:cNvPr id="4" name="Rectangle 3"/>
          <p:cNvSpPr/>
          <p:nvPr/>
        </p:nvSpPr>
        <p:spPr>
          <a:xfrm>
            <a:off x="0" y="0"/>
            <a:ext cx="9144000" cy="6494085"/>
          </a:xfrm>
          <a:prstGeom prst="rect">
            <a:avLst/>
          </a:prstGeom>
        </p:spPr>
        <p:txBody>
          <a:bodyPr wrap="square">
            <a:spAutoFit/>
          </a:bodyPr>
          <a:lstStyle/>
          <a:p>
            <a:pPr marL="457200" indent="-457200">
              <a:buFont typeface="Wingdings" pitchFamily="2" charset="2"/>
              <a:buChar char="q"/>
            </a:pPr>
            <a:r>
              <a:rPr lang="en-MY" sz="2000" b="1" dirty="0">
                <a:latin typeface="Times New Roman" pitchFamily="18" charset="0"/>
                <a:cs typeface="Times New Roman" pitchFamily="18" charset="0"/>
              </a:rPr>
              <a:t> </a:t>
            </a:r>
            <a:r>
              <a:rPr lang="en-MY" b="1" u="sng" dirty="0">
                <a:latin typeface="Times New Roman" pitchFamily="18" charset="0"/>
                <a:cs typeface="Times New Roman" pitchFamily="18" charset="0"/>
                <a:hlinkClick r:id="rId2"/>
              </a:rPr>
              <a:t>A report by Safe Work Australia</a:t>
            </a:r>
            <a:r>
              <a:rPr lang="en-MY" b="1" dirty="0">
                <a:latin typeface="Times New Roman" pitchFamily="18" charset="0"/>
                <a:cs typeface="Times New Roman" pitchFamily="18" charset="0"/>
              </a:rPr>
              <a:t> notes that</a:t>
            </a:r>
          </a:p>
          <a:p>
            <a:pPr marL="457200" indent="-457200">
              <a:buFont typeface="Wingdings" pitchFamily="2" charset="2"/>
              <a:buChar char="v"/>
            </a:pPr>
            <a:r>
              <a:rPr lang="en-MY" b="1" dirty="0">
                <a:solidFill>
                  <a:srgbClr val="FF0000"/>
                </a:solidFill>
                <a:latin typeface="Times New Roman" pitchFamily="18" charset="0"/>
                <a:cs typeface="Times New Roman" pitchFamily="18" charset="0"/>
              </a:rPr>
              <a:t>19 % of </a:t>
            </a:r>
            <a:r>
              <a:rPr lang="en-MY" b="1" dirty="0">
                <a:latin typeface="Times New Roman" pitchFamily="18" charset="0"/>
                <a:cs typeface="Times New Roman" pitchFamily="18" charset="0"/>
              </a:rPr>
              <a:t>surveyed workers </a:t>
            </a:r>
            <a:r>
              <a:rPr lang="en-MY" b="1" dirty="0">
                <a:solidFill>
                  <a:srgbClr val="002060"/>
                </a:solidFill>
                <a:latin typeface="Times New Roman" pitchFamily="18" charset="0"/>
                <a:cs typeface="Times New Roman" pitchFamily="18" charset="0"/>
              </a:rPr>
              <a:t>reported exposure </a:t>
            </a:r>
            <a:r>
              <a:rPr lang="en-MY" b="1" dirty="0">
                <a:latin typeface="Times New Roman" pitchFamily="18" charset="0"/>
                <a:cs typeface="Times New Roman" pitchFamily="18" charset="0"/>
              </a:rPr>
              <a:t>to biological hazards. </a:t>
            </a:r>
          </a:p>
          <a:p>
            <a:pPr marL="457200" indent="-457200">
              <a:buFont typeface="Wingdings" pitchFamily="2" charset="2"/>
              <a:buChar char="v"/>
            </a:pPr>
            <a:r>
              <a:rPr lang="en-MY" b="1" dirty="0">
                <a:solidFill>
                  <a:srgbClr val="002060"/>
                </a:solidFill>
                <a:latin typeface="Times New Roman" pitchFamily="18" charset="0"/>
                <a:cs typeface="Times New Roman" pitchFamily="18" charset="0"/>
              </a:rPr>
              <a:t>Of those workers</a:t>
            </a:r>
            <a:r>
              <a:rPr lang="en-MY" b="1" dirty="0">
                <a:latin typeface="Times New Roman" pitchFamily="18" charset="0"/>
                <a:cs typeface="Times New Roman" pitchFamily="18" charset="0"/>
              </a:rPr>
              <a:t>, </a:t>
            </a:r>
            <a:r>
              <a:rPr lang="en-MY" b="1" dirty="0">
                <a:solidFill>
                  <a:srgbClr val="FF0000"/>
                </a:solidFill>
                <a:latin typeface="Times New Roman" pitchFamily="18" charset="0"/>
                <a:cs typeface="Times New Roman" pitchFamily="18" charset="0"/>
              </a:rPr>
              <a:t>three quarters(3/4) </a:t>
            </a:r>
            <a:r>
              <a:rPr lang="en-MY" b="1" dirty="0">
                <a:solidFill>
                  <a:srgbClr val="002060"/>
                </a:solidFill>
                <a:latin typeface="Times New Roman" pitchFamily="18" charset="0"/>
                <a:cs typeface="Times New Roman" pitchFamily="18" charset="0"/>
              </a:rPr>
              <a:t>reported that they </a:t>
            </a:r>
            <a:r>
              <a:rPr lang="en-MY" b="1" dirty="0">
                <a:latin typeface="Times New Roman" pitchFamily="18" charset="0"/>
                <a:cs typeface="Times New Roman" pitchFamily="18" charset="0"/>
              </a:rPr>
              <a:t>were </a:t>
            </a:r>
            <a:r>
              <a:rPr lang="en-MY" b="1" dirty="0">
                <a:solidFill>
                  <a:srgbClr val="0070C0"/>
                </a:solidFill>
                <a:latin typeface="Times New Roman" pitchFamily="18" charset="0"/>
                <a:cs typeface="Times New Roman" pitchFamily="18" charset="0"/>
              </a:rPr>
              <a:t>exposed</a:t>
            </a:r>
          </a:p>
          <a:p>
            <a:r>
              <a:rPr lang="en-MY" b="1" dirty="0">
                <a:solidFill>
                  <a:srgbClr val="0070C0"/>
                </a:solidFill>
                <a:latin typeface="Times New Roman" pitchFamily="18" charset="0"/>
                <a:cs typeface="Times New Roman" pitchFamily="18" charset="0"/>
              </a:rPr>
              <a:t>         to human body fluid  </a:t>
            </a:r>
            <a:r>
              <a:rPr lang="en-MY" b="1" dirty="0">
                <a:latin typeface="Times New Roman" pitchFamily="18" charset="0"/>
                <a:cs typeface="Times New Roman" pitchFamily="18" charset="0"/>
              </a:rPr>
              <a:t>of some kind. </a:t>
            </a:r>
          </a:p>
          <a:p>
            <a:pPr marL="457200" indent="-457200">
              <a:buFont typeface="Wingdings" pitchFamily="2" charset="2"/>
              <a:buChar char="v"/>
            </a:pPr>
            <a:r>
              <a:rPr lang="en-MY" b="1" dirty="0">
                <a:latin typeface="Times New Roman" pitchFamily="18" charset="0"/>
                <a:cs typeface="Times New Roman" pitchFamily="18" charset="0"/>
              </a:rPr>
              <a:t>According to the report, there </a:t>
            </a:r>
            <a:r>
              <a:rPr lang="en-MY" b="1" dirty="0">
                <a:solidFill>
                  <a:srgbClr val="FF0000"/>
                </a:solidFill>
                <a:latin typeface="Times New Roman" pitchFamily="18" charset="0"/>
                <a:cs typeface="Times New Roman" pitchFamily="18" charset="0"/>
              </a:rPr>
              <a:t>were two industries </a:t>
            </a:r>
            <a:r>
              <a:rPr lang="en-MY" b="1" dirty="0">
                <a:latin typeface="Times New Roman" pitchFamily="18" charset="0"/>
                <a:cs typeface="Times New Roman" pitchFamily="18" charset="0"/>
              </a:rPr>
              <a:t>that were</a:t>
            </a:r>
            <a:r>
              <a:rPr lang="en-MY" b="1" dirty="0">
                <a:solidFill>
                  <a:srgbClr val="FF0000"/>
                </a:solidFill>
                <a:latin typeface="Times New Roman" pitchFamily="18" charset="0"/>
                <a:cs typeface="Times New Roman" pitchFamily="18" charset="0"/>
              </a:rPr>
              <a:t>, unsurprisingly, affected more than any other: </a:t>
            </a:r>
            <a:endParaRPr lang="en-MY" dirty="0">
              <a:solidFill>
                <a:srgbClr val="FF0000"/>
              </a:solidFill>
              <a:latin typeface="Times New Roman" pitchFamily="18" charset="0"/>
              <a:cs typeface="Times New Roman" pitchFamily="18" charset="0"/>
            </a:endParaRPr>
          </a:p>
          <a:p>
            <a:pPr lvl="0"/>
            <a:r>
              <a:rPr lang="en-MY" b="1" dirty="0">
                <a:solidFill>
                  <a:srgbClr val="002060"/>
                </a:solidFill>
                <a:latin typeface="Times New Roman" pitchFamily="18" charset="0"/>
                <a:cs typeface="Times New Roman" pitchFamily="18" charset="0"/>
              </a:rPr>
              <a:t>(1 )     Health and community services and</a:t>
            </a:r>
            <a:endParaRPr lang="en-MY" dirty="0">
              <a:solidFill>
                <a:srgbClr val="002060"/>
              </a:solidFill>
              <a:latin typeface="Times New Roman" pitchFamily="18" charset="0"/>
              <a:cs typeface="Times New Roman" pitchFamily="18" charset="0"/>
            </a:endParaRPr>
          </a:p>
          <a:p>
            <a:pPr lvl="0"/>
            <a:r>
              <a:rPr lang="en-MY" b="1" dirty="0">
                <a:solidFill>
                  <a:srgbClr val="002060"/>
                </a:solidFill>
                <a:latin typeface="Times New Roman" pitchFamily="18" charset="0"/>
                <a:cs typeface="Times New Roman" pitchFamily="18" charset="0"/>
              </a:rPr>
              <a:t> (2)    Agriculture, forestry, and fishing.</a:t>
            </a:r>
          </a:p>
          <a:p>
            <a:pPr lvl="0"/>
            <a:endParaRPr lang="en-US" b="1" dirty="0">
              <a:solidFill>
                <a:srgbClr val="002060"/>
              </a:solidFill>
              <a:latin typeface="Times New Roman" pitchFamily="18" charset="0"/>
              <a:cs typeface="Times New Roman" pitchFamily="18" charset="0"/>
            </a:endParaRPr>
          </a:p>
          <a:p>
            <a:pPr marL="457200" lvl="0" indent="-457200">
              <a:buFont typeface="Wingdings" pitchFamily="2" charset="2"/>
              <a:buChar char="q"/>
            </a:pPr>
            <a:r>
              <a:rPr lang="en-MY" b="1" dirty="0">
                <a:solidFill>
                  <a:prstClr val="black"/>
                </a:solidFill>
                <a:latin typeface="Times New Roman" pitchFamily="18" charset="0"/>
                <a:cs typeface="Times New Roman" pitchFamily="18" charset="0"/>
              </a:rPr>
              <a:t>In general, there are </a:t>
            </a:r>
            <a:r>
              <a:rPr lang="en-MY" b="1" u="sng" dirty="0">
                <a:solidFill>
                  <a:srgbClr val="C00000"/>
                </a:solidFill>
                <a:latin typeface="Times New Roman" pitchFamily="18" charset="0"/>
                <a:cs typeface="Times New Roman" pitchFamily="18" charset="0"/>
              </a:rPr>
              <a:t>Three Major of routes of entry</a:t>
            </a:r>
          </a:p>
          <a:p>
            <a:pPr lvl="0"/>
            <a:r>
              <a:rPr lang="en-MY" b="1" dirty="0">
                <a:solidFill>
                  <a:srgbClr val="FF0000"/>
                </a:solidFill>
                <a:latin typeface="Times New Roman" pitchFamily="18" charset="0"/>
                <a:cs typeface="Times New Roman" pitchFamily="18" charset="0"/>
              </a:rPr>
              <a:t>       </a:t>
            </a:r>
            <a:r>
              <a:rPr lang="en-MY" dirty="0">
                <a:solidFill>
                  <a:prstClr val="black"/>
                </a:solidFill>
                <a:latin typeface="Times New Roman" pitchFamily="18" charset="0"/>
                <a:cs typeface="Times New Roman" pitchFamily="18" charset="0"/>
              </a:rPr>
              <a:t>for these micro-organisms into  human body,</a:t>
            </a:r>
            <a:r>
              <a:rPr lang="en-MY" dirty="0">
                <a:solidFill>
                  <a:srgbClr val="1F497D"/>
                </a:solidFill>
                <a:latin typeface="Times New Roman" pitchFamily="18" charset="0"/>
                <a:cs typeface="Times New Roman" pitchFamily="18" charset="0"/>
              </a:rPr>
              <a:t> through the</a:t>
            </a:r>
            <a:r>
              <a:rPr lang="en-MY" dirty="0">
                <a:solidFill>
                  <a:prstClr val="black"/>
                </a:solidFill>
                <a:latin typeface="Times New Roman" pitchFamily="18" charset="0"/>
                <a:cs typeface="Times New Roman" pitchFamily="18" charset="0"/>
              </a:rPr>
              <a:t> </a:t>
            </a:r>
          </a:p>
          <a:p>
            <a:pPr marL="457200" lvl="0" indent="-457200">
              <a:buFont typeface="Wingdings" pitchFamily="2" charset="2"/>
              <a:buChar char="v"/>
            </a:pPr>
            <a:r>
              <a:rPr lang="en-MY" b="1" dirty="0">
                <a:solidFill>
                  <a:srgbClr val="FF0000"/>
                </a:solidFill>
                <a:latin typeface="Times New Roman" pitchFamily="18" charset="0"/>
                <a:cs typeface="Times New Roman" pitchFamily="18" charset="0"/>
              </a:rPr>
              <a:t>Respiratory system</a:t>
            </a:r>
            <a:r>
              <a:rPr lang="en-MY" dirty="0">
                <a:solidFill>
                  <a:srgbClr val="1F497D"/>
                </a:solidFill>
                <a:latin typeface="Times New Roman" pitchFamily="18" charset="0"/>
                <a:cs typeface="Times New Roman" pitchFamily="18" charset="0"/>
              </a:rPr>
              <a:t>, </a:t>
            </a:r>
          </a:p>
          <a:p>
            <a:pPr marL="457200" lvl="0" indent="-457200">
              <a:buFont typeface="Wingdings" pitchFamily="2" charset="2"/>
              <a:buChar char="v"/>
            </a:pPr>
            <a:r>
              <a:rPr lang="en-MY" b="1" dirty="0">
                <a:solidFill>
                  <a:srgbClr val="1F497D"/>
                </a:solidFill>
                <a:latin typeface="Times New Roman" pitchFamily="18" charset="0"/>
                <a:cs typeface="Times New Roman" pitchFamily="18" charset="0"/>
              </a:rPr>
              <a:t>Contact with </a:t>
            </a:r>
            <a:r>
              <a:rPr lang="en-MY" b="1" dirty="0">
                <a:solidFill>
                  <a:srgbClr val="FF0000"/>
                </a:solidFill>
                <a:latin typeface="Times New Roman" pitchFamily="18" charset="0"/>
                <a:cs typeface="Times New Roman" pitchFamily="18" charset="0"/>
              </a:rPr>
              <a:t>body fluids </a:t>
            </a:r>
            <a:r>
              <a:rPr lang="en-MY" b="1" dirty="0">
                <a:solidFill>
                  <a:srgbClr val="1F497D"/>
                </a:solidFill>
                <a:latin typeface="Times New Roman" pitchFamily="18" charset="0"/>
                <a:cs typeface="Times New Roman" pitchFamily="18" charset="0"/>
              </a:rPr>
              <a:t>of the infected or</a:t>
            </a:r>
          </a:p>
          <a:p>
            <a:pPr marL="457200" lvl="0" indent="-457200">
              <a:buFont typeface="Wingdings" pitchFamily="2" charset="2"/>
              <a:buChar char="v"/>
            </a:pPr>
            <a:r>
              <a:rPr lang="en-MY" b="1" dirty="0">
                <a:solidFill>
                  <a:srgbClr val="1F497D"/>
                </a:solidFill>
                <a:latin typeface="Times New Roman" pitchFamily="18" charset="0"/>
                <a:cs typeface="Times New Roman" pitchFamily="18" charset="0"/>
              </a:rPr>
              <a:t>Contact </a:t>
            </a:r>
            <a:r>
              <a:rPr lang="en-MY" dirty="0">
                <a:solidFill>
                  <a:srgbClr val="1F497D"/>
                </a:solidFill>
                <a:latin typeface="Times New Roman" pitchFamily="18" charset="0"/>
                <a:cs typeface="Times New Roman" pitchFamily="18" charset="0"/>
              </a:rPr>
              <a:t>with </a:t>
            </a:r>
            <a:r>
              <a:rPr lang="en-MY" b="1" dirty="0">
                <a:solidFill>
                  <a:srgbClr val="FF0000"/>
                </a:solidFill>
                <a:latin typeface="Times New Roman" pitchFamily="18" charset="0"/>
                <a:cs typeface="Times New Roman" pitchFamily="18" charset="0"/>
              </a:rPr>
              <a:t>contaminated objects</a:t>
            </a:r>
            <a:r>
              <a:rPr lang="en-MY" dirty="0">
                <a:solidFill>
                  <a:prstClr val="black"/>
                </a:solidFill>
                <a:latin typeface="Times New Roman" pitchFamily="18" charset="0"/>
                <a:cs typeface="Times New Roman" pitchFamily="18" charset="0"/>
              </a:rPr>
              <a:t>. </a:t>
            </a:r>
          </a:p>
          <a:p>
            <a:pPr marL="457200" lvl="0" indent="-457200">
              <a:buFont typeface="Wingdings" pitchFamily="2" charset="2"/>
              <a:buChar char="q"/>
            </a:pPr>
            <a:r>
              <a:rPr lang="en-MY" b="1" dirty="0">
                <a:solidFill>
                  <a:prstClr val="black"/>
                </a:solidFill>
                <a:latin typeface="Times New Roman" pitchFamily="18" charset="0"/>
                <a:cs typeface="Times New Roman" pitchFamily="18" charset="0"/>
              </a:rPr>
              <a:t>The </a:t>
            </a:r>
            <a:r>
              <a:rPr lang="en-MY" b="1" u="sng" dirty="0">
                <a:solidFill>
                  <a:srgbClr val="FF0000"/>
                </a:solidFill>
                <a:latin typeface="Times New Roman" pitchFamily="18" charset="0"/>
                <a:cs typeface="Times New Roman" pitchFamily="18" charset="0"/>
              </a:rPr>
              <a:t>harmful effects </a:t>
            </a:r>
            <a:r>
              <a:rPr lang="en-MY" b="1" dirty="0">
                <a:solidFill>
                  <a:prstClr val="black"/>
                </a:solidFill>
                <a:latin typeface="Times New Roman" pitchFamily="18" charset="0"/>
                <a:cs typeface="Times New Roman" pitchFamily="18" charset="0"/>
              </a:rPr>
              <a:t>to human health are mainly of </a:t>
            </a:r>
            <a:r>
              <a:rPr lang="en-MY" b="1" u="sng" dirty="0">
                <a:solidFill>
                  <a:srgbClr val="FF0000"/>
                </a:solidFill>
                <a:latin typeface="Times New Roman" pitchFamily="18" charset="0"/>
                <a:cs typeface="Times New Roman" pitchFamily="18" charset="0"/>
              </a:rPr>
              <a:t>Three Types</a:t>
            </a:r>
            <a:r>
              <a:rPr lang="en-MY" u="sng" dirty="0">
                <a:solidFill>
                  <a:srgbClr val="FF0000"/>
                </a:solidFill>
                <a:latin typeface="Times New Roman" pitchFamily="18" charset="0"/>
                <a:cs typeface="Times New Roman" pitchFamily="18" charset="0"/>
              </a:rPr>
              <a:t>. </a:t>
            </a:r>
          </a:p>
          <a:p>
            <a:pPr lvl="0"/>
            <a:r>
              <a:rPr lang="en-MY" dirty="0">
                <a:solidFill>
                  <a:srgbClr val="FF0000"/>
                </a:solidFill>
                <a:latin typeface="Times New Roman" pitchFamily="18" charset="0"/>
                <a:cs typeface="Times New Roman" pitchFamily="18" charset="0"/>
              </a:rPr>
              <a:t>                 </a:t>
            </a:r>
            <a:r>
              <a:rPr lang="en-MY" u="sng" dirty="0">
                <a:solidFill>
                  <a:srgbClr val="FF0000"/>
                </a:solidFill>
                <a:latin typeface="Times New Roman" pitchFamily="18" charset="0"/>
                <a:cs typeface="Times New Roman" pitchFamily="18" charset="0"/>
              </a:rPr>
              <a:t>1. </a:t>
            </a:r>
            <a:r>
              <a:rPr lang="en-MY" b="1" dirty="0">
                <a:solidFill>
                  <a:srgbClr val="1F497D"/>
                </a:solidFill>
                <a:latin typeface="Times New Roman" pitchFamily="18" charset="0"/>
                <a:cs typeface="Times New Roman" pitchFamily="18" charset="0"/>
              </a:rPr>
              <a:t>Infections,    2. Allergy and    3.Poisoning</a:t>
            </a:r>
            <a:r>
              <a:rPr lang="en-MY" b="1" dirty="0" smtClean="0">
                <a:solidFill>
                  <a:srgbClr val="1F497D"/>
                </a:solidFill>
                <a:latin typeface="Times New Roman" pitchFamily="18" charset="0"/>
                <a:cs typeface="Times New Roman" pitchFamily="18" charset="0"/>
              </a:rPr>
              <a:t>.</a:t>
            </a:r>
            <a:r>
              <a:rPr lang="ar-SA" b="1" dirty="0" smtClean="0">
                <a:solidFill>
                  <a:srgbClr val="1F497D"/>
                </a:solidFill>
                <a:latin typeface="Times New Roman" pitchFamily="18" charset="0"/>
                <a:cs typeface="Times New Roman" pitchFamily="18" charset="0"/>
              </a:rPr>
              <a:t> </a:t>
            </a:r>
            <a:r>
              <a:rPr lang="ar-SA" dirty="0" smtClean="0"/>
              <a:t>  ويشير </a:t>
            </a:r>
            <a:r>
              <a:rPr lang="ar-SA" dirty="0" smtClean="0"/>
              <a:t>تقرير صادر عن </a:t>
            </a:r>
            <a:r>
              <a:rPr lang="ar-SA" dirty="0" err="1" smtClean="0"/>
              <a:t>منظمة </a:t>
            </a:r>
            <a:r>
              <a:rPr lang="ar-SA" dirty="0" err="1" smtClean="0"/>
              <a:t>Safe Work Australia</a:t>
            </a:r>
            <a:endParaRPr lang="ar-SA" dirty="0" smtClean="0"/>
          </a:p>
          <a:p>
            <a:pPr lvl="0"/>
            <a:r>
              <a:rPr lang="ar-SA" dirty="0" smtClean="0"/>
              <a:t>الى ابلاغ 19٪ من العمال الذين شملهم المسح عن تعرضهم لمخاطر</a:t>
            </a:r>
            <a:r>
              <a:rPr lang="ar-SA" dirty="0" smtClean="0"/>
              <a:t> </a:t>
            </a:r>
            <a:r>
              <a:rPr lang="ar-SA" dirty="0" smtClean="0"/>
              <a:t>   </a:t>
            </a:r>
          </a:p>
          <a:p>
            <a:pPr lvl="0"/>
            <a:r>
              <a:rPr lang="ar-SA" dirty="0" smtClean="0"/>
              <a:t> </a:t>
            </a:r>
            <a:r>
              <a:rPr lang="ar-SA" dirty="0" err="1" smtClean="0"/>
              <a:t>بيولوجية.</a:t>
            </a:r>
            <a:r>
              <a:rPr lang="ar-SA" dirty="0" smtClean="0"/>
              <a:t> من بين هؤلاء </a:t>
            </a:r>
            <a:r>
              <a:rPr lang="ar-SA" dirty="0" err="1" smtClean="0"/>
              <a:t>العمال </a:t>
            </a:r>
            <a:r>
              <a:rPr lang="ar-SA" dirty="0" smtClean="0"/>
              <a:t>، أفاد ثلاثة </a:t>
            </a:r>
            <a:r>
              <a:rPr lang="ar-SA" dirty="0" err="1" smtClean="0"/>
              <a:t>أرباع </a:t>
            </a:r>
            <a:r>
              <a:rPr lang="ar-SA" dirty="0" smtClean="0"/>
              <a:t>(3/4) أنهم تعرضوا لسوائل جسم الإنسان من نوع </a:t>
            </a:r>
            <a:r>
              <a:rPr lang="ar-SA" dirty="0" err="1" smtClean="0"/>
              <a:t>ما.</a:t>
            </a:r>
            <a:r>
              <a:rPr lang="ar-SA" dirty="0" smtClean="0"/>
              <a:t> وفقًا </a:t>
            </a:r>
            <a:r>
              <a:rPr lang="ar-SA" dirty="0" err="1" smtClean="0"/>
              <a:t>للتقرير </a:t>
            </a:r>
            <a:r>
              <a:rPr lang="ar-SA" dirty="0" smtClean="0"/>
              <a:t>، كان هناك نوعان من الصناعات التي </a:t>
            </a:r>
            <a:r>
              <a:rPr lang="ar-SA" dirty="0" err="1" smtClean="0"/>
              <a:t>تأثرت </a:t>
            </a:r>
            <a:r>
              <a:rPr lang="ar-SA" dirty="0" smtClean="0"/>
              <a:t>، بشكل غير </a:t>
            </a:r>
            <a:r>
              <a:rPr lang="ar-SA" dirty="0" err="1" smtClean="0"/>
              <a:t>مفاجئ </a:t>
            </a:r>
            <a:r>
              <a:rPr lang="ar-SA" dirty="0" smtClean="0"/>
              <a:t>، أكثر من أي صناعات </a:t>
            </a:r>
            <a:r>
              <a:rPr lang="ar-SA" dirty="0" err="1" smtClean="0"/>
              <a:t>أخرى: </a:t>
            </a:r>
            <a:r>
              <a:rPr lang="ar-SA" dirty="0" smtClean="0"/>
              <a:t>(1) الصحة والخدمات المجتمعية </a:t>
            </a:r>
            <a:r>
              <a:rPr lang="ar-SA" dirty="0" err="1" smtClean="0"/>
              <a:t>و </a:t>
            </a:r>
            <a:r>
              <a:rPr lang="ar-SA" dirty="0" smtClean="0"/>
              <a:t>(2) الزراعة والغابات وصيد </a:t>
            </a:r>
            <a:r>
              <a:rPr lang="ar-SA" dirty="0" err="1" smtClean="0"/>
              <a:t>الأسماك.</a:t>
            </a:r>
            <a:r>
              <a:rPr lang="ar-SA" dirty="0" smtClean="0"/>
              <a:t> بشكل </a:t>
            </a:r>
            <a:r>
              <a:rPr lang="ar-SA" dirty="0" err="1" smtClean="0"/>
              <a:t>عام </a:t>
            </a:r>
            <a:r>
              <a:rPr lang="ar-SA" dirty="0" smtClean="0"/>
              <a:t>، هناك ثلاثة طرق رئيسية للدخول لهذه الكائنات الدقيقة في جسم </a:t>
            </a:r>
            <a:r>
              <a:rPr lang="ar-SA" dirty="0" err="1" smtClean="0"/>
              <a:t>الإنسان </a:t>
            </a:r>
            <a:r>
              <a:rPr lang="ar-SA" dirty="0" smtClean="0"/>
              <a:t>، من خلال الجهاز التنفسي، ملامسة سوائل الجسم المصابة أو ملامسة الأشياء </a:t>
            </a:r>
            <a:r>
              <a:rPr lang="ar-SA" dirty="0" err="1" smtClean="0"/>
              <a:t>الملوثة.</a:t>
            </a:r>
            <a:r>
              <a:rPr lang="ar-SA" dirty="0" smtClean="0"/>
              <a:t> الآثار الضارة على صحة الإنسان هي في الأساس ثلاثة </a:t>
            </a:r>
            <a:r>
              <a:rPr lang="ar-SA" dirty="0" err="1" smtClean="0"/>
              <a:t>أنواع.</a:t>
            </a:r>
            <a:r>
              <a:rPr lang="ar-SA" dirty="0" smtClean="0"/>
              <a:t> </a:t>
            </a:r>
            <a:r>
              <a:rPr lang="ar-SA" dirty="0" err="1" smtClean="0"/>
              <a:t>1.</a:t>
            </a:r>
            <a:r>
              <a:rPr lang="ar-SA" dirty="0" smtClean="0"/>
              <a:t> الالتهابات </a:t>
            </a:r>
            <a:r>
              <a:rPr lang="ar-SA" dirty="0" err="1" smtClean="0"/>
              <a:t>2.</a:t>
            </a:r>
            <a:r>
              <a:rPr lang="ar-SA" dirty="0" smtClean="0"/>
              <a:t> الحساسية </a:t>
            </a:r>
            <a:r>
              <a:rPr lang="ar-SA" dirty="0" err="1" smtClean="0"/>
              <a:t>3.</a:t>
            </a:r>
            <a:r>
              <a:rPr lang="ar-SA" dirty="0" smtClean="0"/>
              <a:t> التسمم.</a:t>
            </a:r>
            <a:endParaRPr lang="en-MY" b="1" dirty="0">
              <a:solidFill>
                <a:srgbClr val="1F497D"/>
              </a:solidFill>
              <a:latin typeface="Times New Roman" pitchFamily="18" charset="0"/>
              <a:cs typeface="Times New Roman" pitchFamily="18" charset="0"/>
            </a:endParaRPr>
          </a:p>
        </p:txBody>
      </p:sp>
      <p:pic>
        <p:nvPicPr>
          <p:cNvPr id="5" name="Picture 4" descr="Blood filled medical syringes on yellow biohazard bag and spilled biological wast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714445" y="23213"/>
            <a:ext cx="1429555" cy="12169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62420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3" y="320690"/>
            <a:ext cx="8675889" cy="5570756"/>
          </a:xfrm>
          <a:prstGeom prst="rect">
            <a:avLst/>
          </a:prstGeom>
        </p:spPr>
        <p:txBody>
          <a:bodyPr wrap="square">
            <a:spAutoFit/>
          </a:bodyPr>
          <a:lstStyle/>
          <a:p>
            <a:r>
              <a:rPr lang="en-MY" b="1" dirty="0">
                <a:solidFill>
                  <a:srgbClr val="C00000"/>
                </a:solidFill>
              </a:rPr>
              <a:t>                              Is this Worker at Risk?</a:t>
            </a:r>
            <a:endParaRPr lang="en-MY" dirty="0">
              <a:solidFill>
                <a:srgbClr val="C00000"/>
              </a:solidFill>
            </a:endParaRPr>
          </a:p>
          <a:p>
            <a:pPr marL="457200" indent="-457200">
              <a:buFont typeface="Wingdings" pitchFamily="2" charset="2"/>
              <a:buChar char="§"/>
            </a:pPr>
            <a:r>
              <a:rPr lang="en-MY" dirty="0">
                <a:latin typeface="Garamond" pitchFamily="18" charset="0"/>
              </a:rPr>
              <a:t>  </a:t>
            </a:r>
            <a:r>
              <a:rPr lang="en-MY" sz="1600" b="1" dirty="0">
                <a:latin typeface="Times New Roman" pitchFamily="18" charset="0"/>
                <a:cs typeface="Times New Roman" pitchFamily="18" charset="0"/>
              </a:rPr>
              <a:t>The short answer to this question is that just about </a:t>
            </a:r>
          </a:p>
          <a:p>
            <a:pPr marL="457200" indent="-457200">
              <a:buFont typeface="Wingdings" pitchFamily="2" charset="2"/>
              <a:buChar char="§"/>
            </a:pPr>
            <a:r>
              <a:rPr lang="en-MY" sz="1400" b="1" dirty="0">
                <a:solidFill>
                  <a:srgbClr val="FF0000"/>
                </a:solidFill>
                <a:latin typeface="Times New Roman" pitchFamily="18" charset="0"/>
                <a:cs typeface="Times New Roman" pitchFamily="18" charset="0"/>
              </a:rPr>
              <a:t>EVERY  WORKER IS AT RISK </a:t>
            </a:r>
            <a:r>
              <a:rPr lang="en-MY" sz="1600" b="1" dirty="0">
                <a:solidFill>
                  <a:srgbClr val="0070C0"/>
                </a:solidFill>
                <a:latin typeface="Times New Roman" pitchFamily="18" charset="0"/>
                <a:cs typeface="Times New Roman" pitchFamily="18" charset="0"/>
              </a:rPr>
              <a:t>of coming into contact with some </a:t>
            </a:r>
          </a:p>
          <a:p>
            <a:pPr algn="ctr"/>
            <a:r>
              <a:rPr lang="en-MY" sz="1600" b="1" dirty="0">
                <a:solidFill>
                  <a:srgbClr val="0070C0"/>
                </a:solidFill>
                <a:latin typeface="Times New Roman" pitchFamily="18" charset="0"/>
                <a:cs typeface="Times New Roman" pitchFamily="18" charset="0"/>
              </a:rPr>
              <a:t>  kind </a:t>
            </a:r>
            <a:r>
              <a:rPr lang="en-MY" sz="1600" b="1" dirty="0">
                <a:solidFill>
                  <a:srgbClr val="7030A0"/>
                </a:solidFill>
                <a:latin typeface="Times New Roman" pitchFamily="18" charset="0"/>
                <a:cs typeface="Times New Roman" pitchFamily="18" charset="0"/>
              </a:rPr>
              <a:t>of</a:t>
            </a:r>
            <a:r>
              <a:rPr lang="en-MY" sz="1600" b="1" dirty="0">
                <a:solidFill>
                  <a:srgbClr val="0070C0"/>
                </a:solidFill>
                <a:latin typeface="Times New Roman" pitchFamily="18" charset="0"/>
                <a:cs typeface="Times New Roman" pitchFamily="18" charset="0"/>
              </a:rPr>
              <a:t> </a:t>
            </a:r>
            <a:r>
              <a:rPr lang="en-MY" sz="1600" b="1" dirty="0">
                <a:solidFill>
                  <a:srgbClr val="002060"/>
                </a:solidFill>
                <a:latin typeface="Times New Roman" pitchFamily="18" charset="0"/>
                <a:cs typeface="Times New Roman" pitchFamily="18" charset="0"/>
              </a:rPr>
              <a:t>biological hazard</a:t>
            </a:r>
            <a:r>
              <a:rPr lang="en-MY" sz="1600" dirty="0">
                <a:solidFill>
                  <a:srgbClr val="0070C0"/>
                </a:solidFill>
                <a:latin typeface="Times New Roman" pitchFamily="18" charset="0"/>
                <a:cs typeface="Times New Roman" pitchFamily="18" charset="0"/>
              </a:rPr>
              <a:t>, </a:t>
            </a:r>
            <a:r>
              <a:rPr lang="en-MY" sz="1600" b="1" dirty="0">
                <a:solidFill>
                  <a:srgbClr val="0070C0"/>
                </a:solidFill>
                <a:latin typeface="Times New Roman" pitchFamily="18" charset="0"/>
                <a:cs typeface="Times New Roman" pitchFamily="18" charset="0"/>
              </a:rPr>
              <a:t>whether that be </a:t>
            </a:r>
            <a:r>
              <a:rPr lang="en-MY" sz="1600" b="1" dirty="0">
                <a:solidFill>
                  <a:srgbClr val="990099"/>
                </a:solidFill>
                <a:latin typeface="Times New Roman" pitchFamily="18" charset="0"/>
                <a:cs typeface="Times New Roman" pitchFamily="18" charset="0"/>
              </a:rPr>
              <a:t>human blood</a:t>
            </a:r>
            <a:r>
              <a:rPr lang="en-MY" sz="1600" b="1" dirty="0">
                <a:solidFill>
                  <a:srgbClr val="0070C0"/>
                </a:solidFill>
                <a:latin typeface="Times New Roman" pitchFamily="18" charset="0"/>
                <a:cs typeface="Times New Roman" pitchFamily="18" charset="0"/>
              </a:rPr>
              <a:t>, </a:t>
            </a:r>
          </a:p>
          <a:p>
            <a:pPr algn="ctr"/>
            <a:r>
              <a:rPr lang="en-MY" sz="1600" b="1" dirty="0">
                <a:solidFill>
                  <a:srgbClr val="990099"/>
                </a:solidFill>
                <a:latin typeface="Times New Roman" pitchFamily="18" charset="0"/>
                <a:cs typeface="Times New Roman" pitchFamily="18" charset="0"/>
              </a:rPr>
              <a:t>organic  matter, </a:t>
            </a:r>
            <a:r>
              <a:rPr lang="en-MY" sz="1600" b="1" dirty="0">
                <a:solidFill>
                  <a:srgbClr val="0070C0"/>
                </a:solidFill>
                <a:latin typeface="Times New Roman" pitchFamily="18" charset="0"/>
                <a:cs typeface="Times New Roman" pitchFamily="18" charset="0"/>
              </a:rPr>
              <a:t>or </a:t>
            </a:r>
            <a:r>
              <a:rPr lang="en-MY" sz="1600" b="1" dirty="0">
                <a:solidFill>
                  <a:srgbClr val="990099"/>
                </a:solidFill>
                <a:latin typeface="Times New Roman" pitchFamily="18" charset="0"/>
                <a:cs typeface="Times New Roman" pitchFamily="18" charset="0"/>
              </a:rPr>
              <a:t>airborne pathogens</a:t>
            </a:r>
            <a:r>
              <a:rPr lang="en-MY" sz="1600" b="1" dirty="0">
                <a:solidFill>
                  <a:srgbClr val="0070C0"/>
                </a:solidFill>
                <a:latin typeface="Times New Roman" pitchFamily="18" charset="0"/>
                <a:cs typeface="Times New Roman" pitchFamily="18" charset="0"/>
              </a:rPr>
              <a:t>.</a:t>
            </a:r>
            <a:r>
              <a:rPr lang="en-MY" sz="1600" dirty="0">
                <a:latin typeface="Times New Roman" pitchFamily="18" charset="0"/>
                <a:cs typeface="Times New Roman" pitchFamily="18" charset="0"/>
              </a:rPr>
              <a:t>, </a:t>
            </a:r>
            <a:r>
              <a:rPr lang="en-MY" sz="1600" b="1" dirty="0">
                <a:latin typeface="Times New Roman" pitchFamily="18" charset="0"/>
                <a:cs typeface="Times New Roman" pitchFamily="18" charset="0"/>
              </a:rPr>
              <a:t>though, </a:t>
            </a:r>
          </a:p>
          <a:p>
            <a:pPr marL="457200" indent="-457200">
              <a:buFont typeface="Wingdings" pitchFamily="2" charset="2"/>
              <a:buChar char="v"/>
            </a:pPr>
            <a:r>
              <a:rPr lang="en-MY" sz="1600" b="1" dirty="0">
                <a:latin typeface="Times New Roman" pitchFamily="18" charset="0"/>
                <a:cs typeface="Times New Roman" pitchFamily="18" charset="0"/>
              </a:rPr>
              <a:t>There are </a:t>
            </a:r>
            <a:r>
              <a:rPr lang="en-MY" sz="1600" b="1" u="sng" dirty="0">
                <a:latin typeface="Times New Roman" pitchFamily="18" charset="0"/>
                <a:cs typeface="Times New Roman" pitchFamily="18" charset="0"/>
              </a:rPr>
              <a:t>some </a:t>
            </a:r>
            <a:r>
              <a:rPr lang="en-MY" sz="1600" b="1" u="sng" dirty="0">
                <a:solidFill>
                  <a:srgbClr val="FF0000"/>
                </a:solidFill>
                <a:latin typeface="Times New Roman" pitchFamily="18" charset="0"/>
                <a:cs typeface="Times New Roman" pitchFamily="18" charset="0"/>
              </a:rPr>
              <a:t>industries and workers </a:t>
            </a:r>
            <a:r>
              <a:rPr lang="en-MY" sz="1600" b="1" dirty="0">
                <a:latin typeface="Times New Roman" pitchFamily="18" charset="0"/>
                <a:cs typeface="Times New Roman" pitchFamily="18" charset="0"/>
              </a:rPr>
              <a:t>that are</a:t>
            </a:r>
          </a:p>
          <a:p>
            <a:pPr marL="457200" indent="-457200">
              <a:buFont typeface="Wingdings" pitchFamily="2" charset="2"/>
              <a:buChar char="v"/>
            </a:pPr>
            <a:r>
              <a:rPr lang="en-MY" sz="1600" b="1" dirty="0">
                <a:latin typeface="Times New Roman" pitchFamily="18" charset="0"/>
                <a:cs typeface="Times New Roman" pitchFamily="18" charset="0"/>
              </a:rPr>
              <a:t> </a:t>
            </a:r>
            <a:r>
              <a:rPr lang="en-MY" sz="1600" b="1" u="sng" dirty="0">
                <a:solidFill>
                  <a:srgbClr val="FF0000"/>
                </a:solidFill>
                <a:latin typeface="Times New Roman" pitchFamily="18" charset="0"/>
                <a:cs typeface="Times New Roman" pitchFamily="18" charset="0"/>
              </a:rPr>
              <a:t>Routinely exposed </a:t>
            </a:r>
            <a:r>
              <a:rPr lang="en-MY" sz="1600" b="1" dirty="0">
                <a:latin typeface="Times New Roman" pitchFamily="18" charset="0"/>
                <a:cs typeface="Times New Roman" pitchFamily="18" charset="0"/>
              </a:rPr>
              <a:t>to these </a:t>
            </a:r>
            <a:r>
              <a:rPr lang="en-MY" sz="1600" b="1" dirty="0">
                <a:solidFill>
                  <a:srgbClr val="FF0000"/>
                </a:solidFill>
                <a:latin typeface="Times New Roman" pitchFamily="18" charset="0"/>
                <a:cs typeface="Times New Roman" pitchFamily="18" charset="0"/>
              </a:rPr>
              <a:t>risks.        </a:t>
            </a:r>
            <a:r>
              <a:rPr lang="en-MY" sz="1600" b="1" u="sng" dirty="0">
                <a:solidFill>
                  <a:srgbClr val="002060"/>
                </a:solidFill>
                <a:latin typeface="Times New Roman" pitchFamily="18" charset="0"/>
                <a:cs typeface="Times New Roman" pitchFamily="18" charset="0"/>
              </a:rPr>
              <a:t>These include</a:t>
            </a:r>
            <a:r>
              <a:rPr lang="en-MY" sz="1600" b="1" dirty="0">
                <a:solidFill>
                  <a:srgbClr val="002060"/>
                </a:solidFill>
                <a:latin typeface="Times New Roman" pitchFamily="18" charset="0"/>
                <a:cs typeface="Times New Roman" pitchFamily="18" charset="0"/>
              </a:rPr>
              <a:t>:</a:t>
            </a:r>
          </a:p>
          <a:p>
            <a:endParaRPr lang="en-MY" sz="1600" b="1" dirty="0">
              <a:solidFill>
                <a:srgbClr val="002060"/>
              </a:solidFill>
              <a:latin typeface="Times New Roman" pitchFamily="18" charset="0"/>
              <a:cs typeface="Times New Roman" pitchFamily="18" charset="0"/>
            </a:endParaRPr>
          </a:p>
          <a:p>
            <a:pPr marL="457200" lvl="0" indent="-457200">
              <a:buFont typeface="Wingdings" pitchFamily="2" charset="2"/>
              <a:buChar char="Ø"/>
            </a:pPr>
            <a:r>
              <a:rPr lang="en-MY" sz="1600" b="1" dirty="0">
                <a:latin typeface="Times New Roman" pitchFamily="18" charset="0"/>
                <a:cs typeface="Times New Roman" pitchFamily="18" charset="0"/>
              </a:rPr>
              <a:t>Workers </a:t>
            </a:r>
            <a:r>
              <a:rPr lang="en-MY" sz="1600" b="1" dirty="0">
                <a:solidFill>
                  <a:srgbClr val="FF0000"/>
                </a:solidFill>
                <a:latin typeface="Times New Roman" pitchFamily="18" charset="0"/>
                <a:cs typeface="Times New Roman" pitchFamily="18" charset="0"/>
              </a:rPr>
              <a:t>exposed</a:t>
            </a:r>
            <a:r>
              <a:rPr lang="en-MY" sz="1600" b="1" dirty="0">
                <a:latin typeface="Times New Roman" pitchFamily="18" charset="0"/>
                <a:cs typeface="Times New Roman" pitchFamily="18" charset="0"/>
              </a:rPr>
              <a:t> to </a:t>
            </a:r>
            <a:r>
              <a:rPr lang="en-MY" sz="1600" b="1" dirty="0">
                <a:solidFill>
                  <a:srgbClr val="FF0000"/>
                </a:solidFill>
                <a:latin typeface="Times New Roman" pitchFamily="18" charset="0"/>
                <a:cs typeface="Times New Roman" pitchFamily="18" charset="0"/>
              </a:rPr>
              <a:t>body fluids</a:t>
            </a:r>
            <a:r>
              <a:rPr lang="en-MY" sz="1600" b="1" dirty="0">
                <a:latin typeface="Times New Roman" pitchFamily="18" charset="0"/>
                <a:cs typeface="Times New Roman" pitchFamily="18" charset="0"/>
              </a:rPr>
              <a:t>, including </a:t>
            </a:r>
            <a:r>
              <a:rPr lang="en-MY" sz="1600" b="1" dirty="0">
                <a:solidFill>
                  <a:srgbClr val="0070C0"/>
                </a:solidFill>
                <a:latin typeface="Times New Roman" pitchFamily="18" charset="0"/>
                <a:cs typeface="Times New Roman" pitchFamily="18" charset="0"/>
              </a:rPr>
              <a:t>healthcare </a:t>
            </a:r>
            <a:r>
              <a:rPr lang="en-MY" sz="1600" b="1" dirty="0">
                <a:latin typeface="Times New Roman" pitchFamily="18" charset="0"/>
                <a:cs typeface="Times New Roman" pitchFamily="18" charset="0"/>
              </a:rPr>
              <a:t>workers, </a:t>
            </a:r>
            <a:r>
              <a:rPr lang="en-MY" sz="1600" b="1" dirty="0">
                <a:solidFill>
                  <a:srgbClr val="0070C0"/>
                </a:solidFill>
                <a:latin typeface="Times New Roman" pitchFamily="18" charset="0"/>
                <a:cs typeface="Times New Roman" pitchFamily="18" charset="0"/>
              </a:rPr>
              <a:t>personal service </a:t>
            </a:r>
            <a:r>
              <a:rPr lang="en-MY" sz="1600" b="1" dirty="0">
                <a:latin typeface="Times New Roman" pitchFamily="18" charset="0"/>
                <a:cs typeface="Times New Roman" pitchFamily="18" charset="0"/>
              </a:rPr>
              <a:t>workers, and </a:t>
            </a:r>
            <a:r>
              <a:rPr lang="en-MY" sz="1600" b="1" dirty="0">
                <a:solidFill>
                  <a:srgbClr val="0070C0"/>
                </a:solidFill>
                <a:latin typeface="Times New Roman" pitchFamily="18" charset="0"/>
                <a:cs typeface="Times New Roman" pitchFamily="18" charset="0"/>
              </a:rPr>
              <a:t>dental professionals</a:t>
            </a:r>
          </a:p>
          <a:p>
            <a:pPr marL="457200" lvl="0" indent="-457200">
              <a:buFont typeface="Wingdings" pitchFamily="2" charset="2"/>
              <a:buChar char="Ø"/>
            </a:pPr>
            <a:endParaRPr lang="en-MY" sz="1600" dirty="0">
              <a:solidFill>
                <a:srgbClr val="0070C0"/>
              </a:solidFill>
              <a:latin typeface="Times New Roman" pitchFamily="18" charset="0"/>
              <a:cs typeface="Times New Roman" pitchFamily="18" charset="0"/>
            </a:endParaRPr>
          </a:p>
          <a:p>
            <a:pPr marL="457200" lvl="0" indent="-457200">
              <a:buFont typeface="Wingdings" pitchFamily="2" charset="2"/>
              <a:buChar char="Ø"/>
            </a:pPr>
            <a:r>
              <a:rPr lang="en-MY" sz="1600" b="1" dirty="0">
                <a:latin typeface="Times New Roman" pitchFamily="18" charset="0"/>
                <a:cs typeface="Times New Roman" pitchFamily="18" charset="0"/>
              </a:rPr>
              <a:t>Workers in </a:t>
            </a:r>
            <a:r>
              <a:rPr lang="en-MY" sz="1600" b="1" dirty="0">
                <a:solidFill>
                  <a:srgbClr val="FF0000"/>
                </a:solidFill>
                <a:latin typeface="Times New Roman" pitchFamily="18" charset="0"/>
                <a:cs typeface="Times New Roman" pitchFamily="18" charset="0"/>
              </a:rPr>
              <a:t>contact</a:t>
            </a:r>
            <a:r>
              <a:rPr lang="en-MY" sz="1600" b="1" dirty="0">
                <a:solidFill>
                  <a:srgbClr val="E066C0"/>
                </a:solidFill>
                <a:latin typeface="Times New Roman" pitchFamily="18" charset="0"/>
                <a:cs typeface="Times New Roman" pitchFamily="18" charset="0"/>
              </a:rPr>
              <a:t> </a:t>
            </a:r>
            <a:r>
              <a:rPr lang="en-MY" sz="1600" b="1" dirty="0">
                <a:solidFill>
                  <a:srgbClr val="7030A0"/>
                </a:solidFill>
                <a:latin typeface="Times New Roman" pitchFamily="18" charset="0"/>
                <a:cs typeface="Times New Roman" pitchFamily="18" charset="0"/>
              </a:rPr>
              <a:t>w</a:t>
            </a:r>
            <a:r>
              <a:rPr lang="en-MY" sz="1600" b="1" dirty="0">
                <a:latin typeface="Times New Roman" pitchFamily="18" charset="0"/>
                <a:cs typeface="Times New Roman" pitchFamily="18" charset="0"/>
              </a:rPr>
              <a:t>ith </a:t>
            </a:r>
            <a:r>
              <a:rPr lang="en-MY" sz="1600" b="1" dirty="0">
                <a:solidFill>
                  <a:srgbClr val="FF0000"/>
                </a:solidFill>
                <a:latin typeface="Times New Roman" pitchFamily="18" charset="0"/>
                <a:cs typeface="Times New Roman" pitchFamily="18" charset="0"/>
              </a:rPr>
              <a:t>live animals</a:t>
            </a:r>
            <a:r>
              <a:rPr lang="en-MY" sz="1600" b="1" dirty="0">
                <a:latin typeface="Times New Roman" pitchFamily="18" charset="0"/>
                <a:cs typeface="Times New Roman" pitchFamily="18" charset="0"/>
              </a:rPr>
              <a:t>, including </a:t>
            </a:r>
            <a:r>
              <a:rPr lang="en-MY" sz="1600" b="1" dirty="0">
                <a:solidFill>
                  <a:srgbClr val="0070C0"/>
                </a:solidFill>
                <a:latin typeface="Times New Roman" pitchFamily="18" charset="0"/>
                <a:cs typeface="Times New Roman" pitchFamily="18" charset="0"/>
              </a:rPr>
              <a:t>breeders</a:t>
            </a:r>
            <a:r>
              <a:rPr lang="en-MY" sz="1600" b="1" dirty="0">
                <a:latin typeface="Times New Roman" pitchFamily="18" charset="0"/>
                <a:cs typeface="Times New Roman" pitchFamily="18" charset="0"/>
              </a:rPr>
              <a:t>, </a:t>
            </a:r>
          </a:p>
          <a:p>
            <a:pPr lvl="0"/>
            <a:r>
              <a:rPr lang="en-MY" sz="1600" b="1" dirty="0">
                <a:latin typeface="Times New Roman" pitchFamily="18" charset="0"/>
                <a:cs typeface="Times New Roman" pitchFamily="18" charset="0"/>
              </a:rPr>
              <a:t>        animal </a:t>
            </a:r>
            <a:r>
              <a:rPr lang="en-MY" sz="1600" b="1" dirty="0">
                <a:solidFill>
                  <a:srgbClr val="0070C0"/>
                </a:solidFill>
                <a:latin typeface="Times New Roman" pitchFamily="18" charset="0"/>
                <a:cs typeface="Times New Roman" pitchFamily="18" charset="0"/>
              </a:rPr>
              <a:t>scientists, poultry </a:t>
            </a:r>
            <a:r>
              <a:rPr lang="en-MY" sz="1600" b="1" dirty="0">
                <a:latin typeface="Times New Roman" pitchFamily="18" charset="0"/>
                <a:cs typeface="Times New Roman" pitchFamily="18" charset="0"/>
              </a:rPr>
              <a:t>handlers, </a:t>
            </a:r>
            <a:r>
              <a:rPr lang="en-MY" sz="1600" b="1" dirty="0">
                <a:solidFill>
                  <a:srgbClr val="0070C0"/>
                </a:solidFill>
                <a:latin typeface="Times New Roman" pitchFamily="18" charset="0"/>
                <a:cs typeface="Times New Roman" pitchFamily="18" charset="0"/>
              </a:rPr>
              <a:t>farm workers</a:t>
            </a:r>
            <a:r>
              <a:rPr lang="en-MY" sz="1600" b="1" dirty="0">
                <a:latin typeface="Times New Roman" pitchFamily="18" charset="0"/>
                <a:cs typeface="Times New Roman" pitchFamily="18" charset="0"/>
              </a:rPr>
              <a:t>, and </a:t>
            </a:r>
          </a:p>
          <a:p>
            <a:pPr lvl="0"/>
            <a:r>
              <a:rPr lang="en-MY" sz="1600" b="1" dirty="0">
                <a:solidFill>
                  <a:srgbClr val="0070C0"/>
                </a:solidFill>
                <a:latin typeface="Times New Roman" pitchFamily="18" charset="0"/>
                <a:cs typeface="Times New Roman" pitchFamily="18" charset="0"/>
              </a:rPr>
              <a:t>          laboratory animal workers</a:t>
            </a:r>
          </a:p>
          <a:p>
            <a:pPr marL="457200" lvl="0" indent="-457200">
              <a:buFont typeface="Wingdings" pitchFamily="2" charset="2"/>
              <a:buChar char="Ø"/>
            </a:pPr>
            <a:r>
              <a:rPr lang="en-MY" sz="1600" b="1" dirty="0">
                <a:solidFill>
                  <a:srgbClr val="002060"/>
                </a:solidFill>
                <a:latin typeface="Times New Roman" pitchFamily="18" charset="0"/>
                <a:cs typeface="Times New Roman" pitchFamily="18" charset="0"/>
              </a:rPr>
              <a:t>Workers in</a:t>
            </a:r>
            <a:r>
              <a:rPr lang="en-MY" sz="1600" b="1" dirty="0">
                <a:solidFill>
                  <a:srgbClr val="FF0000"/>
                </a:solidFill>
                <a:latin typeface="Times New Roman" pitchFamily="18" charset="0"/>
                <a:cs typeface="Times New Roman" pitchFamily="18" charset="0"/>
              </a:rPr>
              <a:t> contact </a:t>
            </a:r>
            <a:r>
              <a:rPr lang="en-MY" sz="1600" b="1" dirty="0">
                <a:solidFill>
                  <a:prstClr val="black"/>
                </a:solidFill>
                <a:latin typeface="Times New Roman" pitchFamily="18" charset="0"/>
                <a:cs typeface="Times New Roman" pitchFamily="18" charset="0"/>
              </a:rPr>
              <a:t>with </a:t>
            </a:r>
            <a:r>
              <a:rPr lang="en-MY" sz="1600" b="1" dirty="0">
                <a:solidFill>
                  <a:srgbClr val="FF0000"/>
                </a:solidFill>
                <a:latin typeface="Times New Roman" pitchFamily="18" charset="0"/>
                <a:cs typeface="Times New Roman" pitchFamily="18" charset="0"/>
              </a:rPr>
              <a:t>animal products</a:t>
            </a:r>
            <a:r>
              <a:rPr lang="en-MY" sz="1600" b="1" dirty="0">
                <a:solidFill>
                  <a:prstClr val="black"/>
                </a:solidFill>
                <a:latin typeface="Times New Roman" pitchFamily="18" charset="0"/>
                <a:cs typeface="Times New Roman" pitchFamily="18" charset="0"/>
              </a:rPr>
              <a:t>, including </a:t>
            </a:r>
            <a:r>
              <a:rPr lang="en-MY" sz="1600" b="1" dirty="0">
                <a:solidFill>
                  <a:srgbClr val="0070C0"/>
                </a:solidFill>
                <a:latin typeface="Times New Roman" pitchFamily="18" charset="0"/>
                <a:cs typeface="Times New Roman" pitchFamily="18" charset="0"/>
              </a:rPr>
              <a:t>butchers, farmers, meat packers, and freight(</a:t>
            </a:r>
            <a:r>
              <a:rPr lang="en-MY" sz="1600" dirty="0">
                <a:solidFill>
                  <a:prstClr val="black"/>
                </a:solidFill>
                <a:latin typeface="Times New Roman" pitchFamily="18" charset="0"/>
                <a:cs typeface="Times New Roman" pitchFamily="18" charset="0"/>
              </a:rPr>
              <a:t>cargo</a:t>
            </a:r>
            <a:r>
              <a:rPr lang="en-MY" sz="1600" b="1" dirty="0">
                <a:solidFill>
                  <a:srgbClr val="0070C0"/>
                </a:solidFill>
                <a:latin typeface="Times New Roman" pitchFamily="18" charset="0"/>
                <a:cs typeface="Times New Roman" pitchFamily="18" charset="0"/>
              </a:rPr>
              <a:t> )</a:t>
            </a:r>
            <a:r>
              <a:rPr lang="en-MY" sz="1600" b="1" dirty="0" smtClean="0">
                <a:solidFill>
                  <a:srgbClr val="0070C0"/>
                </a:solidFill>
                <a:latin typeface="Times New Roman" pitchFamily="18" charset="0"/>
                <a:cs typeface="Times New Roman" pitchFamily="18" charset="0"/>
              </a:rPr>
              <a:t>handlers</a:t>
            </a:r>
            <a:endParaRPr lang="ar-SA" sz="1600" b="1" dirty="0" smtClean="0">
              <a:solidFill>
                <a:srgbClr val="0070C0"/>
              </a:solidFill>
              <a:latin typeface="Times New Roman" pitchFamily="18" charset="0"/>
              <a:cs typeface="Times New Roman" pitchFamily="18" charset="0"/>
            </a:endParaRPr>
          </a:p>
          <a:p>
            <a:pPr marL="457200" lvl="0" indent="-457200">
              <a:buFont typeface="Wingdings" pitchFamily="2" charset="2"/>
              <a:buChar char="Ø"/>
            </a:pPr>
            <a:r>
              <a:rPr lang="ar-SA" sz="1600" dirty="0" smtClean="0"/>
              <a:t>الإجابة المختصرة على هذا السؤال هي أن يتعرض كل عامل لخطر الاتصال بالبعض نوع من المخاطر </a:t>
            </a:r>
            <a:r>
              <a:rPr lang="ar-SA" sz="1600" dirty="0" err="1" smtClean="0"/>
              <a:t>البيولوجية </a:t>
            </a:r>
            <a:r>
              <a:rPr lang="ar-SA" sz="1600" dirty="0" smtClean="0"/>
              <a:t>، سواء كانت دم </a:t>
            </a:r>
            <a:r>
              <a:rPr lang="ar-SA" sz="1600" dirty="0" err="1" smtClean="0"/>
              <a:t>بشري </a:t>
            </a:r>
            <a:r>
              <a:rPr lang="ar-SA" sz="1600" dirty="0" smtClean="0"/>
              <a:t>، المواد </a:t>
            </a:r>
            <a:r>
              <a:rPr lang="ar-SA" sz="1600" dirty="0" err="1" smtClean="0"/>
              <a:t>العضوية </a:t>
            </a:r>
            <a:r>
              <a:rPr lang="ar-SA" sz="1600" dirty="0" smtClean="0"/>
              <a:t>، أو مسببات الأمراض المحمولة </a:t>
            </a:r>
            <a:r>
              <a:rPr lang="ar-SA" sz="1600" dirty="0" err="1" smtClean="0"/>
              <a:t>جوا.</a:t>
            </a:r>
            <a:r>
              <a:rPr lang="ar-SA" sz="1600" dirty="0" smtClean="0"/>
              <a:t> هناك بعض الصناعات والعاملين تتعرض بشكل روتيني لهذه </a:t>
            </a:r>
            <a:r>
              <a:rPr lang="ar-SA" sz="1600" dirty="0" err="1" smtClean="0"/>
              <a:t>المخاطر.</a:t>
            </a:r>
            <a:r>
              <a:rPr lang="ar-SA" sz="1600" dirty="0" smtClean="0"/>
              <a:t> وتشمل هذه: العمال الذين يتعرضون لسوائل </a:t>
            </a:r>
            <a:r>
              <a:rPr lang="ar-SA" sz="1600" dirty="0" err="1" smtClean="0"/>
              <a:t>الجسم </a:t>
            </a:r>
            <a:r>
              <a:rPr lang="ar-SA" sz="1600" dirty="0" smtClean="0"/>
              <a:t>، بما في ذلك العاملين في مجال الرعاية </a:t>
            </a:r>
            <a:r>
              <a:rPr lang="ar-SA" sz="1600" dirty="0" err="1" smtClean="0"/>
              <a:t>الصحية </a:t>
            </a:r>
            <a:r>
              <a:rPr lang="ar-SA" sz="1600" dirty="0" smtClean="0"/>
              <a:t>، والعاملين في الخدمة </a:t>
            </a:r>
            <a:r>
              <a:rPr lang="ar-SA" sz="1600" dirty="0" err="1" smtClean="0"/>
              <a:t>الشخصية </a:t>
            </a:r>
            <a:r>
              <a:rPr lang="ar-SA" sz="1600" dirty="0" smtClean="0"/>
              <a:t>، وأخصائيي الأسنان العمال الذين يتعاملون مع الحيوانات </a:t>
            </a:r>
            <a:r>
              <a:rPr lang="ar-SA" sz="1600" dirty="0" err="1" smtClean="0"/>
              <a:t>الحية </a:t>
            </a:r>
            <a:r>
              <a:rPr lang="ar-SA" sz="1600" dirty="0" smtClean="0"/>
              <a:t>، بما في ذلك </a:t>
            </a:r>
            <a:r>
              <a:rPr lang="ar-SA" sz="1600" dirty="0" err="1" smtClean="0"/>
              <a:t>المربون </a:t>
            </a:r>
            <a:r>
              <a:rPr lang="ar-SA" sz="1600" dirty="0" smtClean="0"/>
              <a:t>، علماء الحيوان </a:t>
            </a:r>
            <a:r>
              <a:rPr lang="ar-SA" sz="1600" dirty="0" err="1" smtClean="0"/>
              <a:t>ومتعاملو</a:t>
            </a:r>
            <a:r>
              <a:rPr lang="ar-SA" sz="1600" dirty="0" smtClean="0"/>
              <a:t> الدواجن وعمال المزارع و عمال حيوانات المختبر العمال الذين يتعاملون مع المنتجات </a:t>
            </a:r>
            <a:r>
              <a:rPr lang="ar-SA" sz="1600" dirty="0" err="1" smtClean="0"/>
              <a:t>الحيوانية </a:t>
            </a:r>
            <a:r>
              <a:rPr lang="ar-SA" sz="1600" dirty="0" smtClean="0"/>
              <a:t>، بما في ذلك الجزارين والمزارعين ومعبئي اللحوم ومناولي </a:t>
            </a:r>
            <a:r>
              <a:rPr lang="ar-SA" sz="1600" dirty="0" err="1" smtClean="0"/>
              <a:t>الشحن </a:t>
            </a:r>
            <a:r>
              <a:rPr lang="ar-SA" sz="1600" dirty="0" smtClean="0"/>
              <a:t>(البضائع</a:t>
            </a:r>
            <a:r>
              <a:rPr lang="ar-SA" sz="1600" dirty="0" err="1" smtClean="0"/>
              <a:t>)</a:t>
            </a:r>
            <a:endParaRPr lang="en-MY" sz="1600" b="1" dirty="0">
              <a:solidFill>
                <a:srgbClr val="0070C0"/>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6FD1404A-CE73-4E2C-A49C-C75CD5BEDD59}" type="datetime1">
              <a:rPr lang="en-MY" smtClean="0"/>
              <a:pPr/>
              <a:t>8/5/2022</a:t>
            </a:fld>
            <a:endParaRPr lang="en-MY" dirty="0"/>
          </a:p>
        </p:txBody>
      </p:sp>
      <p:sp>
        <p:nvSpPr>
          <p:cNvPr id="4" name="Slide Number Placeholder 3"/>
          <p:cNvSpPr>
            <a:spLocks noGrp="1"/>
          </p:cNvSpPr>
          <p:nvPr>
            <p:ph type="sldNum" sz="quarter" idx="12"/>
          </p:nvPr>
        </p:nvSpPr>
        <p:spPr/>
        <p:txBody>
          <a:bodyPr/>
          <a:lstStyle/>
          <a:p>
            <a:fld id="{8576C578-E9D5-4165-AC36-A8CA4C726D77}" type="slidenum">
              <a:rPr lang="en-MY" smtClean="0"/>
              <a:pPr/>
              <a:t>12</a:t>
            </a:fld>
            <a:endParaRPr lang="en-MY"/>
          </a:p>
        </p:txBody>
      </p:sp>
      <p:sp>
        <p:nvSpPr>
          <p:cNvPr id="5" name="Right Arrow 4"/>
          <p:cNvSpPr/>
          <p:nvPr/>
        </p:nvSpPr>
        <p:spPr>
          <a:xfrm>
            <a:off x="5724128" y="6278767"/>
            <a:ext cx="341987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MY" sz="1400" b="1" dirty="0">
                <a:solidFill>
                  <a:schemeClr val="bg1"/>
                </a:solidFill>
                <a:latin typeface="Garamond" pitchFamily="18" charset="0"/>
              </a:rPr>
              <a:t>Workers in contact with animal products</a:t>
            </a:r>
            <a:endParaRPr lang="en-MY" sz="1400" dirty="0">
              <a:solidFill>
                <a:schemeClr val="bg1"/>
              </a:solidFill>
            </a:endParaRPr>
          </a:p>
        </p:txBody>
      </p:sp>
      <p:pic>
        <p:nvPicPr>
          <p:cNvPr id="6" name="Picture 5" descr="Blood filled medical syringes on yellow biohazard bag and spilled biological wast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59898" y="-1"/>
            <a:ext cx="1584101" cy="131364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9515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36899-24A9-49E0-B3C9-5AEAA5AC146E}" type="datetime1">
              <a:rPr lang="en-MY" smtClean="0"/>
              <a:pPr/>
              <a:t>8/5/2022</a:t>
            </a:fld>
            <a:endParaRPr lang="en-MY"/>
          </a:p>
        </p:txBody>
      </p:sp>
      <p:sp>
        <p:nvSpPr>
          <p:cNvPr id="3" name="Slide Number Placeholder 2"/>
          <p:cNvSpPr>
            <a:spLocks noGrp="1"/>
          </p:cNvSpPr>
          <p:nvPr>
            <p:ph type="sldNum" sz="quarter" idx="12"/>
          </p:nvPr>
        </p:nvSpPr>
        <p:spPr/>
        <p:txBody>
          <a:bodyPr/>
          <a:lstStyle/>
          <a:p>
            <a:fld id="{8576C578-E9D5-4165-AC36-A8CA4C726D77}" type="slidenum">
              <a:rPr lang="en-MY" smtClean="0"/>
              <a:pPr/>
              <a:t>13</a:t>
            </a:fld>
            <a:endParaRPr lang="en-MY"/>
          </a:p>
        </p:txBody>
      </p:sp>
      <p:sp>
        <p:nvSpPr>
          <p:cNvPr id="4" name="Rectangle 3"/>
          <p:cNvSpPr/>
          <p:nvPr/>
        </p:nvSpPr>
        <p:spPr>
          <a:xfrm>
            <a:off x="107504" y="1085185"/>
            <a:ext cx="8856984" cy="5201424"/>
          </a:xfrm>
          <a:prstGeom prst="rect">
            <a:avLst/>
          </a:prstGeom>
        </p:spPr>
        <p:txBody>
          <a:bodyPr wrap="square">
            <a:spAutoFit/>
          </a:bodyPr>
          <a:lstStyle/>
          <a:p>
            <a:pPr marL="457200" lvl="0" indent="-457200">
              <a:buFont typeface="Wingdings" pitchFamily="2" charset="2"/>
              <a:buChar char="Ø"/>
            </a:pPr>
            <a:endParaRPr lang="en-MY" sz="2400" dirty="0">
              <a:solidFill>
                <a:srgbClr val="0070C0"/>
              </a:solidFill>
              <a:latin typeface="Times New Roman" pitchFamily="18" charset="0"/>
              <a:cs typeface="Times New Roman" pitchFamily="18" charset="0"/>
            </a:endParaRPr>
          </a:p>
          <a:p>
            <a:pPr marL="457200" lvl="0" indent="-457200">
              <a:buFont typeface="Wingdings" pitchFamily="2" charset="2"/>
              <a:buChar char="Ø"/>
            </a:pPr>
            <a:r>
              <a:rPr lang="en-MY" b="1" dirty="0">
                <a:solidFill>
                  <a:srgbClr val="002060"/>
                </a:solidFill>
                <a:latin typeface="Times New Roman" pitchFamily="18" charset="0"/>
                <a:cs typeface="Times New Roman" pitchFamily="18" charset="0"/>
              </a:rPr>
              <a:t>Workers exposed </a:t>
            </a:r>
            <a:r>
              <a:rPr lang="en-MY" b="1" dirty="0">
                <a:solidFill>
                  <a:srgbClr val="FF0000"/>
                </a:solidFill>
                <a:latin typeface="Times New Roman" pitchFamily="18" charset="0"/>
                <a:cs typeface="Times New Roman" pitchFamily="18" charset="0"/>
              </a:rPr>
              <a:t>to ticks, fleas, and mites</a:t>
            </a:r>
            <a:r>
              <a:rPr lang="en-MY" b="1" dirty="0">
                <a:latin typeface="Times New Roman" pitchFamily="18" charset="0"/>
                <a:cs typeface="Times New Roman" pitchFamily="18" charset="0"/>
              </a:rPr>
              <a:t>, including </a:t>
            </a:r>
            <a:r>
              <a:rPr lang="en-MY" b="1" dirty="0">
                <a:solidFill>
                  <a:srgbClr val="0070C0"/>
                </a:solidFill>
                <a:latin typeface="Times New Roman" pitchFamily="18" charset="0"/>
                <a:cs typeface="Times New Roman" pitchFamily="18" charset="0"/>
              </a:rPr>
              <a:t>forestry workers, groundskeepers, highway maintenance personnel, </a:t>
            </a:r>
          </a:p>
          <a:p>
            <a:pPr lvl="0"/>
            <a:r>
              <a:rPr lang="en-MY" b="1" dirty="0">
                <a:solidFill>
                  <a:srgbClr val="0070C0"/>
                </a:solidFill>
                <a:latin typeface="Times New Roman" pitchFamily="18" charset="0"/>
                <a:cs typeface="Times New Roman" pitchFamily="18" charset="0"/>
              </a:rPr>
              <a:t>                                  and pest control </a:t>
            </a:r>
            <a:r>
              <a:rPr lang="en-MY" b="1" dirty="0" smtClean="0">
                <a:latin typeface="Times New Roman" pitchFamily="18" charset="0"/>
                <a:cs typeface="Times New Roman" pitchFamily="18" charset="0"/>
              </a:rPr>
              <a:t>workers</a:t>
            </a:r>
            <a:r>
              <a:rPr lang="en-US" b="1" dirty="0" smtClean="0">
                <a:latin typeface="Times New Roman" pitchFamily="18" charset="0"/>
                <a:cs typeface="Times New Roman" pitchFamily="18" charset="0"/>
              </a:rPr>
              <a:t>.</a:t>
            </a:r>
            <a:endParaRPr lang="en-MY" b="1" dirty="0">
              <a:latin typeface="Times New Roman" pitchFamily="18" charset="0"/>
              <a:cs typeface="Times New Roman" pitchFamily="18" charset="0"/>
            </a:endParaRPr>
          </a:p>
          <a:p>
            <a:pPr marL="457200" lvl="0" indent="-457200">
              <a:buFont typeface="Wingdings" pitchFamily="2" charset="2"/>
              <a:buChar char="Ø"/>
            </a:pPr>
            <a:endParaRPr lang="en-MY" dirty="0">
              <a:latin typeface="Times New Roman" pitchFamily="18" charset="0"/>
              <a:cs typeface="Times New Roman" pitchFamily="18" charset="0"/>
            </a:endParaRPr>
          </a:p>
          <a:p>
            <a:pPr marL="457200" lvl="0" indent="-457200">
              <a:buFont typeface="Wingdings" pitchFamily="2" charset="2"/>
              <a:buChar char="Ø"/>
            </a:pPr>
            <a:r>
              <a:rPr lang="en-MY" b="1" dirty="0">
                <a:solidFill>
                  <a:srgbClr val="002060"/>
                </a:solidFill>
                <a:latin typeface="Times New Roman" pitchFamily="18" charset="0"/>
                <a:cs typeface="Times New Roman" pitchFamily="18" charset="0"/>
              </a:rPr>
              <a:t>Workers exposed </a:t>
            </a:r>
            <a:r>
              <a:rPr lang="en-MY" b="1" dirty="0">
                <a:solidFill>
                  <a:srgbClr val="FF0000"/>
                </a:solidFill>
                <a:latin typeface="Times New Roman" pitchFamily="18" charset="0"/>
                <a:cs typeface="Times New Roman" pitchFamily="18" charset="0"/>
              </a:rPr>
              <a:t>to human or animal waste</a:t>
            </a:r>
            <a:r>
              <a:rPr lang="en-MY" b="1" dirty="0">
                <a:latin typeface="Times New Roman" pitchFamily="18" charset="0"/>
                <a:cs typeface="Times New Roman" pitchFamily="18" charset="0"/>
              </a:rPr>
              <a:t>, including </a:t>
            </a:r>
            <a:r>
              <a:rPr lang="en-MY" b="1" dirty="0">
                <a:solidFill>
                  <a:srgbClr val="0070C0"/>
                </a:solidFill>
                <a:latin typeface="Times New Roman" pitchFamily="18" charset="0"/>
                <a:cs typeface="Times New Roman" pitchFamily="18" charset="0"/>
              </a:rPr>
              <a:t>child car</a:t>
            </a:r>
            <a:r>
              <a:rPr lang="en-MY" b="1" dirty="0">
                <a:latin typeface="Times New Roman" pitchFamily="18" charset="0"/>
                <a:cs typeface="Times New Roman" pitchFamily="18" charset="0"/>
              </a:rPr>
              <a:t>e workers, </a:t>
            </a:r>
            <a:r>
              <a:rPr lang="en-MY" b="1" dirty="0">
                <a:solidFill>
                  <a:srgbClr val="0070C0"/>
                </a:solidFill>
                <a:latin typeface="Times New Roman" pitchFamily="18" charset="0"/>
                <a:cs typeface="Times New Roman" pitchFamily="18" charset="0"/>
              </a:rPr>
              <a:t>laboratory</a:t>
            </a:r>
            <a:r>
              <a:rPr lang="en-MY" b="1" dirty="0">
                <a:latin typeface="Times New Roman" pitchFamily="18" charset="0"/>
                <a:cs typeface="Times New Roman" pitchFamily="18" charset="0"/>
              </a:rPr>
              <a:t> workers, </a:t>
            </a:r>
            <a:r>
              <a:rPr lang="en-MY" b="1" dirty="0">
                <a:solidFill>
                  <a:srgbClr val="0070C0"/>
                </a:solidFill>
                <a:latin typeface="Times New Roman" pitchFamily="18" charset="0"/>
                <a:cs typeface="Times New Roman" pitchFamily="18" charset="0"/>
              </a:rPr>
              <a:t>sewe</a:t>
            </a:r>
            <a:r>
              <a:rPr lang="en-MY" b="1" dirty="0">
                <a:solidFill>
                  <a:srgbClr val="002060"/>
                </a:solidFill>
                <a:latin typeface="Times New Roman" pitchFamily="18" charset="0"/>
                <a:cs typeface="Times New Roman" pitchFamily="18" charset="0"/>
              </a:rPr>
              <a:t>r</a:t>
            </a:r>
            <a:r>
              <a:rPr lang="en-MY" b="1" dirty="0">
                <a:latin typeface="Times New Roman" pitchFamily="18" charset="0"/>
                <a:cs typeface="Times New Roman" pitchFamily="18" charset="0"/>
              </a:rPr>
              <a:t> workers, and </a:t>
            </a:r>
            <a:r>
              <a:rPr lang="en-MY" b="1" dirty="0">
                <a:solidFill>
                  <a:srgbClr val="0070C0"/>
                </a:solidFill>
                <a:latin typeface="Times New Roman" pitchFamily="18" charset="0"/>
                <a:cs typeface="Times New Roman" pitchFamily="18" charset="0"/>
              </a:rPr>
              <a:t>animal </a:t>
            </a:r>
            <a:r>
              <a:rPr lang="en-MY" b="1" dirty="0" smtClean="0">
                <a:solidFill>
                  <a:srgbClr val="0070C0"/>
                </a:solidFill>
                <a:latin typeface="Times New Roman" pitchFamily="18" charset="0"/>
                <a:cs typeface="Times New Roman" pitchFamily="18" charset="0"/>
              </a:rPr>
              <a:t>handlers.</a:t>
            </a:r>
            <a:endParaRPr lang="en-MY" b="1" dirty="0">
              <a:solidFill>
                <a:srgbClr val="0070C0"/>
              </a:solidFill>
              <a:latin typeface="Times New Roman" pitchFamily="18" charset="0"/>
              <a:cs typeface="Times New Roman" pitchFamily="18" charset="0"/>
            </a:endParaRPr>
          </a:p>
          <a:p>
            <a:pPr marL="457200" lvl="0" indent="-457200">
              <a:buFont typeface="Wingdings" pitchFamily="2" charset="2"/>
              <a:buChar char="Ø"/>
            </a:pPr>
            <a:endParaRPr lang="en-MY" dirty="0">
              <a:solidFill>
                <a:srgbClr val="0070C0"/>
              </a:solidFill>
              <a:latin typeface="Times New Roman" pitchFamily="18" charset="0"/>
              <a:cs typeface="Times New Roman" pitchFamily="18" charset="0"/>
            </a:endParaRPr>
          </a:p>
          <a:p>
            <a:pPr marL="457200" lvl="0" indent="-457200">
              <a:buFont typeface="Wingdings" pitchFamily="2" charset="2"/>
              <a:buChar char="Ø"/>
            </a:pPr>
            <a:r>
              <a:rPr lang="en-MY" b="1" dirty="0">
                <a:latin typeface="Times New Roman" pitchFamily="18" charset="0"/>
                <a:cs typeface="Times New Roman" pitchFamily="18" charset="0"/>
              </a:rPr>
              <a:t>Workers exposed </a:t>
            </a:r>
            <a:r>
              <a:rPr lang="en-MY" b="1" dirty="0">
                <a:solidFill>
                  <a:srgbClr val="FF0000"/>
                </a:solidFill>
                <a:latin typeface="Times New Roman" pitchFamily="18" charset="0"/>
                <a:cs typeface="Times New Roman" pitchFamily="18" charset="0"/>
              </a:rPr>
              <a:t>to dust-containing pathogens</a:t>
            </a:r>
            <a:r>
              <a:rPr lang="en-MY" dirty="0">
                <a:solidFill>
                  <a:srgbClr val="FF0000"/>
                </a:solidFill>
                <a:latin typeface="Times New Roman" pitchFamily="18" charset="0"/>
                <a:cs typeface="Times New Roman" pitchFamily="18" charset="0"/>
              </a:rPr>
              <a:t> </a:t>
            </a:r>
            <a:r>
              <a:rPr lang="en-MY" dirty="0">
                <a:latin typeface="Times New Roman" pitchFamily="18" charset="0"/>
                <a:cs typeface="Times New Roman" pitchFamily="18" charset="0"/>
              </a:rPr>
              <a:t>(</a:t>
            </a:r>
            <a:r>
              <a:rPr lang="en-MY" sz="1600" b="1" dirty="0">
                <a:latin typeface="Times New Roman" pitchFamily="18" charset="0"/>
                <a:cs typeface="Times New Roman" pitchFamily="18" charset="0"/>
              </a:rPr>
              <a:t>e.g. </a:t>
            </a:r>
            <a:r>
              <a:rPr lang="en-MY" sz="1600" b="1" i="1" dirty="0">
                <a:latin typeface="Times New Roman" pitchFamily="18" charset="0"/>
                <a:cs typeface="Times New Roman" pitchFamily="18" charset="0"/>
              </a:rPr>
              <a:t>rodents, bird roosts, soil in endemic areas</a:t>
            </a:r>
            <a:r>
              <a:rPr lang="en-MY" dirty="0">
                <a:latin typeface="Times New Roman" pitchFamily="18" charset="0"/>
                <a:cs typeface="Times New Roman" pitchFamily="18" charset="0"/>
              </a:rPr>
              <a:t>), </a:t>
            </a:r>
            <a:r>
              <a:rPr lang="en-MY" b="1" dirty="0">
                <a:latin typeface="Times New Roman" pitchFamily="18" charset="0"/>
                <a:cs typeface="Times New Roman" pitchFamily="18" charset="0"/>
              </a:rPr>
              <a:t>including </a:t>
            </a:r>
            <a:r>
              <a:rPr lang="en-MY" b="1" dirty="0">
                <a:solidFill>
                  <a:srgbClr val="0070C0"/>
                </a:solidFill>
                <a:latin typeface="Times New Roman" pitchFamily="18" charset="0"/>
                <a:cs typeface="Times New Roman" pitchFamily="18" charset="0"/>
              </a:rPr>
              <a:t>building cleaners, construction </a:t>
            </a:r>
            <a:r>
              <a:rPr lang="en-MY" b="1" dirty="0">
                <a:latin typeface="Times New Roman" pitchFamily="18" charset="0"/>
                <a:cs typeface="Times New Roman" pitchFamily="18" charset="0"/>
              </a:rPr>
              <a:t>workers, </a:t>
            </a:r>
            <a:r>
              <a:rPr lang="en-MY" b="1" dirty="0">
                <a:solidFill>
                  <a:srgbClr val="0070C0"/>
                </a:solidFill>
                <a:latin typeface="Times New Roman" pitchFamily="18" charset="0"/>
                <a:cs typeface="Times New Roman" pitchFamily="18" charset="0"/>
              </a:rPr>
              <a:t>granary</a:t>
            </a:r>
            <a:r>
              <a:rPr lang="ar-JO" b="1" dirty="0">
                <a:solidFill>
                  <a:srgbClr val="0070C0"/>
                </a:solidFill>
                <a:latin typeface="Times New Roman" pitchFamily="18" charset="0"/>
                <a:cs typeface="Times New Roman" pitchFamily="18" charset="0"/>
              </a:rPr>
              <a:t>مخبز قمح</a:t>
            </a:r>
            <a:r>
              <a:rPr lang="en-US" b="1" dirty="0">
                <a:solidFill>
                  <a:srgbClr val="0070C0"/>
                </a:solidFill>
                <a:latin typeface="Times New Roman" pitchFamily="18" charset="0"/>
                <a:cs typeface="Times New Roman" pitchFamily="18" charset="0"/>
              </a:rPr>
              <a:t> </a:t>
            </a:r>
            <a:r>
              <a:rPr lang="en-MY" b="1" dirty="0">
                <a:solidFill>
                  <a:srgbClr val="0070C0"/>
                </a:solidFill>
                <a:latin typeface="Times New Roman" pitchFamily="18" charset="0"/>
                <a:cs typeface="Times New Roman" pitchFamily="18" charset="0"/>
              </a:rPr>
              <a:t> </a:t>
            </a:r>
            <a:r>
              <a:rPr lang="en-US" b="1" dirty="0">
                <a:latin typeface="Times New Roman" pitchFamily="18" charset="0"/>
                <a:cs typeface="Times New Roman" pitchFamily="18" charset="0"/>
              </a:rPr>
              <a:t>w</a:t>
            </a:r>
            <a:r>
              <a:rPr lang="en-MY" b="1" dirty="0" err="1">
                <a:latin typeface="Times New Roman" pitchFamily="18" charset="0"/>
                <a:cs typeface="Times New Roman" pitchFamily="18" charset="0"/>
              </a:rPr>
              <a:t>orkers</a:t>
            </a:r>
            <a:r>
              <a:rPr lang="en-MY" b="1" dirty="0">
                <a:latin typeface="Times New Roman" pitchFamily="18" charset="0"/>
                <a:cs typeface="Times New Roman" pitchFamily="18" charset="0"/>
              </a:rPr>
              <a:t>, </a:t>
            </a:r>
            <a:r>
              <a:rPr lang="en-MY" b="1" dirty="0">
                <a:solidFill>
                  <a:srgbClr val="0070C0"/>
                </a:solidFill>
                <a:latin typeface="Times New Roman" pitchFamily="18" charset="0"/>
                <a:cs typeface="Times New Roman" pitchFamily="18" charset="0"/>
              </a:rPr>
              <a:t>heating </a:t>
            </a:r>
            <a:r>
              <a:rPr lang="en-MY" b="1" dirty="0">
                <a:latin typeface="Times New Roman" pitchFamily="18" charset="0"/>
                <a:cs typeface="Times New Roman" pitchFamily="18" charset="0"/>
              </a:rPr>
              <a:t>and </a:t>
            </a:r>
          </a:p>
          <a:p>
            <a:pPr lvl="0" algn="ctr"/>
            <a:r>
              <a:rPr lang="en-MY" b="1" dirty="0">
                <a:latin typeface="Times New Roman" pitchFamily="18" charset="0"/>
                <a:cs typeface="Times New Roman" pitchFamily="18" charset="0"/>
              </a:rPr>
              <a:t>    air conditioning workers, gardeners</a:t>
            </a:r>
            <a:r>
              <a:rPr lang="en-MY" b="1" dirty="0">
                <a:solidFill>
                  <a:srgbClr val="0070C0"/>
                </a:solidFill>
                <a:latin typeface="Times New Roman" pitchFamily="18" charset="0"/>
                <a:cs typeface="Times New Roman" pitchFamily="18" charset="0"/>
              </a:rPr>
              <a:t>, roofers, demolition</a:t>
            </a:r>
            <a:r>
              <a:rPr lang="en-MY" sz="2000" b="1" dirty="0">
                <a:solidFill>
                  <a:srgbClr val="0070C0"/>
                </a:solidFill>
                <a:latin typeface="Times New Roman" pitchFamily="18" charset="0"/>
                <a:cs typeface="Times New Roman" pitchFamily="18" charset="0"/>
              </a:rPr>
              <a:t> </a:t>
            </a:r>
            <a:r>
              <a:rPr lang="en-MY" sz="1400" dirty="0"/>
              <a:t>( </a:t>
            </a:r>
            <a:r>
              <a:rPr lang="en-MY" sz="1400" dirty="0">
                <a:latin typeface="Garamond" pitchFamily="18" charset="0"/>
              </a:rPr>
              <a:t>destruction)</a:t>
            </a:r>
            <a:r>
              <a:rPr lang="en-MY" sz="1400" dirty="0"/>
              <a:t>  </a:t>
            </a:r>
            <a:r>
              <a:rPr lang="en-MY" b="1" dirty="0">
                <a:latin typeface="Times New Roman" pitchFamily="18" charset="0"/>
                <a:cs typeface="Times New Roman" pitchFamily="18" charset="0"/>
              </a:rPr>
              <a:t>workers</a:t>
            </a:r>
            <a:r>
              <a:rPr lang="ar-AE" b="1" dirty="0">
                <a:solidFill>
                  <a:srgbClr val="0070C0"/>
                </a:solidFill>
                <a:latin typeface="Times New Roman" pitchFamily="18" charset="0"/>
                <a:cs typeface="Times New Roman" pitchFamily="18" charset="0"/>
              </a:rPr>
              <a:t> </a:t>
            </a:r>
            <a:r>
              <a:rPr lang="en-MY" b="1" dirty="0">
                <a:latin typeface="Times New Roman" pitchFamily="18" charset="0"/>
                <a:cs typeface="Times New Roman" pitchFamily="18" charset="0"/>
              </a:rPr>
              <a:t>and farm </a:t>
            </a:r>
            <a:r>
              <a:rPr lang="en-MY" b="1" dirty="0" smtClean="0">
                <a:latin typeface="Times New Roman" pitchFamily="18" charset="0"/>
                <a:cs typeface="Times New Roman" pitchFamily="18" charset="0"/>
              </a:rPr>
              <a:t>workers.</a:t>
            </a:r>
            <a:endParaRPr lang="en-MY" b="1" dirty="0" smtClean="0">
              <a:latin typeface="Times New Roman" pitchFamily="18" charset="0"/>
              <a:cs typeface="Times New Roman" pitchFamily="18" charset="0"/>
            </a:endParaRPr>
          </a:p>
          <a:p>
            <a:pPr lvl="0" algn="ctr"/>
            <a:r>
              <a:rPr lang="ar-SA" dirty="0" smtClean="0"/>
              <a:t>العمال المعرضون للقراد والبراغيث </a:t>
            </a:r>
            <a:r>
              <a:rPr lang="ar-SA" dirty="0" err="1" smtClean="0"/>
              <a:t>والعث</a:t>
            </a:r>
            <a:r>
              <a:rPr lang="ar-SA" dirty="0" smtClean="0"/>
              <a:t> ، بما في ذلك عمال الغابات وحراس الأرض وموظفو صيانة الطرق </a:t>
            </a:r>
            <a:r>
              <a:rPr lang="ar-SA" dirty="0" err="1" smtClean="0"/>
              <a:t>السريعة </a:t>
            </a:r>
            <a:r>
              <a:rPr lang="ar-SA" dirty="0" smtClean="0"/>
              <a:t>، وعمال مكافحة </a:t>
            </a:r>
            <a:r>
              <a:rPr lang="ar-SA" dirty="0" err="1" smtClean="0"/>
              <a:t>الآفات.</a:t>
            </a:r>
            <a:r>
              <a:rPr lang="ar-SA" dirty="0" smtClean="0"/>
              <a:t> العمال المعرضون للنفايات البشرية أو </a:t>
            </a:r>
            <a:r>
              <a:rPr lang="ar-SA" dirty="0" err="1" smtClean="0"/>
              <a:t>الحيوانية </a:t>
            </a:r>
            <a:r>
              <a:rPr lang="ar-SA" dirty="0" smtClean="0"/>
              <a:t>، بما في ذلك عمال رعاية </a:t>
            </a:r>
            <a:r>
              <a:rPr lang="ar-SA" dirty="0" err="1" smtClean="0"/>
              <a:t>الأطفال </a:t>
            </a:r>
            <a:r>
              <a:rPr lang="ar-SA" dirty="0" smtClean="0"/>
              <a:t>، وعمال </a:t>
            </a:r>
            <a:r>
              <a:rPr lang="ar-SA" dirty="0" err="1" smtClean="0"/>
              <a:t>المختبرات </a:t>
            </a:r>
            <a:r>
              <a:rPr lang="ar-SA" dirty="0" smtClean="0"/>
              <a:t>، وعمال الصرف </a:t>
            </a:r>
            <a:r>
              <a:rPr lang="ar-SA" dirty="0" err="1" smtClean="0"/>
              <a:t>الصحي </a:t>
            </a:r>
            <a:r>
              <a:rPr lang="ar-SA" dirty="0" smtClean="0"/>
              <a:t>، </a:t>
            </a:r>
            <a:r>
              <a:rPr lang="ar-SA" dirty="0" err="1" smtClean="0"/>
              <a:t>ومتعاملو</a:t>
            </a:r>
            <a:r>
              <a:rPr lang="ar-SA" dirty="0" smtClean="0"/>
              <a:t> </a:t>
            </a:r>
            <a:r>
              <a:rPr lang="ar-SA" dirty="0" err="1" smtClean="0"/>
              <a:t>الحيوانات.</a:t>
            </a:r>
            <a:r>
              <a:rPr lang="ar-SA" dirty="0" smtClean="0"/>
              <a:t> يتعرض العمال لمسببات الأمراض التي تحتوي على </a:t>
            </a:r>
            <a:r>
              <a:rPr lang="ar-SA" dirty="0" err="1" smtClean="0"/>
              <a:t>الغبار </a:t>
            </a:r>
            <a:r>
              <a:rPr lang="ar-SA" dirty="0" smtClean="0"/>
              <a:t>(مثل </a:t>
            </a:r>
            <a:r>
              <a:rPr lang="ar-SA" dirty="0" err="1" smtClean="0"/>
              <a:t>القوارض </a:t>
            </a:r>
            <a:r>
              <a:rPr lang="ar-SA" dirty="0" smtClean="0"/>
              <a:t>، </a:t>
            </a:r>
            <a:r>
              <a:rPr lang="ar-SA" dirty="0" err="1" smtClean="0"/>
              <a:t>ومجاثم</a:t>
            </a:r>
            <a:r>
              <a:rPr lang="ar-SA" dirty="0" smtClean="0"/>
              <a:t> </a:t>
            </a:r>
            <a:r>
              <a:rPr lang="ar-SA" dirty="0" err="1" smtClean="0"/>
              <a:t>الطيور </a:t>
            </a:r>
            <a:r>
              <a:rPr lang="ar-SA" dirty="0" smtClean="0"/>
              <a:t>، والتربة في المناطق الموبوءة</a:t>
            </a:r>
            <a:r>
              <a:rPr lang="ar-SA" dirty="0" err="1" smtClean="0"/>
              <a:t>) </a:t>
            </a:r>
            <a:r>
              <a:rPr lang="ar-SA" dirty="0" smtClean="0"/>
              <a:t>، بما في ذلك منظفات </a:t>
            </a:r>
            <a:r>
              <a:rPr lang="ar-SA" dirty="0" err="1" smtClean="0"/>
              <a:t>المباني </a:t>
            </a:r>
            <a:r>
              <a:rPr lang="ar-SA" dirty="0" smtClean="0"/>
              <a:t>، وعمال </a:t>
            </a:r>
            <a:r>
              <a:rPr lang="ar-SA" dirty="0" err="1" smtClean="0"/>
              <a:t>البناء </a:t>
            </a:r>
            <a:r>
              <a:rPr lang="ar-SA" dirty="0" smtClean="0"/>
              <a:t>، وعمال </a:t>
            </a:r>
            <a:r>
              <a:rPr lang="ar-SA" dirty="0" err="1" smtClean="0"/>
              <a:t>مخبز</a:t>
            </a:r>
            <a:r>
              <a:rPr lang="ar-SA" dirty="0" smtClean="0"/>
              <a:t> </a:t>
            </a:r>
            <a:r>
              <a:rPr lang="ar-SA" dirty="0" err="1" smtClean="0"/>
              <a:t>قمح </a:t>
            </a:r>
            <a:r>
              <a:rPr lang="ar-SA" dirty="0" smtClean="0"/>
              <a:t>، والتدفئة و عمال </a:t>
            </a:r>
            <a:r>
              <a:rPr lang="ar-SA" dirty="0" err="1" smtClean="0"/>
              <a:t>التكييف </a:t>
            </a:r>
            <a:r>
              <a:rPr lang="ar-SA" dirty="0" smtClean="0"/>
              <a:t>، </a:t>
            </a:r>
            <a:r>
              <a:rPr lang="ar-SA" dirty="0" err="1" smtClean="0"/>
              <a:t>والبستانيين </a:t>
            </a:r>
            <a:r>
              <a:rPr lang="ar-SA" dirty="0" smtClean="0"/>
              <a:t>، وعمال </a:t>
            </a:r>
            <a:r>
              <a:rPr lang="ar-SA" dirty="0" err="1" smtClean="0"/>
              <a:t>الأسقف </a:t>
            </a:r>
            <a:r>
              <a:rPr lang="ar-SA" dirty="0" smtClean="0"/>
              <a:t>، وعمال </a:t>
            </a:r>
            <a:r>
              <a:rPr lang="ar-SA" dirty="0" err="1" smtClean="0"/>
              <a:t>الهدم </a:t>
            </a:r>
            <a:r>
              <a:rPr lang="ar-SA" dirty="0" smtClean="0"/>
              <a:t>(التدمير</a:t>
            </a:r>
            <a:r>
              <a:rPr lang="ar-SA" dirty="0" err="1" smtClean="0"/>
              <a:t>) </a:t>
            </a:r>
            <a:r>
              <a:rPr lang="ar-SA" dirty="0" smtClean="0"/>
              <a:t>، وعمال المزارع.</a:t>
            </a:r>
            <a:endParaRPr lang="en-MY" dirty="0">
              <a:latin typeface="Times New Roman" pitchFamily="18" charset="0"/>
              <a:cs typeface="Times New Roman" pitchFamily="18" charset="0"/>
            </a:endParaRPr>
          </a:p>
        </p:txBody>
      </p:sp>
      <p:sp>
        <p:nvSpPr>
          <p:cNvPr id="5" name="Rectangle 4"/>
          <p:cNvSpPr/>
          <p:nvPr/>
        </p:nvSpPr>
        <p:spPr>
          <a:xfrm>
            <a:off x="323528" y="599946"/>
            <a:ext cx="6480721" cy="338554"/>
          </a:xfrm>
          <a:prstGeom prst="rect">
            <a:avLst/>
          </a:prstGeom>
        </p:spPr>
        <p:txBody>
          <a:bodyPr wrap="square">
            <a:spAutoFit/>
          </a:bodyPr>
          <a:lstStyle/>
          <a:p>
            <a:r>
              <a:rPr lang="en-MY" sz="1600" b="1" dirty="0">
                <a:latin typeface="Garamond" pitchFamily="18" charset="0"/>
              </a:rPr>
              <a:t>industries and workers that are routinely exposed to these risks. </a:t>
            </a:r>
            <a:r>
              <a:rPr lang="en-MY" sz="1600" b="1" dirty="0" err="1">
                <a:latin typeface="Garamond" pitchFamily="18" charset="0"/>
              </a:rPr>
              <a:t>Conl</a:t>
            </a:r>
            <a:r>
              <a:rPr lang="en-MY" sz="1600" b="1" dirty="0">
                <a:latin typeface="Garamond" pitchFamily="18" charset="0"/>
              </a:rPr>
              <a:t>...</a:t>
            </a:r>
            <a:endParaRPr lang="en-MY" sz="1600" dirty="0"/>
          </a:p>
        </p:txBody>
      </p:sp>
      <p:pic>
        <p:nvPicPr>
          <p:cNvPr id="6" name="Picture 5" descr="Blood filled medical syringes on yellow biohazard bag and spilled biological wast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236296" y="-1"/>
            <a:ext cx="1907704" cy="149394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1509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36899-24A9-49E0-B3C9-5AEAA5AC146E}" type="datetime1">
              <a:rPr lang="en-MY" smtClean="0"/>
              <a:pPr/>
              <a:t>8/5/2022</a:t>
            </a:fld>
            <a:endParaRPr lang="en-MY"/>
          </a:p>
        </p:txBody>
      </p:sp>
      <p:sp>
        <p:nvSpPr>
          <p:cNvPr id="3" name="Slide Number Placeholder 2"/>
          <p:cNvSpPr>
            <a:spLocks noGrp="1"/>
          </p:cNvSpPr>
          <p:nvPr>
            <p:ph type="sldNum" sz="quarter" idx="12"/>
          </p:nvPr>
        </p:nvSpPr>
        <p:spPr/>
        <p:txBody>
          <a:bodyPr/>
          <a:lstStyle/>
          <a:p>
            <a:fld id="{8576C578-E9D5-4165-AC36-A8CA4C726D77}" type="slidenum">
              <a:rPr lang="en-MY" smtClean="0"/>
              <a:pPr/>
              <a:t>14</a:t>
            </a:fld>
            <a:endParaRPr lang="en-MY"/>
          </a:p>
        </p:txBody>
      </p:sp>
      <p:sp>
        <p:nvSpPr>
          <p:cNvPr id="4" name="Rectangle 3"/>
          <p:cNvSpPr/>
          <p:nvPr/>
        </p:nvSpPr>
        <p:spPr>
          <a:xfrm>
            <a:off x="0" y="598376"/>
            <a:ext cx="9144000" cy="5262979"/>
          </a:xfrm>
          <a:prstGeom prst="rect">
            <a:avLst/>
          </a:prstGeom>
        </p:spPr>
        <p:txBody>
          <a:bodyPr wrap="square">
            <a:spAutoFit/>
          </a:bodyPr>
          <a:lstStyle/>
          <a:p>
            <a:pPr marL="457200" indent="-457200">
              <a:buFont typeface="Wingdings" pitchFamily="2" charset="2"/>
              <a:buChar char="v"/>
            </a:pPr>
            <a:r>
              <a:rPr lang="en-MY" b="1" dirty="0">
                <a:latin typeface="Times New Roman" pitchFamily="18" charset="0"/>
                <a:cs typeface="Times New Roman" pitchFamily="18" charset="0"/>
              </a:rPr>
              <a:t>Classification of  Biological hazards into</a:t>
            </a:r>
            <a:r>
              <a:rPr lang="en-MY" sz="1600" b="1" dirty="0">
                <a:latin typeface="Times New Roman" pitchFamily="18" charset="0"/>
                <a:cs typeface="Times New Roman" pitchFamily="18" charset="0"/>
              </a:rPr>
              <a:t>; </a:t>
            </a:r>
          </a:p>
          <a:p>
            <a:pPr marL="457200" indent="-457200">
              <a:buFont typeface="Wingdings" pitchFamily="2" charset="2"/>
              <a:buChar char="v"/>
            </a:pPr>
            <a:r>
              <a:rPr lang="en-MY" sz="1600" b="1" dirty="0">
                <a:solidFill>
                  <a:srgbClr val="FF0000"/>
                </a:solidFill>
                <a:latin typeface="Times New Roman" pitchFamily="18" charset="0"/>
                <a:cs typeface="Times New Roman" pitchFamily="18" charset="0"/>
              </a:rPr>
              <a:t>                       </a:t>
            </a:r>
            <a:r>
              <a:rPr lang="en-MY" sz="1600" b="1" u="sng" dirty="0">
                <a:solidFill>
                  <a:srgbClr val="FF0000"/>
                </a:solidFill>
                <a:latin typeface="Times New Roman" pitchFamily="18" charset="0"/>
                <a:cs typeface="Times New Roman" pitchFamily="18" charset="0"/>
              </a:rPr>
              <a:t>six categories</a:t>
            </a:r>
            <a:r>
              <a:rPr lang="en-MY" sz="1600" b="1" dirty="0">
                <a:latin typeface="Times New Roman" pitchFamily="18" charset="0"/>
                <a:cs typeface="Times New Roman" pitchFamily="18" charset="0"/>
              </a:rPr>
              <a:t>: </a:t>
            </a:r>
          </a:p>
          <a:p>
            <a:r>
              <a:rPr lang="en-MY" sz="1600" b="1" dirty="0">
                <a:latin typeface="Times New Roman" pitchFamily="18" charset="0"/>
                <a:cs typeface="Times New Roman" pitchFamily="18" charset="0"/>
              </a:rPr>
              <a:t>  </a:t>
            </a:r>
          </a:p>
          <a:p>
            <a:r>
              <a:rPr lang="en-MY" sz="1600" b="1" dirty="0">
                <a:latin typeface="Times New Roman" pitchFamily="18" charset="0"/>
                <a:cs typeface="Times New Roman" pitchFamily="18" charset="0"/>
              </a:rPr>
              <a:t>This method of </a:t>
            </a:r>
            <a:r>
              <a:rPr lang="en-MY" sz="1600" b="1" dirty="0">
                <a:solidFill>
                  <a:schemeClr val="tx2"/>
                </a:solidFill>
                <a:latin typeface="Times New Roman" pitchFamily="18" charset="0"/>
                <a:cs typeface="Times New Roman" pitchFamily="18" charset="0"/>
              </a:rPr>
              <a:t>classifying occupational </a:t>
            </a:r>
            <a:r>
              <a:rPr lang="en-MY" sz="1600" b="1" dirty="0">
                <a:latin typeface="Times New Roman" pitchFamily="18" charset="0"/>
                <a:cs typeface="Times New Roman" pitchFamily="18" charset="0"/>
              </a:rPr>
              <a:t>infections </a:t>
            </a:r>
            <a:r>
              <a:rPr lang="en-MY" sz="1600" b="1" dirty="0">
                <a:solidFill>
                  <a:srgbClr val="0070C0"/>
                </a:solidFill>
                <a:latin typeface="Times New Roman" pitchFamily="18" charset="0"/>
                <a:cs typeface="Times New Roman" pitchFamily="18" charset="0"/>
              </a:rPr>
              <a:t>is commonly </a:t>
            </a:r>
          </a:p>
          <a:p>
            <a:r>
              <a:rPr lang="en-MY" sz="1600" b="1" dirty="0">
                <a:solidFill>
                  <a:srgbClr val="0070C0"/>
                </a:solidFill>
                <a:latin typeface="Times New Roman" pitchFamily="18" charset="0"/>
                <a:cs typeface="Times New Roman" pitchFamily="18" charset="0"/>
              </a:rPr>
              <a:t>   used </a:t>
            </a:r>
            <a:r>
              <a:rPr lang="en-MY" sz="1600" b="1" dirty="0">
                <a:solidFill>
                  <a:srgbClr val="002060"/>
                </a:solidFill>
                <a:latin typeface="Times New Roman" pitchFamily="18" charset="0"/>
                <a:cs typeface="Times New Roman" pitchFamily="18" charset="0"/>
              </a:rPr>
              <a:t>because it </a:t>
            </a:r>
            <a:r>
              <a:rPr lang="en-MY" sz="1600" b="1" dirty="0">
                <a:solidFill>
                  <a:srgbClr val="990099"/>
                </a:solidFill>
                <a:latin typeface="Times New Roman" pitchFamily="18" charset="0"/>
                <a:cs typeface="Times New Roman" pitchFamily="18" charset="0"/>
              </a:rPr>
              <a:t>provides a means to </a:t>
            </a:r>
            <a:r>
              <a:rPr lang="en-MY" sz="1600" b="1" u="sng" dirty="0">
                <a:solidFill>
                  <a:srgbClr val="002060"/>
                </a:solidFill>
                <a:latin typeface="Times New Roman" pitchFamily="18" charset="0"/>
                <a:cs typeface="Times New Roman" pitchFamily="18" charset="0"/>
              </a:rPr>
              <a:t>link</a:t>
            </a:r>
            <a:r>
              <a:rPr lang="en-MY" sz="1600" b="1" u="sng" dirty="0">
                <a:solidFill>
                  <a:srgbClr val="990099"/>
                </a:solidFill>
                <a:latin typeface="Times New Roman" pitchFamily="18" charset="0"/>
                <a:cs typeface="Times New Roman" pitchFamily="18" charset="0"/>
              </a:rPr>
              <a:t> </a:t>
            </a:r>
            <a:r>
              <a:rPr lang="en-MY" sz="1600" b="1" u="sng" dirty="0">
                <a:solidFill>
                  <a:srgbClr val="FF0000"/>
                </a:solidFill>
                <a:latin typeface="Times New Roman" pitchFamily="18" charset="0"/>
                <a:cs typeface="Times New Roman" pitchFamily="18" charset="0"/>
              </a:rPr>
              <a:t>diseases </a:t>
            </a:r>
            <a:r>
              <a:rPr lang="en-MY" sz="1600" b="1" u="sng" dirty="0">
                <a:solidFill>
                  <a:srgbClr val="990099"/>
                </a:solidFill>
                <a:latin typeface="Times New Roman" pitchFamily="18" charset="0"/>
                <a:cs typeface="Times New Roman" pitchFamily="18" charset="0"/>
              </a:rPr>
              <a:t>and </a:t>
            </a:r>
            <a:r>
              <a:rPr lang="en-MY" sz="1600" b="1" u="sng" dirty="0" smtClean="0">
                <a:solidFill>
                  <a:srgbClr val="FF0000"/>
                </a:solidFill>
                <a:latin typeface="Times New Roman" pitchFamily="18" charset="0"/>
                <a:cs typeface="Times New Roman" pitchFamily="18" charset="0"/>
              </a:rPr>
              <a:t>occupations.</a:t>
            </a:r>
            <a:endParaRPr lang="en-MY" sz="1600" b="1" u="sng" dirty="0">
              <a:solidFill>
                <a:srgbClr val="FF0000"/>
              </a:solidFill>
              <a:latin typeface="Times New Roman" pitchFamily="18" charset="0"/>
              <a:cs typeface="Times New Roman" pitchFamily="18" charset="0"/>
            </a:endParaRPr>
          </a:p>
          <a:p>
            <a:endParaRPr lang="en-MY" sz="1600" u="sng" dirty="0">
              <a:solidFill>
                <a:srgbClr val="FF0000"/>
              </a:solidFill>
              <a:latin typeface="Times New Roman" pitchFamily="18" charset="0"/>
              <a:cs typeface="Times New Roman" pitchFamily="18" charset="0"/>
            </a:endParaRPr>
          </a:p>
          <a:p>
            <a:pPr marL="457200" lvl="0" indent="-457200">
              <a:buFont typeface="+mj-lt"/>
              <a:buAutoNum type="arabicPeriod"/>
            </a:pPr>
            <a:r>
              <a:rPr lang="en-MY" b="1" dirty="0">
                <a:solidFill>
                  <a:srgbClr val="0070C0"/>
                </a:solidFill>
                <a:latin typeface="Times New Roman" pitchFamily="18" charset="0"/>
                <a:cs typeface="Times New Roman" pitchFamily="18" charset="0"/>
              </a:rPr>
              <a:t>Contact with </a:t>
            </a:r>
            <a:r>
              <a:rPr lang="en-MY" b="1" dirty="0">
                <a:solidFill>
                  <a:srgbClr val="FF0000"/>
                </a:solidFill>
                <a:latin typeface="Times New Roman" pitchFamily="18" charset="0"/>
                <a:cs typeface="Times New Roman" pitchFamily="18" charset="0"/>
              </a:rPr>
              <a:t>infected living animals;</a:t>
            </a:r>
            <a:r>
              <a:rPr lang="en-MY" sz="1400" b="1" dirty="0">
                <a:solidFill>
                  <a:srgbClr val="FF0000"/>
                </a:solidFill>
                <a:latin typeface="Times New Roman" pitchFamily="18" charset="0"/>
                <a:cs typeface="Times New Roman" pitchFamily="18" charset="0"/>
              </a:rPr>
              <a:t> </a:t>
            </a:r>
            <a:r>
              <a:rPr lang="en-MY" sz="1400" b="1" i="1" dirty="0">
                <a:latin typeface="Times New Roman" pitchFamily="18" charset="0"/>
                <a:cs typeface="Times New Roman" pitchFamily="18" charset="0"/>
              </a:rPr>
              <a:t>Brucellosis, influenza, leptospirosis; Q fever ,plague, rabies </a:t>
            </a:r>
            <a:r>
              <a:rPr lang="en-MY" sz="1400" b="1" i="1" dirty="0" smtClean="0">
                <a:latin typeface="Times New Roman" pitchFamily="18" charset="0"/>
                <a:cs typeface="Times New Roman" pitchFamily="18" charset="0"/>
              </a:rPr>
              <a:t>.</a:t>
            </a:r>
            <a:endParaRPr lang="en-MY" sz="1400" b="1" i="1" dirty="0">
              <a:latin typeface="Times New Roman" pitchFamily="18" charset="0"/>
              <a:cs typeface="Times New Roman" pitchFamily="18" charset="0"/>
            </a:endParaRPr>
          </a:p>
          <a:p>
            <a:pPr lvl="0"/>
            <a:r>
              <a:rPr lang="en-MY" sz="1600" b="1" dirty="0">
                <a:latin typeface="Times New Roman" pitchFamily="18" charset="0"/>
                <a:cs typeface="Times New Roman" pitchFamily="18" charset="0"/>
              </a:rPr>
              <a:t>2. Contac</a:t>
            </a:r>
            <a:r>
              <a:rPr lang="en-MY" sz="1600" dirty="0">
                <a:latin typeface="Times New Roman" pitchFamily="18" charset="0"/>
                <a:cs typeface="Times New Roman" pitchFamily="18" charset="0"/>
              </a:rPr>
              <a:t>t with </a:t>
            </a:r>
            <a:r>
              <a:rPr lang="en-MY" sz="1600" b="1" dirty="0">
                <a:solidFill>
                  <a:srgbClr val="FF0000"/>
                </a:solidFill>
                <a:latin typeface="Times New Roman" pitchFamily="18" charset="0"/>
                <a:cs typeface="Times New Roman" pitchFamily="18" charset="0"/>
              </a:rPr>
              <a:t>contaminated animal products; </a:t>
            </a:r>
            <a:r>
              <a:rPr lang="en-MY" sz="1400" b="1" i="1" dirty="0">
                <a:latin typeface="Times New Roman" pitchFamily="18" charset="0"/>
                <a:cs typeface="Times New Roman" pitchFamily="18" charset="0"/>
              </a:rPr>
              <a:t>Anthrax, brucellosis, </a:t>
            </a:r>
          </a:p>
          <a:p>
            <a:pPr lvl="0" algn="ctr"/>
            <a:r>
              <a:rPr lang="en-MY" sz="1400" b="1" i="1" dirty="0">
                <a:latin typeface="Times New Roman" pitchFamily="18" charset="0"/>
                <a:cs typeface="Times New Roman" pitchFamily="18" charset="0"/>
              </a:rPr>
              <a:t>plague,   haemorrhagic fever,   leptospirosis, Q fever</a:t>
            </a:r>
            <a:r>
              <a:rPr lang="en-MY" sz="1400" i="1" dirty="0">
                <a:latin typeface="Times New Roman" pitchFamily="18" charset="0"/>
                <a:cs typeface="Times New Roman" pitchFamily="18" charset="0"/>
              </a:rPr>
              <a:t> .</a:t>
            </a:r>
            <a:endParaRPr lang="en-MY" sz="1400" b="1" i="1" dirty="0">
              <a:latin typeface="Times New Roman" pitchFamily="18" charset="0"/>
              <a:cs typeface="Times New Roman" pitchFamily="18" charset="0"/>
            </a:endParaRPr>
          </a:p>
          <a:p>
            <a:pPr lvl="0"/>
            <a:r>
              <a:rPr lang="en-MY" sz="1600" b="1" dirty="0">
                <a:latin typeface="Times New Roman" pitchFamily="18" charset="0"/>
                <a:cs typeface="Times New Roman" pitchFamily="18" charset="0"/>
              </a:rPr>
              <a:t>3. </a:t>
            </a:r>
            <a:r>
              <a:rPr lang="en-MY" sz="1600" b="1" dirty="0">
                <a:solidFill>
                  <a:srgbClr val="FF0000"/>
                </a:solidFill>
                <a:latin typeface="Times New Roman" pitchFamily="18" charset="0"/>
                <a:cs typeface="Times New Roman" pitchFamily="18" charset="0"/>
              </a:rPr>
              <a:t>Tick, flea, </a:t>
            </a:r>
            <a:r>
              <a:rPr lang="en-MY" sz="1600" b="1" dirty="0">
                <a:latin typeface="Times New Roman" pitchFamily="18" charset="0"/>
                <a:cs typeface="Times New Roman" pitchFamily="18" charset="0"/>
              </a:rPr>
              <a:t>or</a:t>
            </a:r>
            <a:r>
              <a:rPr lang="en-MY" sz="1600" b="1" dirty="0">
                <a:solidFill>
                  <a:srgbClr val="FF0000"/>
                </a:solidFill>
                <a:latin typeface="Times New Roman" pitchFamily="18" charset="0"/>
                <a:cs typeface="Times New Roman" pitchFamily="18" charset="0"/>
              </a:rPr>
              <a:t> mite bite; </a:t>
            </a:r>
            <a:r>
              <a:rPr lang="en-MY" sz="1400" b="1" i="1" dirty="0">
                <a:latin typeface="Times New Roman" pitchFamily="18" charset="0"/>
                <a:cs typeface="Times New Roman" pitchFamily="18" charset="0"/>
              </a:rPr>
              <a:t>Murine typhus, plague, Scrub </a:t>
            </a:r>
            <a:r>
              <a:rPr lang="en-MY" sz="1400" b="1" i="1" dirty="0" smtClean="0">
                <a:latin typeface="Times New Roman" pitchFamily="18" charset="0"/>
                <a:cs typeface="Times New Roman" pitchFamily="18" charset="0"/>
              </a:rPr>
              <a:t>typhus.</a:t>
            </a:r>
            <a:endParaRPr lang="en-MY" sz="1400" b="1" i="1" dirty="0">
              <a:latin typeface="Times New Roman" pitchFamily="18" charset="0"/>
              <a:cs typeface="Times New Roman" pitchFamily="18" charset="0"/>
            </a:endParaRPr>
          </a:p>
          <a:p>
            <a:pPr lvl="0"/>
            <a:r>
              <a:rPr lang="en-MY" sz="1600" b="1" dirty="0">
                <a:latin typeface="Times New Roman" pitchFamily="18" charset="0"/>
                <a:cs typeface="Times New Roman" pitchFamily="18" charset="0"/>
              </a:rPr>
              <a:t>4. Contact</a:t>
            </a:r>
            <a:r>
              <a:rPr lang="en-MY" sz="1600" dirty="0">
                <a:latin typeface="Times New Roman" pitchFamily="18" charset="0"/>
                <a:cs typeface="Times New Roman" pitchFamily="18" charset="0"/>
              </a:rPr>
              <a:t> with </a:t>
            </a:r>
            <a:r>
              <a:rPr lang="en-MY" sz="1600" b="1" dirty="0">
                <a:solidFill>
                  <a:srgbClr val="FF0000"/>
                </a:solidFill>
                <a:latin typeface="Times New Roman" pitchFamily="18" charset="0"/>
                <a:cs typeface="Times New Roman" pitchFamily="18" charset="0"/>
              </a:rPr>
              <a:t>human or animal waste;</a:t>
            </a:r>
            <a:r>
              <a:rPr lang="en-MY" sz="1600" b="1" dirty="0">
                <a:latin typeface="Times New Roman" pitchFamily="18" charset="0"/>
                <a:cs typeface="Times New Roman" pitchFamily="18" charset="0"/>
              </a:rPr>
              <a:t> </a:t>
            </a:r>
            <a:r>
              <a:rPr lang="en-MY" sz="1400" b="1" i="1" dirty="0">
                <a:latin typeface="Times New Roman" pitchFamily="18" charset="0"/>
                <a:cs typeface="Times New Roman" pitchFamily="18" charset="0"/>
              </a:rPr>
              <a:t>H AV ,Leptospirosis, </a:t>
            </a:r>
          </a:p>
          <a:p>
            <a:pPr lvl="0"/>
            <a:r>
              <a:rPr lang="en-MY" sz="1400" b="1" i="1" dirty="0">
                <a:latin typeface="Times New Roman" pitchFamily="18" charset="0"/>
                <a:cs typeface="Times New Roman" pitchFamily="18" charset="0"/>
              </a:rPr>
              <a:t>                                 </a:t>
            </a:r>
            <a:r>
              <a:rPr lang="en-MY" sz="1400" b="1" i="1" dirty="0" err="1">
                <a:latin typeface="Times New Roman" pitchFamily="18" charset="0"/>
                <a:cs typeface="Times New Roman" pitchFamily="18" charset="0"/>
              </a:rPr>
              <a:t>schistosomiasis</a:t>
            </a:r>
            <a:r>
              <a:rPr lang="en-MY" sz="1400" b="1" i="1" dirty="0">
                <a:latin typeface="Times New Roman" pitchFamily="18" charset="0"/>
                <a:cs typeface="Times New Roman" pitchFamily="18" charset="0"/>
              </a:rPr>
              <a:t>,  </a:t>
            </a:r>
            <a:endParaRPr lang="en-MY" sz="1400" i="1" dirty="0">
              <a:latin typeface="Times New Roman" pitchFamily="18" charset="0"/>
              <a:cs typeface="Times New Roman" pitchFamily="18" charset="0"/>
            </a:endParaRPr>
          </a:p>
          <a:p>
            <a:pPr lvl="0"/>
            <a:r>
              <a:rPr lang="en-MY" sz="1600" b="1" dirty="0">
                <a:latin typeface="Times New Roman" pitchFamily="18" charset="0"/>
                <a:cs typeface="Times New Roman" pitchFamily="18" charset="0"/>
              </a:rPr>
              <a:t>5. Contact</a:t>
            </a:r>
            <a:r>
              <a:rPr lang="en-MY" sz="1600" dirty="0">
                <a:latin typeface="Times New Roman" pitchFamily="18" charset="0"/>
                <a:cs typeface="Times New Roman" pitchFamily="18" charset="0"/>
              </a:rPr>
              <a:t> with </a:t>
            </a:r>
            <a:r>
              <a:rPr lang="en-MY" sz="1600" b="1" dirty="0">
                <a:solidFill>
                  <a:srgbClr val="FF0000"/>
                </a:solidFill>
                <a:latin typeface="Times New Roman" pitchFamily="18" charset="0"/>
                <a:cs typeface="Times New Roman" pitchFamily="18" charset="0"/>
              </a:rPr>
              <a:t>infected patient or blood</a:t>
            </a:r>
            <a:r>
              <a:rPr lang="en-MY" sz="1600" dirty="0">
                <a:solidFill>
                  <a:srgbClr val="FF0000"/>
                </a:solidFill>
                <a:latin typeface="Times New Roman" pitchFamily="18" charset="0"/>
                <a:cs typeface="Times New Roman" pitchFamily="18" charset="0"/>
              </a:rPr>
              <a:t>; </a:t>
            </a:r>
            <a:r>
              <a:rPr lang="en-MY" sz="1400" b="1" dirty="0">
                <a:latin typeface="Times New Roman" pitchFamily="18" charset="0"/>
                <a:cs typeface="Times New Roman" pitchFamily="18" charset="0"/>
              </a:rPr>
              <a:t>AIDS, </a:t>
            </a:r>
            <a:r>
              <a:rPr lang="en-MY" sz="1400" b="1" i="1" dirty="0">
                <a:latin typeface="Times New Roman" pitchFamily="18" charset="0"/>
                <a:cs typeface="Times New Roman" pitchFamily="18" charset="0"/>
              </a:rPr>
              <a:t>haemorrhagic fever, </a:t>
            </a:r>
          </a:p>
          <a:p>
            <a:pPr lvl="0" algn="ctr"/>
            <a:r>
              <a:rPr lang="en-MY" sz="1400" b="1" i="1" dirty="0">
                <a:latin typeface="Times New Roman" pitchFamily="18" charset="0"/>
                <a:cs typeface="Times New Roman" pitchFamily="18" charset="0"/>
              </a:rPr>
              <a:t>HBV, HCV, diphtheria, </a:t>
            </a:r>
            <a:r>
              <a:rPr lang="en-MY" sz="1400" b="1" i="1" dirty="0" err="1">
                <a:latin typeface="Times New Roman" pitchFamily="18" charset="0"/>
                <a:cs typeface="Times New Roman" pitchFamily="18" charset="0"/>
              </a:rPr>
              <a:t>meningococcus</a:t>
            </a:r>
            <a:r>
              <a:rPr lang="en-MY" sz="1400" b="1" i="1" dirty="0">
                <a:latin typeface="Times New Roman" pitchFamily="18" charset="0"/>
                <a:cs typeface="Times New Roman" pitchFamily="18" charset="0"/>
              </a:rPr>
              <a:t> </a:t>
            </a:r>
            <a:r>
              <a:rPr lang="en-MY" sz="1600" b="1" i="1" dirty="0">
                <a:latin typeface="Times New Roman" pitchFamily="18" charset="0"/>
                <a:cs typeface="Times New Roman" pitchFamily="18" charset="0"/>
              </a:rPr>
              <a:t>.</a:t>
            </a:r>
            <a:r>
              <a:rPr lang="en-MY" sz="1600" dirty="0">
                <a:latin typeface="Times New Roman" pitchFamily="18" charset="0"/>
                <a:cs typeface="Times New Roman" pitchFamily="18" charset="0"/>
              </a:rPr>
              <a:t>  And</a:t>
            </a:r>
          </a:p>
          <a:p>
            <a:pPr marL="342900" lvl="0" indent="-342900">
              <a:buAutoNum type="arabicPeriod" startAt="6"/>
            </a:pPr>
            <a:r>
              <a:rPr lang="en-MY" sz="1600" b="1" dirty="0" smtClean="0">
                <a:solidFill>
                  <a:srgbClr val="FF0000"/>
                </a:solidFill>
                <a:latin typeface="Times New Roman" pitchFamily="18" charset="0"/>
                <a:cs typeface="Times New Roman" pitchFamily="18" charset="0"/>
              </a:rPr>
              <a:t>Raising </a:t>
            </a:r>
            <a:r>
              <a:rPr lang="en-MY" sz="1600" b="1" dirty="0">
                <a:solidFill>
                  <a:srgbClr val="FF0000"/>
                </a:solidFill>
                <a:latin typeface="Times New Roman" pitchFamily="18" charset="0"/>
                <a:cs typeface="Times New Roman" pitchFamily="18" charset="0"/>
              </a:rPr>
              <a:t>dust </a:t>
            </a:r>
            <a:r>
              <a:rPr lang="en-MY" sz="1600" b="1" dirty="0">
                <a:latin typeface="Times New Roman" pitchFamily="18" charset="0"/>
                <a:cs typeface="Times New Roman" pitchFamily="18" charset="0"/>
              </a:rPr>
              <a:t>containing </a:t>
            </a:r>
            <a:r>
              <a:rPr lang="en-MY" sz="1600" b="1" dirty="0">
                <a:solidFill>
                  <a:srgbClr val="FF0000"/>
                </a:solidFill>
                <a:latin typeface="Times New Roman" pitchFamily="18" charset="0"/>
                <a:cs typeface="Times New Roman" pitchFamily="18" charset="0"/>
              </a:rPr>
              <a:t>pathogens</a:t>
            </a:r>
            <a:r>
              <a:rPr lang="en-MY" sz="1600" dirty="0">
                <a:latin typeface="Times New Roman" pitchFamily="18" charset="0"/>
                <a:cs typeface="Times New Roman" pitchFamily="18" charset="0"/>
              </a:rPr>
              <a:t>; </a:t>
            </a:r>
            <a:r>
              <a:rPr lang="en-MY" sz="1600" b="1" i="1" dirty="0" err="1" smtClean="0">
                <a:latin typeface="Times New Roman" pitchFamily="18" charset="0"/>
                <a:cs typeface="Times New Roman" pitchFamily="18" charset="0"/>
              </a:rPr>
              <a:t>leptospirosis</a:t>
            </a:r>
            <a:endParaRPr lang="en-MY" sz="1600" b="1" i="1" dirty="0" smtClean="0">
              <a:latin typeface="Times New Roman" pitchFamily="18" charset="0"/>
              <a:cs typeface="Times New Roman" pitchFamily="18" charset="0"/>
            </a:endParaRPr>
          </a:p>
          <a:p>
            <a:pPr marL="342900" lvl="0" indent="-342900">
              <a:buAutoNum type="arabicPeriod" startAt="6"/>
            </a:pPr>
            <a:r>
              <a:rPr lang="ar-SA" sz="1600" dirty="0" smtClean="0"/>
              <a:t>هذه الطريقة في تصنيف العدوى المهنية شائعة تستخدم لأنها توفر وسيلة لربط الأمراض </a:t>
            </a:r>
            <a:r>
              <a:rPr lang="ar-SA" sz="1600" dirty="0" err="1" smtClean="0"/>
              <a:t>بالمهن.</a:t>
            </a:r>
            <a:r>
              <a:rPr lang="ar-SA" sz="1600" dirty="0" smtClean="0"/>
              <a:t> 1-ملامسة الحيوانات الحية </a:t>
            </a:r>
            <a:r>
              <a:rPr lang="ar-SA" sz="1600" dirty="0" err="1" smtClean="0"/>
              <a:t>المصابة.</a:t>
            </a:r>
            <a:r>
              <a:rPr lang="ar-SA" sz="1600" dirty="0" smtClean="0"/>
              <a:t> داء </a:t>
            </a:r>
            <a:r>
              <a:rPr lang="ar-SA" sz="1600" dirty="0" err="1" smtClean="0"/>
              <a:t>البروسيلات</a:t>
            </a:r>
            <a:r>
              <a:rPr lang="ar-SA" sz="1600" dirty="0" smtClean="0"/>
              <a:t> والأنفلونزا وداء </a:t>
            </a:r>
            <a:r>
              <a:rPr lang="ar-SA" sz="1600" dirty="0" err="1" smtClean="0"/>
              <a:t>البريميات.</a:t>
            </a:r>
            <a:r>
              <a:rPr lang="ar-SA" sz="1600" dirty="0" smtClean="0"/>
              <a:t> حمى </a:t>
            </a:r>
            <a:r>
              <a:rPr lang="ar-SA" sz="1600" dirty="0" err="1" smtClean="0"/>
              <a:t>كيو</a:t>
            </a:r>
            <a:r>
              <a:rPr lang="ar-SA" sz="1600" dirty="0" smtClean="0"/>
              <a:t> ، </a:t>
            </a:r>
            <a:r>
              <a:rPr lang="ar-SA" sz="1600" dirty="0" err="1" smtClean="0"/>
              <a:t>طاعون </a:t>
            </a:r>
            <a:r>
              <a:rPr lang="ar-SA" sz="1600" dirty="0" smtClean="0"/>
              <a:t>، داء </a:t>
            </a:r>
            <a:r>
              <a:rPr lang="ar-SA" sz="1600" dirty="0" err="1" smtClean="0"/>
              <a:t>الكلب.</a:t>
            </a:r>
            <a:r>
              <a:rPr lang="ar-SA" sz="1600" dirty="0" smtClean="0"/>
              <a:t> </a:t>
            </a:r>
            <a:r>
              <a:rPr lang="ar-SA" sz="1600" dirty="0" err="1" smtClean="0"/>
              <a:t>2.</a:t>
            </a:r>
            <a:r>
              <a:rPr lang="ar-SA" sz="1600" dirty="0" smtClean="0"/>
              <a:t> ملامسة المنتجات الحيوانية </a:t>
            </a:r>
            <a:r>
              <a:rPr lang="ar-SA" sz="1600" dirty="0" err="1" smtClean="0"/>
              <a:t>الملوثة.</a:t>
            </a:r>
            <a:r>
              <a:rPr lang="ar-SA" sz="1600" dirty="0" smtClean="0"/>
              <a:t> الجمرة </a:t>
            </a:r>
            <a:r>
              <a:rPr lang="ar-SA" sz="1600" dirty="0" err="1" smtClean="0"/>
              <a:t>الخبيثة </a:t>
            </a:r>
            <a:r>
              <a:rPr lang="ar-SA" sz="1600" dirty="0" smtClean="0"/>
              <a:t>، داء </a:t>
            </a:r>
            <a:r>
              <a:rPr lang="ar-SA" sz="1600" dirty="0" err="1" smtClean="0"/>
              <a:t>البروسيلات</a:t>
            </a:r>
            <a:r>
              <a:rPr lang="ar-SA" sz="1600" dirty="0" smtClean="0"/>
              <a:t> ، </a:t>
            </a:r>
            <a:r>
              <a:rPr lang="ar-SA" sz="1600" dirty="0" err="1" smtClean="0"/>
              <a:t>الطاعون </a:t>
            </a:r>
            <a:r>
              <a:rPr lang="ar-SA" sz="1600" dirty="0" smtClean="0"/>
              <a:t>، الحمى </a:t>
            </a:r>
            <a:r>
              <a:rPr lang="ar-SA" sz="1600" dirty="0" err="1" smtClean="0"/>
              <a:t>النزفية</a:t>
            </a:r>
            <a:r>
              <a:rPr lang="ar-SA" sz="1600" dirty="0" smtClean="0"/>
              <a:t> ، داء </a:t>
            </a:r>
            <a:r>
              <a:rPr lang="ar-SA" sz="1600" dirty="0" err="1" smtClean="0"/>
              <a:t>البريميات</a:t>
            </a:r>
            <a:r>
              <a:rPr lang="ar-SA" sz="1600" dirty="0" smtClean="0"/>
              <a:t> ، حمى </a:t>
            </a:r>
            <a:r>
              <a:rPr lang="ar-SA" sz="1600" dirty="0" err="1" smtClean="0"/>
              <a:t>كيو.</a:t>
            </a:r>
            <a:r>
              <a:rPr lang="ar-SA" sz="1600" dirty="0" smtClean="0"/>
              <a:t> </a:t>
            </a:r>
            <a:r>
              <a:rPr lang="ar-SA" sz="1600" dirty="0" err="1" smtClean="0"/>
              <a:t>3.</a:t>
            </a:r>
            <a:r>
              <a:rPr lang="ar-SA" sz="1600" dirty="0" smtClean="0"/>
              <a:t> لدغة القراد أو البراغيث أو </a:t>
            </a:r>
            <a:r>
              <a:rPr lang="ar-SA" sz="1600" dirty="0" err="1" smtClean="0"/>
              <a:t>العث.</a:t>
            </a:r>
            <a:r>
              <a:rPr lang="ar-SA" sz="1600" dirty="0" smtClean="0"/>
              <a:t> التيفوس </a:t>
            </a:r>
            <a:r>
              <a:rPr lang="ar-SA" sz="1600" dirty="0" err="1" smtClean="0"/>
              <a:t>المورين</a:t>
            </a:r>
            <a:r>
              <a:rPr lang="ar-SA" sz="1600" dirty="0" smtClean="0"/>
              <a:t> ، </a:t>
            </a:r>
            <a:r>
              <a:rPr lang="ar-SA" sz="1600" dirty="0" err="1" smtClean="0"/>
              <a:t>الطاعون </a:t>
            </a:r>
            <a:r>
              <a:rPr lang="ar-SA" sz="1600" dirty="0" smtClean="0"/>
              <a:t>، فرك </a:t>
            </a:r>
            <a:r>
              <a:rPr lang="ar-SA" sz="1600" dirty="0" err="1" smtClean="0"/>
              <a:t>التيفوس.</a:t>
            </a:r>
            <a:r>
              <a:rPr lang="ar-SA" sz="1600" dirty="0" smtClean="0"/>
              <a:t> </a:t>
            </a:r>
            <a:r>
              <a:rPr lang="ar-SA" sz="1600" dirty="0" err="1" smtClean="0"/>
              <a:t>4.</a:t>
            </a:r>
            <a:r>
              <a:rPr lang="ar-SA" sz="1600" dirty="0" smtClean="0"/>
              <a:t> ملامسة فضلات الإنسان أو </a:t>
            </a:r>
            <a:r>
              <a:rPr lang="ar-SA" sz="1600" dirty="0" err="1" smtClean="0"/>
              <a:t>الحيوان.</a:t>
            </a:r>
            <a:r>
              <a:rPr lang="ar-SA" sz="1600" dirty="0" smtClean="0"/>
              <a:t> </a:t>
            </a:r>
            <a:r>
              <a:rPr lang="ar-SA" sz="1600" dirty="0" err="1" smtClean="0"/>
              <a:t>H AV </a:t>
            </a:r>
            <a:r>
              <a:rPr lang="ar-SA" sz="1600" dirty="0" smtClean="0"/>
              <a:t>، داء </a:t>
            </a:r>
            <a:r>
              <a:rPr lang="ar-SA" sz="1600" dirty="0" err="1" smtClean="0"/>
              <a:t>البريميات</a:t>
            </a:r>
            <a:r>
              <a:rPr lang="ar-SA" sz="1600" dirty="0" smtClean="0"/>
              <a:t> ، داء </a:t>
            </a:r>
            <a:r>
              <a:rPr lang="ar-SA" sz="1600" dirty="0" err="1" smtClean="0"/>
              <a:t>البلهارسيات</a:t>
            </a:r>
            <a:r>
              <a:rPr lang="ar-SA" sz="1600" dirty="0" smtClean="0"/>
              <a:t> ، </a:t>
            </a:r>
            <a:r>
              <a:rPr lang="ar-SA" sz="1600" dirty="0" err="1" smtClean="0"/>
              <a:t>5.</a:t>
            </a:r>
            <a:r>
              <a:rPr lang="ar-SA" sz="1600" dirty="0" smtClean="0"/>
              <a:t> ملامسة المريض المصاب أو </a:t>
            </a:r>
            <a:r>
              <a:rPr lang="ar-SA" sz="1600" dirty="0" err="1" smtClean="0"/>
              <a:t>الدم.</a:t>
            </a:r>
            <a:r>
              <a:rPr lang="ar-SA" sz="1600" dirty="0" smtClean="0"/>
              <a:t> الإيدز والحمى </a:t>
            </a:r>
            <a:r>
              <a:rPr lang="ar-SA" sz="1600" dirty="0" err="1" smtClean="0"/>
              <a:t>النزفية</a:t>
            </a:r>
            <a:r>
              <a:rPr lang="ar-SA" sz="1600" dirty="0" smtClean="0"/>
              <a:t> </a:t>
            </a:r>
            <a:r>
              <a:rPr lang="ar-SA" sz="1600" dirty="0" err="1" smtClean="0"/>
              <a:t>، HBV ، HCV </a:t>
            </a:r>
            <a:r>
              <a:rPr lang="ar-SA" sz="1600" dirty="0" smtClean="0"/>
              <a:t>، </a:t>
            </a:r>
            <a:r>
              <a:rPr lang="ar-SA" sz="1600" dirty="0" err="1" smtClean="0"/>
              <a:t>الدفتيريا</a:t>
            </a:r>
            <a:r>
              <a:rPr lang="ar-SA" sz="1600" dirty="0" smtClean="0"/>
              <a:t> ، المكورات </a:t>
            </a:r>
            <a:r>
              <a:rPr lang="ar-SA" sz="1600" dirty="0" err="1" smtClean="0"/>
              <a:t>السحائية.</a:t>
            </a:r>
            <a:r>
              <a:rPr lang="ar-SA" sz="1600" dirty="0" smtClean="0"/>
              <a:t> و </a:t>
            </a:r>
            <a:r>
              <a:rPr lang="ar-SA" sz="1600" dirty="0" err="1" smtClean="0"/>
              <a:t>6.</a:t>
            </a:r>
            <a:r>
              <a:rPr lang="ar-SA" sz="1600" dirty="0" smtClean="0"/>
              <a:t> رفع الغبار المحتوي على مسببات </a:t>
            </a:r>
            <a:r>
              <a:rPr lang="ar-SA" sz="1600" dirty="0" err="1" smtClean="0"/>
              <a:t>الأمراض.</a:t>
            </a:r>
            <a:r>
              <a:rPr lang="ar-SA" sz="1600" dirty="0" smtClean="0"/>
              <a:t> داء </a:t>
            </a:r>
            <a:r>
              <a:rPr lang="ar-SA" sz="1600" dirty="0" err="1" smtClean="0"/>
              <a:t>البريميات</a:t>
            </a:r>
            <a:endParaRPr lang="en-MY" sz="1600" dirty="0"/>
          </a:p>
        </p:txBody>
      </p:sp>
      <p:pic>
        <p:nvPicPr>
          <p:cNvPr id="5" name="Picture 4" descr="Blood filled medical syringes on yellow biohazard bag and spilled biological wast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96336" y="0"/>
            <a:ext cx="1547664" cy="15068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39137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988840"/>
            <a:ext cx="9247031" cy="4308872"/>
          </a:xfrm>
          <a:prstGeom prst="rect">
            <a:avLst/>
          </a:prstGeom>
        </p:spPr>
        <p:txBody>
          <a:bodyPr wrap="square">
            <a:spAutoFit/>
          </a:bodyPr>
          <a:lstStyle/>
          <a:p>
            <a:pPr marL="457200" indent="-457200">
              <a:buFont typeface="Wingdings" pitchFamily="2" charset="2"/>
              <a:buChar char="v"/>
            </a:pPr>
            <a:r>
              <a:rPr lang="en-MY" sz="1600" b="1" dirty="0">
                <a:solidFill>
                  <a:srgbClr val="C00000"/>
                </a:solidFill>
                <a:latin typeface="Times New Roman" pitchFamily="18" charset="0"/>
                <a:cs typeface="Times New Roman" pitchFamily="18" charset="0"/>
              </a:rPr>
              <a:t>   Identifying and Managing Biological Hazards</a:t>
            </a:r>
          </a:p>
          <a:p>
            <a:endParaRPr lang="en-MY" sz="1600" dirty="0">
              <a:solidFill>
                <a:srgbClr val="C00000"/>
              </a:solidFill>
              <a:latin typeface="Times New Roman" pitchFamily="18" charset="0"/>
              <a:cs typeface="Times New Roman" pitchFamily="18" charset="0"/>
            </a:endParaRPr>
          </a:p>
          <a:p>
            <a:pPr marL="457200" indent="-457200">
              <a:buFont typeface="Wingdings" pitchFamily="2" charset="2"/>
              <a:buChar char="v"/>
            </a:pPr>
            <a:r>
              <a:rPr lang="en-MY" sz="1600" b="1" dirty="0">
                <a:solidFill>
                  <a:srgbClr val="990099"/>
                </a:solidFill>
                <a:latin typeface="Times New Roman" pitchFamily="18" charset="0"/>
                <a:cs typeface="Times New Roman" pitchFamily="18" charset="0"/>
              </a:rPr>
              <a:t>Employers </a:t>
            </a:r>
            <a:r>
              <a:rPr lang="en-MY" sz="1600" b="1" dirty="0">
                <a:latin typeface="Times New Roman" pitchFamily="18" charset="0"/>
                <a:cs typeface="Times New Roman" pitchFamily="18" charset="0"/>
              </a:rPr>
              <a:t>and </a:t>
            </a:r>
            <a:r>
              <a:rPr lang="en-MY" sz="1600" b="1" dirty="0">
                <a:solidFill>
                  <a:srgbClr val="990099"/>
                </a:solidFill>
                <a:latin typeface="Times New Roman" pitchFamily="18" charset="0"/>
                <a:cs typeface="Times New Roman" pitchFamily="18" charset="0"/>
              </a:rPr>
              <a:t>safety professionals</a:t>
            </a:r>
            <a:r>
              <a:rPr lang="en-MY" sz="1600" b="1" dirty="0">
                <a:solidFill>
                  <a:srgbClr val="E066C0"/>
                </a:solidFill>
                <a:latin typeface="Times New Roman" pitchFamily="18" charset="0"/>
                <a:cs typeface="Times New Roman" pitchFamily="18" charset="0"/>
              </a:rPr>
              <a:t> </a:t>
            </a:r>
            <a:r>
              <a:rPr lang="en-MY" sz="1600" b="1" u="sng" dirty="0">
                <a:latin typeface="Times New Roman" pitchFamily="18" charset="0"/>
                <a:cs typeface="Times New Roman" pitchFamily="18" charset="0"/>
              </a:rPr>
              <a:t>must take time </a:t>
            </a:r>
            <a:r>
              <a:rPr lang="en-MY" sz="1600" b="1" dirty="0">
                <a:solidFill>
                  <a:srgbClr val="FF0000"/>
                </a:solidFill>
                <a:latin typeface="Times New Roman" pitchFamily="18" charset="0"/>
                <a:cs typeface="Times New Roman" pitchFamily="18" charset="0"/>
              </a:rPr>
              <a:t>to</a:t>
            </a:r>
          </a:p>
          <a:p>
            <a:pPr marL="457200" indent="-457200">
              <a:buFont typeface="Wingdings" pitchFamily="2" charset="2"/>
              <a:buChar char="ü"/>
            </a:pPr>
            <a:r>
              <a:rPr lang="en-MY" sz="1600" b="1" dirty="0">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identify potential </a:t>
            </a:r>
            <a:r>
              <a:rPr lang="en-MY" sz="1600" b="1" dirty="0">
                <a:latin typeface="Times New Roman" pitchFamily="18" charset="0"/>
                <a:cs typeface="Times New Roman" pitchFamily="18" charset="0"/>
              </a:rPr>
              <a:t>biological hazards   </a:t>
            </a:r>
            <a:r>
              <a:rPr lang="en-MY" sz="1600" dirty="0">
                <a:latin typeface="Times New Roman" pitchFamily="18" charset="0"/>
                <a:cs typeface="Times New Roman" pitchFamily="18" charset="0"/>
              </a:rPr>
              <a:t>and </a:t>
            </a:r>
          </a:p>
          <a:p>
            <a:pPr marL="457200" indent="-457200">
              <a:buFont typeface="Wingdings" pitchFamily="2" charset="2"/>
              <a:buChar char="ü"/>
            </a:pPr>
            <a:r>
              <a:rPr lang="en-MY" sz="1600" b="1" dirty="0">
                <a:solidFill>
                  <a:srgbClr val="FF0000"/>
                </a:solidFill>
                <a:latin typeface="Times New Roman" pitchFamily="18" charset="0"/>
                <a:cs typeface="Times New Roman" pitchFamily="18" charset="0"/>
              </a:rPr>
              <a:t>develop a plan </a:t>
            </a:r>
            <a:r>
              <a:rPr lang="en-MY" sz="1600" b="1" dirty="0">
                <a:latin typeface="Times New Roman" pitchFamily="18" charset="0"/>
                <a:cs typeface="Times New Roman" pitchFamily="18" charset="0"/>
              </a:rPr>
              <a:t>to manage them</a:t>
            </a:r>
            <a:r>
              <a:rPr lang="en-MY" sz="1600" dirty="0">
                <a:latin typeface="Times New Roman" pitchFamily="18" charset="0"/>
                <a:cs typeface="Times New Roman" pitchFamily="18" charset="0"/>
              </a:rPr>
              <a:t>.</a:t>
            </a:r>
          </a:p>
          <a:p>
            <a:pPr marL="457200" indent="-457200">
              <a:buFont typeface="Wingdings" pitchFamily="2" charset="2"/>
              <a:buChar char="ü"/>
            </a:pPr>
            <a:endParaRPr lang="en-MY" sz="1600" dirty="0">
              <a:latin typeface="Times New Roman" pitchFamily="18" charset="0"/>
              <a:cs typeface="Times New Roman" pitchFamily="18" charset="0"/>
            </a:endParaRPr>
          </a:p>
          <a:p>
            <a:pPr marL="457200" indent="-457200">
              <a:buFont typeface="Wingdings" pitchFamily="2" charset="2"/>
              <a:buChar char="v"/>
            </a:pPr>
            <a:r>
              <a:rPr lang="en-MY" sz="1600" b="1" dirty="0">
                <a:latin typeface="Times New Roman" pitchFamily="18" charset="0"/>
                <a:cs typeface="Times New Roman" pitchFamily="18" charset="0"/>
              </a:rPr>
              <a:t>When conducting </a:t>
            </a:r>
            <a:r>
              <a:rPr lang="en-MY" sz="1600" b="1" u="sng" dirty="0">
                <a:latin typeface="Times New Roman" pitchFamily="18" charset="0"/>
                <a:cs typeface="Times New Roman" pitchFamily="18" charset="0"/>
              </a:rPr>
              <a:t>a </a:t>
            </a:r>
            <a:r>
              <a:rPr lang="en-MY" sz="1600" b="1" u="sng" dirty="0">
                <a:solidFill>
                  <a:srgbClr val="990099"/>
                </a:solidFill>
                <a:latin typeface="Times New Roman" pitchFamily="18" charset="0"/>
                <a:cs typeface="Times New Roman" pitchFamily="18" charset="0"/>
              </a:rPr>
              <a:t>hazard assessment</a:t>
            </a:r>
            <a:r>
              <a:rPr lang="en-MY" sz="1600" b="1" dirty="0">
                <a:solidFill>
                  <a:srgbClr val="0070C0"/>
                </a:solidFill>
                <a:latin typeface="Times New Roman" pitchFamily="18" charset="0"/>
                <a:cs typeface="Times New Roman" pitchFamily="18" charset="0"/>
              </a:rPr>
              <a:t> </a:t>
            </a:r>
            <a:r>
              <a:rPr lang="en-MY" sz="1600" b="1" dirty="0">
                <a:latin typeface="Times New Roman" pitchFamily="18" charset="0"/>
                <a:cs typeface="Times New Roman" pitchFamily="18" charset="0"/>
              </a:rPr>
              <a:t>consider the </a:t>
            </a:r>
            <a:r>
              <a:rPr lang="en-MY" sz="1600" b="1" dirty="0">
                <a:solidFill>
                  <a:srgbClr val="FF0000"/>
                </a:solidFill>
                <a:latin typeface="Times New Roman" pitchFamily="18" charset="0"/>
                <a:cs typeface="Times New Roman" pitchFamily="18" charset="0"/>
              </a:rPr>
              <a:t>following questions</a:t>
            </a:r>
            <a:r>
              <a:rPr lang="en-MY" sz="1600" dirty="0">
                <a:solidFill>
                  <a:srgbClr val="FF0000"/>
                </a:solidFill>
                <a:latin typeface="Times New Roman" pitchFamily="18" charset="0"/>
                <a:cs typeface="Times New Roman" pitchFamily="18" charset="0"/>
              </a:rPr>
              <a:t>:</a:t>
            </a:r>
          </a:p>
          <a:p>
            <a:pPr marL="457200" lvl="0" indent="-457200">
              <a:buFont typeface="+mj-lt"/>
              <a:buAutoNum type="alphaLcPeriod"/>
            </a:pPr>
            <a:r>
              <a:rPr lang="en-MY" sz="1600" b="1" dirty="0">
                <a:solidFill>
                  <a:srgbClr val="002060"/>
                </a:solidFill>
                <a:latin typeface="Times New Roman" pitchFamily="18" charset="0"/>
                <a:cs typeface="Times New Roman" pitchFamily="18" charset="0"/>
              </a:rPr>
              <a:t>Are employees </a:t>
            </a:r>
            <a:r>
              <a:rPr lang="en-MY" sz="1600" b="1" dirty="0">
                <a:latin typeface="Times New Roman" pitchFamily="18" charset="0"/>
                <a:cs typeface="Times New Roman" pitchFamily="18" charset="0"/>
              </a:rPr>
              <a:t>working </a:t>
            </a:r>
            <a:r>
              <a:rPr lang="en-MY" sz="1600" b="1" dirty="0">
                <a:solidFill>
                  <a:srgbClr val="FF0000"/>
                </a:solidFill>
                <a:latin typeface="Times New Roman" pitchFamily="18" charset="0"/>
                <a:cs typeface="Times New Roman" pitchFamily="18" charset="0"/>
              </a:rPr>
              <a:t>around people </a:t>
            </a:r>
            <a:r>
              <a:rPr lang="en-MY" sz="1600" b="1" dirty="0">
                <a:latin typeface="Times New Roman" pitchFamily="18" charset="0"/>
                <a:cs typeface="Times New Roman" pitchFamily="18" charset="0"/>
              </a:rPr>
              <a:t>who may have an </a:t>
            </a:r>
            <a:r>
              <a:rPr lang="en-MY" sz="1600" b="1" dirty="0">
                <a:solidFill>
                  <a:srgbClr val="FF0000"/>
                </a:solidFill>
                <a:latin typeface="Times New Roman" pitchFamily="18" charset="0"/>
                <a:cs typeface="Times New Roman" pitchFamily="18" charset="0"/>
              </a:rPr>
              <a:t>illness </a:t>
            </a:r>
            <a:r>
              <a:rPr lang="en-MY" sz="1600" b="1" dirty="0">
                <a:latin typeface="Times New Roman" pitchFamily="18" charset="0"/>
                <a:cs typeface="Times New Roman" pitchFamily="18" charset="0"/>
              </a:rPr>
              <a:t>or  </a:t>
            </a:r>
            <a:r>
              <a:rPr lang="en-MY" sz="1600" b="1" dirty="0">
                <a:solidFill>
                  <a:srgbClr val="FF0000"/>
                </a:solidFill>
                <a:latin typeface="Times New Roman" pitchFamily="18" charset="0"/>
                <a:cs typeface="Times New Roman" pitchFamily="18" charset="0"/>
              </a:rPr>
              <a:t>communicable</a:t>
            </a:r>
            <a:r>
              <a:rPr lang="en-MY" sz="1600" b="1" dirty="0">
                <a:latin typeface="Times New Roman" pitchFamily="18" charset="0"/>
                <a:cs typeface="Times New Roman" pitchFamily="18" charset="0"/>
              </a:rPr>
              <a:t> disease? </a:t>
            </a:r>
          </a:p>
          <a:p>
            <a:pPr lvl="0"/>
            <a:r>
              <a:rPr lang="en-MY" sz="1600" dirty="0">
                <a:latin typeface="Times New Roman" pitchFamily="18" charset="0"/>
                <a:cs typeface="Times New Roman" pitchFamily="18" charset="0"/>
              </a:rPr>
              <a:t>b. </a:t>
            </a:r>
            <a:r>
              <a:rPr lang="en-MY" sz="1600" b="1" dirty="0">
                <a:latin typeface="Times New Roman" pitchFamily="18" charset="0"/>
                <a:cs typeface="Times New Roman" pitchFamily="18" charset="0"/>
              </a:rPr>
              <a:t>Is there the possibility for employees </a:t>
            </a:r>
            <a:r>
              <a:rPr lang="en-MY" sz="1600" dirty="0">
                <a:latin typeface="Times New Roman" pitchFamily="18" charset="0"/>
                <a:cs typeface="Times New Roman" pitchFamily="18" charset="0"/>
              </a:rPr>
              <a:t>to </a:t>
            </a:r>
            <a:r>
              <a:rPr lang="en-MY" sz="1600" b="1" dirty="0">
                <a:latin typeface="Times New Roman" pitchFamily="18" charset="0"/>
                <a:cs typeface="Times New Roman" pitchFamily="18" charset="0"/>
              </a:rPr>
              <a:t>be </a:t>
            </a:r>
            <a:r>
              <a:rPr lang="en-MY" sz="1600" b="1" dirty="0">
                <a:solidFill>
                  <a:srgbClr val="FF0000"/>
                </a:solidFill>
                <a:latin typeface="Times New Roman" pitchFamily="18" charset="0"/>
                <a:cs typeface="Times New Roman" pitchFamily="18" charset="0"/>
              </a:rPr>
              <a:t>exposed to</a:t>
            </a:r>
            <a:r>
              <a:rPr lang="en-MY" sz="1600" b="1" dirty="0">
                <a:latin typeface="Times New Roman" pitchFamily="18" charset="0"/>
                <a:cs typeface="Times New Roman" pitchFamily="18" charset="0"/>
              </a:rPr>
              <a:t> </a:t>
            </a:r>
          </a:p>
          <a:p>
            <a:pPr lvl="0"/>
            <a:r>
              <a:rPr lang="en-MY" sz="1600" b="1" dirty="0">
                <a:solidFill>
                  <a:schemeClr val="tx2"/>
                </a:solidFill>
                <a:latin typeface="Times New Roman" pitchFamily="18" charset="0"/>
                <a:cs typeface="Times New Roman" pitchFamily="18" charset="0"/>
              </a:rPr>
              <a:t>            blood </a:t>
            </a:r>
            <a:r>
              <a:rPr lang="en-MY" sz="1600" b="1" dirty="0">
                <a:latin typeface="Times New Roman" pitchFamily="18" charset="0"/>
                <a:cs typeface="Times New Roman" pitchFamily="18" charset="0"/>
              </a:rPr>
              <a:t>and other </a:t>
            </a:r>
            <a:r>
              <a:rPr lang="en-MY" sz="1600" b="1" dirty="0">
                <a:solidFill>
                  <a:schemeClr val="tx2"/>
                </a:solidFill>
                <a:latin typeface="Times New Roman" pitchFamily="18" charset="0"/>
                <a:cs typeface="Times New Roman" pitchFamily="18" charset="0"/>
              </a:rPr>
              <a:t>bodily fluid</a:t>
            </a:r>
            <a:r>
              <a:rPr lang="en-MY" sz="1600" dirty="0">
                <a:solidFill>
                  <a:schemeClr val="tx2"/>
                </a:solidFill>
                <a:latin typeface="Times New Roman" pitchFamily="18" charset="0"/>
                <a:cs typeface="Times New Roman" pitchFamily="18" charset="0"/>
              </a:rPr>
              <a:t>s</a:t>
            </a:r>
            <a:r>
              <a:rPr lang="en-MY" sz="1600" dirty="0">
                <a:solidFill>
                  <a:srgbClr val="FF0000"/>
                </a:solidFill>
                <a:latin typeface="Times New Roman" pitchFamily="18" charset="0"/>
                <a:cs typeface="Times New Roman" pitchFamily="18" charset="0"/>
              </a:rPr>
              <a:t>?</a:t>
            </a:r>
          </a:p>
          <a:p>
            <a:pPr lvl="0"/>
            <a:r>
              <a:rPr lang="en-MY" dirty="0">
                <a:solidFill>
                  <a:prstClr val="black"/>
                </a:solidFill>
                <a:latin typeface="Garamond" pitchFamily="18" charset="0"/>
              </a:rPr>
              <a:t>c</a:t>
            </a:r>
            <a:r>
              <a:rPr lang="en-MY" sz="1600" dirty="0">
                <a:solidFill>
                  <a:prstClr val="black"/>
                </a:solidFill>
                <a:latin typeface="Times New Roman" pitchFamily="18" charset="0"/>
                <a:cs typeface="Times New Roman" pitchFamily="18" charset="0"/>
              </a:rPr>
              <a:t>. </a:t>
            </a:r>
            <a:r>
              <a:rPr lang="en-MY" sz="1600" b="1" dirty="0">
                <a:solidFill>
                  <a:srgbClr val="002060"/>
                </a:solidFill>
                <a:latin typeface="Times New Roman" pitchFamily="18" charset="0"/>
                <a:cs typeface="Times New Roman" pitchFamily="18" charset="0"/>
              </a:rPr>
              <a:t>Are employees </a:t>
            </a:r>
            <a:r>
              <a:rPr lang="en-MY" sz="1600" b="1" dirty="0">
                <a:solidFill>
                  <a:srgbClr val="FF0000"/>
                </a:solidFill>
                <a:latin typeface="Times New Roman" pitchFamily="18" charset="0"/>
                <a:cs typeface="Times New Roman" pitchFamily="18" charset="0"/>
              </a:rPr>
              <a:t>working with </a:t>
            </a:r>
            <a:r>
              <a:rPr lang="en-MY" sz="1600" dirty="0">
                <a:solidFill>
                  <a:prstClr val="black"/>
                </a:solidFill>
                <a:latin typeface="Times New Roman" pitchFamily="18" charset="0"/>
                <a:cs typeface="Times New Roman" pitchFamily="18" charset="0"/>
              </a:rPr>
              <a:t>or </a:t>
            </a:r>
            <a:r>
              <a:rPr lang="en-MY" sz="1600" b="1" dirty="0">
                <a:solidFill>
                  <a:srgbClr val="FF0000"/>
                </a:solidFill>
                <a:latin typeface="Times New Roman" pitchFamily="18" charset="0"/>
                <a:cs typeface="Times New Roman" pitchFamily="18" charset="0"/>
              </a:rPr>
              <a:t>in proximity to animals </a:t>
            </a:r>
            <a:r>
              <a:rPr lang="en-MY" sz="1600" b="1" dirty="0">
                <a:solidFill>
                  <a:prstClr val="black"/>
                </a:solidFill>
                <a:latin typeface="Times New Roman" pitchFamily="18" charset="0"/>
                <a:cs typeface="Times New Roman" pitchFamily="18" charset="0"/>
              </a:rPr>
              <a:t>or </a:t>
            </a:r>
            <a:r>
              <a:rPr lang="en-MY" sz="1600" b="1" dirty="0">
                <a:solidFill>
                  <a:srgbClr val="FF0000"/>
                </a:solidFill>
                <a:latin typeface="Times New Roman" pitchFamily="18" charset="0"/>
                <a:cs typeface="Times New Roman" pitchFamily="18" charset="0"/>
              </a:rPr>
              <a:t>insects</a:t>
            </a:r>
            <a:r>
              <a:rPr lang="en-MY" sz="1600" b="1" dirty="0" smtClean="0">
                <a:solidFill>
                  <a:srgbClr val="FF0000"/>
                </a:solidFill>
                <a:latin typeface="Times New Roman" pitchFamily="18" charset="0"/>
                <a:cs typeface="Times New Roman" pitchFamily="18" charset="0"/>
              </a:rPr>
              <a:t>?</a:t>
            </a:r>
          </a:p>
          <a:p>
            <a:pPr lvl="0"/>
            <a:endParaRPr lang="en-MY" sz="1600" b="1" dirty="0" smtClean="0">
              <a:solidFill>
                <a:srgbClr val="FF0000"/>
              </a:solidFill>
              <a:latin typeface="Times New Roman" pitchFamily="18" charset="0"/>
              <a:cs typeface="Times New Roman" pitchFamily="18" charset="0"/>
            </a:endParaRPr>
          </a:p>
          <a:p>
            <a:pPr lvl="0"/>
            <a:r>
              <a:rPr lang="ar-SA" sz="1600" dirty="0" smtClean="0"/>
              <a:t>تحديد وإدارة المخاطر البيولوجية يجب على أرباب العمل ومهنيي السلامة أن يأخذوا وقتًا في ذلك تحديد المخاطر البيولوجية المحتملة و وضع خطة </a:t>
            </a:r>
            <a:r>
              <a:rPr lang="ar-SA" sz="1600" dirty="0" err="1" smtClean="0"/>
              <a:t>لإدارتها.</a:t>
            </a:r>
            <a:r>
              <a:rPr lang="ar-SA" sz="1600" dirty="0" smtClean="0"/>
              <a:t> عند إجراء تقييم </a:t>
            </a:r>
            <a:r>
              <a:rPr lang="ar-SA" sz="1600" dirty="0" err="1" smtClean="0"/>
              <a:t>للمخاطر </a:t>
            </a:r>
            <a:r>
              <a:rPr lang="ar-SA" sz="1600" dirty="0" smtClean="0"/>
              <a:t>، ضع في اعتبارك الأسئلة التالية: أ- هل يعمل الموظفون مع أشخاص قد يكونون مصابين بمرض أو مرض </a:t>
            </a:r>
            <a:r>
              <a:rPr lang="ar-SA" sz="1600" dirty="0" err="1" smtClean="0"/>
              <a:t>معدي؟</a:t>
            </a:r>
            <a:r>
              <a:rPr lang="ar-SA" sz="1600" dirty="0" smtClean="0"/>
              <a:t> </a:t>
            </a:r>
            <a:r>
              <a:rPr lang="ar-SA" sz="1600" dirty="0" err="1" smtClean="0"/>
              <a:t>ب.</a:t>
            </a:r>
            <a:r>
              <a:rPr lang="ar-SA" sz="1600" dirty="0" smtClean="0"/>
              <a:t> هل هناك احتمال أن يتعرض الموظفون لها الدم وسوائل الجسم </a:t>
            </a:r>
            <a:r>
              <a:rPr lang="ar-SA" sz="1600" dirty="0" err="1" smtClean="0"/>
              <a:t>الأخرى؟</a:t>
            </a:r>
            <a:r>
              <a:rPr lang="ar-SA" sz="1600" dirty="0" smtClean="0"/>
              <a:t> </a:t>
            </a:r>
            <a:r>
              <a:rPr lang="ar-SA" sz="1600" dirty="0" err="1" smtClean="0"/>
              <a:t>ج.</a:t>
            </a:r>
            <a:r>
              <a:rPr lang="ar-SA" sz="1600" dirty="0" smtClean="0"/>
              <a:t> هل يعمل الموظفون مع الحيوانات أو الحشرات أو بالقرب منها؟</a:t>
            </a:r>
            <a:endParaRPr lang="en-MY" sz="1600" dirty="0">
              <a:solidFill>
                <a:srgbClr val="FF0000"/>
              </a:solidFill>
              <a:latin typeface="Times New Roman" pitchFamily="18" charset="0"/>
              <a:cs typeface="Times New Roman" pitchFamily="18" charset="0"/>
            </a:endParaRPr>
          </a:p>
          <a:p>
            <a:pPr lvl="0"/>
            <a:endParaRPr lang="en-MY" sz="1600" dirty="0">
              <a:solidFill>
                <a:srgbClr val="FF0000"/>
              </a:solidFill>
              <a:latin typeface="Times New Roman" pitchFamily="18" charset="0"/>
              <a:cs typeface="Times New Roman" pitchFamily="18" charset="0"/>
            </a:endParaRPr>
          </a:p>
        </p:txBody>
      </p:sp>
      <p:sp>
        <p:nvSpPr>
          <p:cNvPr id="4" name="Right Arrow 3"/>
          <p:cNvSpPr/>
          <p:nvPr/>
        </p:nvSpPr>
        <p:spPr>
          <a:xfrm>
            <a:off x="5076056" y="6260462"/>
            <a:ext cx="406794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sz="1200" dirty="0"/>
          </a:p>
        </p:txBody>
      </p:sp>
      <p:sp>
        <p:nvSpPr>
          <p:cNvPr id="5" name="Rectangle 4"/>
          <p:cNvSpPr/>
          <p:nvPr/>
        </p:nvSpPr>
        <p:spPr>
          <a:xfrm>
            <a:off x="229032" y="870682"/>
            <a:ext cx="8914968" cy="1200329"/>
          </a:xfrm>
          <a:prstGeom prst="rect">
            <a:avLst/>
          </a:prstGeom>
          <a:blipFill>
            <a:blip r:embed="rId2" cstate="print"/>
            <a:tile tx="0" ty="0" sx="100000" sy="100000" flip="none" algn="tl"/>
          </a:blipFill>
        </p:spPr>
        <p:txBody>
          <a:bodyPr wrap="square">
            <a:spAutoFit/>
          </a:bodyPr>
          <a:lstStyle/>
          <a:p>
            <a:pPr marL="457200" lvl="0" indent="-457200">
              <a:buFont typeface="Wingdings" pitchFamily="2" charset="2"/>
              <a:buChar char="q"/>
            </a:pPr>
            <a:r>
              <a:rPr lang="en-MY" b="1" dirty="0">
                <a:solidFill>
                  <a:srgbClr val="FF0000"/>
                </a:solidFill>
                <a:latin typeface="Times New Roman" pitchFamily="18" charset="0"/>
                <a:cs typeface="Times New Roman" pitchFamily="18" charset="0"/>
              </a:rPr>
              <a:t>Elimination</a:t>
            </a:r>
            <a:r>
              <a:rPr lang="en-MY" b="1" dirty="0">
                <a:solidFill>
                  <a:srgbClr val="002060"/>
                </a:solidFill>
                <a:latin typeface="Times New Roman" pitchFamily="18" charset="0"/>
                <a:cs typeface="Times New Roman" pitchFamily="18" charset="0"/>
              </a:rPr>
              <a:t> </a:t>
            </a:r>
            <a:r>
              <a:rPr lang="en-MY" dirty="0">
                <a:solidFill>
                  <a:srgbClr val="002060"/>
                </a:solidFill>
                <a:latin typeface="Times New Roman" pitchFamily="18" charset="0"/>
                <a:cs typeface="Times New Roman" pitchFamily="18" charset="0"/>
              </a:rPr>
              <a:t>of </a:t>
            </a:r>
            <a:r>
              <a:rPr lang="en-MY" b="1" dirty="0">
                <a:solidFill>
                  <a:srgbClr val="002060"/>
                </a:solidFill>
                <a:latin typeface="Times New Roman" pitchFamily="18" charset="0"/>
                <a:cs typeface="Times New Roman" pitchFamily="18" charset="0"/>
              </a:rPr>
              <a:t>the source </a:t>
            </a:r>
            <a:r>
              <a:rPr lang="en-MY" dirty="0">
                <a:solidFill>
                  <a:srgbClr val="002060"/>
                </a:solidFill>
                <a:latin typeface="Times New Roman" pitchFamily="18" charset="0"/>
                <a:cs typeface="Times New Roman" pitchFamily="18" charset="0"/>
              </a:rPr>
              <a:t>of </a:t>
            </a:r>
            <a:r>
              <a:rPr lang="en-MY" b="1" dirty="0">
                <a:solidFill>
                  <a:srgbClr val="002060"/>
                </a:solidFill>
                <a:latin typeface="Times New Roman" pitchFamily="18" charset="0"/>
                <a:cs typeface="Times New Roman" pitchFamily="18" charset="0"/>
              </a:rPr>
              <a:t>contamination </a:t>
            </a:r>
            <a:r>
              <a:rPr lang="en-MY" b="1" u="sng" dirty="0">
                <a:solidFill>
                  <a:srgbClr val="FF0000"/>
                </a:solidFill>
                <a:latin typeface="Times New Roman" pitchFamily="18" charset="0"/>
                <a:cs typeface="Times New Roman" pitchFamily="18" charset="0"/>
              </a:rPr>
              <a:t>is fundamental </a:t>
            </a:r>
          </a:p>
          <a:p>
            <a:pPr lvl="0"/>
            <a:r>
              <a:rPr lang="en-MY" b="1" dirty="0">
                <a:solidFill>
                  <a:srgbClr val="002060"/>
                </a:solidFill>
                <a:latin typeface="Times New Roman" pitchFamily="18" charset="0"/>
                <a:cs typeface="Times New Roman" pitchFamily="18" charset="0"/>
              </a:rPr>
              <a:t>      to the </a:t>
            </a:r>
            <a:r>
              <a:rPr lang="en-MY" b="1" dirty="0">
                <a:solidFill>
                  <a:srgbClr val="0070C0"/>
                </a:solidFill>
                <a:latin typeface="Times New Roman" pitchFamily="18" charset="0"/>
                <a:cs typeface="Times New Roman" pitchFamily="18" charset="0"/>
              </a:rPr>
              <a:t>prevention and control </a:t>
            </a:r>
            <a:r>
              <a:rPr lang="en-MY" b="1" dirty="0">
                <a:solidFill>
                  <a:srgbClr val="002060"/>
                </a:solidFill>
                <a:latin typeface="Times New Roman" pitchFamily="18" charset="0"/>
                <a:cs typeface="Times New Roman" pitchFamily="18" charset="0"/>
              </a:rPr>
              <a:t>of biological </a:t>
            </a:r>
            <a:r>
              <a:rPr lang="en-MY" b="1" dirty="0" smtClean="0">
                <a:solidFill>
                  <a:srgbClr val="002060"/>
                </a:solidFill>
                <a:latin typeface="Times New Roman" pitchFamily="18" charset="0"/>
                <a:cs typeface="Times New Roman" pitchFamily="18" charset="0"/>
              </a:rPr>
              <a:t>hazards</a:t>
            </a:r>
            <a:endParaRPr lang="ar-SA" b="1" dirty="0" smtClean="0">
              <a:solidFill>
                <a:srgbClr val="002060"/>
              </a:solidFill>
              <a:latin typeface="Times New Roman" pitchFamily="18" charset="0"/>
              <a:cs typeface="Times New Roman" pitchFamily="18" charset="0"/>
            </a:endParaRPr>
          </a:p>
          <a:p>
            <a:pPr lvl="0"/>
            <a:r>
              <a:rPr lang="ar-SA" dirty="0" smtClean="0"/>
              <a:t>القضاء </a:t>
            </a:r>
            <a:r>
              <a:rPr lang="ar-SA" dirty="0" smtClean="0"/>
              <a:t>على </a:t>
            </a:r>
            <a:r>
              <a:rPr lang="ar-SA" dirty="0" smtClean="0"/>
              <a:t>مصدر</a:t>
            </a:r>
          </a:p>
          <a:p>
            <a:pPr lvl="0"/>
            <a:r>
              <a:rPr lang="ar-SA" dirty="0" smtClean="0"/>
              <a:t> </a:t>
            </a:r>
            <a:r>
              <a:rPr lang="ar-SA" dirty="0" smtClean="0"/>
              <a:t>التلوث أمر أساسي للوقاية والسيطرة على المخاطر البيولوجية</a:t>
            </a:r>
            <a:endParaRPr lang="en-MY" dirty="0">
              <a:solidFill>
                <a:srgbClr val="002060"/>
              </a:solidFill>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fld id="{99164804-D647-46AD-9430-994C5BEAAD01}" type="datetime1">
              <a:rPr lang="en-MY" smtClean="0"/>
              <a:pPr/>
              <a:t>8/5/2022</a:t>
            </a:fld>
            <a:endParaRPr lang="en-MY" dirty="0"/>
          </a:p>
        </p:txBody>
      </p:sp>
      <p:sp>
        <p:nvSpPr>
          <p:cNvPr id="7" name="Slide Number Placeholder 6"/>
          <p:cNvSpPr>
            <a:spLocks noGrp="1"/>
          </p:cNvSpPr>
          <p:nvPr>
            <p:ph type="sldNum" sz="quarter" idx="12"/>
          </p:nvPr>
        </p:nvSpPr>
        <p:spPr/>
        <p:txBody>
          <a:bodyPr/>
          <a:lstStyle/>
          <a:p>
            <a:fld id="{8576C578-E9D5-4165-AC36-A8CA4C726D77}" type="slidenum">
              <a:rPr lang="en-MY" smtClean="0"/>
              <a:pPr/>
              <a:t>15</a:t>
            </a:fld>
            <a:endParaRPr lang="en-MY" dirty="0"/>
          </a:p>
        </p:txBody>
      </p:sp>
      <p:sp>
        <p:nvSpPr>
          <p:cNvPr id="9" name="Rectangle 8"/>
          <p:cNvSpPr/>
          <p:nvPr/>
        </p:nvSpPr>
        <p:spPr>
          <a:xfrm>
            <a:off x="1159128" y="175750"/>
            <a:ext cx="5313855" cy="523220"/>
          </a:xfrm>
          <a:prstGeom prst="rect">
            <a:avLst/>
          </a:prstGeom>
          <a:blipFill>
            <a:blip r:embed="rId3" cstate="print"/>
            <a:tile tx="0" ty="0" sx="100000" sy="100000" flip="none" algn="tl"/>
          </a:blipFill>
          <a:ln w="12700">
            <a:solidFill>
              <a:schemeClr val="tx2"/>
            </a:solidFill>
          </a:ln>
        </p:spPr>
        <p:txBody>
          <a:bodyPr wrap="square">
            <a:spAutoFit/>
          </a:bodyPr>
          <a:lstStyle/>
          <a:p>
            <a:r>
              <a:rPr lang="en-MY" sz="2800" b="1" dirty="0">
                <a:solidFill>
                  <a:srgbClr val="C00000"/>
                </a:solidFill>
                <a:latin typeface="Garamond" pitchFamily="18" charset="0"/>
              </a:rPr>
              <a:t>Preventive and Control Measures</a:t>
            </a:r>
            <a:endParaRPr lang="en-MY" sz="2800" dirty="0">
              <a:solidFill>
                <a:srgbClr val="C00000"/>
              </a:solidFill>
              <a:latin typeface="Garamond" pitchFamily="18" charset="0"/>
            </a:endParaRPr>
          </a:p>
        </p:txBody>
      </p:sp>
      <p:pic>
        <p:nvPicPr>
          <p:cNvPr id="10" name="Picture 9" descr="Blood filled medical syringes on yellow biohazard bag and spilled biological wast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598534" y="0"/>
            <a:ext cx="1545465" cy="103514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53288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36899-24A9-49E0-B3C9-5AEAA5AC146E}" type="datetime1">
              <a:rPr lang="en-MY" smtClean="0"/>
              <a:pPr/>
              <a:t>8/5/2022</a:t>
            </a:fld>
            <a:endParaRPr lang="en-MY"/>
          </a:p>
        </p:txBody>
      </p:sp>
      <p:sp>
        <p:nvSpPr>
          <p:cNvPr id="3" name="Slide Number Placeholder 2"/>
          <p:cNvSpPr>
            <a:spLocks noGrp="1"/>
          </p:cNvSpPr>
          <p:nvPr>
            <p:ph type="sldNum" sz="quarter" idx="12"/>
          </p:nvPr>
        </p:nvSpPr>
        <p:spPr/>
        <p:txBody>
          <a:bodyPr/>
          <a:lstStyle/>
          <a:p>
            <a:fld id="{8576C578-E9D5-4165-AC36-A8CA4C726D77}" type="slidenum">
              <a:rPr lang="en-MY" smtClean="0"/>
              <a:pPr/>
              <a:t>16</a:t>
            </a:fld>
            <a:endParaRPr lang="en-MY"/>
          </a:p>
        </p:txBody>
      </p:sp>
      <p:sp>
        <p:nvSpPr>
          <p:cNvPr id="4" name="Rectangle 3"/>
          <p:cNvSpPr/>
          <p:nvPr/>
        </p:nvSpPr>
        <p:spPr>
          <a:xfrm>
            <a:off x="0" y="528201"/>
            <a:ext cx="8641849" cy="2308324"/>
          </a:xfrm>
          <a:prstGeom prst="rect">
            <a:avLst/>
          </a:prstGeom>
        </p:spPr>
        <p:txBody>
          <a:bodyPr wrap="square">
            <a:spAutoFit/>
          </a:bodyPr>
          <a:lstStyle/>
          <a:p>
            <a:pPr lvl="0"/>
            <a:r>
              <a:rPr lang="en-MY" sz="1600" dirty="0">
                <a:latin typeface="Times New Roman" pitchFamily="18" charset="0"/>
                <a:cs typeface="Times New Roman" pitchFamily="18" charset="0"/>
              </a:rPr>
              <a:t>d. </a:t>
            </a:r>
            <a:r>
              <a:rPr lang="en-MY" sz="1600" b="1" dirty="0">
                <a:solidFill>
                  <a:srgbClr val="002060"/>
                </a:solidFill>
                <a:latin typeface="Times New Roman" pitchFamily="18" charset="0"/>
                <a:cs typeface="Times New Roman" pitchFamily="18" charset="0"/>
              </a:rPr>
              <a:t>Is the workplace </a:t>
            </a:r>
            <a:r>
              <a:rPr lang="en-MY" sz="1600" b="1" dirty="0">
                <a:solidFill>
                  <a:srgbClr val="FF0000"/>
                </a:solidFill>
                <a:latin typeface="Times New Roman" pitchFamily="18" charset="0"/>
                <a:cs typeface="Times New Roman" pitchFamily="18" charset="0"/>
              </a:rPr>
              <a:t>clear </a:t>
            </a:r>
            <a:r>
              <a:rPr lang="en-MY" sz="1600" b="1" dirty="0">
                <a:solidFill>
                  <a:schemeClr val="accent1"/>
                </a:solidFill>
                <a:latin typeface="Times New Roman" pitchFamily="18" charset="0"/>
                <a:cs typeface="Times New Roman" pitchFamily="18" charset="0"/>
              </a:rPr>
              <a:t>of </a:t>
            </a:r>
            <a:r>
              <a:rPr lang="en-MY" sz="1600" b="1" dirty="0" err="1">
                <a:solidFill>
                  <a:schemeClr val="accent1"/>
                </a:solidFill>
                <a:latin typeface="Times New Roman" pitchFamily="18" charset="0"/>
                <a:cs typeface="Times New Roman" pitchFamily="18" charset="0"/>
              </a:rPr>
              <a:t>mold</a:t>
            </a:r>
            <a:r>
              <a:rPr lang="en-MY" sz="1600" b="1" dirty="0">
                <a:solidFill>
                  <a:schemeClr val="accent1"/>
                </a:solidFill>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a</a:t>
            </a:r>
            <a:r>
              <a:rPr lang="en-MY" sz="1600" b="1" dirty="0">
                <a:latin typeface="Times New Roman" pitchFamily="18" charset="0"/>
                <a:cs typeface="Times New Roman" pitchFamily="18" charset="0"/>
              </a:rPr>
              <a:t>nd</a:t>
            </a:r>
            <a:r>
              <a:rPr lang="en-MY" sz="1600" b="1" dirty="0">
                <a:solidFill>
                  <a:srgbClr val="FF0000"/>
                </a:solidFill>
                <a:latin typeface="Times New Roman" pitchFamily="18" charset="0"/>
                <a:cs typeface="Times New Roman" pitchFamily="18" charset="0"/>
              </a:rPr>
              <a:t> </a:t>
            </a:r>
            <a:r>
              <a:rPr lang="en-MY" sz="1600" b="1" dirty="0">
                <a:solidFill>
                  <a:schemeClr val="accent1"/>
                </a:solidFill>
                <a:latin typeface="Times New Roman" pitchFamily="18" charset="0"/>
                <a:cs typeface="Times New Roman" pitchFamily="18" charset="0"/>
              </a:rPr>
              <a:t>fungi</a:t>
            </a:r>
            <a:r>
              <a:rPr lang="en-MY" sz="1600" dirty="0">
                <a:solidFill>
                  <a:schemeClr val="accent1"/>
                </a:solidFill>
                <a:latin typeface="Times New Roman" pitchFamily="18" charset="0"/>
                <a:cs typeface="Times New Roman" pitchFamily="18" charset="0"/>
              </a:rPr>
              <a:t>?</a:t>
            </a:r>
          </a:p>
          <a:p>
            <a:pPr lvl="0"/>
            <a:r>
              <a:rPr lang="en-MY" sz="1600" b="1" dirty="0">
                <a:latin typeface="Times New Roman" pitchFamily="18" charset="0"/>
                <a:cs typeface="Times New Roman" pitchFamily="18" charset="0"/>
              </a:rPr>
              <a:t>e</a:t>
            </a:r>
            <a:r>
              <a:rPr lang="en-MY" sz="1600" dirty="0">
                <a:latin typeface="Times New Roman" pitchFamily="18" charset="0"/>
                <a:cs typeface="Times New Roman" pitchFamily="18" charset="0"/>
              </a:rPr>
              <a:t>. </a:t>
            </a:r>
            <a:r>
              <a:rPr lang="en-MY" sz="1600" b="1" dirty="0">
                <a:solidFill>
                  <a:srgbClr val="002060"/>
                </a:solidFill>
                <a:latin typeface="Times New Roman" pitchFamily="18" charset="0"/>
                <a:cs typeface="Times New Roman" pitchFamily="18" charset="0"/>
              </a:rPr>
              <a:t>Are employees </a:t>
            </a:r>
            <a:r>
              <a:rPr lang="en-MY" sz="1600" b="1" dirty="0">
                <a:solidFill>
                  <a:srgbClr val="FF0000"/>
                </a:solidFill>
                <a:latin typeface="Times New Roman" pitchFamily="18" charset="0"/>
                <a:cs typeface="Times New Roman" pitchFamily="18" charset="0"/>
              </a:rPr>
              <a:t>working</a:t>
            </a:r>
            <a:r>
              <a:rPr lang="en-MY" sz="1600" b="1" dirty="0">
                <a:solidFill>
                  <a:srgbClr val="002060"/>
                </a:solidFill>
                <a:latin typeface="Times New Roman" pitchFamily="18" charset="0"/>
                <a:cs typeface="Times New Roman" pitchFamily="18" charset="0"/>
              </a:rPr>
              <a:t> around </a:t>
            </a:r>
            <a:r>
              <a:rPr lang="en-MY" sz="1600" b="1" dirty="0">
                <a:solidFill>
                  <a:srgbClr val="FF0000"/>
                </a:solidFill>
                <a:latin typeface="Times New Roman" pitchFamily="18" charset="0"/>
                <a:cs typeface="Times New Roman" pitchFamily="18" charset="0"/>
              </a:rPr>
              <a:t>hazardous materials </a:t>
            </a:r>
            <a:r>
              <a:rPr lang="en-MY" sz="1600" b="1" dirty="0">
                <a:latin typeface="Times New Roman" pitchFamily="18" charset="0"/>
                <a:cs typeface="Times New Roman" pitchFamily="18" charset="0"/>
              </a:rPr>
              <a:t>like </a:t>
            </a:r>
            <a:r>
              <a:rPr lang="en-MY" sz="1600" b="1" dirty="0">
                <a:solidFill>
                  <a:srgbClr val="FF0000"/>
                </a:solidFill>
                <a:latin typeface="Times New Roman" pitchFamily="18" charset="0"/>
                <a:cs typeface="Times New Roman" pitchFamily="18" charset="0"/>
              </a:rPr>
              <a:t>sewage?</a:t>
            </a:r>
            <a:endParaRPr lang="en-MY" sz="1600" dirty="0">
              <a:solidFill>
                <a:srgbClr val="FF0000"/>
              </a:solidFill>
              <a:latin typeface="Times New Roman" pitchFamily="18" charset="0"/>
              <a:cs typeface="Times New Roman" pitchFamily="18" charset="0"/>
            </a:endParaRPr>
          </a:p>
          <a:p>
            <a:pPr lvl="0" algn="ctr"/>
            <a:r>
              <a:rPr lang="en-MY" sz="1600" b="1" dirty="0">
                <a:latin typeface="Times New Roman" pitchFamily="18" charset="0"/>
                <a:cs typeface="Times New Roman" pitchFamily="18" charset="0"/>
              </a:rPr>
              <a:t>f. Does the </a:t>
            </a:r>
            <a:r>
              <a:rPr lang="en-MY" sz="1600" b="1" dirty="0">
                <a:solidFill>
                  <a:srgbClr val="002060"/>
                </a:solidFill>
                <a:latin typeface="Times New Roman" pitchFamily="18" charset="0"/>
                <a:cs typeface="Times New Roman" pitchFamily="18" charset="0"/>
              </a:rPr>
              <a:t>workplace </a:t>
            </a:r>
            <a:r>
              <a:rPr lang="en-MY" sz="1600" b="1" dirty="0">
                <a:latin typeface="Times New Roman" pitchFamily="18" charset="0"/>
                <a:cs typeface="Times New Roman" pitchFamily="18" charset="0"/>
              </a:rPr>
              <a:t>have </a:t>
            </a:r>
            <a:r>
              <a:rPr lang="en-MY" sz="1600" b="1" dirty="0">
                <a:solidFill>
                  <a:srgbClr val="FF0000"/>
                </a:solidFill>
                <a:latin typeface="Times New Roman" pitchFamily="18" charset="0"/>
                <a:cs typeface="Times New Roman" pitchFamily="18" charset="0"/>
              </a:rPr>
              <a:t>"sharp" materials </a:t>
            </a:r>
            <a:r>
              <a:rPr lang="en-MY" sz="1600" b="1" dirty="0">
                <a:latin typeface="Times New Roman" pitchFamily="18" charset="0"/>
                <a:cs typeface="Times New Roman" pitchFamily="18" charset="0"/>
              </a:rPr>
              <a:t>that </a:t>
            </a:r>
            <a:r>
              <a:rPr lang="en-MY" sz="1600" b="1" dirty="0">
                <a:solidFill>
                  <a:srgbClr val="0070C0"/>
                </a:solidFill>
                <a:latin typeface="Times New Roman" pitchFamily="18" charset="0"/>
                <a:cs typeface="Times New Roman" pitchFamily="18" charset="0"/>
              </a:rPr>
              <a:t>must be cleaned </a:t>
            </a:r>
            <a:r>
              <a:rPr lang="en-MY" sz="1600" b="1" dirty="0">
                <a:latin typeface="Times New Roman" pitchFamily="18" charset="0"/>
                <a:cs typeface="Times New Roman" pitchFamily="18" charset="0"/>
              </a:rPr>
              <a:t>regularly and </a:t>
            </a:r>
            <a:r>
              <a:rPr lang="en-MY" sz="1600" b="1" dirty="0">
                <a:solidFill>
                  <a:srgbClr val="0070C0"/>
                </a:solidFill>
                <a:latin typeface="Times New Roman" pitchFamily="18" charset="0"/>
                <a:cs typeface="Times New Roman" pitchFamily="18" charset="0"/>
              </a:rPr>
              <a:t>safety disposed of</a:t>
            </a:r>
            <a:r>
              <a:rPr lang="en-MY" sz="1600" b="1" dirty="0">
                <a:solidFill>
                  <a:srgbClr val="FF0000"/>
                </a:solidFill>
                <a:latin typeface="Times New Roman" pitchFamily="18" charset="0"/>
                <a:cs typeface="Times New Roman" pitchFamily="18" charset="0"/>
              </a:rPr>
              <a:t>?</a:t>
            </a:r>
            <a:endParaRPr lang="en-MY" sz="1600" dirty="0">
              <a:solidFill>
                <a:srgbClr val="FF0000"/>
              </a:solidFill>
              <a:latin typeface="Times New Roman" pitchFamily="18" charset="0"/>
              <a:cs typeface="Times New Roman" pitchFamily="18" charset="0"/>
            </a:endParaRPr>
          </a:p>
          <a:p>
            <a:pPr lvl="0"/>
            <a:r>
              <a:rPr lang="en-MY" sz="1600" b="1" dirty="0">
                <a:solidFill>
                  <a:srgbClr val="FF0000"/>
                </a:solidFill>
                <a:latin typeface="Times New Roman" pitchFamily="18" charset="0"/>
                <a:cs typeface="Times New Roman" pitchFamily="18" charset="0"/>
              </a:rPr>
              <a:t> </a:t>
            </a:r>
            <a:r>
              <a:rPr lang="en-MY" sz="1600" b="1" dirty="0">
                <a:latin typeface="Times New Roman" pitchFamily="18" charset="0"/>
                <a:cs typeface="Times New Roman" pitchFamily="18" charset="0"/>
              </a:rPr>
              <a:t>g. If there are </a:t>
            </a:r>
            <a:r>
              <a:rPr lang="en-MY" sz="1600" b="1" dirty="0">
                <a:solidFill>
                  <a:srgbClr val="002060"/>
                </a:solidFill>
                <a:latin typeface="Times New Roman" pitchFamily="18" charset="0"/>
                <a:cs typeface="Times New Roman" pitchFamily="18" charset="0"/>
              </a:rPr>
              <a:t>biological hazards in the workplace</a:t>
            </a:r>
            <a:r>
              <a:rPr lang="en-MY" sz="1600" dirty="0">
                <a:latin typeface="Times New Roman" pitchFamily="18" charset="0"/>
                <a:cs typeface="Times New Roman" pitchFamily="18" charset="0"/>
              </a:rPr>
              <a:t>, </a:t>
            </a:r>
          </a:p>
          <a:p>
            <a:pPr lvl="0" algn="ctr"/>
            <a:r>
              <a:rPr lang="en-MY" sz="1600" b="1" dirty="0">
                <a:solidFill>
                  <a:srgbClr val="FF0000"/>
                </a:solidFill>
                <a:latin typeface="Times New Roman" pitchFamily="18" charset="0"/>
                <a:cs typeface="Times New Roman" pitchFamily="18" charset="0"/>
              </a:rPr>
              <a:t>do employees </a:t>
            </a:r>
            <a:r>
              <a:rPr lang="en-MY" sz="1600" b="1" dirty="0">
                <a:solidFill>
                  <a:srgbClr val="002060"/>
                </a:solidFill>
                <a:latin typeface="Times New Roman" pitchFamily="18" charset="0"/>
                <a:cs typeface="Times New Roman" pitchFamily="18" charset="0"/>
              </a:rPr>
              <a:t>have</a:t>
            </a:r>
            <a:r>
              <a:rPr lang="en-MY" sz="1600" b="1" dirty="0">
                <a:latin typeface="Times New Roman" pitchFamily="18" charset="0"/>
                <a:cs typeface="Times New Roman" pitchFamily="18" charset="0"/>
              </a:rPr>
              <a:t> the</a:t>
            </a:r>
            <a:r>
              <a:rPr lang="en-MY" sz="1600" b="1" dirty="0">
                <a:solidFill>
                  <a:srgbClr val="FF0000"/>
                </a:solidFill>
                <a:latin typeface="Times New Roman" pitchFamily="18" charset="0"/>
                <a:cs typeface="Times New Roman" pitchFamily="18" charset="0"/>
              </a:rPr>
              <a:t> right protective equipment to remain safe</a:t>
            </a:r>
            <a:r>
              <a:rPr lang="en-MY" sz="1600" b="1" dirty="0" smtClean="0">
                <a:latin typeface="Times New Roman" pitchFamily="18" charset="0"/>
                <a:cs typeface="Times New Roman" pitchFamily="18" charset="0"/>
              </a:rPr>
              <a:t>?</a:t>
            </a:r>
          </a:p>
          <a:p>
            <a:pPr lvl="0" algn="ctr"/>
            <a:r>
              <a:rPr lang="ar-SA" sz="1600" dirty="0" err="1" smtClean="0"/>
              <a:t>د.</a:t>
            </a:r>
            <a:r>
              <a:rPr lang="ar-SA" sz="1600" dirty="0" smtClean="0"/>
              <a:t> هل مكان العمل خالي من الفطريات </a:t>
            </a:r>
            <a:r>
              <a:rPr lang="ar-SA" sz="1600" dirty="0" err="1" smtClean="0"/>
              <a:t>والفطريات؟</a:t>
            </a:r>
            <a:r>
              <a:rPr lang="ar-SA" sz="1600" dirty="0" smtClean="0"/>
              <a:t> </a:t>
            </a:r>
            <a:r>
              <a:rPr lang="ar-SA" sz="1600" dirty="0" err="1" smtClean="0"/>
              <a:t>ه.</a:t>
            </a:r>
            <a:r>
              <a:rPr lang="ar-SA" sz="1600" dirty="0" smtClean="0"/>
              <a:t> هل يعمل الموظفون بالقرب من مواد خطرة مثل مياه الصرف </a:t>
            </a:r>
            <a:r>
              <a:rPr lang="ar-SA" sz="1600" dirty="0" err="1" smtClean="0"/>
              <a:t>الصحي؟</a:t>
            </a:r>
            <a:r>
              <a:rPr lang="ar-SA" sz="1600" dirty="0" smtClean="0"/>
              <a:t> </a:t>
            </a:r>
            <a:r>
              <a:rPr lang="ar-SA" sz="1600" dirty="0" err="1" smtClean="0"/>
              <a:t>F.</a:t>
            </a:r>
            <a:r>
              <a:rPr lang="ar-SA" sz="1600" dirty="0" smtClean="0"/>
              <a:t> هل يوجد في مكان العمل </a:t>
            </a:r>
            <a:r>
              <a:rPr lang="ar-SA" sz="1600" dirty="0" err="1" smtClean="0"/>
              <a:t>مواد </a:t>
            </a:r>
            <a:r>
              <a:rPr lang="ar-SA" sz="1600" dirty="0" smtClean="0"/>
              <a:t>"حادة" يجب تنظيفها بانتظام والتخلص منها </a:t>
            </a:r>
            <a:r>
              <a:rPr lang="ar-SA" sz="1600" dirty="0" err="1" smtClean="0"/>
              <a:t>بأمان؟</a:t>
            </a:r>
            <a:r>
              <a:rPr lang="ar-SA" sz="1600" dirty="0" smtClean="0"/>
              <a:t> </a:t>
            </a:r>
            <a:r>
              <a:rPr lang="ar-SA" sz="1600" dirty="0" err="1" smtClean="0"/>
              <a:t>ز.</a:t>
            </a:r>
            <a:r>
              <a:rPr lang="ar-SA" sz="1600" dirty="0" smtClean="0"/>
              <a:t> إذا كانت هناك مخاطر بيولوجية في مكان </a:t>
            </a:r>
            <a:r>
              <a:rPr lang="ar-SA" sz="1600" dirty="0" err="1" smtClean="0"/>
              <a:t>العمل </a:t>
            </a:r>
            <a:r>
              <a:rPr lang="ar-SA" sz="1600" dirty="0" smtClean="0"/>
              <a:t>، هل يمتلك الموظفون معدات الحماية المناسبة ليظلوا آمنين</a:t>
            </a:r>
            <a:endParaRPr lang="en-MY" sz="1600" dirty="0">
              <a:latin typeface="Times New Roman" pitchFamily="18" charset="0"/>
              <a:cs typeface="Times New Roman" pitchFamily="18" charset="0"/>
            </a:endParaRPr>
          </a:p>
        </p:txBody>
      </p:sp>
      <p:sp>
        <p:nvSpPr>
          <p:cNvPr id="6" name="Rectangle 5"/>
          <p:cNvSpPr/>
          <p:nvPr/>
        </p:nvSpPr>
        <p:spPr>
          <a:xfrm>
            <a:off x="1136108" y="229534"/>
            <a:ext cx="4196598" cy="369332"/>
          </a:xfrm>
          <a:prstGeom prst="rect">
            <a:avLst/>
          </a:prstGeom>
        </p:spPr>
        <p:txBody>
          <a:bodyPr wrap="none">
            <a:spAutoFit/>
          </a:bodyPr>
          <a:lstStyle/>
          <a:p>
            <a:r>
              <a:rPr lang="en-MY" b="1" dirty="0">
                <a:latin typeface="Garamond" pitchFamily="18" charset="0"/>
              </a:rPr>
              <a:t>Preventive and Control Measures Cont. ..</a:t>
            </a:r>
            <a:endParaRPr lang="en-MY" dirty="0">
              <a:latin typeface="Garamond" pitchFamily="18" charset="0"/>
            </a:endParaRPr>
          </a:p>
        </p:txBody>
      </p:sp>
      <p:pic>
        <p:nvPicPr>
          <p:cNvPr id="8" name="Picture 7" descr="Blood filled medical syringes on yellow biohazard bag and spilled biological wast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72776" y="-1"/>
            <a:ext cx="1571223" cy="1004553"/>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0" y="3072348"/>
            <a:ext cx="9184012" cy="3785652"/>
          </a:xfrm>
          <a:prstGeom prst="rect">
            <a:avLst/>
          </a:prstGeom>
        </p:spPr>
        <p:txBody>
          <a:bodyPr wrap="square">
            <a:spAutoFit/>
          </a:bodyPr>
          <a:lstStyle/>
          <a:p>
            <a:pPr marL="342900" indent="-342900" fontAlgn="base">
              <a:buFont typeface="Wingdings" pitchFamily="2" charset="2"/>
              <a:buChar char="q"/>
            </a:pPr>
            <a:r>
              <a:rPr lang="en-MY" sz="1600" b="1" u="sng" dirty="0">
                <a:solidFill>
                  <a:srgbClr val="C00000"/>
                </a:solidFill>
                <a:latin typeface="Times New Roman" pitchFamily="18" charset="0"/>
                <a:cs typeface="Times New Roman" pitchFamily="18" charset="0"/>
              </a:rPr>
              <a:t>     What </a:t>
            </a:r>
            <a:r>
              <a:rPr lang="en-MY" sz="1600" b="1" u="sng" dirty="0">
                <a:latin typeface="Times New Roman" pitchFamily="18" charset="0"/>
                <a:cs typeface="Times New Roman" pitchFamily="18" charset="0"/>
              </a:rPr>
              <a:t>to do</a:t>
            </a:r>
            <a:r>
              <a:rPr lang="en-MY" sz="1600" b="1" u="sng" dirty="0">
                <a:solidFill>
                  <a:srgbClr val="C00000"/>
                </a:solidFill>
                <a:latin typeface="Times New Roman" pitchFamily="18" charset="0"/>
                <a:cs typeface="Times New Roman" pitchFamily="18" charset="0"/>
              </a:rPr>
              <a:t> once </a:t>
            </a:r>
            <a:r>
              <a:rPr lang="en-MY" sz="1600" b="1" dirty="0">
                <a:solidFill>
                  <a:srgbClr val="C00000"/>
                </a:solidFill>
                <a:latin typeface="Times New Roman" pitchFamily="18" charset="0"/>
                <a:cs typeface="Times New Roman" pitchFamily="18" charset="0"/>
              </a:rPr>
              <a:t>the biological hazards </a:t>
            </a:r>
            <a:r>
              <a:rPr lang="en-MY" sz="1600" b="1" dirty="0">
                <a:latin typeface="Times New Roman" pitchFamily="18" charset="0"/>
                <a:cs typeface="Times New Roman" pitchFamily="18" charset="0"/>
              </a:rPr>
              <a:t>have </a:t>
            </a:r>
            <a:r>
              <a:rPr lang="en-MY" sz="1600" b="1" u="sng" dirty="0">
                <a:latin typeface="Times New Roman" pitchFamily="18" charset="0"/>
                <a:cs typeface="Times New Roman" pitchFamily="18" charset="0"/>
              </a:rPr>
              <a:t>been </a:t>
            </a:r>
            <a:r>
              <a:rPr lang="en-MY" sz="1600" b="1" u="sng" dirty="0">
                <a:solidFill>
                  <a:srgbClr val="C00000"/>
                </a:solidFill>
                <a:latin typeface="Times New Roman" pitchFamily="18" charset="0"/>
                <a:cs typeface="Times New Roman" pitchFamily="18" charset="0"/>
              </a:rPr>
              <a:t>identified</a:t>
            </a:r>
            <a:endParaRPr lang="en-MY" sz="1600" b="1" dirty="0">
              <a:solidFill>
                <a:srgbClr val="C00000"/>
              </a:solidFill>
              <a:latin typeface="Times New Roman" pitchFamily="18" charset="0"/>
              <a:cs typeface="Times New Roman" pitchFamily="18" charset="0"/>
            </a:endParaRPr>
          </a:p>
          <a:p>
            <a:pPr marL="457200" indent="-457200" fontAlgn="base">
              <a:buFont typeface="Wingdings" pitchFamily="2" charset="2"/>
              <a:buChar char="q"/>
            </a:pPr>
            <a:r>
              <a:rPr lang="en-MY" sz="1600" b="1" dirty="0">
                <a:solidFill>
                  <a:srgbClr val="002060"/>
                </a:solidFill>
                <a:latin typeface="Times New Roman" pitchFamily="18" charset="0"/>
                <a:cs typeface="Times New Roman" pitchFamily="18" charset="0"/>
              </a:rPr>
              <a:t>Once  the biological hazards have  been identified in the workplace </a:t>
            </a:r>
          </a:p>
          <a:p>
            <a:pPr marL="457200" indent="-457200" fontAlgn="base">
              <a:buFont typeface="Wingdings" pitchFamily="2" charset="2"/>
              <a:buChar char="v"/>
            </a:pPr>
            <a:r>
              <a:rPr lang="en-MY" sz="1600" b="1" dirty="0">
                <a:latin typeface="Times New Roman" pitchFamily="18" charset="0"/>
                <a:cs typeface="Times New Roman" pitchFamily="18" charset="0"/>
              </a:rPr>
              <a:t>it </a:t>
            </a:r>
            <a:r>
              <a:rPr lang="en-MY" sz="1600" b="1" dirty="0">
                <a:solidFill>
                  <a:srgbClr val="0070C0"/>
                </a:solidFill>
                <a:latin typeface="Times New Roman" pitchFamily="18" charset="0"/>
                <a:cs typeface="Times New Roman" pitchFamily="18" charset="0"/>
              </a:rPr>
              <a:t>is important </a:t>
            </a:r>
            <a:r>
              <a:rPr lang="en-MY" sz="1600" b="1" dirty="0">
                <a:solidFill>
                  <a:srgbClr val="FF0000"/>
                </a:solidFill>
                <a:latin typeface="Times New Roman" pitchFamily="18" charset="0"/>
                <a:cs typeface="Times New Roman" pitchFamily="18" charset="0"/>
              </a:rPr>
              <a:t>to eliminate </a:t>
            </a:r>
            <a:r>
              <a:rPr lang="en-MY" sz="1600" b="1" dirty="0">
                <a:solidFill>
                  <a:srgbClr val="0070C0"/>
                </a:solidFill>
                <a:latin typeface="Times New Roman" pitchFamily="18" charset="0"/>
                <a:cs typeface="Times New Roman" pitchFamily="18" charset="0"/>
              </a:rPr>
              <a:t>as much  as possible</a:t>
            </a:r>
            <a:r>
              <a:rPr lang="en-MY" sz="1600" b="1" dirty="0">
                <a:latin typeface="Times New Roman" pitchFamily="18" charset="0"/>
                <a:cs typeface="Times New Roman" pitchFamily="18" charset="0"/>
              </a:rPr>
              <a:t> </a:t>
            </a:r>
          </a:p>
          <a:p>
            <a:pPr marL="457200" indent="-457200" fontAlgn="base">
              <a:buFont typeface="Wingdings" pitchFamily="2" charset="2"/>
              <a:buChar char="v"/>
            </a:pPr>
            <a:r>
              <a:rPr lang="en-MY" sz="1600" b="1" dirty="0">
                <a:latin typeface="Times New Roman" pitchFamily="18" charset="0"/>
                <a:cs typeface="Times New Roman" pitchFamily="18" charset="0"/>
              </a:rPr>
              <a:t>  as well as </a:t>
            </a:r>
            <a:r>
              <a:rPr lang="en-MY" sz="1600" b="1" dirty="0">
                <a:solidFill>
                  <a:srgbClr val="FF0000"/>
                </a:solidFill>
                <a:latin typeface="Times New Roman" pitchFamily="18" charset="0"/>
                <a:cs typeface="Times New Roman" pitchFamily="18" charset="0"/>
              </a:rPr>
              <a:t>reduce their risk </a:t>
            </a:r>
            <a:r>
              <a:rPr lang="en-MY" sz="1600" b="1" dirty="0">
                <a:solidFill>
                  <a:srgbClr val="0070C0"/>
                </a:solidFill>
                <a:latin typeface="Times New Roman" pitchFamily="18" charset="0"/>
                <a:cs typeface="Times New Roman" pitchFamily="18" charset="0"/>
              </a:rPr>
              <a:t>to employees. </a:t>
            </a:r>
          </a:p>
          <a:p>
            <a:pPr marL="457200" indent="-457200" fontAlgn="base">
              <a:buFont typeface="Wingdings" pitchFamily="2" charset="2"/>
              <a:buChar char="q"/>
            </a:pPr>
            <a:r>
              <a:rPr lang="en-MY" sz="1600" b="1" dirty="0">
                <a:solidFill>
                  <a:srgbClr val="002060"/>
                </a:solidFill>
                <a:latin typeface="Times New Roman" pitchFamily="18" charset="0"/>
                <a:cs typeface="Times New Roman" pitchFamily="18" charset="0"/>
              </a:rPr>
              <a:t>By implementing </a:t>
            </a:r>
            <a:r>
              <a:rPr lang="en-MY" sz="1600" b="1" dirty="0">
                <a:solidFill>
                  <a:srgbClr val="FF0000"/>
                </a:solidFill>
                <a:latin typeface="Times New Roman" pitchFamily="18" charset="0"/>
                <a:cs typeface="Times New Roman" pitchFamily="18" charset="0"/>
              </a:rPr>
              <a:t>controls in </a:t>
            </a:r>
            <a:r>
              <a:rPr lang="en-MY" sz="1600" b="1" dirty="0">
                <a:solidFill>
                  <a:srgbClr val="002060"/>
                </a:solidFill>
                <a:latin typeface="Times New Roman" pitchFamily="18" charset="0"/>
                <a:cs typeface="Times New Roman" pitchFamily="18" charset="0"/>
              </a:rPr>
              <a:t>the workplace</a:t>
            </a:r>
            <a:r>
              <a:rPr lang="en-MY" sz="1600" dirty="0">
                <a:solidFill>
                  <a:srgbClr val="002060"/>
                </a:solidFill>
                <a:latin typeface="Times New Roman" pitchFamily="18" charset="0"/>
                <a:cs typeface="Times New Roman" pitchFamily="18" charset="0"/>
              </a:rPr>
              <a:t>, </a:t>
            </a:r>
          </a:p>
          <a:p>
            <a:pPr marL="457200" indent="-457200" fontAlgn="base">
              <a:buFont typeface="Wingdings" pitchFamily="2" charset="2"/>
              <a:buChar char="ü"/>
            </a:pPr>
            <a:r>
              <a:rPr lang="en-MY" sz="1600" b="1" dirty="0">
                <a:solidFill>
                  <a:srgbClr val="002060"/>
                </a:solidFill>
                <a:latin typeface="Times New Roman" pitchFamily="18" charset="0"/>
                <a:cs typeface="Times New Roman" pitchFamily="18" charset="0"/>
              </a:rPr>
              <a:t>the </a:t>
            </a:r>
            <a:r>
              <a:rPr lang="en-MY" sz="1600" b="1" dirty="0">
                <a:solidFill>
                  <a:srgbClr val="FF0000"/>
                </a:solidFill>
                <a:latin typeface="Times New Roman" pitchFamily="18" charset="0"/>
                <a:cs typeface="Times New Roman" pitchFamily="18" charset="0"/>
              </a:rPr>
              <a:t>risk of </a:t>
            </a:r>
            <a:r>
              <a:rPr lang="en-MY" sz="1600" b="1" dirty="0">
                <a:solidFill>
                  <a:srgbClr val="002060"/>
                </a:solidFill>
                <a:latin typeface="Times New Roman" pitchFamily="18" charset="0"/>
                <a:cs typeface="Times New Roman" pitchFamily="18" charset="0"/>
              </a:rPr>
              <a:t>biological hazards can </a:t>
            </a:r>
            <a:r>
              <a:rPr lang="en-MY" sz="1600" b="1" dirty="0">
                <a:solidFill>
                  <a:schemeClr val="tx2"/>
                </a:solidFill>
                <a:latin typeface="Times New Roman" pitchFamily="18" charset="0"/>
                <a:cs typeface="Times New Roman" pitchFamily="18" charset="0"/>
              </a:rPr>
              <a:t>be greatly </a:t>
            </a:r>
            <a:r>
              <a:rPr lang="en-MY" sz="1600" b="1" dirty="0">
                <a:solidFill>
                  <a:srgbClr val="FF0000"/>
                </a:solidFill>
                <a:latin typeface="Times New Roman" pitchFamily="18" charset="0"/>
                <a:cs typeface="Times New Roman" pitchFamily="18" charset="0"/>
              </a:rPr>
              <a:t>reduced</a:t>
            </a:r>
            <a:r>
              <a:rPr lang="en-MY" sz="1600" dirty="0">
                <a:solidFill>
                  <a:srgbClr val="FF0000"/>
                </a:solidFill>
                <a:latin typeface="Times New Roman" pitchFamily="18" charset="0"/>
                <a:cs typeface="Times New Roman" pitchFamily="18" charset="0"/>
              </a:rPr>
              <a:t> </a:t>
            </a:r>
            <a:r>
              <a:rPr lang="en-MY" sz="1600" dirty="0">
                <a:solidFill>
                  <a:srgbClr val="002060"/>
                </a:solidFill>
                <a:latin typeface="Times New Roman" pitchFamily="18" charset="0"/>
                <a:cs typeface="Times New Roman" pitchFamily="18" charset="0"/>
              </a:rPr>
              <a:t>and </a:t>
            </a:r>
          </a:p>
          <a:p>
            <a:pPr marL="457200" indent="-457200" fontAlgn="base">
              <a:buFont typeface="Wingdings" pitchFamily="2" charset="2"/>
              <a:buChar char="ü"/>
            </a:pPr>
            <a:r>
              <a:rPr lang="en-MY" sz="1600" dirty="0">
                <a:solidFill>
                  <a:srgbClr val="002060"/>
                </a:solidFill>
                <a:latin typeface="Times New Roman" pitchFamily="18" charset="0"/>
                <a:cs typeface="Times New Roman" pitchFamily="18" charset="0"/>
              </a:rPr>
              <a:t> </a:t>
            </a:r>
            <a:r>
              <a:rPr lang="en-MY" sz="1600" b="1" dirty="0">
                <a:solidFill>
                  <a:srgbClr val="002060"/>
                </a:solidFill>
                <a:latin typeface="Times New Roman" pitchFamily="18" charset="0"/>
                <a:cs typeface="Times New Roman" pitchFamily="18" charset="0"/>
              </a:rPr>
              <a:t>in some cases</a:t>
            </a:r>
            <a:r>
              <a:rPr lang="en-MY" sz="1600" dirty="0">
                <a:solidFill>
                  <a:srgbClr val="002060"/>
                </a:solidFill>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eliminated</a:t>
            </a:r>
            <a:r>
              <a:rPr lang="en-MY" sz="1600" b="1" dirty="0">
                <a:solidFill>
                  <a:srgbClr val="002060"/>
                </a:solidFill>
                <a:latin typeface="Times New Roman" pitchFamily="18" charset="0"/>
                <a:cs typeface="Times New Roman" pitchFamily="18" charset="0"/>
              </a:rPr>
              <a:t>(discarded) </a:t>
            </a:r>
            <a:r>
              <a:rPr lang="en-MY" sz="1600" b="1" dirty="0">
                <a:solidFill>
                  <a:srgbClr val="FF0000"/>
                </a:solidFill>
                <a:latin typeface="Times New Roman" pitchFamily="18" charset="0"/>
                <a:cs typeface="Times New Roman" pitchFamily="18" charset="0"/>
              </a:rPr>
              <a:t>completely</a:t>
            </a:r>
            <a:r>
              <a:rPr lang="en-MY" sz="1600" dirty="0">
                <a:solidFill>
                  <a:srgbClr val="FF0000"/>
                </a:solidFill>
                <a:latin typeface="Times New Roman" pitchFamily="18" charset="0"/>
                <a:cs typeface="Times New Roman" pitchFamily="18" charset="0"/>
              </a:rPr>
              <a:t>.</a:t>
            </a:r>
          </a:p>
          <a:p>
            <a:pPr fontAlgn="base"/>
            <a:r>
              <a:rPr lang="en-MY" sz="1600" dirty="0">
                <a:solidFill>
                  <a:srgbClr val="FF0000"/>
                </a:solidFill>
                <a:latin typeface="Times New Roman" pitchFamily="18" charset="0"/>
                <a:cs typeface="Times New Roman" pitchFamily="18" charset="0"/>
              </a:rPr>
              <a:t> </a:t>
            </a:r>
          </a:p>
          <a:p>
            <a:pPr marL="457200" indent="-457200" fontAlgn="base">
              <a:buFont typeface="Wingdings" pitchFamily="2" charset="2"/>
              <a:buChar char="q"/>
            </a:pPr>
            <a:r>
              <a:rPr lang="en-MY" sz="1600" b="1" u="sng" dirty="0">
                <a:solidFill>
                  <a:srgbClr val="C00000"/>
                </a:solidFill>
                <a:latin typeface="Times New Roman" pitchFamily="18" charset="0"/>
                <a:cs typeface="Times New Roman" pitchFamily="18" charset="0"/>
              </a:rPr>
              <a:t>Two types of controls </a:t>
            </a:r>
            <a:r>
              <a:rPr lang="en-MY" sz="1600" b="1" dirty="0">
                <a:solidFill>
                  <a:srgbClr val="002060"/>
                </a:solidFill>
                <a:latin typeface="Times New Roman" pitchFamily="18" charset="0"/>
                <a:cs typeface="Times New Roman" pitchFamily="18" charset="0"/>
              </a:rPr>
              <a:t>that can be used to address biological hazards are </a:t>
            </a:r>
          </a:p>
          <a:p>
            <a:pPr marL="342900" indent="-342900" algn="ctr" fontAlgn="base">
              <a:buFont typeface="Wingdings" pitchFamily="2" charset="2"/>
              <a:buChar char="v"/>
            </a:pPr>
            <a:r>
              <a:rPr lang="en-MY" sz="1600" b="1" dirty="0">
                <a:solidFill>
                  <a:srgbClr val="FF0000"/>
                </a:solidFill>
                <a:latin typeface="Times New Roman" pitchFamily="18" charset="0"/>
                <a:cs typeface="Times New Roman" pitchFamily="18" charset="0"/>
              </a:rPr>
              <a:t>Administrative and </a:t>
            </a:r>
          </a:p>
          <a:p>
            <a:pPr marL="342900" indent="-342900" algn="ctr" fontAlgn="base">
              <a:buFont typeface="Wingdings" pitchFamily="2" charset="2"/>
              <a:buChar char="v"/>
            </a:pPr>
            <a:r>
              <a:rPr lang="en-MY" sz="1600" b="1" dirty="0">
                <a:solidFill>
                  <a:srgbClr val="FF0000"/>
                </a:solidFill>
                <a:latin typeface="Times New Roman" pitchFamily="18" charset="0"/>
                <a:cs typeface="Times New Roman" pitchFamily="18" charset="0"/>
              </a:rPr>
              <a:t>Engineering controls</a:t>
            </a:r>
            <a:r>
              <a:rPr lang="en-MY" sz="1600" b="1" dirty="0" smtClean="0">
                <a:solidFill>
                  <a:srgbClr val="C00000"/>
                </a:solidFill>
                <a:latin typeface="Times New Roman" pitchFamily="18" charset="0"/>
                <a:cs typeface="Times New Roman" pitchFamily="18" charset="0"/>
              </a:rPr>
              <a:t>.</a:t>
            </a:r>
          </a:p>
          <a:p>
            <a:pPr marL="342900" indent="-342900" algn="ctr" fontAlgn="base">
              <a:buFont typeface="Wingdings" pitchFamily="2" charset="2"/>
              <a:buChar char="v"/>
            </a:pPr>
            <a:r>
              <a:rPr lang="ar-SA" sz="1600" dirty="0" smtClean="0"/>
              <a:t>ما يجب القيام </a:t>
            </a:r>
            <a:r>
              <a:rPr lang="ar-SA" sz="1600" dirty="0" err="1" smtClean="0"/>
              <a:t>به</a:t>
            </a:r>
            <a:r>
              <a:rPr lang="ar-SA" sz="1600" dirty="0" smtClean="0"/>
              <a:t> بمجرد تحديد المخاطر البيولوجية بمجرد تحديد المخاطر البيولوجية في مكان العمل من المهم القضاء على أكبر قدر ممكن وكذلك تقليل مخاطرها على </a:t>
            </a:r>
            <a:r>
              <a:rPr lang="ar-SA" sz="1600" dirty="0" err="1" smtClean="0"/>
              <a:t>الموظفين.</a:t>
            </a:r>
            <a:r>
              <a:rPr lang="ar-SA" sz="1600" dirty="0" smtClean="0"/>
              <a:t> من خلال تنفيذ الضوابط في مكان </a:t>
            </a:r>
            <a:r>
              <a:rPr lang="ar-SA" sz="1600" dirty="0" err="1" smtClean="0"/>
              <a:t>العمل </a:t>
            </a:r>
            <a:r>
              <a:rPr lang="ar-SA" sz="1600" dirty="0" smtClean="0"/>
              <a:t>، يمكن تقليل مخاطر المخاطر البيولوجية بشكل كبير و في بعض </a:t>
            </a:r>
            <a:r>
              <a:rPr lang="ar-SA" sz="1600" dirty="0" err="1" smtClean="0"/>
              <a:t>الحالات </a:t>
            </a:r>
            <a:r>
              <a:rPr lang="ar-SA" sz="1600" dirty="0" smtClean="0"/>
              <a:t>، يتم التخلص </a:t>
            </a:r>
            <a:r>
              <a:rPr lang="ar-SA" sz="1600" dirty="0" err="1" smtClean="0"/>
              <a:t>منها </a:t>
            </a:r>
            <a:r>
              <a:rPr lang="ar-SA" sz="1600" dirty="0" smtClean="0"/>
              <a:t>(مهملة) </a:t>
            </a:r>
            <a:r>
              <a:rPr lang="ar-SA" sz="1600" dirty="0" err="1" smtClean="0"/>
              <a:t>تمامًا.</a:t>
            </a:r>
            <a:r>
              <a:rPr lang="ar-SA" sz="1600" dirty="0" smtClean="0"/>
              <a:t> هناك نوعان من الضوابط التي يمكن استخدامها لمعالجة المخاطر البيولوجية الإدارية و الضوابط الهندسية.</a:t>
            </a:r>
            <a:endParaRPr lang="en-US" sz="16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252978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36899-24A9-49E0-B3C9-5AEAA5AC146E}" type="datetime1">
              <a:rPr lang="en-MY" smtClean="0"/>
              <a:pPr/>
              <a:t>8/5/2022</a:t>
            </a:fld>
            <a:endParaRPr lang="en-MY"/>
          </a:p>
        </p:txBody>
      </p:sp>
      <p:sp>
        <p:nvSpPr>
          <p:cNvPr id="3" name="Slide Number Placeholder 2"/>
          <p:cNvSpPr>
            <a:spLocks noGrp="1"/>
          </p:cNvSpPr>
          <p:nvPr>
            <p:ph type="sldNum" sz="quarter" idx="12"/>
          </p:nvPr>
        </p:nvSpPr>
        <p:spPr/>
        <p:txBody>
          <a:bodyPr/>
          <a:lstStyle/>
          <a:p>
            <a:fld id="{8576C578-E9D5-4165-AC36-A8CA4C726D77}" type="slidenum">
              <a:rPr lang="en-MY" smtClean="0"/>
              <a:pPr/>
              <a:t>17</a:t>
            </a:fld>
            <a:endParaRPr lang="en-MY"/>
          </a:p>
        </p:txBody>
      </p:sp>
      <p:sp>
        <p:nvSpPr>
          <p:cNvPr id="4" name="Rectangle 3"/>
          <p:cNvSpPr/>
          <p:nvPr/>
        </p:nvSpPr>
        <p:spPr>
          <a:xfrm>
            <a:off x="6718" y="1988840"/>
            <a:ext cx="8885762" cy="4001095"/>
          </a:xfrm>
          <a:prstGeom prst="rect">
            <a:avLst/>
          </a:prstGeom>
        </p:spPr>
        <p:txBody>
          <a:bodyPr wrap="square">
            <a:spAutoFit/>
          </a:bodyPr>
          <a:lstStyle/>
          <a:p>
            <a:pPr marL="457200" indent="-457200">
              <a:buFont typeface="Wingdings" pitchFamily="2" charset="2"/>
              <a:buChar char="v"/>
            </a:pPr>
            <a:r>
              <a:rPr lang="en-MY" sz="2000" b="1" dirty="0">
                <a:solidFill>
                  <a:srgbClr val="FF0000"/>
                </a:solidFill>
                <a:latin typeface="Times New Roman" pitchFamily="18" charset="0"/>
                <a:cs typeface="Times New Roman" pitchFamily="18" charset="0"/>
              </a:rPr>
              <a:t>If </a:t>
            </a:r>
            <a:r>
              <a:rPr lang="en-MY" sz="2000" b="1" dirty="0">
                <a:solidFill>
                  <a:srgbClr val="002060"/>
                </a:solidFill>
                <a:latin typeface="Times New Roman" pitchFamily="18" charset="0"/>
                <a:cs typeface="Times New Roman" pitchFamily="18" charset="0"/>
              </a:rPr>
              <a:t>the biological hazards identified </a:t>
            </a:r>
            <a:r>
              <a:rPr lang="en-MY" sz="2000" b="1" dirty="0">
                <a:solidFill>
                  <a:srgbClr val="FF0000"/>
                </a:solidFill>
                <a:latin typeface="Times New Roman" pitchFamily="18" charset="0"/>
                <a:cs typeface="Times New Roman" pitchFamily="18" charset="0"/>
              </a:rPr>
              <a:t>cannot </a:t>
            </a:r>
            <a:r>
              <a:rPr lang="en-MY" sz="2000" b="1" u="sng" dirty="0">
                <a:solidFill>
                  <a:srgbClr val="FF0000"/>
                </a:solidFill>
                <a:latin typeface="Times New Roman" pitchFamily="18" charset="0"/>
                <a:cs typeface="Times New Roman" pitchFamily="18" charset="0"/>
              </a:rPr>
              <a:t>be eliminated</a:t>
            </a:r>
            <a:r>
              <a:rPr lang="en-MY" dirty="0" smtClean="0">
                <a:solidFill>
                  <a:srgbClr val="00B0F0"/>
                </a:solidFill>
                <a:latin typeface="Times New Roman" pitchFamily="18" charset="0"/>
                <a:cs typeface="Times New Roman" pitchFamily="18" charset="0"/>
              </a:rPr>
              <a:t>,</a:t>
            </a:r>
          </a:p>
          <a:p>
            <a:r>
              <a:rPr lang="ar-SA" dirty="0" smtClean="0"/>
              <a:t>إذا كانت المخاطر البيولوجية التي تم تحديدها لا يمكن القضاء عليها</a:t>
            </a:r>
          </a:p>
          <a:p>
            <a:endParaRPr lang="en-MY" dirty="0">
              <a:solidFill>
                <a:srgbClr val="00B0F0"/>
              </a:solidFill>
              <a:latin typeface="Times New Roman" pitchFamily="18" charset="0"/>
              <a:cs typeface="Times New Roman" pitchFamily="18" charset="0"/>
            </a:endParaRPr>
          </a:p>
          <a:p>
            <a:r>
              <a:rPr lang="en-MY" dirty="0">
                <a:solidFill>
                  <a:srgbClr val="00B0F0"/>
                </a:solidFill>
                <a:latin typeface="Times New Roman" pitchFamily="18" charset="0"/>
                <a:cs typeface="Times New Roman" pitchFamily="18" charset="0"/>
              </a:rPr>
              <a:t> </a:t>
            </a:r>
          </a:p>
          <a:p>
            <a:pPr marL="457200" indent="-457200">
              <a:buFont typeface="Wingdings" pitchFamily="2" charset="2"/>
              <a:buChar char="v"/>
            </a:pPr>
            <a:r>
              <a:rPr lang="en-MY" sz="2000" b="1" u="sng" dirty="0">
                <a:solidFill>
                  <a:srgbClr val="FF0000"/>
                </a:solidFill>
                <a:latin typeface="Times New Roman" pitchFamily="18" charset="0"/>
                <a:cs typeface="Times New Roman" pitchFamily="18" charset="0"/>
              </a:rPr>
              <a:t>Employers</a:t>
            </a:r>
            <a:r>
              <a:rPr lang="en-MY" sz="2000" b="1" dirty="0">
                <a:solidFill>
                  <a:srgbClr val="FF0000"/>
                </a:solidFill>
                <a:latin typeface="Times New Roman" pitchFamily="18" charset="0"/>
                <a:cs typeface="Times New Roman" pitchFamily="18" charset="0"/>
              </a:rPr>
              <a:t> </a:t>
            </a:r>
            <a:r>
              <a:rPr lang="en-MY" sz="2000" b="1" dirty="0">
                <a:solidFill>
                  <a:srgbClr val="0070C0"/>
                </a:solidFill>
                <a:latin typeface="Times New Roman" pitchFamily="18" charset="0"/>
                <a:cs typeface="Times New Roman" pitchFamily="18" charset="0"/>
              </a:rPr>
              <a:t>must take </a:t>
            </a:r>
            <a:r>
              <a:rPr lang="en-MY" sz="2000" b="1" u="sng" dirty="0">
                <a:solidFill>
                  <a:srgbClr val="0070C0"/>
                </a:solidFill>
                <a:latin typeface="Times New Roman" pitchFamily="18" charset="0"/>
                <a:cs typeface="Times New Roman" pitchFamily="18" charset="0"/>
              </a:rPr>
              <a:t>steps </a:t>
            </a:r>
            <a:r>
              <a:rPr lang="en-MY" sz="2000" b="1" u="sng" dirty="0">
                <a:solidFill>
                  <a:srgbClr val="FF0000"/>
                </a:solidFill>
                <a:latin typeface="Times New Roman" pitchFamily="18" charset="0"/>
                <a:cs typeface="Times New Roman" pitchFamily="18" charset="0"/>
              </a:rPr>
              <a:t>to reduce risk </a:t>
            </a:r>
            <a:r>
              <a:rPr lang="en-MY" sz="2000" b="1" dirty="0">
                <a:solidFill>
                  <a:srgbClr val="0070C0"/>
                </a:solidFill>
                <a:latin typeface="Times New Roman" pitchFamily="18" charset="0"/>
                <a:cs typeface="Times New Roman" pitchFamily="18" charset="0"/>
              </a:rPr>
              <a:t>of exposure to </a:t>
            </a:r>
          </a:p>
          <a:p>
            <a:r>
              <a:rPr lang="en-MY" sz="2000" b="1" dirty="0">
                <a:solidFill>
                  <a:srgbClr val="0070C0"/>
                </a:solidFill>
                <a:latin typeface="Times New Roman" pitchFamily="18" charset="0"/>
                <a:cs typeface="Times New Roman" pitchFamily="18" charset="0"/>
              </a:rPr>
              <a:t>   an acceptable level </a:t>
            </a:r>
            <a:r>
              <a:rPr lang="en-MY" sz="2000" b="1" dirty="0">
                <a:latin typeface="Times New Roman" pitchFamily="18" charset="0"/>
                <a:cs typeface="Times New Roman" pitchFamily="18" charset="0"/>
              </a:rPr>
              <a:t>and </a:t>
            </a:r>
            <a:endParaRPr lang="en-MY" sz="2000" dirty="0">
              <a:latin typeface="Times New Roman" pitchFamily="18" charset="0"/>
              <a:cs typeface="Times New Roman" pitchFamily="18" charset="0"/>
            </a:endParaRPr>
          </a:p>
          <a:p>
            <a:pPr marL="457200" indent="-457200">
              <a:buFont typeface="Wingdings" pitchFamily="2" charset="2"/>
              <a:buChar char="v"/>
            </a:pPr>
            <a:r>
              <a:rPr lang="en-MY" sz="2000" b="1" dirty="0">
                <a:latin typeface="Times New Roman" pitchFamily="18" charset="0"/>
                <a:cs typeface="Times New Roman" pitchFamily="18" charset="0"/>
              </a:rPr>
              <a:t>provide appropriate </a:t>
            </a:r>
            <a:r>
              <a:rPr lang="en-MY" sz="2000" b="1" dirty="0">
                <a:solidFill>
                  <a:srgbClr val="C00000"/>
                </a:solidFill>
                <a:latin typeface="Times New Roman" pitchFamily="18" charset="0"/>
                <a:cs typeface="Times New Roman" pitchFamily="18" charset="0"/>
              </a:rPr>
              <a:t>personal protective equipment </a:t>
            </a:r>
            <a:r>
              <a:rPr lang="en-MY" sz="2000" b="1" dirty="0">
                <a:latin typeface="Times New Roman" pitchFamily="18" charset="0"/>
                <a:cs typeface="Times New Roman" pitchFamily="18" charset="0"/>
              </a:rPr>
              <a:t>to </a:t>
            </a:r>
            <a:r>
              <a:rPr lang="en-MY" sz="2000" b="1" dirty="0" smtClean="0">
                <a:latin typeface="Times New Roman" pitchFamily="18" charset="0"/>
                <a:cs typeface="Times New Roman" pitchFamily="18" charset="0"/>
              </a:rPr>
              <a:t>workers</a:t>
            </a:r>
            <a:endParaRPr lang="ar-SA" sz="2000" b="1" dirty="0" smtClean="0">
              <a:latin typeface="Times New Roman" pitchFamily="18" charset="0"/>
              <a:cs typeface="Times New Roman" pitchFamily="18" charset="0"/>
            </a:endParaRPr>
          </a:p>
          <a:p>
            <a:pPr marL="457200" indent="-457200">
              <a:buFont typeface="Wingdings" pitchFamily="2" charset="2"/>
              <a:buChar char="v"/>
            </a:pPr>
            <a:r>
              <a:rPr lang="ar-SA" sz="2000" dirty="0" smtClean="0"/>
              <a:t>يجب </a:t>
            </a:r>
            <a:r>
              <a:rPr lang="ar-SA" sz="2000" dirty="0" smtClean="0"/>
              <a:t>على </a:t>
            </a:r>
            <a:endParaRPr lang="ar-SA" sz="2000" dirty="0" smtClean="0"/>
          </a:p>
          <a:p>
            <a:pPr marL="457200" indent="-457200">
              <a:buFont typeface="Wingdings" pitchFamily="2" charset="2"/>
              <a:buChar char="v"/>
            </a:pPr>
            <a:r>
              <a:rPr lang="ar-SA" sz="2000" dirty="0" smtClean="0"/>
              <a:t>أصحاب </a:t>
            </a:r>
            <a:r>
              <a:rPr lang="ar-SA" sz="2000" dirty="0" smtClean="0"/>
              <a:t>العمل اتخاذ خطوات لتقليل مخاطر التعرض ل مستوى مقبول و توفير معدات الحماية </a:t>
            </a:r>
            <a:r>
              <a:rPr lang="ar-SA" sz="2000" dirty="0" smtClean="0"/>
              <a:t>الشخصية </a:t>
            </a:r>
            <a:r>
              <a:rPr lang="ar-SA" sz="2000" dirty="0" smtClean="0"/>
              <a:t>المناسبة للعمال</a:t>
            </a:r>
            <a:endParaRPr lang="en-MY" sz="2000" b="1" dirty="0" smtClean="0">
              <a:latin typeface="Times New Roman" pitchFamily="18" charset="0"/>
              <a:cs typeface="Times New Roman" pitchFamily="18" charset="0"/>
            </a:endParaRPr>
          </a:p>
          <a:p>
            <a:pPr marL="457200" indent="-457200"/>
            <a:endParaRPr lang="en-MY" sz="2000" b="1" dirty="0" smtClean="0">
              <a:latin typeface="Times New Roman" pitchFamily="18" charset="0"/>
              <a:cs typeface="Times New Roman" pitchFamily="18" charset="0"/>
            </a:endParaRPr>
          </a:p>
          <a:p>
            <a:pPr marL="457200" indent="-457200">
              <a:buFont typeface="Wingdings" pitchFamily="2" charset="2"/>
              <a:buChar char="v"/>
            </a:pPr>
            <a:endParaRPr lang="en-MY" sz="2000" b="1" dirty="0" smtClean="0">
              <a:latin typeface="Times New Roman" pitchFamily="18" charset="0"/>
              <a:cs typeface="Times New Roman" pitchFamily="18" charset="0"/>
            </a:endParaRPr>
          </a:p>
          <a:p>
            <a:pPr marL="457200" indent="-457200"/>
            <a:endParaRPr lang="en-US" sz="2000" b="1" dirty="0">
              <a:solidFill>
                <a:srgbClr val="C00000"/>
              </a:solidFill>
              <a:latin typeface="Times New Roman" pitchFamily="18" charset="0"/>
              <a:cs typeface="Times New Roman" pitchFamily="18" charset="0"/>
            </a:endParaRPr>
          </a:p>
        </p:txBody>
      </p:sp>
      <p:sp>
        <p:nvSpPr>
          <p:cNvPr id="5" name="Rectangle 4"/>
          <p:cNvSpPr/>
          <p:nvPr/>
        </p:nvSpPr>
        <p:spPr>
          <a:xfrm>
            <a:off x="2316256" y="5073187"/>
            <a:ext cx="5544616" cy="2031325"/>
          </a:xfrm>
          <a:prstGeom prst="rect">
            <a:avLst/>
          </a:prstGeom>
        </p:spPr>
        <p:txBody>
          <a:bodyPr wrap="square">
            <a:spAutoFit/>
          </a:bodyPr>
          <a:lstStyle/>
          <a:p>
            <a:pPr marL="457200" lvl="0" indent="-457200">
              <a:buFont typeface="+mj-lt"/>
              <a:buAutoNum type="alphaUcPeriod"/>
            </a:pPr>
            <a:r>
              <a:rPr lang="en-MY" b="1" dirty="0">
                <a:solidFill>
                  <a:srgbClr val="C00000"/>
                </a:solidFill>
                <a:latin typeface="Garamond" pitchFamily="18" charset="0"/>
              </a:rPr>
              <a:t>Engineering Controls</a:t>
            </a:r>
            <a:endParaRPr lang="en-MY" dirty="0">
              <a:solidFill>
                <a:srgbClr val="C00000"/>
              </a:solidFill>
              <a:latin typeface="Garamond" pitchFamily="18" charset="0"/>
            </a:endParaRPr>
          </a:p>
          <a:p>
            <a:pPr marL="457200" lvl="0" indent="-457200">
              <a:buFont typeface="+mj-lt"/>
              <a:buAutoNum type="alphaUcPeriod"/>
            </a:pPr>
            <a:r>
              <a:rPr lang="en-MY" b="1" dirty="0">
                <a:solidFill>
                  <a:srgbClr val="C00000"/>
                </a:solidFill>
                <a:latin typeface="Garamond" pitchFamily="18" charset="0"/>
              </a:rPr>
              <a:t>Administrative Controls</a:t>
            </a:r>
            <a:endParaRPr lang="en-MY" dirty="0">
              <a:solidFill>
                <a:srgbClr val="C00000"/>
              </a:solidFill>
              <a:latin typeface="Garamond" pitchFamily="18" charset="0"/>
            </a:endParaRPr>
          </a:p>
          <a:p>
            <a:pPr marL="457200" lvl="0" indent="-457200">
              <a:buFont typeface="+mj-lt"/>
              <a:buAutoNum type="alphaUcPeriod"/>
            </a:pPr>
            <a:r>
              <a:rPr lang="en-MY" b="1" dirty="0">
                <a:solidFill>
                  <a:srgbClr val="C00000"/>
                </a:solidFill>
                <a:latin typeface="Garamond" pitchFamily="18" charset="0"/>
              </a:rPr>
              <a:t>Personal Protective </a:t>
            </a:r>
            <a:r>
              <a:rPr lang="en-MY" b="1" dirty="0" smtClean="0">
                <a:solidFill>
                  <a:srgbClr val="C00000"/>
                </a:solidFill>
                <a:latin typeface="Garamond" pitchFamily="18" charset="0"/>
              </a:rPr>
              <a:t>Equipment</a:t>
            </a:r>
            <a:endParaRPr lang="ar-SA" b="1" dirty="0" smtClean="0">
              <a:solidFill>
                <a:srgbClr val="C00000"/>
              </a:solidFill>
              <a:latin typeface="Garamond" pitchFamily="18" charset="0"/>
            </a:endParaRPr>
          </a:p>
          <a:p>
            <a:pPr marL="457200" lvl="0" indent="-457200">
              <a:buFont typeface="+mj-lt"/>
              <a:buAutoNum type="alphaUcPeriod"/>
            </a:pPr>
            <a:r>
              <a:rPr lang="ar-SA" dirty="0" smtClean="0"/>
              <a:t>الضوابط الهندسية </a:t>
            </a:r>
            <a:endParaRPr lang="ar-SA" dirty="0" smtClean="0"/>
          </a:p>
          <a:p>
            <a:pPr marL="457200" lvl="0" indent="-457200">
              <a:buFont typeface="+mj-lt"/>
              <a:buAutoNum type="alphaUcPeriod"/>
            </a:pPr>
            <a:r>
              <a:rPr lang="ar-SA" dirty="0" smtClean="0"/>
              <a:t>الضوابط </a:t>
            </a:r>
            <a:r>
              <a:rPr lang="ar-SA" dirty="0" smtClean="0"/>
              <a:t>الإدارية </a:t>
            </a:r>
            <a:endParaRPr lang="ar-SA" dirty="0" smtClean="0"/>
          </a:p>
          <a:p>
            <a:pPr marL="457200" lvl="0" indent="-457200">
              <a:buFont typeface="+mj-lt"/>
              <a:buAutoNum type="alphaUcPeriod"/>
            </a:pPr>
            <a:r>
              <a:rPr lang="ar-SA" dirty="0" smtClean="0"/>
              <a:t>معدات </a:t>
            </a:r>
            <a:r>
              <a:rPr lang="ar-SA" dirty="0" smtClean="0"/>
              <a:t>الحماية الشخصية</a:t>
            </a:r>
            <a:endParaRPr lang="en-MY" b="1" dirty="0" smtClean="0">
              <a:solidFill>
                <a:srgbClr val="C00000"/>
              </a:solidFill>
              <a:latin typeface="Garamond" pitchFamily="18" charset="0"/>
            </a:endParaRPr>
          </a:p>
          <a:p>
            <a:pPr marL="457200" lvl="0" indent="-457200">
              <a:buFont typeface="+mj-lt"/>
              <a:buAutoNum type="alphaUcPeriod"/>
            </a:pPr>
            <a:endParaRPr lang="en-MY" dirty="0">
              <a:solidFill>
                <a:srgbClr val="C00000"/>
              </a:solidFill>
              <a:latin typeface="Garamond" pitchFamily="18" charset="0"/>
            </a:endParaRPr>
          </a:p>
        </p:txBody>
      </p:sp>
      <p:sp>
        <p:nvSpPr>
          <p:cNvPr id="6" name="Rectangle 5"/>
          <p:cNvSpPr/>
          <p:nvPr/>
        </p:nvSpPr>
        <p:spPr>
          <a:xfrm>
            <a:off x="83599" y="836712"/>
            <a:ext cx="9060401" cy="1015663"/>
          </a:xfrm>
          <a:prstGeom prst="rect">
            <a:avLst/>
          </a:prstGeom>
          <a:blipFill>
            <a:blip r:embed="rId2" cstate="print"/>
            <a:tile tx="0" ty="0" sx="100000" sy="100000" flip="none" algn="tl"/>
          </a:blipFill>
        </p:spPr>
        <p:txBody>
          <a:bodyPr wrap="square">
            <a:spAutoFit/>
          </a:bodyPr>
          <a:lstStyle/>
          <a:p>
            <a:pPr marL="457200" lvl="0" indent="-457200">
              <a:buFont typeface="Wingdings" pitchFamily="2" charset="2"/>
              <a:buChar char="q"/>
            </a:pPr>
            <a:r>
              <a:rPr lang="en-MY" sz="2000" b="1" dirty="0">
                <a:solidFill>
                  <a:srgbClr val="FF0000"/>
                </a:solidFill>
                <a:latin typeface="Times New Roman" pitchFamily="18" charset="0"/>
                <a:cs typeface="Times New Roman" pitchFamily="18" charset="0"/>
              </a:rPr>
              <a:t>Elimination </a:t>
            </a:r>
            <a:r>
              <a:rPr lang="en-MY" sz="2000" dirty="0">
                <a:latin typeface="Times New Roman" pitchFamily="18" charset="0"/>
                <a:cs typeface="Times New Roman" pitchFamily="18" charset="0"/>
              </a:rPr>
              <a:t>of the source of </a:t>
            </a:r>
            <a:r>
              <a:rPr lang="en-MY" sz="2000" b="1" dirty="0">
                <a:latin typeface="Times New Roman" pitchFamily="18" charset="0"/>
                <a:cs typeface="Times New Roman" pitchFamily="18" charset="0"/>
              </a:rPr>
              <a:t>contamination is fundamental to the prevention and control of biological </a:t>
            </a:r>
            <a:r>
              <a:rPr lang="en-MY" sz="2000" b="1" dirty="0" smtClean="0">
                <a:latin typeface="Times New Roman" pitchFamily="18" charset="0"/>
                <a:cs typeface="Times New Roman" pitchFamily="18" charset="0"/>
              </a:rPr>
              <a:t>hazards</a:t>
            </a:r>
          </a:p>
          <a:p>
            <a:pPr marL="457200" lvl="0" indent="-457200">
              <a:buFont typeface="Wingdings" pitchFamily="2" charset="2"/>
              <a:buChar char="q"/>
            </a:pPr>
            <a:r>
              <a:rPr lang="ar-SA" sz="2000" dirty="0" smtClean="0"/>
              <a:t>يعد القضاء على مصدر التلوث أمرًا أساسيًا لمنع المخاطر البيولوجية ومكافحتها</a:t>
            </a:r>
            <a:endParaRPr lang="en-MY" sz="2000" dirty="0">
              <a:latin typeface="Times New Roman" pitchFamily="18" charset="0"/>
              <a:cs typeface="Times New Roman" pitchFamily="18" charset="0"/>
            </a:endParaRPr>
          </a:p>
        </p:txBody>
      </p:sp>
      <p:sp>
        <p:nvSpPr>
          <p:cNvPr id="8" name="Curved Left Arrow 7"/>
          <p:cNvSpPr/>
          <p:nvPr/>
        </p:nvSpPr>
        <p:spPr>
          <a:xfrm>
            <a:off x="7806403" y="2427315"/>
            <a:ext cx="731520" cy="53102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solidFill>
                <a:schemeClr val="tx1"/>
              </a:solidFill>
            </a:endParaRPr>
          </a:p>
        </p:txBody>
      </p:sp>
      <p:pic>
        <p:nvPicPr>
          <p:cNvPr id="9" name="Picture 8" descr="Blood filled medical syringes on yellow biohazard bag and spilled biological wast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380312" y="0"/>
            <a:ext cx="1763688" cy="8367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26814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9779"/>
            <a:ext cx="8986148" cy="6186309"/>
          </a:xfrm>
          <a:prstGeom prst="rect">
            <a:avLst/>
          </a:prstGeom>
        </p:spPr>
        <p:txBody>
          <a:bodyPr wrap="square">
            <a:spAutoFit/>
          </a:bodyPr>
          <a:lstStyle/>
          <a:p>
            <a:r>
              <a:rPr lang="en-MY" b="1" dirty="0">
                <a:solidFill>
                  <a:srgbClr val="C00000"/>
                </a:solidFill>
                <a:latin typeface="Garamond" pitchFamily="18" charset="0"/>
              </a:rPr>
              <a:t>                 </a:t>
            </a:r>
            <a:r>
              <a:rPr lang="en-MY" sz="2000" b="1" dirty="0">
                <a:solidFill>
                  <a:srgbClr val="C00000"/>
                </a:solidFill>
                <a:latin typeface="Garamond" pitchFamily="18" charset="0"/>
              </a:rPr>
              <a:t>   A. Engineering Controls</a:t>
            </a:r>
            <a:endParaRPr lang="en-MY" sz="2000" dirty="0">
              <a:latin typeface="Garamond" pitchFamily="18" charset="0"/>
            </a:endParaRPr>
          </a:p>
          <a:p>
            <a:pPr marL="342900" indent="-342900">
              <a:buFont typeface="Wingdings" pitchFamily="2" charset="2"/>
              <a:buChar char="q"/>
            </a:pPr>
            <a:r>
              <a:rPr lang="en-MY" sz="2000" b="1" dirty="0">
                <a:latin typeface="Times New Roman" pitchFamily="18" charset="0"/>
                <a:cs typeface="Times New Roman" pitchFamily="18" charset="0"/>
              </a:rPr>
              <a:t>Engineering Controls </a:t>
            </a:r>
            <a:r>
              <a:rPr lang="en-MY" sz="2000" dirty="0">
                <a:latin typeface="Times New Roman" pitchFamily="18" charset="0"/>
                <a:cs typeface="Times New Roman" pitchFamily="18" charset="0"/>
              </a:rPr>
              <a:t>should be </a:t>
            </a:r>
            <a:r>
              <a:rPr lang="en-MY" sz="2000" dirty="0">
                <a:solidFill>
                  <a:srgbClr val="FF0000"/>
                </a:solidFill>
                <a:latin typeface="Times New Roman" pitchFamily="18" charset="0"/>
                <a:cs typeface="Times New Roman" pitchFamily="18" charset="0"/>
              </a:rPr>
              <a:t>the </a:t>
            </a:r>
            <a:r>
              <a:rPr lang="en-MY" sz="2000" b="1" u="sng" dirty="0">
                <a:solidFill>
                  <a:srgbClr val="FF0000"/>
                </a:solidFill>
                <a:latin typeface="Times New Roman" pitchFamily="18" charset="0"/>
                <a:cs typeface="Times New Roman" pitchFamily="18" charset="0"/>
              </a:rPr>
              <a:t>first line of defence </a:t>
            </a:r>
            <a:r>
              <a:rPr lang="en-MY" sz="2000" dirty="0">
                <a:latin typeface="Times New Roman" pitchFamily="18" charset="0"/>
                <a:cs typeface="Times New Roman" pitchFamily="18" charset="0"/>
              </a:rPr>
              <a:t>for     protecting workers against biological hazards.</a:t>
            </a:r>
          </a:p>
          <a:p>
            <a:pPr marL="457200" indent="-457200">
              <a:buFont typeface="Wingdings" pitchFamily="2" charset="2"/>
              <a:buChar char="v"/>
            </a:pPr>
            <a:r>
              <a:rPr lang="en-MY" dirty="0">
                <a:latin typeface="Times New Roman" pitchFamily="18" charset="0"/>
                <a:cs typeface="Times New Roman" pitchFamily="18" charset="0"/>
              </a:rPr>
              <a:t> </a:t>
            </a:r>
            <a:r>
              <a:rPr lang="en-MY" b="1" dirty="0">
                <a:solidFill>
                  <a:srgbClr val="002060"/>
                </a:solidFill>
                <a:latin typeface="Times New Roman" pitchFamily="18" charset="0"/>
                <a:cs typeface="Times New Roman" pitchFamily="18" charset="0"/>
              </a:rPr>
              <a:t>Engineering controls </a:t>
            </a:r>
            <a:r>
              <a:rPr lang="en-MY" b="1" dirty="0">
                <a:latin typeface="Times New Roman" pitchFamily="18" charset="0"/>
                <a:cs typeface="Times New Roman" pitchFamily="18" charset="0"/>
              </a:rPr>
              <a:t>work</a:t>
            </a:r>
            <a:r>
              <a:rPr lang="en-MY" b="1" dirty="0">
                <a:solidFill>
                  <a:srgbClr val="FF0000"/>
                </a:solidFill>
                <a:latin typeface="Times New Roman" pitchFamily="18" charset="0"/>
                <a:cs typeface="Times New Roman" pitchFamily="18" charset="0"/>
              </a:rPr>
              <a:t> to reduce the risk </a:t>
            </a:r>
            <a:r>
              <a:rPr lang="en-MY" b="1" dirty="0">
                <a:latin typeface="Times New Roman" pitchFamily="18" charset="0"/>
                <a:cs typeface="Times New Roman" pitchFamily="18" charset="0"/>
              </a:rPr>
              <a:t>of exposure</a:t>
            </a:r>
          </a:p>
          <a:p>
            <a:pPr marL="457200" indent="-457200">
              <a:buFont typeface="Wingdings" pitchFamily="2" charset="2"/>
              <a:buChar char="v"/>
            </a:pPr>
            <a:r>
              <a:rPr lang="en-MY" b="1" dirty="0">
                <a:solidFill>
                  <a:srgbClr val="FF0000"/>
                </a:solidFill>
                <a:latin typeface="Times New Roman" pitchFamily="18" charset="0"/>
                <a:cs typeface="Times New Roman" pitchFamily="18" charset="0"/>
              </a:rPr>
              <a:t> through physical means</a:t>
            </a:r>
            <a:r>
              <a:rPr lang="en-MY" dirty="0">
                <a:latin typeface="Times New Roman" pitchFamily="18" charset="0"/>
                <a:cs typeface="Times New Roman" pitchFamily="18" charset="0"/>
              </a:rPr>
              <a:t>.</a:t>
            </a:r>
          </a:p>
          <a:p>
            <a:pPr marL="457200" indent="-457200">
              <a:buFont typeface="Wingdings" pitchFamily="2" charset="2"/>
              <a:buChar char="q"/>
            </a:pPr>
            <a:r>
              <a:rPr lang="en-MY" b="1" dirty="0">
                <a:latin typeface="Times New Roman" pitchFamily="18" charset="0"/>
                <a:cs typeface="Times New Roman" pitchFamily="18" charset="0"/>
              </a:rPr>
              <a:t>While </a:t>
            </a:r>
            <a:r>
              <a:rPr lang="en-MY" b="1" dirty="0">
                <a:solidFill>
                  <a:srgbClr val="FF0000"/>
                </a:solidFill>
                <a:latin typeface="Times New Roman" pitchFamily="18" charset="0"/>
                <a:cs typeface="Times New Roman" pitchFamily="18" charset="0"/>
              </a:rPr>
              <a:t>appropriate </a:t>
            </a:r>
            <a:r>
              <a:rPr lang="en-MY" b="1" dirty="0">
                <a:latin typeface="Times New Roman" pitchFamily="18" charset="0"/>
                <a:cs typeface="Times New Roman" pitchFamily="18" charset="0"/>
              </a:rPr>
              <a:t>controls</a:t>
            </a:r>
            <a:r>
              <a:rPr lang="en-MY" b="1" dirty="0">
                <a:solidFill>
                  <a:srgbClr val="FF0000"/>
                </a:solidFill>
                <a:latin typeface="Times New Roman" pitchFamily="18" charset="0"/>
                <a:cs typeface="Times New Roman" pitchFamily="18" charset="0"/>
              </a:rPr>
              <a:t> will vary depending </a:t>
            </a:r>
            <a:r>
              <a:rPr lang="en-MY" b="1" dirty="0">
                <a:latin typeface="Times New Roman" pitchFamily="18" charset="0"/>
                <a:cs typeface="Times New Roman" pitchFamily="18" charset="0"/>
              </a:rPr>
              <a:t>on the specific hazards present in the workplace</a:t>
            </a:r>
            <a:r>
              <a:rPr lang="en-MY" dirty="0">
                <a:latin typeface="Times New Roman" pitchFamily="18" charset="0"/>
                <a:cs typeface="Times New Roman" pitchFamily="18" charset="0"/>
              </a:rPr>
              <a:t>, </a:t>
            </a:r>
          </a:p>
          <a:p>
            <a:pPr marL="457200" indent="-457200">
              <a:buFont typeface="Wingdings" pitchFamily="2" charset="2"/>
              <a:buChar char="q"/>
            </a:pPr>
            <a:endParaRPr lang="en-MY" dirty="0">
              <a:latin typeface="Times New Roman" pitchFamily="18" charset="0"/>
              <a:cs typeface="Times New Roman" pitchFamily="18" charset="0"/>
            </a:endParaRPr>
          </a:p>
          <a:p>
            <a:pPr marL="457200" indent="-457200">
              <a:buFont typeface="Wingdings" pitchFamily="2" charset="2"/>
              <a:buChar char="q"/>
            </a:pPr>
            <a:r>
              <a:rPr lang="en-MY" b="1" dirty="0">
                <a:solidFill>
                  <a:srgbClr val="990099"/>
                </a:solidFill>
                <a:latin typeface="Times New Roman" pitchFamily="18" charset="0"/>
                <a:cs typeface="Times New Roman" pitchFamily="18" charset="0"/>
              </a:rPr>
              <a:t>following are examples of effective options</a:t>
            </a:r>
            <a:r>
              <a:rPr lang="en-MY" sz="2000" b="1" dirty="0">
                <a:solidFill>
                  <a:srgbClr val="990099"/>
                </a:solidFill>
                <a:latin typeface="Times New Roman" pitchFamily="18" charset="0"/>
                <a:cs typeface="Times New Roman" pitchFamily="18" charset="0"/>
              </a:rPr>
              <a:t>:</a:t>
            </a:r>
          </a:p>
          <a:p>
            <a:pPr marL="457200" lvl="0" indent="-457200">
              <a:buFont typeface="Wingdings" pitchFamily="2" charset="2"/>
              <a:buChar char="ü"/>
            </a:pPr>
            <a:r>
              <a:rPr lang="en-MY" b="1" dirty="0">
                <a:solidFill>
                  <a:srgbClr val="FF0000"/>
                </a:solidFill>
                <a:latin typeface="Times New Roman" pitchFamily="18" charset="0"/>
                <a:cs typeface="Times New Roman" pitchFamily="18" charset="0"/>
              </a:rPr>
              <a:t>Containment</a:t>
            </a:r>
            <a:r>
              <a:rPr lang="en-MY" b="1" dirty="0">
                <a:solidFill>
                  <a:srgbClr val="002060"/>
                </a:solidFill>
                <a:latin typeface="Times New Roman" pitchFamily="18" charset="0"/>
                <a:cs typeface="Times New Roman" pitchFamily="18" charset="0"/>
              </a:rPr>
              <a:t> (</a:t>
            </a:r>
            <a:r>
              <a:rPr lang="en-MY" dirty="0">
                <a:solidFill>
                  <a:prstClr val="black"/>
                </a:solidFill>
                <a:latin typeface="Times New Roman" pitchFamily="18" charset="0"/>
                <a:cs typeface="Times New Roman" pitchFamily="18" charset="0"/>
              </a:rPr>
              <a:t>keeping under control)</a:t>
            </a:r>
            <a:r>
              <a:rPr lang="en-MY" b="1" dirty="0">
                <a:solidFill>
                  <a:srgbClr val="002060"/>
                </a:solidFill>
                <a:latin typeface="Times New Roman" pitchFamily="18" charset="0"/>
                <a:cs typeface="Times New Roman" pitchFamily="18" charset="0"/>
              </a:rPr>
              <a:t>laboratories</a:t>
            </a:r>
          </a:p>
          <a:p>
            <a:pPr marL="457200" lvl="0" indent="-457200">
              <a:buFont typeface="Wingdings" pitchFamily="2" charset="2"/>
              <a:buChar char="ü"/>
            </a:pPr>
            <a:r>
              <a:rPr lang="en-MY" b="1" dirty="0">
                <a:solidFill>
                  <a:srgbClr val="002060"/>
                </a:solidFill>
                <a:latin typeface="Times New Roman" pitchFamily="18" charset="0"/>
                <a:cs typeface="Times New Roman" pitchFamily="18" charset="0"/>
              </a:rPr>
              <a:t>Microbiological safety cabinets</a:t>
            </a:r>
          </a:p>
          <a:p>
            <a:pPr marL="457200" lvl="0" indent="-457200">
              <a:buFont typeface="Wingdings" pitchFamily="2" charset="2"/>
              <a:buChar char="ü"/>
            </a:pPr>
            <a:r>
              <a:rPr lang="en-MY" b="1" dirty="0">
                <a:solidFill>
                  <a:srgbClr val="002060"/>
                </a:solidFill>
                <a:latin typeface="Times New Roman" pitchFamily="18" charset="0"/>
                <a:cs typeface="Times New Roman" pitchFamily="18" charset="0"/>
              </a:rPr>
              <a:t>Proper ventilation</a:t>
            </a:r>
          </a:p>
          <a:p>
            <a:pPr marL="457200" lvl="0" indent="-457200">
              <a:buFont typeface="Wingdings" pitchFamily="2" charset="2"/>
              <a:buChar char="ü"/>
            </a:pPr>
            <a:r>
              <a:rPr lang="en-MY" b="1" dirty="0">
                <a:solidFill>
                  <a:srgbClr val="FF0000"/>
                </a:solidFill>
                <a:latin typeface="Times New Roman" pitchFamily="18" charset="0"/>
                <a:cs typeface="Times New Roman" pitchFamily="18" charset="0"/>
              </a:rPr>
              <a:t>Partial isolation </a:t>
            </a:r>
            <a:r>
              <a:rPr lang="en-MY" b="1" dirty="0">
                <a:solidFill>
                  <a:srgbClr val="002060"/>
                </a:solidFill>
                <a:latin typeface="Times New Roman" pitchFamily="18" charset="0"/>
                <a:cs typeface="Times New Roman" pitchFamily="18" charset="0"/>
              </a:rPr>
              <a:t>of the contamination source,</a:t>
            </a:r>
          </a:p>
          <a:p>
            <a:pPr marL="457200" lvl="0" indent="-457200">
              <a:buFont typeface="Wingdings" pitchFamily="2" charset="2"/>
              <a:buChar char="ü"/>
            </a:pPr>
            <a:r>
              <a:rPr lang="en-MY" b="1" dirty="0">
                <a:solidFill>
                  <a:srgbClr val="002060"/>
                </a:solidFill>
                <a:latin typeface="Times New Roman" pitchFamily="18" charset="0"/>
                <a:cs typeface="Times New Roman" pitchFamily="18" charset="0"/>
              </a:rPr>
              <a:t> Installation of </a:t>
            </a:r>
            <a:r>
              <a:rPr lang="en-MY" b="1" dirty="0">
                <a:solidFill>
                  <a:srgbClr val="FF0000"/>
                </a:solidFill>
                <a:latin typeface="Times New Roman" pitchFamily="18" charset="0"/>
                <a:cs typeface="Times New Roman" pitchFamily="18" charset="0"/>
              </a:rPr>
              <a:t>negative</a:t>
            </a:r>
            <a:r>
              <a:rPr lang="en-MY" b="1" dirty="0">
                <a:solidFill>
                  <a:srgbClr val="002060"/>
                </a:solidFill>
                <a:latin typeface="Times New Roman" pitchFamily="18" charset="0"/>
                <a:cs typeface="Times New Roman" pitchFamily="18" charset="0"/>
              </a:rPr>
              <a:t> pressure and </a:t>
            </a:r>
          </a:p>
          <a:p>
            <a:pPr marL="457200" lvl="0" indent="-457200">
              <a:buFont typeface="Wingdings" pitchFamily="2" charset="2"/>
              <a:buChar char="ü"/>
            </a:pPr>
            <a:r>
              <a:rPr lang="en-MY" b="1" dirty="0">
                <a:solidFill>
                  <a:srgbClr val="FF0000"/>
                </a:solidFill>
                <a:latin typeface="Times New Roman" pitchFamily="18" charset="0"/>
                <a:cs typeface="Times New Roman" pitchFamily="18" charset="0"/>
              </a:rPr>
              <a:t>separate ventilation </a:t>
            </a:r>
            <a:r>
              <a:rPr lang="en-MY" b="1" dirty="0">
                <a:solidFill>
                  <a:srgbClr val="002060"/>
                </a:solidFill>
                <a:latin typeface="Times New Roman" pitchFamily="18" charset="0"/>
                <a:cs typeface="Times New Roman" pitchFamily="18" charset="0"/>
              </a:rPr>
              <a:t>and air conditioning system</a:t>
            </a:r>
          </a:p>
          <a:p>
            <a:pPr lvl="0"/>
            <a:endParaRPr lang="en-MY" sz="1400" dirty="0">
              <a:solidFill>
                <a:prstClr val="black"/>
              </a:solidFill>
              <a:latin typeface="Times New Roman" pitchFamily="18" charset="0"/>
              <a:cs typeface="Times New Roman" pitchFamily="18" charset="0"/>
            </a:endParaRPr>
          </a:p>
          <a:p>
            <a:pPr lvl="0"/>
            <a:r>
              <a:rPr lang="en-MY" sz="1400" dirty="0">
                <a:solidFill>
                  <a:prstClr val="black"/>
                </a:solidFill>
                <a:latin typeface="Times New Roman" pitchFamily="18" charset="0"/>
                <a:cs typeface="Times New Roman" pitchFamily="18" charset="0"/>
              </a:rPr>
              <a:t>    use </a:t>
            </a:r>
            <a:r>
              <a:rPr lang="en-MY" sz="1400" b="1" dirty="0">
                <a:solidFill>
                  <a:prstClr val="black"/>
                </a:solidFill>
                <a:latin typeface="Times New Roman" pitchFamily="18" charset="0"/>
                <a:cs typeface="Times New Roman" pitchFamily="18" charset="0"/>
              </a:rPr>
              <a:t>of ultraviolet lamps can help contain the spread of </a:t>
            </a:r>
            <a:r>
              <a:rPr lang="en-MY" sz="1400" b="1" dirty="0" smtClean="0">
                <a:solidFill>
                  <a:prstClr val="black"/>
                </a:solidFill>
                <a:latin typeface="Times New Roman" pitchFamily="18" charset="0"/>
                <a:cs typeface="Times New Roman" pitchFamily="18" charset="0"/>
              </a:rPr>
              <a:t>contaminants</a:t>
            </a:r>
          </a:p>
          <a:p>
            <a:pPr lvl="0"/>
            <a:r>
              <a:rPr lang="ar-SA" dirty="0" smtClean="0"/>
              <a:t>يجب أن تكون الضوابط الهندسية خط الدفاع الأول لحماية العمال من المخاطر </a:t>
            </a:r>
            <a:r>
              <a:rPr lang="ar-SA" dirty="0" err="1" smtClean="0"/>
              <a:t>البيولوجية.</a:t>
            </a:r>
            <a:r>
              <a:rPr lang="ar-SA" dirty="0" smtClean="0"/>
              <a:t> تعمل الضوابط الهندسية على تقليل مخاطر التعرض من خلال الوسائل </a:t>
            </a:r>
            <a:r>
              <a:rPr lang="ar-SA" dirty="0" err="1" smtClean="0"/>
              <a:t>المادية.</a:t>
            </a:r>
            <a:r>
              <a:rPr lang="ar-SA" dirty="0" smtClean="0"/>
              <a:t> في حين أن الضوابط المناسبة ستختلف تبعًا للمخاطر المحددة الموجودة في مكان </a:t>
            </a:r>
            <a:r>
              <a:rPr lang="ar-SA" dirty="0" err="1" smtClean="0"/>
              <a:t>العمل </a:t>
            </a:r>
            <a:r>
              <a:rPr lang="ar-SA" dirty="0" smtClean="0"/>
              <a:t>، فيما يلي أمثلة على الخيارات الفعالة: مختبرات </a:t>
            </a:r>
            <a:r>
              <a:rPr lang="ar-SA" dirty="0" err="1" smtClean="0"/>
              <a:t>الاحتواء </a:t>
            </a:r>
            <a:r>
              <a:rPr lang="ar-SA" dirty="0" smtClean="0"/>
              <a:t>(الإبقاء عليها تحت السيطرة) خزانات السلامة </a:t>
            </a:r>
            <a:r>
              <a:rPr lang="ar-SA" dirty="0" err="1" smtClean="0"/>
              <a:t>الميكروبيولوجية</a:t>
            </a:r>
            <a:r>
              <a:rPr lang="ar-SA" dirty="0" smtClean="0"/>
              <a:t> التهوية المناسبة عزل جزئي لمصدر </a:t>
            </a:r>
            <a:r>
              <a:rPr lang="ar-SA" dirty="0" err="1" smtClean="0"/>
              <a:t>التلوث </a:t>
            </a:r>
            <a:r>
              <a:rPr lang="ar-SA" dirty="0" smtClean="0"/>
              <a:t>، تركيب الضغط السلبي و نظام تهوية وتكييف منفصل يمكن أن يساعد استخدام المصابيح فوق البنفسجية في احتواء انتشار الملوثات</a:t>
            </a:r>
            <a:endParaRPr lang="en-MY" b="1" dirty="0">
              <a:solidFill>
                <a:prstClr val="black"/>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FB3F7F4A-074A-4C15-80FC-E30FEF0D3682}" type="datetime1">
              <a:rPr lang="en-MY" smtClean="0"/>
              <a:pPr/>
              <a:t>8/5/2022</a:t>
            </a:fld>
            <a:endParaRPr lang="en-MY" dirty="0"/>
          </a:p>
        </p:txBody>
      </p:sp>
      <p:sp>
        <p:nvSpPr>
          <p:cNvPr id="5" name="Slide Number Placeholder 4"/>
          <p:cNvSpPr>
            <a:spLocks noGrp="1"/>
          </p:cNvSpPr>
          <p:nvPr>
            <p:ph type="sldNum" sz="quarter" idx="12"/>
          </p:nvPr>
        </p:nvSpPr>
        <p:spPr/>
        <p:txBody>
          <a:bodyPr/>
          <a:lstStyle/>
          <a:p>
            <a:fld id="{8576C578-E9D5-4165-AC36-A8CA4C726D77}" type="slidenum">
              <a:rPr lang="en-MY" smtClean="0"/>
              <a:pPr/>
              <a:t>18</a:t>
            </a:fld>
            <a:endParaRPr lang="en-MY"/>
          </a:p>
        </p:txBody>
      </p:sp>
      <p:sp>
        <p:nvSpPr>
          <p:cNvPr id="7" name="Right Arrow 6"/>
          <p:cNvSpPr/>
          <p:nvPr/>
        </p:nvSpPr>
        <p:spPr>
          <a:xfrm>
            <a:off x="7278693" y="628302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9" name="Rectangle 8"/>
          <p:cNvSpPr/>
          <p:nvPr/>
        </p:nvSpPr>
        <p:spPr>
          <a:xfrm>
            <a:off x="6743339" y="124003"/>
            <a:ext cx="2400661" cy="600164"/>
          </a:xfrm>
          <a:prstGeom prst="rect">
            <a:avLst/>
          </a:prstGeom>
          <a:ln w="22225">
            <a:solidFill>
              <a:schemeClr val="accent1"/>
            </a:solidFill>
          </a:ln>
        </p:spPr>
        <p:txBody>
          <a:bodyPr wrap="square">
            <a:spAutoFit/>
          </a:bodyPr>
          <a:lstStyle/>
          <a:p>
            <a:pPr marL="342900" indent="-342900">
              <a:buFont typeface="+mj-lt"/>
              <a:buAutoNum type="alphaUcPeriod"/>
            </a:pPr>
            <a:r>
              <a:rPr lang="en-MY" sz="1100" b="1" dirty="0">
                <a:solidFill>
                  <a:srgbClr val="FF0000"/>
                </a:solidFill>
                <a:latin typeface="Times New Roman" pitchFamily="18" charset="0"/>
                <a:cs typeface="Times New Roman" pitchFamily="18" charset="0"/>
              </a:rPr>
              <a:t>Engineering Controls</a:t>
            </a:r>
          </a:p>
          <a:p>
            <a:pPr marL="342900" indent="-342900">
              <a:buFont typeface="+mj-lt"/>
              <a:buAutoNum type="alphaUcPeriod"/>
            </a:pPr>
            <a:r>
              <a:rPr lang="en-MY" sz="1100" b="1" dirty="0">
                <a:latin typeface="Times New Roman" pitchFamily="18" charset="0"/>
                <a:cs typeface="Times New Roman" pitchFamily="18" charset="0"/>
              </a:rPr>
              <a:t>Administrative Controls</a:t>
            </a:r>
          </a:p>
          <a:p>
            <a:pPr marL="342900" indent="-342900">
              <a:buFont typeface="+mj-lt"/>
              <a:buAutoNum type="alphaUcPeriod"/>
            </a:pPr>
            <a:r>
              <a:rPr lang="en-MY" sz="1100" b="1" dirty="0">
                <a:latin typeface="Times New Roman" pitchFamily="18" charset="0"/>
                <a:cs typeface="Times New Roman" pitchFamily="18" charset="0"/>
              </a:rPr>
              <a:t>Personal Protective Equipment</a:t>
            </a:r>
            <a:endParaRPr lang="en-US" sz="11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363285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36899-24A9-49E0-B3C9-5AEAA5AC146E}" type="datetime1">
              <a:rPr lang="en-MY" smtClean="0"/>
              <a:pPr/>
              <a:t>8/5/2022</a:t>
            </a:fld>
            <a:endParaRPr lang="en-MY"/>
          </a:p>
        </p:txBody>
      </p:sp>
      <p:sp>
        <p:nvSpPr>
          <p:cNvPr id="3" name="Slide Number Placeholder 2"/>
          <p:cNvSpPr>
            <a:spLocks noGrp="1"/>
          </p:cNvSpPr>
          <p:nvPr>
            <p:ph type="sldNum" sz="quarter" idx="12"/>
          </p:nvPr>
        </p:nvSpPr>
        <p:spPr/>
        <p:txBody>
          <a:bodyPr/>
          <a:lstStyle/>
          <a:p>
            <a:fld id="{8576C578-E9D5-4165-AC36-A8CA4C726D77}" type="slidenum">
              <a:rPr lang="en-MY" smtClean="0"/>
              <a:pPr/>
              <a:t>19</a:t>
            </a:fld>
            <a:endParaRPr lang="en-MY"/>
          </a:p>
        </p:txBody>
      </p:sp>
      <p:sp>
        <p:nvSpPr>
          <p:cNvPr id="4" name="Rectangle 3"/>
          <p:cNvSpPr/>
          <p:nvPr/>
        </p:nvSpPr>
        <p:spPr>
          <a:xfrm>
            <a:off x="0" y="1268760"/>
            <a:ext cx="9020031" cy="4524315"/>
          </a:xfrm>
          <a:prstGeom prst="rect">
            <a:avLst/>
          </a:prstGeom>
        </p:spPr>
        <p:txBody>
          <a:bodyPr wrap="square">
            <a:spAutoFit/>
          </a:bodyPr>
          <a:lstStyle/>
          <a:p>
            <a:pPr marL="457200" indent="-457200" fontAlgn="base">
              <a:buFont typeface="Wingdings" pitchFamily="2" charset="2"/>
              <a:buChar char="ü"/>
            </a:pPr>
            <a:r>
              <a:rPr lang="en-MY" b="1" dirty="0">
                <a:solidFill>
                  <a:srgbClr val="002060"/>
                </a:solidFill>
                <a:latin typeface="Times New Roman" pitchFamily="18" charset="0"/>
                <a:cs typeface="Times New Roman" pitchFamily="18" charset="0"/>
              </a:rPr>
              <a:t>Use of</a:t>
            </a:r>
            <a:r>
              <a:rPr lang="en-MY" b="1" dirty="0">
                <a:solidFill>
                  <a:srgbClr val="FF0000"/>
                </a:solidFill>
                <a:latin typeface="Times New Roman" pitchFamily="18" charset="0"/>
                <a:cs typeface="Times New Roman" pitchFamily="18" charset="0"/>
              </a:rPr>
              <a:t> Ultraviolet </a:t>
            </a:r>
            <a:r>
              <a:rPr lang="en-MY" b="1" dirty="0">
                <a:solidFill>
                  <a:srgbClr val="002060"/>
                </a:solidFill>
                <a:latin typeface="Times New Roman" pitchFamily="18" charset="0"/>
                <a:cs typeface="Times New Roman" pitchFamily="18" charset="0"/>
              </a:rPr>
              <a:t>lamps can help contain the spread of contaminants</a:t>
            </a:r>
          </a:p>
          <a:p>
            <a:pPr marL="457200" indent="-457200" fontAlgn="base">
              <a:lnSpc>
                <a:spcPct val="150000"/>
              </a:lnSpc>
              <a:buFont typeface="Wingdings" pitchFamily="2" charset="2"/>
              <a:buChar char="ü"/>
            </a:pPr>
            <a:r>
              <a:rPr lang="en-MY" b="1" dirty="0">
                <a:solidFill>
                  <a:srgbClr val="002060"/>
                </a:solidFill>
                <a:latin typeface="Times New Roman" pitchFamily="18" charset="0"/>
                <a:cs typeface="Times New Roman" pitchFamily="18" charset="0"/>
              </a:rPr>
              <a:t>Regular </a:t>
            </a:r>
            <a:r>
              <a:rPr lang="en-MY" b="1" dirty="0">
                <a:solidFill>
                  <a:srgbClr val="FF0000"/>
                </a:solidFill>
                <a:latin typeface="Times New Roman" pitchFamily="18" charset="0"/>
                <a:cs typeface="Times New Roman" pitchFamily="18" charset="0"/>
              </a:rPr>
              <a:t>cleaning </a:t>
            </a:r>
            <a:r>
              <a:rPr lang="en-MY" b="1" dirty="0">
                <a:solidFill>
                  <a:srgbClr val="002060"/>
                </a:solidFill>
                <a:latin typeface="Times New Roman" pitchFamily="18" charset="0"/>
                <a:cs typeface="Times New Roman" pitchFamily="18" charset="0"/>
              </a:rPr>
              <a:t>of the workplace, </a:t>
            </a:r>
          </a:p>
          <a:p>
            <a:pPr marL="457200" indent="-457200" fontAlgn="base">
              <a:lnSpc>
                <a:spcPct val="150000"/>
              </a:lnSpc>
              <a:buFont typeface="Wingdings" pitchFamily="2" charset="2"/>
              <a:buChar char="ü"/>
            </a:pPr>
            <a:r>
              <a:rPr lang="en-MY" b="1" dirty="0">
                <a:solidFill>
                  <a:srgbClr val="002060"/>
                </a:solidFill>
                <a:latin typeface="Times New Roman" pitchFamily="18" charset="0"/>
                <a:cs typeface="Times New Roman" pitchFamily="18" charset="0"/>
              </a:rPr>
              <a:t>Pest prevention/extermination, </a:t>
            </a:r>
          </a:p>
          <a:p>
            <a:pPr marL="457200" indent="-457200" fontAlgn="base">
              <a:lnSpc>
                <a:spcPct val="150000"/>
              </a:lnSpc>
              <a:buFont typeface="Wingdings" pitchFamily="2" charset="2"/>
              <a:buChar char="ü"/>
            </a:pPr>
            <a:r>
              <a:rPr lang="en-MY" b="1" dirty="0">
                <a:solidFill>
                  <a:srgbClr val="990099"/>
                </a:solidFill>
                <a:latin typeface="Times New Roman" pitchFamily="18" charset="0"/>
                <a:cs typeface="Times New Roman" pitchFamily="18" charset="0"/>
              </a:rPr>
              <a:t>Requiring that </a:t>
            </a:r>
            <a:r>
              <a:rPr lang="en-MY" b="1" dirty="0">
                <a:solidFill>
                  <a:srgbClr val="FF0000"/>
                </a:solidFill>
                <a:latin typeface="Times New Roman" pitchFamily="18" charset="0"/>
                <a:cs typeface="Times New Roman" pitchFamily="18" charset="0"/>
              </a:rPr>
              <a:t>safety equipment </a:t>
            </a:r>
            <a:r>
              <a:rPr lang="en-MY" b="1" dirty="0">
                <a:solidFill>
                  <a:srgbClr val="002060"/>
                </a:solidFill>
                <a:latin typeface="Times New Roman" pitchFamily="18" charset="0"/>
                <a:cs typeface="Times New Roman" pitchFamily="18" charset="0"/>
              </a:rPr>
              <a:t>be used and worn</a:t>
            </a:r>
          </a:p>
          <a:p>
            <a:pPr marL="457200" lvl="0" indent="-457200">
              <a:lnSpc>
                <a:spcPct val="150000"/>
              </a:lnSpc>
              <a:buFont typeface="Wingdings" pitchFamily="2" charset="2"/>
              <a:buChar char="ü"/>
            </a:pPr>
            <a:r>
              <a:rPr lang="en-MY" b="1" dirty="0">
                <a:solidFill>
                  <a:srgbClr val="002060"/>
                </a:solidFill>
                <a:latin typeface="Times New Roman" pitchFamily="18" charset="0"/>
                <a:cs typeface="Times New Roman" pitchFamily="18" charset="0"/>
              </a:rPr>
              <a:t>Proper </a:t>
            </a:r>
            <a:r>
              <a:rPr lang="en-MY" b="1" dirty="0">
                <a:solidFill>
                  <a:srgbClr val="FF0000"/>
                </a:solidFill>
                <a:latin typeface="Times New Roman" pitchFamily="18" charset="0"/>
                <a:cs typeface="Times New Roman" pitchFamily="18" charset="0"/>
              </a:rPr>
              <a:t>storage, </a:t>
            </a:r>
          </a:p>
          <a:p>
            <a:pPr marL="457200" lvl="0" indent="-457200">
              <a:lnSpc>
                <a:spcPct val="150000"/>
              </a:lnSpc>
              <a:buFont typeface="Wingdings" pitchFamily="2" charset="2"/>
              <a:buChar char="ü"/>
            </a:pPr>
            <a:r>
              <a:rPr lang="en-MY" b="1" dirty="0">
                <a:solidFill>
                  <a:srgbClr val="002060"/>
                </a:solidFill>
                <a:latin typeface="Times New Roman" pitchFamily="18" charset="0"/>
                <a:cs typeface="Times New Roman" pitchFamily="18" charset="0"/>
              </a:rPr>
              <a:t>Proper </a:t>
            </a:r>
            <a:r>
              <a:rPr lang="en-MY" b="1" dirty="0">
                <a:solidFill>
                  <a:srgbClr val="FF0000"/>
                </a:solidFill>
                <a:latin typeface="Times New Roman" pitchFamily="18" charset="0"/>
                <a:cs typeface="Times New Roman" pitchFamily="18" charset="0"/>
              </a:rPr>
              <a:t>transport</a:t>
            </a:r>
            <a:r>
              <a:rPr lang="en-MY" b="1" dirty="0">
                <a:solidFill>
                  <a:srgbClr val="002060"/>
                </a:solidFill>
                <a:latin typeface="Times New Roman" pitchFamily="18" charset="0"/>
                <a:cs typeface="Times New Roman" pitchFamily="18" charset="0"/>
              </a:rPr>
              <a:t>, and </a:t>
            </a:r>
          </a:p>
          <a:p>
            <a:pPr marL="457200" indent="-457200">
              <a:lnSpc>
                <a:spcPct val="150000"/>
              </a:lnSpc>
              <a:buFont typeface="Wingdings" pitchFamily="2" charset="2"/>
              <a:buChar char="ü"/>
            </a:pPr>
            <a:r>
              <a:rPr lang="en-MY" b="1" dirty="0">
                <a:solidFill>
                  <a:srgbClr val="002060"/>
                </a:solidFill>
                <a:latin typeface="Times New Roman" pitchFamily="18" charset="0"/>
                <a:cs typeface="Times New Roman" pitchFamily="18" charset="0"/>
              </a:rPr>
              <a:t>Proper </a:t>
            </a:r>
            <a:r>
              <a:rPr lang="en-MY" b="1" dirty="0">
                <a:solidFill>
                  <a:srgbClr val="FF0000"/>
                </a:solidFill>
                <a:latin typeface="Times New Roman" pitchFamily="18" charset="0"/>
                <a:cs typeface="Times New Roman" pitchFamily="18" charset="0"/>
              </a:rPr>
              <a:t>disposal</a:t>
            </a:r>
            <a:r>
              <a:rPr lang="en-MY" b="1" dirty="0">
                <a:solidFill>
                  <a:srgbClr val="002060"/>
                </a:solidFill>
                <a:latin typeface="Times New Roman" pitchFamily="18" charset="0"/>
                <a:cs typeface="Times New Roman" pitchFamily="18" charset="0"/>
              </a:rPr>
              <a:t> of biologically</a:t>
            </a:r>
            <a:r>
              <a:rPr lang="en-MY" b="1" dirty="0">
                <a:solidFill>
                  <a:srgbClr val="FF0000"/>
                </a:solidFill>
                <a:latin typeface="Times New Roman" pitchFamily="18" charset="0"/>
                <a:cs typeface="Times New Roman" pitchFamily="18" charset="0"/>
              </a:rPr>
              <a:t> hazardous </a:t>
            </a:r>
            <a:r>
              <a:rPr lang="en-MY" b="1" dirty="0">
                <a:solidFill>
                  <a:srgbClr val="002060"/>
                </a:solidFill>
                <a:latin typeface="Times New Roman" pitchFamily="18" charset="0"/>
                <a:cs typeface="Times New Roman" pitchFamily="18" charset="0"/>
              </a:rPr>
              <a:t>materials and items that may </a:t>
            </a:r>
            <a:r>
              <a:rPr lang="en-MY" b="1" dirty="0">
                <a:solidFill>
                  <a:srgbClr val="FF0000"/>
                </a:solidFill>
                <a:latin typeface="Times New Roman" pitchFamily="18" charset="0"/>
                <a:cs typeface="Times New Roman" pitchFamily="18" charset="0"/>
              </a:rPr>
              <a:t>pose a biological </a:t>
            </a:r>
            <a:r>
              <a:rPr lang="en-MY" b="1" dirty="0">
                <a:solidFill>
                  <a:srgbClr val="002060"/>
                </a:solidFill>
                <a:latin typeface="Times New Roman" pitchFamily="18" charset="0"/>
                <a:cs typeface="Times New Roman" pitchFamily="18" charset="0"/>
              </a:rPr>
              <a:t>risk</a:t>
            </a:r>
            <a:r>
              <a:rPr lang="en-MY" b="1" dirty="0" smtClean="0">
                <a:solidFill>
                  <a:srgbClr val="002060"/>
                </a:solidFill>
                <a:latin typeface="Times New Roman" pitchFamily="18" charset="0"/>
                <a:cs typeface="Times New Roman" pitchFamily="18" charset="0"/>
              </a:rPr>
              <a:t>.</a:t>
            </a:r>
          </a:p>
          <a:p>
            <a:pPr marL="457200" indent="-457200">
              <a:lnSpc>
                <a:spcPct val="150000"/>
              </a:lnSpc>
              <a:buFont typeface="Wingdings" pitchFamily="2" charset="2"/>
              <a:buChar char="ü"/>
            </a:pPr>
            <a:r>
              <a:rPr lang="ar-SA" dirty="0" smtClean="0"/>
              <a:t>يمكن أن يساعد استخدام مصابيح الأشعة فوق البنفسجية في احتواء انتشار الملوثات </a:t>
            </a:r>
            <a:endParaRPr lang="ar-SA" dirty="0" smtClean="0"/>
          </a:p>
          <a:p>
            <a:pPr marL="457200" indent="-457200">
              <a:lnSpc>
                <a:spcPct val="150000"/>
              </a:lnSpc>
              <a:buFont typeface="Wingdings" pitchFamily="2" charset="2"/>
              <a:buChar char="ü"/>
            </a:pPr>
            <a:r>
              <a:rPr lang="ar-SA" dirty="0" smtClean="0"/>
              <a:t>التنظيف </a:t>
            </a:r>
            <a:r>
              <a:rPr lang="ar-SA" dirty="0" smtClean="0"/>
              <a:t>المنتظم لمكان </a:t>
            </a:r>
            <a:r>
              <a:rPr lang="ar-SA" dirty="0" err="1" smtClean="0"/>
              <a:t>العمل </a:t>
            </a:r>
            <a:r>
              <a:rPr lang="ar-SA" dirty="0" smtClean="0"/>
              <a:t>، </a:t>
            </a:r>
            <a:r>
              <a:rPr lang="ar-SA" dirty="0" err="1" smtClean="0"/>
              <a:t>منع </a:t>
            </a:r>
            <a:r>
              <a:rPr lang="ar-SA" dirty="0" smtClean="0"/>
              <a:t>/ إبادة </a:t>
            </a:r>
            <a:r>
              <a:rPr lang="ar-SA" dirty="0" err="1" smtClean="0"/>
              <a:t>الآفات </a:t>
            </a:r>
            <a:r>
              <a:rPr lang="ar-SA" dirty="0" smtClean="0"/>
              <a:t>، اشتراط استخدام معدات السلامة وارتداءها التخزين السليم، النقل </a:t>
            </a:r>
            <a:r>
              <a:rPr lang="ar-SA" dirty="0" err="1" smtClean="0"/>
              <a:t>السليم </a:t>
            </a:r>
            <a:r>
              <a:rPr lang="ar-SA" dirty="0" smtClean="0"/>
              <a:t>، و التخلص السليم من المواد والأشياء الخطرة بيولوجيًا التي قد تشكل خطرًا بيولوجيًا.</a:t>
            </a:r>
            <a:endParaRPr lang="en-MY" b="1" dirty="0">
              <a:solidFill>
                <a:srgbClr val="002060"/>
              </a:solidFill>
              <a:latin typeface="Times New Roman" pitchFamily="18" charset="0"/>
              <a:cs typeface="Times New Roman" pitchFamily="18" charset="0"/>
            </a:endParaRPr>
          </a:p>
        </p:txBody>
      </p:sp>
      <p:sp>
        <p:nvSpPr>
          <p:cNvPr id="6" name="Rectangle 5"/>
          <p:cNvSpPr/>
          <p:nvPr/>
        </p:nvSpPr>
        <p:spPr>
          <a:xfrm>
            <a:off x="355897" y="529589"/>
            <a:ext cx="7488832" cy="338554"/>
          </a:xfrm>
          <a:prstGeom prst="rect">
            <a:avLst/>
          </a:prstGeom>
        </p:spPr>
        <p:txBody>
          <a:bodyPr wrap="square">
            <a:spAutoFit/>
          </a:bodyPr>
          <a:lstStyle/>
          <a:p>
            <a:r>
              <a:rPr lang="en-MY" sz="1600" b="1" dirty="0">
                <a:latin typeface="Garamond" pitchFamily="18" charset="0"/>
              </a:rPr>
              <a:t>examples of effective options. Engineering Controls Cont. ..</a:t>
            </a:r>
          </a:p>
        </p:txBody>
      </p:sp>
      <p:sp>
        <p:nvSpPr>
          <p:cNvPr id="7" name="Right Arrow 6"/>
          <p:cNvSpPr/>
          <p:nvPr/>
        </p:nvSpPr>
        <p:spPr>
          <a:xfrm>
            <a:off x="7812360" y="620007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8" name="Rectangle 7"/>
          <p:cNvSpPr/>
          <p:nvPr/>
        </p:nvSpPr>
        <p:spPr>
          <a:xfrm>
            <a:off x="6228184" y="26040"/>
            <a:ext cx="3024336" cy="738664"/>
          </a:xfrm>
          <a:prstGeom prst="rect">
            <a:avLst/>
          </a:prstGeom>
          <a:ln w="22225">
            <a:solidFill>
              <a:schemeClr val="accent1"/>
            </a:solidFill>
          </a:ln>
        </p:spPr>
        <p:txBody>
          <a:bodyPr wrap="square">
            <a:spAutoFit/>
          </a:bodyPr>
          <a:lstStyle/>
          <a:p>
            <a:pPr marL="342900" indent="-342900">
              <a:buFont typeface="+mj-lt"/>
              <a:buAutoNum type="alphaUcPeriod"/>
            </a:pPr>
            <a:r>
              <a:rPr lang="en-MY" sz="1400" b="1" dirty="0">
                <a:solidFill>
                  <a:srgbClr val="FF0000"/>
                </a:solidFill>
                <a:latin typeface="Times New Roman" pitchFamily="18" charset="0"/>
                <a:cs typeface="Times New Roman" pitchFamily="18" charset="0"/>
              </a:rPr>
              <a:t>Engineering Controls</a:t>
            </a:r>
          </a:p>
          <a:p>
            <a:pPr marL="342900" indent="-342900">
              <a:buFont typeface="+mj-lt"/>
              <a:buAutoNum type="alphaUcPeriod"/>
            </a:pPr>
            <a:r>
              <a:rPr lang="en-MY" sz="1400" b="1" dirty="0">
                <a:latin typeface="Times New Roman" pitchFamily="18" charset="0"/>
                <a:cs typeface="Times New Roman" pitchFamily="18" charset="0"/>
              </a:rPr>
              <a:t>Administrative Controls</a:t>
            </a:r>
          </a:p>
          <a:p>
            <a:pPr marL="342900" indent="-342900">
              <a:buFont typeface="+mj-lt"/>
              <a:buAutoNum type="alphaUcPeriod"/>
            </a:pPr>
            <a:r>
              <a:rPr lang="en-MY" sz="1400" b="1" dirty="0">
                <a:solidFill>
                  <a:schemeClr val="tx2"/>
                </a:solidFill>
                <a:latin typeface="Times New Roman" pitchFamily="18" charset="0"/>
                <a:cs typeface="Times New Roman" pitchFamily="18" charset="0"/>
              </a:rPr>
              <a:t>Personal Protective Equipment</a:t>
            </a:r>
            <a:endParaRPr lang="en-US" sz="14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33714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83962"/>
            <a:ext cx="9144000" cy="3416320"/>
          </a:xfrm>
          <a:prstGeom prst="rect">
            <a:avLst/>
          </a:prstGeom>
        </p:spPr>
        <p:txBody>
          <a:bodyPr wrap="square">
            <a:spAutoFit/>
          </a:bodyPr>
          <a:lstStyle/>
          <a:p>
            <a:r>
              <a:rPr lang="en-US" sz="2400" b="1" dirty="0">
                <a:solidFill>
                  <a:srgbClr val="C00000"/>
                </a:solidFill>
                <a:latin typeface="Garamond" pitchFamily="18" charset="0"/>
              </a:rPr>
              <a:t>6- </a:t>
            </a:r>
            <a:r>
              <a:rPr lang="en-US" sz="2400" b="1" u="sng" dirty="0">
                <a:solidFill>
                  <a:srgbClr val="C00000"/>
                </a:solidFill>
                <a:latin typeface="Garamond" pitchFamily="18" charset="0"/>
              </a:rPr>
              <a:t>Rehabilitation and compensation of </a:t>
            </a:r>
          </a:p>
          <a:p>
            <a:r>
              <a:rPr lang="en-US" sz="2400" b="1" u="sng" dirty="0">
                <a:solidFill>
                  <a:srgbClr val="C00000"/>
                </a:solidFill>
                <a:latin typeface="Garamond" pitchFamily="18" charset="0"/>
              </a:rPr>
              <a:t>the disabled workers.</a:t>
            </a:r>
            <a:endParaRPr lang="en-MY" sz="2400" u="sng" dirty="0">
              <a:solidFill>
                <a:srgbClr val="C00000"/>
              </a:solidFill>
              <a:latin typeface="Garamond" pitchFamily="18" charset="0"/>
            </a:endParaRPr>
          </a:p>
          <a:p>
            <a:r>
              <a:rPr lang="en-US" sz="2400" b="1" dirty="0">
                <a:solidFill>
                  <a:srgbClr val="002060"/>
                </a:solidFill>
                <a:latin typeface="Garamond" pitchFamily="18" charset="0"/>
              </a:rPr>
              <a:t>Rehabilitation of disabled workers </a:t>
            </a:r>
            <a:r>
              <a:rPr lang="en-US" sz="2400" b="1" dirty="0">
                <a:solidFill>
                  <a:srgbClr val="FF0000"/>
                </a:solidFill>
                <a:latin typeface="Garamond" pitchFamily="18" charset="0"/>
              </a:rPr>
              <a:t>aims to</a:t>
            </a:r>
            <a:r>
              <a:rPr lang="en-US" sz="2400" b="1" dirty="0">
                <a:solidFill>
                  <a:srgbClr val="002060"/>
                </a:solidFill>
                <a:latin typeface="Garamond" pitchFamily="18" charset="0"/>
              </a:rPr>
              <a:t>:</a:t>
            </a:r>
            <a:endParaRPr lang="en-MY" sz="2400" b="1" dirty="0">
              <a:solidFill>
                <a:srgbClr val="002060"/>
              </a:solidFill>
              <a:latin typeface="Garamond" pitchFamily="18" charset="0"/>
            </a:endParaRPr>
          </a:p>
          <a:p>
            <a:pPr marL="342900" lvl="0" indent="-342900">
              <a:buFont typeface="Wingdings" pitchFamily="2" charset="2"/>
              <a:buChar char="Ø"/>
            </a:pPr>
            <a:r>
              <a:rPr lang="en-US" sz="2400" b="1" dirty="0">
                <a:solidFill>
                  <a:srgbClr val="FF0000"/>
                </a:solidFill>
                <a:latin typeface="Garamond" pitchFamily="18" charset="0"/>
              </a:rPr>
              <a:t>Minimize</a:t>
            </a:r>
            <a:r>
              <a:rPr lang="en-US" sz="2400" dirty="0">
                <a:solidFill>
                  <a:srgbClr val="FF0000"/>
                </a:solidFill>
                <a:latin typeface="Garamond" pitchFamily="18" charset="0"/>
              </a:rPr>
              <a:t> </a:t>
            </a:r>
            <a:r>
              <a:rPr lang="en-US" sz="2400" dirty="0">
                <a:solidFill>
                  <a:srgbClr val="0070C0"/>
                </a:solidFill>
                <a:latin typeface="Garamond" pitchFamily="18" charset="0"/>
              </a:rPr>
              <a:t>o</a:t>
            </a:r>
            <a:r>
              <a:rPr lang="en-US" sz="2400" dirty="0">
                <a:latin typeface="Garamond" pitchFamily="18" charset="0"/>
              </a:rPr>
              <a:t>r </a:t>
            </a:r>
            <a:r>
              <a:rPr lang="en-US" sz="2400" b="1" dirty="0">
                <a:latin typeface="Garamond" pitchFamily="18" charset="0"/>
              </a:rPr>
              <a:t>prevent the disability</a:t>
            </a:r>
            <a:r>
              <a:rPr lang="en-US" sz="2400" dirty="0">
                <a:latin typeface="Garamond" pitchFamily="18" charset="0"/>
              </a:rPr>
              <a:t>.</a:t>
            </a:r>
            <a:endParaRPr lang="en-MY" sz="2400" dirty="0">
              <a:latin typeface="Garamond" pitchFamily="18" charset="0"/>
            </a:endParaRPr>
          </a:p>
          <a:p>
            <a:pPr marL="342900" lvl="0" indent="-342900">
              <a:buFont typeface="Wingdings" pitchFamily="2" charset="2"/>
              <a:buChar char="Ø"/>
            </a:pPr>
            <a:r>
              <a:rPr lang="en-US" sz="2400" b="1" dirty="0">
                <a:solidFill>
                  <a:srgbClr val="FF0000"/>
                </a:solidFill>
                <a:latin typeface="Garamond" pitchFamily="18" charset="0"/>
              </a:rPr>
              <a:t>Retraining</a:t>
            </a:r>
            <a:r>
              <a:rPr lang="en-US" sz="2400" b="1" dirty="0">
                <a:solidFill>
                  <a:srgbClr val="0070C0"/>
                </a:solidFill>
                <a:latin typeface="Garamond" pitchFamily="18" charset="0"/>
              </a:rPr>
              <a:t> the disabled </a:t>
            </a:r>
            <a:r>
              <a:rPr lang="en-US" sz="2400" b="1" dirty="0">
                <a:latin typeface="Garamond" pitchFamily="18" charset="0"/>
              </a:rPr>
              <a:t>worker for a new job suitable </a:t>
            </a:r>
          </a:p>
          <a:p>
            <a:pPr lvl="0"/>
            <a:r>
              <a:rPr lang="en-US" sz="2400" b="1" dirty="0">
                <a:latin typeface="Garamond" pitchFamily="18" charset="0"/>
              </a:rPr>
              <a:t>   for his </a:t>
            </a:r>
            <a:r>
              <a:rPr lang="en-US" sz="2400" b="1" dirty="0">
                <a:solidFill>
                  <a:srgbClr val="002060"/>
                </a:solidFill>
                <a:latin typeface="Garamond" pitchFamily="18" charset="0"/>
              </a:rPr>
              <a:t>new physical and mental capacities</a:t>
            </a:r>
            <a:r>
              <a:rPr lang="en-US" sz="2400" b="1" dirty="0">
                <a:latin typeface="Garamond" pitchFamily="18" charset="0"/>
              </a:rPr>
              <a:t>.</a:t>
            </a:r>
            <a:endParaRPr lang="en-MY" sz="2400" b="1" dirty="0">
              <a:latin typeface="Garamond" pitchFamily="18" charset="0"/>
            </a:endParaRPr>
          </a:p>
          <a:p>
            <a:pPr marL="342900" lvl="0" indent="-342900">
              <a:buFont typeface="Wingdings" pitchFamily="2" charset="2"/>
              <a:buChar char="Ø"/>
            </a:pPr>
            <a:r>
              <a:rPr lang="en-US" sz="2400" b="1" dirty="0">
                <a:solidFill>
                  <a:srgbClr val="FF0000"/>
                </a:solidFill>
                <a:latin typeface="Garamond" pitchFamily="18" charset="0"/>
              </a:rPr>
              <a:t>Compensation</a:t>
            </a:r>
            <a:r>
              <a:rPr lang="en-US" sz="2400" dirty="0">
                <a:solidFill>
                  <a:srgbClr val="FF0000"/>
                </a:solidFill>
                <a:latin typeface="Garamond" pitchFamily="18" charset="0"/>
              </a:rPr>
              <a:t> </a:t>
            </a:r>
            <a:r>
              <a:rPr lang="en-US" sz="2400" b="1" dirty="0">
                <a:latin typeface="Garamond" pitchFamily="18" charset="0"/>
              </a:rPr>
              <a:t>of the disabled workers </a:t>
            </a:r>
            <a:r>
              <a:rPr lang="en-US" sz="2400" b="1" dirty="0">
                <a:solidFill>
                  <a:srgbClr val="0070C0"/>
                </a:solidFill>
                <a:latin typeface="Garamond" pitchFamily="18" charset="0"/>
              </a:rPr>
              <a:t>after evaluation of the disability</a:t>
            </a:r>
            <a:r>
              <a:rPr lang="en-US" sz="2400" b="1" dirty="0">
                <a:latin typeface="Garamond" pitchFamily="18" charset="0"/>
              </a:rPr>
              <a:t> resulted from occupational disease or accident </a:t>
            </a:r>
            <a:r>
              <a:rPr lang="en-US" sz="2400" b="1" dirty="0">
                <a:solidFill>
                  <a:srgbClr val="0070C0"/>
                </a:solidFill>
                <a:latin typeface="Garamond" pitchFamily="18" charset="0"/>
              </a:rPr>
              <a:t>and giving him some privileges</a:t>
            </a:r>
            <a:r>
              <a:rPr lang="en-US" sz="2400" b="1" dirty="0">
                <a:latin typeface="Garamond" pitchFamily="18" charset="0"/>
              </a:rPr>
              <a:t>.</a:t>
            </a:r>
            <a:endParaRPr lang="en-MY" sz="2400" b="1" dirty="0">
              <a:latin typeface="Garamond" pitchFamily="18" charset="0"/>
            </a:endParaRPr>
          </a:p>
        </p:txBody>
      </p:sp>
      <p:sp>
        <p:nvSpPr>
          <p:cNvPr id="3" name="Rectangle 2"/>
          <p:cNvSpPr/>
          <p:nvPr/>
        </p:nvSpPr>
        <p:spPr>
          <a:xfrm>
            <a:off x="7164288" y="0"/>
            <a:ext cx="2123728" cy="1077218"/>
          </a:xfrm>
          <a:prstGeom prst="rect">
            <a:avLst/>
          </a:prstGeom>
          <a:ln w="15875">
            <a:solidFill>
              <a:srgbClr val="7030A0"/>
            </a:solidFill>
          </a:ln>
        </p:spPr>
        <p:txBody>
          <a:bodyPr wrap="square">
            <a:spAutoFit/>
          </a:bodyPr>
          <a:lstStyle/>
          <a:p>
            <a:pPr rtl="1"/>
            <a:r>
              <a:rPr lang="en-US" sz="800" b="1" dirty="0">
                <a:latin typeface="Garamond" pitchFamily="18" charset="0"/>
              </a:rPr>
              <a:t>l-Maintenance of healthful work environment</a:t>
            </a:r>
          </a:p>
          <a:p>
            <a:pPr rtl="1"/>
            <a:r>
              <a:rPr lang="en-US" sz="800" b="1" dirty="0">
                <a:latin typeface="Garamond" pitchFamily="18" charset="0"/>
              </a:rPr>
              <a:t>2-Diagnosis and treatment of OD</a:t>
            </a:r>
          </a:p>
          <a:p>
            <a:r>
              <a:rPr lang="en-US" sz="800" b="1" dirty="0">
                <a:latin typeface="Garamond" pitchFamily="18" charset="0"/>
              </a:rPr>
              <a:t>3- Promotion of workers' health.</a:t>
            </a:r>
            <a:endParaRPr lang="en-MY" sz="800" b="1" dirty="0">
              <a:latin typeface="Garamond" pitchFamily="18" charset="0"/>
            </a:endParaRPr>
          </a:p>
          <a:p>
            <a:r>
              <a:rPr lang="en-US" sz="800" b="1" dirty="0">
                <a:latin typeface="Garamond" pitchFamily="18" charset="0"/>
              </a:rPr>
              <a:t>4- Prevention of occupational health hazards.</a:t>
            </a:r>
            <a:endParaRPr lang="en-MY" sz="800" b="1" dirty="0">
              <a:latin typeface="Garamond" pitchFamily="18" charset="0"/>
            </a:endParaRPr>
          </a:p>
          <a:p>
            <a:r>
              <a:rPr lang="en-US" sz="800" b="1" dirty="0">
                <a:latin typeface="Garamond" pitchFamily="18" charset="0"/>
              </a:rPr>
              <a:t>5- Control of occupational health hazards</a:t>
            </a:r>
            <a:r>
              <a:rPr lang="en-US" sz="800" b="1" dirty="0">
                <a:solidFill>
                  <a:srgbClr val="FF0000"/>
                </a:solidFill>
                <a:latin typeface="Garamond" pitchFamily="18" charset="0"/>
              </a:rPr>
              <a:t>.</a:t>
            </a:r>
            <a:endParaRPr lang="en-MY" sz="800" b="1" dirty="0">
              <a:solidFill>
                <a:srgbClr val="FF0000"/>
              </a:solidFill>
              <a:latin typeface="Garamond" pitchFamily="18" charset="0"/>
            </a:endParaRPr>
          </a:p>
          <a:p>
            <a:r>
              <a:rPr lang="en-US" sz="800" b="1" dirty="0">
                <a:latin typeface="Garamond" pitchFamily="18" charset="0"/>
              </a:rPr>
              <a:t>6- </a:t>
            </a:r>
            <a:r>
              <a:rPr lang="en-US" sz="800" b="1" dirty="0">
                <a:solidFill>
                  <a:srgbClr val="FF0000"/>
                </a:solidFill>
                <a:latin typeface="Garamond" pitchFamily="18" charset="0"/>
              </a:rPr>
              <a:t>Rehabilitation and compensation.</a:t>
            </a:r>
            <a:endParaRPr lang="en-MY" sz="800" b="1" dirty="0">
              <a:solidFill>
                <a:srgbClr val="FF0000"/>
              </a:solidFill>
              <a:latin typeface="Garamond" pitchFamily="18" charset="0"/>
            </a:endParaRPr>
          </a:p>
          <a:p>
            <a:r>
              <a:rPr lang="en-US" sz="800" b="1" dirty="0">
                <a:latin typeface="Garamond" pitchFamily="18" charset="0"/>
              </a:rPr>
              <a:t>7-Provide special care for vulnerable groups </a:t>
            </a:r>
          </a:p>
          <a:p>
            <a:r>
              <a:rPr lang="en-US" sz="800" b="1" dirty="0">
                <a:latin typeface="Garamond" pitchFamily="18" charset="0"/>
              </a:rPr>
              <a:t>8- Keep good health recording system</a:t>
            </a:r>
            <a:endParaRPr lang="en-MY" sz="800" dirty="0"/>
          </a:p>
        </p:txBody>
      </p:sp>
      <p:sp>
        <p:nvSpPr>
          <p:cNvPr id="4" name="Rectangle 3"/>
          <p:cNvSpPr/>
          <p:nvPr/>
        </p:nvSpPr>
        <p:spPr>
          <a:xfrm>
            <a:off x="-15699" y="8713"/>
            <a:ext cx="5832648" cy="307777"/>
          </a:xfrm>
          <a:prstGeom prst="rect">
            <a:avLst/>
          </a:prstGeom>
        </p:spPr>
        <p:txBody>
          <a:bodyPr wrap="square">
            <a:spAutoFit/>
          </a:bodyPr>
          <a:lstStyle/>
          <a:p>
            <a:pPr rtl="1"/>
            <a:r>
              <a:rPr lang="en-US" sz="1400" b="1" dirty="0">
                <a:latin typeface="Garamond" pitchFamily="18" charset="0"/>
              </a:rPr>
              <a:t>Activities of Occupation Health Program  &amp;Occupational Health Services</a:t>
            </a:r>
            <a:endParaRPr lang="en-MY" sz="1400" dirty="0"/>
          </a:p>
        </p:txBody>
      </p:sp>
      <p:sp>
        <p:nvSpPr>
          <p:cNvPr id="31748" name="Rectangle 4"/>
          <p:cNvSpPr>
            <a:spLocks noChangeArrowheads="1"/>
          </p:cNvSpPr>
          <p:nvPr/>
        </p:nvSpPr>
        <p:spPr bwMode="auto">
          <a:xfrm>
            <a:off x="242046" y="4551769"/>
            <a:ext cx="8738551" cy="1195851"/>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202124"/>
                </a:solidFill>
                <a:effectLst/>
                <a:latin typeface="inherit"/>
                <a:cs typeface="Arial" pitchFamily="34" charset="0"/>
              </a:rPr>
              <a:t>6- تأهيل وتعويض العمال المعوقين يهدف تأهيل العمال المعوقين </a:t>
            </a:r>
            <a:r>
              <a:rPr kumimoji="0" lang="ar-SA" sz="2000" b="0" i="0" u="none" strike="noStrike" cap="none" normalizeH="0" baseline="0" dirty="0" err="1" smtClean="0">
                <a:ln>
                  <a:noFill/>
                </a:ln>
                <a:solidFill>
                  <a:srgbClr val="202124"/>
                </a:solidFill>
                <a:effectLst/>
                <a:latin typeface="inherit"/>
                <a:cs typeface="Arial" pitchFamily="34" charset="0"/>
              </a:rPr>
              <a:t>إلى:</a:t>
            </a:r>
            <a:r>
              <a:rPr kumimoji="0" lang="ar-SA" sz="2000" b="0" i="0" u="none" strike="noStrike" cap="none" normalizeH="0" baseline="0" dirty="0" smtClean="0">
                <a:ln>
                  <a:noFill/>
                </a:ln>
                <a:solidFill>
                  <a:srgbClr val="202124"/>
                </a:solidFill>
                <a:effectLst/>
                <a:latin typeface="inherit"/>
                <a:cs typeface="Arial" pitchFamily="34" charset="0"/>
              </a:rPr>
              <a:t> </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202124"/>
                </a:solidFill>
                <a:effectLst/>
                <a:latin typeface="inherit"/>
                <a:cs typeface="Arial" pitchFamily="34" charset="0"/>
              </a:rPr>
              <a:t>1-التقليل من الإعاقة أو الوقاية </a:t>
            </a:r>
            <a:r>
              <a:rPr kumimoji="0" lang="ar-SA" sz="2000" b="0" i="0" u="none" strike="noStrike" cap="none" normalizeH="0" baseline="0" dirty="0" err="1" smtClean="0">
                <a:ln>
                  <a:noFill/>
                </a:ln>
                <a:solidFill>
                  <a:srgbClr val="202124"/>
                </a:solidFill>
                <a:effectLst/>
                <a:latin typeface="inherit"/>
                <a:cs typeface="Arial" pitchFamily="34" charset="0"/>
              </a:rPr>
              <a:t>منها.</a:t>
            </a:r>
            <a:r>
              <a:rPr kumimoji="0" lang="ar-SA" sz="2000" b="0" i="0" u="none" strike="noStrike" cap="none" normalizeH="0" baseline="0" dirty="0" smtClean="0">
                <a:ln>
                  <a:noFill/>
                </a:ln>
                <a:solidFill>
                  <a:srgbClr val="202124"/>
                </a:solidFill>
                <a:effectLst/>
                <a:latin typeface="inherit"/>
                <a:cs typeface="Arial" pitchFamily="34" charset="0"/>
              </a:rPr>
              <a:t> </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202124"/>
                </a:solidFill>
                <a:effectLst/>
                <a:latin typeface="inherit"/>
                <a:cs typeface="Arial" pitchFamily="34" charset="0"/>
              </a:rPr>
              <a:t>2-إعادة تدريب العامل المعاق على وظيفة جديدة مناسبة لقدراته الجسدية والعقلية </a:t>
            </a:r>
            <a:r>
              <a:rPr kumimoji="0" lang="ar-SA" sz="2000" b="0" i="0" u="none" strike="noStrike" cap="none" normalizeH="0" baseline="0" dirty="0" err="1" smtClean="0">
                <a:ln>
                  <a:noFill/>
                </a:ln>
                <a:solidFill>
                  <a:srgbClr val="202124"/>
                </a:solidFill>
                <a:effectLst/>
                <a:latin typeface="inherit"/>
                <a:cs typeface="Arial" pitchFamily="34" charset="0"/>
              </a:rPr>
              <a:t>الجديدة.</a:t>
            </a:r>
            <a:r>
              <a:rPr kumimoji="0" lang="ar-SA" sz="2000" b="0" i="0" u="none" strike="noStrike" cap="none" normalizeH="0" baseline="0" dirty="0" smtClean="0">
                <a:ln>
                  <a:noFill/>
                </a:ln>
                <a:solidFill>
                  <a:srgbClr val="202124"/>
                </a:solidFill>
                <a:effectLst/>
                <a:latin typeface="inherit"/>
                <a:cs typeface="Arial" pitchFamily="34" charset="0"/>
              </a:rPr>
              <a:t> 3</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rgbClr val="202124"/>
                </a:solidFill>
                <a:effectLst/>
                <a:latin typeface="inherit"/>
                <a:cs typeface="Arial" pitchFamily="34" charset="0"/>
              </a:rPr>
              <a:t>-تعويضات العاملين المعاقين بعد تقييم الإعاقة الناتجة عن مرض أو حادث مهني ومنحه بعض </a:t>
            </a:r>
            <a:r>
              <a:rPr kumimoji="0" lang="ar-SA" sz="2000" b="0" i="0" u="none" strike="noStrike" cap="none" normalizeH="0" baseline="0" dirty="0" err="1" smtClean="0">
                <a:ln>
                  <a:noFill/>
                </a:ln>
                <a:solidFill>
                  <a:srgbClr val="202124"/>
                </a:solidFill>
                <a:effectLst/>
                <a:latin typeface="inherit"/>
                <a:cs typeface="Arial" pitchFamily="34" charset="0"/>
              </a:rPr>
              <a:t>الامتيازات.</a:t>
            </a:r>
            <a:r>
              <a:rPr kumimoji="0" lang="ar-SA" sz="900" b="0" i="0" u="none" strike="noStrike" cap="none" normalizeH="0" baseline="0" dirty="0" smtClean="0">
                <a:ln>
                  <a:noFill/>
                </a:ln>
                <a:solidFill>
                  <a:schemeClr val="tx1"/>
                </a:solidFill>
                <a:effectLst/>
                <a:latin typeface="Arial" pitchFamily="34" charset="0"/>
                <a:cs typeface="Arial" pitchFamily="34" charset="0"/>
              </a:rPr>
              <a:t> </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557240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2/24/Negative_Air_Pressure.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3" y="72008"/>
            <a:ext cx="8424935" cy="450912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166884" y="4547302"/>
            <a:ext cx="8784976" cy="1200329"/>
          </a:xfrm>
          <a:prstGeom prst="rect">
            <a:avLst/>
          </a:prstGeom>
        </p:spPr>
        <p:txBody>
          <a:bodyPr wrap="square">
            <a:spAutoFit/>
          </a:bodyPr>
          <a:lstStyle/>
          <a:p>
            <a:r>
              <a:rPr lang="en-MY" sz="2400" dirty="0">
                <a:latin typeface="Garamond" pitchFamily="18" charset="0"/>
              </a:rPr>
              <a:t>The internal air is forced out so that a negative air pressure is created pulling air passively into the system from other inlets</a:t>
            </a:r>
            <a:r>
              <a:rPr lang="en-MY" sz="2400" dirty="0" smtClean="0">
                <a:latin typeface="Garamond" pitchFamily="18" charset="0"/>
              </a:rPr>
              <a:t>.</a:t>
            </a:r>
            <a:endParaRPr lang="ar-SA" sz="2400" dirty="0" smtClean="0">
              <a:latin typeface="Garamond" pitchFamily="18" charset="0"/>
            </a:endParaRPr>
          </a:p>
          <a:p>
            <a:endParaRPr lang="en-MY" sz="2400" dirty="0">
              <a:latin typeface="Garamond" pitchFamily="18" charset="0"/>
            </a:endParaRPr>
          </a:p>
        </p:txBody>
      </p:sp>
      <p:sp>
        <p:nvSpPr>
          <p:cNvPr id="3" name="Date Placeholder 2"/>
          <p:cNvSpPr>
            <a:spLocks noGrp="1"/>
          </p:cNvSpPr>
          <p:nvPr>
            <p:ph type="dt" sz="half" idx="10"/>
          </p:nvPr>
        </p:nvSpPr>
        <p:spPr/>
        <p:txBody>
          <a:bodyPr/>
          <a:lstStyle/>
          <a:p>
            <a:fld id="{A9F9067A-2F7A-4259-8AB6-A1C5578F2FE4}" type="datetime1">
              <a:rPr lang="en-MY" smtClean="0"/>
              <a:pPr/>
              <a:t>8/5/2022</a:t>
            </a:fld>
            <a:endParaRPr lang="en-MY"/>
          </a:p>
        </p:txBody>
      </p:sp>
      <p:sp>
        <p:nvSpPr>
          <p:cNvPr id="4" name="Slide Number Placeholder 3"/>
          <p:cNvSpPr>
            <a:spLocks noGrp="1"/>
          </p:cNvSpPr>
          <p:nvPr>
            <p:ph type="sldNum" sz="quarter" idx="12"/>
          </p:nvPr>
        </p:nvSpPr>
        <p:spPr/>
        <p:txBody>
          <a:bodyPr/>
          <a:lstStyle/>
          <a:p>
            <a:fld id="{8576C578-E9D5-4165-AC36-A8CA4C726D77}" type="slidenum">
              <a:rPr lang="en-MY" smtClean="0"/>
              <a:pPr/>
              <a:t>20</a:t>
            </a:fld>
            <a:endParaRPr lang="en-MY"/>
          </a:p>
        </p:txBody>
      </p:sp>
      <p:sp>
        <p:nvSpPr>
          <p:cNvPr id="12289" name="Rectangle 1"/>
          <p:cNvSpPr>
            <a:spLocks noChangeArrowheads="1"/>
          </p:cNvSpPr>
          <p:nvPr/>
        </p:nvSpPr>
        <p:spPr bwMode="auto">
          <a:xfrm>
            <a:off x="0" y="5581953"/>
            <a:ext cx="8552329" cy="518743"/>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202124"/>
                </a:solidFill>
                <a:effectLst/>
                <a:latin typeface="inherit"/>
                <a:cs typeface="Arial" pitchFamily="34" charset="0"/>
              </a:rPr>
              <a:t>يتم إجبار الهواء الداخلي على الخروج بحيث يتم إنشاء ضغط هواء سلبي يسحب الهواء بشكل سلبي إلى النظام من المداخل </a:t>
            </a:r>
            <a:r>
              <a:rPr kumimoji="0" lang="ar-SA" sz="1800" b="0" i="0" u="none" strike="noStrike" cap="none" normalizeH="0" baseline="0" dirty="0" err="1" smtClean="0">
                <a:ln>
                  <a:noFill/>
                </a:ln>
                <a:solidFill>
                  <a:srgbClr val="202124"/>
                </a:solidFill>
                <a:effectLst/>
                <a:latin typeface="inherit"/>
                <a:cs typeface="Arial" pitchFamily="34" charset="0"/>
              </a:rPr>
              <a:t>الأخرى.</a:t>
            </a:r>
            <a:r>
              <a:rPr kumimoji="0" lang="ar-SA" sz="800" b="0" i="0" u="none" strike="noStrike" cap="none" normalizeH="0" baseline="0" dirty="0" smtClean="0">
                <a:ln>
                  <a:noFill/>
                </a:ln>
                <a:solidFill>
                  <a:schemeClr val="tx1"/>
                </a:solidFill>
                <a:effectLst/>
                <a:latin typeface="Arial" pitchFamily="34" charset="0"/>
                <a:cs typeface="Arial" pitchFamily="34" charset="0"/>
              </a:rPr>
              <a:t>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113764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528" y="397057"/>
            <a:ext cx="9324528" cy="5139869"/>
          </a:xfrm>
          <a:prstGeom prst="rect">
            <a:avLst/>
          </a:prstGeom>
        </p:spPr>
        <p:txBody>
          <a:bodyPr wrap="square">
            <a:spAutoFit/>
          </a:bodyPr>
          <a:lstStyle/>
          <a:p>
            <a:r>
              <a:rPr lang="en-MY" b="1" dirty="0">
                <a:solidFill>
                  <a:srgbClr val="C00000"/>
                </a:solidFill>
                <a:latin typeface="Garamond" pitchFamily="18" charset="0"/>
              </a:rPr>
              <a:t>       </a:t>
            </a:r>
            <a:r>
              <a:rPr lang="en-MY" b="1" dirty="0">
                <a:solidFill>
                  <a:srgbClr val="C00000"/>
                </a:solidFill>
                <a:latin typeface="Times New Roman" pitchFamily="18" charset="0"/>
                <a:cs typeface="Times New Roman" pitchFamily="18" charset="0"/>
              </a:rPr>
              <a:t>B. Administrative Controls</a:t>
            </a:r>
            <a:endParaRPr lang="en-MY" dirty="0">
              <a:solidFill>
                <a:srgbClr val="C00000"/>
              </a:solidFill>
              <a:latin typeface="Times New Roman" pitchFamily="18" charset="0"/>
              <a:cs typeface="Times New Roman" pitchFamily="18" charset="0"/>
            </a:endParaRPr>
          </a:p>
          <a:p>
            <a:r>
              <a:rPr lang="en-MY" b="1" dirty="0">
                <a:solidFill>
                  <a:srgbClr val="FF0000"/>
                </a:solidFill>
                <a:latin typeface="Times New Roman" pitchFamily="18" charset="0"/>
                <a:cs typeface="Times New Roman" pitchFamily="18" charset="0"/>
              </a:rPr>
              <a:t>                     are the </a:t>
            </a:r>
            <a:r>
              <a:rPr lang="en-MY" b="1" u="sng" dirty="0">
                <a:solidFill>
                  <a:srgbClr val="FF0000"/>
                </a:solidFill>
                <a:latin typeface="Times New Roman" pitchFamily="18" charset="0"/>
                <a:cs typeface="Times New Roman" pitchFamily="18" charset="0"/>
              </a:rPr>
              <a:t>second line </a:t>
            </a:r>
            <a:r>
              <a:rPr lang="en-MY" b="1" dirty="0">
                <a:solidFill>
                  <a:srgbClr val="FF0000"/>
                </a:solidFill>
                <a:latin typeface="Times New Roman" pitchFamily="18" charset="0"/>
                <a:cs typeface="Times New Roman" pitchFamily="18" charset="0"/>
              </a:rPr>
              <a:t>of defence.</a:t>
            </a:r>
            <a:endParaRPr lang="en-MY" dirty="0">
              <a:solidFill>
                <a:srgbClr val="FF0000"/>
              </a:solidFill>
              <a:latin typeface="Times New Roman" pitchFamily="18" charset="0"/>
              <a:cs typeface="Times New Roman" pitchFamily="18" charset="0"/>
            </a:endParaRPr>
          </a:p>
          <a:p>
            <a:pPr marL="457200" indent="-457200">
              <a:buFont typeface="Wingdings" pitchFamily="2" charset="2"/>
              <a:buChar char="v"/>
            </a:pPr>
            <a:r>
              <a:rPr lang="en-MY" b="1" dirty="0">
                <a:latin typeface="Times New Roman" pitchFamily="18" charset="0"/>
                <a:cs typeface="Times New Roman" pitchFamily="18" charset="0"/>
              </a:rPr>
              <a:t>One of the key methods of risk control in this category is</a:t>
            </a:r>
          </a:p>
          <a:p>
            <a:pPr marL="457200" indent="-457200">
              <a:buFont typeface="Wingdings" pitchFamily="2" charset="2"/>
              <a:buChar char="v"/>
            </a:pPr>
            <a:r>
              <a:rPr lang="en-MY" b="1" dirty="0">
                <a:latin typeface="Times New Roman" pitchFamily="18" charset="0"/>
                <a:cs typeface="Times New Roman" pitchFamily="18" charset="0"/>
              </a:rPr>
              <a:t> </a:t>
            </a:r>
            <a:r>
              <a:rPr lang="en-MY" b="1" dirty="0">
                <a:solidFill>
                  <a:srgbClr val="990099"/>
                </a:solidFill>
                <a:latin typeface="Times New Roman" pitchFamily="18" charset="0"/>
                <a:cs typeface="Times New Roman" pitchFamily="18" charset="0"/>
              </a:rPr>
              <a:t>safe operating procedures</a:t>
            </a:r>
            <a:r>
              <a:rPr lang="en-MY" dirty="0">
                <a:latin typeface="Times New Roman" pitchFamily="18" charset="0"/>
                <a:cs typeface="Times New Roman" pitchFamily="18" charset="0"/>
              </a:rPr>
              <a:t>.</a:t>
            </a:r>
          </a:p>
          <a:p>
            <a:pPr marL="457200" indent="-457200">
              <a:buFont typeface="Wingdings" pitchFamily="2" charset="2"/>
              <a:buChar char="v"/>
            </a:pPr>
            <a:r>
              <a:rPr lang="en-MY" b="1" dirty="0">
                <a:solidFill>
                  <a:srgbClr val="0070C0"/>
                </a:solidFill>
                <a:latin typeface="Times New Roman" pitchFamily="18" charset="0"/>
                <a:cs typeface="Times New Roman" pitchFamily="18" charset="0"/>
              </a:rPr>
              <a:t>Reduce risk </a:t>
            </a:r>
            <a:r>
              <a:rPr lang="en-MY" b="1" dirty="0">
                <a:latin typeface="Times New Roman" pitchFamily="18" charset="0"/>
                <a:cs typeface="Times New Roman" pitchFamily="18" charset="0"/>
              </a:rPr>
              <a:t>by </a:t>
            </a:r>
            <a:r>
              <a:rPr lang="en-MY" b="1" dirty="0">
                <a:solidFill>
                  <a:srgbClr val="FF0000"/>
                </a:solidFill>
                <a:latin typeface="Times New Roman" pitchFamily="18" charset="0"/>
                <a:cs typeface="Times New Roman" pitchFamily="18" charset="0"/>
              </a:rPr>
              <a:t>changing </a:t>
            </a:r>
            <a:r>
              <a:rPr lang="en-MY" b="1" dirty="0">
                <a:latin typeface="Times New Roman" pitchFamily="18" charset="0"/>
                <a:cs typeface="Times New Roman" pitchFamily="18" charset="0"/>
              </a:rPr>
              <a:t>work</a:t>
            </a:r>
            <a:r>
              <a:rPr lang="en-MY" b="1" dirty="0">
                <a:solidFill>
                  <a:srgbClr val="FF0000"/>
                </a:solidFill>
                <a:latin typeface="Times New Roman" pitchFamily="18" charset="0"/>
                <a:cs typeface="Times New Roman" pitchFamily="18" charset="0"/>
              </a:rPr>
              <a:t> processes </a:t>
            </a:r>
            <a:r>
              <a:rPr lang="en-MY" b="1" dirty="0">
                <a:solidFill>
                  <a:srgbClr val="0070C0"/>
                </a:solidFill>
                <a:latin typeface="Times New Roman" pitchFamily="18" charset="0"/>
                <a:cs typeface="Times New Roman" pitchFamily="18" charset="0"/>
              </a:rPr>
              <a:t>and </a:t>
            </a:r>
            <a:r>
              <a:rPr lang="en-MY" b="1" dirty="0">
                <a:solidFill>
                  <a:srgbClr val="FF0000"/>
                </a:solidFill>
                <a:latin typeface="Times New Roman" pitchFamily="18" charset="0"/>
                <a:cs typeface="Times New Roman" pitchFamily="18" charset="0"/>
              </a:rPr>
              <a:t>activities </a:t>
            </a:r>
            <a:r>
              <a:rPr lang="en-MY" b="1" dirty="0">
                <a:latin typeface="Times New Roman" pitchFamily="18" charset="0"/>
                <a:cs typeface="Times New Roman" pitchFamily="18" charset="0"/>
              </a:rPr>
              <a:t>to make them  </a:t>
            </a:r>
            <a:r>
              <a:rPr lang="en-MY" b="1" dirty="0">
                <a:solidFill>
                  <a:srgbClr val="0070C0"/>
                </a:solidFill>
                <a:latin typeface="Times New Roman" pitchFamily="18" charset="0"/>
                <a:cs typeface="Times New Roman" pitchFamily="18" charset="0"/>
              </a:rPr>
              <a:t>more safe</a:t>
            </a:r>
            <a:endParaRPr lang="en-MY" dirty="0">
              <a:solidFill>
                <a:srgbClr val="0070C0"/>
              </a:solidFill>
              <a:latin typeface="Times New Roman" pitchFamily="18" charset="0"/>
              <a:cs typeface="Times New Roman" pitchFamily="18" charset="0"/>
            </a:endParaRPr>
          </a:p>
          <a:p>
            <a:pPr marL="457200" lvl="0" indent="-457200">
              <a:buFont typeface="Wingdings" pitchFamily="2" charset="2"/>
              <a:buChar char="v"/>
            </a:pPr>
            <a:r>
              <a:rPr lang="en-MY" b="1" dirty="0">
                <a:solidFill>
                  <a:srgbClr val="002060"/>
                </a:solidFill>
                <a:latin typeface="Times New Roman" pitchFamily="18" charset="0"/>
                <a:cs typeface="Times New Roman" pitchFamily="18" charset="0"/>
              </a:rPr>
              <a:t>Employers must  mention  in detail  the </a:t>
            </a:r>
            <a:r>
              <a:rPr lang="en-MY" b="1" dirty="0">
                <a:solidFill>
                  <a:srgbClr val="FF0000"/>
                </a:solidFill>
                <a:latin typeface="Times New Roman" pitchFamily="18" charset="0"/>
                <a:cs typeface="Times New Roman" pitchFamily="18" charset="0"/>
              </a:rPr>
              <a:t>procedure</a:t>
            </a:r>
            <a:r>
              <a:rPr lang="en-MY" b="1" dirty="0">
                <a:solidFill>
                  <a:srgbClr val="002060"/>
                </a:solidFill>
                <a:latin typeface="Times New Roman" pitchFamily="18" charset="0"/>
                <a:cs typeface="Times New Roman" pitchFamily="18" charset="0"/>
              </a:rPr>
              <a:t>s </a:t>
            </a:r>
            <a:r>
              <a:rPr lang="en-MY" b="1" dirty="0">
                <a:latin typeface="Times New Roman" pitchFamily="18" charset="0"/>
                <a:cs typeface="Times New Roman" pitchFamily="18" charset="0"/>
              </a:rPr>
              <a:t>and </a:t>
            </a:r>
            <a:r>
              <a:rPr lang="en-MY" b="1" dirty="0">
                <a:solidFill>
                  <a:srgbClr val="FF0000"/>
                </a:solidFill>
                <a:latin typeface="Times New Roman" pitchFamily="18" charset="0"/>
                <a:cs typeface="Times New Roman" pitchFamily="18" charset="0"/>
              </a:rPr>
              <a:t>processes</a:t>
            </a:r>
            <a:r>
              <a:rPr lang="en-MY" b="1" dirty="0">
                <a:solidFill>
                  <a:srgbClr val="002060"/>
                </a:solidFill>
                <a:latin typeface="Times New Roman" pitchFamily="18" charset="0"/>
                <a:cs typeface="Times New Roman" pitchFamily="18" charset="0"/>
              </a:rPr>
              <a:t> </a:t>
            </a:r>
            <a:r>
              <a:rPr lang="en-MY" b="1" dirty="0">
                <a:latin typeface="Times New Roman" pitchFamily="18" charset="0"/>
                <a:cs typeface="Times New Roman" pitchFamily="18" charset="0"/>
              </a:rPr>
              <a:t>that </a:t>
            </a:r>
            <a:r>
              <a:rPr lang="en-MY" b="1" dirty="0">
                <a:solidFill>
                  <a:srgbClr val="FF0000"/>
                </a:solidFill>
                <a:latin typeface="Times New Roman" pitchFamily="18" charset="0"/>
                <a:cs typeface="Times New Roman" pitchFamily="18" charset="0"/>
              </a:rPr>
              <a:t>should be followed </a:t>
            </a:r>
            <a:r>
              <a:rPr lang="en-MY" b="1" dirty="0">
                <a:latin typeface="Times New Roman" pitchFamily="18" charset="0"/>
                <a:cs typeface="Times New Roman" pitchFamily="18" charset="0"/>
              </a:rPr>
              <a:t>in order </a:t>
            </a:r>
            <a:r>
              <a:rPr lang="en-MY" b="1" dirty="0">
                <a:solidFill>
                  <a:srgbClr val="FF0000"/>
                </a:solidFill>
                <a:latin typeface="Times New Roman" pitchFamily="18" charset="0"/>
                <a:cs typeface="Times New Roman" pitchFamily="18" charset="0"/>
              </a:rPr>
              <a:t>to protect </a:t>
            </a:r>
            <a:r>
              <a:rPr lang="en-MY" b="1" dirty="0">
                <a:latin typeface="Times New Roman" pitchFamily="18" charset="0"/>
                <a:cs typeface="Times New Roman" pitchFamily="18" charset="0"/>
              </a:rPr>
              <a:t>workers from biological hazard risks</a:t>
            </a:r>
          </a:p>
          <a:p>
            <a:pPr marL="457200" lvl="0" indent="-457200">
              <a:buFont typeface="Wingdings" pitchFamily="2" charset="2"/>
              <a:buChar char="v"/>
            </a:pPr>
            <a:endParaRPr lang="en-MY" sz="1600" b="1" dirty="0">
              <a:latin typeface="Times New Roman" pitchFamily="18" charset="0"/>
              <a:cs typeface="Times New Roman" pitchFamily="18" charset="0"/>
            </a:endParaRPr>
          </a:p>
          <a:p>
            <a:pPr marL="457200" lvl="0" indent="-457200">
              <a:buFont typeface="Wingdings" pitchFamily="2" charset="2"/>
              <a:buChar char="v"/>
            </a:pPr>
            <a:r>
              <a:rPr lang="en-MY" sz="1600" b="1" u="sng" dirty="0">
                <a:solidFill>
                  <a:srgbClr val="990099"/>
                </a:solidFill>
                <a:latin typeface="Times New Roman" pitchFamily="18" charset="0"/>
                <a:cs typeface="Times New Roman" pitchFamily="18" charset="0"/>
              </a:rPr>
              <a:t>Examples of effective ways to use administrative controls</a:t>
            </a:r>
            <a:r>
              <a:rPr lang="en-MY" sz="1600" b="1" u="sng" dirty="0">
                <a:latin typeface="Times New Roman" pitchFamily="18" charset="0"/>
                <a:cs typeface="Times New Roman" pitchFamily="18" charset="0"/>
              </a:rPr>
              <a:t> </a:t>
            </a:r>
          </a:p>
          <a:p>
            <a:pPr lvl="0" algn="ctr"/>
            <a:r>
              <a:rPr lang="en-MY" sz="1600" b="1" i="1" dirty="0">
                <a:latin typeface="Times New Roman" pitchFamily="18" charset="0"/>
                <a:cs typeface="Times New Roman" pitchFamily="18" charset="0"/>
              </a:rPr>
              <a:t> to manage biological hazards include</a:t>
            </a:r>
            <a:r>
              <a:rPr lang="en-MY" sz="1600" b="1" dirty="0">
                <a:solidFill>
                  <a:srgbClr val="7030A0"/>
                </a:solidFill>
                <a:latin typeface="Times New Roman" pitchFamily="18" charset="0"/>
                <a:cs typeface="Times New Roman" pitchFamily="18" charset="0"/>
              </a:rPr>
              <a:t>:</a:t>
            </a:r>
          </a:p>
          <a:p>
            <a:pPr marL="457200" lvl="0" indent="-457200">
              <a:buFont typeface="Wingdings" pitchFamily="2" charset="2"/>
              <a:buChar char="v"/>
            </a:pPr>
            <a:r>
              <a:rPr lang="en-MY" sz="1600" b="1" dirty="0">
                <a:solidFill>
                  <a:srgbClr val="002060"/>
                </a:solidFill>
                <a:latin typeface="Times New Roman" pitchFamily="18" charset="0"/>
                <a:cs typeface="Times New Roman" pitchFamily="18" charset="0"/>
              </a:rPr>
              <a:t>Comprehensive </a:t>
            </a:r>
            <a:r>
              <a:rPr lang="en-MY" sz="1600" b="1" dirty="0">
                <a:latin typeface="Times New Roman" pitchFamily="18" charset="0"/>
                <a:cs typeface="Times New Roman" pitchFamily="18" charset="0"/>
              </a:rPr>
              <a:t>employe</a:t>
            </a:r>
            <a:r>
              <a:rPr lang="en-MY" sz="1600" dirty="0">
                <a:latin typeface="Times New Roman" pitchFamily="18" charset="0"/>
                <a:cs typeface="Times New Roman" pitchFamily="18" charset="0"/>
              </a:rPr>
              <a:t>e </a:t>
            </a:r>
          </a:p>
          <a:p>
            <a:pPr marL="457200" lvl="0" indent="-457200">
              <a:buFont typeface="Wingdings" pitchFamily="2" charset="2"/>
              <a:buChar char="ü"/>
            </a:pPr>
            <a:r>
              <a:rPr lang="en-MY" sz="1600" b="1" dirty="0">
                <a:solidFill>
                  <a:srgbClr val="FF0000"/>
                </a:solidFill>
                <a:latin typeface="Times New Roman" pitchFamily="18" charset="0"/>
                <a:cs typeface="Times New Roman" pitchFamily="18" charset="0"/>
              </a:rPr>
              <a:t>education and training </a:t>
            </a:r>
            <a:r>
              <a:rPr lang="en-MY" sz="1600" b="1" dirty="0">
                <a:latin typeface="Times New Roman" pitchFamily="18" charset="0"/>
                <a:cs typeface="Times New Roman" pitchFamily="18" charset="0"/>
              </a:rPr>
              <a:t>to work safely around them</a:t>
            </a:r>
            <a:endParaRPr lang="en-MY" sz="1600" dirty="0">
              <a:solidFill>
                <a:srgbClr val="0070C0"/>
              </a:solidFill>
              <a:latin typeface="Times New Roman" pitchFamily="18" charset="0"/>
              <a:cs typeface="Times New Roman" pitchFamily="18" charset="0"/>
            </a:endParaRPr>
          </a:p>
          <a:p>
            <a:pPr marL="457200" lvl="0" indent="-457200">
              <a:buFont typeface="Wingdings" pitchFamily="2" charset="2"/>
              <a:buChar char="ü"/>
            </a:pPr>
            <a:r>
              <a:rPr lang="en-MY" sz="1600" b="1" dirty="0">
                <a:solidFill>
                  <a:srgbClr val="002060"/>
                </a:solidFill>
                <a:latin typeface="Times New Roman" pitchFamily="18" charset="0"/>
                <a:cs typeface="Times New Roman" pitchFamily="18" charset="0"/>
              </a:rPr>
              <a:t>Adequate supervision</a:t>
            </a:r>
          </a:p>
          <a:p>
            <a:pPr marL="457200" lvl="0" indent="-457200">
              <a:buFont typeface="Wingdings" pitchFamily="2" charset="2"/>
              <a:buChar char="ü"/>
            </a:pPr>
            <a:r>
              <a:rPr lang="en-MY" sz="1600" b="1" dirty="0">
                <a:solidFill>
                  <a:srgbClr val="FF0000"/>
                </a:solidFill>
                <a:latin typeface="Times New Roman" pitchFamily="18" charset="0"/>
                <a:cs typeface="Times New Roman" pitchFamily="18" charset="0"/>
              </a:rPr>
              <a:t>limiting </a:t>
            </a:r>
            <a:r>
              <a:rPr lang="en-MY" sz="1600" b="1" dirty="0">
                <a:solidFill>
                  <a:prstClr val="black"/>
                </a:solidFill>
                <a:latin typeface="Times New Roman" pitchFamily="18" charset="0"/>
                <a:cs typeface="Times New Roman" pitchFamily="18" charset="0"/>
              </a:rPr>
              <a:t>exposure to potential biological safety hazards </a:t>
            </a:r>
            <a:r>
              <a:rPr lang="en-MY" sz="1600" dirty="0" smtClean="0">
                <a:solidFill>
                  <a:prstClr val="black"/>
                </a:solidFill>
                <a:latin typeface="Times New Roman" pitchFamily="18" charset="0"/>
                <a:cs typeface="Times New Roman" pitchFamily="18" charset="0"/>
              </a:rPr>
              <a:t>and</a:t>
            </a:r>
            <a:endParaRPr lang="ar-SA" sz="1600" dirty="0" smtClean="0">
              <a:solidFill>
                <a:prstClr val="black"/>
              </a:solidFill>
              <a:latin typeface="Times New Roman" pitchFamily="18" charset="0"/>
              <a:cs typeface="Times New Roman" pitchFamily="18" charset="0"/>
            </a:endParaRPr>
          </a:p>
          <a:p>
            <a:pPr marL="457200" lvl="0" indent="-457200" algn="r">
              <a:buFont typeface="Wingdings" pitchFamily="2" charset="2"/>
              <a:buChar char="ü"/>
            </a:pPr>
            <a:r>
              <a:rPr lang="ar-SA" sz="1600" dirty="0" smtClean="0"/>
              <a:t>ب- الضوابط الإدارية هي خط الدفاع </a:t>
            </a:r>
            <a:r>
              <a:rPr lang="ar-SA" sz="1600" dirty="0" err="1" smtClean="0"/>
              <a:t>الثاني.</a:t>
            </a:r>
            <a:r>
              <a:rPr lang="ar-SA" sz="1600" dirty="0" smtClean="0"/>
              <a:t> </a:t>
            </a:r>
            <a:endParaRPr lang="ar-SA" sz="1600" dirty="0" smtClean="0"/>
          </a:p>
          <a:p>
            <a:pPr marL="457200" lvl="0" indent="-457200" algn="r">
              <a:buFont typeface="Wingdings" pitchFamily="2" charset="2"/>
              <a:buChar char="ü"/>
            </a:pPr>
            <a:r>
              <a:rPr lang="ar-SA" sz="1600" dirty="0" smtClean="0"/>
              <a:t>إحدى </a:t>
            </a:r>
            <a:r>
              <a:rPr lang="ar-SA" sz="1600" dirty="0" smtClean="0"/>
              <a:t>الطرق الرئيسية للسيطرة على المخاطر في هذه الفئة هي إجراءات التشغيل </a:t>
            </a:r>
            <a:r>
              <a:rPr lang="ar-SA" sz="1600" dirty="0" err="1" smtClean="0"/>
              <a:t>الآمن.</a:t>
            </a:r>
            <a:r>
              <a:rPr lang="ar-SA" sz="1600" dirty="0" smtClean="0"/>
              <a:t> قلل المخاطر من خلال تغيير إجراءات وأنشطة العمل لجعلها أكثر أمانًا يجب على أصحاب العمل أن يذكروا بالتفصيل الإجراءات والعمليات التي ينبغي اتباعها من أجل حماية العمال من مخاطر المخاطر البيولوجية أمثلة على الطرق الفعالة لاستخدام الضوابط الإدارية لإدارة المخاطر البيولوجية ما يلي: موظف شامل التعليم والتدريب للعمل بأمان من حولهم الإشراف المناسب الحد من التعرض لمخاطر السلامة البيولوجية المحتملة و</a:t>
            </a:r>
            <a:endParaRPr lang="en-MY" sz="1600" dirty="0">
              <a:solidFill>
                <a:srgbClr val="0070C0"/>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648516BF-5C8B-4760-9BC6-86143BDD7A0F}" type="datetime1">
              <a:rPr lang="en-MY" smtClean="0"/>
              <a:pPr/>
              <a:t>8/5/2022</a:t>
            </a:fld>
            <a:endParaRPr lang="en-MY"/>
          </a:p>
        </p:txBody>
      </p:sp>
      <p:sp>
        <p:nvSpPr>
          <p:cNvPr id="5" name="Slide Number Placeholder 4"/>
          <p:cNvSpPr>
            <a:spLocks noGrp="1"/>
          </p:cNvSpPr>
          <p:nvPr>
            <p:ph type="sldNum" sz="quarter" idx="12"/>
          </p:nvPr>
        </p:nvSpPr>
        <p:spPr/>
        <p:txBody>
          <a:bodyPr/>
          <a:lstStyle/>
          <a:p>
            <a:fld id="{8576C578-E9D5-4165-AC36-A8CA4C726D77}" type="slidenum">
              <a:rPr lang="en-MY" smtClean="0"/>
              <a:pPr/>
              <a:t>21</a:t>
            </a:fld>
            <a:endParaRPr lang="en-MY"/>
          </a:p>
        </p:txBody>
      </p:sp>
      <p:sp>
        <p:nvSpPr>
          <p:cNvPr id="6" name="Right Arrow 5"/>
          <p:cNvSpPr/>
          <p:nvPr/>
        </p:nvSpPr>
        <p:spPr>
          <a:xfrm>
            <a:off x="6044610" y="6373368"/>
            <a:ext cx="304904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MY" sz="1200" b="1" dirty="0">
                <a:solidFill>
                  <a:schemeClr val="bg1"/>
                </a:solidFill>
                <a:latin typeface="Times New Roman" pitchFamily="18" charset="0"/>
                <a:cs typeface="Times New Roman" pitchFamily="18" charset="0"/>
              </a:rPr>
              <a:t>Monitoring exposure</a:t>
            </a:r>
            <a:endParaRPr lang="en-MY" sz="1200" dirty="0">
              <a:solidFill>
                <a:schemeClr val="bg1"/>
              </a:solidFill>
            </a:endParaRPr>
          </a:p>
        </p:txBody>
      </p:sp>
      <p:sp>
        <p:nvSpPr>
          <p:cNvPr id="8" name="Rectangle 7"/>
          <p:cNvSpPr/>
          <p:nvPr/>
        </p:nvSpPr>
        <p:spPr>
          <a:xfrm>
            <a:off x="6044610" y="27725"/>
            <a:ext cx="3024336" cy="738664"/>
          </a:xfrm>
          <a:prstGeom prst="rect">
            <a:avLst/>
          </a:prstGeom>
          <a:ln w="22225">
            <a:solidFill>
              <a:schemeClr val="accent1"/>
            </a:solidFill>
          </a:ln>
        </p:spPr>
        <p:txBody>
          <a:bodyPr wrap="square">
            <a:spAutoFit/>
          </a:bodyPr>
          <a:lstStyle/>
          <a:p>
            <a:pPr marL="342900" indent="-342900">
              <a:buFont typeface="+mj-lt"/>
              <a:buAutoNum type="alphaUcPeriod"/>
            </a:pPr>
            <a:r>
              <a:rPr lang="en-MY" sz="1400" b="1" dirty="0">
                <a:latin typeface="Times New Roman" pitchFamily="18" charset="0"/>
                <a:cs typeface="Times New Roman" pitchFamily="18" charset="0"/>
              </a:rPr>
              <a:t>Engineering Controls</a:t>
            </a:r>
          </a:p>
          <a:p>
            <a:pPr marL="342900" indent="-342900">
              <a:buFont typeface="+mj-lt"/>
              <a:buAutoNum type="alphaUcPeriod"/>
            </a:pPr>
            <a:r>
              <a:rPr lang="en-MY" sz="1400" b="1" dirty="0">
                <a:solidFill>
                  <a:srgbClr val="FF0000"/>
                </a:solidFill>
                <a:latin typeface="Times New Roman" pitchFamily="18" charset="0"/>
                <a:cs typeface="Times New Roman" pitchFamily="18" charset="0"/>
              </a:rPr>
              <a:t>Administrative Controls</a:t>
            </a:r>
          </a:p>
          <a:p>
            <a:pPr marL="342900" indent="-342900">
              <a:buFont typeface="+mj-lt"/>
              <a:buAutoNum type="alphaUcPeriod"/>
            </a:pPr>
            <a:r>
              <a:rPr lang="en-MY" sz="1400" b="1" dirty="0">
                <a:solidFill>
                  <a:schemeClr val="tx2"/>
                </a:solidFill>
                <a:latin typeface="Times New Roman" pitchFamily="18" charset="0"/>
                <a:cs typeface="Times New Roman" pitchFamily="18" charset="0"/>
              </a:rPr>
              <a:t>Personal Protective Equipment</a:t>
            </a:r>
            <a:endParaRPr lang="en-US" sz="1400"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939232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36899-24A9-49E0-B3C9-5AEAA5AC146E}" type="datetime1">
              <a:rPr lang="en-MY" smtClean="0"/>
              <a:pPr/>
              <a:t>8/5/2022</a:t>
            </a:fld>
            <a:endParaRPr lang="en-MY"/>
          </a:p>
        </p:txBody>
      </p:sp>
      <p:sp>
        <p:nvSpPr>
          <p:cNvPr id="3" name="Slide Number Placeholder 2"/>
          <p:cNvSpPr>
            <a:spLocks noGrp="1"/>
          </p:cNvSpPr>
          <p:nvPr>
            <p:ph type="sldNum" sz="quarter" idx="12"/>
          </p:nvPr>
        </p:nvSpPr>
        <p:spPr/>
        <p:txBody>
          <a:bodyPr/>
          <a:lstStyle/>
          <a:p>
            <a:fld id="{8576C578-E9D5-4165-AC36-A8CA4C726D77}" type="slidenum">
              <a:rPr lang="en-MY" smtClean="0"/>
              <a:pPr/>
              <a:t>22</a:t>
            </a:fld>
            <a:endParaRPr lang="en-MY"/>
          </a:p>
        </p:txBody>
      </p:sp>
      <p:sp>
        <p:nvSpPr>
          <p:cNvPr id="4" name="Rectangle 3"/>
          <p:cNvSpPr/>
          <p:nvPr/>
        </p:nvSpPr>
        <p:spPr>
          <a:xfrm>
            <a:off x="-108520" y="2836972"/>
            <a:ext cx="9413933" cy="3416320"/>
          </a:xfrm>
          <a:prstGeom prst="rect">
            <a:avLst/>
          </a:prstGeom>
        </p:spPr>
        <p:txBody>
          <a:bodyPr wrap="square">
            <a:spAutoFit/>
          </a:bodyPr>
          <a:lstStyle/>
          <a:p>
            <a:pPr marL="342900" indent="-342900" fontAlgn="base">
              <a:buFont typeface="Wingdings" pitchFamily="2" charset="2"/>
              <a:buChar char="q"/>
            </a:pPr>
            <a:r>
              <a:rPr lang="en-MY" b="1" u="sng" dirty="0">
                <a:solidFill>
                  <a:srgbClr val="FF0000"/>
                </a:solidFill>
                <a:latin typeface="Times New Roman" pitchFamily="18" charset="0"/>
                <a:cs typeface="Times New Roman" pitchFamily="18" charset="0"/>
              </a:rPr>
              <a:t>Once</a:t>
            </a:r>
            <a:r>
              <a:rPr lang="en-MY" b="1" u="sng" dirty="0">
                <a:latin typeface="Times New Roman" pitchFamily="18" charset="0"/>
                <a:cs typeface="Times New Roman" pitchFamily="18" charset="0"/>
              </a:rPr>
              <a:t> </a:t>
            </a:r>
            <a:r>
              <a:rPr lang="en-MY" b="1" u="sng" dirty="0">
                <a:solidFill>
                  <a:srgbClr val="002060"/>
                </a:solidFill>
                <a:latin typeface="Times New Roman" pitchFamily="18" charset="0"/>
                <a:cs typeface="Times New Roman" pitchFamily="18" charset="0"/>
              </a:rPr>
              <a:t>administrative</a:t>
            </a:r>
            <a:r>
              <a:rPr lang="en-MY" b="1" dirty="0">
                <a:solidFill>
                  <a:srgbClr val="002060"/>
                </a:solidFill>
                <a:latin typeface="Times New Roman" pitchFamily="18" charset="0"/>
                <a:cs typeface="Times New Roman" pitchFamily="18" charset="0"/>
              </a:rPr>
              <a:t> and engineering </a:t>
            </a:r>
            <a:r>
              <a:rPr lang="en-MY" b="1" dirty="0">
                <a:latin typeface="Times New Roman" pitchFamily="18" charset="0"/>
                <a:cs typeface="Times New Roman" pitchFamily="18" charset="0"/>
              </a:rPr>
              <a:t>controls have been </a:t>
            </a:r>
            <a:r>
              <a:rPr lang="en-MY" b="1" dirty="0">
                <a:solidFill>
                  <a:srgbClr val="FF0000"/>
                </a:solidFill>
                <a:latin typeface="Times New Roman" pitchFamily="18" charset="0"/>
                <a:cs typeface="Times New Roman" pitchFamily="18" charset="0"/>
              </a:rPr>
              <a:t>implemented</a:t>
            </a:r>
            <a:endParaRPr lang="en-MY" dirty="0">
              <a:solidFill>
                <a:srgbClr val="FF0000"/>
              </a:solidFill>
              <a:latin typeface="Times New Roman" pitchFamily="18" charset="0"/>
              <a:cs typeface="Times New Roman" pitchFamily="18" charset="0"/>
            </a:endParaRPr>
          </a:p>
          <a:p>
            <a:pPr marL="457200" indent="-457200" fontAlgn="base">
              <a:buFont typeface="Wingdings" pitchFamily="2" charset="2"/>
              <a:buChar char="v"/>
            </a:pPr>
            <a:r>
              <a:rPr lang="en-MY" b="1" dirty="0">
                <a:latin typeface="Times New Roman" pitchFamily="18" charset="0"/>
                <a:cs typeface="Times New Roman" pitchFamily="18" charset="0"/>
              </a:rPr>
              <a:t>   it is important to </a:t>
            </a:r>
            <a:r>
              <a:rPr lang="en-MY" b="1" u="sng" dirty="0">
                <a:solidFill>
                  <a:srgbClr val="FF0000"/>
                </a:solidFill>
                <a:latin typeface="Times New Roman" pitchFamily="18" charset="0"/>
                <a:cs typeface="Times New Roman" pitchFamily="18" charset="0"/>
              </a:rPr>
              <a:t>REVISE</a:t>
            </a:r>
            <a:r>
              <a:rPr lang="en-MY" b="1" dirty="0">
                <a:solidFill>
                  <a:srgbClr val="FF0000"/>
                </a:solidFill>
                <a:latin typeface="Times New Roman" pitchFamily="18" charset="0"/>
                <a:cs typeface="Times New Roman" pitchFamily="18" charset="0"/>
              </a:rPr>
              <a:t> </a:t>
            </a:r>
            <a:r>
              <a:rPr lang="en-MY" b="1" dirty="0">
                <a:latin typeface="Times New Roman" pitchFamily="18" charset="0"/>
                <a:cs typeface="Times New Roman" pitchFamily="18" charset="0"/>
              </a:rPr>
              <a:t>all the </a:t>
            </a:r>
            <a:r>
              <a:rPr lang="en-MY" b="1" dirty="0">
                <a:solidFill>
                  <a:srgbClr val="FF0000"/>
                </a:solidFill>
                <a:latin typeface="Times New Roman" pitchFamily="18" charset="0"/>
                <a:cs typeface="Times New Roman" pitchFamily="18" charset="0"/>
              </a:rPr>
              <a:t>safety strategy </a:t>
            </a:r>
          </a:p>
          <a:p>
            <a:pPr marL="457200" indent="-457200" fontAlgn="base">
              <a:buFont typeface="Wingdings" pitchFamily="2" charset="2"/>
              <a:buChar char="Ø"/>
            </a:pPr>
            <a:r>
              <a:rPr lang="en-MY" b="1" dirty="0">
                <a:latin typeface="Times New Roman" pitchFamily="18" charset="0"/>
                <a:cs typeface="Times New Roman" pitchFamily="18" charset="0"/>
              </a:rPr>
              <a:t>           at least </a:t>
            </a:r>
            <a:r>
              <a:rPr lang="en-MY" b="1" u="sng" dirty="0">
                <a:solidFill>
                  <a:srgbClr val="FF0000"/>
                </a:solidFill>
                <a:latin typeface="Times New Roman" pitchFamily="18" charset="0"/>
                <a:cs typeface="Times New Roman" pitchFamily="18" charset="0"/>
              </a:rPr>
              <a:t>once a year </a:t>
            </a:r>
            <a:r>
              <a:rPr lang="en-MY" b="1" dirty="0">
                <a:latin typeface="Times New Roman" pitchFamily="18" charset="0"/>
                <a:cs typeface="Times New Roman" pitchFamily="18" charset="0"/>
              </a:rPr>
              <a:t>and</a:t>
            </a:r>
          </a:p>
          <a:p>
            <a:pPr marL="457200" indent="-457200" fontAlgn="base">
              <a:buFont typeface="Wingdings" pitchFamily="2" charset="2"/>
              <a:buChar char="Ø"/>
            </a:pPr>
            <a:r>
              <a:rPr lang="en-MY" b="1" dirty="0">
                <a:latin typeface="Times New Roman" pitchFamily="18" charset="0"/>
                <a:cs typeface="Times New Roman" pitchFamily="18" charset="0"/>
              </a:rPr>
              <a:t>     </a:t>
            </a:r>
            <a:r>
              <a:rPr lang="en-MY" b="1" u="sng" dirty="0">
                <a:solidFill>
                  <a:srgbClr val="FF0000"/>
                </a:solidFill>
                <a:latin typeface="Times New Roman" pitchFamily="18" charset="0"/>
                <a:cs typeface="Times New Roman" pitchFamily="18" charset="0"/>
              </a:rPr>
              <a:t>every time the workplace conditions change</a:t>
            </a:r>
            <a:r>
              <a:rPr lang="en-MY" u="sng" dirty="0">
                <a:latin typeface="Times New Roman" pitchFamily="18" charset="0"/>
                <a:cs typeface="Times New Roman" pitchFamily="18" charset="0"/>
              </a:rPr>
              <a:t>. </a:t>
            </a:r>
          </a:p>
          <a:p>
            <a:pPr fontAlgn="base"/>
            <a:endParaRPr lang="en-MY" dirty="0">
              <a:latin typeface="Times New Roman" pitchFamily="18" charset="0"/>
              <a:cs typeface="Times New Roman" pitchFamily="18" charset="0"/>
            </a:endParaRPr>
          </a:p>
          <a:p>
            <a:pPr marL="457200" indent="-457200" fontAlgn="base">
              <a:buFont typeface="Wingdings" pitchFamily="2" charset="2"/>
              <a:buChar char="v"/>
            </a:pPr>
            <a:r>
              <a:rPr lang="en-MY" b="1" dirty="0">
                <a:latin typeface="Times New Roman" pitchFamily="18" charset="0"/>
                <a:cs typeface="Times New Roman" pitchFamily="18" charset="0"/>
              </a:rPr>
              <a:t>For some workplaces, the </a:t>
            </a:r>
            <a:r>
              <a:rPr lang="en-MY" b="1" dirty="0">
                <a:solidFill>
                  <a:srgbClr val="FF0000"/>
                </a:solidFill>
                <a:latin typeface="Times New Roman" pitchFamily="18" charset="0"/>
                <a:cs typeface="Times New Roman" pitchFamily="18" charset="0"/>
              </a:rPr>
              <a:t>changing </a:t>
            </a:r>
            <a:r>
              <a:rPr lang="en-MY" b="1" dirty="0">
                <a:latin typeface="Times New Roman" pitchFamily="18" charset="0"/>
                <a:cs typeface="Times New Roman" pitchFamily="18" charset="0"/>
              </a:rPr>
              <a:t>of the </a:t>
            </a:r>
            <a:r>
              <a:rPr lang="en-MY" b="1" u="sng" dirty="0">
                <a:solidFill>
                  <a:srgbClr val="FF0000"/>
                </a:solidFill>
                <a:latin typeface="Times New Roman" pitchFamily="18" charset="0"/>
                <a:cs typeface="Times New Roman" pitchFamily="18" charset="0"/>
              </a:rPr>
              <a:t>seasons can </a:t>
            </a:r>
            <a:r>
              <a:rPr lang="en-MY" b="1" dirty="0">
                <a:solidFill>
                  <a:srgbClr val="FF0000"/>
                </a:solidFill>
                <a:latin typeface="Times New Roman" pitchFamily="18" charset="0"/>
                <a:cs typeface="Times New Roman" pitchFamily="18" charset="0"/>
              </a:rPr>
              <a:t>affect these controls </a:t>
            </a:r>
            <a:r>
              <a:rPr lang="en-MY" b="1" dirty="0">
                <a:latin typeface="Times New Roman" pitchFamily="18" charset="0"/>
                <a:cs typeface="Times New Roman" pitchFamily="18" charset="0"/>
              </a:rPr>
              <a:t>so </a:t>
            </a:r>
          </a:p>
          <a:p>
            <a:pPr marL="457200" indent="-457200" fontAlgn="base">
              <a:buFont typeface="Wingdings" pitchFamily="2" charset="2"/>
              <a:buChar char="v"/>
            </a:pPr>
            <a:r>
              <a:rPr lang="en-MY" b="1" dirty="0">
                <a:solidFill>
                  <a:srgbClr val="0070C0"/>
                </a:solidFill>
                <a:latin typeface="Times New Roman" pitchFamily="18" charset="0"/>
                <a:cs typeface="Times New Roman" pitchFamily="18" charset="0"/>
              </a:rPr>
              <a:t>it is </a:t>
            </a:r>
            <a:r>
              <a:rPr lang="en-MY" b="1" dirty="0">
                <a:solidFill>
                  <a:srgbClr val="FF0000"/>
                </a:solidFill>
                <a:latin typeface="Times New Roman" pitchFamily="18" charset="0"/>
                <a:cs typeface="Times New Roman" pitchFamily="18" charset="0"/>
              </a:rPr>
              <a:t>important </a:t>
            </a:r>
            <a:r>
              <a:rPr lang="en-MY" b="1" dirty="0">
                <a:solidFill>
                  <a:srgbClr val="990099"/>
                </a:solidFill>
                <a:latin typeface="Times New Roman" pitchFamily="18" charset="0"/>
                <a:cs typeface="Times New Roman" pitchFamily="18" charset="0"/>
              </a:rPr>
              <a:t>to Regularly Monitor The Biological </a:t>
            </a:r>
            <a:r>
              <a:rPr lang="en-MY" b="1" dirty="0">
                <a:solidFill>
                  <a:srgbClr val="0070C0"/>
                </a:solidFill>
                <a:latin typeface="Times New Roman" pitchFamily="18" charset="0"/>
                <a:cs typeface="Times New Roman" pitchFamily="18" charset="0"/>
              </a:rPr>
              <a:t>Conditions that the employees are exposed to </a:t>
            </a:r>
            <a:endParaRPr lang="ar-SA" b="1" dirty="0" smtClean="0">
              <a:solidFill>
                <a:srgbClr val="0070C0"/>
              </a:solidFill>
              <a:latin typeface="Times New Roman" pitchFamily="18" charset="0"/>
              <a:cs typeface="Times New Roman" pitchFamily="18" charset="0"/>
            </a:endParaRPr>
          </a:p>
          <a:p>
            <a:pPr marL="457200" indent="-457200" fontAlgn="base">
              <a:buFont typeface="Wingdings" pitchFamily="2" charset="2"/>
              <a:buChar char="v"/>
            </a:pPr>
            <a:r>
              <a:rPr lang="ar-SA" dirty="0" smtClean="0"/>
              <a:t/>
            </a:r>
            <a:br>
              <a:rPr lang="ar-SA" dirty="0" smtClean="0"/>
            </a:br>
            <a:r>
              <a:rPr lang="ar-SA" dirty="0" smtClean="0"/>
              <a:t>بمجرد تنفيذ الضوابط الإدارية والهندسية من المهم مراجعة جميع إستراتيجيات السلامة مرة واحدة في السنة على الأقل و في كل مرة تتغير ظروف مكان </a:t>
            </a:r>
            <a:r>
              <a:rPr lang="ar-SA" dirty="0" err="1" smtClean="0"/>
              <a:t>العمل.</a:t>
            </a:r>
            <a:r>
              <a:rPr lang="ar-SA" dirty="0" smtClean="0"/>
              <a:t> بالنسبة لبعض أماكن </a:t>
            </a:r>
            <a:r>
              <a:rPr lang="ar-SA" dirty="0" err="1" smtClean="0"/>
              <a:t>العمل </a:t>
            </a:r>
            <a:r>
              <a:rPr lang="ar-SA" dirty="0" smtClean="0"/>
              <a:t>، يمكن أن يؤثر تغيير المواسم على عناصر التحكم هذه من المهم مراقبة الظروف البيولوجية التي يتعرض لها الموظفون بانتظام</a:t>
            </a:r>
            <a:endParaRPr lang="en-MY" b="1" dirty="0">
              <a:solidFill>
                <a:srgbClr val="0070C0"/>
              </a:solidFill>
              <a:latin typeface="Times New Roman" pitchFamily="18" charset="0"/>
              <a:cs typeface="Times New Roman" pitchFamily="18" charset="0"/>
            </a:endParaRPr>
          </a:p>
        </p:txBody>
      </p:sp>
      <p:sp>
        <p:nvSpPr>
          <p:cNvPr id="5" name="Rectangle 4"/>
          <p:cNvSpPr/>
          <p:nvPr/>
        </p:nvSpPr>
        <p:spPr>
          <a:xfrm>
            <a:off x="176198" y="1124744"/>
            <a:ext cx="8788290" cy="1415772"/>
          </a:xfrm>
          <a:prstGeom prst="rect">
            <a:avLst/>
          </a:prstGeom>
        </p:spPr>
        <p:txBody>
          <a:bodyPr wrap="square">
            <a:spAutoFit/>
          </a:bodyPr>
          <a:lstStyle/>
          <a:p>
            <a:pPr marL="457200" lvl="0" indent="-457200">
              <a:buFont typeface="Wingdings" pitchFamily="2" charset="2"/>
              <a:buChar char="ü"/>
            </a:pPr>
            <a:r>
              <a:rPr lang="en-MY" b="1" dirty="0">
                <a:solidFill>
                  <a:srgbClr val="FF0000"/>
                </a:solidFill>
                <a:latin typeface="Times New Roman" pitchFamily="18" charset="0"/>
                <a:cs typeface="Times New Roman" pitchFamily="18" charset="0"/>
              </a:rPr>
              <a:t>Monitoring</a:t>
            </a:r>
            <a:r>
              <a:rPr lang="en-MY" b="1" dirty="0">
                <a:latin typeface="Times New Roman" pitchFamily="18" charset="0"/>
                <a:cs typeface="Times New Roman" pitchFamily="18" charset="0"/>
              </a:rPr>
              <a:t> exposure</a:t>
            </a:r>
            <a:endParaRPr lang="en-MY" dirty="0">
              <a:latin typeface="Times New Roman" pitchFamily="18" charset="0"/>
              <a:cs typeface="Times New Roman" pitchFamily="18" charset="0"/>
            </a:endParaRPr>
          </a:p>
          <a:p>
            <a:pPr marL="457200" lvl="0" indent="-457200">
              <a:buFont typeface="Wingdings" pitchFamily="2" charset="2"/>
              <a:buChar char="ü"/>
            </a:pPr>
            <a:r>
              <a:rPr lang="en-MY" b="1" dirty="0">
                <a:solidFill>
                  <a:srgbClr val="FF0000"/>
                </a:solidFill>
                <a:latin typeface="Times New Roman" pitchFamily="18" charset="0"/>
                <a:cs typeface="Times New Roman" pitchFamily="18" charset="0"/>
              </a:rPr>
              <a:t>immunizations</a:t>
            </a:r>
            <a:r>
              <a:rPr lang="en-MY" b="1" dirty="0">
                <a:solidFill>
                  <a:srgbClr val="00B050"/>
                </a:solidFill>
                <a:latin typeface="Times New Roman" pitchFamily="18" charset="0"/>
                <a:cs typeface="Times New Roman" pitchFamily="18" charset="0"/>
              </a:rPr>
              <a:t> </a:t>
            </a:r>
            <a:r>
              <a:rPr lang="en-MY" b="1" dirty="0">
                <a:latin typeface="Times New Roman" pitchFamily="18" charset="0"/>
                <a:cs typeface="Times New Roman" pitchFamily="18" charset="0"/>
              </a:rPr>
              <a:t>providing</a:t>
            </a:r>
            <a:r>
              <a:rPr lang="en-MY" b="1" dirty="0">
                <a:solidFill>
                  <a:srgbClr val="00B050"/>
                </a:solidFill>
                <a:latin typeface="Times New Roman" pitchFamily="18" charset="0"/>
                <a:cs typeface="Times New Roman" pitchFamily="18" charset="0"/>
              </a:rPr>
              <a:t> </a:t>
            </a:r>
            <a:r>
              <a:rPr lang="en-MY" b="1" dirty="0">
                <a:solidFill>
                  <a:srgbClr val="002060"/>
                </a:solidFill>
                <a:latin typeface="Times New Roman" pitchFamily="18" charset="0"/>
                <a:cs typeface="Times New Roman" pitchFamily="18" charset="0"/>
              </a:rPr>
              <a:t>immunization programs</a:t>
            </a:r>
            <a:endParaRPr lang="en-MY" dirty="0">
              <a:solidFill>
                <a:srgbClr val="002060"/>
              </a:solidFill>
              <a:latin typeface="Times New Roman" pitchFamily="18" charset="0"/>
              <a:cs typeface="Times New Roman" pitchFamily="18" charset="0"/>
            </a:endParaRPr>
          </a:p>
          <a:p>
            <a:pPr marL="457200" lvl="0" indent="-457200">
              <a:buFont typeface="Wingdings" pitchFamily="2" charset="2"/>
              <a:buChar char="ü"/>
            </a:pPr>
            <a:r>
              <a:rPr lang="en-MY" b="1" dirty="0">
                <a:solidFill>
                  <a:srgbClr val="FF0000"/>
                </a:solidFill>
                <a:latin typeface="Times New Roman" pitchFamily="18" charset="0"/>
                <a:cs typeface="Times New Roman" pitchFamily="18" charset="0"/>
              </a:rPr>
              <a:t>Generous</a:t>
            </a:r>
            <a:r>
              <a:rPr lang="en-MY" dirty="0">
                <a:solidFill>
                  <a:srgbClr val="FF0000"/>
                </a:solidFill>
                <a:latin typeface="Times New Roman" pitchFamily="18" charset="0"/>
                <a:cs typeface="Times New Roman" pitchFamily="18" charset="0"/>
              </a:rPr>
              <a:t> </a:t>
            </a:r>
            <a:r>
              <a:rPr lang="en-MY" b="1" dirty="0">
                <a:solidFill>
                  <a:srgbClr val="FF0000"/>
                </a:solidFill>
                <a:latin typeface="Times New Roman" pitchFamily="18" charset="0"/>
                <a:cs typeface="Times New Roman" pitchFamily="18" charset="0"/>
              </a:rPr>
              <a:t>sick leave policies </a:t>
            </a:r>
            <a:r>
              <a:rPr lang="en-MY" sz="1600" dirty="0">
                <a:latin typeface="Times New Roman" pitchFamily="18" charset="0"/>
                <a:cs typeface="Times New Roman" pitchFamily="18" charset="0"/>
              </a:rPr>
              <a:t>(</a:t>
            </a:r>
            <a:r>
              <a:rPr lang="en-MY" sz="1600" i="1" dirty="0">
                <a:latin typeface="Times New Roman" pitchFamily="18" charset="0"/>
                <a:cs typeface="Times New Roman" pitchFamily="18" charset="0"/>
              </a:rPr>
              <a:t>to discourage sick employees from coming to work</a:t>
            </a:r>
            <a:r>
              <a:rPr lang="en-MY" sz="1600" i="1" dirty="0" smtClean="0">
                <a:latin typeface="Times New Roman" pitchFamily="18" charset="0"/>
                <a:cs typeface="Times New Roman" pitchFamily="18" charset="0"/>
              </a:rPr>
              <a:t>)</a:t>
            </a:r>
            <a:endParaRPr lang="ar-SA" sz="1600" i="1" dirty="0" smtClean="0">
              <a:latin typeface="Times New Roman" pitchFamily="18" charset="0"/>
              <a:cs typeface="Times New Roman" pitchFamily="18" charset="0"/>
            </a:endParaRPr>
          </a:p>
          <a:p>
            <a:pPr marL="457200" lvl="0" indent="-457200">
              <a:buFont typeface="Wingdings" pitchFamily="2" charset="2"/>
              <a:buChar char="ü"/>
            </a:pPr>
            <a:r>
              <a:rPr lang="ar-SA" sz="1600" dirty="0" smtClean="0"/>
              <a:t>مراقبة التعرض </a:t>
            </a:r>
            <a:r>
              <a:rPr lang="ar-SA" sz="1600" dirty="0" err="1" smtClean="0"/>
              <a:t>التحصينات</a:t>
            </a:r>
            <a:r>
              <a:rPr lang="ar-SA" sz="1600" dirty="0" smtClean="0"/>
              <a:t> التي توفر برامج التحصين سياسات الإجازات المرضية </a:t>
            </a:r>
            <a:r>
              <a:rPr lang="ar-SA" sz="1600" dirty="0" err="1" smtClean="0"/>
              <a:t>السخية </a:t>
            </a:r>
            <a:r>
              <a:rPr lang="ar-SA" sz="1600" dirty="0" smtClean="0"/>
              <a:t>(لثني الموظفين المرضى عن القدوم إلى العمل</a:t>
            </a:r>
            <a:r>
              <a:rPr lang="ar-SA" sz="1600" dirty="0" err="1" smtClean="0"/>
              <a:t>)</a:t>
            </a:r>
            <a:endParaRPr lang="en-MY" sz="1600" dirty="0">
              <a:latin typeface="Times New Roman" pitchFamily="18" charset="0"/>
              <a:cs typeface="Times New Roman" pitchFamily="18" charset="0"/>
            </a:endParaRPr>
          </a:p>
        </p:txBody>
      </p:sp>
      <p:sp>
        <p:nvSpPr>
          <p:cNvPr id="6" name="Rectangle 5"/>
          <p:cNvSpPr/>
          <p:nvPr/>
        </p:nvSpPr>
        <p:spPr>
          <a:xfrm>
            <a:off x="359666" y="577976"/>
            <a:ext cx="6192688" cy="369332"/>
          </a:xfrm>
          <a:prstGeom prst="rect">
            <a:avLst/>
          </a:prstGeom>
        </p:spPr>
        <p:txBody>
          <a:bodyPr wrap="square">
            <a:spAutoFit/>
          </a:bodyPr>
          <a:lstStyle/>
          <a:p>
            <a:r>
              <a:rPr lang="en-MY" b="1" dirty="0">
                <a:latin typeface="Garamond" pitchFamily="18" charset="0"/>
              </a:rPr>
              <a:t>Examples of effective ways /administrative controls cont. ..</a:t>
            </a:r>
            <a:endParaRPr lang="en-MY" dirty="0"/>
          </a:p>
        </p:txBody>
      </p:sp>
      <p:pic>
        <p:nvPicPr>
          <p:cNvPr id="7" name="Picture 12" descr="Biohazard"/>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13859" y="150574"/>
            <a:ext cx="2354819" cy="122413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61089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9568"/>
            <a:ext cx="8971296" cy="3416320"/>
          </a:xfrm>
          <a:prstGeom prst="rect">
            <a:avLst/>
          </a:prstGeom>
        </p:spPr>
        <p:txBody>
          <a:bodyPr wrap="square">
            <a:spAutoFit/>
          </a:bodyPr>
          <a:lstStyle/>
          <a:p>
            <a:r>
              <a:rPr lang="en-MY" b="1" dirty="0">
                <a:solidFill>
                  <a:srgbClr val="C00000"/>
                </a:solidFill>
                <a:latin typeface="Garamond" pitchFamily="18" charset="0"/>
              </a:rPr>
              <a:t>     </a:t>
            </a:r>
            <a:r>
              <a:rPr lang="en-MY" b="1" dirty="0">
                <a:solidFill>
                  <a:srgbClr val="C00000"/>
                </a:solidFill>
                <a:latin typeface="Times New Roman" pitchFamily="18" charset="0"/>
                <a:cs typeface="Times New Roman" pitchFamily="18" charset="0"/>
              </a:rPr>
              <a:t>C. Personal Protective Equipment </a:t>
            </a:r>
            <a:r>
              <a:rPr lang="en-MY" b="1" dirty="0">
                <a:solidFill>
                  <a:srgbClr val="FF0000"/>
                </a:solidFill>
                <a:latin typeface="Times New Roman" pitchFamily="18" charset="0"/>
                <a:cs typeface="Times New Roman" pitchFamily="18" charset="0"/>
              </a:rPr>
              <a:t>(PPE) </a:t>
            </a:r>
          </a:p>
          <a:p>
            <a:pPr marL="457200" lvl="0" indent="-457200">
              <a:buFont typeface="Wingdings" pitchFamily="2" charset="2"/>
              <a:buChar char="Ø"/>
            </a:pPr>
            <a:r>
              <a:rPr lang="en-MY" b="1" dirty="0">
                <a:solidFill>
                  <a:srgbClr val="FF0000"/>
                </a:solidFill>
                <a:latin typeface="Times New Roman" pitchFamily="18" charset="0"/>
                <a:cs typeface="Times New Roman" pitchFamily="18" charset="0"/>
              </a:rPr>
              <a:t>is </a:t>
            </a:r>
            <a:r>
              <a:rPr lang="en-MY" b="1" u="sng" dirty="0">
                <a:solidFill>
                  <a:srgbClr val="FF0000"/>
                </a:solidFill>
                <a:latin typeface="Times New Roman" pitchFamily="18" charset="0"/>
                <a:cs typeface="Times New Roman" pitchFamily="18" charset="0"/>
              </a:rPr>
              <a:t>the last line </a:t>
            </a:r>
            <a:r>
              <a:rPr lang="en-MY" dirty="0">
                <a:latin typeface="Times New Roman" pitchFamily="18" charset="0"/>
                <a:cs typeface="Times New Roman" pitchFamily="18" charset="0"/>
              </a:rPr>
              <a:t>of </a:t>
            </a:r>
            <a:r>
              <a:rPr lang="en-MY" b="1" dirty="0">
                <a:latin typeface="Times New Roman" pitchFamily="18" charset="0"/>
                <a:cs typeface="Times New Roman" pitchFamily="18" charset="0"/>
              </a:rPr>
              <a:t>defence against hazards</a:t>
            </a:r>
          </a:p>
          <a:p>
            <a:pPr marL="457200" lvl="0" indent="-457200">
              <a:buFont typeface="Wingdings" pitchFamily="2" charset="2"/>
              <a:buChar char="Ø"/>
            </a:pPr>
            <a:r>
              <a:rPr lang="en-MY" b="1" dirty="0">
                <a:solidFill>
                  <a:srgbClr val="990099"/>
                </a:solidFill>
                <a:latin typeface="Times New Roman" pitchFamily="18" charset="0"/>
                <a:cs typeface="Times New Roman" pitchFamily="18" charset="0"/>
              </a:rPr>
              <a:t>though it plays a critical role.</a:t>
            </a:r>
          </a:p>
          <a:p>
            <a:pPr marL="457200" lvl="0" indent="-457200">
              <a:buFont typeface="Wingdings" pitchFamily="2" charset="2"/>
              <a:buChar char="v"/>
            </a:pPr>
            <a:r>
              <a:rPr lang="en-MY" b="1" dirty="0">
                <a:solidFill>
                  <a:srgbClr val="FF0000"/>
                </a:solidFill>
                <a:latin typeface="Times New Roman" pitchFamily="18" charset="0"/>
                <a:cs typeface="Times New Roman" pitchFamily="18" charset="0"/>
              </a:rPr>
              <a:t>If </a:t>
            </a:r>
            <a:r>
              <a:rPr lang="en-MY" b="1" dirty="0">
                <a:solidFill>
                  <a:srgbClr val="0070C0"/>
                </a:solidFill>
                <a:latin typeface="Times New Roman" pitchFamily="18" charset="0"/>
                <a:cs typeface="Times New Roman" pitchFamily="18" charset="0"/>
              </a:rPr>
              <a:t>the contact with biological hazards </a:t>
            </a:r>
            <a:r>
              <a:rPr lang="en-MY" b="1" dirty="0">
                <a:solidFill>
                  <a:srgbClr val="FF0000"/>
                </a:solidFill>
                <a:latin typeface="Times New Roman" pitchFamily="18" charset="0"/>
                <a:cs typeface="Times New Roman" pitchFamily="18" charset="0"/>
              </a:rPr>
              <a:t>cannot be prevented</a:t>
            </a:r>
            <a:r>
              <a:rPr lang="en-MY" dirty="0">
                <a:latin typeface="Times New Roman" pitchFamily="18" charset="0"/>
                <a:cs typeface="Times New Roman" pitchFamily="18" charset="0"/>
              </a:rPr>
              <a:t>, </a:t>
            </a:r>
          </a:p>
          <a:p>
            <a:pPr marL="457200" indent="-457200">
              <a:buFont typeface="Wingdings" pitchFamily="2" charset="2"/>
              <a:buChar char="Ø"/>
            </a:pPr>
            <a:r>
              <a:rPr lang="en-MY" b="1" dirty="0">
                <a:solidFill>
                  <a:srgbClr val="002060"/>
                </a:solidFill>
                <a:latin typeface="Times New Roman" pitchFamily="18" charset="0"/>
                <a:cs typeface="Times New Roman" pitchFamily="18" charset="0"/>
              </a:rPr>
              <a:t>the employees </a:t>
            </a:r>
            <a:r>
              <a:rPr lang="en-MY" b="1" dirty="0">
                <a:solidFill>
                  <a:srgbClr val="FF0000"/>
                </a:solidFill>
                <a:latin typeface="Times New Roman" pitchFamily="18" charset="0"/>
                <a:cs typeface="Times New Roman" pitchFamily="18" charset="0"/>
              </a:rPr>
              <a:t>must use personal protective equipment</a:t>
            </a:r>
          </a:p>
          <a:p>
            <a:pPr marL="457200" indent="-457200">
              <a:buFont typeface="Wingdings" pitchFamily="2" charset="2"/>
              <a:buChar char="Ø"/>
            </a:pPr>
            <a:r>
              <a:rPr lang="en-MY" b="1" dirty="0">
                <a:solidFill>
                  <a:srgbClr val="FF0000"/>
                </a:solidFill>
                <a:latin typeface="Times New Roman" pitchFamily="18" charset="0"/>
                <a:cs typeface="Times New Roman" pitchFamily="18" charset="0"/>
              </a:rPr>
              <a:t> </a:t>
            </a:r>
            <a:r>
              <a:rPr lang="en-MY" dirty="0">
                <a:latin typeface="Times New Roman" pitchFamily="18" charset="0"/>
                <a:cs typeface="Times New Roman" pitchFamily="18" charset="0"/>
              </a:rPr>
              <a:t>and </a:t>
            </a:r>
            <a:r>
              <a:rPr lang="en-MY" b="1" dirty="0">
                <a:solidFill>
                  <a:srgbClr val="FF0000"/>
                </a:solidFill>
                <a:latin typeface="Times New Roman" pitchFamily="18" charset="0"/>
                <a:cs typeface="Times New Roman" pitchFamily="18" charset="0"/>
              </a:rPr>
              <a:t>adhere</a:t>
            </a:r>
            <a:r>
              <a:rPr lang="en-MY" b="1" dirty="0">
                <a:solidFill>
                  <a:srgbClr val="002060"/>
                </a:solidFill>
                <a:latin typeface="Times New Roman" pitchFamily="18" charset="0"/>
                <a:cs typeface="Times New Roman" pitchFamily="18" charset="0"/>
              </a:rPr>
              <a:t> strictly </a:t>
            </a:r>
            <a:r>
              <a:rPr lang="en-MY" b="1" dirty="0">
                <a:latin typeface="Times New Roman" pitchFamily="18" charset="0"/>
                <a:cs typeface="Times New Roman" pitchFamily="18" charset="0"/>
              </a:rPr>
              <a:t>to the practice of </a:t>
            </a:r>
            <a:r>
              <a:rPr lang="en-MY" b="1" dirty="0">
                <a:solidFill>
                  <a:srgbClr val="FF0000"/>
                </a:solidFill>
                <a:latin typeface="Times New Roman" pitchFamily="18" charset="0"/>
                <a:cs typeface="Times New Roman" pitchFamily="18" charset="0"/>
              </a:rPr>
              <a:t>personal hygiene</a:t>
            </a:r>
            <a:r>
              <a:rPr lang="en-MY" dirty="0">
                <a:latin typeface="Times New Roman" pitchFamily="18" charset="0"/>
                <a:cs typeface="Times New Roman" pitchFamily="18" charset="0"/>
              </a:rPr>
              <a:t>.</a:t>
            </a:r>
          </a:p>
          <a:p>
            <a:pPr marL="342900" indent="-342900">
              <a:buFont typeface="Wingdings" pitchFamily="2" charset="2"/>
              <a:buChar char="v"/>
            </a:pPr>
            <a:r>
              <a:rPr lang="en-MY" b="1" dirty="0">
                <a:latin typeface="Times New Roman" pitchFamily="18" charset="0"/>
                <a:cs typeface="Times New Roman" pitchFamily="18" charset="0"/>
              </a:rPr>
              <a:t>The personal protective equipment includes; </a:t>
            </a:r>
          </a:p>
          <a:p>
            <a:pPr algn="ctr"/>
            <a:r>
              <a:rPr lang="en-MY" b="1" dirty="0">
                <a:solidFill>
                  <a:schemeClr val="tx2"/>
                </a:solidFill>
                <a:latin typeface="Times New Roman" pitchFamily="18" charset="0"/>
                <a:cs typeface="Times New Roman" pitchFamily="18" charset="0"/>
              </a:rPr>
              <a:t>  masks, gloves, protective clothing, eye shields, face shields        &amp;shoe </a:t>
            </a:r>
            <a:r>
              <a:rPr lang="en-MY" b="1" dirty="0" smtClean="0">
                <a:solidFill>
                  <a:schemeClr val="tx2"/>
                </a:solidFill>
                <a:latin typeface="Times New Roman" pitchFamily="18" charset="0"/>
                <a:cs typeface="Times New Roman" pitchFamily="18" charset="0"/>
              </a:rPr>
              <a:t>covers</a:t>
            </a:r>
            <a:endParaRPr lang="ar-SA" b="1" dirty="0" smtClean="0">
              <a:solidFill>
                <a:schemeClr val="tx2"/>
              </a:solidFill>
              <a:latin typeface="Times New Roman" pitchFamily="18" charset="0"/>
              <a:cs typeface="Times New Roman" pitchFamily="18" charset="0"/>
            </a:endParaRPr>
          </a:p>
          <a:p>
            <a:pPr algn="ctr"/>
            <a:r>
              <a:rPr lang="ar-SA" dirty="0" err="1" smtClean="0"/>
              <a:t>ج.</a:t>
            </a:r>
            <a:r>
              <a:rPr lang="ar-SA" dirty="0" smtClean="0"/>
              <a:t> معدات الحماية الشخصية هو خط الدفاع الأخير ضد المخاطر على الرغم من أنه يلعب دورًا </a:t>
            </a:r>
            <a:r>
              <a:rPr lang="ar-SA" dirty="0" err="1" smtClean="0"/>
              <a:t>حاسمًا.</a:t>
            </a:r>
            <a:r>
              <a:rPr lang="ar-SA" dirty="0" smtClean="0"/>
              <a:t> إذا كان لا يمكن منع الاتصال بالمخاطر </a:t>
            </a:r>
            <a:r>
              <a:rPr lang="ar-SA" dirty="0" err="1" smtClean="0"/>
              <a:t>البيولوجية </a:t>
            </a:r>
            <a:r>
              <a:rPr lang="ar-SA" dirty="0" smtClean="0"/>
              <a:t>، يجب على الموظفين استخدام معدات الحماية الشخصية والالتزام الصارم بممارسة النظافة </a:t>
            </a:r>
            <a:r>
              <a:rPr lang="ar-SA" dirty="0" err="1" smtClean="0"/>
              <a:t>الشخصية.</a:t>
            </a:r>
            <a:r>
              <a:rPr lang="ar-SA" dirty="0" smtClean="0"/>
              <a:t> تشمل معدات الحماية </a:t>
            </a:r>
            <a:r>
              <a:rPr lang="ar-SA" dirty="0" err="1" smtClean="0"/>
              <a:t>الشخصية </a:t>
            </a:r>
            <a:r>
              <a:rPr lang="ar-SA" dirty="0" smtClean="0"/>
              <a:t>؛ </a:t>
            </a:r>
            <a:r>
              <a:rPr lang="ar-SA" dirty="0" err="1" smtClean="0"/>
              <a:t>أقنعة </a:t>
            </a:r>
            <a:r>
              <a:rPr lang="ar-SA" dirty="0" smtClean="0"/>
              <a:t>، </a:t>
            </a:r>
            <a:r>
              <a:rPr lang="ar-SA" dirty="0" err="1" smtClean="0"/>
              <a:t>قفازات </a:t>
            </a:r>
            <a:r>
              <a:rPr lang="ar-SA" dirty="0" smtClean="0"/>
              <a:t>، ملابس </a:t>
            </a:r>
            <a:r>
              <a:rPr lang="ar-SA" dirty="0" err="1" smtClean="0"/>
              <a:t>واقية </a:t>
            </a:r>
            <a:r>
              <a:rPr lang="ar-SA" dirty="0" smtClean="0"/>
              <a:t>، واقيات </a:t>
            </a:r>
            <a:r>
              <a:rPr lang="ar-SA" dirty="0" err="1" smtClean="0"/>
              <a:t>للعين </a:t>
            </a:r>
            <a:r>
              <a:rPr lang="ar-SA" dirty="0" smtClean="0"/>
              <a:t>، واقيات للوجه وأغطية أحذية</a:t>
            </a:r>
            <a:endParaRPr lang="en-US" b="1" dirty="0">
              <a:solidFill>
                <a:schemeClr val="tx2"/>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A3C3D864-3AA4-4200-B10A-8E0C7CF83F2B}" type="datetime1">
              <a:rPr lang="en-MY" smtClean="0"/>
              <a:pPr/>
              <a:t>8/5/2022</a:t>
            </a:fld>
            <a:endParaRPr lang="en-MY"/>
          </a:p>
        </p:txBody>
      </p:sp>
      <p:sp>
        <p:nvSpPr>
          <p:cNvPr id="4" name="Slide Number Placeholder 3"/>
          <p:cNvSpPr>
            <a:spLocks noGrp="1"/>
          </p:cNvSpPr>
          <p:nvPr>
            <p:ph type="sldNum" sz="quarter" idx="12"/>
          </p:nvPr>
        </p:nvSpPr>
        <p:spPr/>
        <p:txBody>
          <a:bodyPr/>
          <a:lstStyle/>
          <a:p>
            <a:fld id="{8576C578-E9D5-4165-AC36-A8CA4C726D77}" type="slidenum">
              <a:rPr lang="en-MY" smtClean="0"/>
              <a:pPr/>
              <a:t>23</a:t>
            </a:fld>
            <a:endParaRPr lang="en-MY"/>
          </a:p>
        </p:txBody>
      </p:sp>
      <p:pic>
        <p:nvPicPr>
          <p:cNvPr id="6" name="Picture 2" descr="Worker with Personal Protective Equipment and Safety Icon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10195" y="426328"/>
            <a:ext cx="2661101" cy="1119137"/>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ight Arrow 8"/>
          <p:cNvSpPr/>
          <p:nvPr/>
        </p:nvSpPr>
        <p:spPr>
          <a:xfrm>
            <a:off x="8242672"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7" name="Rectangle 6"/>
          <p:cNvSpPr/>
          <p:nvPr/>
        </p:nvSpPr>
        <p:spPr>
          <a:xfrm>
            <a:off x="6310195" y="-40514"/>
            <a:ext cx="2421681" cy="600164"/>
          </a:xfrm>
          <a:prstGeom prst="rect">
            <a:avLst/>
          </a:prstGeom>
          <a:ln w="22225">
            <a:solidFill>
              <a:schemeClr val="accent1"/>
            </a:solidFill>
          </a:ln>
        </p:spPr>
        <p:txBody>
          <a:bodyPr wrap="square">
            <a:spAutoFit/>
          </a:bodyPr>
          <a:lstStyle/>
          <a:p>
            <a:pPr marL="342900" indent="-342900">
              <a:buFont typeface="+mj-lt"/>
              <a:buAutoNum type="alphaUcPeriod"/>
            </a:pPr>
            <a:r>
              <a:rPr lang="en-MY" sz="1100" b="1" dirty="0">
                <a:latin typeface="Times New Roman" pitchFamily="18" charset="0"/>
                <a:cs typeface="Times New Roman" pitchFamily="18" charset="0"/>
              </a:rPr>
              <a:t>Engineering Controls</a:t>
            </a:r>
          </a:p>
          <a:p>
            <a:pPr marL="342900" indent="-342900">
              <a:buFont typeface="+mj-lt"/>
              <a:buAutoNum type="alphaUcPeriod"/>
            </a:pPr>
            <a:r>
              <a:rPr lang="en-MY" sz="1100" b="1" dirty="0">
                <a:latin typeface="Times New Roman" pitchFamily="18" charset="0"/>
                <a:cs typeface="Times New Roman" pitchFamily="18" charset="0"/>
              </a:rPr>
              <a:t>Administrative Controls</a:t>
            </a:r>
          </a:p>
          <a:p>
            <a:pPr marL="342900" indent="-342900">
              <a:buFont typeface="+mj-lt"/>
              <a:buAutoNum type="alphaUcPeriod"/>
            </a:pPr>
            <a:r>
              <a:rPr lang="en-MY" sz="1100" b="1" dirty="0">
                <a:solidFill>
                  <a:srgbClr val="FF0000"/>
                </a:solidFill>
                <a:latin typeface="Times New Roman" pitchFamily="18" charset="0"/>
                <a:cs typeface="Times New Roman" pitchFamily="18" charset="0"/>
              </a:rPr>
              <a:t>Personal Protective Equipment</a:t>
            </a:r>
            <a:endParaRPr lang="en-US" sz="1100" b="1" dirty="0">
              <a:solidFill>
                <a:srgbClr val="FF0000"/>
              </a:solidFill>
              <a:latin typeface="Times New Roman" pitchFamily="18" charset="0"/>
              <a:cs typeface="Times New Roman" pitchFamily="18" charset="0"/>
            </a:endParaRPr>
          </a:p>
        </p:txBody>
      </p:sp>
      <p:sp>
        <p:nvSpPr>
          <p:cNvPr id="5" name="Rectangle 4"/>
          <p:cNvSpPr/>
          <p:nvPr/>
        </p:nvSpPr>
        <p:spPr>
          <a:xfrm>
            <a:off x="108143" y="3453390"/>
            <a:ext cx="9035857" cy="3046988"/>
          </a:xfrm>
          <a:prstGeom prst="rect">
            <a:avLst/>
          </a:prstGeom>
        </p:spPr>
        <p:txBody>
          <a:bodyPr wrap="square">
            <a:spAutoFit/>
          </a:bodyPr>
          <a:lstStyle/>
          <a:p>
            <a:pPr marL="342900" indent="-342900">
              <a:buFont typeface="Wingdings" pitchFamily="2" charset="2"/>
              <a:buChar char="q"/>
            </a:pPr>
            <a:r>
              <a:rPr lang="en-MY" sz="1600" b="1" dirty="0">
                <a:solidFill>
                  <a:srgbClr val="FF0000"/>
                </a:solidFill>
                <a:latin typeface="Times New Roman" pitchFamily="18" charset="0"/>
                <a:cs typeface="Times New Roman" pitchFamily="18" charset="0"/>
              </a:rPr>
              <a:t>Surgical masks</a:t>
            </a:r>
            <a:endParaRPr lang="en-MY" sz="1600" dirty="0">
              <a:solidFill>
                <a:srgbClr val="FF0000"/>
              </a:solidFill>
              <a:latin typeface="Times New Roman" pitchFamily="18" charset="0"/>
              <a:cs typeface="Times New Roman" pitchFamily="18" charset="0"/>
            </a:endParaRPr>
          </a:p>
          <a:p>
            <a:r>
              <a:rPr lang="en-MY" sz="1600" b="1" dirty="0">
                <a:latin typeface="Times New Roman" pitchFamily="18" charset="0"/>
                <a:cs typeface="Times New Roman" pitchFamily="18" charset="0"/>
              </a:rPr>
              <a:t>Surgical mask generally consists of three layers </a:t>
            </a:r>
            <a:r>
              <a:rPr lang="en-MY" sz="1600" dirty="0">
                <a:latin typeface="Times New Roman" pitchFamily="18" charset="0"/>
                <a:cs typeface="Times New Roman" pitchFamily="18" charset="0"/>
              </a:rPr>
              <a:t>of non-woven</a:t>
            </a:r>
            <a:r>
              <a:rPr lang="ar-AE" sz="1000" dirty="0">
                <a:latin typeface="Times New Roman" pitchFamily="18" charset="0"/>
                <a:cs typeface="Times New Roman" pitchFamily="18" charset="0"/>
              </a:rPr>
              <a:t>غير المنسوجة</a:t>
            </a:r>
            <a:r>
              <a:rPr lang="en-MY" sz="1000" dirty="0">
                <a:latin typeface="Times New Roman" pitchFamily="18" charset="0"/>
                <a:cs typeface="Times New Roman" pitchFamily="18" charset="0"/>
              </a:rPr>
              <a:t> </a:t>
            </a:r>
            <a:r>
              <a:rPr lang="en-MY" sz="1600" dirty="0">
                <a:latin typeface="Times New Roman" pitchFamily="18" charset="0"/>
                <a:cs typeface="Times New Roman" pitchFamily="18" charset="0"/>
              </a:rPr>
              <a:t>fabrics. </a:t>
            </a:r>
          </a:p>
          <a:p>
            <a:pPr marL="342900" indent="-342900">
              <a:buFont typeface="Wingdings" pitchFamily="2" charset="2"/>
              <a:buChar char="v"/>
            </a:pPr>
            <a:r>
              <a:rPr lang="en-MY" sz="1600" dirty="0">
                <a:latin typeface="Times New Roman" pitchFamily="18" charset="0"/>
                <a:cs typeface="Times New Roman" pitchFamily="18" charset="0"/>
              </a:rPr>
              <a:t>It provides </a:t>
            </a:r>
            <a:r>
              <a:rPr lang="en-MY" sz="1600" b="1" dirty="0">
                <a:latin typeface="Times New Roman" pitchFamily="18" charset="0"/>
                <a:cs typeface="Times New Roman" pitchFamily="18" charset="0"/>
              </a:rPr>
              <a:t>a</a:t>
            </a:r>
            <a:r>
              <a:rPr lang="en-MY" sz="1600" b="1" dirty="0">
                <a:solidFill>
                  <a:srgbClr val="FF0000"/>
                </a:solidFill>
                <a:latin typeface="Times New Roman" pitchFamily="18" charset="0"/>
                <a:cs typeface="Times New Roman" pitchFamily="18" charset="0"/>
              </a:rPr>
              <a:t> barrier</a:t>
            </a:r>
            <a:r>
              <a:rPr lang="en-MY" sz="1600" b="1" dirty="0">
                <a:latin typeface="Times New Roman" pitchFamily="18" charset="0"/>
                <a:cs typeface="Times New Roman" pitchFamily="18" charset="0"/>
              </a:rPr>
              <a:t> protection against </a:t>
            </a:r>
            <a:r>
              <a:rPr lang="en-MY" sz="1600" b="1" dirty="0">
                <a:solidFill>
                  <a:srgbClr val="FF0000"/>
                </a:solidFill>
                <a:latin typeface="Times New Roman" pitchFamily="18" charset="0"/>
                <a:cs typeface="Times New Roman" pitchFamily="18" charset="0"/>
              </a:rPr>
              <a:t>large</a:t>
            </a:r>
            <a:r>
              <a:rPr lang="en-MY" sz="1600" b="1" dirty="0">
                <a:latin typeface="Times New Roman" pitchFamily="18" charset="0"/>
                <a:cs typeface="Times New Roman" pitchFamily="18" charset="0"/>
              </a:rPr>
              <a:t> respiratory droplets</a:t>
            </a:r>
            <a:r>
              <a:rPr lang="en-MY" sz="1200" dirty="0">
                <a:latin typeface="Times New Roman" pitchFamily="18" charset="0"/>
                <a:cs typeface="Times New Roman" pitchFamily="18" charset="0"/>
              </a:rPr>
              <a:t>; </a:t>
            </a:r>
            <a:endParaRPr lang="en-MY" sz="1200" b="1" dirty="0">
              <a:solidFill>
                <a:srgbClr val="FF0000"/>
              </a:solidFill>
              <a:latin typeface="Times New Roman" pitchFamily="18" charset="0"/>
              <a:cs typeface="Times New Roman" pitchFamily="18" charset="0"/>
            </a:endParaRPr>
          </a:p>
          <a:p>
            <a:pPr marL="342900" indent="-342900">
              <a:buFont typeface="Wingdings" pitchFamily="2" charset="2"/>
              <a:buChar char="v"/>
            </a:pPr>
            <a:r>
              <a:rPr lang="en-MY" sz="1600" b="1" dirty="0">
                <a:solidFill>
                  <a:srgbClr val="FF0000"/>
                </a:solidFill>
                <a:latin typeface="Times New Roman" pitchFamily="18" charset="0"/>
                <a:cs typeface="Times New Roman" pitchFamily="18" charset="0"/>
              </a:rPr>
              <a:t>N95 or </a:t>
            </a:r>
            <a:r>
              <a:rPr lang="en-MY" sz="1600" b="1" dirty="0">
                <a:solidFill>
                  <a:schemeClr val="tx2"/>
                </a:solidFill>
                <a:latin typeface="Times New Roman" pitchFamily="18" charset="0"/>
                <a:cs typeface="Times New Roman" pitchFamily="18" charset="0"/>
              </a:rPr>
              <a:t>higher level respirators </a:t>
            </a:r>
            <a:endParaRPr lang="en-MY" sz="1600" dirty="0">
              <a:solidFill>
                <a:schemeClr val="tx2"/>
              </a:solidFill>
              <a:latin typeface="Times New Roman" pitchFamily="18" charset="0"/>
              <a:cs typeface="Times New Roman" pitchFamily="18" charset="0"/>
            </a:endParaRPr>
          </a:p>
          <a:p>
            <a:r>
              <a:rPr lang="en-MY" sz="1600" b="1" dirty="0">
                <a:latin typeface="Times New Roman" pitchFamily="18" charset="0"/>
                <a:cs typeface="Times New Roman" pitchFamily="18" charset="0"/>
              </a:rPr>
              <a:t>This type of </a:t>
            </a:r>
            <a:r>
              <a:rPr lang="en-MY" sz="1600" b="1" dirty="0">
                <a:solidFill>
                  <a:srgbClr val="FF0000"/>
                </a:solidFill>
                <a:latin typeface="Times New Roman" pitchFamily="18" charset="0"/>
                <a:cs typeface="Times New Roman" pitchFamily="18" charset="0"/>
              </a:rPr>
              <a:t>N95 ,</a:t>
            </a:r>
            <a:r>
              <a:rPr lang="en-MY" sz="1600" b="1" dirty="0">
                <a:latin typeface="Times New Roman" pitchFamily="18" charset="0"/>
                <a:cs typeface="Times New Roman" pitchFamily="18" charset="0"/>
              </a:rPr>
              <a:t>respirator </a:t>
            </a:r>
            <a:r>
              <a:rPr lang="en-MY" sz="1600" b="1" dirty="0">
                <a:solidFill>
                  <a:srgbClr val="FF0000"/>
                </a:solidFill>
                <a:latin typeface="Times New Roman" pitchFamily="18" charset="0"/>
                <a:cs typeface="Times New Roman" pitchFamily="18" charset="0"/>
              </a:rPr>
              <a:t>filters out </a:t>
            </a:r>
            <a:r>
              <a:rPr lang="en-MY" sz="1600" b="1" dirty="0">
                <a:solidFill>
                  <a:srgbClr val="990099"/>
                </a:solidFill>
                <a:latin typeface="Times New Roman" pitchFamily="18" charset="0"/>
                <a:cs typeface="Times New Roman" pitchFamily="18" charset="0"/>
              </a:rPr>
              <a:t>particulates</a:t>
            </a:r>
            <a:r>
              <a:rPr lang="en-MY" sz="1600" b="1" dirty="0">
                <a:solidFill>
                  <a:srgbClr val="FF0000"/>
                </a:solidFill>
                <a:latin typeface="Times New Roman" pitchFamily="18" charset="0"/>
                <a:cs typeface="Times New Roman" pitchFamily="18" charset="0"/>
              </a:rPr>
              <a:t> </a:t>
            </a:r>
            <a:r>
              <a:rPr lang="en-MY" sz="1600" b="1" dirty="0">
                <a:latin typeface="Times New Roman" pitchFamily="18" charset="0"/>
                <a:cs typeface="Times New Roman" pitchFamily="18" charset="0"/>
              </a:rPr>
              <a:t>and </a:t>
            </a:r>
            <a:r>
              <a:rPr lang="en-MY" sz="1600" b="1" dirty="0">
                <a:solidFill>
                  <a:srgbClr val="990099"/>
                </a:solidFill>
                <a:latin typeface="Times New Roman" pitchFamily="18" charset="0"/>
                <a:cs typeface="Times New Roman" pitchFamily="18" charset="0"/>
              </a:rPr>
              <a:t>liquid droplets </a:t>
            </a:r>
            <a:r>
              <a:rPr lang="en-MY" sz="1600" b="1" dirty="0">
                <a:solidFill>
                  <a:srgbClr val="FF0000"/>
                </a:solidFill>
                <a:latin typeface="Times New Roman" pitchFamily="18" charset="0"/>
                <a:cs typeface="Times New Roman" pitchFamily="18" charset="0"/>
              </a:rPr>
              <a:t>in small particle size</a:t>
            </a:r>
            <a:r>
              <a:rPr lang="en-MY" sz="1600" b="1" dirty="0">
                <a:latin typeface="Times New Roman" pitchFamily="18" charset="0"/>
                <a:cs typeface="Times New Roman" pitchFamily="18" charset="0"/>
              </a:rPr>
              <a:t>, therefore providing</a:t>
            </a:r>
          </a:p>
          <a:p>
            <a:r>
              <a:rPr lang="en-MY" sz="1600" b="1" dirty="0">
                <a:latin typeface="Times New Roman" pitchFamily="18" charset="0"/>
                <a:cs typeface="Times New Roman" pitchFamily="18" charset="0"/>
              </a:rPr>
              <a:t>protection from inhaling aerosols and</a:t>
            </a:r>
          </a:p>
          <a:p>
            <a:r>
              <a:rPr lang="en-MY" sz="1600" b="1" dirty="0">
                <a:latin typeface="Times New Roman" pitchFamily="18" charset="0"/>
                <a:cs typeface="Times New Roman" pitchFamily="18" charset="0"/>
              </a:rPr>
              <a:t>microorganisms that are airborne</a:t>
            </a:r>
            <a:r>
              <a:rPr lang="en-MY" sz="1600" b="1" dirty="0" smtClean="0">
                <a:latin typeface="Times New Roman" pitchFamily="18" charset="0"/>
                <a:cs typeface="Times New Roman" pitchFamily="18" charset="0"/>
              </a:rPr>
              <a:t>.</a:t>
            </a:r>
            <a:endParaRPr lang="ar-SA" sz="1600" b="1" dirty="0" smtClean="0">
              <a:latin typeface="Times New Roman" pitchFamily="18" charset="0"/>
              <a:cs typeface="Times New Roman" pitchFamily="18" charset="0"/>
            </a:endParaRPr>
          </a:p>
          <a:p>
            <a:r>
              <a:rPr lang="ar-SA" sz="1600" dirty="0" smtClean="0"/>
              <a:t>أقنعة جراحية يتكون القناع الجراحي بشكل عام من ثلاث طبقات من الأقمشة غير المنسوجة </a:t>
            </a:r>
            <a:r>
              <a:rPr lang="ar-SA" sz="1600" dirty="0" smtClean="0"/>
              <a:t> </a:t>
            </a:r>
            <a:r>
              <a:rPr lang="ar-SA" sz="1600" dirty="0" smtClean="0"/>
              <a:t>يوفر حاجز حماية ضد قطرات الجهاز التنفسي </a:t>
            </a:r>
            <a:r>
              <a:rPr lang="ar-SA" sz="1600" dirty="0" err="1" smtClean="0"/>
              <a:t>الكبيرة </a:t>
            </a:r>
            <a:r>
              <a:rPr lang="ar-SA" sz="1600" dirty="0" smtClean="0"/>
              <a:t>؛ أجهزة </a:t>
            </a:r>
            <a:r>
              <a:rPr lang="ar-SA" sz="1600" dirty="0" err="1" smtClean="0"/>
              <a:t>التنفس </a:t>
            </a:r>
            <a:r>
              <a:rPr lang="ar-SA" sz="1600" dirty="0" smtClean="0"/>
              <a:t>N95 أو أعلى مستوى هذا النوع </a:t>
            </a:r>
            <a:r>
              <a:rPr lang="ar-SA" sz="1600" dirty="0" err="1" smtClean="0"/>
              <a:t>من N95 </a:t>
            </a:r>
            <a:r>
              <a:rPr lang="ar-SA" sz="1600" dirty="0" smtClean="0"/>
              <a:t>، يقوم جهاز التنفس بتصفية الجسيمات والقطرات السائلة في حجم الجسيمات </a:t>
            </a:r>
            <a:r>
              <a:rPr lang="ar-SA" sz="1600" dirty="0" err="1" smtClean="0"/>
              <a:t>الصغيرة </a:t>
            </a:r>
            <a:r>
              <a:rPr lang="ar-SA" sz="1600" dirty="0" smtClean="0"/>
              <a:t>، وبالتالي توفير الحماية من استنشاق الهباء الجوي و الكائنات الحية الدقيقة المحمولة جوا.</a:t>
            </a:r>
            <a:endParaRPr lang="ar-SA" sz="1600" b="1" dirty="0" smtClean="0">
              <a:latin typeface="Times New Roman" pitchFamily="18" charset="0"/>
              <a:cs typeface="Times New Roman" pitchFamily="18" charset="0"/>
            </a:endParaRPr>
          </a:p>
          <a:p>
            <a:endParaRPr lang="en-MY" sz="16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792946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32656"/>
            <a:ext cx="8856984" cy="6278642"/>
          </a:xfrm>
          <a:prstGeom prst="rect">
            <a:avLst/>
          </a:prstGeom>
        </p:spPr>
        <p:txBody>
          <a:bodyPr wrap="square">
            <a:spAutoFit/>
          </a:bodyPr>
          <a:lstStyle/>
          <a:p>
            <a:pPr marL="457200" indent="-457200">
              <a:buFont typeface="Wingdings" pitchFamily="2" charset="2"/>
              <a:buChar char="q"/>
            </a:pPr>
            <a:r>
              <a:rPr lang="en-MY" b="1" dirty="0">
                <a:solidFill>
                  <a:srgbClr val="C00000"/>
                </a:solidFill>
                <a:latin typeface="Garamond" pitchFamily="18" charset="0"/>
              </a:rPr>
              <a:t>  </a:t>
            </a:r>
            <a:r>
              <a:rPr lang="en-MY" b="1" dirty="0">
                <a:solidFill>
                  <a:srgbClr val="C00000"/>
                </a:solidFill>
                <a:latin typeface="Times New Roman" pitchFamily="18" charset="0"/>
                <a:cs typeface="Times New Roman" pitchFamily="18" charset="0"/>
              </a:rPr>
              <a:t>Protective clothing </a:t>
            </a:r>
            <a:endParaRPr lang="en-MY" dirty="0">
              <a:solidFill>
                <a:srgbClr val="C00000"/>
              </a:solidFill>
              <a:latin typeface="Times New Roman" pitchFamily="18" charset="0"/>
              <a:cs typeface="Times New Roman" pitchFamily="18" charset="0"/>
            </a:endParaRPr>
          </a:p>
          <a:p>
            <a:r>
              <a:rPr lang="en-MY" sz="1600" b="1" dirty="0">
                <a:latin typeface="Times New Roman" pitchFamily="18" charset="0"/>
                <a:cs typeface="Times New Roman" pitchFamily="18" charset="0"/>
              </a:rPr>
              <a:t>includes protective coverall </a:t>
            </a:r>
            <a:r>
              <a:rPr lang="en-MY" sz="1600" dirty="0">
                <a:latin typeface="Times New Roman" pitchFamily="18" charset="0"/>
                <a:cs typeface="Times New Roman" pitchFamily="18" charset="0"/>
              </a:rPr>
              <a:t>(</a:t>
            </a:r>
            <a:r>
              <a:rPr lang="en-MY" sz="1200" dirty="0">
                <a:solidFill>
                  <a:srgbClr val="990099"/>
                </a:solidFill>
                <a:latin typeface="Times New Roman" pitchFamily="18" charset="0"/>
                <a:cs typeface="Times New Roman" pitchFamily="18" charset="0"/>
              </a:rPr>
              <a:t>with attached hood</a:t>
            </a:r>
            <a:r>
              <a:rPr lang="en-MY" sz="1600" dirty="0">
                <a:solidFill>
                  <a:srgbClr val="990099"/>
                </a:solidFill>
                <a:latin typeface="Times New Roman" pitchFamily="18" charset="0"/>
                <a:cs typeface="Times New Roman" pitchFamily="18" charset="0"/>
              </a:rPr>
              <a:t>), </a:t>
            </a:r>
            <a:r>
              <a:rPr lang="en-MY" sz="1200" dirty="0">
                <a:solidFill>
                  <a:schemeClr val="tx2"/>
                </a:solidFill>
                <a:latin typeface="Times New Roman" pitchFamily="18" charset="0"/>
                <a:cs typeface="Times New Roman" pitchFamily="18" charset="0"/>
              </a:rPr>
              <a:t>gown, apron, head and shoe covers; </a:t>
            </a:r>
          </a:p>
          <a:p>
            <a:r>
              <a:rPr lang="en-MY" sz="1600" dirty="0">
                <a:solidFill>
                  <a:srgbClr val="002060"/>
                </a:solidFill>
                <a:latin typeface="Times New Roman" pitchFamily="18" charset="0"/>
                <a:cs typeface="Times New Roman" pitchFamily="18" charset="0"/>
              </a:rPr>
              <a:t>• </a:t>
            </a:r>
            <a:r>
              <a:rPr lang="en-MY" sz="1600" b="1" dirty="0">
                <a:solidFill>
                  <a:srgbClr val="002060"/>
                </a:solidFill>
                <a:latin typeface="Times New Roman" pitchFamily="18" charset="0"/>
                <a:cs typeface="Times New Roman" pitchFamily="18" charset="0"/>
              </a:rPr>
              <a:t>Protective clothing </a:t>
            </a:r>
            <a:r>
              <a:rPr lang="en-MY" sz="1600" b="1" dirty="0">
                <a:latin typeface="Times New Roman" pitchFamily="18" charset="0"/>
                <a:cs typeface="Times New Roman" pitchFamily="18" charset="0"/>
              </a:rPr>
              <a:t>should be </a:t>
            </a:r>
            <a:r>
              <a:rPr lang="en-MY" sz="1600" b="1" dirty="0">
                <a:solidFill>
                  <a:srgbClr val="FF0000"/>
                </a:solidFill>
                <a:latin typeface="Times New Roman" pitchFamily="18" charset="0"/>
                <a:cs typeface="Times New Roman" pitchFamily="18" charset="0"/>
              </a:rPr>
              <a:t>waterproof or impermeable </a:t>
            </a:r>
          </a:p>
          <a:p>
            <a:r>
              <a:rPr lang="en-MY" sz="1600" b="1" dirty="0">
                <a:latin typeface="Times New Roman" pitchFamily="18" charset="0"/>
                <a:cs typeface="Times New Roman" pitchFamily="18" charset="0"/>
              </a:rPr>
              <a:t>to liquids to </a:t>
            </a:r>
            <a:r>
              <a:rPr lang="en-MY" sz="1600" b="1" dirty="0">
                <a:solidFill>
                  <a:srgbClr val="FF0000"/>
                </a:solidFill>
                <a:latin typeface="Times New Roman" pitchFamily="18" charset="0"/>
                <a:cs typeface="Times New Roman" pitchFamily="18" charset="0"/>
              </a:rPr>
              <a:t>protect the body </a:t>
            </a:r>
            <a:r>
              <a:rPr lang="en-MY" sz="1600" i="1" dirty="0">
                <a:latin typeface="Times New Roman" pitchFamily="18" charset="0"/>
                <a:cs typeface="Times New Roman" pitchFamily="18" charset="0"/>
              </a:rPr>
              <a:t>from</a:t>
            </a:r>
            <a:r>
              <a:rPr lang="en-MY" sz="1600" b="1" i="1" dirty="0">
                <a:latin typeface="Times New Roman" pitchFamily="18" charset="0"/>
                <a:cs typeface="Times New Roman" pitchFamily="18" charset="0"/>
              </a:rPr>
              <a:t> contamination </a:t>
            </a:r>
            <a:r>
              <a:rPr lang="en-MY" sz="1600" i="1" dirty="0">
                <a:latin typeface="Times New Roman" pitchFamily="18" charset="0"/>
                <a:cs typeface="Times New Roman" pitchFamily="18" charset="0"/>
              </a:rPr>
              <a:t>by </a:t>
            </a:r>
            <a:r>
              <a:rPr lang="en-MY" sz="1600" b="1" i="1" dirty="0">
                <a:solidFill>
                  <a:schemeClr val="tx2"/>
                </a:solidFill>
                <a:latin typeface="Times New Roman" pitchFamily="18" charset="0"/>
                <a:cs typeface="Times New Roman" pitchFamily="18" charset="0"/>
              </a:rPr>
              <a:t>blood, droplets or other body fluids </a:t>
            </a:r>
            <a:r>
              <a:rPr lang="en-MY" sz="1600" i="1" dirty="0">
                <a:latin typeface="Times New Roman" pitchFamily="18" charset="0"/>
                <a:cs typeface="Times New Roman" pitchFamily="18" charset="0"/>
              </a:rPr>
              <a:t>and </a:t>
            </a:r>
          </a:p>
          <a:p>
            <a:r>
              <a:rPr lang="en-MY" sz="1600" b="1" dirty="0">
                <a:solidFill>
                  <a:srgbClr val="FF0000"/>
                </a:solidFill>
                <a:latin typeface="Times New Roman" pitchFamily="18" charset="0"/>
                <a:cs typeface="Times New Roman" pitchFamily="18" charset="0"/>
              </a:rPr>
              <a:t>prevent these </a:t>
            </a:r>
            <a:r>
              <a:rPr lang="en-MY" sz="1600" b="1" i="1" dirty="0">
                <a:solidFill>
                  <a:schemeClr val="tx2"/>
                </a:solidFill>
                <a:latin typeface="Times New Roman" pitchFamily="18" charset="0"/>
                <a:cs typeface="Times New Roman" pitchFamily="18" charset="0"/>
              </a:rPr>
              <a:t>contaminants from getting </a:t>
            </a:r>
            <a:r>
              <a:rPr lang="en-MY" sz="1600" b="1" i="1" dirty="0">
                <a:solidFill>
                  <a:srgbClr val="FF0000"/>
                </a:solidFill>
                <a:latin typeface="Times New Roman" pitchFamily="18" charset="0"/>
                <a:cs typeface="Times New Roman" pitchFamily="18" charset="0"/>
              </a:rPr>
              <a:t>into the body </a:t>
            </a:r>
          </a:p>
          <a:p>
            <a:pPr algn="ctr"/>
            <a:r>
              <a:rPr lang="en-MY" sz="1600" b="1" i="1" dirty="0">
                <a:solidFill>
                  <a:schemeClr val="tx2"/>
                </a:solidFill>
                <a:latin typeface="Times New Roman" pitchFamily="18" charset="0"/>
                <a:cs typeface="Times New Roman" pitchFamily="18" charset="0"/>
              </a:rPr>
              <a:t> </a:t>
            </a:r>
            <a:r>
              <a:rPr lang="en-MY" sz="1600" b="1" i="1" dirty="0">
                <a:solidFill>
                  <a:srgbClr val="0070C0"/>
                </a:solidFill>
                <a:latin typeface="Times New Roman" pitchFamily="18" charset="0"/>
                <a:cs typeface="Times New Roman" pitchFamily="18" charset="0"/>
              </a:rPr>
              <a:t>through open wounds </a:t>
            </a:r>
            <a:r>
              <a:rPr lang="en-MY" sz="1600" b="1" i="1" dirty="0">
                <a:latin typeface="Times New Roman" pitchFamily="18" charset="0"/>
                <a:cs typeface="Times New Roman" pitchFamily="18" charset="0"/>
              </a:rPr>
              <a:t>or contaminating</a:t>
            </a:r>
            <a:r>
              <a:rPr lang="en-MY" sz="1600" b="1" dirty="0">
                <a:latin typeface="Times New Roman" pitchFamily="18" charset="0"/>
                <a:cs typeface="Times New Roman" pitchFamily="18" charset="0"/>
              </a:rPr>
              <a:t> the </a:t>
            </a:r>
            <a:r>
              <a:rPr lang="en-MY" sz="1600" b="1" dirty="0">
                <a:solidFill>
                  <a:srgbClr val="FF0000"/>
                </a:solidFill>
                <a:latin typeface="Times New Roman" pitchFamily="18" charset="0"/>
                <a:cs typeface="Times New Roman" pitchFamily="18" charset="0"/>
              </a:rPr>
              <a:t>worker's own clothing</a:t>
            </a:r>
            <a:r>
              <a:rPr lang="en-MY" sz="1600" b="1" dirty="0">
                <a:solidFill>
                  <a:srgbClr val="002060"/>
                </a:solidFill>
                <a:latin typeface="Times New Roman" pitchFamily="18" charset="0"/>
                <a:cs typeface="Times New Roman" pitchFamily="18" charset="0"/>
              </a:rPr>
              <a:t>, </a:t>
            </a:r>
            <a:r>
              <a:rPr lang="en-MY" sz="1600" b="1" i="1" dirty="0">
                <a:solidFill>
                  <a:srgbClr val="002060"/>
                </a:solidFill>
                <a:latin typeface="Times New Roman" pitchFamily="18" charset="0"/>
                <a:cs typeface="Times New Roman" pitchFamily="18" charset="0"/>
              </a:rPr>
              <a:t>thus   reducing the chance of spreading of pathogen and cross-infection; </a:t>
            </a:r>
            <a:endParaRPr lang="en-MY" sz="1600" b="1" dirty="0">
              <a:solidFill>
                <a:srgbClr val="002060"/>
              </a:solidFill>
              <a:latin typeface="Times New Roman" pitchFamily="18" charset="0"/>
              <a:cs typeface="Times New Roman" pitchFamily="18" charset="0"/>
            </a:endParaRPr>
          </a:p>
          <a:p>
            <a:r>
              <a:rPr lang="en-MY" sz="1600" i="1" dirty="0">
                <a:solidFill>
                  <a:srgbClr val="002060"/>
                </a:solidFill>
                <a:latin typeface="Times New Roman" pitchFamily="18" charset="0"/>
                <a:cs typeface="Times New Roman" pitchFamily="18" charset="0"/>
              </a:rPr>
              <a:t>•</a:t>
            </a:r>
            <a:r>
              <a:rPr lang="en-MY" sz="1600" dirty="0">
                <a:solidFill>
                  <a:srgbClr val="002060"/>
                </a:solidFill>
                <a:latin typeface="Times New Roman" pitchFamily="18" charset="0"/>
                <a:cs typeface="Times New Roman" pitchFamily="18" charset="0"/>
              </a:rPr>
              <a:t> </a:t>
            </a:r>
            <a:r>
              <a:rPr lang="en-MY" sz="1600" b="1" dirty="0">
                <a:solidFill>
                  <a:srgbClr val="002060"/>
                </a:solidFill>
                <a:latin typeface="Times New Roman" pitchFamily="18" charset="0"/>
                <a:cs typeface="Times New Roman" pitchFamily="18" charset="0"/>
              </a:rPr>
              <a:t>Protective clothing </a:t>
            </a:r>
            <a:r>
              <a:rPr lang="en-MY" sz="1600" dirty="0">
                <a:latin typeface="Times New Roman" pitchFamily="18" charset="0"/>
                <a:cs typeface="Times New Roman" pitchFamily="18" charset="0"/>
              </a:rPr>
              <a:t>is </a:t>
            </a:r>
            <a:r>
              <a:rPr lang="en-MY" sz="1600" b="1" dirty="0">
                <a:solidFill>
                  <a:srgbClr val="FF0000"/>
                </a:solidFill>
                <a:latin typeface="Times New Roman" pitchFamily="18" charset="0"/>
                <a:cs typeface="Times New Roman" pitchFamily="18" charset="0"/>
              </a:rPr>
              <a:t>disposable </a:t>
            </a:r>
            <a:r>
              <a:rPr lang="en-MY" sz="1600" b="1" dirty="0">
                <a:solidFill>
                  <a:schemeClr val="tx2"/>
                </a:solidFill>
                <a:latin typeface="Times New Roman" pitchFamily="18" charset="0"/>
                <a:cs typeface="Times New Roman" pitchFamily="18" charset="0"/>
              </a:rPr>
              <a:t>in most cases</a:t>
            </a:r>
          </a:p>
          <a:p>
            <a:pPr marL="457200" indent="-457200">
              <a:buFont typeface="Wingdings" pitchFamily="2" charset="2"/>
              <a:buChar char="§"/>
            </a:pPr>
            <a:r>
              <a:rPr lang="en-MY" sz="1600" b="1" dirty="0">
                <a:solidFill>
                  <a:srgbClr val="FF0000"/>
                </a:solidFill>
                <a:latin typeface="Times New Roman" pitchFamily="18" charset="0"/>
                <a:cs typeface="Times New Roman" pitchFamily="18" charset="0"/>
              </a:rPr>
              <a:t> </a:t>
            </a:r>
            <a:r>
              <a:rPr lang="en-MY" sz="1600" dirty="0">
                <a:latin typeface="Times New Roman" pitchFamily="18" charset="0"/>
                <a:cs typeface="Times New Roman" pitchFamily="18" charset="0"/>
              </a:rPr>
              <a:t>though </a:t>
            </a:r>
            <a:r>
              <a:rPr lang="en-MY" sz="1600" b="1" dirty="0">
                <a:latin typeface="Times New Roman" pitchFamily="18" charset="0"/>
                <a:cs typeface="Times New Roman" pitchFamily="18" charset="0"/>
              </a:rPr>
              <a:t>some can be </a:t>
            </a:r>
            <a:r>
              <a:rPr lang="en-MY" sz="1600" b="1" dirty="0">
                <a:solidFill>
                  <a:srgbClr val="0070C0"/>
                </a:solidFill>
                <a:latin typeface="Times New Roman" pitchFamily="18" charset="0"/>
                <a:cs typeface="Times New Roman" pitchFamily="18" charset="0"/>
              </a:rPr>
              <a:t>reused after sterilization</a:t>
            </a:r>
            <a:r>
              <a:rPr lang="en-MY" sz="1600" dirty="0">
                <a:latin typeface="Times New Roman" pitchFamily="18" charset="0"/>
                <a:cs typeface="Times New Roman" pitchFamily="18" charset="0"/>
              </a:rPr>
              <a:t>; </a:t>
            </a:r>
          </a:p>
          <a:p>
            <a:r>
              <a:rPr lang="en-MY" sz="1600" dirty="0">
                <a:latin typeface="Times New Roman" pitchFamily="18" charset="0"/>
                <a:cs typeface="Times New Roman" pitchFamily="18" charset="0"/>
              </a:rPr>
              <a:t>• </a:t>
            </a:r>
            <a:r>
              <a:rPr lang="en-MY" sz="1600" b="1" dirty="0">
                <a:latin typeface="Times New Roman" pitchFamily="18" charset="0"/>
                <a:cs typeface="Times New Roman" pitchFamily="18" charset="0"/>
              </a:rPr>
              <a:t>Protective clothing </a:t>
            </a:r>
            <a:r>
              <a:rPr lang="en-MY" sz="1600" b="1" dirty="0">
                <a:solidFill>
                  <a:srgbClr val="FF0000"/>
                </a:solidFill>
                <a:latin typeface="Times New Roman" pitchFamily="18" charset="0"/>
                <a:cs typeface="Times New Roman" pitchFamily="18" charset="0"/>
              </a:rPr>
              <a:t>should</a:t>
            </a:r>
            <a:r>
              <a:rPr lang="en-MY" sz="1600" dirty="0">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fit the wearer </a:t>
            </a:r>
            <a:r>
              <a:rPr lang="en-MY" sz="1600" dirty="0">
                <a:latin typeface="Times New Roman" pitchFamily="18" charset="0"/>
                <a:cs typeface="Times New Roman" pitchFamily="18" charset="0"/>
              </a:rPr>
              <a:t>and </a:t>
            </a:r>
          </a:p>
          <a:p>
            <a:r>
              <a:rPr lang="en-MY" sz="1600" dirty="0">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should not hamper</a:t>
            </a:r>
            <a:r>
              <a:rPr lang="en-MY" sz="1600" b="1" dirty="0">
                <a:latin typeface="Times New Roman" pitchFamily="18" charset="0"/>
                <a:cs typeface="Times New Roman" pitchFamily="18" charset="0"/>
              </a:rPr>
              <a:t>(obstruct) movement</a:t>
            </a:r>
            <a:r>
              <a:rPr lang="en-MY" sz="1600" dirty="0">
                <a:latin typeface="Garamond" pitchFamily="18" charset="0"/>
              </a:rPr>
              <a:t>; </a:t>
            </a:r>
          </a:p>
          <a:p>
            <a:pPr marL="457200" lvl="0" indent="-457200">
              <a:buFont typeface="Wingdings" pitchFamily="2" charset="2"/>
              <a:buChar char="q"/>
            </a:pPr>
            <a:r>
              <a:rPr lang="en-MY" sz="1600" b="1" dirty="0">
                <a:solidFill>
                  <a:schemeClr val="tx2"/>
                </a:solidFill>
                <a:latin typeface="Times New Roman" pitchFamily="18" charset="0"/>
                <a:cs typeface="Times New Roman" pitchFamily="18" charset="0"/>
              </a:rPr>
              <a:t>Protective</a:t>
            </a:r>
            <a:r>
              <a:rPr lang="en-MY" sz="1600" b="1" dirty="0">
                <a:solidFill>
                  <a:prstClr val="black"/>
                </a:solidFill>
                <a:latin typeface="Times New Roman" pitchFamily="18" charset="0"/>
                <a:cs typeface="Times New Roman" pitchFamily="18" charset="0"/>
              </a:rPr>
              <a:t> clothing should be </a:t>
            </a:r>
            <a:r>
              <a:rPr lang="en-MY" sz="1600" b="1" dirty="0">
                <a:solidFill>
                  <a:srgbClr val="FF0000"/>
                </a:solidFill>
                <a:latin typeface="Times New Roman" pitchFamily="18" charset="0"/>
                <a:cs typeface="Times New Roman" pitchFamily="18" charset="0"/>
              </a:rPr>
              <a:t>checked before use</a:t>
            </a:r>
          </a:p>
          <a:p>
            <a:pPr marL="457200" lvl="0" indent="-457200">
              <a:buFont typeface="Wingdings" pitchFamily="2" charset="2"/>
              <a:buChar char="ü"/>
            </a:pPr>
            <a:r>
              <a:rPr lang="en-MY" sz="1600" dirty="0">
                <a:solidFill>
                  <a:prstClr val="black"/>
                </a:solidFill>
                <a:latin typeface="Times New Roman" pitchFamily="18" charset="0"/>
                <a:cs typeface="Times New Roman" pitchFamily="18" charset="0"/>
              </a:rPr>
              <a:t> and </a:t>
            </a:r>
            <a:r>
              <a:rPr lang="en-MY" sz="1600" b="1" dirty="0">
                <a:solidFill>
                  <a:srgbClr val="FF0000"/>
                </a:solidFill>
                <a:latin typeface="Times New Roman" pitchFamily="18" charset="0"/>
                <a:cs typeface="Times New Roman" pitchFamily="18" charset="0"/>
              </a:rPr>
              <a:t>replaced if damaged;</a:t>
            </a:r>
            <a:endParaRPr lang="en-MY" sz="1600" dirty="0">
              <a:solidFill>
                <a:srgbClr val="FF0000"/>
              </a:solidFill>
              <a:latin typeface="Times New Roman" pitchFamily="18" charset="0"/>
              <a:cs typeface="Times New Roman" pitchFamily="18" charset="0"/>
            </a:endParaRPr>
          </a:p>
          <a:p>
            <a:pPr marL="457200" lvl="0" indent="-457200">
              <a:buFont typeface="Wingdings" pitchFamily="2" charset="2"/>
              <a:buChar char="v"/>
            </a:pPr>
            <a:r>
              <a:rPr lang="en-MY" sz="1600" b="1" dirty="0">
                <a:solidFill>
                  <a:srgbClr val="FF0000"/>
                </a:solidFill>
                <a:latin typeface="Times New Roman" pitchFamily="18" charset="0"/>
                <a:cs typeface="Times New Roman" pitchFamily="18" charset="0"/>
              </a:rPr>
              <a:t>   Biologically contaminated </a:t>
            </a:r>
            <a:r>
              <a:rPr lang="en-MY" sz="1600" b="1" dirty="0">
                <a:solidFill>
                  <a:srgbClr val="002060"/>
                </a:solidFill>
                <a:latin typeface="Times New Roman" pitchFamily="18" charset="0"/>
                <a:cs typeface="Times New Roman" pitchFamily="18" charset="0"/>
              </a:rPr>
              <a:t>protective clothing should be</a:t>
            </a:r>
          </a:p>
          <a:p>
            <a:pPr marL="457200" lvl="0" indent="-457200">
              <a:buFont typeface="Wingdings" pitchFamily="2" charset="2"/>
              <a:buChar char="§"/>
            </a:pPr>
            <a:r>
              <a:rPr lang="en-MY" sz="1600" b="1" dirty="0">
                <a:solidFill>
                  <a:srgbClr val="002060"/>
                </a:solidFill>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disposed of</a:t>
            </a:r>
            <a:r>
              <a:rPr lang="en-MY" sz="1600" dirty="0">
                <a:solidFill>
                  <a:prstClr val="black"/>
                </a:solidFill>
                <a:latin typeface="Times New Roman" pitchFamily="18" charset="0"/>
                <a:cs typeface="Times New Roman" pitchFamily="18" charset="0"/>
              </a:rPr>
              <a:t> </a:t>
            </a:r>
            <a:r>
              <a:rPr lang="en-MY" sz="1600" b="1" dirty="0">
                <a:solidFill>
                  <a:prstClr val="black"/>
                </a:solidFill>
                <a:latin typeface="Times New Roman" pitchFamily="18" charset="0"/>
                <a:cs typeface="Times New Roman" pitchFamily="18" charset="0"/>
              </a:rPr>
              <a:t>in </a:t>
            </a:r>
            <a:r>
              <a:rPr lang="en-MY" sz="1600" b="1" dirty="0">
                <a:solidFill>
                  <a:srgbClr val="002060"/>
                </a:solidFill>
                <a:latin typeface="Times New Roman" pitchFamily="18" charset="0"/>
                <a:cs typeface="Times New Roman" pitchFamily="18" charset="0"/>
              </a:rPr>
              <a:t>specially designed rubbish bag </a:t>
            </a:r>
            <a:r>
              <a:rPr lang="en-MY" sz="1600" b="1" dirty="0">
                <a:solidFill>
                  <a:srgbClr val="0070C0"/>
                </a:solidFill>
                <a:latin typeface="Times New Roman" pitchFamily="18" charset="0"/>
                <a:cs typeface="Times New Roman" pitchFamily="18" charset="0"/>
              </a:rPr>
              <a:t>marked </a:t>
            </a:r>
          </a:p>
          <a:p>
            <a:pPr marL="457200" lvl="0" indent="-457200">
              <a:buFont typeface="Wingdings" pitchFamily="2" charset="2"/>
              <a:buChar char="§"/>
            </a:pPr>
            <a:r>
              <a:rPr lang="en-MY" sz="1600" b="1" dirty="0">
                <a:solidFill>
                  <a:srgbClr val="0070C0"/>
                </a:solidFill>
                <a:latin typeface="Times New Roman" pitchFamily="18" charset="0"/>
                <a:cs typeface="Times New Roman" pitchFamily="18" charset="0"/>
              </a:rPr>
              <a:t>with </a:t>
            </a:r>
            <a:r>
              <a:rPr lang="en-MY" sz="1600" b="1" dirty="0">
                <a:solidFill>
                  <a:prstClr val="black"/>
                </a:solidFill>
                <a:latin typeface="Times New Roman" pitchFamily="18" charset="0"/>
                <a:cs typeface="Times New Roman" pitchFamily="18" charset="0"/>
              </a:rPr>
              <a:t>"</a:t>
            </a:r>
            <a:r>
              <a:rPr lang="en-MY" sz="1600" b="1" dirty="0">
                <a:solidFill>
                  <a:srgbClr val="FF0000"/>
                </a:solidFill>
                <a:latin typeface="Times New Roman" pitchFamily="18" charset="0"/>
                <a:cs typeface="Times New Roman" pitchFamily="18" charset="0"/>
              </a:rPr>
              <a:t>biological hazard</a:t>
            </a:r>
            <a:r>
              <a:rPr lang="en-MY" sz="1600" b="1" dirty="0">
                <a:solidFill>
                  <a:prstClr val="black"/>
                </a:solidFill>
                <a:latin typeface="Times New Roman" pitchFamily="18" charset="0"/>
                <a:cs typeface="Times New Roman" pitchFamily="18" charset="0"/>
              </a:rPr>
              <a:t>" </a:t>
            </a:r>
            <a:r>
              <a:rPr lang="en-MY" sz="1600" dirty="0">
                <a:solidFill>
                  <a:prstClr val="black"/>
                </a:solidFill>
                <a:latin typeface="Times New Roman" pitchFamily="18" charset="0"/>
                <a:cs typeface="Times New Roman" pitchFamily="18" charset="0"/>
              </a:rPr>
              <a:t>warning and label.</a:t>
            </a:r>
          </a:p>
          <a:p>
            <a:pPr marL="457200" lvl="0" indent="-457200">
              <a:buFont typeface="Wingdings" pitchFamily="2" charset="2"/>
              <a:buChar char="§"/>
            </a:pPr>
            <a:r>
              <a:rPr lang="en-MY" sz="1600" dirty="0">
                <a:solidFill>
                  <a:prstClr val="black"/>
                </a:solidFill>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Seal the </a:t>
            </a:r>
            <a:r>
              <a:rPr lang="en-MY" sz="1600" dirty="0">
                <a:solidFill>
                  <a:srgbClr val="FF0000"/>
                </a:solidFill>
                <a:latin typeface="Times New Roman" pitchFamily="18" charset="0"/>
                <a:cs typeface="Times New Roman" pitchFamily="18" charset="0"/>
              </a:rPr>
              <a:t>b</a:t>
            </a:r>
            <a:r>
              <a:rPr lang="en-MY" sz="1600" dirty="0">
                <a:solidFill>
                  <a:prstClr val="black"/>
                </a:solidFill>
                <a:latin typeface="Times New Roman" pitchFamily="18" charset="0"/>
                <a:cs typeface="Times New Roman" pitchFamily="18" charset="0"/>
              </a:rPr>
              <a:t>ag and </a:t>
            </a:r>
            <a:r>
              <a:rPr lang="en-MY" sz="1600" b="1" dirty="0">
                <a:solidFill>
                  <a:prstClr val="black"/>
                </a:solidFill>
                <a:latin typeface="Times New Roman" pitchFamily="18" charset="0"/>
                <a:cs typeface="Times New Roman" pitchFamily="18" charset="0"/>
              </a:rPr>
              <a:t>place it in designated location </a:t>
            </a:r>
            <a:r>
              <a:rPr lang="en-MY" sz="1600" dirty="0">
                <a:solidFill>
                  <a:prstClr val="black"/>
                </a:solidFill>
                <a:latin typeface="Times New Roman" pitchFamily="18" charset="0"/>
                <a:cs typeface="Times New Roman" pitchFamily="18" charset="0"/>
              </a:rPr>
              <a:t>for special </a:t>
            </a:r>
            <a:r>
              <a:rPr lang="en-MY" sz="1600" dirty="0" smtClean="0">
                <a:solidFill>
                  <a:prstClr val="black"/>
                </a:solidFill>
                <a:latin typeface="Times New Roman" pitchFamily="18" charset="0"/>
                <a:cs typeface="Times New Roman" pitchFamily="18" charset="0"/>
              </a:rPr>
              <a:t>disposal</a:t>
            </a:r>
            <a:endParaRPr lang="ar-SA" sz="1600" dirty="0" smtClean="0">
              <a:solidFill>
                <a:prstClr val="black"/>
              </a:solidFill>
              <a:latin typeface="Times New Roman" pitchFamily="18" charset="0"/>
              <a:cs typeface="Times New Roman" pitchFamily="18" charset="0"/>
            </a:endParaRPr>
          </a:p>
          <a:p>
            <a:pPr marL="457200" lvl="0" indent="-457200">
              <a:buFont typeface="Wingdings" pitchFamily="2" charset="2"/>
              <a:buChar char="§"/>
            </a:pPr>
            <a:r>
              <a:rPr lang="ar-SA" sz="1600" dirty="0" smtClean="0"/>
              <a:t>ملابس واقية يشمل المعطف </a:t>
            </a:r>
            <a:r>
              <a:rPr lang="ar-SA" sz="1600" dirty="0" err="1" smtClean="0"/>
              <a:t>الواقي </a:t>
            </a:r>
            <a:r>
              <a:rPr lang="ar-SA" sz="1600" dirty="0" smtClean="0"/>
              <a:t>(مع غطاء المحرك المرفق</a:t>
            </a:r>
            <a:r>
              <a:rPr lang="ar-SA" sz="1600" dirty="0" err="1" smtClean="0"/>
              <a:t>) </a:t>
            </a:r>
            <a:r>
              <a:rPr lang="ar-SA" sz="1600" dirty="0" smtClean="0"/>
              <a:t>، </a:t>
            </a:r>
            <a:r>
              <a:rPr lang="ar-SA" sz="1600" dirty="0" err="1" smtClean="0"/>
              <a:t>والعباء</a:t>
            </a:r>
            <a:r>
              <a:rPr lang="ar-SA" sz="1600" dirty="0" smtClean="0"/>
              <a:t> ، </a:t>
            </a:r>
            <a:r>
              <a:rPr lang="ar-SA" sz="1600" dirty="0" err="1" smtClean="0"/>
              <a:t>والمئزر </a:t>
            </a:r>
            <a:r>
              <a:rPr lang="ar-SA" sz="1600" dirty="0" smtClean="0"/>
              <a:t>، وأغطية الرأس </a:t>
            </a:r>
            <a:r>
              <a:rPr lang="ar-SA" sz="1600" dirty="0" err="1" smtClean="0"/>
              <a:t>والأحذية ؛ </a:t>
            </a:r>
            <a:r>
              <a:rPr lang="ar-SA" sz="1600" dirty="0" smtClean="0"/>
              <a:t>• يجب أن تكون الملابس الواقية مقاومة للماء أو غير منفذة للماء للسوائل لحماية الجسم من التلوث بالدم أو القطرات أو سوائل الجسم الأخرى و منع هذه الملوثات من الوصول إلى الجسم من خلال الجروح المفتوحة أو تلويث ملابس العامل </a:t>
            </a:r>
            <a:r>
              <a:rPr lang="ar-SA" sz="1600" dirty="0" err="1" smtClean="0"/>
              <a:t>نفسه </a:t>
            </a:r>
            <a:r>
              <a:rPr lang="ar-SA" sz="1600" dirty="0" smtClean="0"/>
              <a:t>، مما يقلل من فرصة انتشار العوامل الممرضة والعدوى </a:t>
            </a:r>
            <a:r>
              <a:rPr lang="ar-SA" sz="1600" dirty="0" err="1" smtClean="0"/>
              <a:t>المتصالبة</a:t>
            </a:r>
            <a:r>
              <a:rPr lang="ar-SA" sz="1600" dirty="0" smtClean="0"/>
              <a:t> </a:t>
            </a:r>
            <a:r>
              <a:rPr lang="ar-SA" sz="1600" dirty="0" err="1" smtClean="0"/>
              <a:t>؛ </a:t>
            </a:r>
            <a:r>
              <a:rPr lang="ar-SA" sz="1600" dirty="0" smtClean="0"/>
              <a:t>• الملابس الواقية يمكن التخلص منها في معظم الحالات على الرغم من أنه يمكن إعادة استخدام بعضها بعد </a:t>
            </a:r>
            <a:r>
              <a:rPr lang="ar-SA" sz="1600" dirty="0" err="1" smtClean="0"/>
              <a:t>التعقيم ؛ </a:t>
            </a:r>
            <a:r>
              <a:rPr lang="ar-SA" sz="1600" dirty="0" smtClean="0"/>
              <a:t>• يجب أن تناسب الملابس الواقية من </a:t>
            </a:r>
            <a:r>
              <a:rPr lang="ar-SA" sz="1600" dirty="0" err="1" smtClean="0"/>
              <a:t>يرتديها</a:t>
            </a:r>
            <a:r>
              <a:rPr lang="ar-SA" sz="1600" dirty="0" smtClean="0"/>
              <a:t> و لا ينبغي أن </a:t>
            </a:r>
            <a:r>
              <a:rPr lang="ar-SA" sz="1600" dirty="0" err="1" smtClean="0"/>
              <a:t>يعيق </a:t>
            </a:r>
            <a:r>
              <a:rPr lang="ar-SA" sz="1600" dirty="0" smtClean="0"/>
              <a:t>(يعيق) </a:t>
            </a:r>
            <a:r>
              <a:rPr lang="ar-SA" sz="1600" dirty="0" err="1" smtClean="0"/>
              <a:t>الحركة </a:t>
            </a:r>
            <a:r>
              <a:rPr lang="ar-SA" sz="1600" dirty="0" smtClean="0"/>
              <a:t>؛ يجب فحص الملابس الواقية قبل الاستخدام واستبدالها في حالة </a:t>
            </a:r>
            <a:r>
              <a:rPr lang="ar-SA" sz="1600" dirty="0" err="1" smtClean="0"/>
              <a:t>تلفها </a:t>
            </a:r>
            <a:r>
              <a:rPr lang="ar-SA" sz="1600" dirty="0" smtClean="0"/>
              <a:t>؛ يجب أن تكون الملابس الواقية الملوثة بيولوجيا يتم التخلص منها في كيس قمامة مصمم خصيصًا بعلامة مع </a:t>
            </a:r>
            <a:r>
              <a:rPr lang="ar-SA" sz="1600" dirty="0" err="1" smtClean="0"/>
              <a:t>تحذير </a:t>
            </a:r>
            <a:r>
              <a:rPr lang="ar-SA" sz="1600" dirty="0" smtClean="0"/>
              <a:t>"الخطر البيولوجي" </a:t>
            </a:r>
            <a:r>
              <a:rPr lang="ar-SA" sz="1600" dirty="0" err="1" smtClean="0"/>
              <a:t>والتسمية.</a:t>
            </a:r>
            <a:r>
              <a:rPr lang="ar-SA" sz="1600" dirty="0" smtClean="0"/>
              <a:t> أغلق الكيس وضعه في مكان مخصص للتخلص منه بشكل خاص</a:t>
            </a:r>
            <a:endParaRPr lang="en-US" sz="1600" dirty="0">
              <a:latin typeface="Garamond" pitchFamily="18" charset="0"/>
            </a:endParaRPr>
          </a:p>
        </p:txBody>
      </p:sp>
      <p:sp>
        <p:nvSpPr>
          <p:cNvPr id="3" name="Date Placeholder 2"/>
          <p:cNvSpPr>
            <a:spLocks noGrp="1"/>
          </p:cNvSpPr>
          <p:nvPr>
            <p:ph type="dt" sz="half" idx="10"/>
          </p:nvPr>
        </p:nvSpPr>
        <p:spPr>
          <a:xfrm>
            <a:off x="1259632" y="6492875"/>
            <a:ext cx="2133600" cy="365125"/>
          </a:xfrm>
        </p:spPr>
        <p:txBody>
          <a:bodyPr/>
          <a:lstStyle/>
          <a:p>
            <a:pPr marL="171450" indent="-171450">
              <a:buFont typeface="Wingdings" pitchFamily="2" charset="2"/>
              <a:buChar char="§"/>
            </a:pPr>
            <a:fld id="{D0284678-46E9-4578-8588-8064F278A364}" type="datetime1">
              <a:rPr lang="en-MY" smtClean="0"/>
              <a:pPr marL="171450" indent="-171450">
                <a:buFont typeface="Wingdings" pitchFamily="2" charset="2"/>
                <a:buChar char="§"/>
              </a:pPr>
              <a:t>8/5/2022</a:t>
            </a:fld>
            <a:endParaRPr lang="en-MY" dirty="0"/>
          </a:p>
        </p:txBody>
      </p:sp>
      <p:sp>
        <p:nvSpPr>
          <p:cNvPr id="4" name="Slide Number Placeholder 3"/>
          <p:cNvSpPr>
            <a:spLocks noGrp="1"/>
          </p:cNvSpPr>
          <p:nvPr>
            <p:ph type="sldNum" sz="quarter" idx="12"/>
          </p:nvPr>
        </p:nvSpPr>
        <p:spPr/>
        <p:txBody>
          <a:bodyPr/>
          <a:lstStyle/>
          <a:p>
            <a:fld id="{8576C578-E9D5-4165-AC36-A8CA4C726D77}" type="slidenum">
              <a:rPr lang="en-MY" smtClean="0"/>
              <a:pPr/>
              <a:t>24</a:t>
            </a:fld>
            <a:endParaRPr lang="en-MY"/>
          </a:p>
        </p:txBody>
      </p:sp>
      <p:sp>
        <p:nvSpPr>
          <p:cNvPr id="6" name="Rectangle 5"/>
          <p:cNvSpPr/>
          <p:nvPr/>
        </p:nvSpPr>
        <p:spPr>
          <a:xfrm>
            <a:off x="3425114" y="24879"/>
            <a:ext cx="3163110" cy="307777"/>
          </a:xfrm>
          <a:prstGeom prst="rect">
            <a:avLst/>
          </a:prstGeom>
        </p:spPr>
        <p:txBody>
          <a:bodyPr wrap="none">
            <a:spAutoFit/>
          </a:bodyPr>
          <a:lstStyle/>
          <a:p>
            <a:r>
              <a:rPr lang="en-MY" sz="1400" b="1" dirty="0">
                <a:latin typeface="Garamond" pitchFamily="18" charset="0"/>
              </a:rPr>
              <a:t>Personal Protective Equipment Cont. </a:t>
            </a:r>
            <a:r>
              <a:rPr lang="en-MY" sz="1400" b="1" dirty="0">
                <a:solidFill>
                  <a:srgbClr val="C00000"/>
                </a:solidFill>
                <a:latin typeface="Garamond" pitchFamily="18" charset="0"/>
              </a:rPr>
              <a:t>..</a:t>
            </a:r>
            <a:endParaRPr lang="en-MY" sz="1400" dirty="0"/>
          </a:p>
        </p:txBody>
      </p:sp>
    </p:spTree>
    <p:extLst>
      <p:ext uri="{BB962C8B-B14F-4D97-AF65-F5344CB8AC3E}">
        <p14:creationId xmlns:p14="http://schemas.microsoft.com/office/powerpoint/2010/main" xmlns="" val="2630262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36899-24A9-49E0-B3C9-5AEAA5AC146E}" type="datetime1">
              <a:rPr lang="en-MY" smtClean="0"/>
              <a:pPr/>
              <a:t>8/5/2022</a:t>
            </a:fld>
            <a:endParaRPr lang="en-MY"/>
          </a:p>
        </p:txBody>
      </p:sp>
      <p:sp>
        <p:nvSpPr>
          <p:cNvPr id="3" name="Slide Number Placeholder 2"/>
          <p:cNvSpPr>
            <a:spLocks noGrp="1"/>
          </p:cNvSpPr>
          <p:nvPr>
            <p:ph type="sldNum" sz="quarter" idx="12"/>
          </p:nvPr>
        </p:nvSpPr>
        <p:spPr/>
        <p:txBody>
          <a:bodyPr/>
          <a:lstStyle/>
          <a:p>
            <a:fld id="{8576C578-E9D5-4165-AC36-A8CA4C726D77}" type="slidenum">
              <a:rPr lang="en-MY" smtClean="0"/>
              <a:pPr/>
              <a:t>25</a:t>
            </a:fld>
            <a:endParaRPr lang="en-MY"/>
          </a:p>
        </p:txBody>
      </p:sp>
      <p:sp>
        <p:nvSpPr>
          <p:cNvPr id="6" name="Rectangle 5"/>
          <p:cNvSpPr/>
          <p:nvPr/>
        </p:nvSpPr>
        <p:spPr>
          <a:xfrm>
            <a:off x="0" y="364781"/>
            <a:ext cx="8964488" cy="2831544"/>
          </a:xfrm>
          <a:prstGeom prst="rect">
            <a:avLst/>
          </a:prstGeom>
        </p:spPr>
        <p:txBody>
          <a:bodyPr wrap="square">
            <a:spAutoFit/>
          </a:bodyPr>
          <a:lstStyle/>
          <a:p>
            <a:pPr marL="457200" indent="-457200">
              <a:buFont typeface="Wingdings" pitchFamily="2" charset="2"/>
              <a:buChar char="q"/>
            </a:pPr>
            <a:r>
              <a:rPr lang="en-MY" b="1" dirty="0">
                <a:solidFill>
                  <a:srgbClr val="C00000"/>
                </a:solidFill>
                <a:latin typeface="Garamond" pitchFamily="18" charset="0"/>
              </a:rPr>
              <a:t>         </a:t>
            </a:r>
            <a:r>
              <a:rPr lang="en-MY" sz="1600" b="1" dirty="0">
                <a:solidFill>
                  <a:srgbClr val="C00000"/>
                </a:solidFill>
                <a:latin typeface="Times New Roman" pitchFamily="18" charset="0"/>
                <a:cs typeface="Times New Roman" pitchFamily="18" charset="0"/>
              </a:rPr>
              <a:t>Gloves</a:t>
            </a:r>
            <a:r>
              <a:rPr lang="en-MY" b="1" dirty="0">
                <a:solidFill>
                  <a:srgbClr val="C00000"/>
                </a:solidFill>
                <a:latin typeface="Times New Roman" pitchFamily="18" charset="0"/>
                <a:cs typeface="Times New Roman" pitchFamily="18" charset="0"/>
              </a:rPr>
              <a:t> </a:t>
            </a:r>
          </a:p>
          <a:p>
            <a:pPr marL="457200" indent="-457200">
              <a:buFont typeface="Wingdings" pitchFamily="2" charset="2"/>
              <a:buChar char="v"/>
            </a:pPr>
            <a:r>
              <a:rPr lang="en-MY" sz="1600" b="1" dirty="0">
                <a:solidFill>
                  <a:srgbClr val="FF0000"/>
                </a:solidFill>
                <a:latin typeface="Times New Roman" pitchFamily="18" charset="0"/>
                <a:cs typeface="Times New Roman" pitchFamily="18" charset="0"/>
              </a:rPr>
              <a:t>Protect </a:t>
            </a:r>
            <a:r>
              <a:rPr lang="en-MY" sz="1600" b="1" i="1" dirty="0">
                <a:solidFill>
                  <a:schemeClr val="tx2"/>
                </a:solidFill>
                <a:latin typeface="Times New Roman" pitchFamily="18" charset="0"/>
                <a:cs typeface="Times New Roman" pitchFamily="18" charset="0"/>
              </a:rPr>
              <a:t>the hands </a:t>
            </a:r>
            <a:r>
              <a:rPr lang="en-MY" sz="1600" b="1" i="1" dirty="0">
                <a:latin typeface="Times New Roman" pitchFamily="18" charset="0"/>
                <a:cs typeface="Times New Roman" pitchFamily="18" charset="0"/>
              </a:rPr>
              <a:t>from contacting </a:t>
            </a:r>
            <a:r>
              <a:rPr lang="en-MY" sz="1600" b="1" i="1" dirty="0">
                <a:solidFill>
                  <a:srgbClr val="FF0000"/>
                </a:solidFill>
                <a:latin typeface="Times New Roman" pitchFamily="18" charset="0"/>
                <a:cs typeface="Times New Roman" pitchFamily="18" charset="0"/>
              </a:rPr>
              <a:t>blood, droplets, body </a:t>
            </a:r>
          </a:p>
          <a:p>
            <a:r>
              <a:rPr lang="en-MY" sz="1600" b="1" i="1" dirty="0">
                <a:solidFill>
                  <a:srgbClr val="FF0000"/>
                </a:solidFill>
                <a:latin typeface="Times New Roman" pitchFamily="18" charset="0"/>
                <a:cs typeface="Times New Roman" pitchFamily="18" charset="0"/>
              </a:rPr>
              <a:t>  fluids </a:t>
            </a:r>
            <a:r>
              <a:rPr lang="en-MY" sz="1600" b="1" i="1" dirty="0">
                <a:latin typeface="Times New Roman" pitchFamily="18" charset="0"/>
                <a:cs typeface="Times New Roman" pitchFamily="18" charset="0"/>
              </a:rPr>
              <a:t>and  other </a:t>
            </a:r>
            <a:r>
              <a:rPr lang="en-MY" sz="1600" b="1" i="1" dirty="0">
                <a:solidFill>
                  <a:srgbClr val="FF0000"/>
                </a:solidFill>
                <a:latin typeface="Times New Roman" pitchFamily="18" charset="0"/>
                <a:cs typeface="Times New Roman" pitchFamily="18" charset="0"/>
              </a:rPr>
              <a:t>body tissue </a:t>
            </a:r>
            <a:r>
              <a:rPr lang="en-MY" sz="1600" b="1" i="1" dirty="0">
                <a:latin typeface="Times New Roman" pitchFamily="18" charset="0"/>
                <a:cs typeface="Times New Roman" pitchFamily="18" charset="0"/>
              </a:rPr>
              <a:t>of the infected</a:t>
            </a:r>
            <a:r>
              <a:rPr lang="en-MY" sz="1600" dirty="0">
                <a:latin typeface="Times New Roman" pitchFamily="18" charset="0"/>
                <a:cs typeface="Times New Roman" pitchFamily="18" charset="0"/>
              </a:rPr>
              <a:t>, or</a:t>
            </a:r>
          </a:p>
          <a:p>
            <a:r>
              <a:rPr lang="en-MY" sz="1600" dirty="0">
                <a:latin typeface="Times New Roman" pitchFamily="18" charset="0"/>
                <a:cs typeface="Times New Roman" pitchFamily="18" charset="0"/>
              </a:rPr>
              <a:t>                       pathogen-contaminated objects and </a:t>
            </a:r>
          </a:p>
          <a:p>
            <a:pPr marL="457200" indent="-457200">
              <a:buFont typeface="Wingdings" pitchFamily="2" charset="2"/>
              <a:buChar char="v"/>
            </a:pPr>
            <a:r>
              <a:rPr lang="en-MY" sz="1600" b="1" dirty="0">
                <a:solidFill>
                  <a:srgbClr val="FF0000"/>
                </a:solidFill>
                <a:latin typeface="Times New Roman" pitchFamily="18" charset="0"/>
                <a:cs typeface="Times New Roman" pitchFamily="18" charset="0"/>
              </a:rPr>
              <a:t> Can avoid infecti</a:t>
            </a:r>
            <a:r>
              <a:rPr lang="en-MY" sz="1600" dirty="0">
                <a:solidFill>
                  <a:srgbClr val="FF0000"/>
                </a:solidFill>
                <a:latin typeface="Times New Roman" pitchFamily="18" charset="0"/>
                <a:cs typeface="Times New Roman" pitchFamily="18" charset="0"/>
              </a:rPr>
              <a:t>on </a:t>
            </a:r>
            <a:r>
              <a:rPr lang="en-MY" sz="1600" dirty="0">
                <a:latin typeface="Times New Roman" pitchFamily="18" charset="0"/>
                <a:cs typeface="Times New Roman" pitchFamily="18" charset="0"/>
              </a:rPr>
              <a:t>when touching the </a:t>
            </a:r>
            <a:r>
              <a:rPr lang="en-MY" sz="1600" b="1" dirty="0">
                <a:latin typeface="Times New Roman" pitchFamily="18" charset="0"/>
                <a:cs typeface="Times New Roman" pitchFamily="18" charset="0"/>
              </a:rPr>
              <a:t>eyes, mouth or nose </a:t>
            </a:r>
            <a:r>
              <a:rPr lang="en-MY" sz="1600" dirty="0">
                <a:latin typeface="Times New Roman" pitchFamily="18" charset="0"/>
                <a:cs typeface="Times New Roman" pitchFamily="18" charset="0"/>
              </a:rPr>
              <a:t>afterwards. </a:t>
            </a:r>
          </a:p>
          <a:p>
            <a:pPr marL="457200" indent="-457200">
              <a:buFont typeface="Wingdings" pitchFamily="2" charset="2"/>
              <a:buChar char="v"/>
            </a:pPr>
            <a:r>
              <a:rPr lang="en-MY" sz="1600" dirty="0">
                <a:latin typeface="Times New Roman" pitchFamily="18" charset="0"/>
                <a:cs typeface="Times New Roman" pitchFamily="18" charset="0"/>
              </a:rPr>
              <a:t>  also</a:t>
            </a:r>
            <a:r>
              <a:rPr lang="en-MY" sz="1600" b="1" dirty="0">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protect open wounds </a:t>
            </a:r>
            <a:r>
              <a:rPr lang="en-MY" sz="1600" dirty="0">
                <a:solidFill>
                  <a:srgbClr val="FF0000"/>
                </a:solidFill>
                <a:latin typeface="Times New Roman" pitchFamily="18" charset="0"/>
                <a:cs typeface="Times New Roman" pitchFamily="18" charset="0"/>
              </a:rPr>
              <a:t>f</a:t>
            </a:r>
            <a:r>
              <a:rPr lang="en-MY" sz="1600" dirty="0">
                <a:latin typeface="Times New Roman" pitchFamily="18" charset="0"/>
                <a:cs typeface="Times New Roman" pitchFamily="18" charset="0"/>
              </a:rPr>
              <a:t>rom contamination by pathogen; </a:t>
            </a:r>
          </a:p>
          <a:p>
            <a:pPr marL="457200" indent="-457200">
              <a:buFont typeface="Wingdings" pitchFamily="2" charset="2"/>
              <a:buChar char="v"/>
            </a:pPr>
            <a:r>
              <a:rPr lang="en-MY" sz="1600" dirty="0">
                <a:latin typeface="Times New Roman" pitchFamily="18" charset="0"/>
                <a:cs typeface="Times New Roman" pitchFamily="18" charset="0"/>
              </a:rPr>
              <a:t>Most gloves are </a:t>
            </a:r>
            <a:r>
              <a:rPr lang="en-MY" sz="1600" b="1" dirty="0">
                <a:solidFill>
                  <a:srgbClr val="FF0000"/>
                </a:solidFill>
                <a:latin typeface="Times New Roman" pitchFamily="18" charset="0"/>
                <a:cs typeface="Times New Roman" pitchFamily="18" charset="0"/>
              </a:rPr>
              <a:t>disposable after </a:t>
            </a:r>
            <a:r>
              <a:rPr lang="en-MY" sz="1600" dirty="0">
                <a:latin typeface="Times New Roman" pitchFamily="18" charset="0"/>
                <a:cs typeface="Times New Roman" pitchFamily="18" charset="0"/>
              </a:rPr>
              <a:t>use</a:t>
            </a:r>
            <a:r>
              <a:rPr lang="en-MY" sz="1600" dirty="0" smtClean="0">
                <a:latin typeface="Times New Roman" pitchFamily="18" charset="0"/>
                <a:cs typeface="Times New Roman" pitchFamily="18" charset="0"/>
              </a:rPr>
              <a:t>;</a:t>
            </a:r>
            <a:endParaRPr lang="ar-SA" sz="1600" dirty="0" smtClean="0">
              <a:latin typeface="Times New Roman" pitchFamily="18" charset="0"/>
              <a:cs typeface="Times New Roman" pitchFamily="18" charset="0"/>
            </a:endParaRPr>
          </a:p>
          <a:p>
            <a:pPr marL="457200" indent="-457200">
              <a:buFont typeface="Wingdings" pitchFamily="2" charset="2"/>
              <a:buChar char="v"/>
            </a:pPr>
            <a:r>
              <a:rPr lang="ar-SA" sz="1600" dirty="0" smtClean="0"/>
              <a:t>القفازات </a:t>
            </a:r>
            <a:r>
              <a:rPr lang="ar-SA" sz="1600" dirty="0" smtClean="0"/>
              <a:t>حماية اليدين من ملامسة الدم والقطرات والجسم السوائل وأنسجة الجسم الأخرى </a:t>
            </a:r>
            <a:r>
              <a:rPr lang="ar-SA" sz="1600" dirty="0" err="1" smtClean="0"/>
              <a:t>للمصابين </a:t>
            </a:r>
            <a:r>
              <a:rPr lang="ar-SA" sz="1600" dirty="0" smtClean="0"/>
              <a:t>، أو الأشياء الملوثة بمسببات الأمراض و يمكن تجنب العدوى عند لمس العين أو الفم أو الأنف بعد </a:t>
            </a:r>
            <a:r>
              <a:rPr lang="ar-SA" sz="1600" dirty="0" err="1" smtClean="0"/>
              <a:t>ذلك.</a:t>
            </a:r>
            <a:r>
              <a:rPr lang="ar-SA" sz="1600" dirty="0" smtClean="0"/>
              <a:t> كما تحمي الجروح المفتوحة من التلوث بمسببات </a:t>
            </a:r>
            <a:r>
              <a:rPr lang="ar-SA" sz="1600" dirty="0" err="1" smtClean="0"/>
              <a:t>الأمراض </a:t>
            </a:r>
            <a:r>
              <a:rPr lang="ar-SA" sz="1600" dirty="0" smtClean="0"/>
              <a:t>؛ معظم القفازات يمكن التخلص منها بعد </a:t>
            </a:r>
            <a:r>
              <a:rPr lang="ar-SA" sz="1600" dirty="0" err="1" smtClean="0"/>
              <a:t>الاستخدام ؛</a:t>
            </a:r>
            <a:endParaRPr lang="ar-SA" sz="1600" dirty="0" smtClean="0">
              <a:latin typeface="Times New Roman" pitchFamily="18" charset="0"/>
              <a:cs typeface="Times New Roman" pitchFamily="18" charset="0"/>
            </a:endParaRPr>
          </a:p>
          <a:p>
            <a:pPr marL="457200" indent="-457200">
              <a:buFont typeface="Wingdings" pitchFamily="2" charset="2"/>
              <a:buChar char="v"/>
            </a:pPr>
            <a:endParaRPr lang="en-MY" sz="1600" dirty="0">
              <a:latin typeface="Times New Roman" pitchFamily="18" charset="0"/>
              <a:cs typeface="Times New Roman" pitchFamily="18" charset="0"/>
            </a:endParaRPr>
          </a:p>
        </p:txBody>
      </p:sp>
      <p:pic>
        <p:nvPicPr>
          <p:cNvPr id="7" name="Picture 20" descr="Safety at work concept, Basic personal Protection Equipment (PPE) including ear plug, glasses and working glove on white background with embedded clipping path"/>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96335" y="-28651"/>
            <a:ext cx="1534265" cy="1225404"/>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p:cNvSpPr/>
          <p:nvPr/>
        </p:nvSpPr>
        <p:spPr>
          <a:xfrm>
            <a:off x="2195736" y="-27384"/>
            <a:ext cx="4016099" cy="369332"/>
          </a:xfrm>
          <a:prstGeom prst="rect">
            <a:avLst/>
          </a:prstGeom>
        </p:spPr>
        <p:txBody>
          <a:bodyPr wrap="none">
            <a:spAutoFit/>
          </a:bodyPr>
          <a:lstStyle/>
          <a:p>
            <a:r>
              <a:rPr lang="en-MY" b="1" dirty="0">
                <a:latin typeface="Garamond" pitchFamily="18" charset="0"/>
              </a:rPr>
              <a:t>Personal Protective Equipment Cont. </a:t>
            </a:r>
            <a:r>
              <a:rPr lang="en-MY" b="1" dirty="0">
                <a:solidFill>
                  <a:srgbClr val="C00000"/>
                </a:solidFill>
                <a:latin typeface="Garamond" pitchFamily="18" charset="0"/>
              </a:rPr>
              <a:t>..</a:t>
            </a:r>
            <a:endParaRPr lang="en-MY" dirty="0"/>
          </a:p>
        </p:txBody>
      </p:sp>
      <p:sp>
        <p:nvSpPr>
          <p:cNvPr id="10" name="Rectangle 9"/>
          <p:cNvSpPr/>
          <p:nvPr/>
        </p:nvSpPr>
        <p:spPr>
          <a:xfrm>
            <a:off x="0" y="3052114"/>
            <a:ext cx="8928847" cy="4031873"/>
          </a:xfrm>
          <a:prstGeom prst="rect">
            <a:avLst/>
          </a:prstGeom>
        </p:spPr>
        <p:txBody>
          <a:bodyPr wrap="square">
            <a:spAutoFit/>
          </a:bodyPr>
          <a:lstStyle/>
          <a:p>
            <a:pPr marL="457200" indent="-457200">
              <a:buFont typeface="Wingdings" pitchFamily="2" charset="2"/>
              <a:buChar char="q"/>
            </a:pPr>
            <a:r>
              <a:rPr lang="en-MY" sz="1200" b="1" dirty="0">
                <a:solidFill>
                  <a:srgbClr val="C00000"/>
                </a:solidFill>
                <a:latin typeface="Times New Roman" pitchFamily="18" charset="0"/>
                <a:cs typeface="Times New Roman" pitchFamily="18" charset="0"/>
              </a:rPr>
              <a:t> </a:t>
            </a:r>
            <a:r>
              <a:rPr lang="en-MY" sz="1600" b="1" dirty="0">
                <a:solidFill>
                  <a:srgbClr val="C00000"/>
                </a:solidFill>
                <a:latin typeface="Times New Roman" pitchFamily="18" charset="0"/>
                <a:cs typeface="Times New Roman" pitchFamily="18" charset="0"/>
              </a:rPr>
              <a:t>Safety goggles/glasses and face shields </a:t>
            </a:r>
            <a:endParaRPr lang="en-MY" sz="1600" dirty="0">
              <a:solidFill>
                <a:srgbClr val="C00000"/>
              </a:solidFill>
              <a:latin typeface="Times New Roman" pitchFamily="18" charset="0"/>
              <a:cs typeface="Times New Roman" pitchFamily="18" charset="0"/>
            </a:endParaRPr>
          </a:p>
          <a:p>
            <a:pPr marL="342900" indent="-342900">
              <a:buFont typeface="Wingdings" pitchFamily="2" charset="2"/>
              <a:buChar char="v"/>
            </a:pPr>
            <a:r>
              <a:rPr lang="en-MY" sz="1600" dirty="0">
                <a:latin typeface="Times New Roman" pitchFamily="18" charset="0"/>
                <a:cs typeface="Times New Roman" pitchFamily="18" charset="0"/>
              </a:rPr>
              <a:t>can </a:t>
            </a:r>
            <a:r>
              <a:rPr lang="en-MY" sz="1600" b="1" dirty="0">
                <a:solidFill>
                  <a:srgbClr val="FF0000"/>
                </a:solidFill>
                <a:latin typeface="Times New Roman" pitchFamily="18" charset="0"/>
                <a:cs typeface="Times New Roman" pitchFamily="18" charset="0"/>
              </a:rPr>
              <a:t>protect the eyes</a:t>
            </a:r>
            <a:r>
              <a:rPr lang="en-MY" sz="1600" b="1" dirty="0">
                <a:latin typeface="Times New Roman" pitchFamily="18" charset="0"/>
                <a:cs typeface="Times New Roman" pitchFamily="18" charset="0"/>
              </a:rPr>
              <a:t> from contacting  pathogen-carrying </a:t>
            </a:r>
            <a:r>
              <a:rPr lang="en-MY" sz="1600" b="1" dirty="0">
                <a:solidFill>
                  <a:srgbClr val="002060"/>
                </a:solidFill>
                <a:latin typeface="Times New Roman" pitchFamily="18" charset="0"/>
                <a:cs typeface="Times New Roman" pitchFamily="18" charset="0"/>
              </a:rPr>
              <a:t>blood, droplets </a:t>
            </a:r>
          </a:p>
          <a:p>
            <a:r>
              <a:rPr lang="en-MY" sz="1600" b="1" dirty="0">
                <a:solidFill>
                  <a:srgbClr val="002060"/>
                </a:solidFill>
                <a:latin typeface="Times New Roman" pitchFamily="18" charset="0"/>
                <a:cs typeface="Times New Roman" pitchFamily="18" charset="0"/>
              </a:rPr>
              <a:t>  </a:t>
            </a:r>
            <a:r>
              <a:rPr lang="en-MY" sz="1600" dirty="0">
                <a:solidFill>
                  <a:srgbClr val="002060"/>
                </a:solidFill>
                <a:latin typeface="Times New Roman" pitchFamily="18" charset="0"/>
                <a:cs typeface="Times New Roman" pitchFamily="18" charset="0"/>
              </a:rPr>
              <a:t>or </a:t>
            </a:r>
            <a:r>
              <a:rPr lang="en-MY" sz="1600" b="1" dirty="0">
                <a:solidFill>
                  <a:srgbClr val="002060"/>
                </a:solidFill>
                <a:latin typeface="Times New Roman" pitchFamily="18" charset="0"/>
                <a:cs typeface="Times New Roman" pitchFamily="18" charset="0"/>
              </a:rPr>
              <a:t>other body fluids,  </a:t>
            </a:r>
            <a:r>
              <a:rPr lang="en-MY" sz="1600" b="1" i="1" dirty="0">
                <a:solidFill>
                  <a:schemeClr val="accent1"/>
                </a:solidFill>
                <a:latin typeface="Times New Roman" pitchFamily="18" charset="0"/>
                <a:cs typeface="Times New Roman" pitchFamily="18" charset="0"/>
              </a:rPr>
              <a:t>which may then enter the body through the mucosa</a:t>
            </a:r>
          </a:p>
          <a:p>
            <a:pPr marL="342900" indent="-342900" algn="ctr">
              <a:buFont typeface="Wingdings" pitchFamily="2" charset="2"/>
              <a:buChar char="v"/>
            </a:pPr>
            <a:r>
              <a:rPr lang="en-MY" sz="1600" b="1" dirty="0">
                <a:solidFill>
                  <a:srgbClr val="002060"/>
                </a:solidFill>
                <a:latin typeface="Times New Roman" pitchFamily="18" charset="0"/>
                <a:cs typeface="Times New Roman" pitchFamily="18" charset="0"/>
              </a:rPr>
              <a:t> Both face shields and goggles/glasses should</a:t>
            </a:r>
            <a:r>
              <a:rPr lang="en-MY" sz="1600" b="1" dirty="0">
                <a:latin typeface="Times New Roman" pitchFamily="18" charset="0"/>
                <a:cs typeface="Times New Roman" pitchFamily="18" charset="0"/>
              </a:rPr>
              <a:t> be</a:t>
            </a:r>
          </a:p>
          <a:p>
            <a:pPr marL="342900" indent="-342900" algn="ctr">
              <a:buFont typeface="Wingdings" pitchFamily="2" charset="2"/>
              <a:buChar char="v"/>
            </a:pPr>
            <a:r>
              <a:rPr lang="en-MY" sz="1600" b="1" dirty="0">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cleaned</a:t>
            </a:r>
            <a:r>
              <a:rPr lang="en-MY" sz="1600" b="1" dirty="0">
                <a:latin typeface="Times New Roman" pitchFamily="18" charset="0"/>
                <a:cs typeface="Times New Roman" pitchFamily="18" charset="0"/>
              </a:rPr>
              <a:t> </a:t>
            </a:r>
            <a:r>
              <a:rPr lang="en-MY" sz="1600" b="1" dirty="0">
                <a:solidFill>
                  <a:srgbClr val="002060"/>
                </a:solidFill>
                <a:latin typeface="Times New Roman" pitchFamily="18" charset="0"/>
                <a:cs typeface="Times New Roman" pitchFamily="18" charset="0"/>
              </a:rPr>
              <a:t>with </a:t>
            </a:r>
            <a:r>
              <a:rPr lang="en-MY" sz="1600" b="1" dirty="0">
                <a:solidFill>
                  <a:srgbClr val="FF0000"/>
                </a:solidFill>
                <a:latin typeface="Times New Roman" pitchFamily="18" charset="0"/>
                <a:cs typeface="Times New Roman" pitchFamily="18" charset="0"/>
              </a:rPr>
              <a:t>liquid soap </a:t>
            </a:r>
            <a:r>
              <a:rPr lang="en-MY" sz="1600" b="1" dirty="0">
                <a:solidFill>
                  <a:srgbClr val="002060"/>
                </a:solidFill>
                <a:latin typeface="Times New Roman" pitchFamily="18" charset="0"/>
                <a:cs typeface="Times New Roman" pitchFamily="18" charset="0"/>
              </a:rPr>
              <a:t>regularly</a:t>
            </a:r>
            <a:r>
              <a:rPr lang="en-MY" sz="1600" dirty="0">
                <a:latin typeface="Times New Roman" pitchFamily="18" charset="0"/>
                <a:cs typeface="Times New Roman" pitchFamily="18" charset="0"/>
              </a:rPr>
              <a:t>. </a:t>
            </a:r>
          </a:p>
          <a:p>
            <a:pPr marL="342900" indent="-342900" algn="ctr">
              <a:buFont typeface="Wingdings" pitchFamily="2" charset="2"/>
              <a:buChar char="v"/>
            </a:pPr>
            <a:r>
              <a:rPr lang="en-MY" sz="1600" b="1" dirty="0">
                <a:solidFill>
                  <a:srgbClr val="002060"/>
                </a:solidFill>
                <a:latin typeface="Times New Roman" pitchFamily="18" charset="0"/>
                <a:cs typeface="Times New Roman" pitchFamily="18" charset="0"/>
              </a:rPr>
              <a:t>If contaminated by blood</a:t>
            </a:r>
            <a:r>
              <a:rPr lang="en-MY" sz="1600" dirty="0">
                <a:latin typeface="Times New Roman" pitchFamily="18" charset="0"/>
                <a:cs typeface="Times New Roman" pitchFamily="18" charset="0"/>
              </a:rPr>
              <a:t>, they should </a:t>
            </a:r>
            <a:r>
              <a:rPr lang="en-MY" sz="1600" b="1" dirty="0">
                <a:solidFill>
                  <a:schemeClr val="accent2"/>
                </a:solidFill>
                <a:latin typeface="Times New Roman" pitchFamily="18" charset="0"/>
                <a:cs typeface="Times New Roman" pitchFamily="18" charset="0"/>
              </a:rPr>
              <a:t>be soaked </a:t>
            </a:r>
            <a:r>
              <a:rPr lang="en-MY" sz="1600" b="1" dirty="0">
                <a:solidFill>
                  <a:srgbClr val="0070C0"/>
                </a:solidFill>
                <a:latin typeface="Times New Roman" pitchFamily="18" charset="0"/>
                <a:cs typeface="Times New Roman" pitchFamily="18" charset="0"/>
              </a:rPr>
              <a:t>in 1:49 diluted liquid bleach and then rinsed with clean water. </a:t>
            </a:r>
          </a:p>
          <a:p>
            <a:pPr marL="342900" indent="-342900">
              <a:buFont typeface="Wingdings" pitchFamily="2" charset="2"/>
              <a:buChar char="v"/>
            </a:pPr>
            <a:r>
              <a:rPr lang="en-MY" sz="1600" b="1" dirty="0">
                <a:solidFill>
                  <a:srgbClr val="FF0000"/>
                </a:solidFill>
                <a:latin typeface="Times New Roman" pitchFamily="18" charset="0"/>
                <a:cs typeface="Times New Roman" pitchFamily="18" charset="0"/>
              </a:rPr>
              <a:t>  Place them in plastic bags </a:t>
            </a:r>
            <a:r>
              <a:rPr lang="en-MY" sz="1600" dirty="0">
                <a:latin typeface="Times New Roman" pitchFamily="18" charset="0"/>
                <a:cs typeface="Times New Roman" pitchFamily="18" charset="0"/>
              </a:rPr>
              <a:t>after wiping </a:t>
            </a:r>
            <a:r>
              <a:rPr lang="en-MY" sz="1600" b="1" dirty="0">
                <a:latin typeface="Times New Roman" pitchFamily="18" charset="0"/>
                <a:cs typeface="Times New Roman" pitchFamily="18" charset="0"/>
              </a:rPr>
              <a:t>dry and store </a:t>
            </a:r>
            <a:r>
              <a:rPr lang="en-MY" sz="1600" dirty="0">
                <a:latin typeface="Times New Roman" pitchFamily="18" charset="0"/>
                <a:cs typeface="Times New Roman" pitchFamily="18" charset="0"/>
              </a:rPr>
              <a:t>them in a cabinet; </a:t>
            </a:r>
          </a:p>
          <a:p>
            <a:pPr marL="342900" indent="-342900">
              <a:buFont typeface="Wingdings" pitchFamily="2" charset="2"/>
              <a:buChar char="v"/>
            </a:pPr>
            <a:r>
              <a:rPr lang="en-MY" sz="1600" b="1" dirty="0">
                <a:solidFill>
                  <a:srgbClr val="FF0000"/>
                </a:solidFill>
                <a:latin typeface="Times New Roman" pitchFamily="18" charset="0"/>
                <a:cs typeface="Times New Roman" pitchFamily="18" charset="0"/>
              </a:rPr>
              <a:t>  Check them regularly. </a:t>
            </a:r>
          </a:p>
          <a:p>
            <a:pPr marL="342900" indent="-342900">
              <a:buFont typeface="Wingdings" pitchFamily="2" charset="2"/>
              <a:buChar char="v"/>
            </a:pPr>
            <a:r>
              <a:rPr lang="en-MY" sz="1600" b="1" dirty="0">
                <a:solidFill>
                  <a:srgbClr val="FF0000"/>
                </a:solidFill>
                <a:latin typeface="Times New Roman" pitchFamily="18" charset="0"/>
                <a:cs typeface="Times New Roman" pitchFamily="18" charset="0"/>
              </a:rPr>
              <a:t>  Replace them </a:t>
            </a:r>
            <a:r>
              <a:rPr lang="en-MY" sz="1600" b="1" dirty="0">
                <a:latin typeface="Times New Roman" pitchFamily="18" charset="0"/>
                <a:cs typeface="Times New Roman" pitchFamily="18" charset="0"/>
              </a:rPr>
              <a:t>if out of </a:t>
            </a:r>
            <a:r>
              <a:rPr lang="en-MY" sz="1600" b="1" dirty="0">
                <a:solidFill>
                  <a:srgbClr val="002060"/>
                </a:solidFill>
                <a:latin typeface="Times New Roman" pitchFamily="18" charset="0"/>
                <a:cs typeface="Times New Roman" pitchFamily="18" charset="0"/>
              </a:rPr>
              <a:t>shape, cracked, scratched </a:t>
            </a:r>
            <a:r>
              <a:rPr lang="en-MY" sz="1600" b="1" dirty="0">
                <a:latin typeface="Times New Roman" pitchFamily="18" charset="0"/>
                <a:cs typeface="Times New Roman" pitchFamily="18" charset="0"/>
              </a:rPr>
              <a:t>or </a:t>
            </a:r>
            <a:r>
              <a:rPr lang="en-MY" sz="1600" b="1" dirty="0" smtClean="0">
                <a:solidFill>
                  <a:srgbClr val="002060"/>
                </a:solidFill>
                <a:latin typeface="Times New Roman" pitchFamily="18" charset="0"/>
                <a:cs typeface="Times New Roman" pitchFamily="18" charset="0"/>
              </a:rPr>
              <a:t>fogged</a:t>
            </a:r>
            <a:endParaRPr lang="ar-SA" sz="1600" b="1" dirty="0" smtClean="0">
              <a:solidFill>
                <a:srgbClr val="002060"/>
              </a:solidFill>
              <a:latin typeface="Times New Roman" pitchFamily="18" charset="0"/>
              <a:cs typeface="Times New Roman" pitchFamily="18" charset="0"/>
            </a:endParaRPr>
          </a:p>
          <a:p>
            <a:pPr marL="342900" indent="-342900">
              <a:buFont typeface="Wingdings" pitchFamily="2" charset="2"/>
              <a:buChar char="v"/>
            </a:pPr>
            <a:r>
              <a:rPr lang="ar-SA" sz="1600" dirty="0" err="1" smtClean="0"/>
              <a:t>نظارات </a:t>
            </a:r>
            <a:r>
              <a:rPr lang="ar-SA" sz="1600" dirty="0" smtClean="0"/>
              <a:t>/ نظارات واقية ودروع للوجه يمكن أن تحمي العينين من ملامسة قطرات الدم الحاملة للمرض أو سوائل الجسم </a:t>
            </a:r>
            <a:r>
              <a:rPr lang="ar-SA" sz="1600" dirty="0" err="1" smtClean="0"/>
              <a:t>الأخرى </a:t>
            </a:r>
            <a:r>
              <a:rPr lang="ar-SA" sz="1600" dirty="0" smtClean="0"/>
              <a:t>، والتي قد تدخل الجسم بعد ذلك من خلال الغشاء المخاطي يجب أن يكون كل من واقيات الوجه </a:t>
            </a:r>
            <a:r>
              <a:rPr lang="ar-SA" sz="1600" dirty="0" err="1" smtClean="0"/>
              <a:t>والنظارات </a:t>
            </a:r>
            <a:r>
              <a:rPr lang="ar-SA" sz="1600" dirty="0" smtClean="0"/>
              <a:t>/ النظارات ينظف بالصابون السائل </a:t>
            </a:r>
            <a:r>
              <a:rPr lang="ar-SA" sz="1600" dirty="0" err="1" smtClean="0"/>
              <a:t>بانتظام.</a:t>
            </a:r>
            <a:r>
              <a:rPr lang="ar-SA" sz="1600" dirty="0" smtClean="0"/>
              <a:t> إذا كانت ملوثة </a:t>
            </a:r>
            <a:r>
              <a:rPr lang="ar-SA" sz="1600" dirty="0" err="1" smtClean="0"/>
              <a:t>بالدم </a:t>
            </a:r>
            <a:r>
              <a:rPr lang="ar-SA" sz="1600" dirty="0" smtClean="0"/>
              <a:t>، فيجب نقعها في مبيض سائل مخفف 1:49 ثم شطفها بالماء </a:t>
            </a:r>
            <a:r>
              <a:rPr lang="ar-SA" sz="1600" dirty="0" err="1" smtClean="0"/>
              <a:t>النظيف.</a:t>
            </a:r>
            <a:r>
              <a:rPr lang="ar-SA" sz="1600" dirty="0" smtClean="0"/>
              <a:t> ضعها في أكياس بلاستيكية بعد مسحها وتجفيفها وخزنها في </a:t>
            </a:r>
            <a:r>
              <a:rPr lang="ar-SA" sz="1600" dirty="0" err="1" smtClean="0"/>
              <a:t>خزانة </a:t>
            </a:r>
            <a:r>
              <a:rPr lang="ar-SA" sz="1600" dirty="0" smtClean="0"/>
              <a:t>؛ افحصها </a:t>
            </a:r>
            <a:r>
              <a:rPr lang="ar-SA" sz="1600" dirty="0" err="1" smtClean="0"/>
              <a:t>بانتظام.</a:t>
            </a:r>
            <a:r>
              <a:rPr lang="ar-SA" sz="1600" dirty="0" smtClean="0"/>
              <a:t> استبدلها إذا كانت خارج الشكل أو متصدعة أو مخدوشة أو ضبابية</a:t>
            </a:r>
            <a:endParaRPr lang="ar-SA" sz="1600" b="1" dirty="0" smtClean="0">
              <a:solidFill>
                <a:srgbClr val="002060"/>
              </a:solidFill>
              <a:latin typeface="Times New Roman" pitchFamily="18" charset="0"/>
              <a:cs typeface="Times New Roman" pitchFamily="18" charset="0"/>
            </a:endParaRPr>
          </a:p>
          <a:p>
            <a:pPr marL="342900" indent="-342900">
              <a:buFont typeface="Wingdings" pitchFamily="2" charset="2"/>
              <a:buChar char="v"/>
            </a:pPr>
            <a:endParaRPr lang="en-MY" sz="1600" dirty="0"/>
          </a:p>
        </p:txBody>
      </p:sp>
    </p:spTree>
    <p:extLst>
      <p:ext uri="{BB962C8B-B14F-4D97-AF65-F5344CB8AC3E}">
        <p14:creationId xmlns:p14="http://schemas.microsoft.com/office/powerpoint/2010/main" xmlns="" val="2962725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911" y="829405"/>
            <a:ext cx="8677679" cy="2646878"/>
          </a:xfrm>
          <a:prstGeom prst="rect">
            <a:avLst/>
          </a:prstGeom>
        </p:spPr>
        <p:txBody>
          <a:bodyPr wrap="square">
            <a:spAutoFit/>
          </a:bodyPr>
          <a:lstStyle/>
          <a:p>
            <a:pPr marL="457200" indent="-457200">
              <a:buFont typeface="Wingdings" pitchFamily="2" charset="2"/>
              <a:buChar char="q"/>
            </a:pPr>
            <a:r>
              <a:rPr lang="en-MY" sz="1600" b="1" dirty="0">
                <a:solidFill>
                  <a:srgbClr val="FF0000"/>
                </a:solidFill>
                <a:latin typeface="Times New Roman" pitchFamily="18" charset="0"/>
                <a:cs typeface="Times New Roman" pitchFamily="18" charset="0"/>
              </a:rPr>
              <a:t>Shoe covers </a:t>
            </a:r>
            <a:r>
              <a:rPr lang="en-MY" sz="1600" b="1" dirty="0">
                <a:latin typeface="Times New Roman" pitchFamily="18" charset="0"/>
                <a:cs typeface="Times New Roman" pitchFamily="18" charset="0"/>
              </a:rPr>
              <a:t>prevent pathogens </a:t>
            </a:r>
            <a:r>
              <a:rPr lang="en-MY" sz="1600" b="1" dirty="0">
                <a:solidFill>
                  <a:srgbClr val="FF0000"/>
                </a:solidFill>
                <a:latin typeface="Times New Roman" pitchFamily="18" charset="0"/>
                <a:cs typeface="Times New Roman" pitchFamily="18" charset="0"/>
              </a:rPr>
              <a:t>from being carried outside</a:t>
            </a:r>
          </a:p>
          <a:p>
            <a:r>
              <a:rPr lang="en-MY" sz="1600" b="1" dirty="0">
                <a:solidFill>
                  <a:srgbClr val="FF0000"/>
                </a:solidFill>
                <a:latin typeface="Times New Roman" pitchFamily="18" charset="0"/>
                <a:cs typeface="Times New Roman" pitchFamily="18" charset="0"/>
              </a:rPr>
              <a:t>    </a:t>
            </a:r>
            <a:r>
              <a:rPr lang="en-MY" sz="1600" b="1" dirty="0">
                <a:latin typeface="Times New Roman" pitchFamily="18" charset="0"/>
                <a:cs typeface="Times New Roman" pitchFamily="18" charset="0"/>
              </a:rPr>
              <a:t>the workplace</a:t>
            </a:r>
            <a:r>
              <a:rPr lang="en-MY" sz="1600" dirty="0">
                <a:latin typeface="Times New Roman" pitchFamily="18" charset="0"/>
                <a:cs typeface="Times New Roman" pitchFamily="18" charset="0"/>
              </a:rPr>
              <a:t>; </a:t>
            </a:r>
          </a:p>
          <a:p>
            <a:r>
              <a:rPr lang="en-MY" sz="1600" dirty="0">
                <a:latin typeface="Times New Roman" pitchFamily="18" charset="0"/>
                <a:cs typeface="Times New Roman" pitchFamily="18" charset="0"/>
              </a:rPr>
              <a:t>• Shoe covers are usually </a:t>
            </a:r>
            <a:r>
              <a:rPr lang="en-MY" sz="1600" b="1" dirty="0">
                <a:latin typeface="Times New Roman" pitchFamily="18" charset="0"/>
                <a:cs typeface="Times New Roman" pitchFamily="18" charset="0"/>
              </a:rPr>
              <a:t>disposable after use</a:t>
            </a:r>
            <a:r>
              <a:rPr lang="en-MY" sz="1600" dirty="0">
                <a:latin typeface="Times New Roman" pitchFamily="18" charset="0"/>
                <a:cs typeface="Times New Roman" pitchFamily="18" charset="0"/>
              </a:rPr>
              <a:t>;</a:t>
            </a:r>
          </a:p>
          <a:p>
            <a:r>
              <a:rPr lang="en-MY" sz="1600" dirty="0">
                <a:latin typeface="Times New Roman" pitchFamily="18" charset="0"/>
                <a:cs typeface="Times New Roman" pitchFamily="18" charset="0"/>
              </a:rPr>
              <a:t> • </a:t>
            </a:r>
            <a:r>
              <a:rPr lang="en-MY" sz="1600" b="1" dirty="0">
                <a:solidFill>
                  <a:srgbClr val="FF0000"/>
                </a:solidFill>
                <a:latin typeface="Times New Roman" pitchFamily="18" charset="0"/>
                <a:cs typeface="Times New Roman" pitchFamily="18" charset="0"/>
              </a:rPr>
              <a:t>Boot covers offer </a:t>
            </a:r>
            <a:r>
              <a:rPr lang="en-MY" sz="1600" b="1" dirty="0">
                <a:latin typeface="Times New Roman" pitchFamily="18" charset="0"/>
                <a:cs typeface="Times New Roman" pitchFamily="18" charset="0"/>
              </a:rPr>
              <a:t>further protection</a:t>
            </a:r>
            <a:r>
              <a:rPr lang="en-MY" sz="1600" dirty="0">
                <a:latin typeface="Times New Roman" pitchFamily="18" charset="0"/>
                <a:cs typeface="Times New Roman" pitchFamily="18" charset="0"/>
              </a:rPr>
              <a:t>.</a:t>
            </a:r>
          </a:p>
          <a:p>
            <a:r>
              <a:rPr lang="en-MY" sz="1600" dirty="0">
                <a:latin typeface="Times New Roman" pitchFamily="18" charset="0"/>
                <a:cs typeface="Times New Roman" pitchFamily="18" charset="0"/>
              </a:rPr>
              <a:t> </a:t>
            </a:r>
            <a:r>
              <a:rPr lang="en-MY" sz="1600" b="1" i="1" dirty="0">
                <a:latin typeface="Times New Roman" pitchFamily="18" charset="0"/>
                <a:cs typeface="Times New Roman" pitchFamily="18" charset="0"/>
              </a:rPr>
              <a:t>Cover the boots with the </a:t>
            </a:r>
            <a:r>
              <a:rPr lang="en-MY" sz="1600" b="1" i="1" dirty="0">
                <a:solidFill>
                  <a:srgbClr val="FF0000"/>
                </a:solidFill>
                <a:latin typeface="Times New Roman" pitchFamily="18" charset="0"/>
                <a:cs typeface="Times New Roman" pitchFamily="18" charset="0"/>
              </a:rPr>
              <a:t>trousers of protective </a:t>
            </a:r>
            <a:r>
              <a:rPr lang="en-MY" sz="1600" b="1" i="1" dirty="0">
                <a:latin typeface="Times New Roman" pitchFamily="18" charset="0"/>
                <a:cs typeface="Times New Roman" pitchFamily="18" charset="0"/>
              </a:rPr>
              <a:t>clothing to </a:t>
            </a:r>
            <a:r>
              <a:rPr lang="en-MY" sz="1600" b="1" i="1" dirty="0">
                <a:solidFill>
                  <a:srgbClr val="0070C0"/>
                </a:solidFill>
                <a:latin typeface="Times New Roman" pitchFamily="18" charset="0"/>
                <a:cs typeface="Times New Roman" pitchFamily="18" charset="0"/>
              </a:rPr>
              <a:t>prevent contaminants from getting into the boots;</a:t>
            </a:r>
            <a:endParaRPr lang="en-MY" sz="1600" dirty="0">
              <a:solidFill>
                <a:srgbClr val="0070C0"/>
              </a:solidFill>
              <a:latin typeface="Times New Roman" pitchFamily="18" charset="0"/>
              <a:cs typeface="Times New Roman" pitchFamily="18" charset="0"/>
            </a:endParaRPr>
          </a:p>
          <a:p>
            <a:r>
              <a:rPr lang="en-MY" sz="1600" dirty="0">
                <a:latin typeface="Times New Roman" pitchFamily="18" charset="0"/>
                <a:cs typeface="Times New Roman" pitchFamily="18" charset="0"/>
              </a:rPr>
              <a:t> • </a:t>
            </a:r>
            <a:r>
              <a:rPr lang="en-MY" sz="1600" b="1" dirty="0">
                <a:solidFill>
                  <a:srgbClr val="FF0000"/>
                </a:solidFill>
                <a:latin typeface="Times New Roman" pitchFamily="18" charset="0"/>
                <a:cs typeface="Times New Roman" pitchFamily="18" charset="0"/>
              </a:rPr>
              <a:t>Shoe covers </a:t>
            </a:r>
            <a:r>
              <a:rPr lang="en-MY" sz="1600" b="1" dirty="0">
                <a:latin typeface="Times New Roman" pitchFamily="18" charset="0"/>
                <a:cs typeface="Times New Roman" pitchFamily="18" charset="0"/>
              </a:rPr>
              <a:t>should </a:t>
            </a:r>
            <a:r>
              <a:rPr lang="en-MY" sz="1600" dirty="0">
                <a:latin typeface="Times New Roman" pitchFamily="18" charset="0"/>
                <a:cs typeface="Times New Roman" pitchFamily="18" charset="0"/>
              </a:rPr>
              <a:t>be </a:t>
            </a:r>
            <a:r>
              <a:rPr lang="en-MY" sz="1600" b="1" dirty="0">
                <a:solidFill>
                  <a:srgbClr val="002060"/>
                </a:solidFill>
                <a:latin typeface="Times New Roman" pitchFamily="18" charset="0"/>
                <a:cs typeface="Times New Roman" pitchFamily="18" charset="0"/>
              </a:rPr>
              <a:t>water resistant </a:t>
            </a:r>
            <a:r>
              <a:rPr lang="en-MY" sz="1600" dirty="0">
                <a:latin typeface="Times New Roman" pitchFamily="18" charset="0"/>
                <a:cs typeface="Times New Roman" pitchFamily="18" charset="0"/>
              </a:rPr>
              <a:t>and </a:t>
            </a:r>
            <a:r>
              <a:rPr lang="en-MY" sz="1600" b="1" dirty="0">
                <a:solidFill>
                  <a:srgbClr val="002060"/>
                </a:solidFill>
                <a:latin typeface="Times New Roman" pitchFamily="18" charset="0"/>
                <a:cs typeface="Times New Roman" pitchFamily="18" charset="0"/>
              </a:rPr>
              <a:t>skid </a:t>
            </a:r>
            <a:r>
              <a:rPr lang="en-MY" sz="1600" b="1" dirty="0" smtClean="0">
                <a:solidFill>
                  <a:srgbClr val="002060"/>
                </a:solidFill>
                <a:latin typeface="Times New Roman" pitchFamily="18" charset="0"/>
                <a:cs typeface="Times New Roman" pitchFamily="18" charset="0"/>
              </a:rPr>
              <a:t>proof</a:t>
            </a:r>
            <a:endParaRPr lang="ar-SA" sz="1600" b="1" dirty="0" smtClean="0">
              <a:solidFill>
                <a:srgbClr val="002060"/>
              </a:solidFill>
              <a:latin typeface="Times New Roman" pitchFamily="18" charset="0"/>
              <a:cs typeface="Times New Roman" pitchFamily="18" charset="0"/>
            </a:endParaRPr>
          </a:p>
          <a:p>
            <a:r>
              <a:rPr lang="ar-SA" sz="1600" dirty="0" smtClean="0"/>
              <a:t>أغطية الأحذية تمنع انتقال مسببات الأمراض إلى الخارج مكان </a:t>
            </a:r>
            <a:r>
              <a:rPr lang="ar-SA" sz="1600" dirty="0" err="1" smtClean="0"/>
              <a:t>العمل؛ </a:t>
            </a:r>
            <a:r>
              <a:rPr lang="ar-SA" sz="1600" dirty="0" smtClean="0"/>
              <a:t>• أغطية الأحذية يمكن التخلص منها عادة بعد </a:t>
            </a:r>
            <a:r>
              <a:rPr lang="ar-SA" sz="1600" dirty="0" err="1" smtClean="0"/>
              <a:t>الاستخدام.</a:t>
            </a:r>
            <a:r>
              <a:rPr lang="ar-SA" sz="1600" dirty="0" smtClean="0"/>
              <a:t> • توفر أغطية صندوق الأمتعة مزيدًا من </a:t>
            </a:r>
            <a:r>
              <a:rPr lang="ar-SA" sz="1600" dirty="0" err="1" smtClean="0"/>
              <a:t>الحماية.</a:t>
            </a:r>
            <a:r>
              <a:rPr lang="ar-SA" sz="1600" dirty="0" smtClean="0"/>
              <a:t> قم بتغطية الحذاء بسراويل من الملابس الواقية لمنع الملوثات من الوصول إلى </a:t>
            </a:r>
            <a:r>
              <a:rPr lang="ar-SA" sz="1600" dirty="0" err="1" smtClean="0"/>
              <a:t>الأحذية ؛ </a:t>
            </a:r>
            <a:r>
              <a:rPr lang="ar-SA" sz="1600" dirty="0" smtClean="0"/>
              <a:t>• يجب أن تكون أغطية الأحذية مقاومة للماء والانزلاق</a:t>
            </a:r>
            <a:endParaRPr lang="en-MY" sz="1600" b="1" dirty="0">
              <a:solidFill>
                <a:srgbClr val="002060"/>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639693C9-0A87-4C02-A78F-5E151C524DAA}" type="datetime1">
              <a:rPr lang="en-MY" smtClean="0"/>
              <a:pPr/>
              <a:t>8/5/2022</a:t>
            </a:fld>
            <a:endParaRPr lang="en-MY" dirty="0"/>
          </a:p>
        </p:txBody>
      </p:sp>
      <p:sp>
        <p:nvSpPr>
          <p:cNvPr id="4" name="Slide Number Placeholder 3"/>
          <p:cNvSpPr>
            <a:spLocks noGrp="1"/>
          </p:cNvSpPr>
          <p:nvPr>
            <p:ph type="sldNum" sz="quarter" idx="12"/>
          </p:nvPr>
        </p:nvSpPr>
        <p:spPr/>
        <p:txBody>
          <a:bodyPr/>
          <a:lstStyle/>
          <a:p>
            <a:fld id="{8576C578-E9D5-4165-AC36-A8CA4C726D77}" type="slidenum">
              <a:rPr lang="en-MY" smtClean="0"/>
              <a:pPr/>
              <a:t>26</a:t>
            </a:fld>
            <a:endParaRPr lang="en-MY"/>
          </a:p>
        </p:txBody>
      </p:sp>
      <p:sp>
        <p:nvSpPr>
          <p:cNvPr id="5" name="Rectangle 4"/>
          <p:cNvSpPr/>
          <p:nvPr/>
        </p:nvSpPr>
        <p:spPr>
          <a:xfrm>
            <a:off x="0" y="3450965"/>
            <a:ext cx="9093096" cy="3139321"/>
          </a:xfrm>
          <a:prstGeom prst="rect">
            <a:avLst/>
          </a:prstGeom>
        </p:spPr>
        <p:txBody>
          <a:bodyPr wrap="square">
            <a:spAutoFit/>
          </a:bodyPr>
          <a:lstStyle/>
          <a:p>
            <a:pPr marL="285750" indent="-285750">
              <a:buFont typeface="Wingdings" pitchFamily="2" charset="2"/>
              <a:buChar char="v"/>
            </a:pPr>
            <a:r>
              <a:rPr lang="en-MY" b="1" u="sng" dirty="0">
                <a:solidFill>
                  <a:srgbClr val="C00000"/>
                </a:solidFill>
                <a:latin typeface="Times New Roman" pitchFamily="18" charset="0"/>
                <a:cs typeface="Times New Roman" pitchFamily="18" charset="0"/>
              </a:rPr>
              <a:t>All personal protective equipment requires </a:t>
            </a:r>
          </a:p>
          <a:p>
            <a:pPr marL="457200" indent="-457200">
              <a:buFont typeface="Wingdings" pitchFamily="2" charset="2"/>
              <a:buChar char="§"/>
            </a:pPr>
            <a:r>
              <a:rPr lang="en-MY" b="1" dirty="0">
                <a:solidFill>
                  <a:srgbClr val="FF0000"/>
                </a:solidFill>
                <a:latin typeface="Times New Roman" pitchFamily="18" charset="0"/>
                <a:cs typeface="Times New Roman" pitchFamily="18" charset="0"/>
              </a:rPr>
              <a:t>correct selection </a:t>
            </a:r>
            <a:r>
              <a:rPr lang="en-MY" b="1" dirty="0">
                <a:latin typeface="Times New Roman" pitchFamily="18" charset="0"/>
                <a:cs typeface="Times New Roman" pitchFamily="18" charset="0"/>
              </a:rPr>
              <a:t>and use, as well as</a:t>
            </a:r>
          </a:p>
          <a:p>
            <a:pPr marL="457200" indent="-457200">
              <a:buFont typeface="Wingdings" pitchFamily="2" charset="2"/>
              <a:buChar char="§"/>
            </a:pPr>
            <a:r>
              <a:rPr lang="en-MY" b="1" dirty="0">
                <a:solidFill>
                  <a:srgbClr val="002060"/>
                </a:solidFill>
                <a:latin typeface="Times New Roman" pitchFamily="18" charset="0"/>
                <a:cs typeface="Times New Roman" pitchFamily="18" charset="0"/>
              </a:rPr>
              <a:t> proper </a:t>
            </a:r>
            <a:r>
              <a:rPr lang="en-MY" b="1" dirty="0">
                <a:solidFill>
                  <a:srgbClr val="FF0000"/>
                </a:solidFill>
                <a:latin typeface="Times New Roman" pitchFamily="18" charset="0"/>
                <a:cs typeface="Times New Roman" pitchFamily="18" charset="0"/>
              </a:rPr>
              <a:t>maintenanc</a:t>
            </a:r>
            <a:r>
              <a:rPr lang="en-MY" b="1" dirty="0">
                <a:latin typeface="Times New Roman" pitchFamily="18" charset="0"/>
                <a:cs typeface="Times New Roman" pitchFamily="18" charset="0"/>
              </a:rPr>
              <a:t>e and </a:t>
            </a:r>
            <a:r>
              <a:rPr lang="en-MY" b="1" dirty="0">
                <a:solidFill>
                  <a:srgbClr val="FF0000"/>
                </a:solidFill>
                <a:latin typeface="Times New Roman" pitchFamily="18" charset="0"/>
                <a:cs typeface="Times New Roman" pitchFamily="18" charset="0"/>
              </a:rPr>
              <a:t>storage</a:t>
            </a:r>
            <a:r>
              <a:rPr lang="en-MY" dirty="0">
                <a:latin typeface="Times New Roman" pitchFamily="18" charset="0"/>
                <a:cs typeface="Times New Roman" pitchFamily="18" charset="0"/>
              </a:rPr>
              <a:t>. </a:t>
            </a:r>
          </a:p>
          <a:p>
            <a:pPr marL="457200" indent="-457200">
              <a:buFont typeface="Wingdings" pitchFamily="2" charset="2"/>
              <a:buChar char="v"/>
            </a:pPr>
            <a:r>
              <a:rPr lang="en-MY" b="1" dirty="0">
                <a:solidFill>
                  <a:srgbClr val="002060"/>
                </a:solidFill>
                <a:latin typeface="Times New Roman" pitchFamily="18" charset="0"/>
                <a:cs typeface="Times New Roman" pitchFamily="18" charset="0"/>
              </a:rPr>
              <a:t>Re-useable protective equipment should </a:t>
            </a:r>
            <a:r>
              <a:rPr lang="en-MY" dirty="0">
                <a:latin typeface="Times New Roman" pitchFamily="18" charset="0"/>
                <a:cs typeface="Times New Roman" pitchFamily="18" charset="0"/>
              </a:rPr>
              <a:t>be</a:t>
            </a:r>
          </a:p>
          <a:p>
            <a:pPr marL="342900" indent="-342900">
              <a:buFont typeface="Wingdings" pitchFamily="2" charset="2"/>
              <a:buChar char="§"/>
            </a:pPr>
            <a:r>
              <a:rPr lang="en-MY" dirty="0">
                <a:latin typeface="Times New Roman" pitchFamily="18" charset="0"/>
                <a:cs typeface="Times New Roman" pitchFamily="18" charset="0"/>
              </a:rPr>
              <a:t> </a:t>
            </a:r>
            <a:r>
              <a:rPr lang="en-MY" b="1" dirty="0">
                <a:solidFill>
                  <a:srgbClr val="FF0000"/>
                </a:solidFill>
                <a:latin typeface="Times New Roman" pitchFamily="18" charset="0"/>
                <a:cs typeface="Times New Roman" pitchFamily="18" charset="0"/>
              </a:rPr>
              <a:t>cleaned</a:t>
            </a:r>
            <a:r>
              <a:rPr lang="en-MY" b="1" dirty="0">
                <a:latin typeface="Times New Roman" pitchFamily="18" charset="0"/>
                <a:cs typeface="Times New Roman" pitchFamily="18" charset="0"/>
              </a:rPr>
              <a:t> and </a:t>
            </a:r>
            <a:r>
              <a:rPr lang="en-MY" b="1" dirty="0">
                <a:solidFill>
                  <a:srgbClr val="FF0000"/>
                </a:solidFill>
                <a:latin typeface="Times New Roman" pitchFamily="18" charset="0"/>
                <a:cs typeface="Times New Roman" pitchFamily="18" charset="0"/>
              </a:rPr>
              <a:t>sterilized</a:t>
            </a:r>
            <a:r>
              <a:rPr lang="en-MY" b="1" dirty="0">
                <a:latin typeface="Times New Roman" pitchFamily="18" charset="0"/>
                <a:cs typeface="Times New Roman" pitchFamily="18" charset="0"/>
              </a:rPr>
              <a:t> thoroughly before they are used again</a:t>
            </a:r>
            <a:r>
              <a:rPr lang="en-MY" dirty="0">
                <a:latin typeface="Times New Roman" pitchFamily="18" charset="0"/>
                <a:cs typeface="Times New Roman" pitchFamily="18" charset="0"/>
              </a:rPr>
              <a:t>. </a:t>
            </a:r>
          </a:p>
          <a:p>
            <a:pPr marL="457200" indent="-457200">
              <a:buFont typeface="Wingdings" pitchFamily="2" charset="2"/>
              <a:buChar char="v"/>
            </a:pPr>
            <a:r>
              <a:rPr lang="en-MY" b="1" dirty="0">
                <a:latin typeface="Times New Roman" pitchFamily="18" charset="0"/>
                <a:cs typeface="Times New Roman" pitchFamily="18" charset="0"/>
              </a:rPr>
              <a:t>Damaged items should be </a:t>
            </a:r>
            <a:r>
              <a:rPr lang="en-MY" b="1" dirty="0">
                <a:solidFill>
                  <a:srgbClr val="FF0000"/>
                </a:solidFill>
                <a:latin typeface="Times New Roman" pitchFamily="18" charset="0"/>
                <a:cs typeface="Times New Roman" pitchFamily="18" charset="0"/>
              </a:rPr>
              <a:t>replaced immediately</a:t>
            </a:r>
            <a:r>
              <a:rPr lang="en-MY" dirty="0">
                <a:latin typeface="Garamond" pitchFamily="18" charset="0"/>
              </a:rPr>
              <a:t>. </a:t>
            </a:r>
            <a:endParaRPr lang="ar-SA" dirty="0" smtClean="0">
              <a:latin typeface="Garamond" pitchFamily="18" charset="0"/>
            </a:endParaRPr>
          </a:p>
          <a:p>
            <a:pPr marL="457200" indent="-457200">
              <a:buFont typeface="Wingdings" pitchFamily="2" charset="2"/>
              <a:buChar char="v"/>
            </a:pPr>
            <a:r>
              <a:rPr lang="ar-SA" dirty="0" smtClean="0"/>
              <a:t/>
            </a:r>
            <a:br>
              <a:rPr lang="ar-SA" dirty="0" smtClean="0"/>
            </a:br>
            <a:r>
              <a:rPr lang="ar-SA" dirty="0" smtClean="0"/>
              <a:t>تتطلب جميع معدات الحماية الشخصية الاختيار والاستخدام </a:t>
            </a:r>
            <a:r>
              <a:rPr lang="ar-SA" dirty="0" err="1" smtClean="0"/>
              <a:t>الصحيحين </a:t>
            </a:r>
            <a:r>
              <a:rPr lang="ar-SA" dirty="0" smtClean="0"/>
              <a:t>، وكذلك الصيانة والتخزين </a:t>
            </a:r>
            <a:r>
              <a:rPr lang="ar-SA" dirty="0" err="1" smtClean="0"/>
              <a:t>المناسبين.</a:t>
            </a:r>
            <a:r>
              <a:rPr lang="ar-SA" dirty="0" smtClean="0"/>
              <a:t> يجب أن تكون معدات الحماية القابلة لإعادة الاستخدام يتم تنظيفها وتعقيمها جيدًا قبل استخدامها مرة </a:t>
            </a:r>
            <a:r>
              <a:rPr lang="ar-SA" dirty="0" err="1" smtClean="0"/>
              <a:t>أخرى.</a:t>
            </a:r>
            <a:r>
              <a:rPr lang="ar-SA" dirty="0" smtClean="0"/>
              <a:t> يجب استبدال العناصر التالفة على الفور</a:t>
            </a:r>
            <a:endParaRPr lang="ar-SA" dirty="0" smtClean="0">
              <a:latin typeface="Garamond" pitchFamily="18" charset="0"/>
            </a:endParaRPr>
          </a:p>
          <a:p>
            <a:pPr marL="457200" indent="-457200">
              <a:buFont typeface="Wingdings" pitchFamily="2" charset="2"/>
              <a:buChar char="v"/>
            </a:pPr>
            <a:endParaRPr lang="en-MY" dirty="0">
              <a:latin typeface="Garamond" pitchFamily="18" charset="0"/>
            </a:endParaRPr>
          </a:p>
        </p:txBody>
      </p:sp>
      <p:sp>
        <p:nvSpPr>
          <p:cNvPr id="6" name="Rectangle 5"/>
          <p:cNvSpPr/>
          <p:nvPr/>
        </p:nvSpPr>
        <p:spPr>
          <a:xfrm>
            <a:off x="776069" y="346683"/>
            <a:ext cx="4016099" cy="369332"/>
          </a:xfrm>
          <a:prstGeom prst="rect">
            <a:avLst/>
          </a:prstGeom>
        </p:spPr>
        <p:txBody>
          <a:bodyPr wrap="none">
            <a:spAutoFit/>
          </a:bodyPr>
          <a:lstStyle/>
          <a:p>
            <a:r>
              <a:rPr lang="en-MY" b="1" dirty="0">
                <a:latin typeface="Garamond" pitchFamily="18" charset="0"/>
              </a:rPr>
              <a:t>Personal Protective Equipment Cont. </a:t>
            </a:r>
            <a:r>
              <a:rPr lang="en-MY" b="1" dirty="0">
                <a:solidFill>
                  <a:srgbClr val="C00000"/>
                </a:solidFill>
                <a:latin typeface="Garamond" pitchFamily="18" charset="0"/>
              </a:rPr>
              <a:t>..</a:t>
            </a:r>
            <a:endParaRPr lang="en-MY" dirty="0"/>
          </a:p>
        </p:txBody>
      </p:sp>
      <p:sp>
        <p:nvSpPr>
          <p:cNvPr id="7" name="Right Arrow 6"/>
          <p:cNvSpPr/>
          <p:nvPr/>
        </p:nvSpPr>
        <p:spPr>
          <a:xfrm>
            <a:off x="7486650" y="6296597"/>
            <a:ext cx="126644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extLst>
      <p:ext uri="{BB962C8B-B14F-4D97-AF65-F5344CB8AC3E}">
        <p14:creationId xmlns:p14="http://schemas.microsoft.com/office/powerpoint/2010/main" xmlns="" val="1362897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36" y="404664"/>
            <a:ext cx="9007362" cy="3170099"/>
          </a:xfrm>
          <a:prstGeom prst="rect">
            <a:avLst/>
          </a:prstGeom>
        </p:spPr>
        <p:txBody>
          <a:bodyPr wrap="square">
            <a:spAutoFit/>
          </a:bodyPr>
          <a:lstStyle/>
          <a:p>
            <a:pPr marL="457200" indent="-457200">
              <a:buFont typeface="Wingdings" pitchFamily="2" charset="2"/>
              <a:buChar char="q"/>
            </a:pPr>
            <a:r>
              <a:rPr lang="en-MY" b="1" dirty="0">
                <a:solidFill>
                  <a:srgbClr val="C00000"/>
                </a:solidFill>
                <a:latin typeface="Garamond" pitchFamily="18" charset="0"/>
              </a:rPr>
              <a:t> </a:t>
            </a:r>
            <a:r>
              <a:rPr lang="en-MY" b="1" dirty="0">
                <a:solidFill>
                  <a:srgbClr val="C00000"/>
                </a:solidFill>
                <a:latin typeface="Times New Roman" pitchFamily="18" charset="0"/>
                <a:cs typeface="Times New Roman" pitchFamily="18" charset="0"/>
              </a:rPr>
              <a:t>Sterilization </a:t>
            </a:r>
            <a:endParaRPr lang="en-MY" dirty="0">
              <a:solidFill>
                <a:srgbClr val="C00000"/>
              </a:solidFill>
              <a:latin typeface="Times New Roman" pitchFamily="18" charset="0"/>
              <a:cs typeface="Times New Roman" pitchFamily="18" charset="0"/>
            </a:endParaRPr>
          </a:p>
          <a:p>
            <a:r>
              <a:rPr lang="en-MY" b="1" dirty="0">
                <a:latin typeface="Times New Roman" pitchFamily="18" charset="0"/>
                <a:cs typeface="Times New Roman" pitchFamily="18" charset="0"/>
              </a:rPr>
              <a:t>Sterilization</a:t>
            </a:r>
            <a:r>
              <a:rPr lang="en-MY" dirty="0">
                <a:latin typeface="Times New Roman" pitchFamily="18" charset="0"/>
                <a:cs typeface="Times New Roman" pitchFamily="18" charset="0"/>
              </a:rPr>
              <a:t> is the process using </a:t>
            </a:r>
          </a:p>
          <a:p>
            <a:pPr marL="342900" indent="-342900">
              <a:buFont typeface="Wingdings" pitchFamily="2" charset="2"/>
              <a:buChar char="§"/>
            </a:pPr>
            <a:r>
              <a:rPr lang="en-MY" b="1" dirty="0">
                <a:solidFill>
                  <a:srgbClr val="FF0000"/>
                </a:solidFill>
                <a:latin typeface="Times New Roman" pitchFamily="18" charset="0"/>
                <a:cs typeface="Times New Roman" pitchFamily="18" charset="0"/>
              </a:rPr>
              <a:t>ultra heat </a:t>
            </a:r>
            <a:r>
              <a:rPr lang="en-MY" b="1" dirty="0">
                <a:latin typeface="Times New Roman" pitchFamily="18" charset="0"/>
                <a:cs typeface="Times New Roman" pitchFamily="18" charset="0"/>
              </a:rPr>
              <a:t>or </a:t>
            </a:r>
            <a:r>
              <a:rPr lang="en-MY" b="1" dirty="0">
                <a:solidFill>
                  <a:srgbClr val="FF0000"/>
                </a:solidFill>
                <a:latin typeface="Times New Roman" pitchFamily="18" charset="0"/>
                <a:cs typeface="Times New Roman" pitchFamily="18" charset="0"/>
              </a:rPr>
              <a:t>high pressure </a:t>
            </a:r>
            <a:r>
              <a:rPr lang="en-MY" dirty="0">
                <a:latin typeface="Times New Roman" pitchFamily="18" charset="0"/>
                <a:cs typeface="Times New Roman" pitchFamily="18" charset="0"/>
              </a:rPr>
              <a:t>to </a:t>
            </a:r>
            <a:r>
              <a:rPr lang="en-MY" b="1" dirty="0">
                <a:latin typeface="Times New Roman" pitchFamily="18" charset="0"/>
                <a:cs typeface="Times New Roman" pitchFamily="18" charset="0"/>
              </a:rPr>
              <a:t>eliminate bacteria, </a:t>
            </a:r>
            <a:r>
              <a:rPr lang="en-MY" dirty="0">
                <a:latin typeface="Times New Roman" pitchFamily="18" charset="0"/>
                <a:cs typeface="Times New Roman" pitchFamily="18" charset="0"/>
              </a:rPr>
              <a:t>or</a:t>
            </a:r>
          </a:p>
          <a:p>
            <a:pPr marL="342900" indent="-342900">
              <a:buFont typeface="Wingdings" pitchFamily="2" charset="2"/>
              <a:buChar char="§"/>
            </a:pPr>
            <a:r>
              <a:rPr lang="en-MY" dirty="0">
                <a:latin typeface="Times New Roman" pitchFamily="18" charset="0"/>
                <a:cs typeface="Times New Roman" pitchFamily="18" charset="0"/>
              </a:rPr>
              <a:t> </a:t>
            </a:r>
            <a:r>
              <a:rPr lang="en-MY" b="1" dirty="0">
                <a:latin typeface="Times New Roman" pitchFamily="18" charset="0"/>
                <a:cs typeface="Times New Roman" pitchFamily="18" charset="0"/>
              </a:rPr>
              <a:t>using </a:t>
            </a:r>
            <a:r>
              <a:rPr lang="en-MY" b="1" dirty="0">
                <a:solidFill>
                  <a:srgbClr val="FF0000"/>
                </a:solidFill>
                <a:latin typeface="Times New Roman" pitchFamily="18" charset="0"/>
                <a:cs typeface="Times New Roman" pitchFamily="18" charset="0"/>
              </a:rPr>
              <a:t>biocide</a:t>
            </a:r>
            <a:r>
              <a:rPr lang="en-MY" b="1" dirty="0">
                <a:latin typeface="Times New Roman" pitchFamily="18" charset="0"/>
                <a:cs typeface="Times New Roman" pitchFamily="18" charset="0"/>
              </a:rPr>
              <a:t> to eliminate microorganisms, including spores in bacteria</a:t>
            </a:r>
            <a:r>
              <a:rPr lang="en-MY" dirty="0">
                <a:latin typeface="Times New Roman" pitchFamily="18" charset="0"/>
                <a:cs typeface="Times New Roman" pitchFamily="18" charset="0"/>
              </a:rPr>
              <a:t>. </a:t>
            </a:r>
          </a:p>
          <a:p>
            <a:r>
              <a:rPr lang="en-MY" sz="1600" b="1" dirty="0">
                <a:solidFill>
                  <a:srgbClr val="002060"/>
                </a:solidFill>
                <a:latin typeface="Times New Roman" pitchFamily="18" charset="0"/>
                <a:cs typeface="Times New Roman" pitchFamily="18" charset="0"/>
              </a:rPr>
              <a:t>A </a:t>
            </a:r>
            <a:r>
              <a:rPr lang="en-MY" sz="1600" b="1" u="sng" dirty="0">
                <a:solidFill>
                  <a:srgbClr val="002060"/>
                </a:solidFill>
                <a:latin typeface="Times New Roman" pitchFamily="18" charset="0"/>
                <a:cs typeface="Times New Roman" pitchFamily="18" charset="0"/>
              </a:rPr>
              <a:t>complete sterilization process </a:t>
            </a:r>
            <a:r>
              <a:rPr lang="en-MY" sz="1600" b="1" dirty="0">
                <a:solidFill>
                  <a:srgbClr val="FF0000"/>
                </a:solidFill>
                <a:latin typeface="Times New Roman" pitchFamily="18" charset="0"/>
                <a:cs typeface="Times New Roman" pitchFamily="18" charset="0"/>
              </a:rPr>
              <a:t>should include </a:t>
            </a:r>
          </a:p>
          <a:p>
            <a:pPr marL="457200" indent="-457200">
              <a:buFont typeface="Wingdings" pitchFamily="2" charset="2"/>
              <a:buChar char="ü"/>
            </a:pPr>
            <a:r>
              <a:rPr lang="en-MY" sz="1600" b="1" dirty="0">
                <a:solidFill>
                  <a:srgbClr val="002060"/>
                </a:solidFill>
                <a:latin typeface="Times New Roman" pitchFamily="18" charset="0"/>
                <a:cs typeface="Times New Roman" pitchFamily="18" charset="0"/>
              </a:rPr>
              <a:t>disinfecting </a:t>
            </a:r>
            <a:r>
              <a:rPr lang="en-MY" sz="1600" b="1" dirty="0">
                <a:latin typeface="Times New Roman" pitchFamily="18" charset="0"/>
                <a:cs typeface="Times New Roman" pitchFamily="18" charset="0"/>
              </a:rPr>
              <a:t>the </a:t>
            </a:r>
            <a:r>
              <a:rPr lang="en-MY" sz="1600" b="1" dirty="0">
                <a:solidFill>
                  <a:srgbClr val="FF0000"/>
                </a:solidFill>
                <a:latin typeface="Times New Roman" pitchFamily="18" charset="0"/>
                <a:cs typeface="Times New Roman" pitchFamily="18" charset="0"/>
              </a:rPr>
              <a:t>contaminated premises</a:t>
            </a:r>
            <a:r>
              <a:rPr lang="en-MY" sz="1600" dirty="0">
                <a:latin typeface="Times New Roman" pitchFamily="18" charset="0"/>
                <a:cs typeface="Times New Roman" pitchFamily="18" charset="0"/>
              </a:rPr>
              <a:t>(building ) </a:t>
            </a:r>
            <a:r>
              <a:rPr lang="en-MY" sz="1600" b="1" dirty="0">
                <a:latin typeface="Times New Roman" pitchFamily="18" charset="0"/>
                <a:cs typeface="Times New Roman" pitchFamily="18" charset="0"/>
              </a:rPr>
              <a:t>and </a:t>
            </a:r>
          </a:p>
          <a:p>
            <a:pPr marL="457200" indent="-457200">
              <a:buFont typeface="Wingdings" pitchFamily="2" charset="2"/>
              <a:buChar char="ü"/>
            </a:pPr>
            <a:r>
              <a:rPr lang="en-MY" sz="1600" b="1" dirty="0">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thorough cleaning </a:t>
            </a:r>
            <a:r>
              <a:rPr lang="en-MY" sz="1600" b="1" dirty="0">
                <a:latin typeface="Times New Roman" pitchFamily="18" charset="0"/>
                <a:cs typeface="Times New Roman" pitchFamily="18" charset="0"/>
              </a:rPr>
              <a:t>of any </a:t>
            </a:r>
            <a:r>
              <a:rPr lang="en-MY" sz="1600" b="1" dirty="0">
                <a:solidFill>
                  <a:srgbClr val="FF0000"/>
                </a:solidFill>
                <a:latin typeface="Times New Roman" pitchFamily="18" charset="0"/>
                <a:cs typeface="Times New Roman" pitchFamily="18" charset="0"/>
              </a:rPr>
              <a:t>residual toxic </a:t>
            </a:r>
            <a:r>
              <a:rPr lang="en-MY" sz="1600" b="1" dirty="0">
                <a:latin typeface="Times New Roman" pitchFamily="18" charset="0"/>
                <a:cs typeface="Times New Roman" pitchFamily="18" charset="0"/>
              </a:rPr>
              <a:t>substances, </a:t>
            </a:r>
            <a:r>
              <a:rPr lang="en-MY" sz="1600" dirty="0">
                <a:latin typeface="Times New Roman" pitchFamily="18" charset="0"/>
                <a:cs typeface="Times New Roman" pitchFamily="18" charset="0"/>
              </a:rPr>
              <a:t>to </a:t>
            </a:r>
            <a:r>
              <a:rPr lang="en-MY" sz="1600" b="1" dirty="0">
                <a:latin typeface="Times New Roman" pitchFamily="18" charset="0"/>
                <a:cs typeface="Times New Roman" pitchFamily="18" charset="0"/>
              </a:rPr>
              <a:t>ensure that employees would not be harmed through exposure in the risk </a:t>
            </a:r>
            <a:r>
              <a:rPr lang="en-MY" sz="1600" b="1" dirty="0" smtClean="0">
                <a:latin typeface="Times New Roman" pitchFamily="18" charset="0"/>
                <a:cs typeface="Times New Roman" pitchFamily="18" charset="0"/>
              </a:rPr>
              <a:t>area</a:t>
            </a:r>
            <a:endParaRPr lang="ar-SA" sz="1600" b="1" dirty="0" smtClean="0">
              <a:latin typeface="Times New Roman" pitchFamily="18" charset="0"/>
              <a:cs typeface="Times New Roman" pitchFamily="18" charset="0"/>
            </a:endParaRPr>
          </a:p>
          <a:p>
            <a:pPr marL="457200" indent="-457200">
              <a:buFont typeface="Wingdings" pitchFamily="2" charset="2"/>
              <a:buChar char="ü"/>
            </a:pPr>
            <a:r>
              <a:rPr lang="ar-SA" sz="1600" dirty="0" smtClean="0"/>
              <a:t/>
            </a:r>
            <a:br>
              <a:rPr lang="ar-SA" sz="1600" dirty="0" smtClean="0"/>
            </a:br>
            <a:r>
              <a:rPr lang="ar-SA" sz="1600" dirty="0" smtClean="0"/>
              <a:t>تعقيم التعقيم هو العملية التي تستخدم الحرارة الفائقة أو الضغط العالي للقضاء على </a:t>
            </a:r>
            <a:r>
              <a:rPr lang="ar-SA" sz="1600" dirty="0" err="1" smtClean="0"/>
              <a:t>البكتيريا </a:t>
            </a:r>
            <a:r>
              <a:rPr lang="ar-SA" sz="1600" dirty="0" smtClean="0"/>
              <a:t>، أو استخدام المبيدات الحيوية للقضاء على الكائنات الحية </a:t>
            </a:r>
            <a:r>
              <a:rPr lang="ar-SA" sz="1600" dirty="0" err="1" smtClean="0"/>
              <a:t>الدقيقة </a:t>
            </a:r>
            <a:r>
              <a:rPr lang="ar-SA" sz="1600" dirty="0" smtClean="0"/>
              <a:t>، بما في ذلك الجراثيم الموجودة في </a:t>
            </a:r>
            <a:r>
              <a:rPr lang="ar-SA" sz="1600" dirty="0" err="1" smtClean="0"/>
              <a:t>البكتيريا.</a:t>
            </a:r>
            <a:r>
              <a:rPr lang="ar-SA" sz="1600" dirty="0" smtClean="0"/>
              <a:t> يجب أن تشمل عملية التعقيم الكاملة تطهير المباني </a:t>
            </a:r>
            <a:r>
              <a:rPr lang="ar-SA" sz="1600" dirty="0" err="1" smtClean="0"/>
              <a:t>الملوثة </a:t>
            </a:r>
            <a:r>
              <a:rPr lang="ar-SA" sz="1600" dirty="0" smtClean="0"/>
              <a:t>(المبنى) و التنظيف الشامل لأي مواد سامة </a:t>
            </a:r>
            <a:r>
              <a:rPr lang="ar-SA" sz="1600" dirty="0" err="1" smtClean="0"/>
              <a:t>متبقية </a:t>
            </a:r>
            <a:r>
              <a:rPr lang="ar-SA" sz="1600" dirty="0" smtClean="0"/>
              <a:t>، لضمان عدم تعرض الموظفين للأذى من خلال التعرض في منطقة الخطر</a:t>
            </a:r>
            <a:endParaRPr lang="en-MY" sz="1600"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C282A65D-889E-4C75-A4CF-CB290DFE9A1E}" type="datetime1">
              <a:rPr lang="en-MY" smtClean="0"/>
              <a:pPr/>
              <a:t>8/5/2022</a:t>
            </a:fld>
            <a:endParaRPr lang="en-MY"/>
          </a:p>
        </p:txBody>
      </p:sp>
      <p:sp>
        <p:nvSpPr>
          <p:cNvPr id="4" name="Slide Number Placeholder 3"/>
          <p:cNvSpPr>
            <a:spLocks noGrp="1"/>
          </p:cNvSpPr>
          <p:nvPr>
            <p:ph type="sldNum" sz="quarter" idx="12"/>
          </p:nvPr>
        </p:nvSpPr>
        <p:spPr/>
        <p:txBody>
          <a:bodyPr/>
          <a:lstStyle/>
          <a:p>
            <a:fld id="{8576C578-E9D5-4165-AC36-A8CA4C726D77}" type="slidenum">
              <a:rPr lang="en-MY" smtClean="0"/>
              <a:pPr/>
              <a:t>27</a:t>
            </a:fld>
            <a:endParaRPr lang="en-MY"/>
          </a:p>
        </p:txBody>
      </p:sp>
      <p:sp>
        <p:nvSpPr>
          <p:cNvPr id="5" name="Rectangle 4"/>
          <p:cNvSpPr/>
          <p:nvPr/>
        </p:nvSpPr>
        <p:spPr>
          <a:xfrm>
            <a:off x="179512" y="3667096"/>
            <a:ext cx="5293442" cy="3046988"/>
          </a:xfrm>
          <a:prstGeom prst="rect">
            <a:avLst/>
          </a:prstGeom>
        </p:spPr>
        <p:txBody>
          <a:bodyPr wrap="square">
            <a:spAutoFit/>
          </a:bodyPr>
          <a:lstStyle/>
          <a:p>
            <a:pPr marL="342900" indent="-342900">
              <a:buFont typeface="Wingdings" pitchFamily="2" charset="2"/>
              <a:buChar char="v"/>
            </a:pPr>
            <a:r>
              <a:rPr lang="en-MY" sz="1600" b="1" dirty="0">
                <a:latin typeface="Times New Roman" pitchFamily="18" charset="0"/>
                <a:cs typeface="Times New Roman" pitchFamily="18" charset="0"/>
              </a:rPr>
              <a:t>T</a:t>
            </a:r>
            <a:r>
              <a:rPr lang="en-MY" sz="1600" b="1" u="sng" dirty="0">
                <a:latin typeface="Times New Roman" pitchFamily="18" charset="0"/>
                <a:cs typeface="Times New Roman" pitchFamily="18" charset="0"/>
              </a:rPr>
              <a:t>here are many kinds </a:t>
            </a:r>
            <a:r>
              <a:rPr lang="en-MY" sz="1600" b="1" u="sng" dirty="0">
                <a:solidFill>
                  <a:srgbClr val="002060"/>
                </a:solidFill>
                <a:latin typeface="Times New Roman" pitchFamily="18" charset="0"/>
                <a:cs typeface="Times New Roman" pitchFamily="18" charset="0"/>
              </a:rPr>
              <a:t>of sterilizing and antiseptic </a:t>
            </a:r>
            <a:r>
              <a:rPr lang="en-MY" sz="1600" b="1" u="sng" dirty="0">
                <a:latin typeface="Times New Roman" pitchFamily="18" charset="0"/>
                <a:cs typeface="Times New Roman" pitchFamily="18" charset="0"/>
              </a:rPr>
              <a:t>agents,</a:t>
            </a:r>
          </a:p>
          <a:p>
            <a:pPr marL="342900" indent="-342900">
              <a:buFont typeface="Wingdings" pitchFamily="2" charset="2"/>
              <a:buChar char="v"/>
            </a:pPr>
            <a:r>
              <a:rPr lang="en-MY" sz="1600" b="1" dirty="0">
                <a:solidFill>
                  <a:srgbClr val="C00000"/>
                </a:solidFill>
                <a:latin typeface="Times New Roman" pitchFamily="18" charset="0"/>
                <a:cs typeface="Times New Roman" pitchFamily="18" charset="0"/>
              </a:rPr>
              <a:t>Effective sterilization </a:t>
            </a:r>
            <a:r>
              <a:rPr lang="en-MY" sz="1600" b="1" dirty="0">
                <a:latin typeface="Times New Roman" pitchFamily="18" charset="0"/>
                <a:cs typeface="Times New Roman" pitchFamily="18" charset="0"/>
              </a:rPr>
              <a:t>depends on </a:t>
            </a:r>
          </a:p>
          <a:p>
            <a:pPr marL="514350" indent="-514350">
              <a:buFont typeface="+mj-lt"/>
              <a:buAutoNum type="romanLcPeriod"/>
            </a:pPr>
            <a:r>
              <a:rPr lang="en-MY" sz="1600" b="1" dirty="0">
                <a:latin typeface="Times New Roman" pitchFamily="18" charset="0"/>
                <a:cs typeface="Times New Roman" pitchFamily="18" charset="0"/>
              </a:rPr>
              <a:t>the strain and </a:t>
            </a:r>
            <a:r>
              <a:rPr lang="en-MY" sz="1600" b="1" dirty="0">
                <a:solidFill>
                  <a:srgbClr val="FF0000"/>
                </a:solidFill>
                <a:latin typeface="Times New Roman" pitchFamily="18" charset="0"/>
                <a:cs typeface="Times New Roman" pitchFamily="18" charset="0"/>
              </a:rPr>
              <a:t>amount o</a:t>
            </a:r>
            <a:r>
              <a:rPr lang="en-MY" sz="1600" b="1" dirty="0">
                <a:latin typeface="Times New Roman" pitchFamily="18" charset="0"/>
                <a:cs typeface="Times New Roman" pitchFamily="18" charset="0"/>
              </a:rPr>
              <a:t>f microorganisms, </a:t>
            </a:r>
          </a:p>
          <a:p>
            <a:pPr marL="514350" indent="-514350">
              <a:buFont typeface="+mj-lt"/>
              <a:buAutoNum type="romanLcPeriod"/>
            </a:pPr>
            <a:r>
              <a:rPr lang="en-MY" sz="1600" b="1" dirty="0">
                <a:solidFill>
                  <a:srgbClr val="FF0000"/>
                </a:solidFill>
                <a:latin typeface="Times New Roman" pitchFamily="18" charset="0"/>
                <a:cs typeface="Times New Roman" pitchFamily="18" charset="0"/>
              </a:rPr>
              <a:t>properties</a:t>
            </a:r>
            <a:r>
              <a:rPr lang="en-MY" sz="1600" b="1" dirty="0">
                <a:solidFill>
                  <a:prstClr val="black"/>
                </a:solidFill>
                <a:latin typeface="Times New Roman" pitchFamily="18" charset="0"/>
                <a:cs typeface="Times New Roman" pitchFamily="18" charset="0"/>
              </a:rPr>
              <a:t> of the organisms</a:t>
            </a:r>
            <a:endParaRPr lang="en-MY" sz="1600" dirty="0">
              <a:latin typeface="Times New Roman" pitchFamily="18" charset="0"/>
              <a:cs typeface="Times New Roman" pitchFamily="18" charset="0"/>
            </a:endParaRPr>
          </a:p>
          <a:p>
            <a:pPr marL="571500" indent="-571500">
              <a:buFont typeface="+mj-lt"/>
              <a:buAutoNum type="romanLcPeriod"/>
            </a:pPr>
            <a:r>
              <a:rPr lang="en-MY" sz="1600" b="1" dirty="0">
                <a:latin typeface="Times New Roman" pitchFamily="18" charset="0"/>
                <a:cs typeface="Times New Roman" pitchFamily="18" charset="0"/>
              </a:rPr>
              <a:t>the </a:t>
            </a:r>
            <a:r>
              <a:rPr lang="en-MY" sz="1600" b="1" dirty="0">
                <a:solidFill>
                  <a:srgbClr val="FF0000"/>
                </a:solidFill>
                <a:latin typeface="Times New Roman" pitchFamily="18" charset="0"/>
                <a:cs typeface="Times New Roman" pitchFamily="18" charset="0"/>
              </a:rPr>
              <a:t>level of organic material </a:t>
            </a:r>
            <a:r>
              <a:rPr lang="en-MY" sz="1600" b="1" dirty="0">
                <a:latin typeface="Times New Roman" pitchFamily="18" charset="0"/>
                <a:cs typeface="Times New Roman" pitchFamily="18" charset="0"/>
              </a:rPr>
              <a:t>present</a:t>
            </a:r>
            <a:r>
              <a:rPr lang="en-MY" sz="1600" dirty="0">
                <a:latin typeface="Times New Roman" pitchFamily="18" charset="0"/>
                <a:cs typeface="Times New Roman" pitchFamily="18" charset="0"/>
              </a:rPr>
              <a:t>, </a:t>
            </a:r>
          </a:p>
          <a:p>
            <a:pPr marL="571500" indent="-571500">
              <a:buFont typeface="+mj-lt"/>
              <a:buAutoNum type="romanLcPeriod"/>
            </a:pPr>
            <a:r>
              <a:rPr lang="en-MY" sz="1600" b="1" dirty="0">
                <a:latin typeface="Times New Roman" pitchFamily="18" charset="0"/>
                <a:cs typeface="Times New Roman" pitchFamily="18" charset="0"/>
              </a:rPr>
              <a:t>the </a:t>
            </a:r>
            <a:r>
              <a:rPr lang="en-MY" sz="1600" b="1" dirty="0">
                <a:solidFill>
                  <a:srgbClr val="FF0000"/>
                </a:solidFill>
                <a:latin typeface="Times New Roman" pitchFamily="18" charset="0"/>
                <a:cs typeface="Times New Roman" pitchFamily="18" charset="0"/>
              </a:rPr>
              <a:t>duration, </a:t>
            </a:r>
          </a:p>
          <a:p>
            <a:pPr marL="571500" indent="-571500">
              <a:buFont typeface="+mj-lt"/>
              <a:buAutoNum type="romanLcPeriod"/>
            </a:pPr>
            <a:r>
              <a:rPr lang="en-MY" sz="1600" b="1" dirty="0">
                <a:solidFill>
                  <a:srgbClr val="FF0000"/>
                </a:solidFill>
                <a:latin typeface="Times New Roman" pitchFamily="18" charset="0"/>
                <a:cs typeface="Times New Roman" pitchFamily="18" charset="0"/>
              </a:rPr>
              <a:t>temperature</a:t>
            </a:r>
            <a:r>
              <a:rPr lang="en-MY" sz="1600" b="1" dirty="0">
                <a:latin typeface="Times New Roman" pitchFamily="18" charset="0"/>
                <a:cs typeface="Times New Roman" pitchFamily="18" charset="0"/>
              </a:rPr>
              <a:t> </a:t>
            </a:r>
            <a:r>
              <a:rPr lang="en-MY" sz="1600" dirty="0">
                <a:latin typeface="Times New Roman" pitchFamily="18" charset="0"/>
                <a:cs typeface="Times New Roman" pitchFamily="18" charset="0"/>
              </a:rPr>
              <a:t>and </a:t>
            </a:r>
          </a:p>
          <a:p>
            <a:pPr marL="571500" indent="-571500">
              <a:buFont typeface="+mj-lt"/>
              <a:buAutoNum type="romanLcPeriod"/>
            </a:pPr>
            <a:r>
              <a:rPr lang="en-MY" sz="1600" b="1" dirty="0">
                <a:solidFill>
                  <a:srgbClr val="FF0000"/>
                </a:solidFill>
                <a:latin typeface="Times New Roman" pitchFamily="18" charset="0"/>
                <a:cs typeface="Times New Roman" pitchFamily="18" charset="0"/>
              </a:rPr>
              <a:t>concentration</a:t>
            </a:r>
            <a:r>
              <a:rPr lang="en-MY" sz="1600" b="1" dirty="0">
                <a:latin typeface="Times New Roman" pitchFamily="18" charset="0"/>
                <a:cs typeface="Times New Roman" pitchFamily="18" charset="0"/>
              </a:rPr>
              <a:t> of the sterilizing </a:t>
            </a:r>
            <a:r>
              <a:rPr lang="en-MY" sz="1600" b="1" dirty="0" smtClean="0">
                <a:latin typeface="Times New Roman" pitchFamily="18" charset="0"/>
                <a:cs typeface="Times New Roman" pitchFamily="18" charset="0"/>
              </a:rPr>
              <a:t>agent</a:t>
            </a:r>
            <a:endParaRPr lang="ar-SA" sz="1600" b="1" dirty="0" smtClean="0">
              <a:latin typeface="Times New Roman" pitchFamily="18" charset="0"/>
              <a:cs typeface="Times New Roman" pitchFamily="18" charset="0"/>
            </a:endParaRPr>
          </a:p>
          <a:p>
            <a:pPr marL="571500" indent="-571500">
              <a:buFont typeface="+mj-lt"/>
              <a:buAutoNum type="romanLcPeriod"/>
            </a:pPr>
            <a:r>
              <a:rPr lang="ar-SA" sz="1400" dirty="0" smtClean="0"/>
              <a:t>هناك أنواع كثيرة من عوامل التعقيم </a:t>
            </a:r>
            <a:r>
              <a:rPr lang="ar-SA" sz="1400" dirty="0" err="1" smtClean="0"/>
              <a:t>والمطهرات </a:t>
            </a:r>
            <a:r>
              <a:rPr lang="ar-SA" sz="1400" dirty="0" smtClean="0"/>
              <a:t>، التعقيم الفعال يعتمد على سلالة وكمية الكائنات الحية </a:t>
            </a:r>
            <a:r>
              <a:rPr lang="ar-SA" sz="1400" dirty="0" err="1" smtClean="0"/>
              <a:t>الدقيقة </a:t>
            </a:r>
            <a:r>
              <a:rPr lang="ar-SA" sz="1400" dirty="0" smtClean="0"/>
              <a:t>، خصائص الكائنات الحية مستوى المواد العضوية </a:t>
            </a:r>
            <a:r>
              <a:rPr lang="ar-SA" sz="1400" dirty="0" err="1" smtClean="0"/>
              <a:t>الموجودة </a:t>
            </a:r>
            <a:r>
              <a:rPr lang="ar-SA" sz="1400" dirty="0" smtClean="0"/>
              <a:t>، </a:t>
            </a:r>
            <a:r>
              <a:rPr lang="ar-SA" sz="1400" dirty="0" err="1" smtClean="0"/>
              <a:t>المدة </a:t>
            </a:r>
            <a:r>
              <a:rPr lang="ar-SA" sz="1400" dirty="0" smtClean="0"/>
              <a:t>، درجة الحرارة و تركيز عامل التعقيم</a:t>
            </a:r>
            <a:endParaRPr lang="en-MY" sz="1400" b="1" dirty="0">
              <a:latin typeface="Times New Roman" pitchFamily="18" charset="0"/>
              <a:cs typeface="Times New Roman" pitchFamily="18" charset="0"/>
            </a:endParaRPr>
          </a:p>
          <a:p>
            <a:pPr marL="342900" indent="-342900">
              <a:buFont typeface="Wingdings" pitchFamily="2" charset="2"/>
              <a:buChar char="§"/>
            </a:pPr>
            <a:endParaRPr lang="en-MY" sz="600" b="1" dirty="0">
              <a:solidFill>
                <a:srgbClr val="002060"/>
              </a:solidFill>
              <a:latin typeface="Times New Roman" pitchFamily="18" charset="0"/>
              <a:cs typeface="Times New Roman" pitchFamily="18" charset="0"/>
            </a:endParaRPr>
          </a:p>
        </p:txBody>
      </p:sp>
      <p:pic>
        <p:nvPicPr>
          <p:cNvPr id="2050" name="Picture 2" descr="Little Girl Applying Hand Sanitizer : Stock Phot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11095" y="-92407"/>
            <a:ext cx="1627800" cy="1224136"/>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Sanitiser at health centre. : News Photo"/>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237926" y="-17132"/>
            <a:ext cx="1798571" cy="1317898"/>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p:cNvSpPr/>
          <p:nvPr/>
        </p:nvSpPr>
        <p:spPr>
          <a:xfrm>
            <a:off x="5508000" y="3915520"/>
            <a:ext cx="3311838" cy="2308324"/>
          </a:xfrm>
          <a:prstGeom prst="rect">
            <a:avLst/>
          </a:prstGeom>
          <a:noFill/>
          <a:ln w="28575">
            <a:solidFill>
              <a:srgbClr val="00B050"/>
            </a:solidFill>
          </a:ln>
        </p:spPr>
        <p:txBody>
          <a:bodyPr wrap="square">
            <a:spAutoFit/>
          </a:bodyPr>
          <a:lstStyle/>
          <a:p>
            <a:r>
              <a:rPr lang="en-MY" sz="1600" b="1" dirty="0">
                <a:solidFill>
                  <a:srgbClr val="002060"/>
                </a:solidFill>
                <a:latin typeface="Times New Roman" pitchFamily="18" charset="0"/>
                <a:cs typeface="Times New Roman" pitchFamily="18" charset="0"/>
              </a:rPr>
              <a:t>Sterilization must be carried out by </a:t>
            </a:r>
            <a:r>
              <a:rPr lang="en-MY" sz="1600" b="1" dirty="0">
                <a:solidFill>
                  <a:srgbClr val="FF0000"/>
                </a:solidFill>
                <a:latin typeface="Times New Roman" pitchFamily="18" charset="0"/>
                <a:cs typeface="Times New Roman" pitchFamily="18" charset="0"/>
              </a:rPr>
              <a:t>following strictly safety </a:t>
            </a:r>
            <a:r>
              <a:rPr lang="en-MY" sz="1600" b="1" dirty="0">
                <a:solidFill>
                  <a:srgbClr val="002060"/>
                </a:solidFill>
                <a:latin typeface="Times New Roman" pitchFamily="18" charset="0"/>
                <a:cs typeface="Times New Roman" pitchFamily="18" charset="0"/>
              </a:rPr>
              <a:t>guidelines     and </a:t>
            </a:r>
          </a:p>
          <a:p>
            <a:r>
              <a:rPr lang="en-MY" sz="1600" b="1" dirty="0">
                <a:solidFill>
                  <a:srgbClr val="002060"/>
                </a:solidFill>
                <a:latin typeface="Times New Roman" pitchFamily="18" charset="0"/>
                <a:cs typeface="Times New Roman" pitchFamily="18" charset="0"/>
              </a:rPr>
              <a:t>taking </a:t>
            </a:r>
            <a:r>
              <a:rPr lang="en-MY" sz="1600" b="1" dirty="0">
                <a:solidFill>
                  <a:srgbClr val="FF0000"/>
                </a:solidFill>
                <a:latin typeface="Times New Roman" pitchFamily="18" charset="0"/>
                <a:cs typeface="Times New Roman" pitchFamily="18" charset="0"/>
              </a:rPr>
              <a:t>personal protection </a:t>
            </a:r>
            <a:r>
              <a:rPr lang="en-MY" sz="1600" b="1" dirty="0">
                <a:solidFill>
                  <a:srgbClr val="002060"/>
                </a:solidFill>
                <a:latin typeface="Times New Roman" pitchFamily="18" charset="0"/>
                <a:cs typeface="Times New Roman" pitchFamily="18" charset="0"/>
              </a:rPr>
              <a:t>to safeguard the health and safety of employees</a:t>
            </a:r>
            <a:r>
              <a:rPr lang="en-MY" sz="1600" dirty="0" smtClean="0">
                <a:solidFill>
                  <a:srgbClr val="002060"/>
                </a:solidFill>
                <a:latin typeface="Times New Roman" pitchFamily="18" charset="0"/>
                <a:cs typeface="Times New Roman" pitchFamily="18" charset="0"/>
              </a:rPr>
              <a:t>.</a:t>
            </a:r>
            <a:endParaRPr lang="ar-SA" sz="1600" dirty="0" smtClean="0">
              <a:solidFill>
                <a:srgbClr val="002060"/>
              </a:solidFill>
              <a:latin typeface="Times New Roman" pitchFamily="18" charset="0"/>
              <a:cs typeface="Times New Roman" pitchFamily="18" charset="0"/>
            </a:endParaRPr>
          </a:p>
          <a:p>
            <a:r>
              <a:rPr lang="ar-SA" sz="1600" dirty="0" smtClean="0"/>
              <a:t>يجب إجراء التعقيم </a:t>
            </a:r>
            <a:r>
              <a:rPr lang="ar-SA" sz="1600" dirty="0" err="1" smtClean="0"/>
              <a:t>باتباع</a:t>
            </a:r>
            <a:r>
              <a:rPr lang="ar-SA" sz="1600" dirty="0" smtClean="0"/>
              <a:t> إرشادات السلامة الصارمة و أخذ الحماية الشخصية للحفاظ على صحة وسلامة الموظفين</a:t>
            </a:r>
            <a:endParaRPr lang="en-MY" sz="1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4062416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42426"/>
            <a:ext cx="9036496" cy="4247317"/>
          </a:xfrm>
          <a:prstGeom prst="rect">
            <a:avLst/>
          </a:prstGeom>
        </p:spPr>
        <p:txBody>
          <a:bodyPr wrap="square">
            <a:spAutoFit/>
          </a:bodyPr>
          <a:lstStyle/>
          <a:p>
            <a:pPr marL="457200" indent="-457200">
              <a:buFont typeface="Wingdings" pitchFamily="2" charset="2"/>
              <a:buChar char="q"/>
            </a:pPr>
            <a:r>
              <a:rPr lang="en-MY" b="1" dirty="0">
                <a:solidFill>
                  <a:srgbClr val="C00000"/>
                </a:solidFill>
                <a:latin typeface="Times New Roman" pitchFamily="18" charset="0"/>
                <a:cs typeface="Times New Roman" pitchFamily="18" charset="0"/>
              </a:rPr>
              <a:t>Personal hygiene </a:t>
            </a:r>
            <a:endParaRPr lang="en-MY" dirty="0">
              <a:solidFill>
                <a:srgbClr val="C00000"/>
              </a:solidFill>
              <a:latin typeface="Times New Roman" pitchFamily="18" charset="0"/>
              <a:cs typeface="Times New Roman" pitchFamily="18" charset="0"/>
            </a:endParaRPr>
          </a:p>
          <a:p>
            <a:pPr marL="457200" indent="-457200">
              <a:buFont typeface="Wingdings" pitchFamily="2" charset="2"/>
              <a:buChar char="v"/>
            </a:pPr>
            <a:r>
              <a:rPr lang="en-MY" b="1" dirty="0">
                <a:solidFill>
                  <a:srgbClr val="FF0000"/>
                </a:solidFill>
                <a:latin typeface="Times New Roman" pitchFamily="18" charset="0"/>
                <a:cs typeface="Times New Roman" pitchFamily="18" charset="0"/>
              </a:rPr>
              <a:t>Washing hands </a:t>
            </a:r>
            <a:r>
              <a:rPr lang="en-MY" b="1" dirty="0">
                <a:latin typeface="Times New Roman" pitchFamily="18" charset="0"/>
                <a:cs typeface="Times New Roman" pitchFamily="18" charset="0"/>
              </a:rPr>
              <a:t>with liquid soap is the simplest </a:t>
            </a:r>
          </a:p>
          <a:p>
            <a:r>
              <a:rPr lang="en-MY" b="1" dirty="0">
                <a:latin typeface="Times New Roman" pitchFamily="18" charset="0"/>
                <a:cs typeface="Times New Roman" pitchFamily="18" charset="0"/>
              </a:rPr>
              <a:t>      and most basic method to avoid infection</a:t>
            </a:r>
            <a:r>
              <a:rPr lang="en-MY" dirty="0">
                <a:latin typeface="Times New Roman" pitchFamily="18" charset="0"/>
                <a:cs typeface="Times New Roman" pitchFamily="18" charset="0"/>
              </a:rPr>
              <a:t>.</a:t>
            </a:r>
          </a:p>
          <a:p>
            <a:r>
              <a:rPr lang="en-MY" dirty="0">
                <a:latin typeface="Times New Roman" pitchFamily="18" charset="0"/>
                <a:cs typeface="Times New Roman" pitchFamily="18" charset="0"/>
              </a:rPr>
              <a:t>                                          However, it is often neglected. </a:t>
            </a:r>
          </a:p>
          <a:p>
            <a:pPr marL="457200" indent="-457200">
              <a:buFont typeface="Wingdings" pitchFamily="2" charset="2"/>
              <a:buChar char="v"/>
            </a:pPr>
            <a:r>
              <a:rPr lang="en-MY" b="1" dirty="0">
                <a:solidFill>
                  <a:srgbClr val="FF0000"/>
                </a:solidFill>
                <a:latin typeface="Times New Roman" pitchFamily="18" charset="0"/>
                <a:cs typeface="Times New Roman" pitchFamily="18" charset="0"/>
              </a:rPr>
              <a:t>Wash hands before and after work</a:t>
            </a:r>
            <a:r>
              <a:rPr lang="en-MY" dirty="0">
                <a:latin typeface="Times New Roman" pitchFamily="18" charset="0"/>
                <a:cs typeface="Times New Roman" pitchFamily="18" charset="0"/>
              </a:rPr>
              <a:t>. </a:t>
            </a:r>
          </a:p>
          <a:p>
            <a:pPr marL="457200" indent="-457200">
              <a:buFont typeface="Wingdings" pitchFamily="2" charset="2"/>
              <a:buChar char="v"/>
            </a:pPr>
            <a:endParaRPr lang="en-MY" dirty="0">
              <a:latin typeface="Times New Roman" pitchFamily="18" charset="0"/>
              <a:cs typeface="Times New Roman" pitchFamily="18" charset="0"/>
            </a:endParaRPr>
          </a:p>
          <a:p>
            <a:pPr marL="457200" indent="-457200">
              <a:buFont typeface="Wingdings" pitchFamily="2" charset="2"/>
              <a:buChar char="v"/>
            </a:pPr>
            <a:r>
              <a:rPr lang="en-MY" b="1" dirty="0">
                <a:latin typeface="Times New Roman" pitchFamily="18" charset="0"/>
                <a:cs typeface="Times New Roman" pitchFamily="18" charset="0"/>
              </a:rPr>
              <a:t>Also </a:t>
            </a:r>
            <a:r>
              <a:rPr lang="en-MY" b="1" dirty="0">
                <a:solidFill>
                  <a:srgbClr val="002060"/>
                </a:solidFill>
                <a:latin typeface="Times New Roman" pitchFamily="18" charset="0"/>
                <a:cs typeface="Times New Roman" pitchFamily="18" charset="0"/>
              </a:rPr>
              <a:t>wash hands </a:t>
            </a:r>
            <a:r>
              <a:rPr lang="en-MY" b="1" dirty="0">
                <a:solidFill>
                  <a:srgbClr val="0070C0"/>
                </a:solidFill>
                <a:latin typeface="Times New Roman" pitchFamily="18" charset="0"/>
                <a:cs typeface="Times New Roman" pitchFamily="18" charset="0"/>
              </a:rPr>
              <a:t>immediately </a:t>
            </a:r>
            <a:r>
              <a:rPr lang="en-MY" b="1" dirty="0">
                <a:solidFill>
                  <a:srgbClr val="FF0000"/>
                </a:solidFill>
                <a:latin typeface="Times New Roman" pitchFamily="18" charset="0"/>
                <a:cs typeface="Times New Roman" pitchFamily="18" charset="0"/>
              </a:rPr>
              <a:t>before and after </a:t>
            </a:r>
            <a:r>
              <a:rPr lang="en-MY" b="1" dirty="0">
                <a:solidFill>
                  <a:srgbClr val="0070C0"/>
                </a:solidFill>
                <a:latin typeface="Times New Roman" pitchFamily="18" charset="0"/>
                <a:cs typeface="Times New Roman" pitchFamily="18" charset="0"/>
              </a:rPr>
              <a:t>wearing protective clothing</a:t>
            </a:r>
            <a:r>
              <a:rPr lang="en-MY" b="1" dirty="0">
                <a:latin typeface="Times New Roman" pitchFamily="18" charset="0"/>
                <a:cs typeface="Times New Roman" pitchFamily="18" charset="0"/>
              </a:rPr>
              <a:t>, uniforms or </a:t>
            </a:r>
            <a:r>
              <a:rPr lang="en-MY" b="1" dirty="0">
                <a:solidFill>
                  <a:srgbClr val="0070C0"/>
                </a:solidFill>
                <a:latin typeface="Times New Roman" pitchFamily="18" charset="0"/>
                <a:cs typeface="Times New Roman" pitchFamily="18" charset="0"/>
              </a:rPr>
              <a:t>gloves</a:t>
            </a:r>
            <a:r>
              <a:rPr lang="en-MY" b="1" dirty="0">
                <a:latin typeface="Times New Roman" pitchFamily="18" charset="0"/>
                <a:cs typeface="Times New Roman" pitchFamily="18" charset="0"/>
              </a:rPr>
              <a:t> to reduce the possibility of infection</a:t>
            </a:r>
          </a:p>
          <a:p>
            <a:pPr marL="457200" indent="-457200">
              <a:buFont typeface="Wingdings" pitchFamily="2" charset="2"/>
              <a:buChar char="v"/>
            </a:pPr>
            <a:endParaRPr lang="en-MY" b="1" dirty="0">
              <a:latin typeface="Times New Roman" pitchFamily="18" charset="0"/>
              <a:cs typeface="Times New Roman" pitchFamily="18" charset="0"/>
            </a:endParaRPr>
          </a:p>
          <a:p>
            <a:pPr marL="457200" indent="-457200">
              <a:buFont typeface="Wingdings" pitchFamily="2" charset="2"/>
              <a:buChar char="v"/>
            </a:pPr>
            <a:r>
              <a:rPr lang="en-MY" b="1" dirty="0">
                <a:latin typeface="Times New Roman" pitchFamily="18" charset="0"/>
                <a:cs typeface="Times New Roman" pitchFamily="18" charset="0"/>
              </a:rPr>
              <a:t>Hands must be </a:t>
            </a:r>
            <a:r>
              <a:rPr lang="en-MY" b="1" dirty="0">
                <a:solidFill>
                  <a:srgbClr val="FF0000"/>
                </a:solidFill>
                <a:latin typeface="Times New Roman" pitchFamily="18" charset="0"/>
                <a:cs typeface="Times New Roman" pitchFamily="18" charset="0"/>
              </a:rPr>
              <a:t>washed thoroughly after taking off </a:t>
            </a:r>
            <a:r>
              <a:rPr lang="en-MY" b="1" dirty="0">
                <a:solidFill>
                  <a:schemeClr val="tx2"/>
                </a:solidFill>
                <a:latin typeface="Times New Roman" pitchFamily="18" charset="0"/>
                <a:cs typeface="Times New Roman" pitchFamily="18" charset="0"/>
              </a:rPr>
              <a:t>any personal protective </a:t>
            </a:r>
            <a:r>
              <a:rPr lang="en-MY" b="1" dirty="0" smtClean="0">
                <a:solidFill>
                  <a:schemeClr val="tx2"/>
                </a:solidFill>
                <a:latin typeface="Times New Roman" pitchFamily="18" charset="0"/>
                <a:cs typeface="Times New Roman" pitchFamily="18" charset="0"/>
              </a:rPr>
              <a:t>equipment</a:t>
            </a:r>
            <a:endParaRPr lang="ar-SA" b="1" dirty="0" smtClean="0">
              <a:solidFill>
                <a:schemeClr val="tx2"/>
              </a:solidFill>
              <a:latin typeface="Times New Roman" pitchFamily="18" charset="0"/>
              <a:cs typeface="Times New Roman" pitchFamily="18" charset="0"/>
            </a:endParaRPr>
          </a:p>
          <a:p>
            <a:pPr marL="457200" indent="-457200">
              <a:buFont typeface="Wingdings" pitchFamily="2" charset="2"/>
              <a:buChar char="v"/>
            </a:pPr>
            <a:endParaRPr lang="ar-SA" b="1" dirty="0" smtClean="0">
              <a:solidFill>
                <a:schemeClr val="tx2"/>
              </a:solidFill>
              <a:latin typeface="Times New Roman" pitchFamily="18" charset="0"/>
              <a:cs typeface="Times New Roman" pitchFamily="18" charset="0"/>
            </a:endParaRPr>
          </a:p>
          <a:p>
            <a:pPr marL="457200" indent="-457200" algn="r">
              <a:buFont typeface="Wingdings" pitchFamily="2" charset="2"/>
              <a:buChar char="v"/>
            </a:pPr>
            <a:r>
              <a:rPr lang="ar-SA" dirty="0" smtClean="0"/>
              <a:t/>
            </a:r>
            <a:br>
              <a:rPr lang="ar-SA" dirty="0" smtClean="0"/>
            </a:br>
            <a:r>
              <a:rPr lang="ar-SA" dirty="0" smtClean="0"/>
              <a:t>النظافة الشخصية غسل اليدين بالصابون السائل هو أبسط شيء وأبسط طريقة لتجنب </a:t>
            </a:r>
            <a:r>
              <a:rPr lang="ar-SA" dirty="0" err="1" smtClean="0"/>
              <a:t>الإصابة.</a:t>
            </a:r>
            <a:r>
              <a:rPr lang="ar-SA" dirty="0" smtClean="0"/>
              <a:t> ومع </a:t>
            </a:r>
            <a:r>
              <a:rPr lang="ar-SA" dirty="0" err="1" smtClean="0"/>
              <a:t>ذلك </a:t>
            </a:r>
            <a:r>
              <a:rPr lang="ar-SA" dirty="0" smtClean="0"/>
              <a:t>، غالبًا ما يتم </a:t>
            </a:r>
            <a:r>
              <a:rPr lang="ar-SA" dirty="0" err="1" smtClean="0"/>
              <a:t>إهماله.</a:t>
            </a:r>
            <a:r>
              <a:rPr lang="ar-SA" dirty="0" smtClean="0"/>
              <a:t> اغسل يديك قبل وبعد </a:t>
            </a:r>
            <a:r>
              <a:rPr lang="ar-SA" dirty="0" err="1" smtClean="0"/>
              <a:t>العمل.</a:t>
            </a:r>
            <a:r>
              <a:rPr lang="ar-SA" dirty="0" smtClean="0"/>
              <a:t> اغسل يديك أيضًا على الفور قبل وبعد ارتداء الملابس الواقية أو </a:t>
            </a:r>
            <a:r>
              <a:rPr lang="ar-SA" dirty="0" err="1" smtClean="0"/>
              <a:t>الزي</a:t>
            </a:r>
            <a:r>
              <a:rPr lang="ar-SA" dirty="0" smtClean="0"/>
              <a:t> الرسمي أو القفازات لتقليل احتمالية الإصابة يجب غسل اليدين جيدًا بعد خلع أي معدات حماية شخصية</a:t>
            </a:r>
            <a:endParaRPr lang="en-MY" dirty="0">
              <a:solidFill>
                <a:schemeClr val="tx2"/>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83045A2-337B-4CE7-AAB8-C2F3CADCF919}" type="datetime1">
              <a:rPr lang="en-MY" smtClean="0"/>
              <a:pPr/>
              <a:t>8/5/2022</a:t>
            </a:fld>
            <a:endParaRPr lang="en-MY"/>
          </a:p>
        </p:txBody>
      </p:sp>
      <p:sp>
        <p:nvSpPr>
          <p:cNvPr id="4" name="Slide Number Placeholder 3"/>
          <p:cNvSpPr>
            <a:spLocks noGrp="1"/>
          </p:cNvSpPr>
          <p:nvPr>
            <p:ph type="sldNum" sz="quarter" idx="12"/>
          </p:nvPr>
        </p:nvSpPr>
        <p:spPr/>
        <p:txBody>
          <a:bodyPr/>
          <a:lstStyle/>
          <a:p>
            <a:fld id="{8576C578-E9D5-4165-AC36-A8CA4C726D77}" type="slidenum">
              <a:rPr lang="en-MY" smtClean="0"/>
              <a:pPr/>
              <a:t>28</a:t>
            </a:fld>
            <a:endParaRPr lang="en-MY"/>
          </a:p>
        </p:txBody>
      </p:sp>
      <p:pic>
        <p:nvPicPr>
          <p:cNvPr id="5" name="Picture 2" descr="Little Girl Applying Hand Sanitizer : Stock Phot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19133" y="195547"/>
            <a:ext cx="1717363" cy="16332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66904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851" y="476672"/>
            <a:ext cx="8629637" cy="5663089"/>
          </a:xfrm>
          <a:prstGeom prst="rect">
            <a:avLst/>
          </a:prstGeom>
        </p:spPr>
        <p:txBody>
          <a:bodyPr wrap="square">
            <a:spAutoFit/>
          </a:bodyPr>
          <a:lstStyle/>
          <a:p>
            <a:pPr marL="457200" indent="-457200">
              <a:buFont typeface="Wingdings" pitchFamily="2" charset="2"/>
              <a:buChar char="q"/>
            </a:pPr>
            <a:r>
              <a:rPr lang="en-MY" sz="2000" b="1" dirty="0">
                <a:solidFill>
                  <a:srgbClr val="C00000"/>
                </a:solidFill>
                <a:latin typeface="Times New Roman" pitchFamily="18" charset="0"/>
                <a:cs typeface="Times New Roman" pitchFamily="18" charset="0"/>
              </a:rPr>
              <a:t>              Hazard Control Plan</a:t>
            </a:r>
            <a:endParaRPr lang="en-MY" sz="2000" dirty="0">
              <a:solidFill>
                <a:srgbClr val="C00000"/>
              </a:solidFill>
              <a:latin typeface="Times New Roman" pitchFamily="18" charset="0"/>
              <a:cs typeface="Times New Roman" pitchFamily="18" charset="0"/>
            </a:endParaRPr>
          </a:p>
          <a:p>
            <a:pPr marL="342900" lvl="0" indent="-342900">
              <a:buFont typeface="Wingdings" pitchFamily="2" charset="2"/>
              <a:buChar char="v"/>
            </a:pPr>
            <a:r>
              <a:rPr lang="en-MY" b="1" dirty="0">
                <a:solidFill>
                  <a:srgbClr val="FF0000"/>
                </a:solidFill>
                <a:latin typeface="Times New Roman" pitchFamily="18" charset="0"/>
                <a:cs typeface="Times New Roman" pitchFamily="18" charset="0"/>
              </a:rPr>
              <a:t>Employers should have a written plan </a:t>
            </a:r>
            <a:r>
              <a:rPr lang="en-MY" b="1" dirty="0">
                <a:latin typeface="Times New Roman" pitchFamily="18" charset="0"/>
                <a:cs typeface="Times New Roman" pitchFamily="18" charset="0"/>
              </a:rPr>
              <a:t>to </a:t>
            </a:r>
          </a:p>
          <a:p>
            <a:pPr marL="342900" lvl="0" indent="-342900">
              <a:buFont typeface="Wingdings" pitchFamily="2" charset="2"/>
              <a:buChar char="§"/>
            </a:pPr>
            <a:r>
              <a:rPr lang="en-MY" b="1" dirty="0">
                <a:solidFill>
                  <a:srgbClr val="002060"/>
                </a:solidFill>
                <a:latin typeface="Times New Roman" pitchFamily="18" charset="0"/>
                <a:cs typeface="Times New Roman" pitchFamily="18" charset="0"/>
              </a:rPr>
              <a:t>identify, </a:t>
            </a:r>
          </a:p>
          <a:p>
            <a:pPr marL="342900" lvl="0" indent="-342900">
              <a:buFont typeface="Wingdings" pitchFamily="2" charset="2"/>
              <a:buChar char="§"/>
            </a:pPr>
            <a:r>
              <a:rPr lang="en-MY" b="1" dirty="0">
                <a:solidFill>
                  <a:srgbClr val="002060"/>
                </a:solidFill>
                <a:latin typeface="Times New Roman" pitchFamily="18" charset="0"/>
                <a:cs typeface="Times New Roman" pitchFamily="18" charset="0"/>
              </a:rPr>
              <a:t>control, and </a:t>
            </a:r>
          </a:p>
          <a:p>
            <a:pPr marL="342900" lvl="0" indent="-342900">
              <a:buFont typeface="Wingdings" pitchFamily="2" charset="2"/>
              <a:buChar char="§"/>
            </a:pPr>
            <a:r>
              <a:rPr lang="en-MY" b="1" dirty="0">
                <a:solidFill>
                  <a:srgbClr val="002060"/>
                </a:solidFill>
                <a:latin typeface="Times New Roman" pitchFamily="18" charset="0"/>
                <a:cs typeface="Times New Roman" pitchFamily="18" charset="0"/>
              </a:rPr>
              <a:t>manage </a:t>
            </a:r>
            <a:r>
              <a:rPr lang="en-MY" b="1" dirty="0">
                <a:latin typeface="Times New Roman" pitchFamily="18" charset="0"/>
                <a:cs typeface="Times New Roman" pitchFamily="18" charset="0"/>
              </a:rPr>
              <a:t>the biological hazards present in their workplaces.</a:t>
            </a:r>
          </a:p>
          <a:p>
            <a:pPr marL="342900" lvl="0" indent="-342900">
              <a:buFont typeface="Wingdings" pitchFamily="2" charset="2"/>
              <a:buChar char="v"/>
            </a:pPr>
            <a:r>
              <a:rPr lang="en-MY" b="1" dirty="0">
                <a:latin typeface="Times New Roman" pitchFamily="18" charset="0"/>
                <a:cs typeface="Times New Roman" pitchFamily="18" charset="0"/>
              </a:rPr>
              <a:t>The </a:t>
            </a:r>
            <a:r>
              <a:rPr lang="en-MY" b="1" dirty="0">
                <a:solidFill>
                  <a:srgbClr val="FF0000"/>
                </a:solidFill>
                <a:latin typeface="Times New Roman" pitchFamily="18" charset="0"/>
                <a:cs typeface="Times New Roman" pitchFamily="18" charset="0"/>
              </a:rPr>
              <a:t>plan s</a:t>
            </a:r>
            <a:r>
              <a:rPr lang="en-MY" b="1" dirty="0">
                <a:latin typeface="Times New Roman" pitchFamily="18" charset="0"/>
                <a:cs typeface="Times New Roman" pitchFamily="18" charset="0"/>
              </a:rPr>
              <a:t>hould be </a:t>
            </a:r>
            <a:r>
              <a:rPr lang="en-MY" b="1" dirty="0">
                <a:solidFill>
                  <a:srgbClr val="FF0000"/>
                </a:solidFill>
                <a:latin typeface="Times New Roman" pitchFamily="18" charset="0"/>
                <a:cs typeface="Times New Roman" pitchFamily="18" charset="0"/>
              </a:rPr>
              <a:t>easily accessible </a:t>
            </a:r>
            <a:r>
              <a:rPr lang="en-MY" b="1" dirty="0">
                <a:latin typeface="Times New Roman" pitchFamily="18" charset="0"/>
                <a:cs typeface="Times New Roman" pitchFamily="18" charset="0"/>
              </a:rPr>
              <a:t>to employees </a:t>
            </a:r>
            <a:r>
              <a:rPr lang="en-MY" dirty="0">
                <a:latin typeface="Times New Roman" pitchFamily="18" charset="0"/>
                <a:cs typeface="Times New Roman" pitchFamily="18" charset="0"/>
              </a:rPr>
              <a:t>and</a:t>
            </a:r>
          </a:p>
          <a:p>
            <a:pPr marL="342900" lvl="0" indent="-342900">
              <a:buFont typeface="Wingdings" pitchFamily="2" charset="2"/>
              <a:buChar char="v"/>
            </a:pPr>
            <a:r>
              <a:rPr lang="en-MY" b="1" u="sng" dirty="0">
                <a:solidFill>
                  <a:srgbClr val="FF0000"/>
                </a:solidFill>
                <a:latin typeface="Times New Roman" pitchFamily="18" charset="0"/>
                <a:cs typeface="Times New Roman" pitchFamily="18" charset="0"/>
              </a:rPr>
              <a:t>Outline</a:t>
            </a:r>
          </a:p>
          <a:p>
            <a:pPr marL="342900" lvl="0" indent="-342900">
              <a:buFont typeface="Wingdings" pitchFamily="2" charset="2"/>
              <a:buChar char="v"/>
            </a:pPr>
            <a:r>
              <a:rPr lang="en-MY" b="1" u="sng" dirty="0">
                <a:solidFill>
                  <a:srgbClr val="FF0000"/>
                </a:solidFill>
                <a:latin typeface="Times New Roman" pitchFamily="18" charset="0"/>
                <a:cs typeface="Times New Roman" pitchFamily="18" charset="0"/>
              </a:rPr>
              <a:t> </a:t>
            </a:r>
            <a:r>
              <a:rPr lang="en-MY" b="1" dirty="0">
                <a:solidFill>
                  <a:srgbClr val="FF0000"/>
                </a:solidFill>
                <a:latin typeface="Times New Roman" pitchFamily="18" charset="0"/>
                <a:cs typeface="Times New Roman" pitchFamily="18" charset="0"/>
              </a:rPr>
              <a:t>what </a:t>
            </a:r>
            <a:r>
              <a:rPr lang="en-MY" b="1" dirty="0">
                <a:solidFill>
                  <a:srgbClr val="002060"/>
                </a:solidFill>
                <a:latin typeface="Times New Roman" pitchFamily="18" charset="0"/>
                <a:cs typeface="Times New Roman" pitchFamily="18" charset="0"/>
              </a:rPr>
              <a:t>the hazards </a:t>
            </a:r>
            <a:r>
              <a:rPr lang="en-MY" dirty="0">
                <a:latin typeface="Times New Roman" pitchFamily="18" charset="0"/>
                <a:cs typeface="Times New Roman" pitchFamily="18" charset="0"/>
              </a:rPr>
              <a:t>are, </a:t>
            </a:r>
          </a:p>
          <a:p>
            <a:pPr marL="342900" lvl="0" indent="-342900">
              <a:buFont typeface="Wingdings" pitchFamily="2" charset="2"/>
              <a:buChar char="§"/>
            </a:pPr>
            <a:r>
              <a:rPr lang="en-MY" b="1" dirty="0">
                <a:latin typeface="Times New Roman" pitchFamily="18" charset="0"/>
                <a:cs typeface="Times New Roman" pitchFamily="18" charset="0"/>
              </a:rPr>
              <a:t>the </a:t>
            </a:r>
            <a:r>
              <a:rPr lang="en-MY" b="1" dirty="0">
                <a:solidFill>
                  <a:srgbClr val="FF0000"/>
                </a:solidFill>
                <a:latin typeface="Times New Roman" pitchFamily="18" charset="0"/>
                <a:cs typeface="Times New Roman" pitchFamily="18" charset="0"/>
              </a:rPr>
              <a:t>procedures a</a:t>
            </a:r>
            <a:r>
              <a:rPr lang="en-MY" b="1" dirty="0">
                <a:latin typeface="Times New Roman" pitchFamily="18" charset="0"/>
                <a:cs typeface="Times New Roman" pitchFamily="18" charset="0"/>
              </a:rPr>
              <a:t>nd </a:t>
            </a:r>
            <a:r>
              <a:rPr lang="en-MY" b="1" dirty="0">
                <a:solidFill>
                  <a:srgbClr val="FF0000"/>
                </a:solidFill>
                <a:latin typeface="Times New Roman" pitchFamily="18" charset="0"/>
                <a:cs typeface="Times New Roman" pitchFamily="18" charset="0"/>
              </a:rPr>
              <a:t>processes </a:t>
            </a:r>
            <a:r>
              <a:rPr lang="en-MY" b="1" dirty="0">
                <a:latin typeface="Times New Roman" pitchFamily="18" charset="0"/>
                <a:cs typeface="Times New Roman" pitchFamily="18" charset="0"/>
              </a:rPr>
              <a:t>that should be used to control or </a:t>
            </a:r>
          </a:p>
          <a:p>
            <a:pPr marL="342900" lvl="0" indent="-342900">
              <a:buFont typeface="Wingdings" pitchFamily="2" charset="2"/>
              <a:buChar char="§"/>
            </a:pPr>
            <a:r>
              <a:rPr lang="en-MY" b="1" dirty="0">
                <a:latin typeface="Times New Roman" pitchFamily="18" charset="0"/>
                <a:cs typeface="Times New Roman" pitchFamily="18" charset="0"/>
              </a:rPr>
              <a:t>manage them, and </a:t>
            </a:r>
          </a:p>
          <a:p>
            <a:pPr marL="342900" lvl="0" indent="-342900">
              <a:buFont typeface="Wingdings" pitchFamily="2" charset="2"/>
              <a:buChar char="v"/>
            </a:pPr>
            <a:r>
              <a:rPr lang="en-MY" b="1" dirty="0">
                <a:solidFill>
                  <a:srgbClr val="FF0000"/>
                </a:solidFill>
                <a:latin typeface="Times New Roman" pitchFamily="18" charset="0"/>
                <a:cs typeface="Times New Roman" pitchFamily="18" charset="0"/>
              </a:rPr>
              <a:t> training</a:t>
            </a:r>
            <a:r>
              <a:rPr lang="en-MY" b="1" dirty="0">
                <a:latin typeface="Times New Roman" pitchFamily="18" charset="0"/>
                <a:cs typeface="Times New Roman" pitchFamily="18" charset="0"/>
              </a:rPr>
              <a:t> employees require</a:t>
            </a:r>
            <a:r>
              <a:rPr lang="en-MY" dirty="0">
                <a:latin typeface="Times New Roman" pitchFamily="18" charset="0"/>
                <a:cs typeface="Times New Roman" pitchFamily="18" charset="0"/>
              </a:rPr>
              <a:t>. </a:t>
            </a:r>
          </a:p>
          <a:p>
            <a:pPr marL="342900" lvl="0" indent="-342900">
              <a:buFont typeface="Wingdings" pitchFamily="2" charset="2"/>
              <a:buChar char="v"/>
            </a:pPr>
            <a:r>
              <a:rPr lang="en-MY" dirty="0">
                <a:latin typeface="Times New Roman" pitchFamily="18" charset="0"/>
                <a:cs typeface="Times New Roman" pitchFamily="18" charset="0"/>
              </a:rPr>
              <a:t>It should also clearly </a:t>
            </a:r>
            <a:r>
              <a:rPr lang="en-MY" b="1" dirty="0">
                <a:solidFill>
                  <a:srgbClr val="FF0000"/>
                </a:solidFill>
                <a:latin typeface="Times New Roman" pitchFamily="18" charset="0"/>
                <a:cs typeface="Times New Roman" pitchFamily="18" charset="0"/>
              </a:rPr>
              <a:t>articulate emergency </a:t>
            </a:r>
            <a:r>
              <a:rPr lang="en-MY" b="1" dirty="0">
                <a:latin typeface="Times New Roman" pitchFamily="18" charset="0"/>
                <a:cs typeface="Times New Roman" pitchFamily="18" charset="0"/>
              </a:rPr>
              <a:t>procedures in case of exposure.</a:t>
            </a:r>
          </a:p>
          <a:p>
            <a:pPr marL="342900" lvl="0" indent="-342900">
              <a:buFont typeface="Wingdings" pitchFamily="2" charset="2"/>
              <a:buChar char="v"/>
            </a:pPr>
            <a:r>
              <a:rPr lang="en-MY" b="1" dirty="0">
                <a:solidFill>
                  <a:srgbClr val="FF0000"/>
                </a:solidFill>
                <a:latin typeface="Times New Roman" pitchFamily="18" charset="0"/>
                <a:cs typeface="Times New Roman" pitchFamily="18" charset="0"/>
              </a:rPr>
              <a:t>biological hazard control plans should be reviewed</a:t>
            </a:r>
            <a:r>
              <a:rPr lang="en-MY" dirty="0">
                <a:latin typeface="Times New Roman" pitchFamily="18" charset="0"/>
                <a:cs typeface="Times New Roman" pitchFamily="18" charset="0"/>
              </a:rPr>
              <a:t> and </a:t>
            </a:r>
          </a:p>
          <a:p>
            <a:pPr marL="342900" lvl="0" indent="-342900">
              <a:buFont typeface="Wingdings" pitchFamily="2" charset="2"/>
              <a:buChar char="v"/>
            </a:pPr>
            <a:r>
              <a:rPr lang="en-MY" b="1" dirty="0">
                <a:solidFill>
                  <a:srgbClr val="002060"/>
                </a:solidFill>
                <a:latin typeface="Times New Roman" pitchFamily="18" charset="0"/>
                <a:cs typeface="Times New Roman" pitchFamily="18" charset="0"/>
              </a:rPr>
              <a:t>updated regularly </a:t>
            </a:r>
            <a:r>
              <a:rPr lang="en-MY" dirty="0">
                <a:latin typeface="Times New Roman" pitchFamily="18" charset="0"/>
                <a:cs typeface="Times New Roman" pitchFamily="18" charset="0"/>
              </a:rPr>
              <a:t>– </a:t>
            </a:r>
            <a:r>
              <a:rPr lang="en-MY" b="1" dirty="0">
                <a:solidFill>
                  <a:srgbClr val="FF0000"/>
                </a:solidFill>
                <a:latin typeface="Times New Roman" pitchFamily="18" charset="0"/>
                <a:cs typeface="Times New Roman" pitchFamily="18" charset="0"/>
              </a:rPr>
              <a:t>at </a:t>
            </a:r>
            <a:r>
              <a:rPr lang="en-MY" b="1" u="sng" dirty="0">
                <a:solidFill>
                  <a:srgbClr val="FF0000"/>
                </a:solidFill>
                <a:latin typeface="Times New Roman" pitchFamily="18" charset="0"/>
                <a:cs typeface="Times New Roman" pitchFamily="18" charset="0"/>
              </a:rPr>
              <a:t>least once per year</a:t>
            </a:r>
            <a:r>
              <a:rPr lang="en-MY" b="1" u="sng" dirty="0" smtClean="0">
                <a:solidFill>
                  <a:srgbClr val="FF0000"/>
                </a:solidFill>
                <a:latin typeface="Times New Roman" pitchFamily="18" charset="0"/>
                <a:cs typeface="Times New Roman" pitchFamily="18" charset="0"/>
              </a:rPr>
              <a:t>.</a:t>
            </a:r>
            <a:endParaRPr lang="ar-SA" b="1" u="sng" dirty="0" smtClean="0">
              <a:solidFill>
                <a:srgbClr val="FF0000"/>
              </a:solidFill>
              <a:latin typeface="Times New Roman" pitchFamily="18" charset="0"/>
              <a:cs typeface="Times New Roman" pitchFamily="18" charset="0"/>
            </a:endParaRPr>
          </a:p>
          <a:p>
            <a:pPr marL="342900" lvl="0" indent="-342900">
              <a:buFont typeface="Wingdings" pitchFamily="2" charset="2"/>
              <a:buChar char="v"/>
            </a:pPr>
            <a:endParaRPr lang="ar-SA" b="1" u="sng" dirty="0" smtClean="0">
              <a:solidFill>
                <a:srgbClr val="FF0000"/>
              </a:solidFill>
              <a:latin typeface="Times New Roman" pitchFamily="18" charset="0"/>
              <a:cs typeface="Times New Roman" pitchFamily="18" charset="0"/>
            </a:endParaRPr>
          </a:p>
          <a:p>
            <a:pPr marL="342900" lvl="0" indent="-342900">
              <a:buFont typeface="Wingdings" pitchFamily="2" charset="2"/>
              <a:buChar char="v"/>
            </a:pPr>
            <a:r>
              <a:rPr lang="ar-SA" dirty="0" smtClean="0"/>
              <a:t>خطة مراقبة المخاطر يجب أن يكون لدى أصحاب العمل خطة مكتوبة ل التعرف، السيطرة و إدارة المخاطر البيولوجية الموجودة في أماكن </a:t>
            </a:r>
            <a:r>
              <a:rPr lang="ar-SA" dirty="0" err="1" smtClean="0"/>
              <a:t>عملهم.</a:t>
            </a:r>
            <a:r>
              <a:rPr lang="ar-SA" dirty="0" smtClean="0"/>
              <a:t> يجب أن تكون الخطة سهلة الوصول للموظفين و الخطوط العريضة ما هي </a:t>
            </a:r>
            <a:r>
              <a:rPr lang="ar-SA" dirty="0" err="1" smtClean="0"/>
              <a:t>المخاطر </a:t>
            </a:r>
            <a:r>
              <a:rPr lang="ar-SA" dirty="0" smtClean="0"/>
              <a:t>، الإجراءات والعمليات التي يجب استخدامها للتحكم أو </a:t>
            </a:r>
            <a:r>
              <a:rPr lang="ar-SA" dirty="0" err="1" smtClean="0"/>
              <a:t>إدارتها </a:t>
            </a:r>
            <a:r>
              <a:rPr lang="ar-SA" dirty="0" smtClean="0"/>
              <a:t>، و يتطلب تدريب </a:t>
            </a:r>
            <a:r>
              <a:rPr lang="ar-SA" dirty="0" err="1" smtClean="0"/>
              <a:t>الموظفين.</a:t>
            </a:r>
            <a:r>
              <a:rPr lang="ar-SA" dirty="0" smtClean="0"/>
              <a:t> كما يجب أن تحدد بوضوح إجراءات الطوارئ في حالة </a:t>
            </a:r>
            <a:r>
              <a:rPr lang="ar-SA" dirty="0" err="1" smtClean="0"/>
              <a:t>التعرض.</a:t>
            </a:r>
            <a:r>
              <a:rPr lang="ar-SA" dirty="0" smtClean="0"/>
              <a:t> يجب مراجعة خطط التحكم في المخاطر البيولوجية و يتم تحديثها </a:t>
            </a:r>
            <a:r>
              <a:rPr lang="ar-SA" dirty="0" err="1" smtClean="0"/>
              <a:t>بانتظام </a:t>
            </a:r>
            <a:r>
              <a:rPr lang="ar-SA" dirty="0" smtClean="0"/>
              <a:t>- مرة واحدة على الأقل كل عام.</a:t>
            </a:r>
            <a:endParaRPr lang="en-MY" b="1" u="sng" dirty="0">
              <a:solidFill>
                <a:srgbClr val="FF0000"/>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1457A834-17F7-4249-BE9E-A3861F4ADFA4}" type="datetime1">
              <a:rPr lang="en-MY" smtClean="0"/>
              <a:pPr/>
              <a:t>8/5/2022</a:t>
            </a:fld>
            <a:endParaRPr lang="en-MY"/>
          </a:p>
        </p:txBody>
      </p:sp>
      <p:sp>
        <p:nvSpPr>
          <p:cNvPr id="4" name="Slide Number Placeholder 3"/>
          <p:cNvSpPr>
            <a:spLocks noGrp="1"/>
          </p:cNvSpPr>
          <p:nvPr>
            <p:ph type="sldNum" sz="quarter" idx="12"/>
          </p:nvPr>
        </p:nvSpPr>
        <p:spPr/>
        <p:txBody>
          <a:bodyPr/>
          <a:lstStyle/>
          <a:p>
            <a:fld id="{8576C578-E9D5-4165-AC36-A8CA4C726D77}" type="slidenum">
              <a:rPr lang="en-MY" smtClean="0"/>
              <a:pPr/>
              <a:t>29</a:t>
            </a:fld>
            <a:endParaRPr lang="en-MY"/>
          </a:p>
        </p:txBody>
      </p:sp>
    </p:spTree>
    <p:extLst>
      <p:ext uri="{BB962C8B-B14F-4D97-AF65-F5344CB8AC3E}">
        <p14:creationId xmlns:p14="http://schemas.microsoft.com/office/powerpoint/2010/main" xmlns="" val="1054565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332656"/>
            <a:ext cx="4954576" cy="523220"/>
          </a:xfrm>
          <a:prstGeom prst="rect">
            <a:avLst/>
          </a:prstGeom>
        </p:spPr>
        <p:txBody>
          <a:bodyPr wrap="square">
            <a:spAutoFit/>
          </a:bodyPr>
          <a:lstStyle/>
          <a:p>
            <a:r>
              <a:rPr lang="en-US" sz="2800" b="1" dirty="0">
                <a:solidFill>
                  <a:srgbClr val="7030A0"/>
                </a:solidFill>
                <a:latin typeface="Garamond" pitchFamily="18" charset="0"/>
              </a:rPr>
              <a:t>Rehabilitation types include</a:t>
            </a:r>
            <a:r>
              <a:rPr lang="en-US" sz="2800" b="1" dirty="0">
                <a:latin typeface="Garamond" pitchFamily="18" charset="0"/>
              </a:rPr>
              <a:t>:</a:t>
            </a:r>
            <a:endParaRPr lang="en-MY" sz="2800" dirty="0">
              <a:latin typeface="Garamond" pitchFamily="18" charset="0"/>
            </a:endParaRPr>
          </a:p>
        </p:txBody>
      </p:sp>
      <p:sp>
        <p:nvSpPr>
          <p:cNvPr id="3" name="Rectangle 2"/>
          <p:cNvSpPr/>
          <p:nvPr/>
        </p:nvSpPr>
        <p:spPr>
          <a:xfrm>
            <a:off x="133930" y="855876"/>
            <a:ext cx="9010070" cy="2308324"/>
          </a:xfrm>
          <a:prstGeom prst="rect">
            <a:avLst/>
          </a:prstGeom>
          <a:ln w="19050">
            <a:solidFill>
              <a:srgbClr val="FF0000"/>
            </a:solidFill>
          </a:ln>
        </p:spPr>
        <p:txBody>
          <a:bodyPr wrap="square">
            <a:spAutoFit/>
          </a:bodyPr>
          <a:lstStyle/>
          <a:p>
            <a:r>
              <a:rPr lang="en-US" sz="2400" b="1" u="sng" dirty="0">
                <a:solidFill>
                  <a:srgbClr val="FF0000"/>
                </a:solidFill>
                <a:latin typeface="Garamond" pitchFamily="18" charset="0"/>
              </a:rPr>
              <a:t>A– Psychosocial services </a:t>
            </a:r>
            <a:r>
              <a:rPr lang="ar-EG" sz="1600" dirty="0">
                <a:latin typeface="Garamond" pitchFamily="18" charset="0"/>
              </a:rPr>
              <a:t>:</a:t>
            </a:r>
            <a:r>
              <a:rPr lang="ar-EG" sz="1200" dirty="0">
                <a:latin typeface="Garamond" pitchFamily="18" charset="0"/>
              </a:rPr>
              <a:t>تأهيل نفسي وإجتماعي</a:t>
            </a:r>
            <a:endParaRPr lang="en-MY" sz="1200" dirty="0">
              <a:latin typeface="Garamond" pitchFamily="18" charset="0"/>
            </a:endParaRPr>
          </a:p>
          <a:p>
            <a:pPr lvl="0"/>
            <a:r>
              <a:rPr lang="en-US" sz="2400" b="1" dirty="0">
                <a:latin typeface="Garamond" pitchFamily="18" charset="0"/>
              </a:rPr>
              <a:t>Family counseling</a:t>
            </a:r>
            <a:r>
              <a:rPr lang="en-US" sz="2400" dirty="0">
                <a:latin typeface="Garamond" pitchFamily="18" charset="0"/>
              </a:rPr>
              <a:t>.</a:t>
            </a:r>
            <a:endParaRPr lang="en-MY" sz="2400" dirty="0">
              <a:latin typeface="Garamond" pitchFamily="18" charset="0"/>
            </a:endParaRPr>
          </a:p>
          <a:p>
            <a:pPr lvl="0"/>
            <a:r>
              <a:rPr lang="en-US" sz="2400" dirty="0">
                <a:latin typeface="Garamond" pitchFamily="18" charset="0"/>
              </a:rPr>
              <a:t> </a:t>
            </a:r>
            <a:r>
              <a:rPr lang="en-US" sz="2400" b="1" dirty="0">
                <a:latin typeface="Garamond" pitchFamily="18" charset="0"/>
              </a:rPr>
              <a:t>Social, psychiatric and recreation services</a:t>
            </a:r>
            <a:r>
              <a:rPr lang="en-US" sz="2400" dirty="0">
                <a:latin typeface="Garamond" pitchFamily="18" charset="0"/>
              </a:rPr>
              <a:t>.</a:t>
            </a:r>
            <a:endParaRPr lang="en-MY" sz="2400" dirty="0">
              <a:latin typeface="Garamond" pitchFamily="18" charset="0"/>
            </a:endParaRPr>
          </a:p>
          <a:p>
            <a:r>
              <a:rPr lang="en-US" sz="2400" dirty="0">
                <a:latin typeface="Garamond" pitchFamily="18" charset="0"/>
              </a:rPr>
              <a:t>All these tasks are carried by </a:t>
            </a:r>
            <a:r>
              <a:rPr lang="en-US" sz="2400" b="1" dirty="0">
                <a:solidFill>
                  <a:srgbClr val="0070C0"/>
                </a:solidFill>
                <a:latin typeface="Garamond" pitchFamily="18" charset="0"/>
              </a:rPr>
              <a:t>psychologist and </a:t>
            </a:r>
            <a:r>
              <a:rPr lang="en-US" sz="2400" b="1" dirty="0" smtClean="0">
                <a:solidFill>
                  <a:srgbClr val="0070C0"/>
                </a:solidFill>
                <a:latin typeface="Garamond" pitchFamily="18" charset="0"/>
              </a:rPr>
              <a:t>psychiatrist</a:t>
            </a:r>
          </a:p>
          <a:p>
            <a:r>
              <a:rPr lang="ar-SA" sz="2400" dirty="0" smtClean="0"/>
              <a:t>لاستشارة </a:t>
            </a:r>
            <a:r>
              <a:rPr lang="ar-SA" sz="2400" dirty="0" err="1" smtClean="0"/>
              <a:t>الأسرية.</a:t>
            </a:r>
            <a:r>
              <a:rPr lang="ar-SA" sz="2400" dirty="0" smtClean="0"/>
              <a:t> الخدمات الاجتماعية والنفسية </a:t>
            </a:r>
            <a:r>
              <a:rPr lang="ar-SA" sz="2400" dirty="0" err="1" smtClean="0"/>
              <a:t>والترفيهية.</a:t>
            </a:r>
            <a:r>
              <a:rPr lang="ar-SA" sz="2400" dirty="0" smtClean="0"/>
              <a:t> كل هذه المهام يقوم </a:t>
            </a:r>
            <a:r>
              <a:rPr lang="ar-SA" sz="2400" dirty="0" err="1" smtClean="0"/>
              <a:t>بها</a:t>
            </a:r>
            <a:r>
              <a:rPr lang="ar-SA" sz="2400" dirty="0" smtClean="0"/>
              <a:t> طبيب نفساني </a:t>
            </a:r>
            <a:endParaRPr lang="en-MY" sz="2400" b="1" dirty="0">
              <a:solidFill>
                <a:srgbClr val="0070C0"/>
              </a:solidFill>
              <a:latin typeface="Garamond" pitchFamily="18" charset="0"/>
            </a:endParaRPr>
          </a:p>
        </p:txBody>
      </p:sp>
      <p:sp>
        <p:nvSpPr>
          <p:cNvPr id="4" name="Rectangle 3"/>
          <p:cNvSpPr/>
          <p:nvPr/>
        </p:nvSpPr>
        <p:spPr>
          <a:xfrm>
            <a:off x="4570853" y="3523131"/>
            <a:ext cx="5057241" cy="2616101"/>
          </a:xfrm>
          <a:prstGeom prst="rect">
            <a:avLst/>
          </a:prstGeom>
          <a:ln w="15875">
            <a:solidFill>
              <a:schemeClr val="tx1"/>
            </a:solidFill>
          </a:ln>
        </p:spPr>
        <p:txBody>
          <a:bodyPr wrap="square">
            <a:spAutoFit/>
          </a:bodyPr>
          <a:lstStyle/>
          <a:p>
            <a:r>
              <a:rPr lang="en-US" sz="2400" b="1" u="sng" dirty="0">
                <a:solidFill>
                  <a:srgbClr val="FF0000"/>
                </a:solidFill>
                <a:latin typeface="Garamond" pitchFamily="18" charset="0"/>
              </a:rPr>
              <a:t>B- Medical services </a:t>
            </a:r>
            <a:r>
              <a:rPr lang="ar-EG" sz="1600" dirty="0">
                <a:latin typeface="Garamond" pitchFamily="18" charset="0"/>
              </a:rPr>
              <a:t>تأهيل طبي:</a:t>
            </a:r>
            <a:endParaRPr lang="en-MY" sz="1600" dirty="0">
              <a:latin typeface="Garamond" pitchFamily="18" charset="0"/>
            </a:endParaRPr>
          </a:p>
          <a:p>
            <a:pPr marL="285750" lvl="0" indent="-285750">
              <a:buFont typeface="Wingdings" pitchFamily="2" charset="2"/>
              <a:buChar char="Ø"/>
            </a:pPr>
            <a:r>
              <a:rPr lang="en-US" sz="1600" dirty="0">
                <a:latin typeface="Garamond" pitchFamily="18" charset="0"/>
              </a:rPr>
              <a:t> </a:t>
            </a:r>
            <a:r>
              <a:rPr lang="en-US" sz="2400" b="1" dirty="0" smtClean="0">
                <a:solidFill>
                  <a:srgbClr val="0070C0"/>
                </a:solidFill>
                <a:latin typeface="Garamond" pitchFamily="18" charset="0"/>
              </a:rPr>
              <a:t>Diagnosis  </a:t>
            </a:r>
            <a:r>
              <a:rPr lang="ar-SA" sz="2400" b="1" dirty="0" smtClean="0">
                <a:solidFill>
                  <a:srgbClr val="0070C0"/>
                </a:solidFill>
                <a:latin typeface="Garamond" pitchFamily="18" charset="0"/>
              </a:rPr>
              <a:t>تشخيص </a:t>
            </a:r>
            <a:r>
              <a:rPr lang="en-US" sz="2400" b="1" dirty="0" smtClean="0">
                <a:solidFill>
                  <a:srgbClr val="0070C0"/>
                </a:solidFill>
                <a:latin typeface="Garamond" pitchFamily="18" charset="0"/>
              </a:rPr>
              <a:t>       </a:t>
            </a:r>
            <a:endParaRPr lang="en-MY" sz="2400" b="1" dirty="0">
              <a:solidFill>
                <a:srgbClr val="0070C0"/>
              </a:solidFill>
              <a:latin typeface="Garamond" pitchFamily="18" charset="0"/>
            </a:endParaRPr>
          </a:p>
          <a:p>
            <a:pPr marL="457200" lvl="0" indent="-457200">
              <a:buFont typeface="Wingdings" pitchFamily="2" charset="2"/>
              <a:buChar char="Ø"/>
            </a:pPr>
            <a:r>
              <a:rPr lang="en-US" sz="2400" b="1" dirty="0">
                <a:solidFill>
                  <a:srgbClr val="0070C0"/>
                </a:solidFill>
                <a:latin typeface="Garamond" pitchFamily="18" charset="0"/>
              </a:rPr>
              <a:t> </a:t>
            </a:r>
            <a:r>
              <a:rPr lang="en-US" sz="2400" b="1" dirty="0" smtClean="0">
                <a:solidFill>
                  <a:srgbClr val="0070C0"/>
                </a:solidFill>
                <a:latin typeface="Garamond" pitchFamily="18" charset="0"/>
              </a:rPr>
              <a:t>Treatment </a:t>
            </a:r>
            <a:r>
              <a:rPr lang="ar-SA" sz="2400" b="1" dirty="0" smtClean="0">
                <a:solidFill>
                  <a:srgbClr val="0070C0"/>
                </a:solidFill>
                <a:latin typeface="Garamond" pitchFamily="18" charset="0"/>
              </a:rPr>
              <a:t>معالجة</a:t>
            </a:r>
            <a:endParaRPr lang="en-MY" sz="2400" b="1" dirty="0">
              <a:solidFill>
                <a:srgbClr val="0070C0"/>
              </a:solidFill>
              <a:latin typeface="Garamond" pitchFamily="18" charset="0"/>
            </a:endParaRPr>
          </a:p>
          <a:p>
            <a:pPr marL="457200" lvl="0" indent="-457200">
              <a:buFont typeface="Wingdings" pitchFamily="2" charset="2"/>
              <a:buChar char="Ø"/>
            </a:pPr>
            <a:r>
              <a:rPr lang="en-US" sz="2400" b="1" dirty="0">
                <a:solidFill>
                  <a:srgbClr val="0070C0"/>
                </a:solidFill>
                <a:latin typeface="Garamond" pitchFamily="18" charset="0"/>
              </a:rPr>
              <a:t> Follow </a:t>
            </a:r>
            <a:r>
              <a:rPr lang="en-US" sz="2400" b="1" dirty="0" smtClean="0">
                <a:solidFill>
                  <a:srgbClr val="0070C0"/>
                </a:solidFill>
                <a:latin typeface="Garamond" pitchFamily="18" charset="0"/>
              </a:rPr>
              <a:t>up </a:t>
            </a:r>
            <a:r>
              <a:rPr lang="ar-SA" sz="2400" b="1" dirty="0" smtClean="0">
                <a:solidFill>
                  <a:srgbClr val="0070C0"/>
                </a:solidFill>
                <a:latin typeface="Garamond" pitchFamily="18" charset="0"/>
              </a:rPr>
              <a:t>متابعة </a:t>
            </a:r>
            <a:endParaRPr lang="en-MY" sz="2400" b="1" dirty="0">
              <a:solidFill>
                <a:srgbClr val="0070C0"/>
              </a:solidFill>
              <a:latin typeface="Garamond" pitchFamily="18" charset="0"/>
            </a:endParaRPr>
          </a:p>
          <a:p>
            <a:r>
              <a:rPr lang="en-US" sz="2400" b="1" dirty="0">
                <a:latin typeface="Garamond" pitchFamily="18" charset="0"/>
              </a:rPr>
              <a:t>All these tasks are carried by</a:t>
            </a:r>
          </a:p>
          <a:p>
            <a:r>
              <a:rPr lang="en-US" sz="2400" b="1" dirty="0">
                <a:latin typeface="Garamond" pitchFamily="18" charset="0"/>
              </a:rPr>
              <a:t>           industrial doctor</a:t>
            </a:r>
            <a:r>
              <a:rPr lang="en-US" sz="1600" dirty="0" smtClean="0">
                <a:latin typeface="Garamond" pitchFamily="18" charset="0"/>
              </a:rPr>
              <a:t>.</a:t>
            </a:r>
          </a:p>
          <a:p>
            <a:r>
              <a:rPr lang="ar-SA" sz="2000" dirty="0" smtClean="0"/>
              <a:t> </a:t>
            </a:r>
            <a:r>
              <a:rPr lang="ar-SA" sz="2000" dirty="0" smtClean="0"/>
              <a:t>كل هذه المهام طبيب صناعي.</a:t>
            </a:r>
            <a:endParaRPr lang="en-MY" sz="2000" dirty="0">
              <a:latin typeface="Garamond" pitchFamily="18" charset="0"/>
            </a:endParaRPr>
          </a:p>
        </p:txBody>
      </p:sp>
      <p:sp>
        <p:nvSpPr>
          <p:cNvPr id="5" name="Rectangle 4"/>
          <p:cNvSpPr/>
          <p:nvPr/>
        </p:nvSpPr>
        <p:spPr>
          <a:xfrm>
            <a:off x="0" y="3301460"/>
            <a:ext cx="4988859" cy="2462213"/>
          </a:xfrm>
          <a:prstGeom prst="rect">
            <a:avLst/>
          </a:prstGeom>
        </p:spPr>
        <p:txBody>
          <a:bodyPr wrap="square">
            <a:spAutoFit/>
          </a:bodyPr>
          <a:lstStyle/>
          <a:p>
            <a:r>
              <a:rPr lang="ar-EG" sz="1400" u="sng" dirty="0"/>
              <a:t> </a:t>
            </a:r>
            <a:r>
              <a:rPr lang="en-US" sz="2000" b="1" u="sng" dirty="0">
                <a:solidFill>
                  <a:srgbClr val="FF0000"/>
                </a:solidFill>
                <a:latin typeface="Garamond" pitchFamily="18" charset="0"/>
              </a:rPr>
              <a:t>C- Vocational services</a:t>
            </a:r>
            <a:r>
              <a:rPr lang="en-US" sz="2000" u="sng" dirty="0">
                <a:latin typeface="Garamond" pitchFamily="18" charset="0"/>
              </a:rPr>
              <a:t>: </a:t>
            </a:r>
            <a:r>
              <a:rPr lang="ar-EG" sz="2000" dirty="0">
                <a:latin typeface="Garamond" pitchFamily="18" charset="0"/>
              </a:rPr>
              <a:t>تأهيل مهني</a:t>
            </a:r>
            <a:endParaRPr lang="en-MY" sz="2000" dirty="0">
              <a:latin typeface="Garamond" pitchFamily="18" charset="0"/>
            </a:endParaRPr>
          </a:p>
          <a:p>
            <a:pPr marL="457200" lvl="0" indent="-457200">
              <a:buFont typeface="Wingdings" pitchFamily="2" charset="2"/>
              <a:buChar char="Ø"/>
            </a:pPr>
            <a:r>
              <a:rPr lang="en-US" sz="2000" b="1" dirty="0">
                <a:solidFill>
                  <a:schemeClr val="tx2"/>
                </a:solidFill>
                <a:latin typeface="Garamond" pitchFamily="18" charset="0"/>
              </a:rPr>
              <a:t>Vocational assessment and attitude exploration</a:t>
            </a:r>
            <a:endParaRPr lang="en-MY" sz="2000" b="1" dirty="0">
              <a:solidFill>
                <a:schemeClr val="tx2"/>
              </a:solidFill>
              <a:latin typeface="Garamond" pitchFamily="18" charset="0"/>
            </a:endParaRPr>
          </a:p>
          <a:p>
            <a:pPr marL="457200" lvl="0" indent="-457200">
              <a:buFont typeface="Wingdings" pitchFamily="2" charset="2"/>
              <a:buChar char="Ø"/>
            </a:pPr>
            <a:r>
              <a:rPr lang="en-US" sz="2000" b="1" dirty="0">
                <a:solidFill>
                  <a:schemeClr val="tx2"/>
                </a:solidFill>
                <a:latin typeface="Garamond" pitchFamily="18" charset="0"/>
              </a:rPr>
              <a:t>Vocational training.</a:t>
            </a:r>
            <a:endParaRPr lang="en-MY" sz="2000" b="1" dirty="0">
              <a:solidFill>
                <a:schemeClr val="tx2"/>
              </a:solidFill>
              <a:latin typeface="Garamond" pitchFamily="18" charset="0"/>
            </a:endParaRPr>
          </a:p>
          <a:p>
            <a:pPr marL="457200" lvl="0" indent="-457200">
              <a:buFont typeface="Wingdings" pitchFamily="2" charset="2"/>
              <a:buChar char="Ø"/>
            </a:pPr>
            <a:r>
              <a:rPr lang="en-US" sz="2000" b="1" dirty="0">
                <a:solidFill>
                  <a:schemeClr val="tx2"/>
                </a:solidFill>
                <a:latin typeface="Garamond" pitchFamily="18" charset="0"/>
              </a:rPr>
              <a:t>Placement in a suitable job</a:t>
            </a:r>
            <a:r>
              <a:rPr lang="en-US" b="1" dirty="0" smtClean="0">
                <a:solidFill>
                  <a:schemeClr val="tx2"/>
                </a:solidFill>
                <a:latin typeface="Garamond" pitchFamily="18" charset="0"/>
              </a:rPr>
              <a:t>.</a:t>
            </a:r>
          </a:p>
          <a:p>
            <a:pPr marL="457200" lvl="0" indent="-457200">
              <a:buFont typeface="Wingdings" pitchFamily="2" charset="2"/>
              <a:buChar char="Ø"/>
            </a:pPr>
            <a:r>
              <a:rPr lang="ar-SA" dirty="0" smtClean="0"/>
              <a:t>التقييم المهني واستكشاف المواقف </a:t>
            </a:r>
            <a:endParaRPr lang="ar-SA" dirty="0" smtClean="0"/>
          </a:p>
          <a:p>
            <a:pPr marL="457200" lvl="0" indent="-457200">
              <a:buFont typeface="Wingdings" pitchFamily="2" charset="2"/>
              <a:buChar char="Ø"/>
            </a:pPr>
            <a:r>
              <a:rPr lang="ar-SA" dirty="0" smtClean="0"/>
              <a:t>-</a:t>
            </a:r>
            <a:r>
              <a:rPr lang="ar-SA" dirty="0" smtClean="0"/>
              <a:t>تدريب </a:t>
            </a:r>
            <a:r>
              <a:rPr lang="ar-SA" dirty="0" err="1" smtClean="0"/>
              <a:t>مهني.</a:t>
            </a:r>
            <a:r>
              <a:rPr lang="ar-SA" dirty="0" smtClean="0"/>
              <a:t> </a:t>
            </a:r>
            <a:endParaRPr lang="en-US" dirty="0" smtClean="0"/>
          </a:p>
          <a:p>
            <a:pPr marL="457200" lvl="0" indent="-457200">
              <a:buFont typeface="Wingdings" pitchFamily="2" charset="2"/>
              <a:buChar char="Ø"/>
            </a:pPr>
            <a:r>
              <a:rPr lang="ar-SA" dirty="0" smtClean="0"/>
              <a:t> </a:t>
            </a:r>
            <a:r>
              <a:rPr lang="ar-SA" dirty="0" err="1" smtClean="0"/>
              <a:t>التنسيب</a:t>
            </a:r>
            <a:r>
              <a:rPr lang="ar-SA" dirty="0" smtClean="0"/>
              <a:t> لوظيفة مناسبة.</a:t>
            </a:r>
            <a:endParaRPr lang="en-MY" b="1" dirty="0">
              <a:solidFill>
                <a:schemeClr val="tx2"/>
              </a:solidFill>
              <a:latin typeface="Garamond" pitchFamily="18" charset="0"/>
            </a:endParaRPr>
          </a:p>
        </p:txBody>
      </p:sp>
      <p:pic>
        <p:nvPicPr>
          <p:cNvPr id="7" name="Picture 2" descr="Tablet with the text Occupational Health and Safety Stock Photo - 3227984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845418" y="922947"/>
            <a:ext cx="1584176" cy="1119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8004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75649" y="40200"/>
            <a:ext cx="3168351" cy="1384995"/>
          </a:xfrm>
          <a:prstGeom prst="rect">
            <a:avLst/>
          </a:prstGeom>
          <a:ln w="22225">
            <a:solidFill>
              <a:srgbClr val="FF0000"/>
            </a:solidFill>
          </a:ln>
        </p:spPr>
        <p:txBody>
          <a:bodyPr wrap="square">
            <a:spAutoFit/>
          </a:bodyPr>
          <a:lstStyle/>
          <a:p>
            <a:r>
              <a:rPr lang="en-US" sz="1200" dirty="0"/>
              <a:t> </a:t>
            </a:r>
            <a:r>
              <a:rPr lang="en-US" sz="1200" b="1" dirty="0">
                <a:solidFill>
                  <a:srgbClr val="7030A0"/>
                </a:solidFill>
                <a:latin typeface="Garamond" pitchFamily="18" charset="0"/>
              </a:rPr>
              <a:t>Occupational Health Services </a:t>
            </a:r>
          </a:p>
          <a:p>
            <a:r>
              <a:rPr lang="en-US" sz="1200" dirty="0">
                <a:latin typeface="Garamond" pitchFamily="18" charset="0"/>
              </a:rPr>
              <a:t>Promotion of workers' health.</a:t>
            </a:r>
            <a:endParaRPr lang="en-MY" sz="1200" dirty="0">
              <a:latin typeface="Garamond" pitchFamily="18" charset="0"/>
            </a:endParaRPr>
          </a:p>
          <a:p>
            <a:r>
              <a:rPr lang="en-US" sz="1000" dirty="0">
                <a:latin typeface="Garamond" pitchFamily="18" charset="0"/>
              </a:rPr>
              <a:t>Prevention of occupational health hazards.</a:t>
            </a:r>
            <a:endParaRPr lang="en-MY" sz="1000" dirty="0">
              <a:latin typeface="Garamond" pitchFamily="18" charset="0"/>
            </a:endParaRPr>
          </a:p>
          <a:p>
            <a:r>
              <a:rPr lang="en-US" sz="1000" dirty="0">
                <a:latin typeface="Garamond" pitchFamily="18" charset="0"/>
              </a:rPr>
              <a:t> Control of occupational health hazards.</a:t>
            </a:r>
            <a:endParaRPr lang="en-MY" sz="1000" dirty="0">
              <a:latin typeface="Garamond" pitchFamily="18" charset="0"/>
            </a:endParaRPr>
          </a:p>
          <a:p>
            <a:r>
              <a:rPr lang="en-US" sz="1000" dirty="0">
                <a:latin typeface="Garamond" pitchFamily="18" charset="0"/>
              </a:rPr>
              <a:t> Rehabilitation and compensation of the disabled workers.</a:t>
            </a:r>
            <a:endParaRPr lang="en-MY" sz="1000" dirty="0">
              <a:latin typeface="Garamond" pitchFamily="18" charset="0"/>
            </a:endParaRPr>
          </a:p>
          <a:p>
            <a:r>
              <a:rPr lang="en-US" sz="1000" dirty="0">
                <a:latin typeface="Garamond" pitchFamily="18" charset="0"/>
              </a:rPr>
              <a:t>-</a:t>
            </a:r>
            <a:r>
              <a:rPr lang="en-US" sz="1000" dirty="0">
                <a:solidFill>
                  <a:srgbClr val="FF0000"/>
                </a:solidFill>
                <a:latin typeface="Garamond" pitchFamily="18" charset="0"/>
              </a:rPr>
              <a:t>Provide special care for vulnerable groups of workers </a:t>
            </a:r>
          </a:p>
          <a:p>
            <a:r>
              <a:rPr lang="en-US" sz="1000" dirty="0">
                <a:latin typeface="Garamond" pitchFamily="18" charset="0"/>
              </a:rPr>
              <a:t>       namely women and children.</a:t>
            </a:r>
            <a:endParaRPr lang="en-MY" sz="1000" dirty="0">
              <a:latin typeface="Garamond" pitchFamily="18" charset="0"/>
            </a:endParaRPr>
          </a:p>
          <a:p>
            <a:r>
              <a:rPr lang="en-US" sz="1000" dirty="0">
                <a:latin typeface="Garamond" pitchFamily="18" charset="0"/>
              </a:rPr>
              <a:t>Keep good health recording system </a:t>
            </a:r>
            <a:endParaRPr lang="en-MY" sz="1000" dirty="0">
              <a:latin typeface="Garamond" pitchFamily="18" charset="0"/>
            </a:endParaRPr>
          </a:p>
        </p:txBody>
      </p:sp>
      <p:sp>
        <p:nvSpPr>
          <p:cNvPr id="3" name="Rectangle 2"/>
          <p:cNvSpPr/>
          <p:nvPr/>
        </p:nvSpPr>
        <p:spPr>
          <a:xfrm>
            <a:off x="11654" y="188640"/>
            <a:ext cx="8849958" cy="6186309"/>
          </a:xfrm>
          <a:prstGeom prst="rect">
            <a:avLst/>
          </a:prstGeom>
        </p:spPr>
        <p:txBody>
          <a:bodyPr wrap="square">
            <a:spAutoFit/>
          </a:bodyPr>
          <a:lstStyle/>
          <a:p>
            <a:r>
              <a:rPr lang="en-US" b="1" u="sng" dirty="0">
                <a:solidFill>
                  <a:srgbClr val="C00000"/>
                </a:solidFill>
                <a:latin typeface="Garamond" pitchFamily="18" charset="0"/>
              </a:rPr>
              <a:t>7-Provide Special Care For Vulnerable</a:t>
            </a:r>
            <a:r>
              <a:rPr lang="en-MY" u="sng" dirty="0">
                <a:solidFill>
                  <a:srgbClr val="C00000"/>
                </a:solidFill>
                <a:latin typeface="Garamond" pitchFamily="18" charset="0"/>
              </a:rPr>
              <a:t> </a:t>
            </a:r>
          </a:p>
          <a:p>
            <a:r>
              <a:rPr lang="en-US" b="1" u="sng" dirty="0">
                <a:solidFill>
                  <a:srgbClr val="C00000"/>
                </a:solidFill>
                <a:latin typeface="Garamond" pitchFamily="18" charset="0"/>
              </a:rPr>
              <a:t>Groups of Workers:</a:t>
            </a:r>
          </a:p>
          <a:p>
            <a:r>
              <a:rPr lang="en-US" sz="1200" b="1" dirty="0">
                <a:latin typeface="Garamond" pitchFamily="18" charset="0"/>
              </a:rPr>
              <a:t> </a:t>
            </a:r>
            <a:r>
              <a:rPr lang="en-US" b="1" dirty="0">
                <a:latin typeface="Garamond" pitchFamily="18" charset="0"/>
              </a:rPr>
              <a:t>Namely women and children.</a:t>
            </a:r>
            <a:endParaRPr lang="en-MY" dirty="0">
              <a:latin typeface="Garamond" pitchFamily="18" charset="0"/>
            </a:endParaRPr>
          </a:p>
          <a:p>
            <a:r>
              <a:rPr lang="en-US" dirty="0">
                <a:latin typeface="Garamond" pitchFamily="18" charset="0"/>
              </a:rPr>
              <a:t>This can be achieved through the </a:t>
            </a:r>
            <a:r>
              <a:rPr lang="en-US" b="1" dirty="0">
                <a:solidFill>
                  <a:srgbClr val="0070C0"/>
                </a:solidFill>
                <a:latin typeface="Garamond" pitchFamily="18" charset="0"/>
              </a:rPr>
              <a:t>following measures</a:t>
            </a:r>
            <a:r>
              <a:rPr lang="en-US" dirty="0">
                <a:latin typeface="Garamond" pitchFamily="18" charset="0"/>
              </a:rPr>
              <a:t>:</a:t>
            </a:r>
            <a:endParaRPr lang="en-MY" dirty="0">
              <a:latin typeface="Garamond" pitchFamily="18" charset="0"/>
            </a:endParaRPr>
          </a:p>
          <a:p>
            <a:r>
              <a:rPr lang="en-US" dirty="0">
                <a:latin typeface="Garamond" pitchFamily="18" charset="0"/>
              </a:rPr>
              <a:t>1</a:t>
            </a:r>
            <a:r>
              <a:rPr lang="en-US" b="1" dirty="0">
                <a:latin typeface="Garamond" pitchFamily="18" charset="0"/>
              </a:rPr>
              <a:t>) Selection </a:t>
            </a:r>
            <a:r>
              <a:rPr lang="en-US" b="1" dirty="0">
                <a:solidFill>
                  <a:schemeClr val="tx2"/>
                </a:solidFill>
                <a:latin typeface="Garamond" pitchFamily="18" charset="0"/>
              </a:rPr>
              <a:t>of </a:t>
            </a:r>
            <a:r>
              <a:rPr lang="en-US" b="1" dirty="0">
                <a:solidFill>
                  <a:srgbClr val="FF0000"/>
                </a:solidFill>
                <a:latin typeface="Garamond" pitchFamily="18" charset="0"/>
              </a:rPr>
              <a:t>suitable jobs </a:t>
            </a:r>
            <a:r>
              <a:rPr lang="en-US" b="1" dirty="0">
                <a:latin typeface="Garamond" pitchFamily="18" charset="0"/>
              </a:rPr>
              <a:t>that match with their capacities</a:t>
            </a:r>
            <a:r>
              <a:rPr lang="en-US" dirty="0">
                <a:latin typeface="Garamond" pitchFamily="18" charset="0"/>
              </a:rPr>
              <a:t>.</a:t>
            </a:r>
            <a:endParaRPr lang="en-MY" dirty="0">
              <a:latin typeface="Garamond" pitchFamily="18" charset="0"/>
            </a:endParaRPr>
          </a:p>
          <a:p>
            <a:r>
              <a:rPr lang="en-US" dirty="0">
                <a:latin typeface="Garamond" pitchFamily="18" charset="0"/>
              </a:rPr>
              <a:t>2) </a:t>
            </a:r>
            <a:r>
              <a:rPr lang="en-US" b="1" dirty="0">
                <a:solidFill>
                  <a:srgbClr val="FF0000"/>
                </a:solidFill>
                <a:latin typeface="Garamond" pitchFamily="18" charset="0"/>
              </a:rPr>
              <a:t>Pre-placement in another </a:t>
            </a:r>
            <a:r>
              <a:rPr lang="en-US" dirty="0">
                <a:latin typeface="Garamond" pitchFamily="18" charset="0"/>
              </a:rPr>
              <a:t>job when </a:t>
            </a:r>
            <a:r>
              <a:rPr lang="en-US" b="1" dirty="0">
                <a:solidFill>
                  <a:srgbClr val="0070C0"/>
                </a:solidFill>
                <a:latin typeface="Garamond" pitchFamily="18" charset="0"/>
              </a:rPr>
              <a:t>woman get pregnant</a:t>
            </a:r>
            <a:r>
              <a:rPr lang="en-US" b="1" dirty="0">
                <a:solidFill>
                  <a:schemeClr val="tx2"/>
                </a:solidFill>
                <a:latin typeface="Garamond" pitchFamily="18" charset="0"/>
              </a:rPr>
              <a:t>.</a:t>
            </a:r>
            <a:endParaRPr lang="en-MY" b="1" dirty="0">
              <a:solidFill>
                <a:schemeClr val="tx2"/>
              </a:solidFill>
              <a:latin typeface="Garamond" pitchFamily="18" charset="0"/>
            </a:endParaRPr>
          </a:p>
          <a:p>
            <a:r>
              <a:rPr lang="en-US" dirty="0">
                <a:latin typeface="Garamond" pitchFamily="18" charset="0"/>
              </a:rPr>
              <a:t>3) </a:t>
            </a:r>
            <a:r>
              <a:rPr lang="en-US" b="1" dirty="0">
                <a:solidFill>
                  <a:schemeClr val="tx2"/>
                </a:solidFill>
                <a:latin typeface="Garamond" pitchFamily="18" charset="0"/>
              </a:rPr>
              <a:t>Proper M.C.H </a:t>
            </a:r>
            <a:r>
              <a:rPr lang="en-US" dirty="0">
                <a:latin typeface="Garamond" pitchFamily="18" charset="0"/>
              </a:rPr>
              <a:t>care for pregnant females.</a:t>
            </a:r>
            <a:endParaRPr lang="en-MY" dirty="0">
              <a:latin typeface="Garamond" pitchFamily="18" charset="0"/>
            </a:endParaRPr>
          </a:p>
          <a:p>
            <a:r>
              <a:rPr lang="en-US" dirty="0">
                <a:latin typeface="Garamond" pitchFamily="18" charset="0"/>
              </a:rPr>
              <a:t>4) Make sure of the </a:t>
            </a:r>
            <a:r>
              <a:rPr lang="en-US" b="1" dirty="0">
                <a:solidFill>
                  <a:srgbClr val="FF0000"/>
                </a:solidFill>
                <a:latin typeface="Garamond" pitchFamily="18" charset="0"/>
              </a:rPr>
              <a:t>application of certain laws </a:t>
            </a:r>
            <a:r>
              <a:rPr lang="en-US" dirty="0">
                <a:latin typeface="Garamond" pitchFamily="18" charset="0"/>
              </a:rPr>
              <a:t>for </a:t>
            </a:r>
          </a:p>
          <a:p>
            <a:r>
              <a:rPr lang="en-US" dirty="0">
                <a:latin typeface="Garamond" pitchFamily="18" charset="0"/>
              </a:rPr>
              <a:t>employment of </a:t>
            </a:r>
            <a:r>
              <a:rPr lang="en-US" b="1" dirty="0">
                <a:solidFill>
                  <a:schemeClr val="tx2"/>
                </a:solidFill>
                <a:latin typeface="Garamond" pitchFamily="18" charset="0"/>
              </a:rPr>
              <a:t>working women and children namely</a:t>
            </a:r>
            <a:r>
              <a:rPr lang="en-US" dirty="0">
                <a:latin typeface="Garamond" pitchFamily="18" charset="0"/>
              </a:rPr>
              <a:t>: </a:t>
            </a:r>
          </a:p>
          <a:p>
            <a:pPr marL="457200" indent="-457200">
              <a:buFont typeface="Wingdings" pitchFamily="2" charset="2"/>
              <a:buChar char="Ø"/>
            </a:pPr>
            <a:r>
              <a:rPr lang="en-US" b="1" dirty="0">
                <a:latin typeface="Garamond" pitchFamily="18" charset="0"/>
              </a:rPr>
              <a:t>no night shift, </a:t>
            </a:r>
          </a:p>
          <a:p>
            <a:pPr marL="457200" indent="-457200">
              <a:buFont typeface="Wingdings" pitchFamily="2" charset="2"/>
              <a:buChar char="Ø"/>
            </a:pPr>
            <a:r>
              <a:rPr lang="en-US" b="1" dirty="0">
                <a:latin typeface="Garamond" pitchFamily="18" charset="0"/>
              </a:rPr>
              <a:t>limitation of working hours,</a:t>
            </a:r>
          </a:p>
          <a:p>
            <a:pPr marL="457200" indent="-457200">
              <a:buFont typeface="Wingdings" pitchFamily="2" charset="2"/>
              <a:buChar char="Ø"/>
            </a:pPr>
            <a:r>
              <a:rPr lang="en-US" b="1" dirty="0">
                <a:latin typeface="Garamond" pitchFamily="18" charset="0"/>
              </a:rPr>
              <a:t> paid leave for infant care and </a:t>
            </a:r>
          </a:p>
          <a:p>
            <a:r>
              <a:rPr lang="en-US" b="1" dirty="0">
                <a:latin typeface="Garamond" pitchFamily="18" charset="0"/>
              </a:rPr>
              <a:t>Prohibition from working in </a:t>
            </a:r>
            <a:r>
              <a:rPr lang="en-US" dirty="0">
                <a:latin typeface="Garamond" pitchFamily="18" charset="0"/>
              </a:rPr>
              <a:t>certain hazardous jobs</a:t>
            </a:r>
            <a:r>
              <a:rPr lang="en-US" dirty="0" smtClean="0">
                <a:latin typeface="Garamond" pitchFamily="18" charset="0"/>
              </a:rPr>
              <a:t>.</a:t>
            </a:r>
            <a:endParaRPr lang="ar-SA" dirty="0" smtClean="0">
              <a:latin typeface="Garamond" pitchFamily="18" charset="0"/>
            </a:endParaRPr>
          </a:p>
          <a:p>
            <a:r>
              <a:rPr lang="ar-SA" dirty="0" smtClean="0"/>
              <a:t> </a:t>
            </a:r>
            <a:r>
              <a:rPr lang="ar-SA" dirty="0" smtClean="0"/>
              <a:t>7- تقديم رعاية خاصة للضعفاء مجموعات </a:t>
            </a:r>
            <a:r>
              <a:rPr lang="ar-SA" dirty="0" err="1" smtClean="0"/>
              <a:t>العمال:</a:t>
            </a:r>
            <a:r>
              <a:rPr lang="ar-SA" dirty="0" smtClean="0"/>
              <a:t> </a:t>
            </a:r>
            <a:endParaRPr lang="ar-SA" dirty="0" smtClean="0"/>
          </a:p>
          <a:p>
            <a:r>
              <a:rPr lang="ar-SA" dirty="0" smtClean="0"/>
              <a:t>وهي </a:t>
            </a:r>
          </a:p>
          <a:p>
            <a:pPr algn="r"/>
            <a:r>
              <a:rPr lang="ar-SA" dirty="0" smtClean="0"/>
              <a:t>النساء </a:t>
            </a:r>
            <a:r>
              <a:rPr lang="ar-SA" dirty="0" err="1" smtClean="0"/>
              <a:t>والأطفال.</a:t>
            </a:r>
            <a:r>
              <a:rPr lang="ar-SA" dirty="0" smtClean="0"/>
              <a:t> يمكن تحقيق ذلك من خلال الإجراءات التالية: 1) اختيار الوظائف </a:t>
            </a:r>
            <a:r>
              <a:rPr lang="ar-SA" dirty="0" smtClean="0"/>
              <a:t>المناسبة </a:t>
            </a:r>
            <a:r>
              <a:rPr lang="ar-SA" dirty="0" smtClean="0"/>
              <a:t>التي تتناسب مع قدراتهم</a:t>
            </a:r>
            <a:r>
              <a:rPr lang="ar-SA" dirty="0" smtClean="0"/>
              <a:t>.</a:t>
            </a:r>
          </a:p>
          <a:p>
            <a:pPr algn="r"/>
            <a:r>
              <a:rPr lang="ar-SA" dirty="0" smtClean="0"/>
              <a:t> 2</a:t>
            </a:r>
            <a:r>
              <a:rPr lang="ar-SA" dirty="0" smtClean="0"/>
              <a:t>) </a:t>
            </a:r>
            <a:r>
              <a:rPr lang="ar-SA" dirty="0" err="1" smtClean="0"/>
              <a:t>التنسيب</a:t>
            </a:r>
            <a:r>
              <a:rPr lang="ar-SA" dirty="0" smtClean="0"/>
              <a:t> المسبق في وظيفة أخرى عندما تحمل </a:t>
            </a:r>
            <a:r>
              <a:rPr lang="ar-SA" dirty="0" err="1" smtClean="0"/>
              <a:t>المرأة.</a:t>
            </a:r>
            <a:r>
              <a:rPr lang="ar-SA" dirty="0" smtClean="0"/>
              <a:t> </a:t>
            </a:r>
            <a:r>
              <a:rPr lang="ar-SA" dirty="0" smtClean="0"/>
              <a:t>3) </a:t>
            </a:r>
            <a:r>
              <a:rPr lang="ar-SA" dirty="0" smtClean="0"/>
              <a:t>الرعاية المناسبة </a:t>
            </a:r>
            <a:r>
              <a:rPr lang="ar-SA" dirty="0" smtClean="0"/>
              <a:t>باستخدام</a:t>
            </a:r>
            <a:endParaRPr lang="en-US" dirty="0" smtClean="0"/>
          </a:p>
          <a:p>
            <a:pPr algn="r"/>
            <a:r>
              <a:rPr lang="en-US" b="1" dirty="0" smtClean="0">
                <a:solidFill>
                  <a:schemeClr val="tx2"/>
                </a:solidFill>
                <a:latin typeface="Garamond" pitchFamily="18" charset="0"/>
              </a:rPr>
              <a:t> </a:t>
            </a:r>
            <a:r>
              <a:rPr lang="en-US" b="1" dirty="0" smtClean="0">
                <a:solidFill>
                  <a:schemeClr val="tx2"/>
                </a:solidFill>
                <a:latin typeface="Garamond" pitchFamily="18" charset="0"/>
              </a:rPr>
              <a:t>M.C.H</a:t>
            </a:r>
            <a:r>
              <a:rPr lang="ar-SA" dirty="0" smtClean="0"/>
              <a:t> </a:t>
            </a:r>
            <a:r>
              <a:rPr lang="ar-SA" dirty="0" err="1" smtClean="0"/>
              <a:t>للحوامل.</a:t>
            </a:r>
            <a:r>
              <a:rPr lang="ar-SA" dirty="0" smtClean="0"/>
              <a:t> </a:t>
            </a:r>
          </a:p>
          <a:p>
            <a:pPr algn="r"/>
            <a:r>
              <a:rPr lang="ar-SA" dirty="0" smtClean="0"/>
              <a:t>4) </a:t>
            </a:r>
            <a:r>
              <a:rPr lang="ar-SA" dirty="0" smtClean="0"/>
              <a:t>التأكد من تطبيق قوانين معينة توظيف النساء والأطفال العاملين وهم: لا وردية </a:t>
            </a:r>
            <a:r>
              <a:rPr lang="ar-SA" dirty="0" err="1" smtClean="0"/>
              <a:t>ليلية </a:t>
            </a:r>
            <a:r>
              <a:rPr lang="ar-SA" dirty="0" smtClean="0"/>
              <a:t>، تحديد ساعات </a:t>
            </a:r>
            <a:r>
              <a:rPr lang="ar-SA" dirty="0" err="1" smtClean="0"/>
              <a:t>العمل </a:t>
            </a:r>
            <a:r>
              <a:rPr lang="ar-SA" dirty="0" smtClean="0"/>
              <a:t>، إجازة مدفوعة الأجر لرعاية الرضع و منع العمل في بعض الأعمال الخطرة.</a:t>
            </a:r>
          </a:p>
          <a:p>
            <a:r>
              <a:rPr lang="ar-SA" dirty="0" smtClean="0"/>
              <a:t/>
            </a:r>
            <a:br>
              <a:rPr lang="ar-SA" dirty="0" smtClean="0"/>
            </a:br>
            <a:endParaRPr lang="en-MY" dirty="0">
              <a:latin typeface="Garamond" pitchFamily="18" charset="0"/>
            </a:endParaRPr>
          </a:p>
        </p:txBody>
      </p:sp>
      <p:pic>
        <p:nvPicPr>
          <p:cNvPr id="6" name="Picture 24" descr="smiling child with hard hat at orange bricks background. Stock Photo - 3941668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817240" y="1412776"/>
            <a:ext cx="1326760" cy="15065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99921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2200" y="-171400"/>
            <a:ext cx="3168351" cy="1384995"/>
          </a:xfrm>
          <a:prstGeom prst="rect">
            <a:avLst/>
          </a:prstGeom>
          <a:ln w="22225">
            <a:solidFill>
              <a:srgbClr val="FF0000"/>
            </a:solidFill>
          </a:ln>
        </p:spPr>
        <p:txBody>
          <a:bodyPr wrap="square">
            <a:spAutoFit/>
          </a:bodyPr>
          <a:lstStyle/>
          <a:p>
            <a:r>
              <a:rPr lang="en-US" sz="1200" dirty="0"/>
              <a:t> </a:t>
            </a:r>
            <a:r>
              <a:rPr lang="en-US" sz="1200" b="1" dirty="0">
                <a:solidFill>
                  <a:srgbClr val="7030A0"/>
                </a:solidFill>
                <a:latin typeface="Garamond" pitchFamily="18" charset="0"/>
              </a:rPr>
              <a:t>Occupational Health Services </a:t>
            </a:r>
          </a:p>
          <a:p>
            <a:r>
              <a:rPr lang="en-US" sz="1200" dirty="0">
                <a:latin typeface="Garamond" pitchFamily="18" charset="0"/>
              </a:rPr>
              <a:t>Promotion of workers' health.</a:t>
            </a:r>
            <a:endParaRPr lang="en-MY" sz="1200" dirty="0">
              <a:latin typeface="Garamond" pitchFamily="18" charset="0"/>
            </a:endParaRPr>
          </a:p>
          <a:p>
            <a:r>
              <a:rPr lang="en-US" sz="1000" dirty="0">
                <a:latin typeface="Garamond" pitchFamily="18" charset="0"/>
              </a:rPr>
              <a:t>Prevention of occupational health hazards.</a:t>
            </a:r>
            <a:endParaRPr lang="en-MY" sz="1000" dirty="0">
              <a:latin typeface="Garamond" pitchFamily="18" charset="0"/>
            </a:endParaRPr>
          </a:p>
          <a:p>
            <a:r>
              <a:rPr lang="en-US" sz="1000" dirty="0">
                <a:latin typeface="Garamond" pitchFamily="18" charset="0"/>
              </a:rPr>
              <a:t> Control of occupational health hazards.</a:t>
            </a:r>
            <a:endParaRPr lang="en-MY" sz="1000" dirty="0">
              <a:latin typeface="Garamond" pitchFamily="18" charset="0"/>
            </a:endParaRPr>
          </a:p>
          <a:p>
            <a:r>
              <a:rPr lang="en-US" sz="1000" dirty="0">
                <a:latin typeface="Garamond" pitchFamily="18" charset="0"/>
              </a:rPr>
              <a:t> Rehabilitation and compensation of the disabled workers.</a:t>
            </a:r>
            <a:endParaRPr lang="en-MY" sz="1000" dirty="0">
              <a:latin typeface="Garamond" pitchFamily="18" charset="0"/>
            </a:endParaRPr>
          </a:p>
          <a:p>
            <a:r>
              <a:rPr lang="en-US" sz="1000" dirty="0">
                <a:latin typeface="Garamond" pitchFamily="18" charset="0"/>
              </a:rPr>
              <a:t>-Provide special care for vulnerable groups of workers </a:t>
            </a:r>
          </a:p>
          <a:p>
            <a:r>
              <a:rPr lang="en-US" sz="1000" dirty="0">
                <a:latin typeface="Garamond" pitchFamily="18" charset="0"/>
              </a:rPr>
              <a:t>       namely women and children.</a:t>
            </a:r>
            <a:endParaRPr lang="en-MY" sz="1000" dirty="0">
              <a:latin typeface="Garamond" pitchFamily="18" charset="0"/>
            </a:endParaRPr>
          </a:p>
          <a:p>
            <a:r>
              <a:rPr lang="en-US" sz="1000" dirty="0">
                <a:solidFill>
                  <a:srgbClr val="FF0000"/>
                </a:solidFill>
                <a:latin typeface="Garamond" pitchFamily="18" charset="0"/>
              </a:rPr>
              <a:t>Keep good health recording system </a:t>
            </a:r>
            <a:endParaRPr lang="en-MY" sz="1000" dirty="0">
              <a:solidFill>
                <a:srgbClr val="FF0000"/>
              </a:solidFill>
              <a:latin typeface="Garamond" pitchFamily="18" charset="0"/>
            </a:endParaRPr>
          </a:p>
        </p:txBody>
      </p:sp>
      <p:sp>
        <p:nvSpPr>
          <p:cNvPr id="3" name="Rectangle 2"/>
          <p:cNvSpPr/>
          <p:nvPr/>
        </p:nvSpPr>
        <p:spPr>
          <a:xfrm>
            <a:off x="-35917" y="521097"/>
            <a:ext cx="9179917" cy="3170099"/>
          </a:xfrm>
          <a:prstGeom prst="rect">
            <a:avLst/>
          </a:prstGeom>
        </p:spPr>
        <p:txBody>
          <a:bodyPr wrap="square">
            <a:spAutoFit/>
          </a:bodyPr>
          <a:lstStyle/>
          <a:p>
            <a:r>
              <a:rPr lang="en-US" sz="2000" b="1" dirty="0">
                <a:solidFill>
                  <a:srgbClr val="FF0000"/>
                </a:solidFill>
                <a:latin typeface="Garamond" pitchFamily="18" charset="0"/>
              </a:rPr>
              <a:t> </a:t>
            </a:r>
            <a:r>
              <a:rPr lang="en-US" sz="2000" b="1" dirty="0">
                <a:solidFill>
                  <a:srgbClr val="C00000"/>
                </a:solidFill>
                <a:latin typeface="Garamond" pitchFamily="18" charset="0"/>
              </a:rPr>
              <a:t> 6- </a:t>
            </a:r>
            <a:r>
              <a:rPr lang="en-US" sz="2000" b="1" u="sng" dirty="0">
                <a:solidFill>
                  <a:srgbClr val="C00000"/>
                </a:solidFill>
                <a:latin typeface="Garamond" pitchFamily="18" charset="0"/>
              </a:rPr>
              <a:t>Keep Good Health Recording System</a:t>
            </a:r>
            <a:r>
              <a:rPr lang="en-US" sz="1400" b="1" dirty="0">
                <a:solidFill>
                  <a:srgbClr val="FF0000"/>
                </a:solidFill>
                <a:latin typeface="Garamond" pitchFamily="18" charset="0"/>
              </a:rPr>
              <a:t>:</a:t>
            </a:r>
            <a:endParaRPr lang="en-MY" sz="1400" dirty="0">
              <a:solidFill>
                <a:srgbClr val="FF0000"/>
              </a:solidFill>
              <a:latin typeface="Garamond" pitchFamily="18" charset="0"/>
            </a:endParaRPr>
          </a:p>
          <a:p>
            <a:r>
              <a:rPr lang="en-US" sz="2000" b="1" dirty="0">
                <a:solidFill>
                  <a:srgbClr val="FF0000"/>
                </a:solidFill>
                <a:latin typeface="Garamond" pitchFamily="18" charset="0"/>
              </a:rPr>
              <a:t>-   </a:t>
            </a:r>
            <a:r>
              <a:rPr lang="en-US" sz="2000" b="1" dirty="0">
                <a:solidFill>
                  <a:srgbClr val="7030A0"/>
                </a:solidFill>
                <a:latin typeface="Garamond" pitchFamily="18" charset="0"/>
              </a:rPr>
              <a:t>Medical records</a:t>
            </a:r>
            <a:r>
              <a:rPr lang="en-US" sz="2000" b="1" dirty="0">
                <a:solidFill>
                  <a:srgbClr val="FF0000"/>
                </a:solidFill>
                <a:latin typeface="Garamond" pitchFamily="18" charset="0"/>
              </a:rPr>
              <a:t>: </a:t>
            </a:r>
            <a:endParaRPr lang="en-MY" sz="2000" b="1" dirty="0">
              <a:solidFill>
                <a:srgbClr val="FF0000"/>
              </a:solidFill>
              <a:latin typeface="Garamond" pitchFamily="18" charset="0"/>
            </a:endParaRPr>
          </a:p>
          <a:p>
            <a:pPr marL="457200" indent="-457200">
              <a:buFont typeface="Wingdings" pitchFamily="2" charset="2"/>
              <a:buChar char="v"/>
            </a:pPr>
            <a:r>
              <a:rPr lang="en-US" sz="2000" dirty="0">
                <a:latin typeface="Garamond" pitchFamily="18" charset="0"/>
              </a:rPr>
              <a:t>It is very important that </a:t>
            </a:r>
            <a:r>
              <a:rPr lang="en-US" sz="2000" b="1" dirty="0">
                <a:solidFill>
                  <a:srgbClr val="0070C0"/>
                </a:solidFill>
                <a:latin typeface="Garamond" pitchFamily="18" charset="0"/>
              </a:rPr>
              <a:t>good medical record </a:t>
            </a:r>
          </a:p>
          <a:p>
            <a:r>
              <a:rPr lang="en-US" sz="2000" b="1" dirty="0">
                <a:solidFill>
                  <a:srgbClr val="0070C0"/>
                </a:solidFill>
                <a:latin typeface="Garamond" pitchFamily="18" charset="0"/>
              </a:rPr>
              <a:t>    system </a:t>
            </a:r>
            <a:r>
              <a:rPr lang="en-US" sz="2000" dirty="0">
                <a:latin typeface="Garamond" pitchFamily="18" charset="0"/>
              </a:rPr>
              <a:t>is maintained in any occupational health program</a:t>
            </a:r>
            <a:r>
              <a:rPr lang="en-US" dirty="0">
                <a:latin typeface="Garamond" pitchFamily="18" charset="0"/>
              </a:rPr>
              <a:t>. </a:t>
            </a:r>
          </a:p>
          <a:p>
            <a:pPr marL="457200" indent="-457200">
              <a:buFont typeface="Wingdings" pitchFamily="2" charset="2"/>
              <a:buChar char="v"/>
            </a:pPr>
            <a:r>
              <a:rPr lang="en-US" sz="2000" b="1" dirty="0">
                <a:latin typeface="Garamond" pitchFamily="18" charset="0"/>
              </a:rPr>
              <a:t>Every employee should have </a:t>
            </a:r>
            <a:r>
              <a:rPr lang="en-US" sz="2000" dirty="0">
                <a:latin typeface="Garamond" pitchFamily="18" charset="0"/>
              </a:rPr>
              <a:t>an </a:t>
            </a:r>
            <a:r>
              <a:rPr lang="en-US" sz="2000" b="1" dirty="0">
                <a:solidFill>
                  <a:srgbClr val="FF0000"/>
                </a:solidFill>
                <a:latin typeface="Garamond" pitchFamily="18" charset="0"/>
              </a:rPr>
              <a:t>accurate &amp; complete medical </a:t>
            </a:r>
            <a:r>
              <a:rPr lang="en-US" sz="2000" b="1" dirty="0">
                <a:latin typeface="Garamond" pitchFamily="18" charset="0"/>
              </a:rPr>
              <a:t>report from the time </a:t>
            </a:r>
            <a:r>
              <a:rPr lang="en-US" sz="2000" b="1" dirty="0">
                <a:solidFill>
                  <a:srgbClr val="FF0000"/>
                </a:solidFill>
                <a:latin typeface="Garamond" pitchFamily="18" charset="0"/>
              </a:rPr>
              <a:t>of his first em</a:t>
            </a:r>
            <a:r>
              <a:rPr lang="en-US" sz="2000" b="1" dirty="0">
                <a:latin typeface="Garamond" pitchFamily="18" charset="0"/>
              </a:rPr>
              <a:t>ployment examination</a:t>
            </a:r>
            <a:r>
              <a:rPr lang="en-US" sz="2000" dirty="0">
                <a:latin typeface="Garamond" pitchFamily="18" charset="0"/>
              </a:rPr>
              <a:t>. </a:t>
            </a:r>
            <a:endParaRPr lang="en-MY" sz="2000" dirty="0">
              <a:latin typeface="Garamond" pitchFamily="18" charset="0"/>
            </a:endParaRPr>
          </a:p>
          <a:p>
            <a:pPr marL="457200" indent="-457200">
              <a:buFont typeface="Wingdings" pitchFamily="2" charset="2"/>
              <a:buChar char="v"/>
            </a:pPr>
            <a:r>
              <a:rPr lang="en-US" sz="2000" dirty="0">
                <a:latin typeface="Garamond" pitchFamily="18" charset="0"/>
              </a:rPr>
              <a:t>The records must </a:t>
            </a:r>
            <a:r>
              <a:rPr lang="en-US" sz="2000" b="1" dirty="0">
                <a:solidFill>
                  <a:srgbClr val="0070C0"/>
                </a:solidFill>
                <a:latin typeface="Garamond" pitchFamily="18" charset="0"/>
              </a:rPr>
              <a:t>be detailed enough </a:t>
            </a:r>
            <a:r>
              <a:rPr lang="en-US" sz="2000" dirty="0">
                <a:latin typeface="Garamond" pitchFamily="18" charset="0"/>
              </a:rPr>
              <a:t>to provide adequate information for </a:t>
            </a:r>
            <a:r>
              <a:rPr lang="en-US" sz="2000" b="1" dirty="0">
                <a:latin typeface="Garamond" pitchFamily="18" charset="0"/>
              </a:rPr>
              <a:t>job </a:t>
            </a:r>
            <a:r>
              <a:rPr lang="en-US" sz="2000" b="1" dirty="0">
                <a:solidFill>
                  <a:schemeClr val="tx2"/>
                </a:solidFill>
                <a:latin typeface="Garamond" pitchFamily="18" charset="0"/>
              </a:rPr>
              <a:t>placement, health </a:t>
            </a:r>
            <a:r>
              <a:rPr lang="en-US" sz="2000" b="1" dirty="0">
                <a:latin typeface="Garamond" pitchFamily="18" charset="0"/>
              </a:rPr>
              <a:t>maintenance </a:t>
            </a:r>
            <a:r>
              <a:rPr lang="en-US" sz="2000" dirty="0">
                <a:solidFill>
                  <a:srgbClr val="002060"/>
                </a:solidFill>
                <a:latin typeface="Garamond" pitchFamily="18" charset="0"/>
              </a:rPr>
              <a:t>workmen's </a:t>
            </a:r>
            <a:r>
              <a:rPr lang="en-US" sz="2000" b="1" dirty="0">
                <a:solidFill>
                  <a:srgbClr val="0070C0"/>
                </a:solidFill>
                <a:latin typeface="Garamond" pitchFamily="18" charset="0"/>
              </a:rPr>
              <a:t>compensation and rehabilitation </a:t>
            </a:r>
            <a:r>
              <a:rPr lang="en-US" sz="2000" dirty="0">
                <a:latin typeface="Garamond" pitchFamily="18" charset="0"/>
              </a:rPr>
              <a:t>. </a:t>
            </a:r>
          </a:p>
          <a:p>
            <a:pPr lvl="0"/>
            <a:r>
              <a:rPr lang="en-US" b="1" i="1" dirty="0">
                <a:solidFill>
                  <a:schemeClr val="tx2"/>
                </a:solidFill>
                <a:latin typeface="Garamond" pitchFamily="18" charset="0"/>
              </a:rPr>
              <a:t>   Health record is the seeing eye of the industrial physician and </a:t>
            </a:r>
          </a:p>
          <a:p>
            <a:pPr lvl="0"/>
            <a:r>
              <a:rPr lang="en-US" b="1" i="1" dirty="0">
                <a:solidFill>
                  <a:schemeClr val="tx2"/>
                </a:solidFill>
                <a:latin typeface="Garamond" pitchFamily="18" charset="0"/>
              </a:rPr>
              <a:t>      industrial health team</a:t>
            </a:r>
            <a:r>
              <a:rPr lang="en-US" b="1" dirty="0">
                <a:solidFill>
                  <a:schemeClr val="tx2"/>
                </a:solidFill>
                <a:latin typeface="Garamond" pitchFamily="18" charset="0"/>
              </a:rPr>
              <a:t>.</a:t>
            </a:r>
            <a:r>
              <a:rPr lang="en-MY" b="1" dirty="0">
                <a:solidFill>
                  <a:schemeClr val="tx2"/>
                </a:solidFill>
                <a:latin typeface="Garamond" pitchFamily="18" charset="0"/>
              </a:rPr>
              <a:t>            </a:t>
            </a:r>
            <a:r>
              <a:rPr lang="en-US" b="1" dirty="0">
                <a:solidFill>
                  <a:srgbClr val="7030A0"/>
                </a:solidFill>
                <a:latin typeface="Garamond" pitchFamily="18" charset="0"/>
              </a:rPr>
              <a:t> </a:t>
            </a:r>
            <a:endParaRPr lang="en-US" sz="2000" dirty="0">
              <a:latin typeface="Garamond" pitchFamily="18" charset="0"/>
            </a:endParaRPr>
          </a:p>
        </p:txBody>
      </p:sp>
      <p:sp>
        <p:nvSpPr>
          <p:cNvPr id="6" name="Rectangle 5"/>
          <p:cNvSpPr/>
          <p:nvPr/>
        </p:nvSpPr>
        <p:spPr>
          <a:xfrm>
            <a:off x="3953739" y="6099130"/>
            <a:ext cx="1960793" cy="369332"/>
          </a:xfrm>
          <a:prstGeom prst="rect">
            <a:avLst/>
          </a:prstGeom>
        </p:spPr>
        <p:txBody>
          <a:bodyPr wrap="none">
            <a:spAutoFit/>
          </a:bodyPr>
          <a:lstStyle/>
          <a:p>
            <a:pPr lvl="0"/>
            <a:r>
              <a:rPr lang="en-US" b="1" dirty="0">
                <a:solidFill>
                  <a:srgbClr val="FF0000"/>
                </a:solidFill>
                <a:latin typeface="Garamond" pitchFamily="18" charset="0"/>
              </a:rPr>
              <a:t>It should include</a:t>
            </a:r>
            <a:r>
              <a:rPr lang="en-US" dirty="0">
                <a:solidFill>
                  <a:srgbClr val="FF0000"/>
                </a:solidFill>
                <a:latin typeface="Garamond" pitchFamily="18" charset="0"/>
              </a:rPr>
              <a:t>, </a:t>
            </a:r>
          </a:p>
        </p:txBody>
      </p:sp>
      <p:pic>
        <p:nvPicPr>
          <p:cNvPr id="8" name="Picture 2" descr="Tablet with the text Occupational Health and Safety Stock Photo - 3227984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58263" y="5328509"/>
            <a:ext cx="1606655" cy="113569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مربع نص 6"/>
          <p:cNvSpPr txBox="1"/>
          <p:nvPr/>
        </p:nvSpPr>
        <p:spPr>
          <a:xfrm>
            <a:off x="255494" y="3751729"/>
            <a:ext cx="6979024" cy="1754326"/>
          </a:xfrm>
          <a:prstGeom prst="rect">
            <a:avLst/>
          </a:prstGeom>
          <a:noFill/>
        </p:spPr>
        <p:txBody>
          <a:bodyPr wrap="square" rtlCol="1">
            <a:spAutoFit/>
          </a:bodyPr>
          <a:lstStyle/>
          <a:p>
            <a:r>
              <a:rPr lang="ar-SA" dirty="0" smtClean="0"/>
              <a:t>6- حافظ على نظام تسجيل صحي </a:t>
            </a:r>
            <a:r>
              <a:rPr lang="ar-SA" dirty="0" err="1" smtClean="0"/>
              <a:t>جيد: </a:t>
            </a:r>
            <a:r>
              <a:rPr lang="ar-SA" dirty="0" smtClean="0"/>
              <a:t>- سجلات طبية: من المهم جدًا أن يكون السجل الطبي جيدًا يتم الحفاظ على النظام في أي برنامج للصحة </a:t>
            </a:r>
            <a:r>
              <a:rPr lang="ar-SA" dirty="0" err="1" smtClean="0"/>
              <a:t>المهنية.</a:t>
            </a:r>
            <a:r>
              <a:rPr lang="ar-SA" dirty="0" smtClean="0"/>
              <a:t> </a:t>
            </a:r>
            <a:endParaRPr lang="ar-SA" dirty="0" smtClean="0"/>
          </a:p>
          <a:p>
            <a:r>
              <a:rPr lang="ar-SA" dirty="0" smtClean="0"/>
              <a:t>-</a:t>
            </a:r>
            <a:r>
              <a:rPr lang="ar-SA" dirty="0" smtClean="0"/>
              <a:t>يجب </a:t>
            </a:r>
            <a:r>
              <a:rPr lang="ar-SA" dirty="0" smtClean="0"/>
              <a:t>أن يكون لدى كل موظف تقرير طبي دقيق وكامل من وقت أول فحص وظيفي </a:t>
            </a:r>
            <a:r>
              <a:rPr lang="ar-SA" dirty="0" err="1" smtClean="0"/>
              <a:t>له.</a:t>
            </a:r>
            <a:r>
              <a:rPr lang="ar-SA" dirty="0" smtClean="0"/>
              <a:t> </a:t>
            </a:r>
            <a:endParaRPr lang="ar-SA" dirty="0" smtClean="0"/>
          </a:p>
          <a:p>
            <a:r>
              <a:rPr lang="ar-SA" dirty="0" smtClean="0"/>
              <a:t>-يجب </a:t>
            </a:r>
            <a:r>
              <a:rPr lang="ar-SA" dirty="0" smtClean="0"/>
              <a:t>أن تكون السجلات مفصلة بشكل كافٍ لتوفير معلومات كافية عن التوظيف </a:t>
            </a:r>
            <a:r>
              <a:rPr lang="ar-SA" dirty="0" smtClean="0"/>
              <a:t>وتعويض </a:t>
            </a:r>
            <a:r>
              <a:rPr lang="ar-SA" dirty="0" smtClean="0"/>
              <a:t>عمال الصيانة الصحية وإعادة </a:t>
            </a:r>
            <a:r>
              <a:rPr lang="ar-SA" dirty="0" err="1" smtClean="0"/>
              <a:t>التأهيل.</a:t>
            </a:r>
            <a:r>
              <a:rPr lang="ar-SA" dirty="0" smtClean="0"/>
              <a:t> </a:t>
            </a:r>
            <a:endParaRPr lang="ar-SA" dirty="0" smtClean="0"/>
          </a:p>
          <a:p>
            <a:r>
              <a:rPr lang="ar-SA" dirty="0" smtClean="0"/>
              <a:t>-السجل </a:t>
            </a:r>
            <a:r>
              <a:rPr lang="ar-SA" dirty="0" smtClean="0"/>
              <a:t>الصحي هو رؤية الطبيب الصناعي و فريق الصحة الصناعية.</a:t>
            </a:r>
            <a:endParaRPr lang="ar-SA" dirty="0"/>
          </a:p>
        </p:txBody>
      </p:sp>
    </p:spTree>
    <p:extLst>
      <p:ext uri="{BB962C8B-B14F-4D97-AF65-F5344CB8AC3E}">
        <p14:creationId xmlns:p14="http://schemas.microsoft.com/office/powerpoint/2010/main" xmlns="" val="3869306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150229"/>
            <a:ext cx="9256743" cy="2862322"/>
          </a:xfrm>
          <a:prstGeom prst="rect">
            <a:avLst/>
          </a:prstGeom>
        </p:spPr>
        <p:txBody>
          <a:bodyPr wrap="square">
            <a:spAutoFit/>
          </a:bodyPr>
          <a:lstStyle/>
          <a:p>
            <a:r>
              <a:rPr lang="en-US" sz="2000" b="1" dirty="0">
                <a:solidFill>
                  <a:srgbClr val="FF0000"/>
                </a:solidFill>
                <a:latin typeface="Garamond" pitchFamily="18" charset="0"/>
              </a:rPr>
              <a:t>    Value of keeping and analyzing health records:</a:t>
            </a:r>
            <a:endParaRPr lang="en-MY" sz="2000" dirty="0">
              <a:solidFill>
                <a:srgbClr val="FF0000"/>
              </a:solidFill>
              <a:latin typeface="Garamond" pitchFamily="18" charset="0"/>
            </a:endParaRPr>
          </a:p>
          <a:p>
            <a:r>
              <a:rPr lang="en-MY" sz="2000" dirty="0">
                <a:latin typeface="Garamond" pitchFamily="18" charset="0"/>
              </a:rPr>
              <a:t> </a:t>
            </a:r>
            <a:r>
              <a:rPr lang="en-US" sz="2000" dirty="0">
                <a:latin typeface="Garamond" pitchFamily="18" charset="0"/>
              </a:rPr>
              <a:t>· </a:t>
            </a:r>
            <a:r>
              <a:rPr lang="en-US" sz="2000" b="1" dirty="0">
                <a:latin typeface="Garamond" pitchFamily="18" charset="0"/>
              </a:rPr>
              <a:t>Basic data for statistical analysis.</a:t>
            </a:r>
            <a:endParaRPr lang="en-MY" sz="2000" b="1" dirty="0">
              <a:latin typeface="Garamond" pitchFamily="18" charset="0"/>
            </a:endParaRPr>
          </a:p>
          <a:p>
            <a:r>
              <a:rPr lang="en-MY" sz="2000" dirty="0">
                <a:latin typeface="Garamond" pitchFamily="18" charset="0"/>
              </a:rPr>
              <a:t> </a:t>
            </a:r>
            <a:r>
              <a:rPr lang="en-US" sz="2000" dirty="0">
                <a:latin typeface="Garamond" pitchFamily="18" charset="0"/>
              </a:rPr>
              <a:t>· </a:t>
            </a:r>
            <a:r>
              <a:rPr lang="en-US" sz="2000" b="1" dirty="0">
                <a:latin typeface="Garamond" pitchFamily="18" charset="0"/>
              </a:rPr>
              <a:t>Help to know morbidity and mortality rates.</a:t>
            </a:r>
            <a:endParaRPr lang="en-MY" sz="2000" b="1" dirty="0">
              <a:latin typeface="Garamond" pitchFamily="18" charset="0"/>
            </a:endParaRPr>
          </a:p>
          <a:p>
            <a:r>
              <a:rPr lang="en-MY" sz="2000" b="1" dirty="0">
                <a:latin typeface="Garamond" pitchFamily="18" charset="0"/>
              </a:rPr>
              <a:t> </a:t>
            </a:r>
            <a:r>
              <a:rPr lang="en-US" sz="2000" b="1" dirty="0">
                <a:latin typeface="Garamond" pitchFamily="18" charset="0"/>
              </a:rPr>
              <a:t>· Help to see trends in health and disease.</a:t>
            </a:r>
            <a:endParaRPr lang="en-MY" sz="2000" b="1" dirty="0">
              <a:latin typeface="Garamond" pitchFamily="18" charset="0"/>
            </a:endParaRPr>
          </a:p>
          <a:p>
            <a:r>
              <a:rPr lang="en-MY" sz="2000" dirty="0">
                <a:latin typeface="Garamond" pitchFamily="18" charset="0"/>
              </a:rPr>
              <a:t> </a:t>
            </a:r>
            <a:r>
              <a:rPr lang="en-US" sz="2000" dirty="0">
                <a:latin typeface="Garamond" pitchFamily="18" charset="0"/>
              </a:rPr>
              <a:t>· </a:t>
            </a:r>
            <a:r>
              <a:rPr lang="en-US" sz="2000" b="1" dirty="0">
                <a:latin typeface="Garamond" pitchFamily="18" charset="0"/>
              </a:rPr>
              <a:t>Help to identify </a:t>
            </a:r>
            <a:r>
              <a:rPr lang="en-US" sz="2000" dirty="0">
                <a:latin typeface="Garamond" pitchFamily="18" charset="0"/>
              </a:rPr>
              <a:t>plant </a:t>
            </a:r>
            <a:r>
              <a:rPr lang="en-US" sz="2000" b="1" dirty="0">
                <a:latin typeface="Garamond" pitchFamily="18" charset="0"/>
              </a:rPr>
              <a:t>areas of high accidents</a:t>
            </a:r>
            <a:r>
              <a:rPr lang="en-US" sz="2000" dirty="0">
                <a:latin typeface="Garamond" pitchFamily="18" charset="0"/>
              </a:rPr>
              <a:t>, </a:t>
            </a:r>
            <a:r>
              <a:rPr lang="en-US" sz="2000" b="1" dirty="0">
                <a:latin typeface="Garamond" pitchFamily="18" charset="0"/>
              </a:rPr>
              <a:t>sick absenteeism</a:t>
            </a:r>
            <a:r>
              <a:rPr lang="en-US" sz="2000" dirty="0">
                <a:latin typeface="Garamond" pitchFamily="18" charset="0"/>
              </a:rPr>
              <a:t> and </a:t>
            </a:r>
            <a:r>
              <a:rPr lang="en-US" sz="2000" b="1" dirty="0">
                <a:latin typeface="Garamond" pitchFamily="18" charset="0"/>
              </a:rPr>
              <a:t>occupational disease.</a:t>
            </a:r>
            <a:endParaRPr lang="en-MY" sz="2000" b="1" dirty="0">
              <a:latin typeface="Garamond" pitchFamily="18" charset="0"/>
            </a:endParaRPr>
          </a:p>
          <a:p>
            <a:r>
              <a:rPr lang="en-MY" sz="2000" dirty="0">
                <a:latin typeface="Garamond" pitchFamily="18" charset="0"/>
              </a:rPr>
              <a:t> </a:t>
            </a:r>
            <a:r>
              <a:rPr lang="en-US" sz="2000" dirty="0">
                <a:latin typeface="Garamond" pitchFamily="18" charset="0"/>
              </a:rPr>
              <a:t>· </a:t>
            </a:r>
            <a:r>
              <a:rPr lang="en-US" sz="2000" b="1" dirty="0">
                <a:latin typeface="Garamond" pitchFamily="18" charset="0"/>
              </a:rPr>
              <a:t>Help in planning and</a:t>
            </a:r>
            <a:r>
              <a:rPr lang="en-US" sz="2000" b="1" dirty="0">
                <a:solidFill>
                  <a:srgbClr val="FF0000"/>
                </a:solidFill>
                <a:latin typeface="Garamond" pitchFamily="18" charset="0"/>
              </a:rPr>
              <a:t> evaluation </a:t>
            </a:r>
            <a:r>
              <a:rPr lang="en-US" b="1" dirty="0">
                <a:latin typeface="Garamond" pitchFamily="18" charset="0"/>
              </a:rPr>
              <a:t>of industrial health program</a:t>
            </a:r>
            <a:r>
              <a:rPr lang="en-US" sz="2000" dirty="0" smtClean="0">
                <a:latin typeface="Garamond" pitchFamily="18" charset="0"/>
              </a:rPr>
              <a:t>.</a:t>
            </a:r>
          </a:p>
          <a:p>
            <a:endParaRPr lang="en-US" dirty="0" smtClean="0">
              <a:latin typeface="Garamond" pitchFamily="18" charset="0"/>
            </a:endParaRPr>
          </a:p>
          <a:p>
            <a:endParaRPr lang="en-MY" sz="2000" dirty="0">
              <a:latin typeface="Garamond" pitchFamily="18" charset="0"/>
            </a:endParaRPr>
          </a:p>
        </p:txBody>
      </p:sp>
      <p:sp>
        <p:nvSpPr>
          <p:cNvPr id="4" name="Rectangle 3"/>
          <p:cNvSpPr/>
          <p:nvPr/>
        </p:nvSpPr>
        <p:spPr>
          <a:xfrm>
            <a:off x="205617" y="188640"/>
            <a:ext cx="7832220" cy="3416320"/>
          </a:xfrm>
          <a:prstGeom prst="rect">
            <a:avLst/>
          </a:prstGeom>
        </p:spPr>
        <p:txBody>
          <a:bodyPr wrap="square">
            <a:spAutoFit/>
          </a:bodyPr>
          <a:lstStyle/>
          <a:p>
            <a:pPr marL="342900" lvl="0" indent="-342900">
              <a:buFont typeface="Wingdings" pitchFamily="2" charset="2"/>
              <a:buChar char="§"/>
            </a:pPr>
            <a:r>
              <a:rPr lang="en-US" b="1" dirty="0">
                <a:latin typeface="Garamond" pitchFamily="18" charset="0"/>
              </a:rPr>
              <a:t>personal data, </a:t>
            </a:r>
          </a:p>
          <a:p>
            <a:pPr marL="342900" lvl="0" indent="-342900">
              <a:buFont typeface="Wingdings" pitchFamily="2" charset="2"/>
              <a:buChar char="§"/>
            </a:pPr>
            <a:r>
              <a:rPr lang="en-US" b="1" dirty="0">
                <a:latin typeface="Garamond" pitchFamily="18" charset="0"/>
              </a:rPr>
              <a:t>data of pre-employment, </a:t>
            </a:r>
          </a:p>
          <a:p>
            <a:pPr marL="342900" lvl="0" indent="-342900">
              <a:buFont typeface="Wingdings" pitchFamily="2" charset="2"/>
              <a:buChar char="§"/>
            </a:pPr>
            <a:r>
              <a:rPr lang="en-US" b="1" dirty="0">
                <a:latin typeface="Garamond" pitchFamily="18" charset="0"/>
              </a:rPr>
              <a:t>periodical examination, </a:t>
            </a:r>
          </a:p>
          <a:p>
            <a:pPr marL="342900" lvl="0" indent="-342900">
              <a:buFont typeface="Wingdings" pitchFamily="2" charset="2"/>
              <a:buChar char="§"/>
            </a:pPr>
            <a:r>
              <a:rPr lang="en-US" b="1" dirty="0">
                <a:latin typeface="Garamond" pitchFamily="18" charset="0"/>
              </a:rPr>
              <a:t>history of exposures and </a:t>
            </a:r>
          </a:p>
          <a:p>
            <a:pPr marL="285750" lvl="0" indent="-285750">
              <a:buFont typeface="Wingdings" pitchFamily="2" charset="2"/>
              <a:buChar char="§"/>
            </a:pPr>
            <a:r>
              <a:rPr lang="en-US" b="1" dirty="0">
                <a:latin typeface="Garamond" pitchFamily="18" charset="0"/>
              </a:rPr>
              <a:t>diseases (occupational and non-occupational), </a:t>
            </a:r>
          </a:p>
          <a:p>
            <a:pPr marL="285750" lvl="0" indent="-285750">
              <a:buFont typeface="Wingdings" pitchFamily="2" charset="2"/>
              <a:buChar char="§"/>
            </a:pPr>
            <a:r>
              <a:rPr lang="en-US" b="1" dirty="0">
                <a:latin typeface="Garamond" pitchFamily="18" charset="0"/>
              </a:rPr>
              <a:t>history of accidents, </a:t>
            </a:r>
          </a:p>
          <a:p>
            <a:pPr marL="285750" lvl="0" indent="-285750">
              <a:buFont typeface="Wingdings" pitchFamily="2" charset="2"/>
              <a:buChar char="§"/>
            </a:pPr>
            <a:r>
              <a:rPr lang="en-US" b="1" dirty="0">
                <a:latin typeface="Garamond" pitchFamily="18" charset="0"/>
              </a:rPr>
              <a:t>sick absenteeism, retirement, clinical exam</a:t>
            </a:r>
          </a:p>
          <a:p>
            <a:pPr marL="285750" lvl="0" indent="-285750">
              <a:buFont typeface="Wingdings" pitchFamily="2" charset="2"/>
              <a:buChar char="§"/>
            </a:pPr>
            <a:r>
              <a:rPr lang="en-US" b="1" dirty="0">
                <a:latin typeface="Garamond" pitchFamily="18" charset="0"/>
              </a:rPr>
              <a:t> any previous immunization </a:t>
            </a:r>
            <a:r>
              <a:rPr lang="en-US" b="1" dirty="0" smtClean="0">
                <a:latin typeface="Garamond" pitchFamily="18" charset="0"/>
              </a:rPr>
              <a:t>taken</a:t>
            </a:r>
          </a:p>
          <a:p>
            <a:r>
              <a:rPr lang="ar-SA" dirty="0" smtClean="0"/>
              <a:t>بيانات شخصية، بيانات ما قبل </a:t>
            </a:r>
            <a:r>
              <a:rPr lang="ar-SA" dirty="0" err="1" smtClean="0"/>
              <a:t>التوظيف </a:t>
            </a:r>
            <a:r>
              <a:rPr lang="ar-SA" dirty="0" smtClean="0"/>
              <a:t>، الفحص </a:t>
            </a:r>
            <a:r>
              <a:rPr lang="ar-SA" dirty="0" err="1" smtClean="0"/>
              <a:t>الدوري </a:t>
            </a:r>
            <a:r>
              <a:rPr lang="ar-SA" dirty="0" smtClean="0"/>
              <a:t>,</a:t>
            </a:r>
            <a:r>
              <a:rPr lang="ar-SA" dirty="0" smtClean="0"/>
              <a:t>تاريخ </a:t>
            </a:r>
            <a:r>
              <a:rPr lang="ar-SA" dirty="0" smtClean="0"/>
              <a:t>التعرض و </a:t>
            </a:r>
            <a:r>
              <a:rPr lang="ar-SA" dirty="0" err="1" smtClean="0"/>
              <a:t>الأمراض </a:t>
            </a:r>
            <a:r>
              <a:rPr lang="ar-SA" dirty="0" smtClean="0"/>
              <a:t>(المهنية وغير المهنية</a:t>
            </a:r>
            <a:r>
              <a:rPr lang="ar-SA" dirty="0" err="1" smtClean="0"/>
              <a:t>) </a:t>
            </a:r>
            <a:r>
              <a:rPr lang="ar-SA" dirty="0" smtClean="0"/>
              <a:t>، تاريخ </a:t>
            </a:r>
            <a:r>
              <a:rPr lang="ar-SA" dirty="0" err="1" smtClean="0"/>
              <a:t>الحوادث </a:t>
            </a:r>
            <a:r>
              <a:rPr lang="ar-SA" dirty="0" smtClean="0"/>
              <a:t>، التغيب </a:t>
            </a:r>
            <a:r>
              <a:rPr lang="ar-SA" dirty="0" err="1" smtClean="0"/>
              <a:t>المرضي </a:t>
            </a:r>
            <a:r>
              <a:rPr lang="ar-SA" dirty="0" smtClean="0"/>
              <a:t>، </a:t>
            </a:r>
            <a:r>
              <a:rPr lang="ar-SA" dirty="0" err="1" smtClean="0"/>
              <a:t>التقاعد </a:t>
            </a:r>
            <a:r>
              <a:rPr lang="ar-SA" dirty="0" smtClean="0"/>
              <a:t>، الفحص السريري أي تحصين سابق تم أخذه</a:t>
            </a:r>
          </a:p>
          <a:p>
            <a:r>
              <a:rPr lang="ar-SA" dirty="0" smtClean="0"/>
              <a:t/>
            </a:r>
            <a:br>
              <a:rPr lang="ar-SA" dirty="0" smtClean="0"/>
            </a:br>
            <a:endParaRPr lang="en-US" b="1" dirty="0">
              <a:latin typeface="Garamond" pitchFamily="18" charset="0"/>
            </a:endParaRPr>
          </a:p>
        </p:txBody>
      </p:sp>
      <p:sp>
        <p:nvSpPr>
          <p:cNvPr id="5" name="Rectangle 4"/>
          <p:cNvSpPr/>
          <p:nvPr/>
        </p:nvSpPr>
        <p:spPr>
          <a:xfrm>
            <a:off x="1187624" y="16225"/>
            <a:ext cx="1960793" cy="369332"/>
          </a:xfrm>
          <a:prstGeom prst="rect">
            <a:avLst/>
          </a:prstGeom>
        </p:spPr>
        <p:txBody>
          <a:bodyPr wrap="none">
            <a:spAutoFit/>
          </a:bodyPr>
          <a:lstStyle/>
          <a:p>
            <a:pPr lvl="0"/>
            <a:r>
              <a:rPr lang="en-US" b="1" dirty="0">
                <a:solidFill>
                  <a:srgbClr val="FF0000"/>
                </a:solidFill>
                <a:latin typeface="Garamond" pitchFamily="18" charset="0"/>
              </a:rPr>
              <a:t>It should include</a:t>
            </a:r>
            <a:r>
              <a:rPr lang="en-US" dirty="0">
                <a:solidFill>
                  <a:srgbClr val="FF0000"/>
                </a:solidFill>
                <a:latin typeface="Garamond" pitchFamily="18" charset="0"/>
              </a:rPr>
              <a:t>, </a:t>
            </a:r>
          </a:p>
        </p:txBody>
      </p:sp>
      <p:sp>
        <p:nvSpPr>
          <p:cNvPr id="7" name="Rectangle 6"/>
          <p:cNvSpPr/>
          <p:nvPr/>
        </p:nvSpPr>
        <p:spPr>
          <a:xfrm>
            <a:off x="3923928" y="53048"/>
            <a:ext cx="1878078" cy="369332"/>
          </a:xfrm>
          <a:prstGeom prst="rect">
            <a:avLst/>
          </a:prstGeom>
        </p:spPr>
        <p:txBody>
          <a:bodyPr wrap="none">
            <a:spAutoFit/>
          </a:bodyPr>
          <a:lstStyle/>
          <a:p>
            <a:r>
              <a:rPr lang="en-US" b="1" dirty="0">
                <a:solidFill>
                  <a:srgbClr val="7030A0"/>
                </a:solidFill>
                <a:latin typeface="Garamond" pitchFamily="18" charset="0"/>
              </a:rPr>
              <a:t>Medical records</a:t>
            </a:r>
            <a:r>
              <a:rPr lang="en-US" b="1" dirty="0">
                <a:solidFill>
                  <a:srgbClr val="FF0000"/>
                </a:solidFill>
                <a:latin typeface="Garamond" pitchFamily="18" charset="0"/>
              </a:rPr>
              <a:t>: </a:t>
            </a:r>
            <a:endParaRPr lang="en-MY" b="1" dirty="0">
              <a:solidFill>
                <a:srgbClr val="FF0000"/>
              </a:solidFill>
              <a:latin typeface="Garamond" pitchFamily="18" charset="0"/>
            </a:endParaRPr>
          </a:p>
        </p:txBody>
      </p:sp>
      <p:pic>
        <p:nvPicPr>
          <p:cNvPr id="8" name="Picture 2" descr="Tablet with the text Occupational Health and Safety Stock Photo - 3227984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80312" y="188640"/>
            <a:ext cx="1498216" cy="1769715"/>
          </a:xfrm>
          <a:prstGeom prst="rect">
            <a:avLst/>
          </a:prstGeom>
          <a:noFill/>
          <a:extLst>
            <a:ext uri="{909E8E84-426E-40DD-AFC4-6F175D3DCCD1}">
              <a14:hiddenFill xmlns:a14="http://schemas.microsoft.com/office/drawing/2010/main" xmlns="">
                <a:solidFill>
                  <a:srgbClr val="FFFFFF"/>
                </a:solidFill>
              </a14:hiddenFill>
            </a:ext>
          </a:extLst>
        </p:spPr>
      </p:pic>
      <p:sp>
        <p:nvSpPr>
          <p:cNvPr id="26626" name="Rectangle 2"/>
          <p:cNvSpPr>
            <a:spLocks noChangeArrowheads="1"/>
          </p:cNvSpPr>
          <p:nvPr/>
        </p:nvSpPr>
        <p:spPr bwMode="auto">
          <a:xfrm>
            <a:off x="0" y="5380706"/>
            <a:ext cx="8908473" cy="1349740"/>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202124"/>
                </a:solidFill>
                <a:effectLst/>
                <a:latin typeface="inherit"/>
                <a:cs typeface="Arial" pitchFamily="34" charset="0"/>
              </a:rPr>
              <a:t>قيمة حفظ وتحليل السجلات </a:t>
            </a:r>
            <a:r>
              <a:rPr kumimoji="0" lang="ar-SA" sz="1800" b="0" i="0" u="none" strike="noStrike" cap="none" normalizeH="0" baseline="0" dirty="0" err="1" smtClean="0">
                <a:ln>
                  <a:noFill/>
                </a:ln>
                <a:solidFill>
                  <a:srgbClr val="202124"/>
                </a:solidFill>
                <a:effectLst/>
                <a:latin typeface="inherit"/>
                <a:cs typeface="Arial" pitchFamily="34" charset="0"/>
              </a:rPr>
              <a:t>الصحية: </a:t>
            </a:r>
            <a:r>
              <a:rPr kumimoji="0" lang="ar-SA" sz="1800" b="0" i="0" u="none" strike="noStrike" cap="none" normalizeH="0" baseline="0" dirty="0" smtClean="0">
                <a:ln>
                  <a:noFill/>
                </a:ln>
                <a:solidFill>
                  <a:srgbClr val="202124"/>
                </a:solidFill>
                <a:effectLst/>
                <a:latin typeface="inherit"/>
                <a:cs typeface="Arial" pitchFamily="34" charset="0"/>
              </a:rPr>
              <a:t>· بيانات أساسية للتحليل </a:t>
            </a:r>
            <a:r>
              <a:rPr kumimoji="0" lang="ar-SA" sz="1800" b="0" i="0" u="none" strike="noStrike" cap="none" normalizeH="0" baseline="0" dirty="0" err="1" smtClean="0">
                <a:ln>
                  <a:noFill/>
                </a:ln>
                <a:solidFill>
                  <a:srgbClr val="202124"/>
                </a:solidFill>
                <a:effectLst/>
                <a:latin typeface="inherit"/>
                <a:cs typeface="Arial" pitchFamily="34" charset="0"/>
              </a:rPr>
              <a:t>الإحصائي.</a:t>
            </a:r>
            <a:r>
              <a:rPr kumimoji="0" lang="ar-SA" sz="1800" b="0" i="0" u="none" strike="noStrike" cap="none" normalizeH="0" baseline="0" dirty="0" smtClean="0">
                <a:ln>
                  <a:noFill/>
                </a:ln>
                <a:solidFill>
                  <a:srgbClr val="202124"/>
                </a:solidFill>
                <a:effectLst/>
                <a:latin typeface="inherit"/>
                <a:cs typeface="Arial" pitchFamily="34" charset="0"/>
              </a:rPr>
              <a:t> · المساعدة في معرفة معدلات الإصابة بالأمراض </a:t>
            </a:r>
            <a:r>
              <a:rPr kumimoji="0" lang="ar-SA" sz="1800" b="0" i="0" u="none" strike="noStrike" cap="none" normalizeH="0" baseline="0" dirty="0" err="1" smtClean="0">
                <a:ln>
                  <a:noFill/>
                </a:ln>
                <a:solidFill>
                  <a:srgbClr val="202124"/>
                </a:solidFill>
                <a:effectLst/>
                <a:latin typeface="inherit"/>
                <a:cs typeface="Arial" pitchFamily="34" charset="0"/>
              </a:rPr>
              <a:t>والوفيات.</a:t>
            </a:r>
            <a:r>
              <a:rPr kumimoji="0" lang="ar-SA" sz="1800" b="0" i="0" u="none" strike="noStrike" cap="none" normalizeH="0" baseline="0" dirty="0" smtClean="0">
                <a:ln>
                  <a:noFill/>
                </a:ln>
                <a:solidFill>
                  <a:srgbClr val="202124"/>
                </a:solidFill>
                <a:effectLst/>
                <a:latin typeface="inherit"/>
                <a:cs typeface="Arial" pitchFamily="34" charset="0"/>
              </a:rPr>
              <a:t> </a:t>
            </a:r>
            <a:r>
              <a:rPr kumimoji="0" lang="ar-SA" sz="1800" b="0" i="0" u="none" strike="noStrike" cap="none" normalizeH="0" baseline="0" dirty="0" err="1" smtClean="0">
                <a:ln>
                  <a:noFill/>
                </a:ln>
                <a:solidFill>
                  <a:srgbClr val="202124"/>
                </a:solidFill>
                <a:effectLst/>
                <a:latin typeface="inherit"/>
                <a:cs typeface="Arial" pitchFamily="34" charset="0"/>
              </a:rPr>
              <a:t>·</a:t>
            </a:r>
            <a:r>
              <a:rPr kumimoji="0" lang="ar-SA" sz="1800" b="0" i="0" u="none" strike="noStrike" cap="none" normalizeH="0" baseline="0" dirty="0" smtClean="0">
                <a:ln>
                  <a:noFill/>
                </a:ln>
                <a:solidFill>
                  <a:srgbClr val="202124"/>
                </a:solidFill>
                <a:effectLst/>
                <a:latin typeface="inherit"/>
                <a:cs typeface="Arial" pitchFamily="34" charset="0"/>
              </a:rPr>
              <a:t>  </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202124"/>
                </a:solidFill>
                <a:effectLst/>
                <a:latin typeface="inherit"/>
                <a:cs typeface="Arial" pitchFamily="34" charset="0"/>
              </a:rPr>
              <a:t>تساعد على رؤية اتجاهات الصحة </a:t>
            </a:r>
            <a:r>
              <a:rPr kumimoji="0" lang="ar-SA" sz="1800" b="0" i="0" u="none" strike="noStrike" cap="none" normalizeH="0" baseline="0" dirty="0" err="1" smtClean="0">
                <a:ln>
                  <a:noFill/>
                </a:ln>
                <a:solidFill>
                  <a:srgbClr val="202124"/>
                </a:solidFill>
                <a:effectLst/>
                <a:latin typeface="inherit"/>
                <a:cs typeface="Arial" pitchFamily="34" charset="0"/>
              </a:rPr>
              <a:t>والمرض.</a:t>
            </a:r>
            <a:r>
              <a:rPr kumimoji="0" lang="ar-SA" sz="1800" b="0" i="0" u="none" strike="noStrike" cap="none" normalizeH="0" baseline="0" dirty="0" smtClean="0">
                <a:ln>
                  <a:noFill/>
                </a:ln>
                <a:solidFill>
                  <a:srgbClr val="202124"/>
                </a:solidFill>
                <a:effectLst/>
                <a:latin typeface="inherit"/>
                <a:cs typeface="Arial" pitchFamily="34" charset="0"/>
              </a:rPr>
              <a:t> </a:t>
            </a:r>
            <a:r>
              <a:rPr kumimoji="0" lang="ar-SA" sz="1800" b="0" i="0" u="none" strike="noStrike" cap="none" normalizeH="0" baseline="0" dirty="0" err="1" smtClean="0">
                <a:ln>
                  <a:noFill/>
                </a:ln>
                <a:solidFill>
                  <a:srgbClr val="202124"/>
                </a:solidFill>
                <a:effectLst/>
                <a:latin typeface="inherit"/>
                <a:cs typeface="Arial" pitchFamily="34" charset="0"/>
              </a:rPr>
              <a:t>·</a:t>
            </a:r>
            <a:endParaRPr kumimoji="0" lang="ar-SA" sz="1800" b="0" i="0" u="none" strike="noStrike" cap="none" normalizeH="0" baseline="0" dirty="0" smtClean="0">
              <a:ln>
                <a:noFill/>
              </a:ln>
              <a:solidFill>
                <a:srgbClr val="202124"/>
              </a:solidFill>
              <a:effectLst/>
              <a:latin typeface="inherit"/>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202124"/>
                </a:solidFill>
                <a:effectLst/>
                <a:latin typeface="inherit"/>
                <a:cs typeface="Arial" pitchFamily="34" charset="0"/>
              </a:rPr>
              <a:t> المساعدة في تحديد مناطق النبات ذات الحوادث العالية والتغيب المرضي والأمراض </a:t>
            </a:r>
            <a:r>
              <a:rPr kumimoji="0" lang="ar-SA" sz="1800" b="0" i="0" u="none" strike="noStrike" cap="none" normalizeH="0" baseline="0" dirty="0" err="1" smtClean="0">
                <a:ln>
                  <a:noFill/>
                </a:ln>
                <a:solidFill>
                  <a:srgbClr val="202124"/>
                </a:solidFill>
                <a:effectLst/>
                <a:latin typeface="inherit"/>
                <a:cs typeface="Arial" pitchFamily="34" charset="0"/>
              </a:rPr>
              <a:t>المهنية.</a:t>
            </a:r>
            <a:r>
              <a:rPr kumimoji="0" lang="ar-SA" sz="1800" b="0" i="0" u="none" strike="noStrike" cap="none" normalizeH="0" baseline="0" dirty="0" smtClean="0">
                <a:ln>
                  <a:noFill/>
                </a:ln>
                <a:solidFill>
                  <a:srgbClr val="202124"/>
                </a:solidFill>
                <a:effectLst/>
                <a:latin typeface="inherit"/>
                <a:cs typeface="Arial" pitchFamily="34" charset="0"/>
              </a:rPr>
              <a:t> </a:t>
            </a:r>
            <a:r>
              <a:rPr kumimoji="0" lang="ar-SA" sz="1800" b="0" i="0" u="none" strike="noStrike" cap="none" normalizeH="0" baseline="0" dirty="0" err="1" smtClean="0">
                <a:ln>
                  <a:noFill/>
                </a:ln>
                <a:solidFill>
                  <a:srgbClr val="202124"/>
                </a:solidFill>
                <a:effectLst/>
                <a:latin typeface="inherit"/>
                <a:cs typeface="Arial" pitchFamily="34" charset="0"/>
              </a:rPr>
              <a:t>·</a:t>
            </a:r>
            <a:r>
              <a:rPr kumimoji="0" lang="ar-SA" sz="1800" b="0" i="0" u="none" strike="noStrike" cap="none" normalizeH="0" baseline="0" dirty="0" smtClean="0">
                <a:ln>
                  <a:noFill/>
                </a:ln>
                <a:solidFill>
                  <a:srgbClr val="202124"/>
                </a:solidFill>
                <a:effectLst/>
                <a:latin typeface="inherit"/>
                <a:cs typeface="Arial" pitchFamily="34" charset="0"/>
              </a:rPr>
              <a:t> </a:t>
            </a:r>
          </a:p>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202124"/>
                </a:solidFill>
                <a:effectLst/>
                <a:latin typeface="inherit"/>
                <a:cs typeface="Arial" pitchFamily="34" charset="0"/>
              </a:rPr>
              <a:t>المساعدة في تخطيط وتقييم برنامج الصحة </a:t>
            </a:r>
            <a:r>
              <a:rPr kumimoji="0" lang="ar-SA" sz="1800" b="0" i="0" u="none" strike="noStrike" cap="none" normalizeH="0" baseline="0" dirty="0" err="1" smtClean="0">
                <a:ln>
                  <a:noFill/>
                </a:ln>
                <a:solidFill>
                  <a:srgbClr val="202124"/>
                </a:solidFill>
                <a:effectLst/>
                <a:latin typeface="inherit"/>
                <a:cs typeface="Arial" pitchFamily="34" charset="0"/>
              </a:rPr>
              <a:t>الصناعية.</a:t>
            </a:r>
            <a:r>
              <a:rPr kumimoji="0" lang="ar-SA" sz="800" b="0" i="0" u="none" strike="noStrike" cap="none" normalizeH="0" baseline="0" dirty="0" smtClean="0">
                <a:ln>
                  <a:noFill/>
                </a:ln>
                <a:solidFill>
                  <a:schemeClr val="tx1"/>
                </a:solidFill>
                <a:effectLst/>
                <a:latin typeface="Arial" pitchFamily="34" charset="0"/>
                <a:cs typeface="Arial" pitchFamily="34" charset="0"/>
              </a:rPr>
              <a:t> </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633781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949" y="433473"/>
            <a:ext cx="8476550" cy="2862322"/>
          </a:xfrm>
          <a:prstGeom prst="rect">
            <a:avLst/>
          </a:prstGeom>
        </p:spPr>
        <p:txBody>
          <a:bodyPr wrap="square">
            <a:spAutoFit/>
          </a:bodyPr>
          <a:lstStyle/>
          <a:p>
            <a:r>
              <a:rPr lang="en-MY" sz="2000" b="1" dirty="0">
                <a:latin typeface="Garamond" pitchFamily="18" charset="0"/>
              </a:rPr>
              <a:t>An industrial worker may be exposed to five types of hazards, depending upon his occupation:</a:t>
            </a:r>
          </a:p>
          <a:p>
            <a:pPr marL="514350" indent="-514350">
              <a:buAutoNum type="alphaLcParenBoth"/>
            </a:pPr>
            <a:r>
              <a:rPr lang="en-MY" sz="2000" b="1" dirty="0">
                <a:solidFill>
                  <a:srgbClr val="002060"/>
                </a:solidFill>
                <a:latin typeface="Garamond" pitchFamily="18" charset="0"/>
              </a:rPr>
              <a:t>Biological hazards</a:t>
            </a:r>
          </a:p>
          <a:p>
            <a:pPr marL="514350" indent="-514350">
              <a:buAutoNum type="alphaLcParenBoth"/>
            </a:pPr>
            <a:r>
              <a:rPr lang="en-MY" sz="2000" dirty="0">
                <a:latin typeface="Garamond" pitchFamily="18" charset="0"/>
              </a:rPr>
              <a:t> </a:t>
            </a:r>
            <a:r>
              <a:rPr lang="en-MY" sz="2000" b="1" dirty="0">
                <a:solidFill>
                  <a:srgbClr val="002060"/>
                </a:solidFill>
                <a:latin typeface="Garamond" pitchFamily="18" charset="0"/>
              </a:rPr>
              <a:t>Physical hazards</a:t>
            </a:r>
          </a:p>
          <a:p>
            <a:r>
              <a:rPr lang="en-MY" sz="2000" b="1" dirty="0">
                <a:solidFill>
                  <a:srgbClr val="002060"/>
                </a:solidFill>
                <a:latin typeface="Garamond" pitchFamily="18" charset="0"/>
              </a:rPr>
              <a:t>(c) Chemical hazards</a:t>
            </a:r>
          </a:p>
          <a:p>
            <a:r>
              <a:rPr lang="en-MY" sz="2000" b="1" dirty="0">
                <a:solidFill>
                  <a:srgbClr val="002060"/>
                </a:solidFill>
                <a:latin typeface="Garamond" pitchFamily="18" charset="0"/>
              </a:rPr>
              <a:t>(d) Mechanical hazards</a:t>
            </a:r>
          </a:p>
          <a:p>
            <a:r>
              <a:rPr lang="en-MY" sz="2000" b="1" dirty="0">
                <a:solidFill>
                  <a:srgbClr val="002060"/>
                </a:solidFill>
                <a:latin typeface="Garamond" pitchFamily="18" charset="0"/>
              </a:rPr>
              <a:t>(e) Psychosocial hazards</a:t>
            </a:r>
            <a:r>
              <a:rPr lang="en-MY" sz="2000" b="1" dirty="0" smtClean="0">
                <a:solidFill>
                  <a:srgbClr val="002060"/>
                </a:solidFill>
                <a:latin typeface="Garamond" pitchFamily="18" charset="0"/>
              </a:rPr>
              <a:t>.</a:t>
            </a:r>
          </a:p>
          <a:p>
            <a:r>
              <a:rPr lang="ar-SA" sz="2000" dirty="0" smtClean="0"/>
              <a:t>قد يتعرض العامل الصناعي لخمسة أنواع من المخاطر حسب مهنته: أ- الأخطار </a:t>
            </a:r>
            <a:r>
              <a:rPr lang="ar-SA" sz="2000" dirty="0" err="1" smtClean="0"/>
              <a:t>البيولوجية </a:t>
            </a:r>
            <a:r>
              <a:rPr lang="ar-SA" sz="2000" dirty="0" smtClean="0"/>
              <a:t>(ب) الأخطار </a:t>
            </a:r>
            <a:r>
              <a:rPr lang="ar-SA" sz="2000" dirty="0" err="1" smtClean="0"/>
              <a:t>المادية </a:t>
            </a:r>
            <a:r>
              <a:rPr lang="ar-SA" sz="2000" dirty="0" smtClean="0"/>
              <a:t>(ج) المخاطر </a:t>
            </a:r>
            <a:r>
              <a:rPr lang="ar-SA" sz="2000" dirty="0" err="1" smtClean="0"/>
              <a:t>الكيميائية </a:t>
            </a:r>
            <a:r>
              <a:rPr lang="ar-SA" sz="2000" dirty="0" smtClean="0"/>
              <a:t>(د) المخاطر </a:t>
            </a:r>
            <a:r>
              <a:rPr lang="ar-SA" sz="2000" dirty="0" err="1" smtClean="0"/>
              <a:t>الميكانيكية </a:t>
            </a:r>
            <a:r>
              <a:rPr lang="ar-SA" sz="2000" dirty="0" smtClean="0"/>
              <a:t>(هـ) المخاطر النفسية.</a:t>
            </a:r>
            <a:endParaRPr lang="en-MY" sz="2000" b="1" dirty="0">
              <a:solidFill>
                <a:srgbClr val="002060"/>
              </a:solidFill>
              <a:latin typeface="Garamond" pitchFamily="18" charset="0"/>
            </a:endParaRPr>
          </a:p>
        </p:txBody>
      </p:sp>
      <p:sp>
        <p:nvSpPr>
          <p:cNvPr id="3" name="Rectangle 2"/>
          <p:cNvSpPr/>
          <p:nvPr/>
        </p:nvSpPr>
        <p:spPr>
          <a:xfrm>
            <a:off x="467544" y="0"/>
            <a:ext cx="6624736" cy="523220"/>
          </a:xfrm>
          <a:prstGeom prst="rect">
            <a:avLst/>
          </a:prstGeom>
        </p:spPr>
        <p:txBody>
          <a:bodyPr wrap="square">
            <a:spAutoFit/>
          </a:bodyPr>
          <a:lstStyle/>
          <a:p>
            <a:r>
              <a:rPr lang="en-MY" sz="2800" b="1" dirty="0">
                <a:solidFill>
                  <a:srgbClr val="FF0000"/>
                </a:solidFill>
                <a:latin typeface="Garamond" pitchFamily="18" charset="0"/>
              </a:rPr>
              <a:t>OCCUPATIONAL   HAZARDS</a:t>
            </a:r>
            <a:endParaRPr lang="en-MY" sz="2800" dirty="0">
              <a:solidFill>
                <a:srgbClr val="FF0000"/>
              </a:solidFill>
              <a:latin typeface="Garamond" pitchFamily="18" charset="0"/>
            </a:endParaRPr>
          </a:p>
        </p:txBody>
      </p:sp>
      <p:sp>
        <p:nvSpPr>
          <p:cNvPr id="4" name="Rectangle 3"/>
          <p:cNvSpPr/>
          <p:nvPr/>
        </p:nvSpPr>
        <p:spPr>
          <a:xfrm>
            <a:off x="63949" y="3542016"/>
            <a:ext cx="4171875" cy="3108543"/>
          </a:xfrm>
          <a:prstGeom prst="rect">
            <a:avLst/>
          </a:prstGeom>
        </p:spPr>
        <p:txBody>
          <a:bodyPr wrap="square">
            <a:spAutoFit/>
          </a:bodyPr>
          <a:lstStyle/>
          <a:p>
            <a:r>
              <a:rPr lang="en-MY" sz="2800" dirty="0">
                <a:solidFill>
                  <a:srgbClr val="FF0000"/>
                </a:solidFill>
                <a:latin typeface="Garamond" pitchFamily="18" charset="0"/>
              </a:rPr>
              <a:t> </a:t>
            </a:r>
            <a:r>
              <a:rPr lang="en-MY" sz="2800" b="1" dirty="0">
                <a:solidFill>
                  <a:srgbClr val="FF0000"/>
                </a:solidFill>
                <a:latin typeface="Garamond" pitchFamily="18" charset="0"/>
              </a:rPr>
              <a:t> a) Physical hazards</a:t>
            </a:r>
            <a:endParaRPr lang="en-MY" sz="2800" dirty="0">
              <a:solidFill>
                <a:srgbClr val="FF0000"/>
              </a:solidFill>
              <a:latin typeface="Garamond" pitchFamily="18" charset="0"/>
            </a:endParaRPr>
          </a:p>
          <a:p>
            <a:pPr marL="342900" indent="-342900">
              <a:buAutoNum type="arabicParenBoth"/>
            </a:pPr>
            <a:r>
              <a:rPr lang="en-MY" sz="2800" b="1" dirty="0">
                <a:solidFill>
                  <a:schemeClr val="tx2"/>
                </a:solidFill>
                <a:latin typeface="Garamond" pitchFamily="18" charset="0"/>
              </a:rPr>
              <a:t>Heat and Cold </a:t>
            </a:r>
          </a:p>
          <a:p>
            <a:r>
              <a:rPr lang="en-MY" sz="2800" b="1" dirty="0">
                <a:solidFill>
                  <a:schemeClr val="tx2"/>
                </a:solidFill>
                <a:latin typeface="Garamond" pitchFamily="18" charset="0"/>
              </a:rPr>
              <a:t>(2) Light </a:t>
            </a:r>
          </a:p>
          <a:p>
            <a:r>
              <a:rPr lang="en-MY" sz="2800" b="1" dirty="0">
                <a:solidFill>
                  <a:schemeClr val="tx2"/>
                </a:solidFill>
                <a:latin typeface="Garamond" pitchFamily="18" charset="0"/>
              </a:rPr>
              <a:t>(3) Noise:</a:t>
            </a:r>
          </a:p>
          <a:p>
            <a:r>
              <a:rPr lang="en-MY" sz="2800" b="1" dirty="0">
                <a:solidFill>
                  <a:schemeClr val="tx2"/>
                </a:solidFill>
                <a:latin typeface="Garamond" pitchFamily="18" charset="0"/>
              </a:rPr>
              <a:t> (4) Vibration: </a:t>
            </a:r>
          </a:p>
          <a:p>
            <a:r>
              <a:rPr lang="en-MY" sz="2800" b="1" dirty="0">
                <a:solidFill>
                  <a:schemeClr val="tx2"/>
                </a:solidFill>
                <a:latin typeface="Garamond" pitchFamily="18" charset="0"/>
              </a:rPr>
              <a:t>(5) Ultraviolet Radiation :</a:t>
            </a:r>
          </a:p>
          <a:p>
            <a:r>
              <a:rPr lang="en-MY" sz="2800" b="1" dirty="0">
                <a:solidFill>
                  <a:schemeClr val="tx2"/>
                </a:solidFill>
                <a:latin typeface="Garamond" pitchFamily="18" charset="0"/>
              </a:rPr>
              <a:t> (6) Ionizing Radiation :</a:t>
            </a:r>
          </a:p>
        </p:txBody>
      </p:sp>
      <p:sp>
        <p:nvSpPr>
          <p:cNvPr id="7" name="مربع نص 6"/>
          <p:cNvSpPr txBox="1"/>
          <p:nvPr/>
        </p:nvSpPr>
        <p:spPr>
          <a:xfrm>
            <a:off x="5302624" y="3729318"/>
            <a:ext cx="3644152" cy="369332"/>
          </a:xfrm>
          <a:prstGeom prst="rect">
            <a:avLst/>
          </a:prstGeom>
          <a:noFill/>
        </p:spPr>
        <p:txBody>
          <a:bodyPr wrap="square" rtlCol="1">
            <a:spAutoFit/>
          </a:bodyPr>
          <a:lstStyle/>
          <a:p>
            <a:r>
              <a:rPr lang="en-US" dirty="0" smtClean="0"/>
              <a:t> </a:t>
            </a:r>
            <a:endParaRPr lang="ar-SA" dirty="0"/>
          </a:p>
        </p:txBody>
      </p:sp>
      <p:sp>
        <p:nvSpPr>
          <p:cNvPr id="25601" name="Rectangle 1"/>
          <p:cNvSpPr>
            <a:spLocks noChangeArrowheads="1"/>
          </p:cNvSpPr>
          <p:nvPr/>
        </p:nvSpPr>
        <p:spPr bwMode="auto">
          <a:xfrm>
            <a:off x="5566129" y="3399977"/>
            <a:ext cx="2367635" cy="2919400"/>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202124"/>
                </a:solidFill>
                <a:effectLst/>
                <a:latin typeface="inherit"/>
                <a:cs typeface="Arial" pitchFamily="34" charset="0"/>
              </a:rPr>
              <a:t>أ) الأخطار المادية </a:t>
            </a:r>
          </a:p>
          <a:p>
            <a:pPr marL="342900" marR="0" lvl="0" indent="-342900" algn="r" defTabSz="914400" rtl="1" eaLnBrk="1" fontAlgn="base" latinLnBrk="0" hangingPunct="1">
              <a:lnSpc>
                <a:spcPct val="100000"/>
              </a:lnSpc>
              <a:spcBef>
                <a:spcPct val="0"/>
              </a:spcBef>
              <a:spcAft>
                <a:spcPct val="0"/>
              </a:spcAft>
              <a:buClrTx/>
              <a:buSzTx/>
              <a:buFontTx/>
              <a:buAutoNum type="arabicParenR"/>
              <a:tabLst/>
            </a:pPr>
            <a:r>
              <a:rPr kumimoji="0" lang="ar-SA" sz="2400" b="0" i="0" u="none" strike="noStrike" cap="none" normalizeH="0" baseline="0" dirty="0" smtClean="0">
                <a:ln>
                  <a:noFill/>
                </a:ln>
                <a:solidFill>
                  <a:srgbClr val="202124"/>
                </a:solidFill>
                <a:effectLst/>
                <a:latin typeface="inherit"/>
                <a:cs typeface="Arial" pitchFamily="34" charset="0"/>
              </a:rPr>
              <a:t>الحرارة والبرودة </a:t>
            </a:r>
          </a:p>
          <a:p>
            <a:pPr marL="342900" marR="0" lvl="0" indent="-342900" algn="r" defTabSz="914400" rtl="1" eaLnBrk="1" fontAlgn="base" latinLnBrk="0" hangingPunct="1">
              <a:lnSpc>
                <a:spcPct val="100000"/>
              </a:lnSpc>
              <a:spcBef>
                <a:spcPct val="0"/>
              </a:spcBef>
              <a:spcAft>
                <a:spcPct val="0"/>
              </a:spcAft>
              <a:buClrTx/>
              <a:buSzTx/>
              <a:buFontTx/>
              <a:buAutoNum type="arabicParenR"/>
              <a:tabLst/>
            </a:pPr>
            <a:r>
              <a:rPr kumimoji="0" lang="ar-SA" sz="2400" b="0" i="0" u="none" strike="noStrike" cap="none" normalizeH="0" baseline="0" dirty="0" smtClean="0">
                <a:ln>
                  <a:noFill/>
                </a:ln>
                <a:solidFill>
                  <a:srgbClr val="202124"/>
                </a:solidFill>
                <a:effectLst/>
                <a:latin typeface="inherit"/>
                <a:cs typeface="Arial" pitchFamily="34" charset="0"/>
              </a:rPr>
              <a:t>(2) ضوء </a:t>
            </a:r>
          </a:p>
          <a:p>
            <a:pPr marL="342900" marR="0" lvl="0" indent="-342900" algn="r" defTabSz="914400" rtl="1" eaLnBrk="1" fontAlgn="base" latinLnBrk="0" hangingPunct="1">
              <a:lnSpc>
                <a:spcPct val="100000"/>
              </a:lnSpc>
              <a:spcBef>
                <a:spcPct val="0"/>
              </a:spcBef>
              <a:spcAft>
                <a:spcPct val="0"/>
              </a:spcAft>
              <a:buClrTx/>
              <a:buSzTx/>
              <a:buFontTx/>
              <a:buAutoNum type="arabicParenR"/>
              <a:tabLst/>
            </a:pPr>
            <a:r>
              <a:rPr kumimoji="0" lang="ar-SA" sz="2400" b="0" i="0" u="none" strike="noStrike" cap="none" normalizeH="0" baseline="0" dirty="0" smtClean="0">
                <a:ln>
                  <a:noFill/>
                </a:ln>
                <a:solidFill>
                  <a:srgbClr val="202124"/>
                </a:solidFill>
                <a:effectLst/>
                <a:latin typeface="inherit"/>
                <a:cs typeface="Arial" pitchFamily="34" charset="0"/>
              </a:rPr>
              <a:t>(3) </a:t>
            </a:r>
            <a:r>
              <a:rPr kumimoji="0" lang="ar-SA" sz="2400" b="0" i="0" u="none" strike="noStrike" cap="none" normalizeH="0" baseline="0" dirty="0" err="1" smtClean="0">
                <a:ln>
                  <a:noFill/>
                </a:ln>
                <a:solidFill>
                  <a:srgbClr val="202124"/>
                </a:solidFill>
                <a:effectLst/>
                <a:latin typeface="inherit"/>
                <a:cs typeface="Arial" pitchFamily="34" charset="0"/>
              </a:rPr>
              <a:t>الضوضاء:</a:t>
            </a:r>
            <a:r>
              <a:rPr kumimoji="0" lang="ar-SA" sz="2400" b="0" i="0" u="none" strike="noStrike" cap="none" normalizeH="0" baseline="0" dirty="0" smtClean="0">
                <a:ln>
                  <a:noFill/>
                </a:ln>
                <a:solidFill>
                  <a:srgbClr val="202124"/>
                </a:solidFill>
                <a:effectLst/>
                <a:latin typeface="inherit"/>
                <a:cs typeface="Arial" pitchFamily="34" charset="0"/>
              </a:rPr>
              <a:t> </a:t>
            </a:r>
          </a:p>
          <a:p>
            <a:pPr marL="342900" marR="0" lvl="0" indent="-342900" algn="r" defTabSz="914400" rtl="1" eaLnBrk="1" fontAlgn="base" latinLnBrk="0" hangingPunct="1">
              <a:lnSpc>
                <a:spcPct val="100000"/>
              </a:lnSpc>
              <a:spcBef>
                <a:spcPct val="0"/>
              </a:spcBef>
              <a:spcAft>
                <a:spcPct val="0"/>
              </a:spcAft>
              <a:buClrTx/>
              <a:buSzTx/>
              <a:buFontTx/>
              <a:buAutoNum type="arabicParenR"/>
              <a:tabLst/>
            </a:pPr>
            <a:r>
              <a:rPr kumimoji="0" lang="ar-SA" sz="2400" b="0" i="0" u="none" strike="noStrike" cap="none" normalizeH="0" baseline="0" dirty="0" smtClean="0">
                <a:ln>
                  <a:noFill/>
                </a:ln>
                <a:solidFill>
                  <a:srgbClr val="202124"/>
                </a:solidFill>
                <a:effectLst/>
                <a:latin typeface="inherit"/>
                <a:cs typeface="Arial" pitchFamily="34" charset="0"/>
              </a:rPr>
              <a:t>(4) </a:t>
            </a:r>
            <a:r>
              <a:rPr kumimoji="0" lang="ar-SA" sz="2400" b="0" i="0" u="none" strike="noStrike" cap="none" normalizeH="0" baseline="0" dirty="0" err="1" smtClean="0">
                <a:ln>
                  <a:noFill/>
                </a:ln>
                <a:solidFill>
                  <a:srgbClr val="202124"/>
                </a:solidFill>
                <a:effectLst/>
                <a:latin typeface="inherit"/>
                <a:cs typeface="Arial" pitchFamily="34" charset="0"/>
              </a:rPr>
              <a:t>الاهتزاز:</a:t>
            </a:r>
            <a:r>
              <a:rPr kumimoji="0" lang="ar-SA" sz="2400" b="0" i="0" u="none" strike="noStrike" cap="none" normalizeH="0" baseline="0" dirty="0" smtClean="0">
                <a:ln>
                  <a:noFill/>
                </a:ln>
                <a:solidFill>
                  <a:srgbClr val="202124"/>
                </a:solidFill>
                <a:effectLst/>
                <a:latin typeface="inherit"/>
                <a:cs typeface="Arial" pitchFamily="34" charset="0"/>
              </a:rPr>
              <a:t> </a:t>
            </a:r>
          </a:p>
          <a:p>
            <a:pPr marL="342900" marR="0" lvl="0" indent="-342900" algn="r" defTabSz="914400" rtl="1" eaLnBrk="1" fontAlgn="base" latinLnBrk="0" hangingPunct="1">
              <a:lnSpc>
                <a:spcPct val="100000"/>
              </a:lnSpc>
              <a:spcBef>
                <a:spcPct val="0"/>
              </a:spcBef>
              <a:spcAft>
                <a:spcPct val="0"/>
              </a:spcAft>
              <a:buClrTx/>
              <a:buSzTx/>
              <a:buFontTx/>
              <a:buAutoNum type="arabicParenR"/>
              <a:tabLst/>
            </a:pPr>
            <a:r>
              <a:rPr kumimoji="0" lang="ar-SA" sz="2400" b="0" i="0" u="none" strike="noStrike" cap="none" normalizeH="0" baseline="0" dirty="0" smtClean="0">
                <a:ln>
                  <a:noFill/>
                </a:ln>
                <a:solidFill>
                  <a:srgbClr val="202124"/>
                </a:solidFill>
                <a:effectLst/>
                <a:latin typeface="inherit"/>
                <a:cs typeface="Arial" pitchFamily="34" charset="0"/>
              </a:rPr>
              <a:t>(5) الأشعة فوق </a:t>
            </a:r>
            <a:r>
              <a:rPr kumimoji="0" lang="ar-SA" sz="2400" b="0" i="0" u="none" strike="noStrike" cap="none" normalizeH="0" baseline="0" dirty="0" err="1" smtClean="0">
                <a:ln>
                  <a:noFill/>
                </a:ln>
                <a:solidFill>
                  <a:srgbClr val="202124"/>
                </a:solidFill>
                <a:effectLst/>
                <a:latin typeface="inherit"/>
                <a:cs typeface="Arial" pitchFamily="34" charset="0"/>
              </a:rPr>
              <a:t>البنفسجية:</a:t>
            </a:r>
            <a:r>
              <a:rPr kumimoji="0" lang="ar-SA" sz="2400" b="0" i="0" u="none" strike="noStrike" cap="none" normalizeH="0" baseline="0" dirty="0" smtClean="0">
                <a:ln>
                  <a:noFill/>
                </a:ln>
                <a:solidFill>
                  <a:srgbClr val="202124"/>
                </a:solidFill>
                <a:effectLst/>
                <a:latin typeface="inherit"/>
                <a:cs typeface="Arial" pitchFamily="34" charset="0"/>
              </a:rPr>
              <a:t> </a:t>
            </a:r>
          </a:p>
          <a:p>
            <a:pPr marL="342900" marR="0" lvl="0" indent="-342900" algn="r" defTabSz="914400" rtl="1" eaLnBrk="1" fontAlgn="base" latinLnBrk="0" hangingPunct="1">
              <a:lnSpc>
                <a:spcPct val="100000"/>
              </a:lnSpc>
              <a:spcBef>
                <a:spcPct val="0"/>
              </a:spcBef>
              <a:spcAft>
                <a:spcPct val="0"/>
              </a:spcAft>
              <a:buClrTx/>
              <a:buSzTx/>
              <a:buFontTx/>
              <a:buAutoNum type="arabicParenR"/>
              <a:tabLst/>
            </a:pPr>
            <a:r>
              <a:rPr kumimoji="0" lang="ar-SA" sz="2400" b="0" i="0" u="none" strike="noStrike" cap="none" normalizeH="0" baseline="0" dirty="0" smtClean="0">
                <a:ln>
                  <a:noFill/>
                </a:ln>
                <a:solidFill>
                  <a:srgbClr val="202124"/>
                </a:solidFill>
                <a:effectLst/>
                <a:latin typeface="inherit"/>
                <a:cs typeface="Arial" pitchFamily="34" charset="0"/>
              </a:rPr>
              <a:t>(6) الإشعاع </a:t>
            </a:r>
            <a:r>
              <a:rPr kumimoji="0" lang="ar-SA" sz="2400" b="0" i="0" u="none" strike="noStrike" cap="none" normalizeH="0" baseline="0" dirty="0" err="1" smtClean="0">
                <a:ln>
                  <a:noFill/>
                </a:ln>
                <a:solidFill>
                  <a:srgbClr val="202124"/>
                </a:solidFill>
                <a:effectLst/>
                <a:latin typeface="inherit"/>
                <a:cs typeface="Arial" pitchFamily="34" charset="0"/>
              </a:rPr>
              <a:t>المؤين</a:t>
            </a:r>
            <a:r>
              <a:rPr kumimoji="0" lang="ar-SA" sz="1000" b="0" i="0" u="none" strike="noStrike" cap="none" normalizeH="0" baseline="0" dirty="0" smtClean="0">
                <a:ln>
                  <a:noFill/>
                </a:ln>
                <a:solidFill>
                  <a:schemeClr val="tx1"/>
                </a:solidFill>
                <a:effectLst/>
                <a:latin typeface="Arial" pitchFamily="34" charset="0"/>
                <a:cs typeface="Arial" pitchFamily="34" charset="0"/>
              </a:rPr>
              <a:t> </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838865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3140968"/>
            <a:ext cx="8295861" cy="2585323"/>
          </a:xfrm>
          <a:prstGeom prst="rect">
            <a:avLst/>
          </a:prstGeom>
          <a:noFill/>
        </p:spPr>
        <p:txBody>
          <a:bodyPr wrap="none" lIns="91440" tIns="45720" rIns="91440" bIns="45720">
            <a:spAutoFit/>
          </a:bodyPr>
          <a:lstStyle/>
          <a:p>
            <a:pPr algn="ctr"/>
            <a:r>
              <a:rPr lang="en-MY"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Garamond" pitchFamily="18" charset="0"/>
              </a:rPr>
              <a:t>BIOLOGICAL    HAZARD</a:t>
            </a:r>
            <a:endParaRPr lang="ar-SA"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Garamond" pitchFamily="18" charset="0"/>
            </a:endParaRPr>
          </a:p>
          <a:p>
            <a:pPr algn="ctr"/>
            <a:endParaRPr lang="en-US" sz="5400" dirty="0" smtClean="0"/>
          </a:p>
          <a:p>
            <a:pPr algn="ctr"/>
            <a:r>
              <a:rPr lang="ar-SA" sz="5400" dirty="0" smtClean="0"/>
              <a:t>الخطر </a:t>
            </a:r>
            <a:r>
              <a:rPr lang="ar-SA" sz="5400" dirty="0" smtClean="0"/>
              <a:t>البيولوجي</a:t>
            </a:r>
            <a:endParaRPr lang="en-MY"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6"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a:xfrm>
            <a:off x="3419872" y="188640"/>
            <a:ext cx="5220072" cy="3096343"/>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fld id="{63E0FE3C-63AE-4EF1-9EF9-C7805E20FC72}" type="datetime1">
              <a:rPr lang="en-MY" smtClean="0"/>
              <a:pPr/>
              <a:t>8/5/2022</a:t>
            </a:fld>
            <a:endParaRPr lang="en-MY" dirty="0"/>
          </a:p>
        </p:txBody>
      </p:sp>
      <p:sp>
        <p:nvSpPr>
          <p:cNvPr id="3" name="Slide Number Placeholder 2"/>
          <p:cNvSpPr>
            <a:spLocks noGrp="1"/>
          </p:cNvSpPr>
          <p:nvPr>
            <p:ph type="sldNum" sz="quarter" idx="12"/>
          </p:nvPr>
        </p:nvSpPr>
        <p:spPr/>
        <p:txBody>
          <a:bodyPr/>
          <a:lstStyle/>
          <a:p>
            <a:fld id="{8576C578-E9D5-4165-AC36-A8CA4C726D77}" type="slidenum">
              <a:rPr lang="en-MY" smtClean="0"/>
              <a:pPr/>
              <a:t>8</a:t>
            </a:fld>
            <a:endParaRPr lang="en-MY"/>
          </a:p>
        </p:txBody>
      </p:sp>
      <p:sp>
        <p:nvSpPr>
          <p:cNvPr id="8" name="Rectangle 7"/>
          <p:cNvSpPr/>
          <p:nvPr/>
        </p:nvSpPr>
        <p:spPr>
          <a:xfrm>
            <a:off x="2527960" y="3868921"/>
            <a:ext cx="406072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MY"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Garamond" pitchFamily="18" charset="0"/>
              </a:rPr>
              <a:t>(Biohazards)</a:t>
            </a:r>
            <a:endParaRPr lang="en-MY"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xmlns="" val="513352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986" y="493208"/>
            <a:ext cx="8748464" cy="2923877"/>
          </a:xfrm>
          <a:prstGeom prst="rect">
            <a:avLst/>
          </a:prstGeom>
        </p:spPr>
        <p:txBody>
          <a:bodyPr wrap="square">
            <a:spAutoFit/>
          </a:bodyPr>
          <a:lstStyle/>
          <a:p>
            <a:r>
              <a:rPr lang="en-MY" b="1" dirty="0">
                <a:solidFill>
                  <a:srgbClr val="FF0000"/>
                </a:solidFill>
                <a:latin typeface="Garamond" pitchFamily="18" charset="0"/>
              </a:rPr>
              <a:t>What is biological hazard?</a:t>
            </a:r>
          </a:p>
          <a:p>
            <a:r>
              <a:rPr lang="en-MY" sz="1600" b="1" dirty="0">
                <a:latin typeface="Times New Roman" pitchFamily="18" charset="0"/>
                <a:cs typeface="Times New Roman" pitchFamily="18" charset="0"/>
              </a:rPr>
              <a:t>Biological hazards refer to </a:t>
            </a:r>
          </a:p>
          <a:p>
            <a:r>
              <a:rPr lang="en-MY" sz="1600" b="1" dirty="0">
                <a:solidFill>
                  <a:srgbClr val="FF0000"/>
                </a:solidFill>
                <a:latin typeface="Times New Roman" pitchFamily="18" charset="0"/>
                <a:cs typeface="Times New Roman" pitchFamily="18" charset="0"/>
              </a:rPr>
              <a:t>organisms</a:t>
            </a:r>
            <a:r>
              <a:rPr lang="en-MY" sz="1600" b="1" dirty="0">
                <a:latin typeface="Times New Roman" pitchFamily="18" charset="0"/>
                <a:cs typeface="Times New Roman" pitchFamily="18" charset="0"/>
              </a:rPr>
              <a:t> or </a:t>
            </a:r>
            <a:r>
              <a:rPr lang="en-MY" sz="1600" b="1" dirty="0">
                <a:solidFill>
                  <a:schemeClr val="tx2"/>
                </a:solidFill>
                <a:latin typeface="Times New Roman" pitchFamily="18" charset="0"/>
                <a:cs typeface="Times New Roman" pitchFamily="18" charset="0"/>
              </a:rPr>
              <a:t>organic matters</a:t>
            </a:r>
            <a:r>
              <a:rPr lang="en-MY" sz="1600" b="1" dirty="0">
                <a:solidFill>
                  <a:srgbClr val="FF0000"/>
                </a:solidFill>
                <a:latin typeface="Times New Roman" pitchFamily="18" charset="0"/>
                <a:cs typeface="Times New Roman" pitchFamily="18" charset="0"/>
              </a:rPr>
              <a:t> produced </a:t>
            </a:r>
            <a:r>
              <a:rPr lang="en-MY" sz="1600" b="1" dirty="0">
                <a:latin typeface="Times New Roman" pitchFamily="18" charset="0"/>
                <a:cs typeface="Times New Roman" pitchFamily="18" charset="0"/>
              </a:rPr>
              <a:t>by these organisms </a:t>
            </a:r>
            <a:r>
              <a:rPr lang="en-MY" sz="1600" b="1" dirty="0">
                <a:solidFill>
                  <a:srgbClr val="002060"/>
                </a:solidFill>
                <a:latin typeface="Times New Roman" pitchFamily="18" charset="0"/>
                <a:cs typeface="Times New Roman" pitchFamily="18" charset="0"/>
              </a:rPr>
              <a:t>that are </a:t>
            </a:r>
            <a:r>
              <a:rPr lang="en-MY" sz="1600" b="1" dirty="0">
                <a:solidFill>
                  <a:srgbClr val="FF0000"/>
                </a:solidFill>
                <a:latin typeface="Times New Roman" pitchFamily="18" charset="0"/>
                <a:cs typeface="Times New Roman" pitchFamily="18" charset="0"/>
              </a:rPr>
              <a:t>harmful </a:t>
            </a:r>
            <a:r>
              <a:rPr lang="en-MY" sz="1600" b="1" dirty="0">
                <a:latin typeface="Times New Roman" pitchFamily="18" charset="0"/>
                <a:cs typeface="Times New Roman" pitchFamily="18" charset="0"/>
              </a:rPr>
              <a:t>to human health.</a:t>
            </a:r>
          </a:p>
          <a:p>
            <a:r>
              <a:rPr lang="en-MY" sz="1600" dirty="0">
                <a:latin typeface="Times New Roman" pitchFamily="18" charset="0"/>
                <a:cs typeface="Times New Roman" pitchFamily="18" charset="0"/>
              </a:rPr>
              <a:t> </a:t>
            </a:r>
            <a:r>
              <a:rPr lang="en-MY" sz="1600" b="1" dirty="0">
                <a:latin typeface="Times New Roman" pitchFamily="18" charset="0"/>
                <a:cs typeface="Times New Roman" pitchFamily="18" charset="0"/>
              </a:rPr>
              <a:t>These include parasites, viruses, bacteria, fungi and protein</a:t>
            </a:r>
          </a:p>
          <a:p>
            <a:pPr marL="457200" indent="-457200">
              <a:buFont typeface="Wingdings" pitchFamily="2" charset="2"/>
              <a:buChar char="Ø"/>
            </a:pPr>
            <a:r>
              <a:rPr lang="en-MY" sz="1600" b="1" dirty="0">
                <a:latin typeface="Times New Roman" pitchFamily="18" charset="0"/>
                <a:cs typeface="Times New Roman" pitchFamily="18" charset="0"/>
              </a:rPr>
              <a:t>Biological hazards can be broadly </a:t>
            </a:r>
            <a:r>
              <a:rPr lang="en-MY" sz="1600" b="1" dirty="0">
                <a:solidFill>
                  <a:srgbClr val="FF0000"/>
                </a:solidFill>
                <a:latin typeface="Times New Roman" pitchFamily="18" charset="0"/>
                <a:cs typeface="Times New Roman" pitchFamily="18" charset="0"/>
              </a:rPr>
              <a:t>defined as</a:t>
            </a:r>
          </a:p>
          <a:p>
            <a:r>
              <a:rPr lang="en-MY" sz="1600" dirty="0">
                <a:latin typeface="Times New Roman" pitchFamily="18" charset="0"/>
                <a:cs typeface="Times New Roman" pitchFamily="18" charset="0"/>
              </a:rPr>
              <a:t> </a:t>
            </a:r>
            <a:r>
              <a:rPr lang="en-MY" sz="1600" b="1" dirty="0">
                <a:solidFill>
                  <a:srgbClr val="FF0000"/>
                </a:solidFill>
                <a:latin typeface="Times New Roman" pitchFamily="18" charset="0"/>
                <a:cs typeface="Times New Roman" pitchFamily="18" charset="0"/>
              </a:rPr>
              <a:t>Any risk </a:t>
            </a:r>
            <a:r>
              <a:rPr lang="en-MY" sz="1600" b="1" dirty="0">
                <a:latin typeface="Times New Roman" pitchFamily="18" charset="0"/>
                <a:cs typeface="Times New Roman" pitchFamily="18" charset="0"/>
              </a:rPr>
              <a:t>that comes from the </a:t>
            </a:r>
            <a:r>
              <a:rPr lang="en-MY" sz="1600" b="1" dirty="0">
                <a:solidFill>
                  <a:srgbClr val="0070C0"/>
                </a:solidFill>
                <a:latin typeface="Times New Roman" pitchFamily="18" charset="0"/>
                <a:cs typeface="Times New Roman" pitchFamily="18" charset="0"/>
              </a:rPr>
              <a:t>biosphere, </a:t>
            </a:r>
            <a:r>
              <a:rPr lang="en-MY" sz="1600" b="1" dirty="0">
                <a:latin typeface="Times New Roman" pitchFamily="18" charset="0"/>
                <a:cs typeface="Times New Roman" pitchFamily="18" charset="0"/>
              </a:rPr>
              <a:t>including</a:t>
            </a:r>
          </a:p>
          <a:p>
            <a:r>
              <a:rPr lang="en-MY" sz="1600" b="1" dirty="0">
                <a:latin typeface="Times New Roman" pitchFamily="18" charset="0"/>
                <a:cs typeface="Times New Roman" pitchFamily="18" charset="0"/>
              </a:rPr>
              <a:t>          </a:t>
            </a:r>
            <a:r>
              <a:rPr lang="en-MY" sz="1600" b="1" dirty="0">
                <a:solidFill>
                  <a:schemeClr val="tx2"/>
                </a:solidFill>
                <a:latin typeface="Times New Roman" pitchFamily="18" charset="0"/>
                <a:cs typeface="Times New Roman" pitchFamily="18" charset="0"/>
              </a:rPr>
              <a:t>plants, animals, and humans</a:t>
            </a:r>
            <a:r>
              <a:rPr lang="en-MY" sz="1600" b="1" dirty="0" smtClean="0">
                <a:solidFill>
                  <a:schemeClr val="tx2"/>
                </a:solidFill>
                <a:latin typeface="Times New Roman" pitchFamily="18" charset="0"/>
                <a:cs typeface="Times New Roman" pitchFamily="18" charset="0"/>
              </a:rPr>
              <a:t>.</a:t>
            </a:r>
          </a:p>
          <a:p>
            <a:r>
              <a:rPr lang="ar-SA" sz="1600" dirty="0" smtClean="0"/>
              <a:t>ما هو الخطر </a:t>
            </a:r>
            <a:r>
              <a:rPr lang="ar-SA" sz="1600" dirty="0" err="1" smtClean="0"/>
              <a:t>البيولوجي؟</a:t>
            </a:r>
            <a:r>
              <a:rPr lang="ar-SA" sz="1600" dirty="0" smtClean="0"/>
              <a:t> تشير إلى المخاطر البيولوجية الكائنات الحية أو المواد العضوية التي تنتجها هذه الكائنات الضارة بصحة </a:t>
            </a:r>
            <a:r>
              <a:rPr lang="ar-SA" sz="1600" dirty="0" err="1" smtClean="0"/>
              <a:t>الإنسان.</a:t>
            </a:r>
            <a:r>
              <a:rPr lang="ar-SA" sz="1600" dirty="0" smtClean="0"/>
              <a:t> وتشمل هذه الطفيليات والفيروسات والبكتيريا والفطريات والبروتين يمكن تعريف المخاطر البيولوجية على نطاق واسع على أنها أي خطر يأتي من المحيط </a:t>
            </a:r>
            <a:r>
              <a:rPr lang="ar-SA" sz="1600" dirty="0" err="1" smtClean="0"/>
              <a:t>الحيوي </a:t>
            </a:r>
            <a:r>
              <a:rPr lang="ar-SA" sz="1600" dirty="0" smtClean="0"/>
              <a:t>، بما في ذلك النباتات والحيوانات والبشر.</a:t>
            </a:r>
            <a:endParaRPr lang="en-MY" sz="1600" b="1" dirty="0" smtClean="0">
              <a:solidFill>
                <a:schemeClr val="tx2"/>
              </a:solidFill>
              <a:latin typeface="Times New Roman" pitchFamily="18" charset="0"/>
              <a:cs typeface="Times New Roman" pitchFamily="18" charset="0"/>
            </a:endParaRPr>
          </a:p>
          <a:p>
            <a:endParaRPr lang="en-MY" sz="1600" b="1" dirty="0">
              <a:solidFill>
                <a:schemeClr val="tx2"/>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52540DB8-3B44-44FB-830B-11A728618CC0}" type="datetime1">
              <a:rPr lang="en-MY" smtClean="0"/>
              <a:pPr/>
              <a:t>8/5/2022</a:t>
            </a:fld>
            <a:endParaRPr lang="en-MY"/>
          </a:p>
        </p:txBody>
      </p:sp>
      <p:sp>
        <p:nvSpPr>
          <p:cNvPr id="4" name="Slide Number Placeholder 3"/>
          <p:cNvSpPr>
            <a:spLocks noGrp="1"/>
          </p:cNvSpPr>
          <p:nvPr>
            <p:ph type="sldNum" sz="quarter" idx="12"/>
          </p:nvPr>
        </p:nvSpPr>
        <p:spPr/>
        <p:txBody>
          <a:bodyPr/>
          <a:lstStyle/>
          <a:p>
            <a:fld id="{8576C578-E9D5-4165-AC36-A8CA4C726D77}" type="slidenum">
              <a:rPr lang="en-MY" smtClean="0"/>
              <a:pPr/>
              <a:t>9</a:t>
            </a:fld>
            <a:endParaRPr lang="en-MY"/>
          </a:p>
        </p:txBody>
      </p:sp>
      <p:pic>
        <p:nvPicPr>
          <p:cNvPr id="5" name="Picture 6" descr="Blood filled medical syringes on yellow biohazard bag and spilled biological wast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160654" y="0"/>
            <a:ext cx="1984506" cy="1196752"/>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p:cNvSpPr/>
          <p:nvPr/>
        </p:nvSpPr>
        <p:spPr>
          <a:xfrm>
            <a:off x="196327" y="3269457"/>
            <a:ext cx="8432350" cy="3200876"/>
          </a:xfrm>
          <a:prstGeom prst="rect">
            <a:avLst/>
          </a:prstGeom>
        </p:spPr>
        <p:txBody>
          <a:bodyPr wrap="square">
            <a:spAutoFit/>
          </a:bodyPr>
          <a:lstStyle/>
          <a:p>
            <a:pPr lvl="0"/>
            <a:r>
              <a:rPr lang="en-MY" sz="2000" b="1" u="sng" dirty="0">
                <a:solidFill>
                  <a:srgbClr val="FF0000"/>
                </a:solidFill>
                <a:latin typeface="Garamond" pitchFamily="18" charset="0"/>
              </a:rPr>
              <a:t>Occupational Biohazards </a:t>
            </a:r>
            <a:r>
              <a:rPr lang="en-MY" sz="2000" b="1" dirty="0">
                <a:solidFill>
                  <a:srgbClr val="FF0000"/>
                </a:solidFill>
                <a:latin typeface="Garamond" pitchFamily="18" charset="0"/>
              </a:rPr>
              <a:t>(</a:t>
            </a:r>
            <a:r>
              <a:rPr lang="en-MY" b="1" dirty="0">
                <a:solidFill>
                  <a:prstClr val="black"/>
                </a:solidFill>
                <a:latin typeface="Garamond" pitchFamily="18" charset="0"/>
              </a:rPr>
              <a:t>biohazards</a:t>
            </a:r>
            <a:r>
              <a:rPr lang="en-MY" sz="2000" b="1" dirty="0">
                <a:solidFill>
                  <a:srgbClr val="FF0000"/>
                </a:solidFill>
                <a:latin typeface="Garamond" pitchFamily="18" charset="0"/>
              </a:rPr>
              <a:t>)</a:t>
            </a:r>
            <a:r>
              <a:rPr lang="en-MY" b="1" dirty="0">
                <a:solidFill>
                  <a:srgbClr val="FF0000"/>
                </a:solidFill>
                <a:latin typeface="Garamond" pitchFamily="18" charset="0"/>
              </a:rPr>
              <a:t> defines </a:t>
            </a:r>
            <a:r>
              <a:rPr lang="en-MY" dirty="0">
                <a:solidFill>
                  <a:prstClr val="black"/>
                </a:solidFill>
                <a:latin typeface="Garamond" pitchFamily="18" charset="0"/>
              </a:rPr>
              <a:t>as:</a:t>
            </a:r>
            <a:r>
              <a:rPr lang="en-MY" sz="2000" dirty="0">
                <a:solidFill>
                  <a:prstClr val="black"/>
                </a:solidFill>
                <a:latin typeface="Garamond" pitchFamily="18" charset="0"/>
              </a:rPr>
              <a:t> </a:t>
            </a:r>
          </a:p>
          <a:p>
            <a:pPr lvl="0"/>
            <a:r>
              <a:rPr lang="en-MY" sz="2000" b="1" dirty="0">
                <a:solidFill>
                  <a:prstClr val="black"/>
                </a:solidFill>
                <a:latin typeface="Garamond" pitchFamily="18" charset="0"/>
              </a:rPr>
              <a:t>“</a:t>
            </a:r>
            <a:r>
              <a:rPr lang="en-MY" b="1" dirty="0">
                <a:solidFill>
                  <a:srgbClr val="1F497D"/>
                </a:solidFill>
                <a:latin typeface="Times New Roman" pitchFamily="18" charset="0"/>
                <a:cs typeface="Times New Roman" pitchFamily="18" charset="0"/>
              </a:rPr>
              <a:t>infectious agents </a:t>
            </a:r>
            <a:r>
              <a:rPr lang="en-MY" b="1" dirty="0">
                <a:solidFill>
                  <a:prstClr val="black"/>
                </a:solidFill>
                <a:latin typeface="Times New Roman" pitchFamily="18" charset="0"/>
                <a:cs typeface="Times New Roman" pitchFamily="18" charset="0"/>
              </a:rPr>
              <a:t>or </a:t>
            </a:r>
            <a:r>
              <a:rPr lang="en-MY" b="1" dirty="0">
                <a:solidFill>
                  <a:srgbClr val="1F497D"/>
                </a:solidFill>
                <a:latin typeface="Times New Roman" pitchFamily="18" charset="0"/>
                <a:cs typeface="Times New Roman" pitchFamily="18" charset="0"/>
              </a:rPr>
              <a:t>hazardous biological materials </a:t>
            </a:r>
            <a:r>
              <a:rPr lang="en-MY" b="1" dirty="0">
                <a:solidFill>
                  <a:prstClr val="black"/>
                </a:solidFill>
                <a:latin typeface="Times New Roman" pitchFamily="18" charset="0"/>
                <a:cs typeface="Times New Roman" pitchFamily="18" charset="0"/>
              </a:rPr>
              <a:t>that exert </a:t>
            </a:r>
            <a:r>
              <a:rPr lang="en-MY" b="1" dirty="0">
                <a:solidFill>
                  <a:srgbClr val="002060"/>
                </a:solidFill>
                <a:latin typeface="Times New Roman" pitchFamily="18" charset="0"/>
                <a:cs typeface="Times New Roman" pitchFamily="18" charset="0"/>
              </a:rPr>
              <a:t>harmful effects </a:t>
            </a:r>
            <a:r>
              <a:rPr lang="en-MY" b="1" dirty="0">
                <a:solidFill>
                  <a:prstClr val="black"/>
                </a:solidFill>
                <a:latin typeface="Times New Roman" pitchFamily="18" charset="0"/>
                <a:cs typeface="Times New Roman" pitchFamily="18" charset="0"/>
              </a:rPr>
              <a:t>on workers' health, </a:t>
            </a:r>
            <a:r>
              <a:rPr lang="en-MY" b="1" dirty="0">
                <a:solidFill>
                  <a:srgbClr val="FF0000"/>
                </a:solidFill>
                <a:latin typeface="Times New Roman" pitchFamily="18" charset="0"/>
                <a:cs typeface="Times New Roman" pitchFamily="18" charset="0"/>
              </a:rPr>
              <a:t>either </a:t>
            </a:r>
          </a:p>
          <a:p>
            <a:pPr lvl="0"/>
            <a:r>
              <a:rPr lang="en-MY" b="1" dirty="0">
                <a:solidFill>
                  <a:srgbClr val="FF0000"/>
                </a:solidFill>
                <a:latin typeface="Times New Roman" pitchFamily="18" charset="0"/>
                <a:cs typeface="Times New Roman" pitchFamily="18" charset="0"/>
              </a:rPr>
              <a:t>  directly </a:t>
            </a:r>
            <a:r>
              <a:rPr lang="en-MY" b="1" dirty="0">
                <a:solidFill>
                  <a:srgbClr val="002060"/>
                </a:solidFill>
                <a:latin typeface="Times New Roman" pitchFamily="18" charset="0"/>
                <a:cs typeface="Times New Roman" pitchFamily="18" charset="0"/>
              </a:rPr>
              <a:t>through infection </a:t>
            </a:r>
            <a:r>
              <a:rPr lang="en-MY" b="1" dirty="0">
                <a:solidFill>
                  <a:prstClr val="black"/>
                </a:solidFill>
                <a:latin typeface="Times New Roman" pitchFamily="18" charset="0"/>
                <a:cs typeface="Times New Roman" pitchFamily="18" charset="0"/>
              </a:rPr>
              <a:t>or </a:t>
            </a:r>
          </a:p>
          <a:p>
            <a:pPr lvl="0"/>
            <a:r>
              <a:rPr lang="en-MY" b="1" dirty="0">
                <a:solidFill>
                  <a:srgbClr val="FF0000"/>
                </a:solidFill>
                <a:latin typeface="Times New Roman" pitchFamily="18" charset="0"/>
                <a:cs typeface="Times New Roman" pitchFamily="18" charset="0"/>
              </a:rPr>
              <a:t>   indirectly</a:t>
            </a:r>
            <a:r>
              <a:rPr lang="en-MY" b="1" dirty="0">
                <a:solidFill>
                  <a:prstClr val="black"/>
                </a:solidFill>
                <a:latin typeface="Times New Roman" pitchFamily="18" charset="0"/>
                <a:cs typeface="Times New Roman" pitchFamily="18" charset="0"/>
              </a:rPr>
              <a:t> through </a:t>
            </a:r>
            <a:r>
              <a:rPr lang="en-MY" b="1" dirty="0">
                <a:solidFill>
                  <a:srgbClr val="002060"/>
                </a:solidFill>
                <a:latin typeface="Times New Roman" pitchFamily="18" charset="0"/>
                <a:cs typeface="Times New Roman" pitchFamily="18" charset="0"/>
              </a:rPr>
              <a:t>damage to the working environment</a:t>
            </a:r>
            <a:r>
              <a:rPr lang="en-MY" b="1" dirty="0">
                <a:solidFill>
                  <a:prstClr val="black"/>
                </a:solidFill>
                <a:latin typeface="Times New Roman" pitchFamily="18" charset="0"/>
                <a:cs typeface="Times New Roman" pitchFamily="18" charset="0"/>
              </a:rPr>
              <a:t>,     and </a:t>
            </a:r>
          </a:p>
          <a:p>
            <a:pPr lvl="0"/>
            <a:r>
              <a:rPr lang="en-MY" b="1" dirty="0">
                <a:solidFill>
                  <a:prstClr val="black"/>
                </a:solidFill>
                <a:latin typeface="Times New Roman" pitchFamily="18" charset="0"/>
                <a:cs typeface="Times New Roman" pitchFamily="18" charset="0"/>
              </a:rPr>
              <a:t> it can </a:t>
            </a:r>
            <a:r>
              <a:rPr lang="en-MY" b="1" dirty="0">
                <a:solidFill>
                  <a:srgbClr val="FF0000"/>
                </a:solidFill>
                <a:latin typeface="Times New Roman" pitchFamily="18" charset="0"/>
                <a:cs typeface="Times New Roman" pitchFamily="18" charset="0"/>
              </a:rPr>
              <a:t>also</a:t>
            </a:r>
            <a:r>
              <a:rPr lang="en-MY" b="1" dirty="0">
                <a:solidFill>
                  <a:prstClr val="black"/>
                </a:solidFill>
                <a:latin typeface="Times New Roman" pitchFamily="18" charset="0"/>
                <a:cs typeface="Times New Roman" pitchFamily="18" charset="0"/>
              </a:rPr>
              <a:t> include </a:t>
            </a:r>
            <a:r>
              <a:rPr lang="en-MY" b="1" dirty="0">
                <a:solidFill>
                  <a:srgbClr val="FF0000"/>
                </a:solidFill>
                <a:latin typeface="Times New Roman" pitchFamily="18" charset="0"/>
                <a:cs typeface="Times New Roman" pitchFamily="18" charset="0"/>
              </a:rPr>
              <a:t>medical waste </a:t>
            </a:r>
            <a:r>
              <a:rPr lang="en-MY" b="1" dirty="0">
                <a:solidFill>
                  <a:prstClr val="black"/>
                </a:solidFill>
                <a:latin typeface="Times New Roman" pitchFamily="18" charset="0"/>
                <a:cs typeface="Times New Roman" pitchFamily="18" charset="0"/>
              </a:rPr>
              <a:t>or </a:t>
            </a:r>
            <a:r>
              <a:rPr lang="en-MY" b="1" dirty="0">
                <a:solidFill>
                  <a:srgbClr val="002060"/>
                </a:solidFill>
                <a:latin typeface="Times New Roman" pitchFamily="18" charset="0"/>
                <a:cs typeface="Times New Roman" pitchFamily="18" charset="0"/>
              </a:rPr>
              <a:t>samples </a:t>
            </a:r>
            <a:r>
              <a:rPr lang="en-MY" b="1" dirty="0">
                <a:solidFill>
                  <a:prstClr val="black"/>
                </a:solidFill>
                <a:latin typeface="Times New Roman" pitchFamily="18" charset="0"/>
                <a:cs typeface="Times New Roman" pitchFamily="18" charset="0"/>
              </a:rPr>
              <a:t>of a </a:t>
            </a:r>
            <a:r>
              <a:rPr lang="en-MY" b="1" dirty="0">
                <a:solidFill>
                  <a:srgbClr val="FF0000"/>
                </a:solidFill>
                <a:latin typeface="Times New Roman" pitchFamily="18" charset="0"/>
                <a:cs typeface="Times New Roman" pitchFamily="18" charset="0"/>
              </a:rPr>
              <a:t>microorganism,</a:t>
            </a:r>
            <a:r>
              <a:rPr lang="en-MY" b="1" dirty="0">
                <a:solidFill>
                  <a:prstClr val="black"/>
                </a:solidFill>
                <a:latin typeface="Times New Roman" pitchFamily="18" charset="0"/>
                <a:cs typeface="Times New Roman" pitchFamily="18" charset="0"/>
              </a:rPr>
              <a:t> virus, or </a:t>
            </a:r>
            <a:r>
              <a:rPr lang="en-MY" b="1" dirty="0">
                <a:solidFill>
                  <a:srgbClr val="FF0000"/>
                </a:solidFill>
                <a:latin typeface="Times New Roman" pitchFamily="18" charset="0"/>
                <a:cs typeface="Times New Roman" pitchFamily="18" charset="0"/>
              </a:rPr>
              <a:t>toxin</a:t>
            </a:r>
            <a:r>
              <a:rPr lang="en-MY" b="1" dirty="0">
                <a:solidFill>
                  <a:prstClr val="black"/>
                </a:solidFill>
                <a:latin typeface="Times New Roman" pitchFamily="18" charset="0"/>
                <a:cs typeface="Times New Roman" pitchFamily="18" charset="0"/>
              </a:rPr>
              <a:t> from </a:t>
            </a:r>
            <a:r>
              <a:rPr lang="en-MY" b="1" dirty="0">
                <a:solidFill>
                  <a:srgbClr val="FF0000"/>
                </a:solidFill>
                <a:latin typeface="Times New Roman" pitchFamily="18" charset="0"/>
                <a:cs typeface="Times New Roman" pitchFamily="18" charset="0"/>
              </a:rPr>
              <a:t>a biological source</a:t>
            </a:r>
            <a:r>
              <a:rPr lang="en-MY" b="1" dirty="0" smtClean="0">
                <a:solidFill>
                  <a:prstClr val="black"/>
                </a:solidFill>
                <a:latin typeface="Times New Roman" pitchFamily="18" charset="0"/>
                <a:cs typeface="Times New Roman" pitchFamily="18" charset="0"/>
              </a:rPr>
              <a:t>.”</a:t>
            </a:r>
          </a:p>
          <a:p>
            <a:pPr lvl="0"/>
            <a:r>
              <a:rPr lang="ar-SA" dirty="0" smtClean="0"/>
              <a:t>تعرف المخاطر البيولوجية </a:t>
            </a:r>
            <a:r>
              <a:rPr lang="ar-SA" dirty="0" err="1" smtClean="0"/>
              <a:t>المهنية </a:t>
            </a:r>
            <a:r>
              <a:rPr lang="ar-SA" dirty="0" smtClean="0"/>
              <a:t>(المخاطر البيولوجية) </a:t>
            </a:r>
            <a:r>
              <a:rPr lang="ar-SA" dirty="0" err="1" smtClean="0"/>
              <a:t>بأنها: </a:t>
            </a:r>
            <a:r>
              <a:rPr lang="ar-SA" dirty="0" smtClean="0"/>
              <a:t>"العوامل المعدية أو المواد البيولوجية الخطرة التي لها آثار ضارة على صحة العمال أيضًا مباشرة من خلال العدوى أو بشكل غير مباشر من خلال الإضرار ببيئة </a:t>
            </a:r>
            <a:r>
              <a:rPr lang="ar-SA" dirty="0" err="1" smtClean="0"/>
              <a:t>العمل </a:t>
            </a:r>
            <a:r>
              <a:rPr lang="ar-SA" dirty="0" smtClean="0"/>
              <a:t>، و يمكن أن تشمل أيضًا النفايات الطبية أو عينات من الكائنات الحية الدقيقة أو الفيروسات أو السموم من مصدر </a:t>
            </a:r>
            <a:r>
              <a:rPr lang="ar-SA" dirty="0" err="1" smtClean="0"/>
              <a:t>بيولوجي ".</a:t>
            </a:r>
            <a:endParaRPr lang="en-MY"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9010450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F85BD0D362FE4498F457B21D75D702E" ma:contentTypeVersion="4" ma:contentTypeDescription="Create a new document." ma:contentTypeScope="" ma:versionID="abbba0ae70455f6d4c9bd8e40f68085f">
  <xsd:schema xmlns:xsd="http://www.w3.org/2001/XMLSchema" xmlns:xs="http://www.w3.org/2001/XMLSchema" xmlns:p="http://schemas.microsoft.com/office/2006/metadata/properties" xmlns:ns2="1f03ce4d-2404-4236-8700-bd01b623a4ab" targetNamespace="http://schemas.microsoft.com/office/2006/metadata/properties" ma:root="true" ma:fieldsID="ac039211ef6c9fd60a12070104ec8f04" ns2:_="">
    <xsd:import namespace="1f03ce4d-2404-4236-8700-bd01b623a4a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03ce4d-2404-4236-8700-bd01b623a4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EC372A-42D6-4AB4-8545-B5983509BE42}">
  <ds:schemaRefs>
    <ds:schemaRef ds:uri="http://schemas.microsoft.com/sharepoint/v3/contenttype/forms"/>
  </ds:schemaRefs>
</ds:datastoreItem>
</file>

<file path=customXml/itemProps2.xml><?xml version="1.0" encoding="utf-8"?>
<ds:datastoreItem xmlns:ds="http://schemas.openxmlformats.org/officeDocument/2006/customXml" ds:itemID="{C07A7911-67FD-427E-BA1C-F814BBD25713}">
  <ds:schemaRefs>
    <ds:schemaRef ds:uri="http://schemas.microsoft.com/office/2006/metadata/properties"/>
    <ds:schemaRef ds:uri="http://www.w3.org/2000/xmlns/"/>
    <ds:schemaRef ds:uri="http://schemas.microsoft.com/office/infopath/2007/PartnerControls"/>
  </ds:schemaRefs>
</ds:datastoreItem>
</file>

<file path=customXml/itemProps3.xml><?xml version="1.0" encoding="utf-8"?>
<ds:datastoreItem xmlns:ds="http://schemas.openxmlformats.org/officeDocument/2006/customXml" ds:itemID="{8F48F82D-22E5-450F-9A50-E7FAA05817BC}">
  <ds:schemaRefs>
    <ds:schemaRef ds:uri="http://schemas.microsoft.com/office/2006/metadata/contentType"/>
    <ds:schemaRef ds:uri="http://schemas.microsoft.com/office/2006/metadata/properties/metaAttributes"/>
    <ds:schemaRef ds:uri="http://www.w3.org/2000/xmlns/"/>
    <ds:schemaRef ds:uri="http://www.w3.org/2001/XMLSchema"/>
    <ds:schemaRef ds:uri="1f03ce4d-2404-4236-8700-bd01b623a4ab"/>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831</TotalTime>
  <Words>4428</Words>
  <Application>Microsoft Office PowerPoint</Application>
  <PresentationFormat>عرض على الشاشة (3:4)‏</PresentationFormat>
  <Paragraphs>511</Paragraphs>
  <Slides>29</Slides>
  <Notes>2</Notes>
  <HiddenSlides>0</HiddenSlides>
  <MMClips>0</MMClips>
  <ScaleCrop>false</ScaleCrop>
  <HeadingPairs>
    <vt:vector size="4" baseType="variant">
      <vt:variant>
        <vt:lpstr>سمة</vt:lpstr>
      </vt:variant>
      <vt:variant>
        <vt:i4>1</vt:i4>
      </vt:variant>
      <vt:variant>
        <vt:lpstr>عناوين الشرائح</vt:lpstr>
      </vt:variant>
      <vt:variant>
        <vt:i4>29</vt:i4>
      </vt:variant>
    </vt:vector>
  </HeadingPairs>
  <TitlesOfParts>
    <vt:vector size="30" baseType="lpstr">
      <vt:lpstr>Office Theme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HP</cp:lastModifiedBy>
  <cp:revision>29</cp:revision>
  <dcterms:created xsi:type="dcterms:W3CDTF">2022-03-03T07:56:38Z</dcterms:created>
  <dcterms:modified xsi:type="dcterms:W3CDTF">2022-05-08T11:28:01Z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0x0101006F85BD0D362FE4498F457B21D75D702E</vt:lpwstr>
  </property>
</Properties>
</file>