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710" r:id="rId4"/>
    <p:sldMasterId id="2147483734" r:id="rId5"/>
    <p:sldMasterId id="2147483746" r:id="rId6"/>
    <p:sldMasterId id="2147483770" r:id="rId7"/>
  </p:sldMasterIdLst>
  <p:notesMasterIdLst>
    <p:notesMasterId r:id="rId40"/>
  </p:notesMasterIdLst>
  <p:sldIdLst>
    <p:sldId id="572" r:id="rId8"/>
    <p:sldId id="335" r:id="rId9"/>
    <p:sldId id="278" r:id="rId10"/>
    <p:sldId id="277" r:id="rId11"/>
    <p:sldId id="281" r:id="rId12"/>
    <p:sldId id="586" r:id="rId13"/>
    <p:sldId id="574" r:id="rId14"/>
    <p:sldId id="575" r:id="rId15"/>
    <p:sldId id="394" r:id="rId16"/>
    <p:sldId id="587" r:id="rId17"/>
    <p:sldId id="364" r:id="rId18"/>
    <p:sldId id="588" r:id="rId19"/>
    <p:sldId id="286" r:id="rId20"/>
    <p:sldId id="585" r:id="rId21"/>
    <p:sldId id="590" r:id="rId22"/>
    <p:sldId id="596" r:id="rId23"/>
    <p:sldId id="403" r:id="rId24"/>
    <p:sldId id="591" r:id="rId25"/>
    <p:sldId id="592" r:id="rId26"/>
    <p:sldId id="576" r:id="rId27"/>
    <p:sldId id="405" r:id="rId28"/>
    <p:sldId id="597" r:id="rId29"/>
    <p:sldId id="593" r:id="rId30"/>
    <p:sldId id="257" r:id="rId31"/>
    <p:sldId id="594" r:id="rId32"/>
    <p:sldId id="598" r:id="rId33"/>
    <p:sldId id="409" r:id="rId34"/>
    <p:sldId id="261" r:id="rId35"/>
    <p:sldId id="595" r:id="rId36"/>
    <p:sldId id="408" r:id="rId37"/>
    <p:sldId id="578" r:id="rId38"/>
    <p:sldId id="5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0000FF"/>
    <a:srgbClr val="00FFFF"/>
    <a:srgbClr val="3C1A56"/>
    <a:srgbClr val="FF5050"/>
    <a:srgbClr val="66FF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96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56800-4F0B-44E2-836D-3568B6A53252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DF78-D028-45D7-9165-6DFF3764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3DF78-D028-45D7-9165-6DFF37647D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6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Maxillary sinus</a:t>
            </a:r>
          </a:p>
          <a:p>
            <a:r>
              <a:rPr lang="en-US" dirty="0"/>
              <a:t>Is the largest of the paranasal air sinuses and is the only paranasal sinus that may be present at birth.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DF78-D028-45D7-9165-6DFF37647D1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C82BC-7444-4E9A-A0F8-F91794A4F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DF78-D028-45D7-9165-6DFF37647D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DF78-D028-45D7-9165-6DFF37647D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DF78-D028-45D7-9165-6DFF37647D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3DF78-D028-45D7-9165-6DFF37647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0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3DF78-D028-45D7-9165-6DFF37647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DF78-D028-45D7-9165-6DFF37647D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DF78-D028-45D7-9165-6DFF37647D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4CB1D6-6D93-468F-8EC2-F2B3B35D7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3100B-A292-4DEF-952A-D00C4ABB137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B19A6-A08B-4C78-9825-F5BB384BBA4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8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CE922-9DF7-4E23-81E4-08E180293CC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763A8-AB2F-4004-B91E-168A3C58A08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1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3720C-0F13-4A34-8FA3-D77A5C32354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3C823-0D77-446A-8F24-F3A197239A1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1E610-3DB7-4DA2-913F-C05F1B67303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1751A-0B7E-4560-8EE9-0FC8B613CB8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8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105E-038D-458C-A3A0-C6B96B64AB0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3DB74-024A-4E47-9863-1346B6ADF8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7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31FBA-49A3-4358-9585-47C453F6EE4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BEA67-3A7B-4268-BA8A-D2D14213F24E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8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8295A-6D44-489C-9DF7-ED0BBAD2D5E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AE5E0-4E9F-4985-B6B3-C46B9FF10A4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82FBF-EF7D-4D19-B968-74CE20A1532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340AB-907D-45EB-8E84-6F0D138CB53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8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1447C-031C-447E-8CF2-D688BFD8D8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8FC10-E1AC-41D2-8DB9-13D8B523BA4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2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9B4B8-831B-44F6-8999-B284614CBBF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4FA51-D8EA-4314-93CD-021411D93B0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83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77C96-8F76-412D-821F-19523309B8A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C5664-AA34-4662-AADD-2B3FDA738792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76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3100B-A292-4DEF-952A-D00C4ABB137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B19A6-A08B-4C78-9825-F5BB384BBA4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4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CE922-9DF7-4E23-81E4-08E180293CC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763A8-AB2F-4004-B91E-168A3C58A08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1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3720C-0F13-4A34-8FA3-D77A5C32354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3C823-0D77-446A-8F24-F3A197239A1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45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1E610-3DB7-4DA2-913F-C05F1B67303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1751A-0B7E-4560-8EE9-0FC8B613CB8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16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105E-038D-458C-A3A0-C6B96B64AB0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3DB74-024A-4E47-9863-1346B6ADF8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31FBA-49A3-4358-9585-47C453F6EE4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BEA67-3A7B-4268-BA8A-D2D14213F24E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5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8295A-6D44-489C-9DF7-ED0BBAD2D5E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AE5E0-4E9F-4985-B6B3-C46B9FF10A4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30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82FBF-EF7D-4D19-B968-74CE20A1532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340AB-907D-45EB-8E84-6F0D138CB53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4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1447C-031C-447E-8CF2-D688BFD8D8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8FC10-E1AC-41D2-8DB9-13D8B523BA4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43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9B4B8-831B-44F6-8999-B284614CBBF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4FA51-D8EA-4314-93CD-021411D93B0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31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77C96-8F76-412D-821F-19523309B8A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C5664-AA34-4662-AADD-2B3FDA738792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85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3100B-A292-4DEF-952A-D00C4ABB137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B19A6-A08B-4C78-9825-F5BB384BBA4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85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CE922-9DF7-4E23-81E4-08E180293CC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763A8-AB2F-4004-B91E-168A3C58A08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0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3720C-0F13-4A34-8FA3-D77A5C32354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3C823-0D77-446A-8F24-F3A197239A1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60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1E610-3DB7-4DA2-913F-C05F1B67303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1751A-0B7E-4560-8EE9-0FC8B613CB8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36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105E-038D-458C-A3A0-C6B96B64AB0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3DB74-024A-4E47-9863-1346B6ADF8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31FBA-49A3-4358-9585-47C453F6EE4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BEA67-3A7B-4268-BA8A-D2D14213F24E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83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8295A-6D44-489C-9DF7-ED0BBAD2D5E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AE5E0-4E9F-4985-B6B3-C46B9FF10A4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88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82FBF-EF7D-4D19-B968-74CE20A1532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340AB-907D-45EB-8E84-6F0D138CB53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46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1447C-031C-447E-8CF2-D688BFD8D8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8FC10-E1AC-41D2-8DB9-13D8B523BA4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12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9B4B8-831B-44F6-8999-B284614CBBF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4FA51-D8EA-4314-93CD-021411D93B0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73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77C96-8F76-412D-821F-19523309B8A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C5664-AA34-4662-AADD-2B3FDA738792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14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3100B-A292-4DEF-952A-D00C4ABB137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B19A6-A08B-4C78-9825-F5BB384BBA4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50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CE922-9DF7-4E23-81E4-08E180293CC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763A8-AB2F-4004-B91E-168A3C58A08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5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3720C-0F13-4A34-8FA3-D77A5C32354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3C823-0D77-446A-8F24-F3A197239A1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64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1E610-3DB7-4DA2-913F-C05F1B67303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1751A-0B7E-4560-8EE9-0FC8B613CB8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105E-038D-458C-A3A0-C6B96B64AB0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3DB74-024A-4E47-9863-1346B6ADF8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1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31FBA-49A3-4358-9585-47C453F6EE4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BEA67-3A7B-4268-BA8A-D2D14213F24E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93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8295A-6D44-489C-9DF7-ED0BBAD2D5E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AE5E0-4E9F-4985-B6B3-C46B9FF10A4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69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82FBF-EF7D-4D19-B968-74CE20A1532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340AB-907D-45EB-8E84-6F0D138CB53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31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1447C-031C-447E-8CF2-D688BFD8D8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8FC10-E1AC-41D2-8DB9-13D8B523BA4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84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9B4B8-831B-44F6-8999-B284614CBBF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4FA51-D8EA-4314-93CD-021411D93B0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64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77C96-8F76-412D-821F-19523309B8A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C5664-AA34-4662-AADD-2B3FDA738792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55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3100B-A292-4DEF-952A-D00C4ABB137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B19A6-A08B-4C78-9825-F5BB384BBA4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27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CE922-9DF7-4E23-81E4-08E180293CC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763A8-AB2F-4004-B91E-168A3C58A08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55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3720C-0F13-4A34-8FA3-D77A5C32354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3C823-0D77-446A-8F24-F3A197239A1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1E610-3DB7-4DA2-913F-C05F1B67303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1751A-0B7E-4560-8EE9-0FC8B613CB8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93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105E-038D-458C-A3A0-C6B96B64AB0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3DB74-024A-4E47-9863-1346B6ADF8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14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31FBA-49A3-4358-9585-47C453F6EE4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BEA67-3A7B-4268-BA8A-D2D14213F24E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79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8295A-6D44-489C-9DF7-ED0BBAD2D5E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AE5E0-4E9F-4985-B6B3-C46B9FF10A4A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63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82FBF-EF7D-4D19-B968-74CE20A1532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340AB-907D-45EB-8E84-6F0D138CB53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65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1447C-031C-447E-8CF2-D688BFD8D8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8FC10-E1AC-41D2-8DB9-13D8B523BA4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37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9B4B8-831B-44F6-8999-B284614CBBF2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4FA51-D8EA-4314-93CD-021411D93B0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04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77C96-8F76-412D-821F-19523309B8AF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C5664-AA34-4662-AADD-2B3FDA738792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44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153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0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9556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41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497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36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356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17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4087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268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76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AA1D-8524-4126-820B-28A56800338E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57AC2-18FF-41D5-A3B3-0500C531386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48AF5-5BF7-4B6F-9D2B-7F14B82732B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5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57AC2-18FF-41D5-A3B3-0500C531386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48AF5-5BF7-4B6F-9D2B-7F14B82732B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6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57AC2-18FF-41D5-A3B3-0500C531386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48AF5-5BF7-4B6F-9D2B-7F14B82732B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4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57AC2-18FF-41D5-A3B3-0500C531386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48AF5-5BF7-4B6F-9D2B-7F14B82732B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57AC2-18FF-41D5-A3B3-0500C531386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48AF5-5BF7-4B6F-9D2B-7F14B82732B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61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41662"/>
            <a:ext cx="8778875" cy="3716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  <a:endParaRPr kumimoji="0" lang="en-US" sz="8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8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0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5E8C01-A791-426F-B9FA-22542D59628F}"/>
              </a:ext>
            </a:extLst>
          </p:cNvPr>
          <p:cNvSpPr/>
          <p:nvPr/>
        </p:nvSpPr>
        <p:spPr>
          <a:xfrm>
            <a:off x="179512" y="404664"/>
            <a:ext cx="8605464" cy="4958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7725" indent="-342900" algn="ctr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733425" algn="l"/>
                <a:tab pos="149860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Lateral wall of the nasal cavity</a:t>
            </a:r>
          </a:p>
          <a:p>
            <a:pPr marL="733425" indent="-228600" algn="just">
              <a:lnSpc>
                <a:spcPct val="125000"/>
              </a:lnSpc>
              <a:tabLst>
                <a:tab pos="733425" algn="l"/>
                <a:tab pos="14986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Anteriorly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, cartilage, nasal bone and frontal process of maxilla.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indent="-228600" algn="just">
              <a:lnSpc>
                <a:spcPct val="125000"/>
              </a:lnSpc>
              <a:tabLst>
                <a:tab pos="733425" algn="l"/>
                <a:tab pos="14986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Posteriorly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indent="-228600" algn="just">
              <a:lnSpc>
                <a:spcPct val="125000"/>
              </a:lnSpc>
              <a:tabLst>
                <a:tab pos="733425" algn="l"/>
                <a:tab pos="149860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	- Upper part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, ethmoid bone, lacrimal bone.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indent="-228600" algn="just">
              <a:lnSpc>
                <a:spcPct val="125000"/>
              </a:lnSpc>
              <a:tabLst>
                <a:tab pos="733425" algn="l"/>
                <a:tab pos="149860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	- Lower part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, inferior concha, maxilla, palatine bone, and medial pterygoid plate,.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E4062-7AE5-4CF9-A221-05E0C765D31F}"/>
              </a:ext>
            </a:extLst>
          </p:cNvPr>
          <p:cNvSpPr txBox="1"/>
          <p:nvPr/>
        </p:nvSpPr>
        <p:spPr>
          <a:xfrm>
            <a:off x="8311286" y="229489"/>
            <a:ext cx="6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6873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2915" t="6516" r="43527" b="39344"/>
          <a:stretch>
            <a:fillRect/>
          </a:stretch>
        </p:blipFill>
        <p:spPr bwMode="auto">
          <a:xfrm>
            <a:off x="1619672" y="260648"/>
            <a:ext cx="6552728" cy="61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6497250" y="260648"/>
            <a:ext cx="2611254" cy="1368152"/>
          </a:xfrm>
          <a:prstGeom prst="callout2">
            <a:avLst>
              <a:gd name="adj1" fmla="val 32790"/>
              <a:gd name="adj2" fmla="val 9149"/>
              <a:gd name="adj3" fmla="val 99870"/>
              <a:gd name="adj4" fmla="val -3680"/>
              <a:gd name="adj5" fmla="val 159667"/>
              <a:gd name="adj6" fmla="val -47864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Superior concha of the ethmoid bone </a:t>
            </a:r>
            <a:endParaRPr lang="en-US" altLang="zh-CN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6858016" y="5000636"/>
            <a:ext cx="2071702" cy="1143008"/>
          </a:xfrm>
          <a:prstGeom prst="callout2">
            <a:avLst>
              <a:gd name="adj1" fmla="val 23720"/>
              <a:gd name="adj2" fmla="val 13468"/>
              <a:gd name="adj3" fmla="val -129319"/>
              <a:gd name="adj4" fmla="val -28102"/>
              <a:gd name="adj5" fmla="val -164137"/>
              <a:gd name="adj6" fmla="val -107501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middle concha</a:t>
            </a:r>
            <a:endParaRPr lang="en-US" altLang="zh-CN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0" y="4869160"/>
            <a:ext cx="2428892" cy="571504"/>
          </a:xfrm>
          <a:prstGeom prst="callout2">
            <a:avLst>
              <a:gd name="adj1" fmla="val 73261"/>
              <a:gd name="adj2" fmla="val 29239"/>
              <a:gd name="adj3" fmla="val 1474"/>
              <a:gd name="adj4" fmla="val 1323"/>
              <a:gd name="adj5" fmla="val -159228"/>
              <a:gd name="adj6" fmla="val -66086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inferior concha</a:t>
            </a:r>
            <a:endParaRPr lang="en-US" altLang="zh-CN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4CD20-0AE8-4AC5-8C49-47B3885DCDE2}"/>
              </a:ext>
            </a:extLst>
          </p:cNvPr>
          <p:cNvSpPr txBox="1"/>
          <p:nvPr/>
        </p:nvSpPr>
        <p:spPr>
          <a:xfrm>
            <a:off x="7987250" y="6069991"/>
            <a:ext cx="6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90D99A-C38E-44C1-8284-62D9F3406085}"/>
              </a:ext>
            </a:extLst>
          </p:cNvPr>
          <p:cNvSpPr txBox="1"/>
          <p:nvPr/>
        </p:nvSpPr>
        <p:spPr>
          <a:xfrm>
            <a:off x="2428892" y="0"/>
            <a:ext cx="3600306" cy="707886"/>
          </a:xfrm>
          <a:prstGeom prst="rect">
            <a:avLst/>
          </a:prstGeom>
          <a:solidFill>
            <a:srgbClr val="00FF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Nasal conchae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73948F-4467-43DA-A319-57386E5CD876}"/>
              </a:ext>
            </a:extLst>
          </p:cNvPr>
          <p:cNvSpPr/>
          <p:nvPr/>
        </p:nvSpPr>
        <p:spPr>
          <a:xfrm>
            <a:off x="179512" y="260648"/>
            <a:ext cx="8712968" cy="665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  <a:tab pos="8001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Features of the lateral wall,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>
              <a:lnSpc>
                <a:spcPct val="125000"/>
              </a:lnSpc>
              <a:tabLst>
                <a:tab pos="8001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 It is irregular and shows the following: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Vestibule;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 small dilatation above the anterior nasal ape</a:t>
            </a:r>
            <a:r>
              <a:rPr lang="en-US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ture.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Atrium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 shallow depression above and behind the vestibule.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Nasal conchae(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turbinates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3 shelves-like elevations separated by spaces called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meatuses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arenR"/>
              <a:tabLst>
                <a:tab pos="81026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Superior Concha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smallest one and is part of the ethmoid bone 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superior meatus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 it).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arenR"/>
              <a:tabLst>
                <a:tab pos="81026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Concha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medium sized and also part of the ethmoid bone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meatus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 it).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arenR"/>
              <a:tabLst>
                <a:tab pos="81026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Inferior Concha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is the largest one and is a separate bone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inferior meatus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 it).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JO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arenR"/>
              <a:tabLst>
                <a:tab pos="810260" algn="l"/>
              </a:tabLst>
            </a:pP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Spheno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-ethmoidal recess: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above the superior concha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D5DEB-FAA9-4DDC-9A37-4D5C9DD55607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4138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813" t="7500" r="57291" b="47501"/>
          <a:stretch>
            <a:fillRect/>
          </a:stretch>
        </p:blipFill>
        <p:spPr bwMode="auto">
          <a:xfrm>
            <a:off x="1428728" y="1285860"/>
            <a:ext cx="620449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3"/>
          <p:cNvSpPr>
            <a:spLocks/>
          </p:cNvSpPr>
          <p:nvPr/>
        </p:nvSpPr>
        <p:spPr bwMode="auto">
          <a:xfrm flipH="1">
            <a:off x="0" y="4869160"/>
            <a:ext cx="2428892" cy="571504"/>
          </a:xfrm>
          <a:prstGeom prst="callout2">
            <a:avLst>
              <a:gd name="adj1" fmla="val 73261"/>
              <a:gd name="adj2" fmla="val 29239"/>
              <a:gd name="adj3" fmla="val 1474"/>
              <a:gd name="adj4" fmla="val 1323"/>
              <a:gd name="adj5" fmla="val -138911"/>
              <a:gd name="adj6" fmla="val -48757"/>
            </a:avLst>
          </a:prstGeom>
          <a:noFill/>
          <a:ln w="381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inferior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concha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6858016" y="5000636"/>
            <a:ext cx="2071702" cy="1143008"/>
          </a:xfrm>
          <a:prstGeom prst="callout2">
            <a:avLst>
              <a:gd name="adj1" fmla="val 54196"/>
              <a:gd name="adj2" fmla="val 21875"/>
              <a:gd name="adj3" fmla="val 1474"/>
              <a:gd name="adj4" fmla="val 1323"/>
              <a:gd name="adj5" fmla="val -148899"/>
              <a:gd name="adj6" fmla="val -114507"/>
            </a:avLst>
          </a:prstGeom>
          <a:noFill/>
          <a:ln w="381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middle concha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86722" y="961993"/>
            <a:ext cx="1834740" cy="435110"/>
          </a:xfrm>
          <a:prstGeom prst="callout2">
            <a:avLst>
              <a:gd name="adj1" fmla="val 108583"/>
              <a:gd name="adj2" fmla="val 18853"/>
              <a:gd name="adj3" fmla="val 157060"/>
              <a:gd name="adj4" fmla="val -10192"/>
              <a:gd name="adj5" fmla="val 265916"/>
              <a:gd name="adj6" fmla="val -6531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sinus</a:t>
            </a:r>
            <a:endParaRPr lang="en-US" altLang="zh-CN" sz="2400" b="1" dirty="0">
              <a:ln w="11430"/>
              <a:solidFill>
                <a:srgbClr val="0070C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449" y="232377"/>
            <a:ext cx="3260829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Lateral wall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395536" y="2636912"/>
            <a:ext cx="1767140" cy="936104"/>
          </a:xfrm>
          <a:prstGeom prst="callout2">
            <a:avLst>
              <a:gd name="adj1" fmla="val 96823"/>
              <a:gd name="adj2" fmla="val 96871"/>
              <a:gd name="adj3" fmla="val 19093"/>
              <a:gd name="adj4" fmla="val 94183"/>
              <a:gd name="adj5" fmla="val 41168"/>
              <a:gd name="adj6" fmla="val 258082"/>
            </a:avLst>
          </a:prstGeom>
          <a:solidFill>
            <a:schemeClr val="bg1"/>
          </a:solidFill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Superior meatus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2428860" y="5805264"/>
            <a:ext cx="2143140" cy="500066"/>
          </a:xfrm>
          <a:prstGeom prst="callout2">
            <a:avLst>
              <a:gd name="adj1" fmla="val 69117"/>
              <a:gd name="adj2" fmla="val 25104"/>
              <a:gd name="adj3" fmla="val 1474"/>
              <a:gd name="adj4" fmla="val 1323"/>
              <a:gd name="adj5" fmla="val -290180"/>
              <a:gd name="adj6" fmla="val 4165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Inferior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meatus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2845924" y="429768"/>
            <a:ext cx="2880320" cy="856092"/>
          </a:xfrm>
          <a:prstGeom prst="callout2">
            <a:avLst>
              <a:gd name="adj1" fmla="val 91398"/>
              <a:gd name="adj2" fmla="val 62230"/>
              <a:gd name="adj3" fmla="val 108053"/>
              <a:gd name="adj4" fmla="val 57532"/>
              <a:gd name="adj5" fmla="val 249543"/>
              <a:gd name="adj6" fmla="val 65554"/>
            </a:avLst>
          </a:prstGeom>
          <a:solidFill>
            <a:schemeClr val="bg1"/>
          </a:solidFill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Sphenoethmoidal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recess</a:t>
            </a:r>
            <a:endParaRPr lang="en-US" altLang="zh-CN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251520" y="3861048"/>
            <a:ext cx="1767710" cy="785818"/>
          </a:xfrm>
          <a:prstGeom prst="callout2">
            <a:avLst>
              <a:gd name="adj1" fmla="val 63819"/>
              <a:gd name="adj2" fmla="val 81737"/>
              <a:gd name="adj3" fmla="val 54555"/>
              <a:gd name="adj4" fmla="val 113721"/>
              <a:gd name="adj5" fmla="val -20113"/>
              <a:gd name="adj6" fmla="val 23519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Middle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meatus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7036232" y="3861048"/>
            <a:ext cx="2000264" cy="571504"/>
          </a:xfrm>
          <a:prstGeom prst="callout2">
            <a:avLst>
              <a:gd name="adj1" fmla="val 51974"/>
              <a:gd name="adj2" fmla="val 10735"/>
              <a:gd name="adj3" fmla="val 41474"/>
              <a:gd name="adj4" fmla="val -13915"/>
              <a:gd name="adj5" fmla="val -190174"/>
              <a:gd name="adj6" fmla="val -7793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sphenoid air sinus </a:t>
            </a:r>
            <a:endParaRPr lang="en-US" altLang="zh-CN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AE792047-EAB9-4B3D-B82B-1AC22D62AF22}"/>
              </a:ext>
            </a:extLst>
          </p:cNvPr>
          <p:cNvSpPr>
            <a:spLocks/>
          </p:cNvSpPr>
          <p:nvPr/>
        </p:nvSpPr>
        <p:spPr bwMode="auto">
          <a:xfrm flipH="1">
            <a:off x="152400" y="1943456"/>
            <a:ext cx="2162676" cy="435110"/>
          </a:xfrm>
          <a:prstGeom prst="callout2">
            <a:avLst>
              <a:gd name="adj1" fmla="val 108583"/>
              <a:gd name="adj2" fmla="val 18853"/>
              <a:gd name="adj3" fmla="val 157060"/>
              <a:gd name="adj4" fmla="val -10192"/>
              <a:gd name="adj5" fmla="val 207349"/>
              <a:gd name="adj6" fmla="val -109673"/>
            </a:avLst>
          </a:prstGeom>
          <a:noFill/>
          <a:ln w="381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Superior concha</a:t>
            </a:r>
            <a:endParaRPr lang="en-US" altLang="zh-CN" sz="2400" b="1" dirty="0">
              <a:ln w="11430"/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F9850-C38B-4470-8F11-D94515F5D2A0}"/>
              </a:ext>
            </a:extLst>
          </p:cNvPr>
          <p:cNvSpPr txBox="1"/>
          <p:nvPr/>
        </p:nvSpPr>
        <p:spPr>
          <a:xfrm>
            <a:off x="8184372" y="6055297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92032-ADAF-4399-90C5-2FD6810A0D92}"/>
              </a:ext>
            </a:extLst>
          </p:cNvPr>
          <p:cNvSpPr txBox="1"/>
          <p:nvPr/>
        </p:nvSpPr>
        <p:spPr>
          <a:xfrm>
            <a:off x="107504" y="171537"/>
            <a:ext cx="8928992" cy="651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914400" algn="l"/>
                <a:tab pos="14986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Openings  in the nasal meatuses of the lateral wall: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tabLst>
                <a:tab pos="914400" algn="l"/>
                <a:tab pos="1498600" algn="l"/>
              </a:tabLs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Spheno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ethmoidal recess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above the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concha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algn="just">
              <a:lnSpc>
                <a:spcPct val="120000"/>
              </a:lnSpc>
              <a:spcAft>
                <a:spcPts val="1000"/>
              </a:spcAft>
              <a:tabLst>
                <a:tab pos="342900" algn="r"/>
                <a:tab pos="14986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receives the opening of the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sphenoidal air sinus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0000"/>
              </a:lnSpc>
              <a:buClr>
                <a:srgbClr val="0070C0"/>
              </a:buClr>
              <a:buFont typeface="+mj-lt"/>
              <a:buAutoNum type="arabicParenBoth" startAt="2"/>
              <a:tabLst>
                <a:tab pos="342900" algn="r"/>
                <a:tab pos="685800" algn="l"/>
                <a:tab pos="1498600" algn="l"/>
              </a:tabLs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Superior Meatus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receives opening of the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ethmoidal air sinus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0000"/>
              </a:lnSpc>
              <a:buClr>
                <a:srgbClr val="0070C0"/>
              </a:buClr>
              <a:buFont typeface="+mj-lt"/>
              <a:buAutoNum type="arabicParenBoth" startAt="2"/>
              <a:tabLst>
                <a:tab pos="342900" algn="r"/>
                <a:tab pos="685800" algn="l"/>
                <a:tab pos="1498600" algn="l"/>
              </a:tabLs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Middle meatus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0385" indent="-179705" algn="justLow">
              <a:lnSpc>
                <a:spcPct val="120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en-US" sz="2200" b="1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a- Bulla </a:t>
            </a:r>
            <a:r>
              <a:rPr lang="en-US" sz="2200" b="1" dirty="0" err="1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ethmoidalis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rounded elevation overlies the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ethmoidal air sinus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receives its opening.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0385" indent="-180340" algn="justLow">
              <a:lnSpc>
                <a:spcPct val="120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200" b="1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Hiatus semilunaris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 crescent groove below the bulla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ethmoidalis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receiving the opening of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90" algn="justLow">
              <a:lnSpc>
                <a:spcPct val="120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Frontal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 sinus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opens into the anterior end.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90" algn="justLow">
              <a:lnSpc>
                <a:spcPct val="120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ethmoidal air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sinuses.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90" algn="justLow">
              <a:lnSpc>
                <a:spcPct val="120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Maxillary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 sinus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opens near the posterior end.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0000"/>
              </a:lnSpc>
              <a:buClr>
                <a:srgbClr val="0070C0"/>
              </a:buClr>
              <a:buFont typeface="+mj-lt"/>
              <a:buAutoNum type="arabicParenBoth" startAt="2"/>
              <a:tabLst>
                <a:tab pos="685800" algn="l"/>
                <a:tab pos="1498600" algn="l"/>
              </a:tabLs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Inferior-meatus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receives the opening of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nasolacrimal duct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59E82-BD7D-41C0-B7B6-96BBB4A590AD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0586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77CEF-8E54-4260-92E5-9A2485E35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310329"/>
            <a:ext cx="8705843" cy="6547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29EB4-1000-4540-8769-1E4239B5FD03}"/>
              </a:ext>
            </a:extLst>
          </p:cNvPr>
          <p:cNvSpPr txBox="1"/>
          <p:nvPr/>
        </p:nvSpPr>
        <p:spPr>
          <a:xfrm>
            <a:off x="6740471" y="2681991"/>
            <a:ext cx="218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Roof &amp; upper part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71C46-6871-4894-B31D-8E40C9178DC9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F9A0-CF6D-4DB2-BF1A-148AD997CE53}"/>
              </a:ext>
            </a:extLst>
          </p:cNvPr>
          <p:cNvSpPr txBox="1"/>
          <p:nvPr/>
        </p:nvSpPr>
        <p:spPr>
          <a:xfrm>
            <a:off x="6444208" y="4149080"/>
            <a:ext cx="248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Ophthalmic nerve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0D8D4-24B7-4C3D-A6A5-677ABA72660F}"/>
              </a:ext>
            </a:extLst>
          </p:cNvPr>
          <p:cNvSpPr txBox="1"/>
          <p:nvPr/>
        </p:nvSpPr>
        <p:spPr>
          <a:xfrm>
            <a:off x="2987824" y="623731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Pterygopalatine ganglia</a:t>
            </a:r>
          </a:p>
        </p:txBody>
      </p:sp>
    </p:spTree>
    <p:extLst>
      <p:ext uri="{BB962C8B-B14F-4D97-AF65-F5344CB8AC3E}">
        <p14:creationId xmlns:p14="http://schemas.microsoft.com/office/powerpoint/2010/main" val="307260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B3BB0E7-984F-4B8B-A2A5-CAEBC36BA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>
          <a:xfrm>
            <a:off x="305593" y="95014"/>
            <a:ext cx="8389939" cy="694407"/>
          </a:xfrm>
          <a:solidFill>
            <a:srgbClr val="92D050"/>
          </a:solidFill>
        </p:spPr>
        <p:txBody>
          <a:bodyPr/>
          <a:lstStyle/>
          <a:p>
            <a:pPr rtl="0" eaLnBrk="1" hangingPunct="1"/>
            <a:br>
              <a:rPr lang="en-US" alt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Arterial blood supply of the nose</a:t>
            </a:r>
            <a:br>
              <a:rPr lang="en-US" altLang="en-US" dirty="0">
                <a:cs typeface="Times New Roman" panose="02020603050405020304" pitchFamily="18" charset="0"/>
              </a:rPr>
            </a:br>
            <a:endParaRPr lang="ar-EG" altLang="en-US" dirty="0"/>
          </a:p>
        </p:txBody>
      </p:sp>
      <p:pic>
        <p:nvPicPr>
          <p:cNvPr id="31747" name="Picture 2" descr="D:\جامعة مؤتة\Integrated Modules\1- Respiratory system\Images Resp system\Nose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594" y="1417639"/>
            <a:ext cx="8389938" cy="5323729"/>
          </a:xfrm>
        </p:spPr>
      </p:pic>
      <p:sp>
        <p:nvSpPr>
          <p:cNvPr id="4" name="مربع نص 3"/>
          <p:cNvSpPr txBox="1"/>
          <p:nvPr/>
        </p:nvSpPr>
        <p:spPr>
          <a:xfrm>
            <a:off x="6572250" y="3716338"/>
            <a:ext cx="2571750" cy="1477328"/>
          </a:xfrm>
          <a:prstGeom prst="rect">
            <a:avLst/>
          </a:prstGeom>
          <a:solidFill>
            <a:srgbClr val="FFFF00"/>
          </a:solidFill>
        </p:spPr>
        <p:txBody>
          <a:bodyPr rtlCol="1"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anose="020B0604020202020204" pitchFamily="34" charset="0"/>
              </a:rPr>
              <a:t>Kieselbach’s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anose="020B0604020202020204" pitchFamily="34" charset="0"/>
              </a:rPr>
              <a:t> plexus,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anose="020B0604020202020204" pitchFamily="34" charset="0"/>
              </a:rPr>
              <a:t>- common site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anose="020B0604020202020204" pitchFamily="34" charset="0"/>
              </a:rPr>
              <a:t>epistaxis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49DCC-DFAB-467C-8176-CE5DD3A188C9}"/>
              </a:ext>
            </a:extLst>
          </p:cNvPr>
          <p:cNvSpPr txBox="1"/>
          <p:nvPr/>
        </p:nvSpPr>
        <p:spPr>
          <a:xfrm>
            <a:off x="6380535" y="1269945"/>
            <a:ext cx="254915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2 ethmoidal ICA</a:t>
            </a:r>
          </a:p>
          <a:p>
            <a:r>
              <a:rPr lang="en-US" sz="2200" b="1" dirty="0"/>
              <a:t>2 palatine ECA</a:t>
            </a:r>
          </a:p>
          <a:p>
            <a:r>
              <a:rPr lang="en-US" sz="2200" b="1" dirty="0"/>
              <a:t>2 Superior ECA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085A6-0358-499C-A818-B3E1D32463D7}"/>
              </a:ext>
            </a:extLst>
          </p:cNvPr>
          <p:cNvSpPr/>
          <p:nvPr/>
        </p:nvSpPr>
        <p:spPr>
          <a:xfrm>
            <a:off x="4572000" y="6228188"/>
            <a:ext cx="4357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superior alveolar artery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D9457-7968-4F54-A058-473DABEA5725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3969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AE3902-4249-4BE0-A785-1E2ACC240F50}"/>
              </a:ext>
            </a:extLst>
          </p:cNvPr>
          <p:cNvSpPr/>
          <p:nvPr/>
        </p:nvSpPr>
        <p:spPr>
          <a:xfrm>
            <a:off x="179512" y="116632"/>
            <a:ext cx="8784976" cy="697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Arterial supply of the nose: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1- Spheno</a:t>
            </a: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palatine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artery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from the 3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maxillary artery (main source of blood supply).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2- Greater </a:t>
            </a: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palatine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3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maxillary artery,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341630" algn="l"/>
                <a:tab pos="4572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3- Anterior and posterior </a:t>
            </a: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ethmoidal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ophthalmic artery.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276860" algn="l"/>
                <a:tab pos="341630" algn="l"/>
                <a:tab pos="4572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4- Septal branch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the </a:t>
            </a: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superior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labial artery (facial artery).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276860" algn="l"/>
                <a:tab pos="341630" algn="l"/>
                <a:tab pos="4572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5- Anterior </a:t>
            </a: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superior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alveolar artery (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from infra orbital artery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)3</a:t>
            </a:r>
            <a:r>
              <a:rPr lang="en-US" sz="2400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part of maxillary artery.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27686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Venous drainage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327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veins drain into the pterygoid and pharyngeal venous plexus and facial vein.</a:t>
            </a:r>
          </a:p>
          <a:p>
            <a:pPr marL="342900" lvl="0" indent="-342900" algn="ctr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  <a:tab pos="1498600" algn="l"/>
              </a:tabLst>
            </a:pP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Lymphatic drainage</a:t>
            </a:r>
            <a:endParaRPr lang="en-US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- Anterior Part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drains into the submandibular lymph noes.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- Posterior Part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drains into the retropharyngeal and upper deep cervical lymph nodes.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3DD1F-4663-4B81-ABF7-34E9E115761B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4782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AE3902-4249-4BE0-A785-1E2ACC240F50}"/>
              </a:ext>
            </a:extLst>
          </p:cNvPr>
          <p:cNvSpPr/>
          <p:nvPr/>
        </p:nvSpPr>
        <p:spPr>
          <a:xfrm>
            <a:off x="251520" y="116632"/>
            <a:ext cx="8784976" cy="656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341630" algn="l"/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Applied anatomy,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44195" marR="0" lvl="0" indent="-34290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163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Little’s 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is an area on the inferior and anterior part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nasal septum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showing rich arterial anastomosis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Kieselbach’s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plexus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  This anastomosis is formed by; </a:t>
            </a:r>
          </a:p>
          <a:p>
            <a:pPr marL="201295" marR="0" lvl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4163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Spheno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-palatine artery.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	2) Greater palatine artery.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3) Anterior and posterior ethmoidal arteries.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4) Septal branch of superior labial artery.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1630" marR="0" lvl="0" indent="-140335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This area is a common site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epistaxis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(bleeding from the nose).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1630" marR="0" lvl="0" indent="-140335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To stop the bleeding: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marR="0" lvl="0" indent="-140335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a-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pack soaked with adrenaline in the vestibule.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marR="0" lvl="0" indent="-140335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b- Cauterization of the bleeding arteries.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marR="0" lvl="0" indent="-140335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c- Legation of the 3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part of the maxillary artery.</a:t>
            </a:r>
          </a:p>
          <a:p>
            <a:pPr marL="630555" marR="0" lvl="0" indent="-140335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d-sit down and firmly pinch the soft part of the nose for 10-15 min , not lean backward because blood drains to throat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D70A0-324C-4413-B3C7-857A57FCFDBE}"/>
              </a:ext>
            </a:extLst>
          </p:cNvPr>
          <p:cNvSpPr txBox="1"/>
          <p:nvPr/>
        </p:nvSpPr>
        <p:spPr>
          <a:xfrm>
            <a:off x="8278733" y="32853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7404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83568" y="548680"/>
            <a:ext cx="7560840" cy="5616624"/>
          </a:xfrm>
          <a:prstGeom prst="bevel">
            <a:avLst>
              <a:gd name="adj" fmla="val 16801"/>
            </a:avLst>
          </a:prstGeom>
          <a:solidFill>
            <a:srgbClr val="0000FF"/>
          </a:solidFill>
          <a:ln w="28575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  <a:tabLst>
                <a:tab pos="1498600" algn="l"/>
              </a:tabLst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NOSE &amp; PARA-NASAL SINUSES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37181E-2F89-4F47-8A89-A2B04B00708B}"/>
              </a:ext>
            </a:extLst>
          </p:cNvPr>
          <p:cNvSpPr/>
          <p:nvPr/>
        </p:nvSpPr>
        <p:spPr>
          <a:xfrm>
            <a:off x="179512" y="116632"/>
            <a:ext cx="8856984" cy="643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228600" algn="l"/>
                <a:tab pos="1498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Anastomosis between ECS &amp; ICA in the lateral wall of the nose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tabLst>
                <a:tab pos="228600" algn="l"/>
                <a:tab pos="1498600" algn="l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and posterior </a:t>
            </a:r>
            <a:r>
              <a:rPr lang="en-US" sz="26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ethmoidal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from ophthalmic artery (</a:t>
            </a:r>
            <a:r>
              <a:rPr lang="en-US" sz="2600" b="1" i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internal carotid artery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228600" algn="l"/>
                <a:tab pos="14986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Spheno</a:t>
            </a:r>
            <a:r>
              <a:rPr lang="en-US" sz="26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palatine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artery: from the 3</a:t>
            </a:r>
            <a:r>
              <a:rPr lang="en-US" sz="26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maxillary artery (main source of blood supply).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ternal carotid artery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tabLst>
                <a:tab pos="228600" algn="l"/>
                <a:tab pos="1498600" algn="l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</a:t>
            </a:r>
            <a:r>
              <a:rPr lang="en-US" sz="26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palatine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 of the 3</a:t>
            </a:r>
            <a:r>
              <a:rPr lang="en-US" sz="26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maxillary artery, (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ternal carotid artery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6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tabLst>
                <a:tab pos="228600" algn="l"/>
                <a:tab pos="14986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Septal branch of the </a:t>
            </a:r>
            <a:r>
              <a:rPr lang="en-US" sz="26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superior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labial artery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(facial artery). (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ternal carotid artery)</a:t>
            </a:r>
          </a:p>
          <a:p>
            <a:pPr lvl="0">
              <a:lnSpc>
                <a:spcPct val="125000"/>
              </a:lnSpc>
              <a:tabLst>
                <a:tab pos="228600" algn="l"/>
                <a:tab pos="1498600" algn="l"/>
              </a:tabLst>
            </a:pP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</a:t>
            </a:r>
            <a:r>
              <a:rPr lang="en-US" sz="26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alveolar artery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(from infra orbital artery) 3</a:t>
            </a:r>
            <a:r>
              <a:rPr lang="en-US" sz="26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maxillary artery .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(max. A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ternal carotid artery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B31C2-FD8A-48B8-A42F-7A9CD49FED84}"/>
              </a:ext>
            </a:extLst>
          </p:cNvPr>
          <p:cNvSpPr txBox="1"/>
          <p:nvPr/>
        </p:nvSpPr>
        <p:spPr>
          <a:xfrm>
            <a:off x="8203782" y="6040177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60660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جامعة مؤتة\Integrated Modules\1- Respiratory system\Images Resp system\Nose\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>
          <a:xfrm>
            <a:off x="132382" y="404664"/>
            <a:ext cx="8879236" cy="604867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55DADE-3951-4D00-9059-C960D3AC38AB}"/>
              </a:ext>
            </a:extLst>
          </p:cNvPr>
          <p:cNvSpPr txBox="1"/>
          <p:nvPr/>
        </p:nvSpPr>
        <p:spPr>
          <a:xfrm>
            <a:off x="539552" y="260648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326F5-F9CD-4FC8-8EBE-5C1885502489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4746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3F85-CCD4-4D1A-AAD8-E8BED2BD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2211D6D-0B76-426D-97A3-758B303A6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871" y="-1083062"/>
            <a:ext cx="6308724" cy="8956510"/>
          </a:xfrm>
        </p:spPr>
      </p:pic>
    </p:spTree>
    <p:extLst>
      <p:ext uri="{BB962C8B-B14F-4D97-AF65-F5344CB8AC3E}">
        <p14:creationId xmlns:p14="http://schemas.microsoft.com/office/powerpoint/2010/main" val="4480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0A372-C639-4A83-A133-04FE91A5A98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lvl="0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-90170" algn="l"/>
                <a:tab pos="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Definition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: they are air filled spaces inside the skull bones related to the nose and opens in the lateral wall of the nasal cavity.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-90170" algn="l"/>
                <a:tab pos="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Functions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-90170" algn="l"/>
                <a:tab pos="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1) Lighten the weight of the skull.</a:t>
            </a:r>
          </a:p>
          <a:p>
            <a:pPr lvl="0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-90170" algn="l"/>
                <a:tab pos="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2) Gives resonance to the voice. </a:t>
            </a:r>
          </a:p>
          <a:p>
            <a:pPr lvl="0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-90170" algn="l"/>
                <a:tab pos="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3) Warming and humidification of inspired air.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E446D-558E-4AAB-A712-0A62E8657450}"/>
              </a:ext>
            </a:extLst>
          </p:cNvPr>
          <p:cNvSpPr txBox="1"/>
          <p:nvPr/>
        </p:nvSpPr>
        <p:spPr>
          <a:xfrm>
            <a:off x="8176744" y="5877272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71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292" t="8499" r="60416" b="48334"/>
          <a:stretch>
            <a:fillRect/>
          </a:stretch>
        </p:blipFill>
        <p:spPr bwMode="auto">
          <a:xfrm>
            <a:off x="1043608" y="713296"/>
            <a:ext cx="6500858" cy="543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3"/>
          <p:cNvSpPr>
            <a:spLocks/>
          </p:cNvSpPr>
          <p:nvPr/>
        </p:nvSpPr>
        <p:spPr bwMode="auto">
          <a:xfrm flipH="1">
            <a:off x="0" y="2616925"/>
            <a:ext cx="3743908" cy="360039"/>
          </a:xfrm>
          <a:prstGeom prst="callout2">
            <a:avLst>
              <a:gd name="adj1" fmla="val -64193"/>
              <a:gd name="adj2" fmla="val -14562"/>
              <a:gd name="adj3" fmla="val 74419"/>
              <a:gd name="adj4" fmla="val 3053"/>
              <a:gd name="adj5" fmla="val 40556"/>
              <a:gd name="adj6" fmla="val -29599"/>
            </a:avLst>
          </a:prstGeom>
          <a:noFill/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Ethmoidal </a:t>
            </a:r>
            <a:r>
              <a:rPr lang="en-US" sz="2800" b="1" dirty="0">
                <a:solidFill>
                  <a:srgbClr val="0000FF"/>
                </a:solidFill>
              </a:rPr>
              <a:t>air sinuses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Between nose &amp; orbit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743908" y="2616925"/>
            <a:ext cx="828092" cy="2874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0">
            <a:extLst>
              <a:ext uri="{FF2B5EF4-FFF2-40B4-BE49-F238E27FC236}">
                <a16:creationId xmlns:a16="http://schemas.microsoft.com/office/drawing/2014/main" id="{7BAA7751-7F67-4D18-A1CF-475FB001E289}"/>
              </a:ext>
            </a:extLst>
          </p:cNvPr>
          <p:cNvSpPr>
            <a:spLocks/>
          </p:cNvSpPr>
          <p:nvPr/>
        </p:nvSpPr>
        <p:spPr bwMode="auto">
          <a:xfrm flipH="1">
            <a:off x="-15625" y="210718"/>
            <a:ext cx="3528392" cy="1152128"/>
          </a:xfrm>
          <a:prstGeom prst="callout2">
            <a:avLst>
              <a:gd name="adj1" fmla="val 36868"/>
              <a:gd name="adj2" fmla="val 48850"/>
              <a:gd name="adj3" fmla="val 85231"/>
              <a:gd name="adj4" fmla="val 36222"/>
              <a:gd name="adj5" fmla="val 134392"/>
              <a:gd name="adj6" fmla="val 2981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frontal sinus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22A4164C-08FE-4B2B-9DF0-ABFDB8416B92}"/>
              </a:ext>
            </a:extLst>
          </p:cNvPr>
          <p:cNvSpPr>
            <a:spLocks/>
          </p:cNvSpPr>
          <p:nvPr/>
        </p:nvSpPr>
        <p:spPr bwMode="auto">
          <a:xfrm flipH="1">
            <a:off x="6407696" y="1052736"/>
            <a:ext cx="2736304" cy="1152128"/>
          </a:xfrm>
          <a:prstGeom prst="callout2">
            <a:avLst>
              <a:gd name="adj1" fmla="val 79804"/>
              <a:gd name="adj2" fmla="val 50549"/>
              <a:gd name="adj3" fmla="val 130769"/>
              <a:gd name="adj4" fmla="val 39196"/>
              <a:gd name="adj5" fmla="val 178629"/>
              <a:gd name="adj6" fmla="val 109617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Sphenoidal sinus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8698B-C5ED-42E3-AC96-C28EB7186421}"/>
              </a:ext>
            </a:extLst>
          </p:cNvPr>
          <p:cNvSpPr txBox="1"/>
          <p:nvPr/>
        </p:nvSpPr>
        <p:spPr>
          <a:xfrm>
            <a:off x="3203848" y="-26697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Paranasal sinuses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FF6B5-CB0F-4E70-9762-09AF37BADD24}"/>
              </a:ext>
            </a:extLst>
          </p:cNvPr>
          <p:cNvSpPr txBox="1"/>
          <p:nvPr/>
        </p:nvSpPr>
        <p:spPr>
          <a:xfrm>
            <a:off x="197097" y="368026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Anterior</a:t>
            </a:r>
          </a:p>
          <a:p>
            <a:r>
              <a:rPr lang="en-US" sz="2400" b="1" dirty="0"/>
              <a:t>- Middle </a:t>
            </a:r>
          </a:p>
          <a:p>
            <a:r>
              <a:rPr lang="en-US" sz="2400" b="1" dirty="0"/>
              <a:t>- Posterior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AEA55-C5F7-4FE0-80F2-76D0D26D3AA5}"/>
              </a:ext>
            </a:extLst>
          </p:cNvPr>
          <p:cNvSpPr txBox="1"/>
          <p:nvPr/>
        </p:nvSpPr>
        <p:spPr>
          <a:xfrm>
            <a:off x="149162" y="5475037"/>
            <a:ext cx="8640960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Sphenoidal sinus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related to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Pituitary gland (above)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- Cavernous sinus (on each side)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811BB-3728-4D8C-967A-7B543643EE57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A1663D-305B-497B-BD5F-33361E63A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51443"/>
              </p:ext>
            </p:extLst>
          </p:nvPr>
        </p:nvGraphicFramePr>
        <p:xfrm>
          <a:off x="125507" y="555061"/>
          <a:ext cx="8892986" cy="6233431"/>
        </p:xfrm>
        <a:graphic>
          <a:graphicData uri="http://schemas.openxmlformats.org/drawingml/2006/table">
            <a:tbl>
              <a:tblPr firstRow="1" firstCol="1" bandRow="1"/>
              <a:tblGrid>
                <a:gridCol w="1188130">
                  <a:extLst>
                    <a:ext uri="{9D8B030D-6E8A-4147-A177-3AD203B41FA5}">
                      <a16:colId xmlns:a16="http://schemas.microsoft.com/office/drawing/2014/main" val="348582346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8715725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80901386"/>
                    </a:ext>
                  </a:extLst>
                </a:gridCol>
                <a:gridCol w="2394267">
                  <a:extLst>
                    <a:ext uri="{9D8B030D-6E8A-4147-A177-3AD203B41FA5}">
                      <a16:colId xmlns:a16="http://schemas.microsoft.com/office/drawing/2014/main" val="130525448"/>
                    </a:ext>
                  </a:extLst>
                </a:gridCol>
                <a:gridCol w="1926213">
                  <a:extLst>
                    <a:ext uri="{9D8B030D-6E8A-4147-A177-3AD203B41FA5}">
                      <a16:colId xmlns:a16="http://schemas.microsoft.com/office/drawing/2014/main" val="579411060"/>
                    </a:ext>
                  </a:extLst>
                </a:gridCol>
              </a:tblGrid>
              <a:tr h="319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Sphenoidal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Ethmoidal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Maxillary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848330"/>
                  </a:ext>
                </a:extLst>
              </a:tr>
              <a:tr h="33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frontal bone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body sphenoid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ethmoid bone 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maxilla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53484"/>
                  </a:ext>
                </a:extLst>
              </a:tr>
              <a:tr h="148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hiatus </a:t>
                      </a:r>
                      <a:r>
                        <a:rPr lang="en-US" sz="1800" b="1" kern="1200" dirty="0" err="1"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semilunaries</a:t>
                      </a:r>
                      <a:r>
                        <a:rPr lang="en-US" sz="1800" b="1" kern="1200" dirty="0"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800" b="1" dirty="0"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middle meatus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spheno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-ethmoidal recess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8600" algn="l"/>
                        </a:tabLst>
                      </a:pPr>
                      <a:r>
                        <a:rPr lang="en-US" sz="18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Posterior into superior meatus.</a:t>
                      </a:r>
                    </a:p>
                    <a:p>
                      <a:pPr marL="47625"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98600" algn="l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Middle into bulla </a:t>
                      </a: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ethmoidalis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7625"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98600" algn="l"/>
                        </a:tabLst>
                      </a:pPr>
                      <a:r>
                        <a:rPr lang="en-US" sz="1800" b="1" dirty="0"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Anterior  into hiatus semilunaris</a:t>
                      </a:r>
                      <a:endParaRPr lang="en-US" sz="1800" b="1" dirty="0">
                        <a:solidFill>
                          <a:srgbClr val="FF339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dirty="0"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hiatus semilunaris of middle meatus </a:t>
                      </a:r>
                      <a:endParaRPr lang="en-US" sz="1800" b="1" dirty="0">
                        <a:solidFill>
                          <a:srgbClr val="FF339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752845"/>
                  </a:ext>
                </a:extLst>
              </a:tr>
              <a:tr h="10852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Nerve &amp; blood vessels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supratrochlear and supraorbital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(ophthalmic N&amp;VS)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posterior ethmoidal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86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 posterior by posterior ethmoidal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8600" algn="l"/>
                          <a:tab pos="5840095" algn="r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b- Anterior and middle by anterior ethmoidal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Post,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midd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ant.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superior alveolar N&amp;VS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899141"/>
                  </a:ext>
                </a:extLst>
              </a:tr>
              <a:tr h="148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Lymph nodes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submandibular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Retro-pharyngea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8600" algn="l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 posterior into retropharyngeal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860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b- Anterior &amp; middle into submandibular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submandibular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35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F13440-3508-4A0F-986A-C541D93C9924}"/>
              </a:ext>
            </a:extLst>
          </p:cNvPr>
          <p:cNvSpPr txBox="1"/>
          <p:nvPr/>
        </p:nvSpPr>
        <p:spPr>
          <a:xfrm>
            <a:off x="2655639" y="10162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Paranasal sinuses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2C1B7-40E8-4A54-B72D-2E580DDDA6D7}"/>
              </a:ext>
            </a:extLst>
          </p:cNvPr>
          <p:cNvSpPr txBox="1"/>
          <p:nvPr/>
        </p:nvSpPr>
        <p:spPr>
          <a:xfrm>
            <a:off x="8270443" y="5875776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48308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9FA1B3-C9BA-4AA3-9472-7E05C3F01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-2027" r="5556" b="2027"/>
          <a:stretch/>
        </p:blipFill>
        <p:spPr>
          <a:xfrm rot="16200000">
            <a:off x="1619672" y="-963488"/>
            <a:ext cx="5832648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4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Maxillary sinus</a:t>
            </a:r>
            <a:endParaRPr lang="ar-EG" b="1" dirty="0"/>
          </a:p>
        </p:txBody>
      </p:sp>
      <p:pic>
        <p:nvPicPr>
          <p:cNvPr id="38915" name="Picture 2" descr="D:\جامعة مؤتة\Integrated Modules\1- Respiratory system\Images Resp system\Nose\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071688"/>
            <a:ext cx="5572125" cy="38576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455F6-1733-4EB2-8907-F547FE0916EC}"/>
              </a:ext>
            </a:extLst>
          </p:cNvPr>
          <p:cNvSpPr txBox="1"/>
          <p:nvPr/>
        </p:nvSpPr>
        <p:spPr>
          <a:xfrm>
            <a:off x="8270443" y="5875776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59731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2500" t="6134" r="60938" b="48334"/>
          <a:stretch>
            <a:fillRect/>
          </a:stretch>
        </p:blipFill>
        <p:spPr bwMode="auto">
          <a:xfrm>
            <a:off x="1909373" y="214290"/>
            <a:ext cx="5805899" cy="62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0" y="2714620"/>
            <a:ext cx="2483768" cy="930404"/>
          </a:xfrm>
          <a:prstGeom prst="callout2">
            <a:avLst>
              <a:gd name="adj1" fmla="val 37331"/>
              <a:gd name="adj2" fmla="val 8821"/>
              <a:gd name="adj3" fmla="val 80641"/>
              <a:gd name="adj4" fmla="val -25148"/>
              <a:gd name="adj5" fmla="val 133562"/>
              <a:gd name="adj6" fmla="val -66406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lateral wall of the nasal cavity 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6786578" y="2428868"/>
            <a:ext cx="1643106" cy="1204922"/>
          </a:xfrm>
          <a:prstGeom prst="callout2">
            <a:avLst>
              <a:gd name="adj1" fmla="val 94661"/>
              <a:gd name="adj2" fmla="val -1405"/>
              <a:gd name="adj3" fmla="val 1471"/>
              <a:gd name="adj4" fmla="val -605"/>
              <a:gd name="adj5" fmla="val 100224"/>
              <a:gd name="adj6" fmla="val -7817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floor of the orbit</a:t>
            </a:r>
            <a:endParaRPr lang="en-US" altLang="zh-CN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6516216" y="4725144"/>
            <a:ext cx="2201500" cy="1143008"/>
          </a:xfrm>
          <a:prstGeom prst="callout2">
            <a:avLst>
              <a:gd name="adj1" fmla="val 94661"/>
              <a:gd name="adj2" fmla="val -1405"/>
              <a:gd name="adj3" fmla="val 1471"/>
              <a:gd name="adj4" fmla="val -605"/>
              <a:gd name="adj5" fmla="val -75114"/>
              <a:gd name="adj6" fmla="val -34520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Zygomatic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process of maxilla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772816"/>
            <a:ext cx="18002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64" y="1772816"/>
            <a:ext cx="1458970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Roof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892" y="4000505"/>
            <a:ext cx="13875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C1A56"/>
                </a:solidFill>
                <a:latin typeface="Arial" pitchFamily="34" charset="0"/>
                <a:cs typeface="Arial" pitchFamily="34" charset="0"/>
              </a:rPr>
              <a:t>Apex 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4499992" y="5357826"/>
            <a:ext cx="1857990" cy="1285884"/>
          </a:xfrm>
          <a:prstGeom prst="callout2">
            <a:avLst>
              <a:gd name="adj1" fmla="val 47254"/>
              <a:gd name="adj2" fmla="val 4063"/>
              <a:gd name="adj3" fmla="val 42952"/>
              <a:gd name="adj4" fmla="val -14276"/>
              <a:gd name="adj5" fmla="val -66821"/>
              <a:gd name="adj6" fmla="val -2547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Alveolar process of maxilla</a:t>
            </a:r>
            <a:endParaRPr lang="en-US" altLang="zh-CN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877272"/>
            <a:ext cx="1870498" cy="707886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Floor  </a:t>
            </a:r>
          </a:p>
        </p:txBody>
      </p:sp>
      <p:sp>
        <p:nvSpPr>
          <p:cNvPr id="13" name="Subtitle 3"/>
          <p:cNvSpPr txBox="1">
            <a:spLocks/>
          </p:cNvSpPr>
          <p:nvPr/>
        </p:nvSpPr>
        <p:spPr>
          <a:xfrm>
            <a:off x="179512" y="332656"/>
            <a:ext cx="2520280" cy="1368152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Maxillary sinus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 flipH="1">
            <a:off x="0" y="5301208"/>
            <a:ext cx="2664296" cy="1071570"/>
          </a:xfrm>
          <a:prstGeom prst="callout2">
            <a:avLst>
              <a:gd name="adj1" fmla="val 35117"/>
              <a:gd name="adj2" fmla="val 19044"/>
              <a:gd name="adj3" fmla="val 2325"/>
              <a:gd name="adj4" fmla="val -8617"/>
              <a:gd name="adj5" fmla="val -38313"/>
              <a:gd name="adj6" fmla="val -44412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Roots of upper teeth</a:t>
            </a:r>
            <a:endParaRPr lang="en-US" altLang="zh-CN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AD7F3EEE-99BC-48A2-B369-882593E7E7F0}"/>
              </a:ext>
            </a:extLst>
          </p:cNvPr>
          <p:cNvSpPr/>
          <p:nvPr/>
        </p:nvSpPr>
        <p:spPr>
          <a:xfrm>
            <a:off x="3635896" y="3881900"/>
            <a:ext cx="432048" cy="4417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EA3EE6A6-A601-4B6B-B5A3-F9F8705A6E37}"/>
              </a:ext>
            </a:extLst>
          </p:cNvPr>
          <p:cNvSpPr/>
          <p:nvPr/>
        </p:nvSpPr>
        <p:spPr>
          <a:xfrm>
            <a:off x="5221741" y="3779620"/>
            <a:ext cx="432048" cy="4417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F90A4-FA51-4989-BF68-5E6EAFD14246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FAA978-93F7-4DC4-847F-69DE36384D2D}"/>
              </a:ext>
            </a:extLst>
          </p:cNvPr>
          <p:cNvSpPr/>
          <p:nvPr/>
        </p:nvSpPr>
        <p:spPr>
          <a:xfrm>
            <a:off x="251520" y="188640"/>
            <a:ext cx="8712968" cy="651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  <a:tab pos="149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Maxillary sinus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Shape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pyramidal in shape 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  <a:tab pos="149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Relations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(1) Apex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directed laterally and lies at the zygomatic process of maxilla.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(2) Base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directed medially and formed by the lateral wall of the nasal cavity and contains the opening of the sinus.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(3) Roof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formed by the floor of the orbit.  The roof is traversed by the infra orbital canal containing infra-orbital nerve and vessel.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(4) Floor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formed by the alveolar process of maxilla (Roots of molar and premolar teeth).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(5) Anterior Wall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anterior surface of maxilla.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(6) Posterior wall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posterior surface of maxilla.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2EC56-912A-4404-BEA3-E95CAD8B19BE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0742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l="9895" t="7967" r="73357" b="46429"/>
          <a:stretch/>
        </p:blipFill>
        <p:spPr bwMode="auto">
          <a:xfrm>
            <a:off x="2357422" y="500042"/>
            <a:ext cx="5310922" cy="60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714348" y="4500570"/>
            <a:ext cx="1857388" cy="1428760"/>
          </a:xfrm>
          <a:prstGeom prst="callout2">
            <a:avLst>
              <a:gd name="adj1" fmla="val 40138"/>
              <a:gd name="adj2" fmla="val 77132"/>
              <a:gd name="adj3" fmla="val -10226"/>
              <a:gd name="adj4" fmla="val 116090"/>
              <a:gd name="adj5" fmla="val -28339"/>
              <a:gd name="adj6" fmla="val 145229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Greater </a:t>
            </a:r>
            <a:r>
              <a:rPr lang="en-US" altLang="zh-CN" sz="2800" b="1" dirty="0" err="1">
                <a:solidFill>
                  <a:srgbClr val="0000FF"/>
                </a:solidFill>
              </a:rPr>
              <a:t>alar</a:t>
            </a:r>
            <a:r>
              <a:rPr lang="en-US" altLang="zh-CN" sz="2800" b="1" dirty="0">
                <a:solidFill>
                  <a:srgbClr val="0000FF"/>
                </a:solidFill>
              </a:rPr>
              <a:t> cartilage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1714480" y="1836695"/>
            <a:ext cx="1857388" cy="500066"/>
          </a:xfrm>
          <a:prstGeom prst="callout2">
            <a:avLst>
              <a:gd name="adj1" fmla="val 3086"/>
              <a:gd name="adj2" fmla="val 12067"/>
              <a:gd name="adj3" fmla="val 1474"/>
              <a:gd name="adj4" fmla="val 1323"/>
              <a:gd name="adj5" fmla="val 107992"/>
              <a:gd name="adj6" fmla="val -64286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Nasal bone</a:t>
            </a:r>
            <a:endParaRPr lang="en-US" altLang="zh-CN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1393009" y="229489"/>
            <a:ext cx="2357454" cy="785818"/>
          </a:xfrm>
          <a:prstGeom prst="callout2">
            <a:avLst>
              <a:gd name="adj1" fmla="val 3086"/>
              <a:gd name="adj2" fmla="val 12067"/>
              <a:gd name="adj3" fmla="val 1474"/>
              <a:gd name="adj4" fmla="val 1323"/>
              <a:gd name="adj5" fmla="val 262940"/>
              <a:gd name="adj6" fmla="val -71229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frontal process of the maxilla</a:t>
            </a:r>
            <a:endParaRPr lang="en-US" altLang="zh-CN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518653" y="2719472"/>
            <a:ext cx="2391654" cy="1428760"/>
          </a:xfrm>
          <a:prstGeom prst="callout2">
            <a:avLst>
              <a:gd name="adj1" fmla="val 56325"/>
              <a:gd name="adj2" fmla="val 87136"/>
              <a:gd name="adj3" fmla="val 37212"/>
              <a:gd name="adj4" fmla="val 116378"/>
              <a:gd name="adj5" fmla="val 31558"/>
              <a:gd name="adj6" fmla="val 151541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nasal cartilage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" name="Subtitle 3"/>
          <p:cNvSpPr txBox="1">
            <a:spLocks/>
          </p:cNvSpPr>
          <p:nvPr/>
        </p:nvSpPr>
        <p:spPr>
          <a:xfrm>
            <a:off x="2571736" y="5929330"/>
            <a:ext cx="589268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ea typeface="SimSun" pitchFamily="2" charset="-122"/>
              </a:rPr>
              <a:t>Boundaries External nose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29893-51C7-458A-94AC-ECC8A6C3284F}"/>
              </a:ext>
            </a:extLst>
          </p:cNvPr>
          <p:cNvSpPr txBox="1"/>
          <p:nvPr/>
        </p:nvSpPr>
        <p:spPr>
          <a:xfrm>
            <a:off x="8311286" y="229489"/>
            <a:ext cx="6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  <a:solidFill>
            <a:schemeClr val="accent6"/>
          </a:solidFill>
        </p:spPr>
        <p:txBody>
          <a:bodyPr/>
          <a:lstStyle/>
          <a:p>
            <a:pPr rtl="0">
              <a:defRPr/>
            </a:pPr>
            <a:r>
              <a:rPr lang="en-US" b="1" dirty="0">
                <a:solidFill>
                  <a:srgbClr val="7030A0"/>
                </a:solidFill>
              </a:rPr>
              <a:t>Clinical notes about maxillary sinus</a:t>
            </a:r>
            <a:endParaRPr lang="ar-EG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0"/>
            <a:ext cx="9001125" cy="5429250"/>
          </a:xfrm>
        </p:spPr>
        <p:txBody>
          <a:bodyPr/>
          <a:lstStyle/>
          <a:p>
            <a:pPr algn="l" rtl="0"/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Opening of the sinus in the upper part of the base</a:t>
            </a:r>
            <a:r>
              <a:rPr lang="en-US" altLang="en-US" sz="28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so the higher position makes the drainage difficult leading to 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sinusitis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 algn="l" rtl="0"/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Posterior superior alveolar nerve</a:t>
            </a:r>
            <a:r>
              <a:rPr lang="en-US" altLang="en-US" sz="28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supplies both-sinus and upper molar so inflammation of the sinus can be confused with 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toothache(REFERRED PAIN )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 algn="l" rtl="0"/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The roots of the upper molars bulge into the floor of the sinus </a:t>
            </a:r>
            <a:r>
              <a:rPr lang="en-US" altLang="en-US" sz="2800" dirty="0">
                <a:cs typeface="Arial" panose="020B0604020202020204" pitchFamily="34" charset="0"/>
              </a:rPr>
              <a:t>but not perforated. During Dental Extraction must be care to avoid fraction of the root 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because</a:t>
            </a:r>
            <a:r>
              <a:rPr lang="en-US" altLang="en-US" sz="2800" dirty="0">
                <a:cs typeface="Arial" panose="020B0604020202020204" pitchFamily="34" charset="0"/>
              </a:rPr>
              <a:t> the fractured root may be driven into the maxillary sinus forming 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communication</a:t>
            </a:r>
            <a:r>
              <a:rPr lang="en-US" altLang="en-US" sz="2800" dirty="0">
                <a:cs typeface="Arial" panose="020B0604020202020204" pitchFamily="34" charset="0"/>
              </a:rPr>
              <a:t> between the sinus and oral cavity.</a:t>
            </a: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ar-EG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1CFF5-80D7-421E-90B7-3DA1E8EA41BC}"/>
              </a:ext>
            </a:extLst>
          </p:cNvPr>
          <p:cNvSpPr txBox="1"/>
          <p:nvPr/>
        </p:nvSpPr>
        <p:spPr>
          <a:xfrm>
            <a:off x="8311286" y="588772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61818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B2CAC-F9BB-4782-829C-38EE4FFB8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388435" cy="6553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A00FE-714B-4137-9F51-19D6C663B778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05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17CD9F4-DBDA-47AB-A8AD-5E68D97E7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r="8114" b="7644"/>
          <a:stretch/>
        </p:blipFill>
        <p:spPr>
          <a:xfrm rot="16200000">
            <a:off x="1573221" y="-124949"/>
            <a:ext cx="6213582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8855" t="6667" r="63020" b="48334"/>
          <a:stretch>
            <a:fillRect/>
          </a:stretch>
        </p:blipFill>
        <p:spPr bwMode="auto">
          <a:xfrm>
            <a:off x="1285852" y="357166"/>
            <a:ext cx="585789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3"/>
          <p:cNvSpPr>
            <a:spLocks/>
          </p:cNvSpPr>
          <p:nvPr/>
        </p:nvSpPr>
        <p:spPr bwMode="auto">
          <a:xfrm>
            <a:off x="179512" y="836712"/>
            <a:ext cx="2535100" cy="1306404"/>
          </a:xfrm>
          <a:prstGeom prst="callout2">
            <a:avLst>
              <a:gd name="adj1" fmla="val 89435"/>
              <a:gd name="adj2" fmla="val 98733"/>
              <a:gd name="adj3" fmla="val 32306"/>
              <a:gd name="adj4" fmla="val 98830"/>
              <a:gd name="adj5" fmla="val 117057"/>
              <a:gd name="adj6" fmla="val 149964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infratrochlear</a:t>
            </a:r>
            <a:r>
              <a:rPr lang="en-US" sz="2800" b="1" dirty="0">
                <a:solidFill>
                  <a:srgbClr val="0000FF"/>
                </a:solidFill>
              </a:rPr>
              <a:t> nerve </a:t>
            </a:r>
            <a:r>
              <a:rPr lang="en-US" sz="2800" b="1" dirty="0" err="1">
                <a:solidFill>
                  <a:srgbClr val="0000FF"/>
                </a:solidFill>
              </a:rPr>
              <a:t>ophth</a:t>
            </a:r>
            <a:r>
              <a:rPr lang="en-US" sz="2800" b="1" dirty="0">
                <a:solidFill>
                  <a:srgbClr val="0000FF"/>
                </a:solidFill>
              </a:rPr>
              <a:t> N.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395536" y="2714620"/>
            <a:ext cx="2319076" cy="1506468"/>
          </a:xfrm>
          <a:prstGeom prst="callout2">
            <a:avLst>
              <a:gd name="adj1" fmla="val 8165"/>
              <a:gd name="adj2" fmla="val 98734"/>
              <a:gd name="adj3" fmla="val 50084"/>
              <a:gd name="adj4" fmla="val 98830"/>
              <a:gd name="adj5" fmla="val 36129"/>
              <a:gd name="adj6" fmla="val 138562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</a:rPr>
              <a:t>external nasal nerve </a:t>
            </a:r>
            <a:r>
              <a:rPr lang="en-US" sz="2800" b="1" dirty="0" err="1">
                <a:solidFill>
                  <a:srgbClr val="7030A0"/>
                </a:solidFill>
              </a:rPr>
              <a:t>ophth</a:t>
            </a:r>
            <a:r>
              <a:rPr lang="en-US" sz="2800" b="1" dirty="0">
                <a:solidFill>
                  <a:srgbClr val="7030A0"/>
                </a:solidFill>
              </a:rPr>
              <a:t>. N. 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7317" y="5301208"/>
            <a:ext cx="3381824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/>
              <a:t>Nerve supply</a:t>
            </a:r>
          </a:p>
          <a:p>
            <a:pPr algn="ctr"/>
            <a:r>
              <a:rPr lang="en-US" sz="3600" b="1" dirty="0"/>
              <a:t> of </a:t>
            </a:r>
            <a:r>
              <a:rPr lang="en-US" altLang="zh-CN" sz="3600" b="1" dirty="0">
                <a:solidFill>
                  <a:schemeClr val="bg1"/>
                </a:solidFill>
                <a:ea typeface="SimSun" pitchFamily="2" charset="-122"/>
              </a:rPr>
              <a:t>External nose</a:t>
            </a:r>
            <a:endParaRPr lang="en-US" sz="3600" b="1" dirty="0"/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6444208" y="2852936"/>
            <a:ext cx="2483768" cy="1214446"/>
          </a:xfrm>
          <a:prstGeom prst="callout2">
            <a:avLst>
              <a:gd name="adj1" fmla="val 25022"/>
              <a:gd name="adj2" fmla="val 6457"/>
              <a:gd name="adj3" fmla="val -900"/>
              <a:gd name="adj4" fmla="val -23699"/>
              <a:gd name="adj5" fmla="val 37557"/>
              <a:gd name="adj6" fmla="val -76976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Infraorbital nerve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Max. N </a:t>
            </a:r>
            <a:endParaRPr lang="en-US" altLang="zh-CN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D10BE-0BA6-4F16-91EE-A53F1A2CC729}"/>
              </a:ext>
            </a:extLst>
          </p:cNvPr>
          <p:cNvSpPr txBox="1"/>
          <p:nvPr/>
        </p:nvSpPr>
        <p:spPr>
          <a:xfrm>
            <a:off x="179512" y="4792592"/>
            <a:ext cx="338182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Blood supply of external nose as the nerve supply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C6EEE-020E-453B-B3C9-7A470CE5E228}"/>
              </a:ext>
            </a:extLst>
          </p:cNvPr>
          <p:cNvSpPr txBox="1"/>
          <p:nvPr/>
        </p:nvSpPr>
        <p:spPr>
          <a:xfrm>
            <a:off x="8311286" y="229489"/>
            <a:ext cx="6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 bwMode="auto">
          <a:xfrm>
            <a:off x="2071688" y="1500175"/>
            <a:ext cx="4500562" cy="3500462"/>
          </a:xfrm>
          <a:prstGeom prst="horizontalScroll">
            <a:avLst>
              <a:gd name="adj" fmla="val 19533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6000" b="1" dirty="0"/>
              <a:t>Nasal Cavity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5F84C-BE37-43FE-8B12-2C7A692C61A3}"/>
              </a:ext>
            </a:extLst>
          </p:cNvPr>
          <p:cNvSpPr txBox="1"/>
          <p:nvPr/>
        </p:nvSpPr>
        <p:spPr>
          <a:xfrm>
            <a:off x="8311286" y="229489"/>
            <a:ext cx="83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98CD74-D420-4332-8CE2-8E2AE82B7CA6}"/>
              </a:ext>
            </a:extLst>
          </p:cNvPr>
          <p:cNvSpPr/>
          <p:nvPr/>
        </p:nvSpPr>
        <p:spPr>
          <a:xfrm>
            <a:off x="251520" y="188640"/>
            <a:ext cx="8712968" cy="61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tabLst>
                <a:tab pos="1498600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cavity of the nose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dividing into right and left halves by the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nasal septum. </a:t>
            </a:r>
          </a:p>
          <a:p>
            <a:pPr marL="619125" indent="-571500">
              <a:lnSpc>
                <a:spcPct val="125000"/>
              </a:lnSpc>
              <a:buFontTx/>
              <a:buChar char="-"/>
              <a:tabLst>
                <a:tab pos="1498600" algn="l"/>
              </a:tabLs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cavity opens </a:t>
            </a: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Anteriorly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face by the anterior nasal ape</a:t>
            </a:r>
            <a:r>
              <a:rPr lang="en-US" sz="4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ture (nostril)</a:t>
            </a: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Posteriorly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the nasopharynx by the posterior nasal ape</a:t>
            </a:r>
            <a:r>
              <a:rPr lang="en-US" sz="4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E1655-B2CE-4C88-A1F5-DE471E71CE8F}"/>
              </a:ext>
            </a:extLst>
          </p:cNvPr>
          <p:cNvSpPr txBox="1"/>
          <p:nvPr/>
        </p:nvSpPr>
        <p:spPr>
          <a:xfrm>
            <a:off x="8604447" y="188640"/>
            <a:ext cx="527875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612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7BB5DD-DED9-432C-A8CE-330F70D8A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49"/>
            <a:ext cx="9324527" cy="7048969"/>
          </a:xfrm>
          <a:prstGeom prst="rect">
            <a:avLst/>
          </a:prstGeom>
        </p:spPr>
      </p:pic>
      <p:sp>
        <p:nvSpPr>
          <p:cNvPr id="3" name="Callout: Line with No Border 2">
            <a:extLst>
              <a:ext uri="{FF2B5EF4-FFF2-40B4-BE49-F238E27FC236}">
                <a16:creationId xmlns:a16="http://schemas.microsoft.com/office/drawing/2014/main" id="{9B2712FF-C17C-4EC2-8D12-DC975892F42C}"/>
              </a:ext>
            </a:extLst>
          </p:cNvPr>
          <p:cNvSpPr/>
          <p:nvPr/>
        </p:nvSpPr>
        <p:spPr>
          <a:xfrm>
            <a:off x="7524328" y="2060848"/>
            <a:ext cx="1619672" cy="720080"/>
          </a:xfrm>
          <a:prstGeom prst="callout1">
            <a:avLst>
              <a:gd name="adj1" fmla="val 52058"/>
              <a:gd name="adj2" fmla="val 2773"/>
              <a:gd name="adj3" fmla="val 183279"/>
              <a:gd name="adj4" fmla="val -5869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Body of sphenoid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DD2FD-F833-4502-8AE4-D2C22010F4C5}"/>
              </a:ext>
            </a:extLst>
          </p:cNvPr>
          <p:cNvSpPr/>
          <p:nvPr/>
        </p:nvSpPr>
        <p:spPr>
          <a:xfrm rot="1925090">
            <a:off x="7291131" y="2775066"/>
            <a:ext cx="113872" cy="1566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Bent Line with No Border 6">
            <a:extLst>
              <a:ext uri="{FF2B5EF4-FFF2-40B4-BE49-F238E27FC236}">
                <a16:creationId xmlns:a16="http://schemas.microsoft.com/office/drawing/2014/main" id="{A3EDCBF3-7FC4-4C59-8DC4-5A50C19F58C6}"/>
              </a:ext>
            </a:extLst>
          </p:cNvPr>
          <p:cNvSpPr/>
          <p:nvPr/>
        </p:nvSpPr>
        <p:spPr>
          <a:xfrm>
            <a:off x="4788024" y="116632"/>
            <a:ext cx="4176464" cy="576064"/>
          </a:xfrm>
          <a:prstGeom prst="callout2">
            <a:avLst>
              <a:gd name="adj1" fmla="val 310193"/>
              <a:gd name="adj2" fmla="val -7256"/>
              <a:gd name="adj3" fmla="val 39567"/>
              <a:gd name="adj4" fmla="val 2715"/>
              <a:gd name="adj5" fmla="val 161941"/>
              <a:gd name="adj6" fmla="val -1615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Frontal sinus and frontal bone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D1E4B-9B8E-48F2-9D9C-4B4A501EAD29}"/>
              </a:ext>
            </a:extLst>
          </p:cNvPr>
          <p:cNvSpPr txBox="1"/>
          <p:nvPr/>
        </p:nvSpPr>
        <p:spPr>
          <a:xfrm>
            <a:off x="107504" y="3137096"/>
            <a:ext cx="19442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Medial wall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B18F3-F72B-4D77-B773-938DE243D96B}"/>
              </a:ext>
            </a:extLst>
          </p:cNvPr>
          <p:cNvSpPr txBox="1"/>
          <p:nvPr/>
        </p:nvSpPr>
        <p:spPr>
          <a:xfrm>
            <a:off x="3031154" y="6373490"/>
            <a:ext cx="123405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E6C73-1002-4D3C-AD2D-3CD27F63AD4D}"/>
              </a:ext>
            </a:extLst>
          </p:cNvPr>
          <p:cNvSpPr txBox="1"/>
          <p:nvPr/>
        </p:nvSpPr>
        <p:spPr>
          <a:xfrm>
            <a:off x="3059832" y="1324"/>
            <a:ext cx="116204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Roof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999E4-056A-4105-B568-7B9A2A026484}"/>
              </a:ext>
            </a:extLst>
          </p:cNvPr>
          <p:cNvSpPr txBox="1"/>
          <p:nvPr/>
        </p:nvSpPr>
        <p:spPr>
          <a:xfrm>
            <a:off x="107504" y="5993514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Palatine process of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1E1D5-9EBE-4C20-B23B-0D194EA608BF}"/>
              </a:ext>
            </a:extLst>
          </p:cNvPr>
          <p:cNvSpPr txBox="1"/>
          <p:nvPr/>
        </p:nvSpPr>
        <p:spPr>
          <a:xfrm>
            <a:off x="8482063" y="6019547"/>
            <a:ext cx="6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278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91A2F-52DE-4C37-9748-5EDED8CDF314}"/>
              </a:ext>
            </a:extLst>
          </p:cNvPr>
          <p:cNvSpPr/>
          <p:nvPr/>
        </p:nvSpPr>
        <p:spPr>
          <a:xfrm>
            <a:off x="107504" y="1"/>
            <a:ext cx="8928992" cy="651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2286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Boundaries of the nasal cavity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504825" algn="l"/>
                <a:tab pos="149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floor: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 palate separating it from the oral cavity (palatine process of maxilla &amp; horizontal plate of palatine bone).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504825" algn="l"/>
                <a:tab pos="149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roof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has the following parts: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 sloping part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formed by the nasal and frontal bones.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Middle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horizontal part: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formed by cribriform plate of ethmoid.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Posterior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Sloping part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formed by body of sphenoid. 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tabLst>
                <a:tab pos="504825" algn="l"/>
                <a:tab pos="1498600" algn="l"/>
              </a:tabLst>
            </a:pP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504825" algn="l"/>
                <a:tab pos="149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medial wall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nasal septum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is formed by :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septal cartilage.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-superiorly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perpendicular plate of ethmoid.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lphaLcParenBoth"/>
              <a:tabLst>
                <a:tab pos="9144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-inferiorly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Vomer bone (single bone).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DBE61-6024-419E-A6BF-A5CEBC4E5ECA}"/>
              </a:ext>
            </a:extLst>
          </p:cNvPr>
          <p:cNvSpPr txBox="1"/>
          <p:nvPr/>
        </p:nvSpPr>
        <p:spPr>
          <a:xfrm>
            <a:off x="8383294" y="5745380"/>
            <a:ext cx="6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906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2915" t="6516" r="43527" b="39344"/>
          <a:stretch>
            <a:fillRect/>
          </a:stretch>
        </p:blipFill>
        <p:spPr bwMode="auto">
          <a:xfrm>
            <a:off x="1528854" y="260648"/>
            <a:ext cx="6552728" cy="61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16686" y="4374794"/>
            <a:ext cx="2357454" cy="926414"/>
          </a:xfrm>
          <a:prstGeom prst="callout2">
            <a:avLst>
              <a:gd name="adj1" fmla="val 73358"/>
              <a:gd name="adj2" fmla="val -13961"/>
              <a:gd name="adj3" fmla="val 20234"/>
              <a:gd name="adj4" fmla="val 22489"/>
              <a:gd name="adj5" fmla="val -13361"/>
              <a:gd name="adj6" fmla="val -27415"/>
            </a:avLst>
          </a:prstGeom>
          <a:noFill/>
          <a:ln w="38100">
            <a:solidFill>
              <a:srgbClr val="66FF33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maxilla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3C1A5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944" y="30104"/>
            <a:ext cx="311687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Lateral wall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3636052" y="5615414"/>
            <a:ext cx="2016224" cy="796983"/>
          </a:xfrm>
          <a:prstGeom prst="callout2">
            <a:avLst>
              <a:gd name="adj1" fmla="val 546"/>
              <a:gd name="adj2" fmla="val 86269"/>
              <a:gd name="adj3" fmla="val 4370"/>
              <a:gd name="adj4" fmla="val 75497"/>
              <a:gd name="adj5" fmla="val -111112"/>
              <a:gd name="adj6" fmla="val 76724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SimSun" pitchFamily="2" charset="-122"/>
                <a:cs typeface="+mn-cs"/>
              </a:rPr>
              <a:t>Palatine bone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-90818" y="3501008"/>
            <a:ext cx="2518570" cy="504056"/>
          </a:xfrm>
          <a:prstGeom prst="callout2">
            <a:avLst>
              <a:gd name="adj1" fmla="val 51412"/>
              <a:gd name="adj2" fmla="val 5734"/>
              <a:gd name="adj3" fmla="val 66982"/>
              <a:gd name="adj4" fmla="val -14813"/>
              <a:gd name="adj5" fmla="val -69193"/>
              <a:gd name="adj6" fmla="val -41565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lacrimal bone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7114832" y="3717032"/>
            <a:ext cx="1938350" cy="1062046"/>
          </a:xfrm>
          <a:prstGeom prst="callout2">
            <a:avLst>
              <a:gd name="adj1" fmla="val 18191"/>
              <a:gd name="adj2" fmla="val 26964"/>
              <a:gd name="adj3" fmla="val 19600"/>
              <a:gd name="adj4" fmla="val 1323"/>
              <a:gd name="adj5" fmla="val 23988"/>
              <a:gd name="adj6" fmla="val -2983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medial Pterygoid plate of the sphenoid bone</a:t>
            </a:r>
            <a:endParaRPr kumimoji="0" lang="en-US" altLang="zh-CN" sz="2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4121142" y="1052736"/>
            <a:ext cx="2664296" cy="360040"/>
          </a:xfrm>
          <a:prstGeom prst="callout2">
            <a:avLst>
              <a:gd name="adj1" fmla="val 120195"/>
              <a:gd name="adj2" fmla="val 8768"/>
              <a:gd name="adj3" fmla="val 201649"/>
              <a:gd name="adj4" fmla="val 7006"/>
              <a:gd name="adj5" fmla="val 364869"/>
              <a:gd name="adj6" fmla="val 5977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Ethmoid bone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flipH="1">
            <a:off x="-180528" y="1844824"/>
            <a:ext cx="2357454" cy="926414"/>
          </a:xfrm>
          <a:prstGeom prst="callout2">
            <a:avLst>
              <a:gd name="adj1" fmla="val 92775"/>
              <a:gd name="adj2" fmla="val 30550"/>
              <a:gd name="adj3" fmla="val 151299"/>
              <a:gd name="adj4" fmla="val -1038"/>
              <a:gd name="adj5" fmla="val 127639"/>
              <a:gd name="adj6" fmla="val -29221"/>
            </a:avLst>
          </a:prstGeom>
          <a:noFill/>
          <a:ln w="38100">
            <a:solidFill>
              <a:srgbClr val="66FF33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Frontal process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maxilla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B6A61-9F5D-4A02-9DBF-52FF199EC802}"/>
              </a:ext>
            </a:extLst>
          </p:cNvPr>
          <p:cNvSpPr txBox="1"/>
          <p:nvPr/>
        </p:nvSpPr>
        <p:spPr>
          <a:xfrm>
            <a:off x="8095632" y="6037387"/>
            <a:ext cx="6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429C8-E9C5-45F9-AF81-0E3ACF4005A4}"/>
              </a:ext>
            </a:extLst>
          </p:cNvPr>
          <p:cNvSpPr txBox="1"/>
          <p:nvPr/>
        </p:nvSpPr>
        <p:spPr>
          <a:xfrm>
            <a:off x="16686" y="1168330"/>
            <a:ext cx="228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Nasal bone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95583F-D466-4B7A-A2B7-0F8584B4587A}"/>
              </a:ext>
            </a:extLst>
          </p:cNvPr>
          <p:cNvCxnSpPr>
            <a:cxnSpLocks/>
          </p:cNvCxnSpPr>
          <p:nvPr/>
        </p:nvCxnSpPr>
        <p:spPr>
          <a:xfrm>
            <a:off x="1514804" y="1489087"/>
            <a:ext cx="859336" cy="2463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13">
            <a:extLst>
              <a:ext uri="{FF2B5EF4-FFF2-40B4-BE49-F238E27FC236}">
                <a16:creationId xmlns:a16="http://schemas.microsoft.com/office/drawing/2014/main" id="{F254E638-0845-42AD-80BC-EB14229BF843}"/>
              </a:ext>
            </a:extLst>
          </p:cNvPr>
          <p:cNvSpPr>
            <a:spLocks/>
          </p:cNvSpPr>
          <p:nvPr/>
        </p:nvSpPr>
        <p:spPr bwMode="auto">
          <a:xfrm>
            <a:off x="5598922" y="5722555"/>
            <a:ext cx="2016224" cy="796983"/>
          </a:xfrm>
          <a:prstGeom prst="callout2">
            <a:avLst>
              <a:gd name="adj1" fmla="val 546"/>
              <a:gd name="adj2" fmla="val 86269"/>
              <a:gd name="adj3" fmla="val 4370"/>
              <a:gd name="adj4" fmla="val 23454"/>
              <a:gd name="adj5" fmla="val -201394"/>
              <a:gd name="adj6" fmla="val -9519"/>
            </a:avLst>
          </a:prstGeom>
          <a:noFill/>
          <a:ln w="57150">
            <a:solidFill>
              <a:srgbClr val="FF3399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SimSun" pitchFamily="2" charset="-122"/>
                <a:cs typeface="+mn-cs"/>
              </a:rPr>
              <a:t>Inferior concha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DE8DE-07E7-4A33-BD09-2509B4B50FE9}"/>
              </a:ext>
            </a:extLst>
          </p:cNvPr>
          <p:cNvSpPr txBox="1"/>
          <p:nvPr/>
        </p:nvSpPr>
        <p:spPr>
          <a:xfrm>
            <a:off x="249040" y="377268"/>
            <a:ext cx="17281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Anterior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F28E84-5BED-4C56-BC76-A30500C9F720}"/>
              </a:ext>
            </a:extLst>
          </p:cNvPr>
          <p:cNvSpPr txBox="1"/>
          <p:nvPr/>
        </p:nvSpPr>
        <p:spPr>
          <a:xfrm>
            <a:off x="6974857" y="437854"/>
            <a:ext cx="17281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Posterior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1515</Words>
  <Application>Microsoft Office PowerPoint</Application>
  <PresentationFormat>On-screen Show (4:3)</PresentationFormat>
  <Paragraphs>250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1_سمة Office</vt:lpstr>
      <vt:lpstr>2_سمة Office</vt:lpstr>
      <vt:lpstr>4_سمة Office</vt:lpstr>
      <vt:lpstr>6_سمة Office</vt:lpstr>
      <vt:lpstr>7_سمة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Arterial blood supply of the nose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Maxillary sinus</vt:lpstr>
      <vt:lpstr>PowerPoint Presentation</vt:lpstr>
      <vt:lpstr>PowerPoint Presentation</vt:lpstr>
      <vt:lpstr>Clinical notes about maxillary sinus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hanan</dc:creator>
  <cp:lastModifiedBy>عثمان الشهواني</cp:lastModifiedBy>
  <cp:revision>325</cp:revision>
  <dcterms:created xsi:type="dcterms:W3CDTF">2010-11-02T09:11:40Z</dcterms:created>
  <dcterms:modified xsi:type="dcterms:W3CDTF">2020-10-12T18:34:40Z</dcterms:modified>
</cp:coreProperties>
</file>