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>
  <p:sldMasterIdLst>
    <p:sldMasterId id="2147483648" r:id="rId4"/>
    <p:sldMasterId id="2147483662" r:id="rId5"/>
  </p:sldMasterIdLst>
  <p:notesMasterIdLst>
    <p:notesMasterId r:id="rId33"/>
  </p:notesMasterIdLst>
  <p:sldIdLst>
    <p:sldId id="328" r:id="rId6"/>
    <p:sldId id="322" r:id="rId7"/>
    <p:sldId id="310" r:id="rId8"/>
    <p:sldId id="311" r:id="rId9"/>
    <p:sldId id="256" r:id="rId10"/>
    <p:sldId id="257" r:id="rId11"/>
    <p:sldId id="258" r:id="rId12"/>
    <p:sldId id="259" r:id="rId13"/>
    <p:sldId id="300" r:id="rId14"/>
    <p:sldId id="260" r:id="rId15"/>
    <p:sldId id="281" r:id="rId16"/>
    <p:sldId id="321" r:id="rId17"/>
    <p:sldId id="318" r:id="rId18"/>
    <p:sldId id="317" r:id="rId19"/>
    <p:sldId id="304" r:id="rId20"/>
    <p:sldId id="282" r:id="rId21"/>
    <p:sldId id="305" r:id="rId22"/>
    <p:sldId id="285" r:id="rId23"/>
    <p:sldId id="308" r:id="rId24"/>
    <p:sldId id="276" r:id="rId25"/>
    <p:sldId id="307" r:id="rId26"/>
    <p:sldId id="278" r:id="rId27"/>
    <p:sldId id="279" r:id="rId28"/>
    <p:sldId id="280" r:id="rId29"/>
    <p:sldId id="271" r:id="rId30"/>
    <p:sldId id="272" r:id="rId31"/>
    <p:sldId id="329" r:id="rId32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BFD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380"/>
    <p:restoredTop sz="94660"/>
  </p:normalViewPr>
  <p:slideViewPr>
    <p:cSldViewPr>
      <p:cViewPr varScale="1">
        <p:scale>
          <a:sx n="72" d="100"/>
          <a:sy n="72" d="100"/>
        </p:scale>
        <p:origin x="1704" y="66"/>
      </p:cViewPr>
      <p:guideLst>
        <p:guide orient="horz" pos="21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slide" Target="slides/slide13.xml" /><Relationship Id="rId26" Type="http://schemas.openxmlformats.org/officeDocument/2006/relationships/slide" Target="slides/slide21.xml" /><Relationship Id="rId3" Type="http://schemas.openxmlformats.org/officeDocument/2006/relationships/customXml" Target="../customXml/item3.xml" /><Relationship Id="rId21" Type="http://schemas.openxmlformats.org/officeDocument/2006/relationships/slide" Target="slides/slide16.xml" /><Relationship Id="rId34" Type="http://schemas.openxmlformats.org/officeDocument/2006/relationships/presProps" Target="presProps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5" Type="http://schemas.openxmlformats.org/officeDocument/2006/relationships/slide" Target="slides/slide20.xml" /><Relationship Id="rId33" Type="http://schemas.openxmlformats.org/officeDocument/2006/relationships/notesMaster" Target="notesMasters/notesMaster1.xml" /><Relationship Id="rId2" Type="http://schemas.openxmlformats.org/officeDocument/2006/relationships/customXml" Target="../customXml/item2.xml" /><Relationship Id="rId16" Type="http://schemas.openxmlformats.org/officeDocument/2006/relationships/slide" Target="slides/slide11.xml" /><Relationship Id="rId20" Type="http://schemas.openxmlformats.org/officeDocument/2006/relationships/slide" Target="slides/slide15.xml" /><Relationship Id="rId29" Type="http://schemas.openxmlformats.org/officeDocument/2006/relationships/slide" Target="slides/slide24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24" Type="http://schemas.openxmlformats.org/officeDocument/2006/relationships/slide" Target="slides/slide19.xml" /><Relationship Id="rId32" Type="http://schemas.openxmlformats.org/officeDocument/2006/relationships/slide" Target="slides/slide27.xml" /><Relationship Id="rId37" Type="http://schemas.openxmlformats.org/officeDocument/2006/relationships/tableStyles" Target="tableStyles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10.xml" /><Relationship Id="rId23" Type="http://schemas.openxmlformats.org/officeDocument/2006/relationships/slide" Target="slides/slide18.xml" /><Relationship Id="rId28" Type="http://schemas.openxmlformats.org/officeDocument/2006/relationships/slide" Target="slides/slide23.xml" /><Relationship Id="rId36" Type="http://schemas.openxmlformats.org/officeDocument/2006/relationships/theme" Target="theme/theme1.xml" /><Relationship Id="rId10" Type="http://schemas.openxmlformats.org/officeDocument/2006/relationships/slide" Target="slides/slide5.xml" /><Relationship Id="rId19" Type="http://schemas.openxmlformats.org/officeDocument/2006/relationships/slide" Target="slides/slide14.xml" /><Relationship Id="rId31" Type="http://schemas.openxmlformats.org/officeDocument/2006/relationships/slide" Target="slides/slide26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slide" Target="slides/slide17.xml" /><Relationship Id="rId27" Type="http://schemas.openxmlformats.org/officeDocument/2006/relationships/slide" Target="slides/slide22.xml" /><Relationship Id="rId30" Type="http://schemas.openxmlformats.org/officeDocument/2006/relationships/slide" Target="slides/slide25.xml" /><Relationship Id="rId35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rtl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rtl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rtl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rtl="1">
              <a:defRPr sz="1200">
                <a:latin typeface="Arial" panose="020B0604020202020204" pitchFamily="34" charset="0"/>
              </a:defRPr>
            </a:lvl1pPr>
          </a:lstStyle>
          <a:p>
            <a:fld id="{D05E4BB1-FE3E-4522-9C32-A0DFE1DA5E36}" type="slidenum">
              <a:rPr lang="ar-SA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221EBC-17AB-4A50-960C-E4B23E308320}" type="slidenum">
              <a:rPr lang="ar-SA" altLang="en-US" sz="1200">
                <a:latin typeface="Arial" panose="020B0604020202020204" pitchFamily="34" charset="0"/>
              </a:rPr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D1DC9-0834-4EC4-88E4-9B444937974C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728ED-2AD5-4F7A-A299-31E88AD7B236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E8166-063D-493E-9ECD-D53C9E931C2D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418D0-0686-4D5D-B87B-008EDDF5C818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712F0-0871-493A-A14E-BD66C6F86C80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CD431-4FE9-4C24-B7AA-672C6C355907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BB1FB-34E3-4AB3-A304-3E748184107F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BEA0B-9266-4872-9E37-A1AB53A1C2E5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9FE1A-0B4F-4235-989B-A51F4FDDAA7C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491BE-6E6A-4BEB-BEC3-6936F83BD236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58CC6-5080-460E-B771-4C18A865E118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906A4-FBFC-4FB1-B715-07AC35BCDCF9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292DE-53A4-48C0-ACA5-F4FF7080BB5D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6FC6C-F9CB-4BB4-9ACB-1D8ACB42A854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924C5-A9FB-4C8E-97B3-E52AE20D05C4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E107B-46E9-4A51-B068-4BB7EDCB66C0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3" y="341313"/>
            <a:ext cx="1943100" cy="5754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41313"/>
            <a:ext cx="5681663" cy="5754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E51F9-1F4B-436C-88E4-AD424D9604D6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C5973-CA15-434B-8D1E-051CB3DD8E09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5647B-E027-40D9-8876-DBEC4F0E515E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69D75-0481-43E0-B819-63384EAEACCA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1DC2A-3B21-4021-B8D3-915A5E91E846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D2C5C-5029-4282-80EA-F6D1AAE234A9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4ADB2-8269-4EF5-9983-D138589F7EE0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92AE1-3ECD-494F-B413-27969EAF7BD7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 /><Relationship Id="rId3" Type="http://schemas.openxmlformats.org/officeDocument/2006/relationships/slideLayout" Target="../slideLayouts/slideLayout16.xml" /><Relationship Id="rId7" Type="http://schemas.openxmlformats.org/officeDocument/2006/relationships/slideLayout" Target="../slideLayouts/slideLayout20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5.xml" /><Relationship Id="rId1" Type="http://schemas.openxmlformats.org/officeDocument/2006/relationships/slideLayout" Target="../slideLayouts/slideLayout14.xml" /><Relationship Id="rId6" Type="http://schemas.openxmlformats.org/officeDocument/2006/relationships/slideLayout" Target="../slideLayouts/slideLayout19.xml" /><Relationship Id="rId11" Type="http://schemas.openxmlformats.org/officeDocument/2006/relationships/slideLayout" Target="../slideLayouts/slideLayout24.xml" /><Relationship Id="rId5" Type="http://schemas.openxmlformats.org/officeDocument/2006/relationships/slideLayout" Target="../slideLayouts/slideLayout18.xml" /><Relationship Id="rId10" Type="http://schemas.openxmlformats.org/officeDocument/2006/relationships/slideLayout" Target="../slideLayouts/slideLayout23.xml" /><Relationship Id="rId4" Type="http://schemas.openxmlformats.org/officeDocument/2006/relationships/slideLayout" Target="../slideLayouts/slideLayout17.xml" /><Relationship Id="rId9" Type="http://schemas.openxmlformats.org/officeDocument/2006/relationships/slideLayout" Target="../slideLayouts/slideLayout2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134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/>
          <a:lstStyle>
            <a:lvl1pPr eaLnBrk="0" hangingPunct="0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/>
          <a:lstStyle>
            <a:lvl1pPr algn="ctr" eaLnBrk="0" hangingPunct="0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/>
          <a:lstStyle>
            <a:lvl1pPr algn="r" eaLnBrk="0" hangingPunct="0">
              <a:defRPr sz="1400">
                <a:cs typeface="Times New Roman" panose="02020603050405020304" pitchFamily="18" charset="0"/>
              </a:defRPr>
            </a:lvl1pPr>
          </a:lstStyle>
          <a:p>
            <a:fld id="{BA7909AA-BBE7-4A64-B31B-95930D45D41E}" type="slidenum">
              <a:rPr lang="ar-SA" altLang="en-US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1029" name="Group 5"/>
          <p:cNvGrpSpPr/>
          <p:nvPr/>
        </p:nvGrpSpPr>
        <p:grpSpPr bwMode="auto">
          <a:xfrm>
            <a:off x="0" y="3175"/>
            <a:ext cx="9132888" cy="6845300"/>
            <a:chOff x="0" y="2"/>
            <a:chExt cx="5753" cy="4312"/>
          </a:xfrm>
        </p:grpSpPr>
        <p:sp>
          <p:nvSpPr>
            <p:cNvPr id="1032" name="Freeform 6"/>
            <p:cNvSpPr/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00238F"/>
                </a:gs>
                <a:gs pos="100000">
                  <a:srgbClr val="00279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Arc 7"/>
            <p:cNvSpPr/>
            <p:nvPr/>
          </p:nvSpPr>
          <p:spPr bwMode="auto">
            <a:xfrm>
              <a:off x="0" y="2"/>
              <a:ext cx="5298" cy="4312"/>
            </a:xfrm>
            <a:custGeom>
              <a:avLst/>
              <a:gdLst>
                <a:gd name="T0" fmla="*/ 5 w 21600"/>
                <a:gd name="T1" fmla="*/ 0 h 21600"/>
                <a:gd name="T2" fmla="*/ 5298 w 21600"/>
                <a:gd name="T3" fmla="*/ 4312 h 21600"/>
                <a:gd name="T4" fmla="*/ 0 w 21600"/>
                <a:gd name="T5" fmla="*/ 431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19" y="0"/>
                  </a:moveTo>
                  <a:cubicBezTo>
                    <a:pt x="11941" y="11"/>
                    <a:pt x="21600" y="9678"/>
                    <a:pt x="21600" y="21600"/>
                  </a:cubicBezTo>
                </a:path>
                <a:path w="21600" h="21600" stroke="0" extrusionOk="0">
                  <a:moveTo>
                    <a:pt x="19" y="0"/>
                  </a:moveTo>
                  <a:cubicBezTo>
                    <a:pt x="11941" y="11"/>
                    <a:pt x="21600" y="9678"/>
                    <a:pt x="21600" y="21600"/>
                  </a:cubicBezTo>
                  <a:lnTo>
                    <a:pt x="0" y="21600"/>
                  </a:lnTo>
                  <a:lnTo>
                    <a:pt x="19" y="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4000"/>
        <a:buFont typeface="Monotype Sorts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0563" y="3413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/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/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550" y="64960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/>
          <a:lstStyle>
            <a:lvl1pPr algn="r" eaLnBrk="0" hangingPunct="0">
              <a:defRPr sz="1000">
                <a:latin typeface="Arial" panose="020B0604020202020204" pitchFamily="34" charset="0"/>
              </a:defRPr>
            </a:lvl1pPr>
          </a:lstStyle>
          <a:p>
            <a:fld id="{C2FD57C5-7ED0-47D7-85CD-F1DD99D8ECF6}" type="slidenum">
              <a:rPr lang="ar-SA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 Black" panose="020B0A040201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 Black" panose="020B0A040201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 Black" panose="020B0A040201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 Black" panose="020B0A040201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 Black" panose="020B0A040201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 Black" panose="020B0A040201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 Black" panose="020B0A040201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5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8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3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9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11.pn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10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14.jpe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 /><Relationship Id="rId1" Type="http://schemas.openxmlformats.org/officeDocument/2006/relationships/themeOverride" Target="../theme/themeOverride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11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3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1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13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14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15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16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slideLayout" Target="../slideLayouts/slideLayout15.xml" /><Relationship Id="rId1" Type="http://schemas.openxmlformats.org/officeDocument/2006/relationships/themeOverride" Target="../theme/themeOverride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3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5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lood composition vessel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" t="13353" r="2632" b="17839"/>
          <a:stretch>
            <a:fillRect/>
          </a:stretch>
        </p:blipFill>
        <p:spPr bwMode="auto">
          <a:xfrm>
            <a:off x="1219200" y="1213485"/>
            <a:ext cx="6705600" cy="419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WordArt 3"/>
          <p:cNvSpPr>
            <a:spLocks noChangeArrowheads="1" noChangeShapeType="1" noTextEdit="1"/>
          </p:cNvSpPr>
          <p:nvPr/>
        </p:nvSpPr>
        <p:spPr bwMode="auto">
          <a:xfrm>
            <a:off x="1524000" y="4191000"/>
            <a:ext cx="6553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4631055" y="1242060"/>
            <a:ext cx="2247265" cy="93853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Blood</a:t>
            </a: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4038600" y="3124200"/>
            <a:ext cx="1143000" cy="609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B2B2B2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2057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/>
              <a:t>Function</a:t>
            </a:r>
            <a:r>
              <a:rPr lang="en-US" sz="320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sz="2400"/>
              <a:t>The main function is the defensive function when bacteria   invade the body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190500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</a:pPr>
            <a:r>
              <a:rPr lang="en-US" altLang="en-US" sz="2800" b="1">
                <a:solidFill>
                  <a:srgbClr val="BFD826"/>
                </a:solidFill>
              </a:rPr>
              <a:t>(</a:t>
            </a:r>
            <a:r>
              <a:rPr lang="en-US" altLang="en-US" sz="2800" b="1" i="1">
                <a:solidFill>
                  <a:srgbClr val="BFD826"/>
                </a:solidFill>
              </a:rPr>
              <a:t>1) Margination</a:t>
            </a:r>
            <a:r>
              <a:rPr lang="en-US" altLang="en-US" sz="2800">
                <a:solidFill>
                  <a:srgbClr val="BFD826"/>
                </a:solidFill>
              </a:rPr>
              <a:t>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914400" y="2895600"/>
            <a:ext cx="807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The Neutrophils aggregate and stick to the damaged capillary walls 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3352800"/>
            <a:ext cx="320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</a:pPr>
            <a:r>
              <a:rPr lang="en-US" altLang="en-US" sz="2800" b="1" i="1">
                <a:solidFill>
                  <a:srgbClr val="BFD826"/>
                </a:solidFill>
              </a:rPr>
              <a:t>(2)  Chemotaxis</a:t>
            </a:r>
            <a:r>
              <a:rPr lang="en-US" altLang="en-US" sz="2800">
                <a:solidFill>
                  <a:srgbClr val="BFD826"/>
                </a:solidFill>
              </a:rPr>
              <a:t> 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09600" y="41910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Some substances released at site of infection (degenerative  products, bacterial toxins &amp; complement system) lead to attraction of leucocytes from near capillary (&lt;100 </a:t>
            </a:r>
            <a:r>
              <a:rPr lang="en-US" altLang="en-US" sz="2000" b="1">
                <a:sym typeface="Symbol" panose="05050102010706020507" pitchFamily="18" charset="2"/>
              </a:rPr>
              <a:t></a:t>
            </a:r>
            <a:r>
              <a:rPr lang="en-US" altLang="en-US" sz="2000" b="1"/>
              <a:t> distance) to migrate towards the inflammed area (positive chemotaxis</a:t>
            </a:r>
            <a:r>
              <a:rPr lang="en-US" altLang="en-US" sz="2000"/>
              <a:t> )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52400" y="5791200"/>
            <a:ext cx="8991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endParaRPr lang="en-US" alt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2" grpId="0"/>
      <p:bldP spid="7173" grpId="0"/>
      <p:bldP spid="7174" grpId="0"/>
      <p:bldP spid="7175" grpId="0"/>
      <p:bldP spid="71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3048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>
                <a:solidFill>
                  <a:srgbClr val="BFD826"/>
                </a:solidFill>
              </a:rPr>
              <a:t>(3) Diapedesis: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04800"/>
            <a:ext cx="60198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dirty="0"/>
              <a:t>WBCs can squeeze themselves through the pores of the capillaries to outside. In infected area these pores increase in size to facilitate diapedesis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1371600"/>
            <a:ext cx="449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rgbClr val="BFD8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(4) Ameboid movement: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724400" y="1524000"/>
            <a:ext cx="403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 dirty="0"/>
              <a:t>WBCs are motile cells and move by ameboid motion by 40 </a:t>
            </a:r>
            <a:r>
              <a:rPr lang="en-US" altLang="en-US" sz="2000" b="1" dirty="0">
                <a:sym typeface="Symbol" panose="05050102010706020507" pitchFamily="18" charset="2"/>
              </a:rPr>
              <a:t></a:t>
            </a:r>
            <a:r>
              <a:rPr lang="en-US" altLang="en-US" sz="2000" b="1" dirty="0"/>
              <a:t>/min</a:t>
            </a:r>
            <a:r>
              <a:rPr lang="en-US" altLang="en-US" sz="2000" dirty="0"/>
              <a:t> 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52400" y="2133600"/>
            <a:ext cx="335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rgbClr val="BFD8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(5) Phagocytosis</a:t>
            </a:r>
            <a:r>
              <a:rPr lang="en-US">
                <a:solidFill>
                  <a:srgbClr val="BFD8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057400" y="27432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This is the power of leucocytes to engulf foreign materials as bacteria, toxins and dead cells 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371600" y="35814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Then ingest these material via proteolytic enzymes of lysosomes 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371600" y="4724400"/>
            <a:ext cx="7391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A neutrophil can phagocytize 5-20 bacteria before the neutrophils die and form pus 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447800" y="41148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 bactericidal agent as hydrogen peroxide (H</a:t>
            </a:r>
            <a:r>
              <a:rPr lang="en-US" altLang="en-US" sz="2000" b="1" baseline="-25000"/>
              <a:t>2</a:t>
            </a:r>
            <a:r>
              <a:rPr lang="en-US" altLang="en-US" sz="2000" b="1"/>
              <a:t>O</a:t>
            </a:r>
            <a:r>
              <a:rPr lang="en-US" altLang="en-US" sz="2000" b="1" baseline="-25000"/>
              <a:t>2</a:t>
            </a:r>
            <a:r>
              <a:rPr lang="en-US" altLang="en-US" sz="2000" b="1"/>
              <a:t>) can kill bacteria.</a:t>
            </a:r>
            <a:r>
              <a:rPr lang="en-US" altLang="en-US" sz="2000"/>
              <a:t> 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752600" y="59436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which makes the foreign materials more susceptible for phagocytosis 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5257800"/>
            <a:ext cx="335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rgbClr val="BFD8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(6) Opsonization</a:t>
            </a:r>
            <a:r>
              <a:rPr lang="en-US">
                <a:solidFill>
                  <a:srgbClr val="BFD8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  <p:bldP spid="28676" grpId="0"/>
      <p:bldP spid="28677" grpId="0"/>
      <p:bldP spid="28678" grpId="0"/>
      <p:bldP spid="28679" grpId="0"/>
      <p:bldP spid="28680" grpId="0"/>
      <p:bldP spid="28681" grpId="0"/>
      <p:bldP spid="28682" grpId="0"/>
      <p:bldP spid="28683" grpId="0"/>
      <p:bldP spid="286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solidFill>
                  <a:srgbClr val="FFCC00"/>
                </a:solidFill>
                <a:effectLst/>
              </a:rPr>
              <a:t>Phagocytosis</a:t>
            </a:r>
            <a:endParaRPr lang="en-GB">
              <a:solidFill>
                <a:srgbClr val="FFCC0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2720" y="872490"/>
            <a:ext cx="8720455" cy="2094865"/>
          </a:xfrm>
        </p:spPr>
        <p:txBody>
          <a:bodyPr/>
          <a:lstStyle/>
          <a:p>
            <a:pPr eaLnBrk="1" hangingPunct="1">
              <a:buClr>
                <a:srgbClr val="FFCC00"/>
              </a:buClr>
              <a:buFont typeface="Wingdings" panose="05000000000000000000" charset="0"/>
              <a:buChar char="v"/>
            </a:pPr>
            <a:r>
              <a:rPr lang="en-GB" altLang="en-US" sz="2800"/>
              <a:t>Lysosomes contain enzymes = degrade biomolecules.</a:t>
            </a:r>
          </a:p>
          <a:p>
            <a:pPr marL="609600" indent="-609600" eaLnBrk="1" hangingPunct="1">
              <a:buClr>
                <a:srgbClr val="FFCC00"/>
              </a:buClr>
              <a:buFont typeface="Monotype Sorts" charset="2"/>
              <a:buNone/>
            </a:pPr>
            <a:endParaRPr lang="en-GB" altLang="en-US" sz="2800"/>
          </a:p>
          <a:p>
            <a:pPr eaLnBrk="1" hangingPunct="1">
              <a:buClr>
                <a:srgbClr val="FFCC00"/>
              </a:buClr>
              <a:buFont typeface="Wingdings" panose="05000000000000000000" charset="0"/>
              <a:buChar char="v"/>
            </a:pPr>
            <a:r>
              <a:rPr lang="en-GB" altLang="en-US" sz="2800"/>
              <a:t>E.g. acid hydrolases, lysozyme, neutral proteases, myeloperoxidase, lactoferrin, &amp; phospholipase A.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altLang="en-US"/>
          </a:p>
        </p:txBody>
      </p:sp>
      <p:grpSp>
        <p:nvGrpSpPr>
          <p:cNvPr id="70661" name="Group 5"/>
          <p:cNvGrpSpPr/>
          <p:nvPr/>
        </p:nvGrpSpPr>
        <p:grpSpPr bwMode="auto">
          <a:xfrm>
            <a:off x="60960" y="3275735"/>
            <a:ext cx="8599170" cy="3753066"/>
            <a:chOff x="431" y="2033"/>
            <a:chExt cx="4808" cy="1648"/>
          </a:xfrm>
        </p:grpSpPr>
        <p:pic>
          <p:nvPicPr>
            <p:cNvPr id="17414" name="Picture 6" descr="phagocytosi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21" b="8962"/>
            <a:stretch>
              <a:fillRect/>
            </a:stretch>
          </p:blipFill>
          <p:spPr bwMode="auto">
            <a:xfrm>
              <a:off x="780" y="2033"/>
              <a:ext cx="4400" cy="1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431" y="2976"/>
              <a:ext cx="4808" cy="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</a:pPr>
              <a:endParaRPr lang="en-GB" altLang="en-US" i="1"/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</a:pPr>
              <a:endParaRPr lang="en-GB" altLang="en-US" i="1"/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GB" altLang="en-US" i="1"/>
                <a:t>          </a:t>
              </a:r>
              <a:r>
                <a:rPr lang="en-GB" altLang="en-US" sz="2000" b="1"/>
                <a:t>Human macrophage engulfing the fungus</a:t>
              </a:r>
              <a:r>
                <a:rPr lang="en-GB" altLang="en-US" sz="2000" b="1" i="1"/>
                <a:t> Candida albicans.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</a:pPr>
              <a:endParaRPr lang="en-GB" altLang="en-US" sz="2000" b="1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8435" name="Picture 3" descr="inflame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47"/>
          <a:stretch>
            <a:fillRect/>
          </a:stretch>
        </p:blipFill>
        <p:spPr>
          <a:xfrm>
            <a:off x="304800" y="762000"/>
            <a:ext cx="86868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686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81000"/>
            <a:ext cx="4267200" cy="2795270"/>
          </a:xfrm>
          <a:noFill/>
        </p:spPr>
        <p:txBody>
          <a:bodyPr/>
          <a:lstStyle/>
          <a:p>
            <a:pPr eaLnBrk="1" hangingPunct="1">
              <a:buFont typeface="Monotype Sorts" charset="2"/>
              <a:buNone/>
            </a:pPr>
            <a:r>
              <a:rPr lang="en-US" altLang="en-US" b="1">
                <a:solidFill>
                  <a:schemeClr val="tx2"/>
                </a:solidFill>
              </a:rPr>
              <a:t>Eosinophils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/>
              <a:t>    eosinophilic granules     Antiparasitic &amp; modulate inflammation</a:t>
            </a:r>
          </a:p>
        </p:txBody>
      </p:sp>
      <p:pic>
        <p:nvPicPr>
          <p:cNvPr id="20483" name="Picture 4" descr="F12_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0" b="69231"/>
          <a:stretch>
            <a:fillRect/>
          </a:stretch>
        </p:blipFill>
        <p:spPr>
          <a:xfrm>
            <a:off x="4876800" y="381000"/>
            <a:ext cx="3962400" cy="3881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5" descr="F12_0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200083"/>
            <a:ext cx="3810000" cy="3443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0"/>
            <a:ext cx="3810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 </a:t>
            </a:r>
            <a:r>
              <a:rPr lang="en-US" sz="3600" b="1"/>
              <a:t>(2) Eosinophils: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2667000" cy="609600"/>
          </a:xfrm>
        </p:spPr>
        <p:txBody>
          <a:bodyPr/>
          <a:lstStyle/>
          <a:p>
            <a:pPr eaLnBrk="1" hangingPunct="1"/>
            <a:r>
              <a:rPr lang="en-US" altLang="en-US" sz="2800" b="1"/>
              <a:t>Characters</a:t>
            </a:r>
            <a:r>
              <a:rPr lang="en-US" altLang="en-US" sz="2800"/>
              <a:t>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810000" y="914400"/>
            <a:ext cx="365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1-4% of total number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733800" y="1447800"/>
            <a:ext cx="365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They contain red granules</a:t>
            </a:r>
            <a:r>
              <a:rPr lang="en-US" altLang="en-US" sz="2000"/>
              <a:t> 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733800" y="2057400"/>
            <a:ext cx="3657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They have bilobed nucleus 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066800" y="2895600"/>
            <a:ext cx="480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1- They are weak phagocytes 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04800" y="2133600"/>
            <a:ext cx="2667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</a:pPr>
            <a:r>
              <a:rPr lang="en-US" altLang="en-US" sz="3200" b="1"/>
              <a:t>Function</a:t>
            </a:r>
            <a:r>
              <a:rPr lang="en-US" altLang="en-US" sz="3200"/>
              <a:t> 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143000" y="3352800"/>
            <a:ext cx="731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2- They increase in </a:t>
            </a:r>
            <a:r>
              <a:rPr lang="en-US" altLang="en-US" sz="2000" b="1">
                <a:solidFill>
                  <a:schemeClr val="tx2"/>
                </a:solidFill>
              </a:rPr>
              <a:t>parasitic</a:t>
            </a:r>
            <a:r>
              <a:rPr lang="en-US" altLang="en-US" sz="2000" b="1"/>
              <a:t> infections (ascaris) and by diabedesis, amoeboid movement and chemotaxis they attack the parasites and release substances to kill many of them</a:t>
            </a:r>
            <a:r>
              <a:rPr lang="en-US" altLang="en-US" sz="2000"/>
              <a:t> 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1143000" y="4572000"/>
            <a:ext cx="7467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3- They increased in </a:t>
            </a:r>
            <a:r>
              <a:rPr lang="en-US" altLang="en-US" sz="2000" b="1">
                <a:solidFill>
                  <a:schemeClr val="tx2"/>
                </a:solidFill>
              </a:rPr>
              <a:t>allergic</a:t>
            </a:r>
            <a:r>
              <a:rPr lang="en-US" altLang="en-US" sz="2000" b="1"/>
              <a:t> conditions by the release of eosinophil chemotactic factor released from the </a:t>
            </a:r>
            <a:r>
              <a:rPr lang="en-US" altLang="en-US" sz="2000" b="1">
                <a:solidFill>
                  <a:schemeClr val="tx2"/>
                </a:solidFill>
              </a:rPr>
              <a:t>mast cells</a:t>
            </a:r>
            <a:r>
              <a:rPr lang="en-US" altLang="en-US" sz="2000" b="1"/>
              <a:t> and </a:t>
            </a:r>
            <a:r>
              <a:rPr lang="en-US" altLang="en-US" sz="2000" b="1">
                <a:solidFill>
                  <a:schemeClr val="tx2"/>
                </a:solidFill>
              </a:rPr>
              <a:t>basophiles</a:t>
            </a:r>
            <a:r>
              <a:rPr lang="en-US" altLang="en-US" sz="2000" b="1"/>
              <a:t>. Eosinophils phagocytose the antigen-antibody complexes and release substances to neutralize the </a:t>
            </a:r>
            <a:r>
              <a:rPr lang="en-US" altLang="en-US" sz="2000" b="1">
                <a:solidFill>
                  <a:schemeClr val="tx2"/>
                </a:solidFill>
              </a:rPr>
              <a:t>histamine</a:t>
            </a:r>
            <a:r>
              <a:rPr lang="en-US" altLang="en-US" sz="2000" b="1"/>
              <a:t> 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1295400" y="5943600"/>
            <a:ext cx="7010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4- They may produce profibrinolysin </a:t>
            </a:r>
            <a:r>
              <a:rPr lang="en-US" altLang="en-US" sz="2000" b="1">
                <a:sym typeface="Symbol" panose="05050102010706020507" pitchFamily="18" charset="2"/>
              </a:rPr>
              <a:t></a:t>
            </a:r>
            <a:r>
              <a:rPr lang="en-US" altLang="en-US" sz="2000" b="1"/>
              <a:t> fibrinolysin which digest fibrin clot</a:t>
            </a:r>
            <a:r>
              <a:rPr lang="en-US" altLang="en-US" sz="2000"/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9700" grpId="0"/>
      <p:bldP spid="29701" grpId="0"/>
      <p:bldP spid="29702" grpId="0"/>
      <p:bldP spid="29703" grpId="0"/>
      <p:bldP spid="29704" grpId="0"/>
      <p:bldP spid="29705" grpId="0"/>
      <p:bldP spid="29706" grpId="0"/>
      <p:bldP spid="2970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4800"/>
            <a:ext cx="4267200" cy="2895600"/>
          </a:xfrm>
          <a:noFill/>
        </p:spPr>
        <p:txBody>
          <a:bodyPr/>
          <a:lstStyle/>
          <a:p>
            <a:pPr eaLnBrk="1" hangingPunct="1">
              <a:buFont typeface="Monotype Sorts" charset="2"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> </a:t>
            </a:r>
            <a:r>
              <a:rPr lang="en-US" altLang="en-US" b="1">
                <a:solidFill>
                  <a:schemeClr val="tx2"/>
                </a:solidFill>
              </a:rPr>
              <a:t>Basophils</a:t>
            </a:r>
          </a:p>
          <a:p>
            <a:pPr eaLnBrk="1" hangingPunct="1">
              <a:buFont typeface="Monotype Sorts" charset="2"/>
              <a:buNone/>
            </a:pPr>
            <a:r>
              <a:rPr lang="en-US" altLang="en-US" sz="2800"/>
              <a:t>   1. &lt; 1% of leukocytes</a:t>
            </a:r>
          </a:p>
          <a:p>
            <a:pPr eaLnBrk="1" hangingPunct="1">
              <a:buFont typeface="Monotype Sorts" charset="2"/>
              <a:buNone/>
            </a:pPr>
            <a:r>
              <a:rPr lang="en-US" altLang="en-US" sz="2800"/>
              <a:t>   2. basophilic granules</a:t>
            </a:r>
          </a:p>
        </p:txBody>
      </p:sp>
      <p:pic>
        <p:nvPicPr>
          <p:cNvPr id="22531" name="Picture 4" descr="F12_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304800"/>
            <a:ext cx="4800600" cy="3582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5" descr="F12_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504883"/>
            <a:ext cx="3962400" cy="323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" t="17026" r="6998" b="18494"/>
          <a:stretch>
            <a:fillRect/>
          </a:stretch>
        </p:blipFill>
        <p:spPr bwMode="auto">
          <a:xfrm>
            <a:off x="4724400" y="4419600"/>
            <a:ext cx="37338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6400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/>
              <a:t>(3) Basophils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981200"/>
            <a:ext cx="5410200" cy="527050"/>
          </a:xfrm>
        </p:spPr>
        <p:txBody>
          <a:bodyPr/>
          <a:lstStyle/>
          <a:p>
            <a:pPr eaLnBrk="1" hangingPunct="1">
              <a:lnSpc>
                <a:spcPct val="125000"/>
              </a:lnSpc>
              <a:buFont typeface="Monotype Sorts" charset="2"/>
              <a:buNone/>
            </a:pPr>
            <a:r>
              <a:rPr lang="en-US" altLang="en-US" sz="2000" b="1"/>
              <a:t>They contain deep blue granules with staining 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1066800"/>
            <a:ext cx="2667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</a:pPr>
            <a:r>
              <a:rPr lang="en-US" altLang="en-US" sz="3200" b="1"/>
              <a:t>Characters: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514600" y="1524000"/>
            <a:ext cx="37338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/>
              <a:t>0-1% of total number</a:t>
            </a:r>
            <a:r>
              <a:rPr lang="en-US" altLang="en-US"/>
              <a:t> 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286000" y="2514600"/>
            <a:ext cx="37338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endParaRPr lang="en-US" altLang="en-US" sz="2000" b="1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286000" y="2553335"/>
            <a:ext cx="6096000" cy="75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In the connective tissue, they are called the mast cells 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505200"/>
            <a:ext cx="2667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</a:pPr>
            <a:r>
              <a:rPr lang="en-US" altLang="en-US" sz="2800"/>
              <a:t> </a:t>
            </a:r>
            <a:r>
              <a:rPr lang="en-US" altLang="en-US" sz="2800" b="1"/>
              <a:t>Function</a:t>
            </a:r>
            <a:r>
              <a:rPr lang="en-US" altLang="en-US" sz="2800"/>
              <a:t> 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447800" y="4267200"/>
            <a:ext cx="44196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They form heparin as anticoagulant 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1371600" y="5105400"/>
            <a:ext cx="701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They release histamine and other allergic mediators as serotonin, bradykinin and lysosomal enzymes to mediate allergic manifestation as vasodilatation and tissue reaction</a:t>
            </a:r>
            <a:r>
              <a:rPr lang="en-US" altLang="en-US" sz="2000"/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2772" grpId="0"/>
      <p:bldP spid="32773" grpId="0"/>
      <p:bldP spid="32774" grpId="0"/>
      <p:bldP spid="32775" grpId="0" bldLvl="0" animBg="1"/>
      <p:bldP spid="32776" grpId="0"/>
      <p:bldP spid="32777" grpId="0"/>
      <p:bldP spid="327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191000" cy="3755390"/>
          </a:xfrm>
          <a:noFill/>
        </p:spPr>
        <p:txBody>
          <a:bodyPr/>
          <a:lstStyle/>
          <a:p>
            <a:pPr eaLnBrk="1" hangingPunct="1">
              <a:buFont typeface="Monotype Sorts" charset="2"/>
              <a:buNone/>
            </a:pPr>
            <a:r>
              <a:rPr lang="en-US" altLang="en-US" sz="2800"/>
              <a:t> </a:t>
            </a:r>
            <a:r>
              <a:rPr lang="en-US" altLang="en-US" b="1">
                <a:solidFill>
                  <a:schemeClr val="tx2"/>
                </a:solidFill>
              </a:rPr>
              <a:t>Monocytes</a:t>
            </a:r>
          </a:p>
          <a:p>
            <a:pPr eaLnBrk="1" hangingPunct="1">
              <a:buFont typeface="Monotype Sorts" charset="2"/>
              <a:buNone/>
            </a:pPr>
            <a:r>
              <a:rPr lang="en-US" altLang="en-US" sz="2800"/>
              <a:t>      1. nucleus: oval, horseshoe/kidney shaped, eccentric</a:t>
            </a:r>
          </a:p>
          <a:p>
            <a:pPr eaLnBrk="1" hangingPunct="1">
              <a:buFont typeface="Monotype Sorts" charset="2"/>
              <a:buNone/>
            </a:pPr>
            <a:r>
              <a:rPr lang="en-US" altLang="en-US" sz="2800"/>
              <a:t>   2. become wandering macrophages after diapedesis</a:t>
            </a:r>
          </a:p>
        </p:txBody>
      </p:sp>
      <p:pic>
        <p:nvPicPr>
          <p:cNvPr id="24579" name="Picture 4" descr="F12_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8145" y="0"/>
            <a:ext cx="3230880" cy="335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5" descr="F12_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7360" y="3517265"/>
            <a:ext cx="2987040" cy="33407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7" descr="monocy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3747135" cy="27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WordArt 4"/>
          <p:cNvSpPr>
            <a:spLocks noChangeArrowheads="1" noChangeShapeType="1" noTextEdit="1"/>
          </p:cNvSpPr>
          <p:nvPr/>
        </p:nvSpPr>
        <p:spPr bwMode="auto">
          <a:xfrm>
            <a:off x="1447800" y="152400"/>
            <a:ext cx="6324600" cy="3048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Leucocytes</a:t>
            </a:r>
          </a:p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(WBCs)</a:t>
            </a:r>
          </a:p>
        </p:txBody>
      </p:sp>
      <p:sp>
        <p:nvSpPr>
          <p:cNvPr id="73734" name="WordArt 6"/>
          <p:cNvSpPr>
            <a:spLocks noChangeArrowheads="1" noChangeShapeType="1" noTextEdit="1"/>
          </p:cNvSpPr>
          <p:nvPr/>
        </p:nvSpPr>
        <p:spPr bwMode="auto">
          <a:xfrm>
            <a:off x="914400" y="3657600"/>
            <a:ext cx="6774815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By</a:t>
            </a:r>
          </a:p>
          <a:p>
            <a:pPr algn="ctr"/>
            <a:r>
              <a:rPr lang="en-US" sz="28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Dr. Nour A. Mohammed</a:t>
            </a:r>
          </a:p>
          <a:p>
            <a:pPr algn="ctr"/>
            <a:r>
              <a:rPr lang="en-US" sz="28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Mutah school of medicine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0"/>
            <a:ext cx="4191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/>
              <a:t>(4) Monocytes</a:t>
            </a:r>
            <a:r>
              <a:rPr lang="en-US" sz="400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24384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Characters</a:t>
            </a:r>
            <a:r>
              <a:rPr lang="en-US" altLang="en-US" sz="2800"/>
              <a:t>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286000" y="990600"/>
            <a:ext cx="3581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/>
              <a:t>2-8% of total number 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98120" y="1600200"/>
            <a:ext cx="68865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They contain agranular cytoplasm but when they enter the tissues they swell and their cytoplasm become filled by large number of lysosomes and then they are called macrophages</a:t>
            </a:r>
            <a:r>
              <a:rPr lang="en-US" altLang="en-US" sz="2000"/>
              <a:t> 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85800" y="281940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They have oval or kidney shaped nucleus 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352800"/>
            <a:ext cx="2438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3200" b="1"/>
              <a:t>Function</a:t>
            </a:r>
            <a:r>
              <a:rPr lang="en-US" altLang="en-US" sz="3200"/>
              <a:t> 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685800" y="4191000"/>
            <a:ext cx="685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Phagocytosis as in neutrophils but with more powerful effect</a:t>
            </a:r>
            <a:r>
              <a:rPr lang="en-US" altLang="en-US" sz="2000"/>
              <a:t> 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838200" y="4953000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Macrophages help the function of T-and B-lymphocytes by presenting the antigen to these cells 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838200" y="5867400"/>
            <a:ext cx="701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Macrophages release many chemical substances to increase the inflammatory and allergic reactions against organisms</a:t>
            </a:r>
            <a:r>
              <a:rPr lang="en-US" altLang="en-US" sz="2000"/>
              <a:t> </a:t>
            </a:r>
          </a:p>
        </p:txBody>
      </p:sp>
      <p:pic>
        <p:nvPicPr>
          <p:cNvPr id="25611" name="Picture 12" descr="F12_05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t="71277" r="60214" b="3192"/>
          <a:stretch>
            <a:fillRect/>
          </a:stretch>
        </p:blipFill>
        <p:spPr bwMode="auto">
          <a:xfrm>
            <a:off x="6981825" y="0"/>
            <a:ext cx="2036445" cy="214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3556" grpId="0"/>
      <p:bldP spid="23557" grpId="0" bldLvl="0" animBg="1"/>
      <p:bldP spid="23558" grpId="0"/>
      <p:bldP spid="23559" grpId="0"/>
      <p:bldP spid="23560" grpId="0"/>
      <p:bldP spid="23561" grpId="0"/>
      <p:bldP spid="235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04800"/>
            <a:ext cx="4191000" cy="2971800"/>
          </a:xfrm>
          <a:noFill/>
        </p:spPr>
        <p:txBody>
          <a:bodyPr/>
          <a:lstStyle/>
          <a:p>
            <a:pPr eaLnBrk="1" hangingPunct="1">
              <a:buFont typeface="Monotype Sorts" charset="2"/>
              <a:buNone/>
            </a:pPr>
            <a:r>
              <a:rPr lang="en-US" altLang="en-US" b="1">
                <a:solidFill>
                  <a:schemeClr val="tx2"/>
                </a:solidFill>
              </a:rPr>
              <a:t>Lymphocytes</a:t>
            </a:r>
            <a:r>
              <a:rPr lang="en-US" altLang="en-US" sz="2800"/>
              <a:t> </a:t>
            </a:r>
          </a:p>
          <a:p>
            <a:pPr eaLnBrk="1" hangingPunct="1">
              <a:buFont typeface="Monotype Sorts" charset="2"/>
              <a:buNone/>
            </a:pPr>
            <a:r>
              <a:rPr lang="en-US" altLang="en-US" sz="2800"/>
              <a:t>   1. nucleus: spherical,  intensely stained</a:t>
            </a:r>
          </a:p>
          <a:p>
            <a:pPr eaLnBrk="1" hangingPunct="1">
              <a:buFont typeface="Monotype Sorts" charset="2"/>
              <a:buNone/>
            </a:pPr>
            <a:r>
              <a:rPr lang="en-US" altLang="en-US" sz="2800"/>
              <a:t>  2. cytoplasm: scanty</a:t>
            </a:r>
          </a:p>
        </p:txBody>
      </p:sp>
      <p:pic>
        <p:nvPicPr>
          <p:cNvPr id="27651" name="Picture 4" descr="F12_1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0"/>
            <a:ext cx="3810000" cy="3705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2" name="Picture 5" descr="F12_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3800475"/>
            <a:ext cx="3200400" cy="305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/>
              <a:t>(5) Lymphocytes</a:t>
            </a:r>
            <a:r>
              <a:rPr lang="en-US" sz="400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25146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/>
              <a:t>Characters</a:t>
            </a:r>
            <a:r>
              <a:rPr lang="en-US" altLang="en-US"/>
              <a:t>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133600" y="12192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20-45% of total number 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752600" y="1676400"/>
            <a:ext cx="586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They are the smallest type of W.B.Cs and contain large rounded nucleus</a:t>
            </a:r>
            <a:r>
              <a:rPr lang="en-US" altLang="en-US" sz="2000"/>
              <a:t> 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25908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</a:pPr>
            <a:r>
              <a:rPr lang="en-US" altLang="en-US" sz="3200" b="1"/>
              <a:t>Function</a:t>
            </a:r>
            <a:r>
              <a:rPr lang="en-US" altLang="en-US" sz="3200"/>
              <a:t> 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743200" y="2895600"/>
            <a:ext cx="495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There are two types of lymphocytes 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657600"/>
            <a:ext cx="3810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 i="1"/>
              <a:t>1) B-lymphocytes</a:t>
            </a:r>
            <a:r>
              <a:rPr lang="en-US" altLang="en-US" b="1"/>
              <a:t>:</a:t>
            </a:r>
            <a:r>
              <a:rPr lang="en-US" altLang="en-US"/>
              <a:t> 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905000" y="4191000"/>
            <a:ext cx="6705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They are changed to plasma cells and are responsible for humeral immunity or antibody- mediated immunity</a:t>
            </a:r>
            <a:r>
              <a:rPr lang="en-US" altLang="en-US" sz="2000"/>
              <a:t> 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510540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 i="1"/>
              <a:t>2) T-lymphocytes</a:t>
            </a:r>
            <a:r>
              <a:rPr lang="en-US" altLang="en-US"/>
              <a:t> 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1676400" y="5715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They complete their development in the thymus gland and are responsible for cellular immunity or cell-mediated immunity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4" grpId="0"/>
      <p:bldP spid="25605" grpId="0"/>
      <p:bldP spid="25606" grpId="0"/>
      <p:bldP spid="25607" grpId="0"/>
      <p:bldP spid="25608" grpId="0"/>
      <p:bldP spid="25609" grpId="0"/>
      <p:bldP spid="25610" grpId="0"/>
      <p:bldP spid="256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5867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Leucocytosis</a:t>
            </a:r>
            <a:r>
              <a:rPr lang="en-US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48768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A- Physiological Leucocytosis</a:t>
            </a:r>
            <a:r>
              <a:rPr lang="en-US" altLang="en-US" sz="2400"/>
              <a:t>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90600" y="12954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- Increase in number of leucocytes above 11.000/mm3. It occurs in 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447800" y="167640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     muscular exercise, emotions, cold bath, cold or hot weather, pregnancy, labour, pain, anaesthesia and after meals.</a:t>
            </a:r>
            <a:r>
              <a:rPr lang="en-US" altLang="en-US" sz="2000"/>
              <a:t> 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28600" y="2514600"/>
            <a:ext cx="495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</a:pPr>
            <a:r>
              <a:rPr lang="en-US" altLang="en-US" b="1"/>
              <a:t>B- Pathological Leucocytosis</a:t>
            </a:r>
            <a:r>
              <a:rPr lang="en-US" altLang="en-US"/>
              <a:t> 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04800" y="2971800"/>
            <a:ext cx="1981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Neutrophilia</a:t>
            </a:r>
            <a:r>
              <a:rPr lang="en-US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2667000" y="3200400"/>
            <a:ext cx="5486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Increase number of neutrophils as in cases of: 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533400" y="3657600"/>
            <a:ext cx="129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Infections</a:t>
            </a:r>
            <a:r>
              <a:rPr lang="en-US" altLang="en-US" sz="20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981200" y="3733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of all types as acute or chronic, bacterial, viral or fungal. 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304800" y="4343400"/>
            <a:ext cx="1828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Inflammation 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2286000" y="4419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as rheumatic fever</a:t>
            </a:r>
            <a:r>
              <a:rPr lang="en-US" altLang="en-US" sz="2000"/>
              <a:t> 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304800" y="4953000"/>
            <a:ext cx="1828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Tissue damage  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2286000" y="51054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as trauma, burn 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228600" y="5562600"/>
            <a:ext cx="2590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Malignant tumours</a:t>
            </a:r>
            <a:r>
              <a:rPr lang="en-US" altLang="en-US" sz="20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304800" y="6096000"/>
            <a:ext cx="2590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Smoking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28" grpId="0"/>
      <p:bldP spid="26629" grpId="0"/>
      <p:bldP spid="26630" grpId="0"/>
      <p:bldP spid="26631" grpId="0"/>
      <p:bldP spid="26632" grpId="0"/>
      <p:bldP spid="26633" grpId="0"/>
      <p:bldP spid="26634" grpId="0"/>
      <p:bldP spid="26635" grpId="0"/>
      <p:bldP spid="26636" grpId="0"/>
      <p:bldP spid="26637" grpId="0"/>
      <p:bldP spid="26638" grpId="0"/>
      <p:bldP spid="26639" grpId="0"/>
      <p:bldP spid="266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2743200" cy="762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en-US" sz="2800" b="1">
                <a:solidFill>
                  <a:srgbClr val="BFD826"/>
                </a:solidFill>
              </a:rPr>
              <a:t>Eosinophilia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381000"/>
            <a:ext cx="3505200" cy="685800"/>
          </a:xfrm>
        </p:spPr>
        <p:txBody>
          <a:bodyPr/>
          <a:lstStyle/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</a:t>
            </a:r>
            <a:r>
              <a:rPr lang="en-US" altLang="en-US" sz="2400"/>
              <a:t> eosinophils due to 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600200" y="10668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-   Allergic conditions as asthma, hay fever, skin allergy 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676400" y="15240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- Parasites</a:t>
            </a:r>
            <a:r>
              <a:rPr lang="en-US" altLang="en-US" sz="2000"/>
              <a:t> 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828800" y="1981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-Leukemia 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2514600"/>
            <a:ext cx="2590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2800" b="1">
                <a:solidFill>
                  <a:srgbClr val="BFD8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Basophiles</a:t>
            </a:r>
            <a:r>
              <a:rPr lang="en-US" sz="2800">
                <a:solidFill>
                  <a:srgbClr val="BFD8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590800" y="2667000"/>
            <a:ext cx="6172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</a:pPr>
            <a:r>
              <a:rPr lang="en-US" altLang="en-US">
                <a:sym typeface="Symbol" panose="05050102010706020507" pitchFamily="18" charset="2"/>
              </a:rPr>
              <a:t></a:t>
            </a:r>
            <a:r>
              <a:rPr lang="en-US" altLang="en-US"/>
              <a:t> basophils as in allergy or leukemia 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838200" y="40386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/>
              <a:t>As in chronic infections as tuberculosis or in leukemia.</a:t>
            </a:r>
            <a:r>
              <a:rPr lang="en-US" altLang="en-US"/>
              <a:t> 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228600" y="4800600"/>
            <a:ext cx="335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2800" b="1" i="1">
                <a:solidFill>
                  <a:srgbClr val="BFD8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Lymphocytosis</a:t>
            </a:r>
            <a:r>
              <a:rPr lang="en-US" sz="2800" i="1">
                <a:solidFill>
                  <a:srgbClr val="BFD8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228600" y="3276600"/>
            <a:ext cx="259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2800" b="1">
                <a:solidFill>
                  <a:srgbClr val="BFD8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Monocytosis</a:t>
            </a:r>
            <a:r>
              <a:rPr lang="en-US" sz="2800">
                <a:solidFill>
                  <a:srgbClr val="BFD8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762000" y="57150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/>
              <a:t>As in chronic viral and bacterial infections and in leukemia.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  <p:bldP spid="27652" grpId="0"/>
      <p:bldP spid="27653" grpId="0"/>
      <p:bldP spid="27654" grpId="0"/>
      <p:bldP spid="27656" grpId="0"/>
      <p:bldP spid="27657" grpId="0"/>
      <p:bldP spid="27658" grpId="0"/>
      <p:bldP spid="27659" grpId="0"/>
      <p:bldP spid="27660" grpId="0"/>
      <p:bldP spid="276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447800"/>
            <a:ext cx="7772400" cy="990600"/>
          </a:xfrm>
        </p:spPr>
        <p:txBody>
          <a:bodyPr/>
          <a:lstStyle/>
          <a:p>
            <a:pPr eaLnBrk="1" hangingPunct="1">
              <a:lnSpc>
                <a:spcPct val="135000"/>
              </a:lnSpc>
            </a:pPr>
            <a:r>
              <a:rPr lang="en-US" altLang="en-US" sz="2400" b="1"/>
              <a:t>It is a malignant disease of bone marrow causing marked increase in WBCs may reach 500.000/mm3</a:t>
            </a:r>
            <a:r>
              <a:rPr lang="en-US" altLang="en-US" sz="2400"/>
              <a:t>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286000" y="152400"/>
            <a:ext cx="480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Leukaemia</a:t>
            </a: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85800" y="2743200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/>
              <a:t>Leukaemia is associated with anemia and bleeding tendency due to :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762000" y="42672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/>
              <a:t>decrease in bone marrow area responsible for RBCs and platelet synthesis respectively</a:t>
            </a:r>
            <a:r>
              <a:rPr lang="en-US" altLang="en-US"/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8" grpId="0"/>
      <p:bldP spid="184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858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/>
              <a:t>Leucopenia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2400"/>
              <a:t>It means a decrease in the total leucocytic count below 4.000/mm3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85800" y="2362200"/>
            <a:ext cx="769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</a:pPr>
            <a:r>
              <a:rPr lang="en-US" altLang="en-US"/>
              <a:t>In this condition the body is not protected against infections and death may occur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09600" y="3429000"/>
            <a:ext cx="3276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</a:pPr>
            <a:r>
              <a:rPr lang="en-US" altLang="en-US">
                <a:solidFill>
                  <a:schemeClr val="accent2"/>
                </a:solidFill>
              </a:rPr>
              <a:t>It is caused by 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676400" y="3962400"/>
            <a:ext cx="533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1- Bone marrow depression by radiation, drugs as cancer chemotherapy 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600200" y="4800600"/>
            <a:ext cx="533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2- Some bacterial infections as typhoid fever, brucellosis</a:t>
            </a:r>
            <a:r>
              <a:rPr lang="en-US" altLang="en-US" sz="2000"/>
              <a:t> 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676400" y="57912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3- Some viral infections as AIDS, influenza, hepatitis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0" grpId="0"/>
      <p:bldP spid="19461" grpId="0"/>
      <p:bldP spid="19462" grpId="0"/>
      <p:bldP spid="19463" grpId="0"/>
      <p:bldP spid="1946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64EA2-0653-458B-9EB3-710B240E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5DBC59-74FF-4DAE-AFDD-52FA47F2B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458200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3660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28600" y="228600"/>
            <a:ext cx="77724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b="1">
                <a:solidFill>
                  <a:srgbClr val="990000"/>
                </a:solidFill>
                <a:latin typeface="Arial Black" panose="020B0A04020102020204" pitchFamily="34" charset="0"/>
              </a:rPr>
              <a:t>White Blood Cells</a:t>
            </a:r>
            <a:r>
              <a:rPr lang="en-US" altLang="en-US" sz="4800">
                <a:solidFill>
                  <a:srgbClr val="990000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4800" b="1">
                <a:solidFill>
                  <a:srgbClr val="990000"/>
                </a:solidFill>
                <a:latin typeface="Arial Black" panose="020B0A04020102020204" pitchFamily="34" charset="0"/>
              </a:rPr>
              <a:t>(Leucocytes) (WBCs)</a:t>
            </a:r>
            <a:r>
              <a:rPr lang="en-US" altLang="en-US" sz="4800">
                <a:solidFill>
                  <a:srgbClr val="990000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3"/>
          <a:stretch>
            <a:fillRect/>
          </a:stretch>
        </p:blipFill>
        <p:spPr bwMode="auto">
          <a:xfrm>
            <a:off x="2487930" y="2336165"/>
            <a:ext cx="5029200" cy="438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"/>
            <a:ext cx="7391400" cy="3505200"/>
          </a:xfrm>
          <a:noFill/>
        </p:spPr>
        <p:txBody>
          <a:bodyPr/>
          <a:lstStyle/>
          <a:p>
            <a:pPr eaLnBrk="1" hangingPunct="1">
              <a:buFont typeface="Monotype Sorts" charset="2"/>
              <a:buNone/>
            </a:pPr>
            <a:r>
              <a:rPr lang="en-US" altLang="en-US" b="1">
                <a:solidFill>
                  <a:schemeClr val="tx2"/>
                </a:solidFill>
              </a:rPr>
              <a:t>A. Granulocytes </a:t>
            </a:r>
          </a:p>
          <a:p>
            <a:pPr eaLnBrk="1" hangingPunct="1"/>
            <a:r>
              <a:rPr lang="en-US" altLang="en-US"/>
              <a:t>   1. nucleus: &gt;1 lobe</a:t>
            </a:r>
          </a:p>
          <a:p>
            <a:pPr eaLnBrk="1" hangingPunct="1"/>
            <a:r>
              <a:rPr lang="en-US" altLang="en-US"/>
              <a:t>   2. granules</a:t>
            </a:r>
          </a:p>
          <a:p>
            <a:pPr eaLnBrk="1" hangingPunct="1"/>
            <a:r>
              <a:rPr lang="en-US" altLang="en-US"/>
              <a:t>   3. life span: few days</a:t>
            </a:r>
          </a:p>
          <a:p>
            <a:pPr eaLnBrk="1" hangingPunct="1"/>
            <a:r>
              <a:rPr lang="en-US" altLang="en-US"/>
              <a:t>   4. neutrophils, eosinophils, basophils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609600" y="3810000"/>
            <a:ext cx="7467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>B. Agranulocytes</a:t>
            </a:r>
            <a:r>
              <a:rPr lang="en-US" altLang="en-US" sz="2800"/>
              <a:t>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800"/>
              <a:t>   1. nucleus: round or horseshoe shape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800"/>
              <a:t>   2. no specific granules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800"/>
              <a:t>   3. lymphocytes &amp; monocytes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build="p"/>
      <p:bldP spid="6042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/>
              <a:t>White Blood Cells</a:t>
            </a:r>
            <a:r>
              <a:rPr lang="en-US" sz="4000"/>
              <a:t> </a:t>
            </a:r>
            <a:r>
              <a:rPr lang="en-US" sz="4000" b="1"/>
              <a:t>(Leucocytes) (WBCs)</a:t>
            </a:r>
            <a:r>
              <a:rPr lang="en-US" sz="400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0"/>
            <a:ext cx="2286000" cy="609600"/>
          </a:xfrm>
        </p:spPr>
        <p:txBody>
          <a:bodyPr/>
          <a:lstStyle/>
          <a:p>
            <a:pPr eaLnBrk="1" hangingPunct="1"/>
            <a:r>
              <a:rPr lang="en-US" altLang="en-US" b="1"/>
              <a:t>Number</a:t>
            </a:r>
            <a:r>
              <a:rPr lang="en-US" altLang="en-US"/>
              <a:t>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743200" y="1524000"/>
            <a:ext cx="4800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/>
              <a:t>4.000-11.000/mm3 in adult man 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667000" y="2133600"/>
            <a:ext cx="4800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/>
              <a:t>increased in children 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667000"/>
            <a:ext cx="2286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3200" b="1"/>
              <a:t>Origin</a:t>
            </a:r>
            <a:r>
              <a:rPr lang="en-US" altLang="en-US" sz="3200"/>
              <a:t> 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752600" y="2644775"/>
            <a:ext cx="71628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 dirty="0"/>
              <a:t>The granulocytes and monocytes are formed from the </a:t>
            </a:r>
            <a:r>
              <a:rPr lang="en-US" altLang="en-US" b="1" dirty="0">
                <a:solidFill>
                  <a:schemeClr val="tx2"/>
                </a:solidFill>
              </a:rPr>
              <a:t>bone marrow</a:t>
            </a:r>
            <a:r>
              <a:rPr lang="en-US" altLang="en-US" b="1" dirty="0"/>
              <a:t> </a:t>
            </a:r>
            <a:r>
              <a:rPr lang="en-US" altLang="en-US" b="1" u="sng" dirty="0"/>
              <a:t>only, </a:t>
            </a:r>
            <a:r>
              <a:rPr lang="en-US" altLang="en-US" b="1" dirty="0"/>
              <a:t>but the lymphocytes are formed </a:t>
            </a:r>
          </a:p>
          <a:p>
            <a:pPr algn="ctr" eaLnBrk="1" hangingPunct="1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 dirty="0"/>
              <a:t>in the </a:t>
            </a:r>
            <a:r>
              <a:rPr lang="en-US" altLang="en-US" b="1" dirty="0">
                <a:solidFill>
                  <a:schemeClr val="tx2"/>
                </a:solidFill>
              </a:rPr>
              <a:t>lymphatic tissues</a:t>
            </a:r>
            <a:r>
              <a:rPr lang="en-US" altLang="en-US" b="1" dirty="0"/>
              <a:t> 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676400" y="4191000"/>
            <a:ext cx="6629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(lymph node, spleen, thymus, tonsils, bone marrow and  Peyer’s patches of GIT</a:t>
            </a:r>
            <a:r>
              <a:rPr lang="en-US" altLang="en-US" sz="2000" b="1"/>
              <a:t>)</a:t>
            </a:r>
            <a:r>
              <a:rPr lang="en-US" altLang="en-US" sz="2000"/>
              <a:t> 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91540" y="5163185"/>
            <a:ext cx="7795260" cy="156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/>
              <a:t>Even 75% of the bone marrow form WBCs, its number is less than RBCs count because it has short life span.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2" grpId="0" bldLvl="0" animBg="1"/>
      <p:bldP spid="2053" grpId="0"/>
      <p:bldP spid="2054" grpId="0"/>
      <p:bldP spid="2055" grpId="0" bldLvl="0" animBg="1"/>
      <p:bldP spid="2056" grpId="0"/>
      <p:bldP spid="205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3200400" cy="8382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i="1">
                <a:solidFill>
                  <a:schemeClr val="accent2"/>
                </a:solidFill>
              </a:rPr>
              <a:t>*Life span: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514600"/>
            <a:ext cx="3200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</a:pPr>
            <a:r>
              <a:rPr lang="en-US" altLang="en-US" sz="2800" b="1" i="1">
                <a:solidFill>
                  <a:schemeClr val="accent2"/>
                </a:solidFill>
              </a:rPr>
              <a:t>In monocytes 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990600" y="1232535"/>
            <a:ext cx="5638800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/>
              <a:t>4-8 hours in the circulation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/>
              <a:t> 4-5 days in the tissue.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/>
              <a:t>In infection there is rapid destruction. 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87095" y="3276600"/>
            <a:ext cx="7799705" cy="89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 dirty="0"/>
              <a:t>10-20 hours in the circulation then enter the tissue to become tissue macrophages and can live for months.</a:t>
            </a:r>
            <a:r>
              <a:rPr lang="en-US" altLang="en-US" dirty="0"/>
              <a:t> 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609600"/>
            <a:ext cx="320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</a:pPr>
            <a:r>
              <a:rPr lang="en-US" altLang="en-US" sz="2800" b="1" i="1">
                <a:solidFill>
                  <a:schemeClr val="accent2"/>
                </a:solidFill>
              </a:rPr>
              <a:t>In granulocytes 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28600" y="4114800"/>
            <a:ext cx="320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</a:pPr>
            <a:r>
              <a:rPr lang="en-US" altLang="en-US" sz="2800" b="1" i="1">
                <a:solidFill>
                  <a:schemeClr val="accent2"/>
                </a:solidFill>
              </a:rPr>
              <a:t>In lymphocytes</a:t>
            </a:r>
            <a:r>
              <a:rPr lang="en-US" altLang="en-US" sz="28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076325" y="4953000"/>
            <a:ext cx="6696075" cy="137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/>
              <a:t>variable according to the body need.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/>
              <a:t>They circulate in between the lymphatic tissue and the blood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0" grpId="0"/>
      <p:bldP spid="4101" grpId="0" bldLvl="0" animBg="1"/>
      <p:bldP spid="4102" grpId="0" bldLvl="0" animBg="1"/>
      <p:bldP spid="4103" grpId="0"/>
      <p:bldP spid="4104" grpId="0"/>
      <p:bldP spid="410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/>
              <a:t>*Differential leucocytic count</a:t>
            </a:r>
            <a:r>
              <a:rPr lang="en-US" sz="360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2400"/>
              <a:t>According to presence or absence of granules in their cytoplasm they are divided into :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09600" y="2057400"/>
            <a:ext cx="3124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>
                <a:solidFill>
                  <a:schemeClr val="accent2"/>
                </a:solidFill>
              </a:rPr>
              <a:t>I- </a:t>
            </a:r>
            <a:r>
              <a:rPr lang="en-US" altLang="en-US" b="1" i="1">
                <a:solidFill>
                  <a:schemeClr val="accent2"/>
                </a:solidFill>
              </a:rPr>
              <a:t>Granulocytes</a:t>
            </a:r>
            <a:r>
              <a:rPr lang="en-US" altLang="en-US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189480" y="2522855"/>
            <a:ext cx="5963920" cy="37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/>
              <a:t>(1) Neutrophils (both granules) 40-70% 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384425" y="2895600"/>
            <a:ext cx="5768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/>
              <a:t>(2) Eosinophils: (acidophils) 1-4%</a:t>
            </a:r>
            <a:r>
              <a:rPr lang="en-US" altLang="en-US"/>
              <a:t> 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279015" y="3429000"/>
            <a:ext cx="5874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(</a:t>
            </a:r>
            <a:r>
              <a:rPr lang="en-US" altLang="en-US" b="1"/>
              <a:t>3) Basophils: (basic granules) 0-1% 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81000" y="4191000"/>
            <a:ext cx="3124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>
                <a:solidFill>
                  <a:schemeClr val="accent2"/>
                </a:solidFill>
              </a:rPr>
              <a:t>II</a:t>
            </a:r>
            <a:r>
              <a:rPr lang="en-US" altLang="en-US">
                <a:solidFill>
                  <a:schemeClr val="accent2"/>
                </a:solidFill>
              </a:rPr>
              <a:t>- </a:t>
            </a:r>
            <a:r>
              <a:rPr lang="en-US" altLang="en-US" b="1" i="1">
                <a:solidFill>
                  <a:schemeClr val="accent2"/>
                </a:solidFill>
              </a:rPr>
              <a:t>Non-granulocytes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276600" y="41910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/>
              <a:t>(1) Lymphocytes: 20-45%</a:t>
            </a:r>
            <a:r>
              <a:rPr lang="en-US" altLang="en-US"/>
              <a:t> 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996565" y="4876800"/>
            <a:ext cx="48520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1">
                <a:latin typeface="+mn-lt"/>
                <a:cs typeface="+mn-lt"/>
              </a:rPr>
              <a:t>(</a:t>
            </a:r>
            <a:r>
              <a:rPr lang="en-US" altLang="en-US" b="1">
                <a:latin typeface="+mn-lt"/>
                <a:cs typeface="+mn-lt"/>
              </a:rPr>
              <a:t>2) Monocytes: 2-8%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1295400" y="5399405"/>
            <a:ext cx="6934200" cy="133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/>
              <a:t>This typing can be done by staining the blood by leishman   stain or by specialized automatic machine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4" grpId="0"/>
      <p:bldP spid="5125" grpId="0" bldLvl="0" animBg="1"/>
      <p:bldP spid="5126" grpId="0" bldLvl="0" animBg="1"/>
      <p:bldP spid="5127" grpId="0" bldLvl="0" animBg="1"/>
      <p:bldP spid="5128" grpId="0"/>
      <p:bldP spid="5129" grpId="0"/>
      <p:bldP spid="5130" grpId="0" bldLvl="0" animBg="1"/>
      <p:bldP spid="513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629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/>
              <a:t>* Types and Functions</a:t>
            </a:r>
            <a:r>
              <a:rPr lang="en-US" sz="360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19812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Monotype Sorts" charset="2"/>
              <a:buNone/>
            </a:pPr>
            <a:r>
              <a:rPr lang="en-US" altLang="en-US" sz="2400" b="1"/>
              <a:t>Characters:</a:t>
            </a:r>
            <a:r>
              <a:rPr lang="en-US" altLang="en-US" sz="2400"/>
              <a:t>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1000" y="914400"/>
            <a:ext cx="3124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l"/>
            </a:pPr>
            <a:r>
              <a:rPr lang="en-US" altLang="en-US" sz="2800" b="1"/>
              <a:t>(1) Neutrophils:</a:t>
            </a:r>
            <a:r>
              <a:rPr lang="en-US" altLang="en-US" sz="2800"/>
              <a:t> 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600200" y="27432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40-70% of total number.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676400" y="3429000"/>
            <a:ext cx="5943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They contain small granules of both acidic and basic 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524000" y="4343400"/>
            <a:ext cx="6324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1"/>
              <a:t>Their nucleus are formed of 2-5 lobes connected by thin chromatin filaments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/>
      <p:bldP spid="6149" grpId="0"/>
      <p:bldP spid="6150" grpId="0"/>
      <p:bldP spid="61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81000"/>
            <a:ext cx="4572000" cy="2286000"/>
          </a:xfrm>
          <a:noFill/>
        </p:spPr>
        <p:txBody>
          <a:bodyPr/>
          <a:lstStyle/>
          <a:p>
            <a:pPr eaLnBrk="1" hangingPunct="1">
              <a:buFont typeface="Monotype Sorts" charset="2"/>
              <a:buNone/>
            </a:pPr>
            <a:r>
              <a:rPr lang="en-US" altLang="en-US" sz="2400">
                <a:solidFill>
                  <a:schemeClr val="tx2"/>
                </a:solidFill>
              </a:rPr>
              <a:t> </a:t>
            </a:r>
            <a:r>
              <a:rPr lang="en-US" altLang="en-US" sz="2800" b="1">
                <a:solidFill>
                  <a:schemeClr val="tx2"/>
                </a:solidFill>
              </a:rPr>
              <a:t>Neutrophils</a:t>
            </a:r>
            <a:endParaRPr lang="en-US" altLang="en-US" sz="2800" b="1"/>
          </a:p>
          <a:p>
            <a:pPr eaLnBrk="1" hangingPunct="1">
              <a:buFont typeface="Monotype Sorts" charset="2"/>
              <a:buNone/>
            </a:pPr>
            <a:r>
              <a:rPr lang="en-US" altLang="en-US" sz="2400"/>
              <a:t>   1. 40-70% of leukocytes</a:t>
            </a:r>
          </a:p>
          <a:p>
            <a:pPr eaLnBrk="1" hangingPunct="1">
              <a:buFont typeface="Monotype Sorts" charset="2"/>
              <a:buNone/>
            </a:pPr>
            <a:r>
              <a:rPr lang="en-US" altLang="en-US" sz="2400"/>
              <a:t>   2.    nucleus: 2-5 lobes </a:t>
            </a:r>
            <a:r>
              <a:rPr lang="en-US" altLang="en-US" sz="2400" b="1"/>
              <a:t>connected by thin chromatin filaments </a:t>
            </a:r>
          </a:p>
        </p:txBody>
      </p:sp>
      <p:pic>
        <p:nvPicPr>
          <p:cNvPr id="14339" name="Picture 4" descr="F12_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77" b="68518"/>
          <a:stretch>
            <a:fillRect/>
          </a:stretch>
        </p:blipFill>
        <p:spPr>
          <a:xfrm>
            <a:off x="5029200" y="0"/>
            <a:ext cx="41148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181600" y="6858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4341" name="Picture 6" descr="F12_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105150"/>
            <a:ext cx="4953000" cy="3752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5410200" y="4648200"/>
            <a:ext cx="3200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/>
              <a:t>They contain small granules of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1"/>
              <a:t>both acidic and basic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soarings">
  <a:themeElements>
    <a:clrScheme name="">
      <a:dk1>
        <a:srgbClr val="000000"/>
      </a:dk1>
      <a:lt1>
        <a:srgbClr val="FFFFFF"/>
      </a:lt1>
      <a:dk2>
        <a:srgbClr val="00279F"/>
      </a:dk2>
      <a:lt2>
        <a:srgbClr val="F6BF69"/>
      </a:lt2>
      <a:accent1>
        <a:srgbClr val="00FFFF"/>
      </a:accent1>
      <a:accent2>
        <a:srgbClr val="FAFD00"/>
      </a:accent2>
      <a:accent3>
        <a:srgbClr val="AAACCD"/>
      </a:accent3>
      <a:accent4>
        <a:srgbClr val="DADADA"/>
      </a:accent4>
      <a:accent5>
        <a:srgbClr val="AAFFFF"/>
      </a:accent5>
      <a:accent6>
        <a:srgbClr val="E3E500"/>
      </a:accent6>
      <a:hlink>
        <a:srgbClr val="FC0128"/>
      </a:hlink>
      <a:folHlink>
        <a:srgbClr val="3365FB"/>
      </a:folHlink>
    </a:clrScheme>
    <a:fontScheme name="soaring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soaring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79F"/>
    </a:dk2>
    <a:lt2>
      <a:srgbClr val="F6BF69"/>
    </a:lt2>
    <a:accent1>
      <a:srgbClr val="00FFFF"/>
    </a:accent1>
    <a:accent2>
      <a:srgbClr val="FAFD00"/>
    </a:accent2>
    <a:accent3>
      <a:srgbClr val="AAACCD"/>
    </a:accent3>
    <a:accent4>
      <a:srgbClr val="DADADA"/>
    </a:accent4>
    <a:accent5>
      <a:srgbClr val="AAFFFF"/>
    </a:accent5>
    <a:accent6>
      <a:srgbClr val="E3E500"/>
    </a:accent6>
    <a:hlink>
      <a:srgbClr val="FC0128"/>
    </a:hlink>
    <a:folHlink>
      <a:srgbClr val="3365FB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79F"/>
    </a:dk2>
    <a:lt2>
      <a:srgbClr val="F6BF69"/>
    </a:lt2>
    <a:accent1>
      <a:srgbClr val="00FFFF"/>
    </a:accent1>
    <a:accent2>
      <a:srgbClr val="FAFD00"/>
    </a:accent2>
    <a:accent3>
      <a:srgbClr val="AAACCD"/>
    </a:accent3>
    <a:accent4>
      <a:srgbClr val="DADADA"/>
    </a:accent4>
    <a:accent5>
      <a:srgbClr val="AAFFFF"/>
    </a:accent5>
    <a:accent6>
      <a:srgbClr val="E3E500"/>
    </a:accent6>
    <a:hlink>
      <a:srgbClr val="FC0128"/>
    </a:hlink>
    <a:folHlink>
      <a:srgbClr val="3365FB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79F"/>
    </a:dk2>
    <a:lt2>
      <a:srgbClr val="F6BF69"/>
    </a:lt2>
    <a:accent1>
      <a:srgbClr val="00FFFF"/>
    </a:accent1>
    <a:accent2>
      <a:srgbClr val="FAFD00"/>
    </a:accent2>
    <a:accent3>
      <a:srgbClr val="AAACCD"/>
    </a:accent3>
    <a:accent4>
      <a:srgbClr val="DADADA"/>
    </a:accent4>
    <a:accent5>
      <a:srgbClr val="AAFFFF"/>
    </a:accent5>
    <a:accent6>
      <a:srgbClr val="E3E500"/>
    </a:accent6>
    <a:hlink>
      <a:srgbClr val="FC0128"/>
    </a:hlink>
    <a:folHlink>
      <a:srgbClr val="3365FB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79F"/>
    </a:dk2>
    <a:lt2>
      <a:srgbClr val="F6BF69"/>
    </a:lt2>
    <a:accent1>
      <a:srgbClr val="00FFFF"/>
    </a:accent1>
    <a:accent2>
      <a:srgbClr val="FAFD00"/>
    </a:accent2>
    <a:accent3>
      <a:srgbClr val="AAACCD"/>
    </a:accent3>
    <a:accent4>
      <a:srgbClr val="DADADA"/>
    </a:accent4>
    <a:accent5>
      <a:srgbClr val="AAFFFF"/>
    </a:accent5>
    <a:accent6>
      <a:srgbClr val="E3E500"/>
    </a:accent6>
    <a:hlink>
      <a:srgbClr val="FC0128"/>
    </a:hlink>
    <a:folHlink>
      <a:srgbClr val="3365FB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79F"/>
    </a:dk2>
    <a:lt2>
      <a:srgbClr val="F6BF69"/>
    </a:lt2>
    <a:accent1>
      <a:srgbClr val="00FFFF"/>
    </a:accent1>
    <a:accent2>
      <a:srgbClr val="FAFD00"/>
    </a:accent2>
    <a:accent3>
      <a:srgbClr val="AAACCD"/>
    </a:accent3>
    <a:accent4>
      <a:srgbClr val="DADADA"/>
    </a:accent4>
    <a:accent5>
      <a:srgbClr val="AAFFFF"/>
    </a:accent5>
    <a:accent6>
      <a:srgbClr val="E3E500"/>
    </a:accent6>
    <a:hlink>
      <a:srgbClr val="FC0128"/>
    </a:hlink>
    <a:folHlink>
      <a:srgbClr val="3365FB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79F"/>
    </a:dk2>
    <a:lt2>
      <a:srgbClr val="F6BF69"/>
    </a:lt2>
    <a:accent1>
      <a:srgbClr val="00FFFF"/>
    </a:accent1>
    <a:accent2>
      <a:srgbClr val="FAFD00"/>
    </a:accent2>
    <a:accent3>
      <a:srgbClr val="AAACCD"/>
    </a:accent3>
    <a:accent4>
      <a:srgbClr val="DADADA"/>
    </a:accent4>
    <a:accent5>
      <a:srgbClr val="AAFFFF"/>
    </a:accent5>
    <a:accent6>
      <a:srgbClr val="E3E500"/>
    </a:accent6>
    <a:hlink>
      <a:srgbClr val="FC0128"/>
    </a:hlink>
    <a:folHlink>
      <a:srgbClr val="3365FB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79F"/>
    </a:dk2>
    <a:lt2>
      <a:srgbClr val="F6BF69"/>
    </a:lt2>
    <a:accent1>
      <a:srgbClr val="00FFFF"/>
    </a:accent1>
    <a:accent2>
      <a:srgbClr val="FAFD00"/>
    </a:accent2>
    <a:accent3>
      <a:srgbClr val="AAACCD"/>
    </a:accent3>
    <a:accent4>
      <a:srgbClr val="DADADA"/>
    </a:accent4>
    <a:accent5>
      <a:srgbClr val="AAFFFF"/>
    </a:accent5>
    <a:accent6>
      <a:srgbClr val="E3E500"/>
    </a:accent6>
    <a:hlink>
      <a:srgbClr val="FC0128"/>
    </a:hlink>
    <a:folHlink>
      <a:srgbClr val="3365FB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79F"/>
    </a:dk2>
    <a:lt2>
      <a:srgbClr val="F6BF69"/>
    </a:lt2>
    <a:accent1>
      <a:srgbClr val="00FFFF"/>
    </a:accent1>
    <a:accent2>
      <a:srgbClr val="FAFD00"/>
    </a:accent2>
    <a:accent3>
      <a:srgbClr val="AAACCD"/>
    </a:accent3>
    <a:accent4>
      <a:srgbClr val="DADADA"/>
    </a:accent4>
    <a:accent5>
      <a:srgbClr val="AAFFFF"/>
    </a:accent5>
    <a:accent6>
      <a:srgbClr val="E3E500"/>
    </a:accent6>
    <a:hlink>
      <a:srgbClr val="FC0128"/>
    </a:hlink>
    <a:folHlink>
      <a:srgbClr val="3365FB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79F"/>
    </a:dk2>
    <a:lt2>
      <a:srgbClr val="F6BF69"/>
    </a:lt2>
    <a:accent1>
      <a:srgbClr val="00FFFF"/>
    </a:accent1>
    <a:accent2>
      <a:srgbClr val="FAFD00"/>
    </a:accent2>
    <a:accent3>
      <a:srgbClr val="AAACCD"/>
    </a:accent3>
    <a:accent4>
      <a:srgbClr val="DADADA"/>
    </a:accent4>
    <a:accent5>
      <a:srgbClr val="AAFFFF"/>
    </a:accent5>
    <a:accent6>
      <a:srgbClr val="E3E500"/>
    </a:accent6>
    <a:hlink>
      <a:srgbClr val="FC0128"/>
    </a:hlink>
    <a:folHlink>
      <a:srgbClr val="3365FB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79F"/>
    </a:dk2>
    <a:lt2>
      <a:srgbClr val="F6BF69"/>
    </a:lt2>
    <a:accent1>
      <a:srgbClr val="00FFFF"/>
    </a:accent1>
    <a:accent2>
      <a:srgbClr val="FAFD00"/>
    </a:accent2>
    <a:accent3>
      <a:srgbClr val="AAACCD"/>
    </a:accent3>
    <a:accent4>
      <a:srgbClr val="DADADA"/>
    </a:accent4>
    <a:accent5>
      <a:srgbClr val="AAFFFF"/>
    </a:accent5>
    <a:accent6>
      <a:srgbClr val="E3E500"/>
    </a:accent6>
    <a:hlink>
      <a:srgbClr val="FC0128"/>
    </a:hlink>
    <a:folHlink>
      <a:srgbClr val="3365FB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79F"/>
    </a:dk2>
    <a:lt2>
      <a:srgbClr val="F6BF69"/>
    </a:lt2>
    <a:accent1>
      <a:srgbClr val="00FFFF"/>
    </a:accent1>
    <a:accent2>
      <a:srgbClr val="FAFD00"/>
    </a:accent2>
    <a:accent3>
      <a:srgbClr val="AAACCD"/>
    </a:accent3>
    <a:accent4>
      <a:srgbClr val="DADADA"/>
    </a:accent4>
    <a:accent5>
      <a:srgbClr val="AAFFFF"/>
    </a:accent5>
    <a:accent6>
      <a:srgbClr val="E3E500"/>
    </a:accent6>
    <a:hlink>
      <a:srgbClr val="FC0128"/>
    </a:hlink>
    <a:folHlink>
      <a:srgbClr val="3365FB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79F"/>
    </a:dk2>
    <a:lt2>
      <a:srgbClr val="F6BF69"/>
    </a:lt2>
    <a:accent1>
      <a:srgbClr val="00FFFF"/>
    </a:accent1>
    <a:accent2>
      <a:srgbClr val="FAFD00"/>
    </a:accent2>
    <a:accent3>
      <a:srgbClr val="AAACCD"/>
    </a:accent3>
    <a:accent4>
      <a:srgbClr val="DADADA"/>
    </a:accent4>
    <a:accent5>
      <a:srgbClr val="AAFFFF"/>
    </a:accent5>
    <a:accent6>
      <a:srgbClr val="E3E500"/>
    </a:accent6>
    <a:hlink>
      <a:srgbClr val="FC0128"/>
    </a:hlink>
    <a:folHlink>
      <a:srgbClr val="3365FB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79F"/>
    </a:dk2>
    <a:lt2>
      <a:srgbClr val="F6BF69"/>
    </a:lt2>
    <a:accent1>
      <a:srgbClr val="00FFFF"/>
    </a:accent1>
    <a:accent2>
      <a:srgbClr val="FAFD00"/>
    </a:accent2>
    <a:accent3>
      <a:srgbClr val="AAACCD"/>
    </a:accent3>
    <a:accent4>
      <a:srgbClr val="DADADA"/>
    </a:accent4>
    <a:accent5>
      <a:srgbClr val="AAFFFF"/>
    </a:accent5>
    <a:accent6>
      <a:srgbClr val="E3E500"/>
    </a:accent6>
    <a:hlink>
      <a:srgbClr val="FC0128"/>
    </a:hlink>
    <a:folHlink>
      <a:srgbClr val="3365FB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79F"/>
    </a:dk2>
    <a:lt2>
      <a:srgbClr val="F6BF69"/>
    </a:lt2>
    <a:accent1>
      <a:srgbClr val="00FFFF"/>
    </a:accent1>
    <a:accent2>
      <a:srgbClr val="FAFD00"/>
    </a:accent2>
    <a:accent3>
      <a:srgbClr val="AAACCD"/>
    </a:accent3>
    <a:accent4>
      <a:srgbClr val="DADADA"/>
    </a:accent4>
    <a:accent5>
      <a:srgbClr val="AAFFFF"/>
    </a:accent5>
    <a:accent6>
      <a:srgbClr val="E3E500"/>
    </a:accent6>
    <a:hlink>
      <a:srgbClr val="FC0128"/>
    </a:hlink>
    <a:folHlink>
      <a:srgbClr val="3365F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9C3ED3DEA17740B4EB3533678EA4C2" ma:contentTypeVersion="2" ma:contentTypeDescription="Create a new document." ma:contentTypeScope="" ma:versionID="efe68d5bfe16a8930d63b5bc9d503ea4">
  <xsd:schema xmlns:xsd="http://www.w3.org/2001/XMLSchema" xmlns:xs="http://www.w3.org/2001/XMLSchema" xmlns:p="http://schemas.microsoft.com/office/2006/metadata/properties" xmlns:ns2="149687d4-d180-482e-8c72-8a95e3dd3821" targetNamespace="http://schemas.microsoft.com/office/2006/metadata/properties" ma:root="true" ma:fieldsID="ab8c008b876bd206f6ba4931f36fbb6d" ns2:_="">
    <xsd:import namespace="149687d4-d180-482e-8c72-8a95e3dd38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687d4-d180-482e-8c72-8a95e3dd38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31A4FA-30C5-44FD-8987-A24FC8D4B1A3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B4803BF1-7BD3-4BC7-A8EA-C773A5BB16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150950-79E2-428A-8547-5E6FAFC0828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49687d4-d180-482e-8c72-8a95e3dd382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1224</Words>
  <Application>Microsoft Office PowerPoint</Application>
  <PresentationFormat>On-screen Show (4:3)</PresentationFormat>
  <Paragraphs>166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soarings</vt:lpstr>
      <vt:lpstr>Default Design</vt:lpstr>
      <vt:lpstr>PowerPoint Presentation</vt:lpstr>
      <vt:lpstr>PowerPoint Presentation</vt:lpstr>
      <vt:lpstr>PowerPoint Presentation</vt:lpstr>
      <vt:lpstr>PowerPoint Presentation</vt:lpstr>
      <vt:lpstr>White Blood Cells (Leucocytes) (WBCs) </vt:lpstr>
      <vt:lpstr>PowerPoint Presentation</vt:lpstr>
      <vt:lpstr>*Differential leucocytic count </vt:lpstr>
      <vt:lpstr>* Types and Functions </vt:lpstr>
      <vt:lpstr>PowerPoint Presentation</vt:lpstr>
      <vt:lpstr>Function </vt:lpstr>
      <vt:lpstr>(3) Diapedesis:</vt:lpstr>
      <vt:lpstr>Phagocytosis</vt:lpstr>
      <vt:lpstr>PowerPoint Presentation</vt:lpstr>
      <vt:lpstr>PowerPoint Presentation</vt:lpstr>
      <vt:lpstr>PowerPoint Presentation</vt:lpstr>
      <vt:lpstr> (2) Eosinophils:</vt:lpstr>
      <vt:lpstr>PowerPoint Presentation</vt:lpstr>
      <vt:lpstr>(3) Basophils</vt:lpstr>
      <vt:lpstr>PowerPoint Presentation</vt:lpstr>
      <vt:lpstr>(4) Monocytes </vt:lpstr>
      <vt:lpstr>PowerPoint Presentation</vt:lpstr>
      <vt:lpstr>(5) Lymphocytes </vt:lpstr>
      <vt:lpstr>Leucocytosis </vt:lpstr>
      <vt:lpstr>Eosinophilia </vt:lpstr>
      <vt:lpstr>PowerPoint Presentation</vt:lpstr>
      <vt:lpstr>Leucopenia</vt:lpstr>
      <vt:lpstr>PowerPoint Presentation</vt:lpstr>
    </vt:vector>
  </TitlesOfParts>
  <Company>Wesmosis@Yahoo.Dk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Sanabil Hassanat</cp:lastModifiedBy>
  <cp:revision>133</cp:revision>
  <dcterms:created xsi:type="dcterms:W3CDTF">2008-02-25T13:26:00Z</dcterms:created>
  <dcterms:modified xsi:type="dcterms:W3CDTF">2022-04-07T06:44:33Z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160F851FAC98456CB6188E7328765BD2</vt:lpwstr>
  </property>
  <property fmtid="{D5CDD505-2E9C-101B-9397-08002B2CF9AE}" pid="3" name="KSOProductBuildVer">
    <vt:lpwstr>1033-11.2.0.11029</vt:lpwstr>
  </property>
  <property fmtid="{D5CDD505-2E9C-101B-9397-08002B2CF9AE}" pid="4" name="ContentTypeId">
    <vt:lpwstr>0x010100139C3ED3DEA17740B4EB3533678EA4C2</vt:lpwstr>
  </property>
</Properties>
</file>