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66" r:id="rId7"/>
    <p:sldId id="257" r:id="rId8"/>
    <p:sldId id="258" r:id="rId9"/>
    <p:sldId id="259" r:id="rId10"/>
    <p:sldId id="294" r:id="rId11"/>
    <p:sldId id="260" r:id="rId12"/>
    <p:sldId id="295" r:id="rId13"/>
    <p:sldId id="261" r:id="rId14"/>
    <p:sldId id="296" r:id="rId15"/>
    <p:sldId id="297" r:id="rId16"/>
    <p:sldId id="262" r:id="rId17"/>
    <p:sldId id="263" r:id="rId18"/>
    <p:sldId id="292" r:id="rId19"/>
    <p:sldId id="293" r:id="rId20"/>
    <p:sldId id="264" r:id="rId21"/>
    <p:sldId id="267" r:id="rId22"/>
    <p:sldId id="284" r:id="rId23"/>
    <p:sldId id="285" r:id="rId24"/>
    <p:sldId id="268" r:id="rId25"/>
    <p:sldId id="269" r:id="rId26"/>
    <p:sldId id="270" r:id="rId27"/>
    <p:sldId id="271" r:id="rId28"/>
    <p:sldId id="274" r:id="rId29"/>
    <p:sldId id="275" r:id="rId30"/>
    <p:sldId id="276" r:id="rId31"/>
    <p:sldId id="278" r:id="rId32"/>
    <p:sldId id="290" r:id="rId33"/>
    <p:sldId id="291" r:id="rId34"/>
    <p:sldId id="288" r:id="rId35"/>
    <p:sldId id="289"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ah, Hassan" initials="JH" lastIdx="1" clrIdx="0">
    <p:extLst>
      <p:ext uri="{19B8F6BF-5375-455C-9EA6-DF929625EA0E}">
        <p15:presenceInfo xmlns:p15="http://schemas.microsoft.com/office/powerpoint/2012/main" userId="Judah, Has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D98A6-657A-486D-B8D9-E06686F30020}"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393BBCE-0570-4E21-8FCF-887B1095C81B}">
      <dgm:prSet/>
      <dgm:spPr/>
      <dgm:t>
        <a:bodyPr/>
        <a:lstStyle/>
        <a:p>
          <a:r>
            <a:rPr lang="en-US" b="1" dirty="0" smtClean="0"/>
            <a:t>1. Knowledge </a:t>
          </a:r>
          <a:r>
            <a:rPr lang="en-US" b="1" dirty="0"/>
            <a:t>of legal responsibilities</a:t>
          </a:r>
          <a:endParaRPr lang="en-US" dirty="0"/>
        </a:p>
      </dgm:t>
    </dgm:pt>
    <dgm:pt modelId="{CF932CDD-DE8C-4D90-A1C1-01A6443AC79B}" type="parTrans" cxnId="{C373CA34-A403-4A78-AB16-133D7D7E571C}">
      <dgm:prSet/>
      <dgm:spPr/>
      <dgm:t>
        <a:bodyPr/>
        <a:lstStyle/>
        <a:p>
          <a:endParaRPr lang="en-US"/>
        </a:p>
      </dgm:t>
    </dgm:pt>
    <dgm:pt modelId="{94BA377F-CAC5-4E47-A37B-C0C355B9F456}" type="sibTrans" cxnId="{C373CA34-A403-4A78-AB16-133D7D7E571C}">
      <dgm:prSet/>
      <dgm:spPr/>
      <dgm:t>
        <a:bodyPr/>
        <a:lstStyle/>
        <a:p>
          <a:endParaRPr lang="en-US"/>
        </a:p>
      </dgm:t>
    </dgm:pt>
    <dgm:pt modelId="{D800EB4C-B3A0-4281-B7BD-22BCB4A93723}">
      <dgm:prSet/>
      <dgm:spPr/>
      <dgm:t>
        <a:bodyPr/>
        <a:lstStyle/>
        <a:p>
          <a:r>
            <a:rPr lang="en-US" b="1" dirty="0" smtClean="0"/>
            <a:t>2. Limitations </a:t>
          </a:r>
          <a:r>
            <a:rPr lang="en-US" b="1" dirty="0"/>
            <a:t>of practice</a:t>
          </a:r>
          <a:endParaRPr lang="en-US" dirty="0"/>
        </a:p>
      </dgm:t>
    </dgm:pt>
    <dgm:pt modelId="{7E3B214F-3488-4B26-91D6-208798274D5F}" type="parTrans" cxnId="{6E434C27-D1C1-4C98-BF85-607E8AD5D590}">
      <dgm:prSet/>
      <dgm:spPr/>
      <dgm:t>
        <a:bodyPr/>
        <a:lstStyle/>
        <a:p>
          <a:endParaRPr lang="en-US"/>
        </a:p>
      </dgm:t>
    </dgm:pt>
    <dgm:pt modelId="{55846EAD-5436-408A-93FF-E1E1A52B2706}" type="sibTrans" cxnId="{6E434C27-D1C1-4C98-BF85-607E8AD5D590}">
      <dgm:prSet/>
      <dgm:spPr/>
      <dgm:t>
        <a:bodyPr/>
        <a:lstStyle/>
        <a:p>
          <a:endParaRPr lang="en-US"/>
        </a:p>
      </dgm:t>
    </dgm:pt>
    <dgm:pt modelId="{B5BCAE46-A60F-480E-8DE3-23519A31D785}">
      <dgm:prSet/>
      <dgm:spPr/>
      <dgm:t>
        <a:bodyPr/>
        <a:lstStyle/>
        <a:p>
          <a:r>
            <a:rPr lang="en-US" b="1" dirty="0" smtClean="0"/>
            <a:t>3. Implications </a:t>
          </a:r>
          <a:r>
            <a:rPr lang="en-US" b="1" dirty="0"/>
            <a:t>of their actions</a:t>
          </a:r>
          <a:endParaRPr lang="en-US" dirty="0"/>
        </a:p>
      </dgm:t>
    </dgm:pt>
    <dgm:pt modelId="{3AC740AC-AC27-4F13-B632-7222985EABDB}" type="parTrans" cxnId="{36AC1534-0413-4257-9EB2-F35305DC29EA}">
      <dgm:prSet/>
      <dgm:spPr/>
      <dgm:t>
        <a:bodyPr/>
        <a:lstStyle/>
        <a:p>
          <a:endParaRPr lang="en-US"/>
        </a:p>
      </dgm:t>
    </dgm:pt>
    <dgm:pt modelId="{6DF674C2-E7C9-4E43-AF71-682D6D5A544E}" type="sibTrans" cxnId="{36AC1534-0413-4257-9EB2-F35305DC29EA}">
      <dgm:prSet/>
      <dgm:spPr/>
      <dgm:t>
        <a:bodyPr/>
        <a:lstStyle/>
        <a:p>
          <a:endParaRPr lang="en-US"/>
        </a:p>
      </dgm:t>
    </dgm:pt>
    <dgm:pt modelId="{97CC243B-A566-4522-8721-7684A2BE61C7}" type="pres">
      <dgm:prSet presAssocID="{162D98A6-657A-486D-B8D9-E06686F30020}" presName="root" presStyleCnt="0">
        <dgm:presLayoutVars>
          <dgm:dir/>
          <dgm:resizeHandles val="exact"/>
        </dgm:presLayoutVars>
      </dgm:prSet>
      <dgm:spPr/>
      <dgm:t>
        <a:bodyPr/>
        <a:lstStyle/>
        <a:p>
          <a:endParaRPr lang="en-GB"/>
        </a:p>
      </dgm:t>
    </dgm:pt>
    <dgm:pt modelId="{60944388-7DC6-4301-8515-2911C2531550}" type="pres">
      <dgm:prSet presAssocID="{8393BBCE-0570-4E21-8FCF-887B1095C81B}" presName="compNode" presStyleCnt="0"/>
      <dgm:spPr/>
    </dgm:pt>
    <dgm:pt modelId="{DB2BBA21-71EB-4E89-AEB3-2BB456E90794}" type="pres">
      <dgm:prSet presAssocID="{8393BBCE-0570-4E21-8FCF-887B1095C81B}" presName="bgRect" presStyleLbl="bgShp" presStyleIdx="0" presStyleCnt="3"/>
      <dgm:spPr/>
    </dgm:pt>
    <dgm:pt modelId="{9AD9539A-1870-44EC-B8EE-11E2823B1BED}" type="pres">
      <dgm:prSet presAssocID="{8393BBCE-0570-4E21-8FCF-887B1095C8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Scales of Justice"/>
        </a:ext>
      </dgm:extLst>
    </dgm:pt>
    <dgm:pt modelId="{9A694891-0684-49EF-AAD0-53823B29D13C}" type="pres">
      <dgm:prSet presAssocID="{8393BBCE-0570-4E21-8FCF-887B1095C81B}" presName="spaceRect" presStyleCnt="0"/>
      <dgm:spPr/>
    </dgm:pt>
    <dgm:pt modelId="{02E9E521-D6D2-466A-90C5-8ABCE426E083}" type="pres">
      <dgm:prSet presAssocID="{8393BBCE-0570-4E21-8FCF-887B1095C81B}" presName="parTx" presStyleLbl="revTx" presStyleIdx="0" presStyleCnt="3">
        <dgm:presLayoutVars>
          <dgm:chMax val="0"/>
          <dgm:chPref val="0"/>
        </dgm:presLayoutVars>
      </dgm:prSet>
      <dgm:spPr/>
      <dgm:t>
        <a:bodyPr/>
        <a:lstStyle/>
        <a:p>
          <a:endParaRPr lang="en-GB"/>
        </a:p>
      </dgm:t>
    </dgm:pt>
    <dgm:pt modelId="{F24B0210-D56D-4772-9A87-A9A18F2CD693}" type="pres">
      <dgm:prSet presAssocID="{94BA377F-CAC5-4E47-A37B-C0C355B9F456}" presName="sibTrans" presStyleCnt="0"/>
      <dgm:spPr/>
    </dgm:pt>
    <dgm:pt modelId="{EDD160B5-799D-4BCD-98C3-71E2FCEA1478}" type="pres">
      <dgm:prSet presAssocID="{D800EB4C-B3A0-4281-B7BD-22BCB4A93723}" presName="compNode" presStyleCnt="0"/>
      <dgm:spPr/>
    </dgm:pt>
    <dgm:pt modelId="{9E5E7BA7-3186-4DD9-BB57-7A36CD3E4E78}" type="pres">
      <dgm:prSet presAssocID="{D800EB4C-B3A0-4281-B7BD-22BCB4A93723}" presName="bgRect" presStyleLbl="bgShp" presStyleIdx="1" presStyleCnt="3"/>
      <dgm:spPr/>
    </dgm:pt>
    <dgm:pt modelId="{B8C72EA7-BFC7-4B36-9228-A1F30123737F}" type="pres">
      <dgm:prSet presAssocID="{D800EB4C-B3A0-4281-B7BD-22BCB4A937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Warning"/>
        </a:ext>
      </dgm:extLst>
    </dgm:pt>
    <dgm:pt modelId="{198014F8-3C3D-4AE6-87E4-E1E95EE809ED}" type="pres">
      <dgm:prSet presAssocID="{D800EB4C-B3A0-4281-B7BD-22BCB4A93723}" presName="spaceRect" presStyleCnt="0"/>
      <dgm:spPr/>
    </dgm:pt>
    <dgm:pt modelId="{18B17748-2F08-46F5-AD86-35A6677F0B2C}" type="pres">
      <dgm:prSet presAssocID="{D800EB4C-B3A0-4281-B7BD-22BCB4A93723}" presName="parTx" presStyleLbl="revTx" presStyleIdx="1" presStyleCnt="3">
        <dgm:presLayoutVars>
          <dgm:chMax val="0"/>
          <dgm:chPref val="0"/>
        </dgm:presLayoutVars>
      </dgm:prSet>
      <dgm:spPr/>
      <dgm:t>
        <a:bodyPr/>
        <a:lstStyle/>
        <a:p>
          <a:endParaRPr lang="en-GB"/>
        </a:p>
      </dgm:t>
    </dgm:pt>
    <dgm:pt modelId="{6E36BC4A-83BB-4B99-80FB-9959BE34AC92}" type="pres">
      <dgm:prSet presAssocID="{55846EAD-5436-408A-93FF-E1E1A52B2706}" presName="sibTrans" presStyleCnt="0"/>
      <dgm:spPr/>
    </dgm:pt>
    <dgm:pt modelId="{72F28763-70C9-4D12-B8AB-29F22D7BD43E}" type="pres">
      <dgm:prSet presAssocID="{B5BCAE46-A60F-480E-8DE3-23519A31D785}" presName="compNode" presStyleCnt="0"/>
      <dgm:spPr/>
    </dgm:pt>
    <dgm:pt modelId="{F5AD70A2-749F-4A0D-9E17-6E59B84FC000}" type="pres">
      <dgm:prSet presAssocID="{B5BCAE46-A60F-480E-8DE3-23519A31D785}" presName="bgRect" presStyleLbl="bgShp" presStyleIdx="2" presStyleCnt="3"/>
      <dgm:spPr/>
    </dgm:pt>
    <dgm:pt modelId="{96825D14-EB20-498B-BE9F-AFC1F2067641}" type="pres">
      <dgm:prSet presAssocID="{B5BCAE46-A60F-480E-8DE3-23519A31D7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Playbook"/>
        </a:ext>
      </dgm:extLst>
    </dgm:pt>
    <dgm:pt modelId="{0133ABBC-28F3-490D-ACCD-C51F472377CC}" type="pres">
      <dgm:prSet presAssocID="{B5BCAE46-A60F-480E-8DE3-23519A31D785}" presName="spaceRect" presStyleCnt="0"/>
      <dgm:spPr/>
    </dgm:pt>
    <dgm:pt modelId="{536528B7-09F2-43F6-9F55-6AA8583B65C2}" type="pres">
      <dgm:prSet presAssocID="{B5BCAE46-A60F-480E-8DE3-23519A31D785}" presName="parTx" presStyleLbl="revTx" presStyleIdx="2" presStyleCnt="3">
        <dgm:presLayoutVars>
          <dgm:chMax val="0"/>
          <dgm:chPref val="0"/>
        </dgm:presLayoutVars>
      </dgm:prSet>
      <dgm:spPr/>
      <dgm:t>
        <a:bodyPr/>
        <a:lstStyle/>
        <a:p>
          <a:endParaRPr lang="en-GB"/>
        </a:p>
      </dgm:t>
    </dgm:pt>
  </dgm:ptLst>
  <dgm:cxnLst>
    <dgm:cxn modelId="{6E434C27-D1C1-4C98-BF85-607E8AD5D590}" srcId="{162D98A6-657A-486D-B8D9-E06686F30020}" destId="{D800EB4C-B3A0-4281-B7BD-22BCB4A93723}" srcOrd="1" destOrd="0" parTransId="{7E3B214F-3488-4B26-91D6-208798274D5F}" sibTransId="{55846EAD-5436-408A-93FF-E1E1A52B2706}"/>
    <dgm:cxn modelId="{36AC1534-0413-4257-9EB2-F35305DC29EA}" srcId="{162D98A6-657A-486D-B8D9-E06686F30020}" destId="{B5BCAE46-A60F-480E-8DE3-23519A31D785}" srcOrd="2" destOrd="0" parTransId="{3AC740AC-AC27-4F13-B632-7222985EABDB}" sibTransId="{6DF674C2-E7C9-4E43-AF71-682D6D5A544E}"/>
    <dgm:cxn modelId="{FC65D9F9-C536-4FBD-9832-E40D302AC7DC}" type="presOf" srcId="{8393BBCE-0570-4E21-8FCF-887B1095C81B}" destId="{02E9E521-D6D2-466A-90C5-8ABCE426E083}" srcOrd="0" destOrd="0" presId="urn:microsoft.com/office/officeart/2018/2/layout/IconVerticalSolidList"/>
    <dgm:cxn modelId="{C373CA34-A403-4A78-AB16-133D7D7E571C}" srcId="{162D98A6-657A-486D-B8D9-E06686F30020}" destId="{8393BBCE-0570-4E21-8FCF-887B1095C81B}" srcOrd="0" destOrd="0" parTransId="{CF932CDD-DE8C-4D90-A1C1-01A6443AC79B}" sibTransId="{94BA377F-CAC5-4E47-A37B-C0C355B9F456}"/>
    <dgm:cxn modelId="{6B6503AC-6625-4E1E-AA9F-3525C3E2CC3C}" type="presOf" srcId="{D800EB4C-B3A0-4281-B7BD-22BCB4A93723}" destId="{18B17748-2F08-46F5-AD86-35A6677F0B2C}" srcOrd="0" destOrd="0" presId="urn:microsoft.com/office/officeart/2018/2/layout/IconVerticalSolidList"/>
    <dgm:cxn modelId="{353FFF8F-30FF-4509-92B8-4FB007092427}" type="presOf" srcId="{162D98A6-657A-486D-B8D9-E06686F30020}" destId="{97CC243B-A566-4522-8721-7684A2BE61C7}" srcOrd="0" destOrd="0" presId="urn:microsoft.com/office/officeart/2018/2/layout/IconVerticalSolidList"/>
    <dgm:cxn modelId="{232AC79D-D495-4E04-A73E-EDCDE92A9FC5}" type="presOf" srcId="{B5BCAE46-A60F-480E-8DE3-23519A31D785}" destId="{536528B7-09F2-43F6-9F55-6AA8583B65C2}" srcOrd="0" destOrd="0" presId="urn:microsoft.com/office/officeart/2018/2/layout/IconVerticalSolidList"/>
    <dgm:cxn modelId="{A374F599-3147-40FA-A811-FCF37268E415}" type="presParOf" srcId="{97CC243B-A566-4522-8721-7684A2BE61C7}" destId="{60944388-7DC6-4301-8515-2911C2531550}" srcOrd="0" destOrd="0" presId="urn:microsoft.com/office/officeart/2018/2/layout/IconVerticalSolidList"/>
    <dgm:cxn modelId="{FAD6396C-2D12-4ED9-863C-F4388AC0B710}" type="presParOf" srcId="{60944388-7DC6-4301-8515-2911C2531550}" destId="{DB2BBA21-71EB-4E89-AEB3-2BB456E90794}" srcOrd="0" destOrd="0" presId="urn:microsoft.com/office/officeart/2018/2/layout/IconVerticalSolidList"/>
    <dgm:cxn modelId="{2D713594-3E58-48E3-9FB2-953BEF497455}" type="presParOf" srcId="{60944388-7DC6-4301-8515-2911C2531550}" destId="{9AD9539A-1870-44EC-B8EE-11E2823B1BED}" srcOrd="1" destOrd="0" presId="urn:microsoft.com/office/officeart/2018/2/layout/IconVerticalSolidList"/>
    <dgm:cxn modelId="{CC589386-4690-488D-868D-E76E1C54E3D0}" type="presParOf" srcId="{60944388-7DC6-4301-8515-2911C2531550}" destId="{9A694891-0684-49EF-AAD0-53823B29D13C}" srcOrd="2" destOrd="0" presId="urn:microsoft.com/office/officeart/2018/2/layout/IconVerticalSolidList"/>
    <dgm:cxn modelId="{16FA316B-AEA7-45DB-A642-1A2C3CE2250C}" type="presParOf" srcId="{60944388-7DC6-4301-8515-2911C2531550}" destId="{02E9E521-D6D2-466A-90C5-8ABCE426E083}" srcOrd="3" destOrd="0" presId="urn:microsoft.com/office/officeart/2018/2/layout/IconVerticalSolidList"/>
    <dgm:cxn modelId="{D60B373D-6CA2-4795-81FA-2183C64F1EA9}" type="presParOf" srcId="{97CC243B-A566-4522-8721-7684A2BE61C7}" destId="{F24B0210-D56D-4772-9A87-A9A18F2CD693}" srcOrd="1" destOrd="0" presId="urn:microsoft.com/office/officeart/2018/2/layout/IconVerticalSolidList"/>
    <dgm:cxn modelId="{F3E57321-84C2-48E1-A247-250DF3007636}" type="presParOf" srcId="{97CC243B-A566-4522-8721-7684A2BE61C7}" destId="{EDD160B5-799D-4BCD-98C3-71E2FCEA1478}" srcOrd="2" destOrd="0" presId="urn:microsoft.com/office/officeart/2018/2/layout/IconVerticalSolidList"/>
    <dgm:cxn modelId="{2CD7CD5C-F54F-4539-8EC6-E33C6136C7CF}" type="presParOf" srcId="{EDD160B5-799D-4BCD-98C3-71E2FCEA1478}" destId="{9E5E7BA7-3186-4DD9-BB57-7A36CD3E4E78}" srcOrd="0" destOrd="0" presId="urn:microsoft.com/office/officeart/2018/2/layout/IconVerticalSolidList"/>
    <dgm:cxn modelId="{52A4783F-6505-4BC0-BB78-15BA8CEF4694}" type="presParOf" srcId="{EDD160B5-799D-4BCD-98C3-71E2FCEA1478}" destId="{B8C72EA7-BFC7-4B36-9228-A1F30123737F}" srcOrd="1" destOrd="0" presId="urn:microsoft.com/office/officeart/2018/2/layout/IconVerticalSolidList"/>
    <dgm:cxn modelId="{FE932B00-26B2-4481-9C72-7D7A33C6E05B}" type="presParOf" srcId="{EDD160B5-799D-4BCD-98C3-71E2FCEA1478}" destId="{198014F8-3C3D-4AE6-87E4-E1E95EE809ED}" srcOrd="2" destOrd="0" presId="urn:microsoft.com/office/officeart/2018/2/layout/IconVerticalSolidList"/>
    <dgm:cxn modelId="{4AC0546E-33C9-434C-BFC3-6A1317ED70B5}" type="presParOf" srcId="{EDD160B5-799D-4BCD-98C3-71E2FCEA1478}" destId="{18B17748-2F08-46F5-AD86-35A6677F0B2C}" srcOrd="3" destOrd="0" presId="urn:microsoft.com/office/officeart/2018/2/layout/IconVerticalSolidList"/>
    <dgm:cxn modelId="{533569FF-41C4-4C85-9425-FAEE0F9C8B0C}" type="presParOf" srcId="{97CC243B-A566-4522-8721-7684A2BE61C7}" destId="{6E36BC4A-83BB-4B99-80FB-9959BE34AC92}" srcOrd="3" destOrd="0" presId="urn:microsoft.com/office/officeart/2018/2/layout/IconVerticalSolidList"/>
    <dgm:cxn modelId="{A72B04A0-F1EE-417B-986E-837F26D285D5}" type="presParOf" srcId="{97CC243B-A566-4522-8721-7684A2BE61C7}" destId="{72F28763-70C9-4D12-B8AB-29F22D7BD43E}" srcOrd="4" destOrd="0" presId="urn:microsoft.com/office/officeart/2018/2/layout/IconVerticalSolidList"/>
    <dgm:cxn modelId="{AFB8DA27-F27F-4337-8A67-A66D211D4E3C}" type="presParOf" srcId="{72F28763-70C9-4D12-B8AB-29F22D7BD43E}" destId="{F5AD70A2-749F-4A0D-9E17-6E59B84FC000}" srcOrd="0" destOrd="0" presId="urn:microsoft.com/office/officeart/2018/2/layout/IconVerticalSolidList"/>
    <dgm:cxn modelId="{12D3F481-FFAF-4475-A2A1-0F5C6F1861C9}" type="presParOf" srcId="{72F28763-70C9-4D12-B8AB-29F22D7BD43E}" destId="{96825D14-EB20-498B-BE9F-AFC1F2067641}" srcOrd="1" destOrd="0" presId="urn:microsoft.com/office/officeart/2018/2/layout/IconVerticalSolidList"/>
    <dgm:cxn modelId="{756C2653-01E7-40F6-87BE-BE07D593CF9E}" type="presParOf" srcId="{72F28763-70C9-4D12-B8AB-29F22D7BD43E}" destId="{0133ABBC-28F3-490D-ACCD-C51F472377CC}" srcOrd="2" destOrd="0" presId="urn:microsoft.com/office/officeart/2018/2/layout/IconVerticalSolidList"/>
    <dgm:cxn modelId="{3070BA3D-AAA5-461B-932B-88516B5681A3}" type="presParOf" srcId="{72F28763-70C9-4D12-B8AB-29F22D7BD43E}" destId="{536528B7-09F2-43F6-9F55-6AA8583B65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BA21-71EB-4E89-AEB3-2BB456E90794}">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9539A-1870-44EC-B8EE-11E2823B1BED}">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E9E521-D6D2-466A-90C5-8ABCE426E083}">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US" sz="2500" b="1" kern="1200" dirty="0" smtClean="0"/>
            <a:t>1. Knowledge </a:t>
          </a:r>
          <a:r>
            <a:rPr lang="en-US" sz="2500" b="1" kern="1200" dirty="0"/>
            <a:t>of legal responsibilities</a:t>
          </a:r>
          <a:endParaRPr lang="en-US" sz="2500" kern="1200" dirty="0"/>
        </a:p>
      </dsp:txBody>
      <dsp:txXfrm>
        <a:off x="1941716" y="718"/>
        <a:ext cx="2943486" cy="1681139"/>
      </dsp:txXfrm>
    </dsp:sp>
    <dsp:sp modelId="{9E5E7BA7-3186-4DD9-BB57-7A36CD3E4E78}">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72EA7-BFC7-4B36-9228-A1F30123737F}">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B17748-2F08-46F5-AD86-35A6677F0B2C}">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US" sz="2500" b="1" kern="1200" dirty="0" smtClean="0"/>
            <a:t>2. Limitations </a:t>
          </a:r>
          <a:r>
            <a:rPr lang="en-US" sz="2500" b="1" kern="1200" dirty="0"/>
            <a:t>of practice</a:t>
          </a:r>
          <a:endParaRPr lang="en-US" sz="2500" kern="1200" dirty="0"/>
        </a:p>
      </dsp:txBody>
      <dsp:txXfrm>
        <a:off x="1941716" y="2102143"/>
        <a:ext cx="2943486" cy="1681139"/>
      </dsp:txXfrm>
    </dsp:sp>
    <dsp:sp modelId="{F5AD70A2-749F-4A0D-9E17-6E59B84FC000}">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25D14-EB20-498B-BE9F-AFC1F2067641}">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6528B7-09F2-43F6-9F55-6AA8583B65C2}">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US" sz="2500" b="1" kern="1200" dirty="0" smtClean="0"/>
            <a:t>3. Implications </a:t>
          </a:r>
          <a:r>
            <a:rPr lang="en-US" sz="2500" b="1" kern="1200" dirty="0"/>
            <a:t>of their actions</a:t>
          </a:r>
          <a:endParaRPr lang="en-US" sz="2500" kern="1200" dirty="0"/>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67B8DA-E33C-49D7-A937-ACF196026BB0}"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8DA-E33C-49D7-A937-ACF196026BB0}"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8DA-E33C-49D7-A937-ACF196026BB0}"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8DA-E33C-49D7-A937-ACF196026BB0}"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7B8DA-E33C-49D7-A937-ACF196026BB0}"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7B8DA-E33C-49D7-A937-ACF196026BB0}" type="datetimeFigureOut">
              <a:rPr lang="en-US" smtClean="0"/>
              <a:pPr/>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7B8DA-E33C-49D7-A937-ACF196026BB0}" type="datetimeFigureOut">
              <a:rPr lang="en-US" smtClean="0"/>
              <a:pPr/>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7B8DA-E33C-49D7-A937-ACF196026BB0}" type="datetimeFigureOut">
              <a:rPr lang="en-US" smtClean="0"/>
              <a:pPr/>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7B8DA-E33C-49D7-A937-ACF196026BB0}" type="datetimeFigureOut">
              <a:rPr lang="en-US" smtClean="0"/>
              <a:pPr/>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7B8DA-E33C-49D7-A937-ACF196026BB0}" type="datetimeFigureOut">
              <a:rPr lang="en-US" smtClean="0"/>
              <a:pPr/>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7B8DA-E33C-49D7-A937-ACF196026BB0}" type="datetimeFigureOut">
              <a:rPr lang="en-US" smtClean="0"/>
              <a:pPr/>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7B8DA-E33C-49D7-A937-ACF196026BB0}" type="datetimeFigureOut">
              <a:rPr lang="en-US" smtClean="0"/>
              <a:pPr/>
              <a:t>5/10/2021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5F1BC-961E-4CCF-B097-9BE75D5BB3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1000" r="-5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640960" cy="936104"/>
          </a:xfrm>
          <a:solidFill>
            <a:schemeClr val="accent6">
              <a:lumMod val="40000"/>
              <a:lumOff val="60000"/>
            </a:schemeClr>
          </a:solidFill>
        </p:spPr>
        <p:txBody>
          <a:bodyPr>
            <a:normAutofit fontScale="90000"/>
          </a:bodyPr>
          <a:lstStyle/>
          <a:p>
            <a:r>
              <a:rPr lang="en-GB" b="1" dirty="0">
                <a:effectLst>
                  <a:outerShdw blurRad="38100" dist="38100" dir="2700000" algn="tl">
                    <a:srgbClr val="000000">
                      <a:alpha val="43137"/>
                    </a:srgbClr>
                  </a:outerShdw>
                </a:effectLst>
              </a:rPr>
              <a:t>Legal and Ethical Issues in Healthcare</a:t>
            </a:r>
            <a:endParaRPr lang="en-US" b="1" dirty="0">
              <a:effectLst>
                <a:outerShdw blurRad="38100" dist="38100" dir="2700000" algn="tl">
                  <a:srgbClr val="000000">
                    <a:alpha val="43137"/>
                  </a:srgbClr>
                </a:outerShdw>
              </a:effectLst>
            </a:endParaRPr>
          </a:p>
        </p:txBody>
      </p:sp>
      <p:sp>
        <p:nvSpPr>
          <p:cNvPr id="5" name="Subtitle 2"/>
          <p:cNvSpPr>
            <a:spLocks noGrp="1"/>
          </p:cNvSpPr>
          <p:nvPr>
            <p:ph type="subTitle" idx="1"/>
          </p:nvPr>
        </p:nvSpPr>
        <p:spPr>
          <a:xfrm>
            <a:off x="14068" y="5445224"/>
            <a:ext cx="4701948" cy="1412776"/>
          </a:xfrm>
        </p:spPr>
        <p:txBody>
          <a:bodyPr>
            <a:normAutofit fontScale="70000" lnSpcReduction="20000"/>
          </a:bodyPr>
          <a:lstStyle/>
          <a:p>
            <a:r>
              <a:rPr lang="en-US" b="1" dirty="0">
                <a:solidFill>
                  <a:srgbClr val="002060"/>
                </a:solidFill>
              </a:rPr>
              <a:t>Dr. Israa Al-Rawashdeh MD</a:t>
            </a:r>
            <a:r>
              <a:rPr lang="en-US" b="1" dirty="0" smtClean="0">
                <a:solidFill>
                  <a:srgbClr val="002060"/>
                </a:solidFill>
              </a:rPr>
              <a:t>, MPH, PhD</a:t>
            </a:r>
            <a:endParaRPr lang="en-US" b="1" dirty="0">
              <a:solidFill>
                <a:srgbClr val="002060"/>
              </a:solidFill>
            </a:endParaRPr>
          </a:p>
          <a:p>
            <a:r>
              <a:rPr lang="en-US" b="1" dirty="0">
                <a:solidFill>
                  <a:srgbClr val="002060"/>
                </a:solidFill>
              </a:rPr>
              <a:t>Faculty of Medicine</a:t>
            </a:r>
          </a:p>
          <a:p>
            <a:r>
              <a:rPr lang="en-US" b="1" dirty="0">
                <a:solidFill>
                  <a:srgbClr val="002060"/>
                </a:solidFill>
              </a:rPr>
              <a:t>Mutah University</a:t>
            </a:r>
          </a:p>
          <a:p>
            <a:r>
              <a:rPr lang="en-US" b="1" dirty="0" smtClean="0">
                <a:solidFill>
                  <a:srgbClr val="002060"/>
                </a:solidFill>
              </a:rPr>
              <a:t>2021</a:t>
            </a:r>
            <a:endParaRPr 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3">
              <a:lumMod val="60000"/>
              <a:lumOff val="40000"/>
            </a:schemeClr>
          </a:solidFill>
        </p:spPr>
        <p:txBody>
          <a:bodyPr/>
          <a:lstStyle/>
          <a:p>
            <a:pPr>
              <a:lnSpc>
                <a:spcPct val="90000"/>
              </a:lnSpc>
            </a:pPr>
            <a:r>
              <a:rPr lang="en-US" altLang="en-US" sz="2800" b="1" u="sng" dirty="0">
                <a:solidFill>
                  <a:srgbClr val="FF0000"/>
                </a:solidFill>
                <a:latin typeface="Arial" panose="020B0604020202020204" pitchFamily="34" charset="0"/>
              </a:rPr>
              <a:t>Deontology</a:t>
            </a:r>
          </a:p>
          <a:p>
            <a:pPr lvl="1">
              <a:lnSpc>
                <a:spcPct val="90000"/>
              </a:lnSpc>
            </a:pPr>
            <a:r>
              <a:rPr lang="en-US" altLang="en-US" dirty="0">
                <a:latin typeface="Arial" panose="020B0604020202020204" pitchFamily="34" charset="0"/>
              </a:rPr>
              <a:t>Values are not universally shared</a:t>
            </a:r>
          </a:p>
          <a:p>
            <a:pPr lvl="1">
              <a:lnSpc>
                <a:spcPct val="90000"/>
              </a:lnSpc>
            </a:pPr>
            <a:r>
              <a:rPr lang="en-US" altLang="en-US" dirty="0">
                <a:latin typeface="Arial" panose="020B0604020202020204" pitchFamily="34" charset="0"/>
              </a:rPr>
              <a:t>Do not consequences matter?</a:t>
            </a:r>
          </a:p>
          <a:p>
            <a:pPr>
              <a:lnSpc>
                <a:spcPct val="90000"/>
              </a:lnSpc>
            </a:pPr>
            <a:r>
              <a:rPr lang="en-US" altLang="en-US" sz="2800" b="1" u="sng" dirty="0">
                <a:solidFill>
                  <a:srgbClr val="FF0000"/>
                </a:solidFill>
                <a:latin typeface="Arial" panose="020B0604020202020204" pitchFamily="34" charset="0"/>
              </a:rPr>
              <a:t>Teleology</a:t>
            </a:r>
          </a:p>
          <a:p>
            <a:pPr lvl="1">
              <a:lnSpc>
                <a:spcPct val="90000"/>
              </a:lnSpc>
            </a:pPr>
            <a:r>
              <a:rPr lang="en-US" altLang="en-US" dirty="0">
                <a:latin typeface="Arial" panose="020B0604020202020204" pitchFamily="34" charset="0"/>
              </a:rPr>
              <a:t>Greatest good for the greatest number does not protect minority rights</a:t>
            </a:r>
          </a:p>
          <a:p>
            <a:pPr lvl="1">
              <a:lnSpc>
                <a:spcPct val="90000"/>
              </a:lnSpc>
            </a:pPr>
            <a:r>
              <a:rPr lang="en-US" altLang="en-US" dirty="0">
                <a:latin typeface="Arial" panose="020B0604020202020204" pitchFamily="34" charset="0"/>
              </a:rPr>
              <a:t>Not always possible to predict consequences accurately</a:t>
            </a:r>
          </a:p>
          <a:p>
            <a:pPr lvl="1">
              <a:lnSpc>
                <a:spcPct val="90000"/>
              </a:lnSpc>
            </a:pPr>
            <a:r>
              <a:rPr lang="en-US" altLang="en-US" dirty="0">
                <a:latin typeface="Arial" panose="020B0604020202020204" pitchFamily="34" charset="0"/>
              </a:rPr>
              <a:t>Your values may conflict with the action needed</a:t>
            </a:r>
          </a:p>
          <a:p>
            <a:endParaRPr lang="en-GB" dirty="0"/>
          </a:p>
        </p:txBody>
      </p:sp>
      <p:sp>
        <p:nvSpPr>
          <p:cNvPr id="4" name="Title 1">
            <a:extLst>
              <a:ext uri="{FF2B5EF4-FFF2-40B4-BE49-F238E27FC236}">
                <a16:creationId xmlns="" xmlns:a16="http://schemas.microsoft.com/office/drawing/2014/main" id="{90E530C2-6C8B-4BED-B048-F32E3DAA553E}"/>
              </a:ext>
            </a:extLst>
          </p:cNvPr>
          <p:cNvSpPr txBox="1">
            <a:spLocks/>
          </p:cNvSpPr>
          <p:nvPr/>
        </p:nvSpPr>
        <p:spPr>
          <a:xfrm>
            <a:off x="457200" y="274638"/>
            <a:ext cx="8229600" cy="1143000"/>
          </a:xfrm>
          <a:prstGeom prst="rect">
            <a:avLst/>
          </a:prstGeom>
          <a:solidFill>
            <a:schemeClr val="accent2">
              <a:lumMod val="60000"/>
              <a:lumOff val="40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
            </a:r>
            <a:br>
              <a:rPr lang="en-US" b="1" dirty="0"/>
            </a:br>
            <a:r>
              <a:rPr lang="en-US" sz="6900" b="1" dirty="0"/>
              <a:t>Theoretical base of ethical decisions</a:t>
            </a:r>
            <a:r>
              <a:rPr lang="en-US" dirty="0"/>
              <a:t/>
            </a:r>
            <a:br>
              <a:rPr lang="en-US" dirty="0"/>
            </a:br>
            <a:endParaRPr lang="en-US" dirty="0"/>
          </a:p>
        </p:txBody>
      </p:sp>
    </p:spTree>
    <p:extLst>
      <p:ext uri="{BB962C8B-B14F-4D97-AF65-F5344CB8AC3E}">
        <p14:creationId xmlns:p14="http://schemas.microsoft.com/office/powerpoint/2010/main" val="391594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a:effectLst>
                  <a:outerShdw blurRad="38100" dist="38100" dir="2700000" algn="tl">
                    <a:srgbClr val="000000">
                      <a:alpha val="43137"/>
                    </a:srgbClr>
                  </a:outerShdw>
                </a:effectLst>
              </a:rPr>
              <a:t>Ethical Principles</a:t>
            </a:r>
          </a:p>
        </p:txBody>
      </p:sp>
      <p:sp>
        <p:nvSpPr>
          <p:cNvPr id="3" name="Content Placeholder 2"/>
          <p:cNvSpPr>
            <a:spLocks noGrp="1"/>
          </p:cNvSpPr>
          <p:nvPr>
            <p:ph idx="1"/>
          </p:nvPr>
        </p:nvSpPr>
        <p:spPr>
          <a:xfrm>
            <a:off x="457200" y="1600200"/>
            <a:ext cx="8229600" cy="4983162"/>
          </a:xfrm>
          <a:solidFill>
            <a:schemeClr val="accent6">
              <a:lumMod val="40000"/>
              <a:lumOff val="60000"/>
            </a:schemeClr>
          </a:solidFill>
        </p:spPr>
        <p:txBody>
          <a:bodyPr>
            <a:normAutofit fontScale="92500"/>
          </a:bodyPr>
          <a:lstStyle/>
          <a:p>
            <a:pPr marL="0" indent="0">
              <a:buNone/>
            </a:pPr>
            <a:r>
              <a:rPr lang="en-US" b="1" dirty="0">
                <a:solidFill>
                  <a:srgbClr val="FF0000"/>
                </a:solidFill>
                <a:effectLst>
                  <a:outerShdw blurRad="38100" dist="38100" dir="2700000" algn="tl">
                    <a:srgbClr val="000000">
                      <a:alpha val="43137"/>
                    </a:srgbClr>
                  </a:outerShdw>
                </a:effectLst>
              </a:rPr>
              <a:t>1. Autonomy: </a:t>
            </a:r>
            <a:r>
              <a:rPr lang="en-US" dirty="0"/>
              <a:t>The state of </a:t>
            </a:r>
            <a:r>
              <a:rPr lang="en-US" i="1" dirty="0">
                <a:solidFill>
                  <a:srgbClr val="7030A0"/>
                </a:solidFill>
              </a:rPr>
              <a:t>being self-governing </a:t>
            </a:r>
            <a:r>
              <a:rPr lang="en-US" dirty="0"/>
              <a:t>or essentially respecting an </a:t>
            </a:r>
            <a:r>
              <a:rPr lang="en-US" i="1" dirty="0"/>
              <a:t>individual’s right </a:t>
            </a:r>
            <a:r>
              <a:rPr lang="en-US" dirty="0"/>
              <a:t>to make decisions for themselves. This goes further than a patient’s constitutional right to refuse treatment. </a:t>
            </a:r>
          </a:p>
          <a:p>
            <a:pPr>
              <a:buFont typeface="Wingdings" panose="05000000000000000000" pitchFamily="2" charset="2"/>
              <a:buChar char="Ø"/>
            </a:pPr>
            <a:r>
              <a:rPr lang="en-US" altLang="en-US" sz="2400" dirty="0">
                <a:latin typeface="Arial" panose="020B0604020202020204" pitchFamily="34" charset="0"/>
              </a:rPr>
              <a:t>Includes respect for the patients’ privacy and confidentiality.</a:t>
            </a:r>
          </a:p>
          <a:p>
            <a:pPr>
              <a:buFont typeface="Wingdings" panose="05000000000000000000" pitchFamily="2" charset="2"/>
              <a:buChar char="Ø"/>
            </a:pPr>
            <a:r>
              <a:rPr lang="en-GB" altLang="en-US" sz="2400" dirty="0">
                <a:latin typeface="Arial" panose="020B0604020202020204" pitchFamily="34" charset="0"/>
              </a:rPr>
              <a:t>It includes each staff member’s right to decide what is the right thing for him or her to do. </a:t>
            </a:r>
            <a:endParaRPr lang="en-US" altLang="en-US" sz="2400" dirty="0">
              <a:latin typeface="Arial" panose="020B0604020202020204" pitchFamily="34" charset="0"/>
            </a:endParaRPr>
          </a:p>
          <a:p>
            <a:pPr>
              <a:buFont typeface="Wingdings" panose="05000000000000000000" pitchFamily="2" charset="2"/>
              <a:buChar char="Ø"/>
            </a:pPr>
            <a:r>
              <a:rPr lang="en-US" altLang="en-US" sz="2400" dirty="0">
                <a:latin typeface="Arial" panose="020B0604020202020204" pitchFamily="34" charset="0"/>
              </a:rPr>
              <a:t>Needs to provide enough information for them to make informed choices</a:t>
            </a:r>
          </a:p>
          <a:p>
            <a:pPr>
              <a:buFont typeface="Wingdings" panose="05000000000000000000" pitchFamily="2" charset="2"/>
              <a:buChar char="Ø"/>
            </a:pPr>
            <a:r>
              <a:rPr lang="en-US" altLang="en-US" sz="2400" dirty="0">
                <a:latin typeface="Arial" panose="020B0604020202020204" pitchFamily="34" charset="0"/>
              </a:rPr>
              <a:t>Truth telling</a:t>
            </a:r>
          </a:p>
          <a:p>
            <a:pPr>
              <a:buFont typeface="Wingdings" panose="05000000000000000000" pitchFamily="2" charset="2"/>
              <a:buChar char="Ø"/>
            </a:pPr>
            <a:r>
              <a:rPr lang="en-US" altLang="en-US" sz="2400" dirty="0">
                <a:latin typeface="Arial" panose="020B0604020202020204" pitchFamily="34" charset="0"/>
              </a:rPr>
              <a:t>Protection of persons with diminished or impaired autonomy. </a:t>
            </a:r>
          </a:p>
          <a:p>
            <a:pPr>
              <a:buFont typeface="Wingdings" pitchFamily="2" charset="2"/>
              <a:buChar char="q"/>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b="1" dirty="0">
                <a:solidFill>
                  <a:srgbClr val="FF0000"/>
                </a:solidFill>
                <a:effectLst>
                  <a:outerShdw blurRad="38100" dist="38100" dir="2700000" algn="tl">
                    <a:srgbClr val="000000">
                      <a:alpha val="43137"/>
                    </a:srgbClr>
                  </a:outerShdw>
                </a:effectLst>
              </a:rPr>
              <a:t>2. Non-maleficence: </a:t>
            </a:r>
            <a:r>
              <a:rPr lang="en-US" dirty="0"/>
              <a:t>The </a:t>
            </a:r>
            <a:r>
              <a:rPr lang="en-US" i="1" dirty="0">
                <a:solidFill>
                  <a:srgbClr val="7030A0"/>
                </a:solidFill>
              </a:rPr>
              <a:t>absence of harm </a:t>
            </a:r>
            <a:r>
              <a:rPr lang="en-US" dirty="0"/>
              <a:t>or as it is attributed to the physician’s oath to “do no harm.” Maleficence is an action that is considered harmful or evil.</a:t>
            </a:r>
          </a:p>
          <a:p>
            <a:endParaRPr lang="en-GB" dirty="0"/>
          </a:p>
        </p:txBody>
      </p:sp>
      <p:sp>
        <p:nvSpPr>
          <p:cNvPr id="4" name="Title 1">
            <a:extLst>
              <a:ext uri="{FF2B5EF4-FFF2-40B4-BE49-F238E27FC236}">
                <a16:creationId xmlns="" xmlns:a16="http://schemas.microsoft.com/office/drawing/2014/main" id="{115A077E-2560-4980-9AC8-A4D343C346D6}"/>
              </a:ext>
            </a:extLst>
          </p:cNvPr>
          <p:cNvSpPr txBox="1">
            <a:spLocks/>
          </p:cNvSpPr>
          <p:nvPr/>
        </p:nvSpPr>
        <p:spPr>
          <a:xfrm>
            <a:off x="457200" y="274638"/>
            <a:ext cx="8229600" cy="1143000"/>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effectLst>
                  <a:outerShdw blurRad="38100" dist="38100" dir="2700000" algn="tl">
                    <a:srgbClr val="000000">
                      <a:alpha val="43137"/>
                    </a:srgbClr>
                  </a:outerShdw>
                </a:effectLst>
              </a:rPr>
              <a:t>Ethical Principles</a:t>
            </a:r>
            <a:endParaRPr lang="en-US" b="1" dirty="0">
              <a:effectLst>
                <a:outerShdw blurRad="38100" dist="38100" dir="2700000" algn="tl">
                  <a:srgbClr val="000000">
                    <a:alpha val="43137"/>
                  </a:srgbClr>
                </a:outerShdw>
              </a:effectLst>
            </a:endParaRPr>
          </a:p>
        </p:txBody>
      </p:sp>
      <p:pic>
        <p:nvPicPr>
          <p:cNvPr id="7" name="Picture 6">
            <a:extLst>
              <a:ext uri="{FF2B5EF4-FFF2-40B4-BE49-F238E27FC236}">
                <a16:creationId xmlns="" xmlns:a16="http://schemas.microsoft.com/office/drawing/2014/main" id="{3E4F2A25-C207-4750-9868-120F88C165F8}"/>
              </a:ext>
            </a:extLst>
          </p:cNvPr>
          <p:cNvPicPr>
            <a:picLocks noChangeAspect="1"/>
          </p:cNvPicPr>
          <p:nvPr/>
        </p:nvPicPr>
        <p:blipFill rotWithShape="1">
          <a:blip r:embed="rId2"/>
          <a:srcRect l="5901" t="27320" r="5901" b="32360"/>
          <a:stretch/>
        </p:blipFill>
        <p:spPr>
          <a:xfrm>
            <a:off x="1" y="3818390"/>
            <a:ext cx="3815408" cy="2304256"/>
          </a:xfrm>
          <a:prstGeom prst="rect">
            <a:avLst/>
          </a:prstGeom>
        </p:spPr>
      </p:pic>
      <p:pic>
        <p:nvPicPr>
          <p:cNvPr id="8" name="Picture 7">
            <a:extLst>
              <a:ext uri="{FF2B5EF4-FFF2-40B4-BE49-F238E27FC236}">
                <a16:creationId xmlns="" xmlns:a16="http://schemas.microsoft.com/office/drawing/2014/main" id="{F0025499-633D-4245-BE03-A92B63D1E309}"/>
              </a:ext>
            </a:extLst>
          </p:cNvPr>
          <p:cNvPicPr>
            <a:picLocks noChangeAspect="1"/>
          </p:cNvPicPr>
          <p:nvPr/>
        </p:nvPicPr>
        <p:blipFill>
          <a:blip r:embed="rId3"/>
          <a:stretch>
            <a:fillRect/>
          </a:stretch>
        </p:blipFill>
        <p:spPr>
          <a:xfrm>
            <a:off x="7380312" y="28389"/>
            <a:ext cx="1597335" cy="1635497"/>
          </a:xfrm>
          <a:prstGeom prst="rect">
            <a:avLst/>
          </a:prstGeom>
        </p:spPr>
      </p:pic>
      <p:pic>
        <p:nvPicPr>
          <p:cNvPr id="9" name="Picture 8">
            <a:extLst>
              <a:ext uri="{FF2B5EF4-FFF2-40B4-BE49-F238E27FC236}">
                <a16:creationId xmlns="" xmlns:a16="http://schemas.microsoft.com/office/drawing/2014/main" id="{FF313E24-F711-4278-A5FD-2929D8C92442}"/>
              </a:ext>
            </a:extLst>
          </p:cNvPr>
          <p:cNvPicPr>
            <a:picLocks noChangeAspect="1"/>
          </p:cNvPicPr>
          <p:nvPr/>
        </p:nvPicPr>
        <p:blipFill rotWithShape="1">
          <a:blip r:embed="rId4"/>
          <a:srcRect l="31888" t="15666" r="9838" b="21987"/>
          <a:stretch/>
        </p:blipFill>
        <p:spPr>
          <a:xfrm>
            <a:off x="3815408" y="3617480"/>
            <a:ext cx="5328592" cy="3205275"/>
          </a:xfrm>
          <a:prstGeom prst="rect">
            <a:avLst/>
          </a:prstGeom>
        </p:spPr>
      </p:pic>
      <p:pic>
        <p:nvPicPr>
          <p:cNvPr id="10" name="Picture 9">
            <a:extLst>
              <a:ext uri="{FF2B5EF4-FFF2-40B4-BE49-F238E27FC236}">
                <a16:creationId xmlns="" xmlns:a16="http://schemas.microsoft.com/office/drawing/2014/main" id="{D8865092-7F3D-437C-A4B5-3EF6E1864C62}"/>
              </a:ext>
            </a:extLst>
          </p:cNvPr>
          <p:cNvPicPr>
            <a:picLocks noChangeAspect="1"/>
          </p:cNvPicPr>
          <p:nvPr/>
        </p:nvPicPr>
        <p:blipFill rotWithShape="1">
          <a:blip r:embed="rId5"/>
          <a:srcRect l="32675" t="34593" r="7475" b="57574"/>
          <a:stretch/>
        </p:blipFill>
        <p:spPr>
          <a:xfrm>
            <a:off x="3815407" y="3601548"/>
            <a:ext cx="5328594" cy="402698"/>
          </a:xfrm>
          <a:prstGeom prst="rect">
            <a:avLst/>
          </a:prstGeom>
          <a:ln>
            <a:solidFill>
              <a:schemeClr val="tx1"/>
            </a:solidFill>
          </a:ln>
        </p:spPr>
      </p:pic>
    </p:spTree>
    <p:extLst>
      <p:ext uri="{BB962C8B-B14F-4D97-AF65-F5344CB8AC3E}">
        <p14:creationId xmlns:p14="http://schemas.microsoft.com/office/powerpoint/2010/main" val="180555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Ethical principles</a:t>
            </a:r>
          </a:p>
        </p:txBody>
      </p:sp>
      <p:sp>
        <p:nvSpPr>
          <p:cNvPr id="3" name="Content Placeholder 2"/>
          <p:cNvSpPr>
            <a:spLocks noGrp="1"/>
          </p:cNvSpPr>
          <p:nvPr>
            <p:ph idx="1"/>
          </p:nvPr>
        </p:nvSpPr>
        <p:spPr>
          <a:solidFill>
            <a:schemeClr val="accent6">
              <a:lumMod val="40000"/>
              <a:lumOff val="60000"/>
            </a:schemeClr>
          </a:solidFill>
        </p:spPr>
        <p:txBody>
          <a:bodyPr>
            <a:normAutofit fontScale="92500" lnSpcReduction="20000"/>
          </a:bodyPr>
          <a:lstStyle/>
          <a:p>
            <a:pPr marL="0" indent="0">
              <a:buNone/>
            </a:pPr>
            <a:r>
              <a:rPr lang="ar-JO" b="1" dirty="0">
                <a:solidFill>
                  <a:srgbClr val="FF0000"/>
                </a:solidFill>
                <a:effectLst>
                  <a:outerShdw blurRad="38100" dist="38100" dir="2700000" algn="tl">
                    <a:srgbClr val="000000">
                      <a:alpha val="43137"/>
                    </a:srgbClr>
                  </a:outerShdw>
                </a:effectLst>
              </a:rPr>
              <a:t>3</a:t>
            </a:r>
            <a:r>
              <a:rPr lang="en-GB" b="1" dirty="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Beneficence: </a:t>
            </a:r>
            <a:r>
              <a:rPr lang="en-US" dirty="0"/>
              <a:t>Beneficence refers to the state of </a:t>
            </a:r>
            <a:r>
              <a:rPr lang="en-US" i="1" dirty="0">
                <a:solidFill>
                  <a:srgbClr val="7030A0"/>
                </a:solidFill>
              </a:rPr>
              <a:t>producing good acts</a:t>
            </a:r>
            <a:r>
              <a:rPr lang="en-US" dirty="0"/>
              <a:t>. </a:t>
            </a:r>
          </a:p>
          <a:p>
            <a:pPr marL="0" indent="0">
              <a:buNone/>
            </a:pPr>
            <a:r>
              <a:rPr lang="en-GB" dirty="0"/>
              <a:t>Acting always in the patients’ best interest to </a:t>
            </a:r>
            <a:r>
              <a:rPr lang="en-GB" i="1" u="sng" dirty="0"/>
              <a:t>maximise benefits and minimise harm.</a:t>
            </a:r>
          </a:p>
          <a:p>
            <a:pPr marL="0" indent="0">
              <a:buNone/>
            </a:pPr>
            <a:r>
              <a:rPr lang="en-US" dirty="0"/>
              <a:t>This</a:t>
            </a:r>
            <a:r>
              <a:rPr lang="ar-JO" dirty="0"/>
              <a:t> </a:t>
            </a:r>
            <a:r>
              <a:rPr lang="en-US" dirty="0"/>
              <a:t>is affected by one’s personal definition of what is “good.” </a:t>
            </a:r>
            <a:endParaRPr lang="ar-JO" dirty="0"/>
          </a:p>
          <a:p>
            <a:pPr marL="0" indent="0">
              <a:buNone/>
            </a:pPr>
            <a:r>
              <a:rPr lang="en-US" dirty="0"/>
              <a:t>However, there are general aspects of this principle that are common to most cultures and religions. </a:t>
            </a:r>
            <a:endParaRPr lang="ar-JO" dirty="0"/>
          </a:p>
          <a:p>
            <a:pPr marL="0" indent="0">
              <a:buNone/>
            </a:pPr>
            <a:r>
              <a:rPr lang="en-US" dirty="0"/>
              <a:t>In preparing to make an ethical decision, include the factors that focus on what will benefit the others involved in the situation.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6">
              <a:lumMod val="40000"/>
              <a:lumOff val="60000"/>
            </a:schemeClr>
          </a:solidFill>
        </p:spPr>
        <p:txBody>
          <a:bodyPr/>
          <a:lstStyle/>
          <a:p>
            <a:pPr marL="0" indent="0">
              <a:buNone/>
            </a:pPr>
            <a:r>
              <a:rPr lang="en-US" b="1" dirty="0">
                <a:solidFill>
                  <a:srgbClr val="FF0000"/>
                </a:solidFill>
                <a:effectLst>
                  <a:outerShdw blurRad="38100" dist="38100" dir="2700000" algn="tl">
                    <a:srgbClr val="000000">
                      <a:alpha val="43137"/>
                    </a:srgbClr>
                  </a:outerShdw>
                </a:effectLst>
              </a:rPr>
              <a:t>4. Justice: </a:t>
            </a:r>
            <a:r>
              <a:rPr lang="en-US" dirty="0"/>
              <a:t>Society as a whole believes the principle of justice means that </a:t>
            </a:r>
            <a:r>
              <a:rPr lang="en-US" i="1" dirty="0">
                <a:solidFill>
                  <a:srgbClr val="7030A0"/>
                </a:solidFill>
              </a:rPr>
              <a:t>all people are treated fairly and equally. </a:t>
            </a:r>
          </a:p>
          <a:p>
            <a:r>
              <a:rPr lang="en-US" dirty="0"/>
              <a:t>This practice should be extended to identify a duty to help others in serious need and that the right to health care is a basic component of a just society (social justice).</a:t>
            </a:r>
          </a:p>
          <a:p>
            <a:endParaRPr lang="en-GB" dirty="0"/>
          </a:p>
        </p:txBody>
      </p:sp>
      <p:sp>
        <p:nvSpPr>
          <p:cNvPr id="4" name="Title 1">
            <a:extLst>
              <a:ext uri="{FF2B5EF4-FFF2-40B4-BE49-F238E27FC236}">
                <a16:creationId xmlns="" xmlns:a16="http://schemas.microsoft.com/office/drawing/2014/main" id="{8EE70F33-297E-4535-8ECD-7E9C923798C1}"/>
              </a:ext>
            </a:extLst>
          </p:cNvPr>
          <p:cNvSpPr txBox="1">
            <a:spLocks/>
          </p:cNvSpPr>
          <p:nvPr/>
        </p:nvSpPr>
        <p:spPr>
          <a:xfrm>
            <a:off x="457200" y="274638"/>
            <a:ext cx="8229600" cy="114300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Ethical principles</a:t>
            </a:r>
            <a:endParaRPr lang="en-US" dirty="0"/>
          </a:p>
        </p:txBody>
      </p:sp>
    </p:spTree>
    <p:extLst>
      <p:ext uri="{BB962C8B-B14F-4D97-AF65-F5344CB8AC3E}">
        <p14:creationId xmlns:p14="http://schemas.microsoft.com/office/powerpoint/2010/main" val="388766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27316DC-6D64-46DA-9301-9D6C3ED305C2}"/>
              </a:ext>
            </a:extLst>
          </p:cNvPr>
          <p:cNvSpPr>
            <a:spLocks noGrp="1"/>
          </p:cNvSpPr>
          <p:nvPr>
            <p:ph idx="1"/>
          </p:nvPr>
        </p:nvSpPr>
        <p:spPr>
          <a:solidFill>
            <a:schemeClr val="accent6">
              <a:lumMod val="40000"/>
              <a:lumOff val="60000"/>
            </a:schemeClr>
          </a:solidFill>
        </p:spPr>
        <p:txBody>
          <a:bodyPr/>
          <a:lstStyle/>
          <a:p>
            <a:pPr marL="0" indent="0">
              <a:buNone/>
            </a:pPr>
            <a:r>
              <a:rPr lang="en-GB" dirty="0"/>
              <a:t>5. </a:t>
            </a:r>
            <a:r>
              <a:rPr lang="en-GB" i="1" dirty="0">
                <a:solidFill>
                  <a:srgbClr val="FF0000"/>
                </a:solidFill>
              </a:rPr>
              <a:t>Veracity</a:t>
            </a:r>
            <a:r>
              <a:rPr lang="en-GB" dirty="0">
                <a:solidFill>
                  <a:srgbClr val="FF0000"/>
                </a:solidFill>
              </a:rPr>
              <a:t>, </a:t>
            </a:r>
            <a:r>
              <a:rPr lang="en-GB" dirty="0"/>
              <a:t>the obligation to tell the truth.</a:t>
            </a:r>
          </a:p>
          <a:p>
            <a:endParaRPr lang="en-GB" dirty="0"/>
          </a:p>
          <a:p>
            <a:endParaRPr lang="en-GB" dirty="0"/>
          </a:p>
          <a:p>
            <a:endParaRPr lang="en-GB" dirty="0"/>
          </a:p>
          <a:p>
            <a:pPr marL="0" indent="0">
              <a:buNone/>
            </a:pPr>
            <a:r>
              <a:rPr lang="en-GB" dirty="0"/>
              <a:t>6.  </a:t>
            </a:r>
            <a:r>
              <a:rPr lang="en-GB" i="1" dirty="0">
                <a:solidFill>
                  <a:srgbClr val="FF0000"/>
                </a:solidFill>
              </a:rPr>
              <a:t>Fidelity</a:t>
            </a:r>
            <a:r>
              <a:rPr lang="en-GB" dirty="0">
                <a:solidFill>
                  <a:srgbClr val="FF0000"/>
                </a:solidFill>
              </a:rPr>
              <a:t>, </a:t>
            </a:r>
            <a:r>
              <a:rPr lang="en-GB" dirty="0"/>
              <a:t>the duty to do what one has promised.</a:t>
            </a:r>
          </a:p>
        </p:txBody>
      </p:sp>
      <p:sp>
        <p:nvSpPr>
          <p:cNvPr id="4" name="Title 1">
            <a:extLst>
              <a:ext uri="{FF2B5EF4-FFF2-40B4-BE49-F238E27FC236}">
                <a16:creationId xmlns="" xmlns:a16="http://schemas.microsoft.com/office/drawing/2014/main" id="{AD04D1AE-8553-4650-A8D3-3991EBFB7CF1}"/>
              </a:ext>
            </a:extLst>
          </p:cNvPr>
          <p:cNvSpPr txBox="1">
            <a:spLocks noGrp="1"/>
          </p:cNvSpPr>
          <p:nvPr>
            <p:ph type="title"/>
          </p:nvPr>
        </p:nvSpPr>
        <p:spPr>
          <a:xfrm>
            <a:off x="457200" y="274638"/>
            <a:ext cx="8229600" cy="114300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Ethical principles</a:t>
            </a:r>
            <a:endParaRPr lang="en-US" dirty="0"/>
          </a:p>
        </p:txBody>
      </p:sp>
      <p:pic>
        <p:nvPicPr>
          <p:cNvPr id="5" name="Picture 4">
            <a:extLst>
              <a:ext uri="{FF2B5EF4-FFF2-40B4-BE49-F238E27FC236}">
                <a16:creationId xmlns="" xmlns:a16="http://schemas.microsoft.com/office/drawing/2014/main" id="{0B2C6893-A3C8-4014-AE5D-057114A1FB9A}"/>
              </a:ext>
            </a:extLst>
          </p:cNvPr>
          <p:cNvPicPr>
            <a:picLocks noChangeAspect="1"/>
          </p:cNvPicPr>
          <p:nvPr/>
        </p:nvPicPr>
        <p:blipFill>
          <a:blip r:embed="rId2"/>
          <a:stretch>
            <a:fillRect/>
          </a:stretch>
        </p:blipFill>
        <p:spPr>
          <a:xfrm>
            <a:off x="6047184" y="2234097"/>
            <a:ext cx="2654424" cy="1565695"/>
          </a:xfrm>
          <a:prstGeom prst="rect">
            <a:avLst/>
          </a:prstGeom>
        </p:spPr>
      </p:pic>
      <p:pic>
        <p:nvPicPr>
          <p:cNvPr id="6" name="Picture 5">
            <a:extLst>
              <a:ext uri="{FF2B5EF4-FFF2-40B4-BE49-F238E27FC236}">
                <a16:creationId xmlns="" xmlns:a16="http://schemas.microsoft.com/office/drawing/2014/main" id="{C2CDD6A0-5450-4458-B6E4-95F6C92BAB53}"/>
              </a:ext>
            </a:extLst>
          </p:cNvPr>
          <p:cNvPicPr>
            <a:picLocks noChangeAspect="1"/>
          </p:cNvPicPr>
          <p:nvPr/>
        </p:nvPicPr>
        <p:blipFill>
          <a:blip r:embed="rId3"/>
          <a:stretch>
            <a:fillRect/>
          </a:stretch>
        </p:blipFill>
        <p:spPr>
          <a:xfrm>
            <a:off x="6588224" y="4433689"/>
            <a:ext cx="2424311" cy="2424311"/>
          </a:xfrm>
          <a:prstGeom prst="rect">
            <a:avLst/>
          </a:prstGeom>
        </p:spPr>
      </p:pic>
    </p:spTree>
    <p:extLst>
      <p:ext uri="{BB962C8B-B14F-4D97-AF65-F5344CB8AC3E}">
        <p14:creationId xmlns:p14="http://schemas.microsoft.com/office/powerpoint/2010/main" val="236828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chemeClr val="accent3"/>
          </a:solidFill>
        </p:spPr>
        <p:txBody>
          <a:bodyPr>
            <a:normAutofit fontScale="90000"/>
          </a:bodyPr>
          <a:lstStyle/>
          <a:p>
            <a:r>
              <a:rPr lang="en-US" dirty="0"/>
              <a:t/>
            </a:r>
            <a:br>
              <a:rPr lang="en-US" dirty="0"/>
            </a:br>
            <a:r>
              <a:rPr lang="en-US" dirty="0"/>
              <a:t>Steps to Ethical Decision Making</a:t>
            </a:r>
            <a:br>
              <a:rPr lang="en-US" dirty="0"/>
            </a:br>
            <a:endParaRPr lang="en-US" dirty="0"/>
          </a:p>
        </p:txBody>
      </p:sp>
      <p:sp>
        <p:nvSpPr>
          <p:cNvPr id="3" name="Content Placeholder 2"/>
          <p:cNvSpPr>
            <a:spLocks noGrp="1"/>
          </p:cNvSpPr>
          <p:nvPr>
            <p:ph idx="1"/>
          </p:nvPr>
        </p:nvSpPr>
        <p:spPr>
          <a:xfrm>
            <a:off x="457200" y="1124744"/>
            <a:ext cx="8229600" cy="5544616"/>
          </a:xfrm>
          <a:solidFill>
            <a:schemeClr val="accent4">
              <a:lumMod val="40000"/>
              <a:lumOff val="60000"/>
            </a:schemeClr>
          </a:solidFill>
        </p:spPr>
        <p:txBody>
          <a:bodyPr>
            <a:normAutofit fontScale="77500" lnSpcReduction="20000"/>
          </a:bodyPr>
          <a:lstStyle/>
          <a:p>
            <a:pPr marL="514350" indent="-514350">
              <a:buFont typeface="+mj-lt"/>
              <a:buAutoNum type="arabicPeriod"/>
            </a:pPr>
            <a:r>
              <a:rPr lang="en-US" dirty="0"/>
              <a:t>Specifically describe the question or issue. </a:t>
            </a:r>
          </a:p>
          <a:p>
            <a:pPr marL="514350" indent="-514350">
              <a:buFont typeface="+mj-lt"/>
              <a:buAutoNum type="arabicPeriod"/>
            </a:pPr>
            <a:r>
              <a:rPr lang="en-US" dirty="0"/>
              <a:t>Outline  the facts surrounding the question </a:t>
            </a:r>
            <a:r>
              <a:rPr lang="en-US" sz="2600" dirty="0">
                <a:effectLst>
                  <a:outerShdw blurRad="38100" dist="38100" dir="2700000" algn="tl">
                    <a:srgbClr val="000000">
                      <a:alpha val="43137"/>
                    </a:srgbClr>
                  </a:outerShdw>
                </a:effectLst>
              </a:rPr>
              <a:t>(social, economic, legal, cultural, and political influences ).</a:t>
            </a:r>
            <a:r>
              <a:rPr lang="en-US" dirty="0"/>
              <a:t> </a:t>
            </a:r>
          </a:p>
          <a:p>
            <a:pPr marL="514350" indent="-514350">
              <a:buFont typeface="+mj-lt"/>
              <a:buAutoNum type="arabicPeriod"/>
            </a:pPr>
            <a:r>
              <a:rPr lang="en-US" dirty="0"/>
              <a:t>Identify all individuals involved or affected by this decision and evaluate the relationship with everyone involved in the ethical dilemma:</a:t>
            </a:r>
          </a:p>
          <a:p>
            <a:r>
              <a:rPr lang="en-US" dirty="0"/>
              <a:t>(a) To whom you made a promise or have some other type of loyalty; </a:t>
            </a:r>
          </a:p>
          <a:p>
            <a:r>
              <a:rPr lang="en-US" dirty="0"/>
              <a:t>(b) You have harmed and feel you owe some type of reparation; </a:t>
            </a:r>
          </a:p>
          <a:p>
            <a:r>
              <a:rPr lang="en-US" dirty="0"/>
              <a:t>(c) To whom you feel a debt of gratitude;</a:t>
            </a:r>
          </a:p>
          <a:p>
            <a:r>
              <a:rPr lang="en-US" dirty="0"/>
              <a:t> (d) You feel someone deserves more consideration than others involved in this situation (more protection, more needs) </a:t>
            </a:r>
          </a:p>
          <a:p>
            <a:r>
              <a:rPr lang="en-US" b="1" dirty="0">
                <a:solidFill>
                  <a:srgbClr val="FF0000"/>
                </a:solidFill>
              </a:rPr>
              <a:t>The administrator must include the organization (facility) as an individual affected by this decision.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4">
              <a:lumMod val="40000"/>
              <a:lumOff val="60000"/>
            </a:schemeClr>
          </a:solidFill>
        </p:spPr>
        <p:txBody>
          <a:bodyPr>
            <a:normAutofit/>
          </a:bodyPr>
          <a:lstStyle/>
          <a:p>
            <a:r>
              <a:rPr lang="en-US" dirty="0"/>
              <a:t>4.	Research guidance from all applicable resources (law requirements, or contract guarantees). </a:t>
            </a:r>
          </a:p>
          <a:p>
            <a:pPr marL="0" indent="0">
              <a:buNone/>
            </a:pPr>
            <a:r>
              <a:rPr lang="en-US" dirty="0"/>
              <a:t>Consult with professional advisors (i.e., attorneys) to assemble all the facts applicable to this situation.</a:t>
            </a:r>
          </a:p>
        </p:txBody>
      </p:sp>
      <p:sp>
        <p:nvSpPr>
          <p:cNvPr id="4" name="Title 1">
            <a:extLst>
              <a:ext uri="{FF2B5EF4-FFF2-40B4-BE49-F238E27FC236}">
                <a16:creationId xmlns="" xmlns:a16="http://schemas.microsoft.com/office/drawing/2014/main" id="{46448264-11FC-494B-B045-ABCFAF7712F7}"/>
              </a:ext>
            </a:extLst>
          </p:cNvPr>
          <p:cNvSpPr txBox="1">
            <a:spLocks/>
          </p:cNvSpPr>
          <p:nvPr/>
        </p:nvSpPr>
        <p:spPr>
          <a:xfrm>
            <a:off x="457200" y="274638"/>
            <a:ext cx="8229600" cy="994122"/>
          </a:xfrm>
          <a:prstGeom prst="rect">
            <a:avLst/>
          </a:prstGeom>
          <a:solidFill>
            <a:schemeClr val="accent3"/>
          </a:solidFill>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10700" dirty="0"/>
              <a:t>Steps to Ethical Decision Making</a:t>
            </a:r>
            <a:r>
              <a:rPr lang="en-US" dirty="0"/>
              <a:t/>
            </a: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GB" dirty="0"/>
              <a:t>Organizational ethics</a:t>
            </a:r>
          </a:p>
        </p:txBody>
      </p:sp>
      <p:sp>
        <p:nvSpPr>
          <p:cNvPr id="3" name="Content Placeholder 2"/>
          <p:cNvSpPr>
            <a:spLocks noGrp="1"/>
          </p:cNvSpPr>
          <p:nvPr>
            <p:ph idx="1"/>
          </p:nvPr>
        </p:nvSpPr>
        <p:spPr>
          <a:solidFill>
            <a:schemeClr val="accent3">
              <a:lumMod val="60000"/>
              <a:lumOff val="40000"/>
            </a:schemeClr>
          </a:solidFill>
        </p:spPr>
        <p:txBody>
          <a:bodyPr>
            <a:normAutofit fontScale="85000" lnSpcReduction="10000"/>
          </a:bodyPr>
          <a:lstStyle/>
          <a:p>
            <a:r>
              <a:rPr lang="en-GB" b="1" dirty="0">
                <a:solidFill>
                  <a:srgbClr val="FF0000"/>
                </a:solidFill>
              </a:rPr>
              <a:t>Organizational ethics </a:t>
            </a:r>
            <a:r>
              <a:rPr lang="en-GB" dirty="0"/>
              <a:t>is an emerging area in health care management.</a:t>
            </a:r>
          </a:p>
          <a:p>
            <a:r>
              <a:rPr lang="en-GB" dirty="0"/>
              <a:t>Health care organizations have tended to focus on the ethical issues faced by clinicians in the direct delivery of clinical care (i.e. clinical ethics) or by researchers in the conduct of clinical research (i.e. research ethics).</a:t>
            </a:r>
          </a:p>
          <a:p>
            <a:r>
              <a:rPr lang="en-GB" dirty="0"/>
              <a:t>Organizational ethics is concerned with the ethical issues faced by managers and board members and the ethical implications of organizational decisions and practices on patients, staff, and the community.</a:t>
            </a:r>
          </a:p>
        </p:txBody>
      </p:sp>
    </p:spTree>
    <p:extLst>
      <p:ext uri="{BB962C8B-B14F-4D97-AF65-F5344CB8AC3E}">
        <p14:creationId xmlns:p14="http://schemas.microsoft.com/office/powerpoint/2010/main" val="198491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GB" dirty="0"/>
              <a:t>What organizational ethics issues are health care administrators facing? </a:t>
            </a:r>
          </a:p>
        </p:txBody>
      </p:sp>
      <p:sp>
        <p:nvSpPr>
          <p:cNvPr id="3" name="Content Placeholder 2"/>
          <p:cNvSpPr>
            <a:spLocks noGrp="1"/>
          </p:cNvSpPr>
          <p:nvPr>
            <p:ph idx="1"/>
          </p:nvPr>
        </p:nvSpPr>
        <p:spPr>
          <a:solidFill>
            <a:schemeClr val="accent5">
              <a:lumMod val="40000"/>
              <a:lumOff val="60000"/>
            </a:schemeClr>
          </a:solidFill>
        </p:spPr>
        <p:txBody>
          <a:bodyPr/>
          <a:lstStyle/>
          <a:p>
            <a:pPr marL="385763" indent="-385763">
              <a:buAutoNum type="arabicPeriod"/>
            </a:pPr>
            <a:r>
              <a:rPr lang="en-GB" dirty="0"/>
              <a:t>Resource allocation</a:t>
            </a:r>
          </a:p>
          <a:p>
            <a:pPr marL="385763" indent="-385763">
              <a:buAutoNum type="arabicPeriod"/>
            </a:pPr>
            <a:r>
              <a:rPr lang="en-GB" dirty="0"/>
              <a:t>Business development</a:t>
            </a:r>
          </a:p>
          <a:p>
            <a:pPr marL="385763" indent="-385763">
              <a:buAutoNum type="arabicPeriod"/>
            </a:pPr>
            <a:r>
              <a:rPr lang="en-GB" dirty="0"/>
              <a:t>Disagreement over treatment decisions</a:t>
            </a:r>
          </a:p>
          <a:p>
            <a:pPr marL="385763" indent="-385763">
              <a:buAutoNum type="arabicPeriod"/>
            </a:pPr>
            <a:r>
              <a:rPr lang="en-GB" dirty="0"/>
              <a:t>Access to care for the uninsured</a:t>
            </a:r>
          </a:p>
          <a:p>
            <a:pPr marL="385763" indent="-385763">
              <a:buAutoNum type="arabicPeriod"/>
            </a:pPr>
            <a:r>
              <a:rPr lang="en-GB" dirty="0"/>
              <a:t>Workplace ethics</a:t>
            </a:r>
          </a:p>
        </p:txBody>
      </p:sp>
    </p:spTree>
    <p:extLst>
      <p:ext uri="{BB962C8B-B14F-4D97-AF65-F5344CB8AC3E}">
        <p14:creationId xmlns:p14="http://schemas.microsoft.com/office/powerpoint/2010/main" val="96683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Freeform: Shape 137">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p:cNvSpPr>
            <a:spLocks noGrp="1" noChangeArrowheads="1"/>
          </p:cNvSpPr>
          <p:nvPr>
            <p:ph type="title"/>
          </p:nvPr>
        </p:nvSpPr>
        <p:spPr>
          <a:xfrm>
            <a:off x="647271" y="1012004"/>
            <a:ext cx="2562119" cy="4795408"/>
          </a:xfrm>
        </p:spPr>
        <p:txBody>
          <a:bodyPr>
            <a:normAutofit/>
          </a:bodyPr>
          <a:lstStyle/>
          <a:p>
            <a:pPr eaLnBrk="1" hangingPunct="1">
              <a:lnSpc>
                <a:spcPct val="90000"/>
              </a:lnSpc>
              <a:defRPr/>
            </a:pPr>
            <a:r>
              <a:rPr lang="en-US" sz="3400" b="1" dirty="0">
                <a:solidFill>
                  <a:schemeClr val="tx2">
                    <a:lumMod val="60000"/>
                    <a:lumOff val="40000"/>
                  </a:schemeClr>
                </a:solidFill>
              </a:rPr>
              <a:t>Importance for the healthcare professional to understand legal and ethical issues</a:t>
            </a:r>
          </a:p>
        </p:txBody>
      </p:sp>
      <p:sp>
        <p:nvSpPr>
          <p:cNvPr id="4101" name="Slide Number Placeholder 1"/>
          <p:cNvSpPr>
            <a:spLocks noGrp="1"/>
          </p:cNvSpPr>
          <p:nvPr>
            <p:ph type="sldNum" sz="quarter" idx="12"/>
          </p:nvPr>
        </p:nvSpPr>
        <p:spPr>
          <a:xfrm>
            <a:off x="8044665" y="6356350"/>
            <a:ext cx="470685" cy="365125"/>
          </a:xfrm>
        </p:spPr>
        <p:txBody>
          <a:bodyPr>
            <a:normAutofit/>
          </a:bodyPr>
          <a:lstStyle/>
          <a:p>
            <a:pPr>
              <a:spcAft>
                <a:spcPts val="600"/>
              </a:spcAft>
            </a:pPr>
            <a:fld id="{807A1928-5DBA-4F59-A6A1-D3E6F6D138D7}" type="slidenum">
              <a:rPr lang="en-US" sz="1000">
                <a:solidFill>
                  <a:prstClr val="black">
                    <a:tint val="75000"/>
                  </a:prstClr>
                </a:solidFill>
              </a:rPr>
              <a:pPr>
                <a:spcAft>
                  <a:spcPts val="600"/>
                </a:spcAft>
              </a:pPr>
              <a:t>2</a:t>
            </a:fld>
            <a:endParaRPr lang="en-US" sz="1000">
              <a:solidFill>
                <a:prstClr val="black">
                  <a:tint val="75000"/>
                </a:prstClr>
              </a:solidFill>
            </a:endParaRPr>
          </a:p>
        </p:txBody>
      </p:sp>
      <p:graphicFrame>
        <p:nvGraphicFramePr>
          <p:cNvPr id="146437" name="Rectangle 3">
            <a:extLst>
              <a:ext uri="{FF2B5EF4-FFF2-40B4-BE49-F238E27FC236}">
                <a16:creationId xmlns="" xmlns:a16="http://schemas.microsoft.com/office/drawing/2014/main" id="{61562C3A-6604-4D12-B4BD-BA54B244FC52}"/>
              </a:ext>
            </a:extLst>
          </p:cNvPr>
          <p:cNvGraphicFramePr/>
          <p:nvPr>
            <p:extLst>
              <p:ext uri="{D42A27DB-BD31-4B8C-83A1-F6EECF244321}">
                <p14:modId xmlns:p14="http://schemas.microsoft.com/office/powerpoint/2010/main" val="53297059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5">
              <a:lumMod val="40000"/>
              <a:lumOff val="60000"/>
            </a:schemeClr>
          </a:solidFill>
        </p:spPr>
        <p:txBody>
          <a:bodyPr>
            <a:normAutofit fontScale="90000"/>
          </a:bodyPr>
          <a:lstStyle/>
          <a:p>
            <a:r>
              <a:rPr lang="en-US" dirty="0"/>
              <a:t>Unethical practices (</a:t>
            </a:r>
            <a:r>
              <a:rPr lang="pl-PL" dirty="0"/>
              <a:t>Ajlouni </a:t>
            </a:r>
            <a:r>
              <a:rPr lang="en-US" dirty="0"/>
              <a:t>et al </a:t>
            </a:r>
            <a:r>
              <a:rPr lang="pl-PL" dirty="0"/>
              <a:t>2015)</a:t>
            </a:r>
            <a:endParaRPr lang="en-US" dirty="0"/>
          </a:p>
        </p:txBody>
      </p:sp>
      <p:sp>
        <p:nvSpPr>
          <p:cNvPr id="3" name="Content Placeholder 2"/>
          <p:cNvSpPr>
            <a:spLocks noGrp="1"/>
          </p:cNvSpPr>
          <p:nvPr>
            <p:ph idx="1"/>
          </p:nvPr>
        </p:nvSpPr>
        <p:spPr>
          <a:xfrm>
            <a:off x="457200" y="1268760"/>
            <a:ext cx="8229600" cy="5328592"/>
          </a:xfrm>
          <a:solidFill>
            <a:schemeClr val="accent6">
              <a:lumMod val="40000"/>
              <a:lumOff val="60000"/>
            </a:schemeClr>
          </a:solidFill>
        </p:spPr>
        <p:txBody>
          <a:bodyPr>
            <a:normAutofit fontScale="70000" lnSpcReduction="20000"/>
          </a:bodyPr>
          <a:lstStyle/>
          <a:p>
            <a:r>
              <a:rPr lang="en-US" dirty="0"/>
              <a:t>Example from a study done in Jordan (</a:t>
            </a:r>
            <a:r>
              <a:rPr lang="pl-PL" dirty="0"/>
              <a:t>Ajlouni </a:t>
            </a:r>
            <a:r>
              <a:rPr lang="en-US" dirty="0"/>
              <a:t>et al </a:t>
            </a:r>
            <a:r>
              <a:rPr lang="pl-PL" dirty="0"/>
              <a:t>2015). </a:t>
            </a:r>
            <a:r>
              <a:rPr lang="en-US" dirty="0"/>
              <a:t>Administrators highlighted the following concerns:</a:t>
            </a:r>
          </a:p>
          <a:p>
            <a:r>
              <a:rPr lang="en-US" dirty="0"/>
              <a:t>1. Hiring of unqualified workers to care for patients with complex problems.</a:t>
            </a:r>
          </a:p>
          <a:p>
            <a:r>
              <a:rPr lang="en-US" dirty="0"/>
              <a:t>2. The request for commission </a:t>
            </a:r>
            <a:r>
              <a:rPr lang="en-GB" dirty="0"/>
              <a:t>and “split-fees”</a:t>
            </a:r>
            <a:endParaRPr lang="en-US" dirty="0"/>
          </a:p>
          <a:p>
            <a:r>
              <a:rPr lang="en-US" dirty="0"/>
              <a:t>3. Unethical practice by families.</a:t>
            </a:r>
          </a:p>
          <a:p>
            <a:r>
              <a:rPr lang="en-GB" dirty="0"/>
              <a:t>4. providing unnecessary services</a:t>
            </a:r>
            <a:endParaRPr lang="en-US" dirty="0"/>
          </a:p>
          <a:p>
            <a:pPr marL="0" indent="0">
              <a:buNone/>
            </a:pPr>
            <a:endParaRPr lang="en-US" dirty="0"/>
          </a:p>
          <a:p>
            <a:pPr marL="0" indent="0">
              <a:buNone/>
            </a:pPr>
            <a:r>
              <a:rPr lang="en-US" dirty="0"/>
              <a:t>The study recommends “</a:t>
            </a:r>
            <a:r>
              <a:rPr lang="en-GB" dirty="0"/>
              <a:t>to minimize unethical practices and moral hazards in home health practice in Jordan, it is recommended that a code of ethics should be developed and indorsed by all home health care agencies, also MOH and other health professional associations should activate their role in monitoring and controlling health care practices in the country including home care”</a:t>
            </a:r>
          </a:p>
          <a:p>
            <a:pPr marL="0" indent="0">
              <a:buNone/>
            </a:pPr>
            <a:endParaRPr lang="en-GB" sz="2200" dirty="0"/>
          </a:p>
          <a:p>
            <a:pPr marL="0" indent="0">
              <a:buNone/>
            </a:pPr>
            <a:r>
              <a:rPr lang="en-GB" sz="2200" dirty="0" err="1"/>
              <a:t>Ajlouni</a:t>
            </a:r>
            <a:r>
              <a:rPr lang="en-GB" sz="2200" dirty="0"/>
              <a:t>, M. T., </a:t>
            </a:r>
            <a:r>
              <a:rPr lang="en-GB" sz="2200" dirty="0" err="1"/>
              <a:t>Dawani</a:t>
            </a:r>
            <a:r>
              <a:rPr lang="en-GB" sz="2200" dirty="0"/>
              <a:t>, H. and </a:t>
            </a:r>
            <a:r>
              <a:rPr lang="en-GB" sz="2200" dirty="0" err="1"/>
              <a:t>Diab</a:t>
            </a:r>
            <a:r>
              <a:rPr lang="en-GB" sz="2200" dirty="0"/>
              <a:t>, S. M. (2015) ‘Home Health Care (HHC) Managers Perceptions About Challenges and Obstacles that Hinder HHC Services in Jordan’, </a:t>
            </a:r>
            <a:r>
              <a:rPr lang="en-GB" sz="2200" i="1" dirty="0"/>
              <a:t>Global Journal of Health Science</a:t>
            </a:r>
            <a:r>
              <a:rPr lang="en-GB" sz="2200" dirty="0"/>
              <a:t>, 7(4), pp. 121–129. </a:t>
            </a:r>
            <a:r>
              <a:rPr lang="en-GB" sz="2200" dirty="0" err="1"/>
              <a:t>doi</a:t>
            </a:r>
            <a:r>
              <a:rPr lang="en-GB" sz="2200" dirty="0"/>
              <a:t>: 10.5539/gjhs.v7n4p121.</a:t>
            </a:r>
          </a:p>
          <a:p>
            <a:pPr marL="0" indent="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30" y="167856"/>
            <a:ext cx="8229600" cy="778098"/>
          </a:xfrm>
          <a:solidFill>
            <a:schemeClr val="accent4">
              <a:lumMod val="20000"/>
              <a:lumOff val="80000"/>
            </a:schemeClr>
          </a:solidFill>
        </p:spPr>
        <p:txBody>
          <a:bodyPr>
            <a:normAutofit fontScale="90000"/>
          </a:bodyPr>
          <a:lstStyle/>
          <a:p>
            <a:r>
              <a:rPr lang="en-US" dirty="0"/>
              <a:t/>
            </a:r>
            <a:br>
              <a:rPr lang="en-US" dirty="0"/>
            </a:br>
            <a:r>
              <a:rPr lang="en-US" dirty="0"/>
              <a:t>Legal concepts</a:t>
            </a:r>
            <a:br>
              <a:rPr lang="en-US" dirty="0"/>
            </a:br>
            <a:endParaRPr lang="en-US" dirty="0"/>
          </a:p>
        </p:txBody>
      </p:sp>
      <p:sp>
        <p:nvSpPr>
          <p:cNvPr id="3" name="Content Placeholder 2"/>
          <p:cNvSpPr>
            <a:spLocks noGrp="1"/>
          </p:cNvSpPr>
          <p:nvPr>
            <p:ph idx="1"/>
          </p:nvPr>
        </p:nvSpPr>
        <p:spPr>
          <a:xfrm>
            <a:off x="457200" y="980728"/>
            <a:ext cx="8229600" cy="5145435"/>
          </a:xfrm>
          <a:solidFill>
            <a:schemeClr val="tx2">
              <a:lumMod val="40000"/>
              <a:lumOff val="60000"/>
            </a:schemeClr>
          </a:solidFill>
        </p:spPr>
        <p:txBody>
          <a:bodyPr>
            <a:normAutofit/>
          </a:bodyPr>
          <a:lstStyle/>
          <a:p>
            <a:endParaRPr lang="en-US" dirty="0"/>
          </a:p>
          <a:p>
            <a:pPr algn="just"/>
            <a:r>
              <a:rPr lang="en-US" dirty="0"/>
              <a:t>Law means body of rules to guide human action.</a:t>
            </a:r>
          </a:p>
          <a:p>
            <a:pPr algn="just"/>
            <a:r>
              <a:rPr lang="en-US" dirty="0"/>
              <a:t>Law is a system of </a:t>
            </a:r>
            <a:r>
              <a:rPr lang="en-US" u="sng" dirty="0"/>
              <a:t>rights &amp; obligations </a:t>
            </a:r>
            <a:r>
              <a:rPr lang="en-US" dirty="0"/>
              <a:t>which the state enforces.</a:t>
            </a:r>
          </a:p>
          <a:p>
            <a:pPr algn="just"/>
            <a:r>
              <a:rPr lang="en-US" dirty="0"/>
              <a:t>Law is the body of principles </a:t>
            </a:r>
            <a:r>
              <a:rPr lang="en-US" dirty="0" err="1"/>
              <a:t>recognised</a:t>
            </a:r>
            <a:r>
              <a:rPr lang="en-US" dirty="0"/>
              <a:t> by the state &amp; the administration of justice. </a:t>
            </a:r>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tx2">
              <a:lumMod val="40000"/>
              <a:lumOff val="60000"/>
            </a:schemeClr>
          </a:solidFill>
        </p:spPr>
        <p:txBody>
          <a:bodyPr/>
          <a:lstStyle/>
          <a:p>
            <a:r>
              <a:rPr lang="en-GB" dirty="0"/>
              <a:t>Laws</a:t>
            </a:r>
            <a:endParaRPr lang="en-US" dirty="0"/>
          </a:p>
        </p:txBody>
      </p:sp>
      <p:sp>
        <p:nvSpPr>
          <p:cNvPr id="3" name="Content Placeholder 2"/>
          <p:cNvSpPr>
            <a:spLocks noGrp="1"/>
          </p:cNvSpPr>
          <p:nvPr>
            <p:ph idx="1"/>
          </p:nvPr>
        </p:nvSpPr>
        <p:spPr>
          <a:xfrm>
            <a:off x="457200" y="1412776"/>
            <a:ext cx="8229600" cy="4896544"/>
          </a:xfrm>
          <a:solidFill>
            <a:schemeClr val="accent4">
              <a:lumMod val="20000"/>
              <a:lumOff val="80000"/>
            </a:schemeClr>
          </a:solidFill>
        </p:spPr>
        <p:txBody>
          <a:bodyPr>
            <a:normAutofit fontScale="77500" lnSpcReduction="20000"/>
          </a:bodyPr>
          <a:lstStyle/>
          <a:p>
            <a:pPr marL="0" indent="0">
              <a:buNone/>
            </a:pPr>
            <a:r>
              <a:rPr lang="en-US" b="1" dirty="0">
                <a:solidFill>
                  <a:srgbClr val="7030A0"/>
                </a:solidFill>
                <a:effectLst>
                  <a:outerShdw blurRad="38100" dist="38100" dir="2700000" algn="tl">
                    <a:srgbClr val="000000">
                      <a:alpha val="43137"/>
                    </a:srgbClr>
                  </a:outerShdw>
                </a:effectLst>
              </a:rPr>
              <a:t>1. Public (Criminal) Law: </a:t>
            </a:r>
            <a:r>
              <a:rPr lang="en-US" dirty="0"/>
              <a:t>Protect the public as a whole from the harmful acts of others. Wrongs against a person, property or society. </a:t>
            </a:r>
          </a:p>
          <a:p>
            <a:pPr>
              <a:buFontTx/>
              <a:buChar char="-"/>
            </a:pPr>
            <a:r>
              <a:rPr lang="en-US" b="1" dirty="0">
                <a:solidFill>
                  <a:srgbClr val="FF0000"/>
                </a:solidFill>
                <a:effectLst>
                  <a:outerShdw blurRad="38100" dist="38100" dir="2700000" algn="tl">
                    <a:srgbClr val="000000">
                      <a:alpha val="43137"/>
                    </a:srgbClr>
                  </a:outerShdw>
                </a:effectLst>
              </a:rPr>
              <a:t>Felonies </a:t>
            </a:r>
            <a:r>
              <a:rPr lang="ar-JO" b="1" dirty="0">
                <a:solidFill>
                  <a:srgbClr val="FF0000"/>
                </a:solidFill>
                <a:effectLst>
                  <a:outerShdw blurRad="38100" dist="38100" dir="2700000" algn="tl">
                    <a:srgbClr val="000000">
                      <a:alpha val="43137"/>
                    </a:srgbClr>
                  </a:outerShdw>
                </a:effectLst>
              </a:rPr>
              <a:t>جنائي </a:t>
            </a:r>
            <a:r>
              <a:rPr lang="en-US" b="1" dirty="0">
                <a:solidFill>
                  <a:srgbClr val="FF0000"/>
                </a:solidFill>
                <a:effectLst>
                  <a:outerShdw blurRad="38100" dist="38100" dir="2700000" algn="tl">
                    <a:srgbClr val="000000">
                      <a:alpha val="43137"/>
                    </a:srgbClr>
                  </a:outerShdw>
                </a:effectLst>
              </a:rPr>
              <a:t> </a:t>
            </a:r>
            <a:r>
              <a:rPr lang="en-US" dirty="0"/>
              <a:t>– carry a punishment of death or imprisonment in a state or federal prison. Examples: murder, rape, robbery, tax evasion, practicing medicine w/o license, misuse of narcotics, theft.</a:t>
            </a:r>
          </a:p>
          <a:p>
            <a:pPr>
              <a:buFontTx/>
              <a:buChar char="-"/>
            </a:pPr>
            <a:r>
              <a:rPr lang="en-US" b="1" dirty="0">
                <a:solidFill>
                  <a:srgbClr val="FF0000"/>
                </a:solidFill>
                <a:effectLst>
                  <a:outerShdw blurRad="38100" dist="38100" dir="2700000" algn="tl">
                    <a:srgbClr val="000000">
                      <a:alpha val="43137"/>
                    </a:srgbClr>
                  </a:outerShdw>
                </a:effectLst>
              </a:rPr>
              <a:t>Misdemeanors </a:t>
            </a:r>
            <a:r>
              <a:rPr lang="ar-JO" b="1" dirty="0">
                <a:solidFill>
                  <a:srgbClr val="FF0000"/>
                </a:solidFill>
                <a:effectLst>
                  <a:outerShdw blurRad="38100" dist="38100" dir="2700000" algn="tl">
                    <a:srgbClr val="000000">
                      <a:alpha val="43137"/>
                    </a:srgbClr>
                  </a:outerShdw>
                </a:effectLst>
              </a:rPr>
              <a:t>جنحة</a:t>
            </a:r>
            <a:r>
              <a:rPr lang="en-US" dirty="0"/>
              <a:t>– less serious offenses that carry a punishment of fines or imprisonment in jail for up to a year.</a:t>
            </a:r>
            <a:br>
              <a:rPr lang="en-US" dirty="0"/>
            </a:br>
            <a:endParaRPr lang="en-US" dirty="0"/>
          </a:p>
          <a:p>
            <a:pPr marL="0" indent="0">
              <a:buNone/>
            </a:pPr>
            <a:r>
              <a:rPr lang="en-US" b="1" dirty="0">
                <a:solidFill>
                  <a:srgbClr val="7030A0"/>
                </a:solidFill>
                <a:effectLst>
                  <a:outerShdw blurRad="38100" dist="38100" dir="2700000" algn="tl">
                    <a:srgbClr val="000000">
                      <a:alpha val="43137"/>
                    </a:srgbClr>
                  </a:outerShdw>
                </a:effectLst>
              </a:rPr>
              <a:t>2. Civil (Private) Laws: </a:t>
            </a:r>
            <a:r>
              <a:rPr lang="en-US" dirty="0"/>
              <a:t>Concerns relationships between individuals and the protection of a person’s rights. Generally carry a financial damage. Healthcare employees are most frequently involved in cases of civil law.</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a:t>Laws</a:t>
            </a:r>
          </a:p>
        </p:txBody>
      </p:sp>
      <p:sp>
        <p:nvSpPr>
          <p:cNvPr id="3" name="Content Placeholder 2"/>
          <p:cNvSpPr>
            <a:spLocks noGrp="1"/>
          </p:cNvSpPr>
          <p:nvPr>
            <p:ph idx="1"/>
          </p:nvPr>
        </p:nvSpPr>
        <p:spPr>
          <a:solidFill>
            <a:schemeClr val="accent4">
              <a:lumMod val="20000"/>
              <a:lumOff val="80000"/>
            </a:schemeClr>
          </a:solidFill>
        </p:spPr>
        <p:txBody>
          <a:bodyPr/>
          <a:lstStyle/>
          <a:p>
            <a:pPr algn="just"/>
            <a:r>
              <a:rPr lang="en-US" dirty="0"/>
              <a:t>Includes a general category of laws known as </a:t>
            </a:r>
            <a:r>
              <a:rPr lang="en-US" b="1" i="1" dirty="0">
                <a:solidFill>
                  <a:srgbClr val="FF0000"/>
                </a:solidFill>
                <a:effectLst>
                  <a:outerShdw blurRad="38100" dist="38100" dir="2700000" algn="tl">
                    <a:srgbClr val="000000">
                      <a:alpha val="43137"/>
                    </a:srgbClr>
                  </a:outerShdw>
                </a:effectLst>
              </a:rPr>
              <a:t>torts </a:t>
            </a:r>
            <a:r>
              <a:rPr lang="ar-JO" b="1" i="1" dirty="0">
                <a:solidFill>
                  <a:srgbClr val="FF0000"/>
                </a:solidFill>
                <a:effectLst>
                  <a:outerShdw blurRad="38100" dist="38100" dir="2700000" algn="tl">
                    <a:srgbClr val="000000">
                      <a:alpha val="43137"/>
                    </a:srgbClr>
                  </a:outerShdw>
                </a:effectLst>
              </a:rPr>
              <a:t>الاضرار</a:t>
            </a:r>
            <a:endParaRPr lang="en-US" b="1" i="1" dirty="0">
              <a:solidFill>
                <a:srgbClr val="FF0000"/>
              </a:solidFill>
              <a:effectLst>
                <a:outerShdw blurRad="38100" dist="38100" dir="2700000" algn="tl">
                  <a:srgbClr val="000000">
                    <a:alpha val="43137"/>
                  </a:srgbClr>
                </a:outerShdw>
              </a:effectLst>
            </a:endParaRPr>
          </a:p>
          <a:p>
            <a:pPr lvl="1"/>
            <a:r>
              <a:rPr lang="en-US" sz="3900" dirty="0"/>
              <a:t>Torts are either:</a:t>
            </a:r>
          </a:p>
          <a:p>
            <a:pPr lvl="2"/>
            <a:r>
              <a:rPr lang="en-US" sz="3900" b="1" dirty="0"/>
              <a:t>Intentional (willful)</a:t>
            </a:r>
          </a:p>
          <a:p>
            <a:pPr lvl="2"/>
            <a:r>
              <a:rPr lang="en-US" sz="3900" b="1" dirty="0"/>
              <a:t>Unintentional (accidental)</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89B78281-4117-4E3B-AECE-CC00D9A31A92}" type="slidenum">
              <a:rPr lang="en-US"/>
              <a:pPr/>
              <a:t>24</a:t>
            </a:fld>
            <a:endParaRPr lang="en-US"/>
          </a:p>
        </p:txBody>
      </p:sp>
      <p:sp>
        <p:nvSpPr>
          <p:cNvPr id="481291" name="Text Box 11"/>
          <p:cNvSpPr txBox="1">
            <a:spLocks noChangeArrowheads="1"/>
          </p:cNvSpPr>
          <p:nvPr/>
        </p:nvSpPr>
        <p:spPr bwMode="auto">
          <a:xfrm>
            <a:off x="4800600" y="5105400"/>
            <a:ext cx="30480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a:t>False Imprisonment</a:t>
            </a:r>
          </a:p>
        </p:txBody>
      </p:sp>
      <p:sp>
        <p:nvSpPr>
          <p:cNvPr id="481288" name="Text Box 8"/>
          <p:cNvSpPr txBox="1">
            <a:spLocks noChangeArrowheads="1"/>
          </p:cNvSpPr>
          <p:nvPr/>
        </p:nvSpPr>
        <p:spPr bwMode="auto">
          <a:xfrm>
            <a:off x="683568" y="1440904"/>
            <a:ext cx="1160462"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dirty="0"/>
              <a:t>Assault</a:t>
            </a:r>
          </a:p>
        </p:txBody>
      </p:sp>
      <p:sp>
        <p:nvSpPr>
          <p:cNvPr id="481290" name="Text Box 10"/>
          <p:cNvSpPr txBox="1">
            <a:spLocks noChangeArrowheads="1"/>
          </p:cNvSpPr>
          <p:nvPr/>
        </p:nvSpPr>
        <p:spPr bwMode="auto">
          <a:xfrm>
            <a:off x="533400" y="5105400"/>
            <a:ext cx="38100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dirty="0"/>
              <a:t>Defamation of Character  </a:t>
            </a:r>
          </a:p>
        </p:txBody>
      </p:sp>
      <p:sp>
        <p:nvSpPr>
          <p:cNvPr id="481292" name="Text Box 12"/>
          <p:cNvSpPr txBox="1">
            <a:spLocks noChangeArrowheads="1"/>
          </p:cNvSpPr>
          <p:nvPr/>
        </p:nvSpPr>
        <p:spPr bwMode="auto">
          <a:xfrm>
            <a:off x="4800600" y="3505200"/>
            <a:ext cx="10668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a:t>Fraud</a:t>
            </a:r>
          </a:p>
        </p:txBody>
      </p:sp>
      <p:sp>
        <p:nvSpPr>
          <p:cNvPr id="481293" name="Text Box 13"/>
          <p:cNvSpPr txBox="1">
            <a:spLocks noChangeArrowheads="1"/>
          </p:cNvSpPr>
          <p:nvPr/>
        </p:nvSpPr>
        <p:spPr bwMode="auto">
          <a:xfrm>
            <a:off x="179512" y="2636912"/>
            <a:ext cx="2971800" cy="528638"/>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dirty="0"/>
              <a:t>Invasion of  privacy</a:t>
            </a:r>
            <a:r>
              <a:rPr lang="en-US" dirty="0"/>
              <a:t>   </a:t>
            </a:r>
          </a:p>
        </p:txBody>
      </p:sp>
      <p:sp>
        <p:nvSpPr>
          <p:cNvPr id="481294" name="Text Box 14"/>
          <p:cNvSpPr txBox="1">
            <a:spLocks noChangeArrowheads="1"/>
          </p:cNvSpPr>
          <p:nvPr/>
        </p:nvSpPr>
        <p:spPr bwMode="auto">
          <a:xfrm>
            <a:off x="323528" y="1916832"/>
            <a:ext cx="4038600" cy="701675"/>
          </a:xfrm>
          <a:prstGeom prst="rect">
            <a:avLst/>
          </a:prstGeom>
          <a:noFill/>
          <a:ln w="9525">
            <a:noFill/>
            <a:miter lim="800000"/>
            <a:headEnd/>
            <a:tailEnd/>
          </a:ln>
          <a:effectLst/>
        </p:spPr>
        <p:txBody>
          <a:bodyPr>
            <a:spAutoFit/>
          </a:bodyPr>
          <a:lstStyle/>
          <a:p>
            <a:r>
              <a:rPr lang="en-US" sz="2000" dirty="0"/>
              <a:t>To cause another person to feel threatened.</a:t>
            </a:r>
          </a:p>
        </p:txBody>
      </p:sp>
      <p:sp>
        <p:nvSpPr>
          <p:cNvPr id="481296" name="Text Box 16"/>
          <p:cNvSpPr txBox="1">
            <a:spLocks noChangeArrowheads="1"/>
          </p:cNvSpPr>
          <p:nvPr/>
        </p:nvSpPr>
        <p:spPr bwMode="auto">
          <a:xfrm>
            <a:off x="0" y="3429000"/>
            <a:ext cx="4495800" cy="1323439"/>
          </a:xfrm>
          <a:prstGeom prst="rect">
            <a:avLst/>
          </a:prstGeom>
          <a:noFill/>
          <a:ln w="9525">
            <a:noFill/>
            <a:miter lim="800000"/>
            <a:headEnd/>
            <a:tailEnd/>
          </a:ln>
          <a:effectLst/>
        </p:spPr>
        <p:txBody>
          <a:bodyPr>
            <a:spAutoFit/>
          </a:bodyPr>
          <a:lstStyle/>
          <a:p>
            <a:r>
              <a:rPr lang="en-US" sz="2000" dirty="0"/>
              <a:t>The intrusion into the personal life of another. Public disclosure of private information. Inappropriate exposure. Violating confidentiality.</a:t>
            </a:r>
          </a:p>
        </p:txBody>
      </p:sp>
      <p:sp>
        <p:nvSpPr>
          <p:cNvPr id="481298" name="Text Box 18"/>
          <p:cNvSpPr txBox="1">
            <a:spLocks noChangeArrowheads="1"/>
          </p:cNvSpPr>
          <p:nvPr/>
        </p:nvSpPr>
        <p:spPr bwMode="auto">
          <a:xfrm>
            <a:off x="179512" y="5699125"/>
            <a:ext cx="3935288" cy="701675"/>
          </a:xfrm>
          <a:prstGeom prst="rect">
            <a:avLst/>
          </a:prstGeom>
          <a:noFill/>
          <a:ln w="9525">
            <a:noFill/>
            <a:miter lim="800000"/>
            <a:headEnd/>
            <a:tailEnd/>
          </a:ln>
          <a:effectLst/>
        </p:spPr>
        <p:txBody>
          <a:bodyPr wrap="square">
            <a:spAutoFit/>
          </a:bodyPr>
          <a:lstStyle/>
          <a:p>
            <a:r>
              <a:rPr lang="en-US" sz="2000" dirty="0"/>
              <a:t>Damaging a person’s reputation </a:t>
            </a:r>
          </a:p>
          <a:p>
            <a:r>
              <a:rPr lang="en-US" sz="2000" dirty="0"/>
              <a:t>by making a public statement. </a:t>
            </a:r>
            <a:r>
              <a:rPr lang="ar-JO" sz="2000" dirty="0">
                <a:solidFill>
                  <a:srgbClr val="FF0000"/>
                </a:solidFill>
              </a:rPr>
              <a:t>تشهير</a:t>
            </a:r>
            <a:r>
              <a:rPr lang="en-US" sz="2000" dirty="0"/>
              <a:t> </a:t>
            </a:r>
          </a:p>
        </p:txBody>
      </p:sp>
      <p:sp>
        <p:nvSpPr>
          <p:cNvPr id="481295" name="Text Box 15"/>
          <p:cNvSpPr txBox="1">
            <a:spLocks noChangeArrowheads="1"/>
          </p:cNvSpPr>
          <p:nvPr/>
        </p:nvSpPr>
        <p:spPr bwMode="auto">
          <a:xfrm>
            <a:off x="4648200" y="2422525"/>
            <a:ext cx="4038600" cy="1006475"/>
          </a:xfrm>
          <a:prstGeom prst="rect">
            <a:avLst/>
          </a:prstGeom>
          <a:noFill/>
          <a:ln w="9525">
            <a:noFill/>
            <a:miter lim="800000"/>
            <a:headEnd/>
            <a:tailEnd/>
          </a:ln>
          <a:effectLst/>
        </p:spPr>
        <p:txBody>
          <a:bodyPr>
            <a:spAutoFit/>
          </a:bodyPr>
          <a:lstStyle/>
          <a:p>
            <a:r>
              <a:rPr lang="en-US" sz="2000" dirty="0"/>
              <a:t>An action that causes bodily harm to another. Even touching without permission (consent).</a:t>
            </a:r>
          </a:p>
        </p:txBody>
      </p:sp>
      <p:sp>
        <p:nvSpPr>
          <p:cNvPr id="481299" name="Text Box 19"/>
          <p:cNvSpPr txBox="1">
            <a:spLocks noChangeArrowheads="1"/>
          </p:cNvSpPr>
          <p:nvPr/>
        </p:nvSpPr>
        <p:spPr bwMode="auto">
          <a:xfrm>
            <a:off x="4724400" y="5715000"/>
            <a:ext cx="3810000" cy="701675"/>
          </a:xfrm>
          <a:prstGeom prst="rect">
            <a:avLst/>
          </a:prstGeom>
          <a:noFill/>
          <a:ln w="9525">
            <a:noFill/>
            <a:miter lim="800000"/>
            <a:headEnd/>
            <a:tailEnd/>
          </a:ln>
          <a:effectLst/>
        </p:spPr>
        <p:txBody>
          <a:bodyPr>
            <a:spAutoFit/>
          </a:bodyPr>
          <a:lstStyle/>
          <a:p>
            <a:r>
              <a:rPr lang="en-US" sz="2000" dirty="0"/>
              <a:t>Intentional, unlawful restraint or confinement of a person.</a:t>
            </a:r>
          </a:p>
        </p:txBody>
      </p:sp>
      <p:sp>
        <p:nvSpPr>
          <p:cNvPr id="481300" name="Rectangle 20"/>
          <p:cNvSpPr>
            <a:spLocks noGrp="1" noChangeArrowheads="1"/>
          </p:cNvSpPr>
          <p:nvPr>
            <p:ph type="title" idx="4294967295"/>
          </p:nvPr>
        </p:nvSpPr>
        <p:spPr>
          <a:xfrm>
            <a:off x="457200" y="50026"/>
            <a:ext cx="8229600" cy="701675"/>
          </a:xfrm>
          <a:solidFill>
            <a:schemeClr val="accent6">
              <a:lumMod val="40000"/>
              <a:lumOff val="60000"/>
            </a:schemeClr>
          </a:solidFill>
        </p:spPr>
        <p:txBody>
          <a:bodyPr>
            <a:normAutofit fontScale="90000"/>
          </a:bodyPr>
          <a:lstStyle/>
          <a:p>
            <a:r>
              <a:rPr lang="en-US" b="1" i="1" dirty="0"/>
              <a:t>Intentional Torts</a:t>
            </a:r>
          </a:p>
        </p:txBody>
      </p:sp>
      <p:sp>
        <p:nvSpPr>
          <p:cNvPr id="481297" name="Text Box 17"/>
          <p:cNvSpPr txBox="1">
            <a:spLocks noChangeArrowheads="1"/>
          </p:cNvSpPr>
          <p:nvPr/>
        </p:nvSpPr>
        <p:spPr bwMode="auto">
          <a:xfrm>
            <a:off x="4724400" y="4098925"/>
            <a:ext cx="4038600" cy="1015663"/>
          </a:xfrm>
          <a:prstGeom prst="rect">
            <a:avLst/>
          </a:prstGeom>
          <a:noFill/>
          <a:ln w="9525">
            <a:noFill/>
            <a:miter lim="800000"/>
            <a:headEnd/>
            <a:tailEnd/>
          </a:ln>
          <a:effectLst/>
        </p:spPr>
        <p:txBody>
          <a:bodyPr wrap="square">
            <a:spAutoFit/>
          </a:bodyPr>
          <a:lstStyle/>
          <a:p>
            <a:r>
              <a:rPr lang="en-US" sz="2000" dirty="0"/>
              <a:t>intentional misrepresentation that may cause harm, loss, or collection of monies not legitimately due.</a:t>
            </a:r>
          </a:p>
        </p:txBody>
      </p:sp>
      <p:sp>
        <p:nvSpPr>
          <p:cNvPr id="481304" name="Line 24"/>
          <p:cNvSpPr>
            <a:spLocks noChangeShapeType="1"/>
          </p:cNvSpPr>
          <p:nvPr/>
        </p:nvSpPr>
        <p:spPr bwMode="auto">
          <a:xfrm>
            <a:off x="4572000" y="1752600"/>
            <a:ext cx="0" cy="5105400"/>
          </a:xfrm>
          <a:prstGeom prst="line">
            <a:avLst/>
          </a:prstGeom>
          <a:noFill/>
          <a:ln w="19050">
            <a:solidFill>
              <a:schemeClr val="tx1"/>
            </a:solidFill>
            <a:round/>
            <a:headEnd/>
            <a:tailEnd/>
          </a:ln>
          <a:effectLst/>
        </p:spPr>
        <p:txBody>
          <a:bodyPr/>
          <a:lstStyle/>
          <a:p>
            <a:endParaRPr lang="en-US"/>
          </a:p>
        </p:txBody>
      </p:sp>
      <p:sp>
        <p:nvSpPr>
          <p:cNvPr id="481289" name="Text Box 9"/>
          <p:cNvSpPr txBox="1">
            <a:spLocks noChangeArrowheads="1"/>
          </p:cNvSpPr>
          <p:nvPr/>
        </p:nvSpPr>
        <p:spPr bwMode="auto">
          <a:xfrm>
            <a:off x="4824808" y="1828800"/>
            <a:ext cx="1126334" cy="46166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a:t>Battery</a:t>
            </a:r>
          </a:p>
        </p:txBody>
      </p:sp>
      <p:sp>
        <p:nvSpPr>
          <p:cNvPr id="20" name="Content Placeholder 2">
            <a:extLst>
              <a:ext uri="{FF2B5EF4-FFF2-40B4-BE49-F238E27FC236}">
                <a16:creationId xmlns="" xmlns:a16="http://schemas.microsoft.com/office/drawing/2014/main" id="{D77F8F86-3D48-498A-ABB0-BBD9E394C173}"/>
              </a:ext>
            </a:extLst>
          </p:cNvPr>
          <p:cNvSpPr txBox="1">
            <a:spLocks/>
          </p:cNvSpPr>
          <p:nvPr/>
        </p:nvSpPr>
        <p:spPr>
          <a:xfrm>
            <a:off x="374847" y="850041"/>
            <a:ext cx="8388141" cy="597759"/>
          </a:xfrm>
          <a:prstGeom prst="rect">
            <a:avLst/>
          </a:prstGeom>
          <a:solidFill>
            <a:schemeClr val="accent5">
              <a:lumMod val="20000"/>
              <a:lumOff val="80000"/>
            </a:schemeClr>
          </a:solidFill>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Health care workers (Administrators) are required to report any signs or symptoms of intentional torts.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294"/>
                                        </p:tgtEl>
                                        <p:attrNameLst>
                                          <p:attrName>style.visibility</p:attrName>
                                        </p:attrNameLst>
                                      </p:cBhvr>
                                      <p:to>
                                        <p:strVal val="visible"/>
                                      </p:to>
                                    </p:set>
                                    <p:animEffect transition="in" filter="dissolve">
                                      <p:cBhvr>
                                        <p:cTn id="7" dur="500"/>
                                        <p:tgtEl>
                                          <p:spTgt spid="4812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296"/>
                                        </p:tgtEl>
                                        <p:attrNameLst>
                                          <p:attrName>style.visibility</p:attrName>
                                        </p:attrNameLst>
                                      </p:cBhvr>
                                      <p:to>
                                        <p:strVal val="visible"/>
                                      </p:to>
                                    </p:set>
                                    <p:animEffect transition="in" filter="dissolve">
                                      <p:cBhvr>
                                        <p:cTn id="12" dur="500"/>
                                        <p:tgtEl>
                                          <p:spTgt spid="4812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298"/>
                                        </p:tgtEl>
                                        <p:attrNameLst>
                                          <p:attrName>style.visibility</p:attrName>
                                        </p:attrNameLst>
                                      </p:cBhvr>
                                      <p:to>
                                        <p:strVal val="visible"/>
                                      </p:to>
                                    </p:set>
                                    <p:animEffect transition="in" filter="dissolve">
                                      <p:cBhvr>
                                        <p:cTn id="17" dur="500"/>
                                        <p:tgtEl>
                                          <p:spTgt spid="4812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295"/>
                                        </p:tgtEl>
                                        <p:attrNameLst>
                                          <p:attrName>style.visibility</p:attrName>
                                        </p:attrNameLst>
                                      </p:cBhvr>
                                      <p:to>
                                        <p:strVal val="visible"/>
                                      </p:to>
                                    </p:set>
                                    <p:animEffect transition="in" filter="dissolve">
                                      <p:cBhvr>
                                        <p:cTn id="22" dur="500"/>
                                        <p:tgtEl>
                                          <p:spTgt spid="4812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299"/>
                                        </p:tgtEl>
                                        <p:attrNameLst>
                                          <p:attrName>style.visibility</p:attrName>
                                        </p:attrNameLst>
                                      </p:cBhvr>
                                      <p:to>
                                        <p:strVal val="visible"/>
                                      </p:to>
                                    </p:set>
                                    <p:animEffect transition="in" filter="dissolve">
                                      <p:cBhvr>
                                        <p:cTn id="27" dur="500"/>
                                        <p:tgtEl>
                                          <p:spTgt spid="48129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1297"/>
                                        </p:tgtEl>
                                        <p:attrNameLst>
                                          <p:attrName>style.visibility</p:attrName>
                                        </p:attrNameLst>
                                      </p:cBhvr>
                                      <p:to>
                                        <p:strVal val="visible"/>
                                      </p:to>
                                    </p:set>
                                    <p:animEffect transition="in" filter="dissolve">
                                      <p:cBhvr>
                                        <p:cTn id="32" dur="500"/>
                                        <p:tgtEl>
                                          <p:spTgt spid="48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4" grpId="0" autoUpdateAnimBg="0"/>
      <p:bldP spid="481296" grpId="0" autoUpdateAnimBg="0"/>
      <p:bldP spid="481298" grpId="0" autoUpdateAnimBg="0"/>
      <p:bldP spid="481295" grpId="0" autoUpdateAnimBg="0"/>
      <p:bldP spid="481299" grpId="0" autoUpdateAnimBg="0"/>
      <p:bldP spid="48129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F6FF47A-5F13-481A-A703-0C3876DADEC3}" type="slidenum">
              <a:rPr lang="en-US"/>
              <a:pPr/>
              <a:t>25</a:t>
            </a:fld>
            <a:endParaRPr lang="en-US"/>
          </a:p>
        </p:txBody>
      </p:sp>
      <p:sp>
        <p:nvSpPr>
          <p:cNvPr id="482308" name="Rectangle 4"/>
          <p:cNvSpPr>
            <a:spLocks noChangeArrowheads="1"/>
          </p:cNvSpPr>
          <p:nvPr/>
        </p:nvSpPr>
        <p:spPr bwMode="auto">
          <a:xfrm>
            <a:off x="381000" y="685800"/>
            <a:ext cx="8077200" cy="1143000"/>
          </a:xfrm>
          <a:prstGeom prst="rect">
            <a:avLst/>
          </a:prstGeom>
          <a:noFill/>
          <a:ln w="9525">
            <a:noFill/>
            <a:miter lim="800000"/>
            <a:headEnd/>
            <a:tailEnd/>
          </a:ln>
          <a:effectLst/>
        </p:spPr>
        <p:txBody>
          <a:bodyPr anchor="b"/>
          <a:lstStyle/>
          <a:p>
            <a:pPr eaLnBrk="1" hangingPunct="1"/>
            <a:endParaRPr lang="en-US" sz="4400" b="1" i="1">
              <a:solidFill>
                <a:schemeClr val="tx2"/>
              </a:solidFill>
            </a:endParaRPr>
          </a:p>
        </p:txBody>
      </p:sp>
      <p:sp>
        <p:nvSpPr>
          <p:cNvPr id="482311" name="Text Box 7"/>
          <p:cNvSpPr txBox="1">
            <a:spLocks noChangeArrowheads="1"/>
          </p:cNvSpPr>
          <p:nvPr/>
        </p:nvSpPr>
        <p:spPr bwMode="auto">
          <a:xfrm>
            <a:off x="365125" y="1971675"/>
            <a:ext cx="8474075" cy="3935413"/>
          </a:xfrm>
          <a:prstGeom prst="rect">
            <a:avLst/>
          </a:prstGeom>
          <a:noFill/>
          <a:ln w="9525">
            <a:noFill/>
            <a:miter lim="800000"/>
            <a:headEnd/>
            <a:tailEnd/>
          </a:ln>
          <a:effectLst/>
        </p:spPr>
        <p:txBody>
          <a:bodyPr>
            <a:spAutoFit/>
          </a:bodyPr>
          <a:lstStyle/>
          <a:p>
            <a:pPr>
              <a:buFont typeface="Wingdings" pitchFamily="2" charset="2"/>
              <a:buChar char="q"/>
            </a:pPr>
            <a:r>
              <a:rPr lang="en-US" sz="2800" dirty="0"/>
              <a:t> Acts that are committed with no intent to cause harm </a:t>
            </a:r>
          </a:p>
          <a:p>
            <a:pPr>
              <a:buFont typeface="Wingdings" pitchFamily="2" charset="2"/>
              <a:buNone/>
            </a:pPr>
            <a:r>
              <a:rPr lang="en-US" sz="2800" dirty="0"/>
              <a:t>but  are done with a disregard for the consequences.</a:t>
            </a:r>
          </a:p>
          <a:p>
            <a:pPr>
              <a:buFont typeface="Wingdings" pitchFamily="2" charset="2"/>
              <a:buNone/>
            </a:pPr>
            <a:endParaRPr lang="en-US" sz="2800" dirty="0"/>
          </a:p>
          <a:p>
            <a:pPr>
              <a:buFont typeface="Wingdings" pitchFamily="2" charset="2"/>
              <a:buChar char="q"/>
            </a:pPr>
            <a:r>
              <a:rPr lang="en-US" sz="2800" dirty="0"/>
              <a:t> The term </a:t>
            </a:r>
            <a:r>
              <a:rPr lang="en-US" sz="2800" b="1" i="1" dirty="0">
                <a:solidFill>
                  <a:srgbClr val="FF0000"/>
                </a:solidFill>
              </a:rPr>
              <a:t>negligence</a:t>
            </a:r>
            <a:r>
              <a:rPr lang="en-US" sz="2800" b="1" i="1" dirty="0"/>
              <a:t> </a:t>
            </a:r>
            <a:r>
              <a:rPr lang="en-US" sz="2800" dirty="0"/>
              <a:t>is used to describe such actions when health care practitioners fail to exercise ordinary care resulting in patient injury. </a:t>
            </a:r>
          </a:p>
          <a:p>
            <a:pPr>
              <a:buFont typeface="Wingdings" pitchFamily="2" charset="2"/>
              <a:buChar char="q"/>
            </a:pPr>
            <a:endParaRPr lang="en-US" sz="2800" dirty="0"/>
          </a:p>
          <a:p>
            <a:pPr>
              <a:buFont typeface="Wingdings" pitchFamily="2" charset="2"/>
              <a:buChar char="q"/>
            </a:pPr>
            <a:r>
              <a:rPr lang="en-US" sz="2800" dirty="0">
                <a:solidFill>
                  <a:srgbClr val="FF0000"/>
                </a:solidFill>
              </a:rPr>
              <a:t> </a:t>
            </a:r>
            <a:r>
              <a:rPr lang="en-US" sz="2800" b="1" i="1" dirty="0">
                <a:solidFill>
                  <a:srgbClr val="FF0000"/>
                </a:solidFill>
              </a:rPr>
              <a:t>Malpractice</a:t>
            </a:r>
            <a:r>
              <a:rPr lang="en-US" sz="2800" dirty="0">
                <a:solidFill>
                  <a:srgbClr val="FF0000"/>
                </a:solidFill>
              </a:rPr>
              <a:t> </a:t>
            </a:r>
            <a:r>
              <a:rPr lang="en-US" sz="2800" dirty="0"/>
              <a:t>is the negligent delivery of professional services.</a:t>
            </a:r>
          </a:p>
        </p:txBody>
      </p:sp>
      <p:sp>
        <p:nvSpPr>
          <p:cNvPr id="482312" name="Rectangle 8"/>
          <p:cNvSpPr>
            <a:spLocks noGrp="1" noChangeArrowheads="1"/>
          </p:cNvSpPr>
          <p:nvPr>
            <p:ph type="title" idx="4294967295"/>
          </p:nvPr>
        </p:nvSpPr>
        <p:spPr>
          <a:xfrm>
            <a:off x="365125" y="363549"/>
            <a:ext cx="8229600" cy="1143000"/>
          </a:xfrm>
          <a:solidFill>
            <a:schemeClr val="accent3"/>
          </a:solidFill>
        </p:spPr>
        <p:txBody>
          <a:bodyPr>
            <a:normAutofit/>
          </a:bodyPr>
          <a:lstStyle/>
          <a:p>
            <a:r>
              <a:rPr lang="en-US" b="1" i="1" dirty="0"/>
              <a:t>Unintentional Torts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2311">
                                            <p:txEl>
                                              <p:charRg st="0" end="107"/>
                                            </p:txEl>
                                          </p:spTgt>
                                        </p:tgtEl>
                                        <p:attrNameLst>
                                          <p:attrName>style.visibility</p:attrName>
                                        </p:attrNameLst>
                                      </p:cBhvr>
                                      <p:to>
                                        <p:strVal val="visible"/>
                                      </p:to>
                                    </p:set>
                                    <p:animEffect transition="in" filter="randombar(horizontal)">
                                      <p:cBhvr>
                                        <p:cTn id="7" dur="500"/>
                                        <p:tgtEl>
                                          <p:spTgt spid="482311">
                                            <p:txEl>
                                              <p:charRg st="0" end="10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2311">
                                            <p:txEl>
                                              <p:charRg st="108" end="254"/>
                                            </p:txEl>
                                          </p:spTgt>
                                        </p:tgtEl>
                                        <p:attrNameLst>
                                          <p:attrName>style.visibility</p:attrName>
                                        </p:attrNameLst>
                                      </p:cBhvr>
                                      <p:to>
                                        <p:strVal val="visible"/>
                                      </p:to>
                                    </p:set>
                                    <p:animEffect transition="in" filter="randombar(horizontal)">
                                      <p:cBhvr>
                                        <p:cTn id="12" dur="500"/>
                                        <p:tgtEl>
                                          <p:spTgt spid="482311">
                                            <p:txEl>
                                              <p:charRg st="108" end="2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2311">
                                            <p:txEl>
                                              <p:charRg st="255" end="320"/>
                                            </p:txEl>
                                          </p:spTgt>
                                        </p:tgtEl>
                                        <p:attrNameLst>
                                          <p:attrName>style.visibility</p:attrName>
                                        </p:attrNameLst>
                                      </p:cBhvr>
                                      <p:to>
                                        <p:strVal val="visible"/>
                                      </p:to>
                                    </p:set>
                                    <p:animEffect transition="in" filter="randombar(horizontal)">
                                      <p:cBhvr>
                                        <p:cTn id="17" dur="500"/>
                                        <p:tgtEl>
                                          <p:spTgt spid="482311">
                                            <p:txEl>
                                              <p:charRg st="255" end="3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30275A-CF94-4C71-A96D-5EE0BEB8D9DF}" type="slidenum">
              <a:rPr lang="en-US"/>
              <a:pPr/>
              <a:t>26</a:t>
            </a:fld>
            <a:endParaRPr lang="en-US"/>
          </a:p>
        </p:txBody>
      </p:sp>
      <p:sp>
        <p:nvSpPr>
          <p:cNvPr id="488451" name="Rectangle 3"/>
          <p:cNvSpPr>
            <a:spLocks noGrp="1" noChangeArrowheads="1"/>
          </p:cNvSpPr>
          <p:nvPr>
            <p:ph type="body" idx="1"/>
          </p:nvPr>
        </p:nvSpPr>
        <p:spPr>
          <a:xfrm>
            <a:off x="381000" y="1828800"/>
            <a:ext cx="8229600" cy="4302125"/>
          </a:xfrm>
          <a:solidFill>
            <a:schemeClr val="accent3">
              <a:lumMod val="40000"/>
              <a:lumOff val="60000"/>
            </a:schemeClr>
          </a:solidFill>
        </p:spPr>
        <p:txBody>
          <a:bodyPr/>
          <a:lstStyle/>
          <a:p>
            <a:r>
              <a:rPr lang="en-US" b="1" dirty="0"/>
              <a:t>Malpractice claims</a:t>
            </a:r>
            <a:r>
              <a:rPr lang="en-US" dirty="0"/>
              <a:t> are lawsuits by a patient against a physician for errors in diagnosis or treatment.</a:t>
            </a:r>
          </a:p>
          <a:p>
            <a:r>
              <a:rPr lang="en-US" b="1" dirty="0"/>
              <a:t>Negligence cases </a:t>
            </a:r>
            <a:r>
              <a:rPr lang="en-US" dirty="0"/>
              <a:t>are those in which a person believes a medical professional’s actions, or lack thereof, caused harm to the patient.</a:t>
            </a:r>
            <a:endParaRPr lang="en-US" b="1" dirty="0"/>
          </a:p>
        </p:txBody>
      </p:sp>
      <p:sp>
        <p:nvSpPr>
          <p:cNvPr id="488452" name="Rectangle 4"/>
          <p:cNvSpPr>
            <a:spLocks noGrp="1" noChangeArrowheads="1"/>
          </p:cNvSpPr>
          <p:nvPr>
            <p:ph type="title"/>
          </p:nvPr>
        </p:nvSpPr>
        <p:spPr>
          <a:xfrm>
            <a:off x="381000" y="609600"/>
            <a:ext cx="8229600" cy="587152"/>
          </a:xfrm>
          <a:solidFill>
            <a:schemeClr val="accent6"/>
          </a:solidFill>
          <a:ln/>
        </p:spPr>
        <p:txBody>
          <a:bodyPr>
            <a:normAutofit fontScale="90000"/>
          </a:bodyPr>
          <a:lstStyle/>
          <a:p>
            <a:r>
              <a:rPr lang="en-US" sz="4000" b="1" i="1" dirty="0"/>
              <a:t>Claims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73E883-834E-4736-9CD2-178F6388BBCA}" type="slidenum">
              <a:rPr lang="en-US"/>
              <a:pPr/>
              <a:t>27</a:t>
            </a:fld>
            <a:endParaRPr lang="en-US"/>
          </a:p>
        </p:txBody>
      </p:sp>
      <p:sp>
        <p:nvSpPr>
          <p:cNvPr id="489475" name="Rectangle 3"/>
          <p:cNvSpPr>
            <a:spLocks noGrp="1" noChangeArrowheads="1"/>
          </p:cNvSpPr>
          <p:nvPr>
            <p:ph type="body" idx="1"/>
          </p:nvPr>
        </p:nvSpPr>
        <p:spPr>
          <a:xfrm>
            <a:off x="381000" y="1828800"/>
            <a:ext cx="8229600" cy="4302125"/>
          </a:xfrm>
          <a:noFill/>
        </p:spPr>
        <p:txBody>
          <a:bodyPr/>
          <a:lstStyle/>
          <a:p>
            <a:r>
              <a:rPr lang="en-US" b="1" dirty="0"/>
              <a:t>Examples of Negligence:</a:t>
            </a:r>
          </a:p>
          <a:p>
            <a:pPr lvl="1"/>
            <a:r>
              <a:rPr lang="en-US" dirty="0"/>
              <a:t>Abandonment</a:t>
            </a:r>
          </a:p>
          <a:p>
            <a:pPr lvl="1"/>
            <a:r>
              <a:rPr lang="en-US" dirty="0"/>
              <a:t>Delayed treatment</a:t>
            </a:r>
          </a:p>
          <a:p>
            <a:r>
              <a:rPr lang="en-US" b="1" dirty="0"/>
              <a:t>Legal Terms used to classify Negligence</a:t>
            </a:r>
          </a:p>
          <a:p>
            <a:pPr lvl="1"/>
            <a:r>
              <a:rPr lang="en-US" b="1" dirty="0"/>
              <a:t>Malfeasance </a:t>
            </a:r>
            <a:r>
              <a:rPr lang="en-US" dirty="0"/>
              <a:t>(unlawful act or misconduct)</a:t>
            </a:r>
            <a:endParaRPr lang="en-US" b="1" dirty="0"/>
          </a:p>
          <a:p>
            <a:pPr lvl="1"/>
            <a:r>
              <a:rPr lang="en-US" b="1" dirty="0"/>
              <a:t>Misfeasance </a:t>
            </a:r>
            <a:r>
              <a:rPr lang="en-US" dirty="0"/>
              <a:t>(lawful act done incorrectly)</a:t>
            </a:r>
          </a:p>
          <a:p>
            <a:pPr lvl="1"/>
            <a:r>
              <a:rPr lang="en-US" b="1" dirty="0"/>
              <a:t>Nonfeasance </a:t>
            </a:r>
            <a:r>
              <a:rPr lang="en-US" dirty="0"/>
              <a:t>(failure to perform an act that is one’s required duty or that is required by law)</a:t>
            </a:r>
            <a:endParaRPr lang="en-US" b="1" dirty="0"/>
          </a:p>
          <a:p>
            <a:pPr lvl="1">
              <a:buFont typeface="Wingdings" pitchFamily="2" charset="2"/>
              <a:buNone/>
            </a:pPr>
            <a:endParaRPr lang="en-US" b="1" dirty="0"/>
          </a:p>
        </p:txBody>
      </p:sp>
      <p:sp>
        <p:nvSpPr>
          <p:cNvPr id="5" name="Title 4"/>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9475">
                                            <p:txEl>
                                              <p:pRg st="1" end="1"/>
                                            </p:txEl>
                                          </p:spTgt>
                                        </p:tgtEl>
                                        <p:attrNameLst>
                                          <p:attrName>style.visibility</p:attrName>
                                        </p:attrNameLst>
                                      </p:cBhvr>
                                      <p:to>
                                        <p:strVal val="visible"/>
                                      </p:to>
                                    </p:set>
                                    <p:animEffect transition="in" filter="randombar(horizontal)">
                                      <p:cBhvr>
                                        <p:cTn id="7" dur="500"/>
                                        <p:tgtEl>
                                          <p:spTgt spid="4894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9475">
                                            <p:txEl>
                                              <p:pRg st="2" end="2"/>
                                            </p:txEl>
                                          </p:spTgt>
                                        </p:tgtEl>
                                        <p:attrNameLst>
                                          <p:attrName>style.visibility</p:attrName>
                                        </p:attrNameLst>
                                      </p:cBhvr>
                                      <p:to>
                                        <p:strVal val="visible"/>
                                      </p:to>
                                    </p:set>
                                    <p:animEffect transition="in" filter="randombar(horizontal)">
                                      <p:cBhvr>
                                        <p:cTn id="12" dur="500"/>
                                        <p:tgtEl>
                                          <p:spTgt spid="489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9475">
                                            <p:txEl>
                                              <p:pRg st="4" end="4"/>
                                            </p:txEl>
                                          </p:spTgt>
                                        </p:tgtEl>
                                        <p:attrNameLst>
                                          <p:attrName>style.visibility</p:attrName>
                                        </p:attrNameLst>
                                      </p:cBhvr>
                                      <p:to>
                                        <p:strVal val="visible"/>
                                      </p:to>
                                    </p:set>
                                    <p:animEffect transition="in" filter="randombar(horizontal)">
                                      <p:cBhvr>
                                        <p:cTn id="17" dur="500"/>
                                        <p:tgtEl>
                                          <p:spTgt spid="4894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89475">
                                            <p:txEl>
                                              <p:pRg st="5" end="5"/>
                                            </p:txEl>
                                          </p:spTgt>
                                        </p:tgtEl>
                                        <p:attrNameLst>
                                          <p:attrName>style.visibility</p:attrName>
                                        </p:attrNameLst>
                                      </p:cBhvr>
                                      <p:to>
                                        <p:strVal val="visible"/>
                                      </p:to>
                                    </p:set>
                                    <p:animEffect transition="in" filter="randombar(horizontal)">
                                      <p:cBhvr>
                                        <p:cTn id="22" dur="500"/>
                                        <p:tgtEl>
                                          <p:spTgt spid="4894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89475">
                                            <p:txEl>
                                              <p:pRg st="6" end="6"/>
                                            </p:txEl>
                                          </p:spTgt>
                                        </p:tgtEl>
                                        <p:attrNameLst>
                                          <p:attrName>style.visibility</p:attrName>
                                        </p:attrNameLst>
                                      </p:cBhvr>
                                      <p:to>
                                        <p:strVal val="visible"/>
                                      </p:to>
                                    </p:set>
                                    <p:animEffect transition="in" filter="randombar(horizontal)">
                                      <p:cBhvr>
                                        <p:cTn id="27" dur="500"/>
                                        <p:tgtEl>
                                          <p:spTgt spid="489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217803BC-CE89-40DF-B2A6-799274909C26}" type="slidenum">
              <a:rPr lang="en-US"/>
              <a:pPr/>
              <a:t>28</a:t>
            </a:fld>
            <a:endParaRPr lang="en-US"/>
          </a:p>
        </p:txBody>
      </p:sp>
      <p:sp>
        <p:nvSpPr>
          <p:cNvPr id="490500" name="Rectangle 4"/>
          <p:cNvSpPr>
            <a:spLocks noChangeArrowheads="1"/>
          </p:cNvSpPr>
          <p:nvPr/>
        </p:nvSpPr>
        <p:spPr bwMode="auto">
          <a:xfrm>
            <a:off x="381000" y="609600"/>
            <a:ext cx="8229600" cy="1143000"/>
          </a:xfrm>
          <a:prstGeom prst="rect">
            <a:avLst/>
          </a:prstGeom>
          <a:noFill/>
          <a:ln w="9525">
            <a:noFill/>
            <a:miter lim="800000"/>
            <a:headEnd/>
            <a:tailEnd/>
          </a:ln>
          <a:effectLst/>
        </p:spPr>
        <p:txBody>
          <a:bodyPr anchor="b"/>
          <a:lstStyle/>
          <a:p>
            <a:pPr eaLnBrk="1" hangingPunct="1"/>
            <a:endParaRPr lang="en-US" sz="4000" b="1" i="1">
              <a:solidFill>
                <a:schemeClr val="tx2"/>
              </a:solidFill>
            </a:endParaRPr>
          </a:p>
        </p:txBody>
      </p:sp>
      <p:sp>
        <p:nvSpPr>
          <p:cNvPr id="490501" name="Text Box 5"/>
          <p:cNvSpPr txBox="1">
            <a:spLocks noChangeArrowheads="1"/>
          </p:cNvSpPr>
          <p:nvPr/>
        </p:nvSpPr>
        <p:spPr bwMode="auto">
          <a:xfrm>
            <a:off x="1475656" y="476672"/>
            <a:ext cx="6264696" cy="584775"/>
          </a:xfrm>
          <a:prstGeom prst="rect">
            <a:avLst/>
          </a:prstGeom>
          <a:noFill/>
          <a:ln w="12700">
            <a:solidFill>
              <a:schemeClr val="accent2"/>
            </a:solidFill>
            <a:miter lim="800000"/>
            <a:headEnd/>
            <a:tailEnd/>
          </a:ln>
          <a:effectLst/>
        </p:spPr>
        <p:txBody>
          <a:bodyPr wrap="square">
            <a:spAutoFit/>
          </a:bodyPr>
          <a:lstStyle/>
          <a:p>
            <a:pPr algn="ctr"/>
            <a:r>
              <a:rPr lang="en-US" sz="3200" b="1" dirty="0"/>
              <a:t>The 4 Ds of Negligence</a:t>
            </a:r>
          </a:p>
        </p:txBody>
      </p:sp>
      <p:sp>
        <p:nvSpPr>
          <p:cNvPr id="490502" name="WordArt 6"/>
          <p:cNvSpPr>
            <a:spLocks noChangeArrowheads="1" noChangeShapeType="1" noTextEdit="1"/>
          </p:cNvSpPr>
          <p:nvPr/>
        </p:nvSpPr>
        <p:spPr bwMode="auto">
          <a:xfrm>
            <a:off x="533400" y="1981200"/>
            <a:ext cx="1371600" cy="3810000"/>
          </a:xfrm>
          <a:prstGeom prst="rect">
            <a:avLst/>
          </a:prstGeom>
        </p:spPr>
        <p:txBody>
          <a:bodyPr wrap="none" fromWordArt="1">
            <a:prstTxWarp prst="textPlain">
              <a:avLst>
                <a:gd name="adj" fmla="val 50000"/>
              </a:avLst>
            </a:prstTxWarp>
          </a:bodyPr>
          <a:lstStyle/>
          <a:p>
            <a:pPr algn="ctr"/>
            <a:r>
              <a:rPr lang="en-US" sz="9600" kern="10">
                <a:ln w="9525">
                  <a:solidFill>
                    <a:schemeClr val="tx1"/>
                  </a:solidFill>
                  <a:round/>
                  <a:headEnd/>
                  <a:tailEnd/>
                </a:ln>
                <a:solidFill>
                  <a:schemeClr val="accent2"/>
                </a:solidFill>
                <a:effectLst>
                  <a:outerShdw dist="45791" dir="2021404" algn="ctr" rotWithShape="0">
                    <a:srgbClr val="B2B2B2">
                      <a:alpha val="80000"/>
                    </a:srgbClr>
                  </a:outerShdw>
                </a:effectLst>
                <a:latin typeface="Times New Roman"/>
                <a:cs typeface="Times New Roman"/>
              </a:rPr>
              <a:t>D</a:t>
            </a:r>
          </a:p>
        </p:txBody>
      </p:sp>
      <p:grpSp>
        <p:nvGrpSpPr>
          <p:cNvPr id="2" name="Group 28"/>
          <p:cNvGrpSpPr>
            <a:grpSpLocks/>
          </p:cNvGrpSpPr>
          <p:nvPr/>
        </p:nvGrpSpPr>
        <p:grpSpPr bwMode="auto">
          <a:xfrm>
            <a:off x="1763713" y="4235450"/>
            <a:ext cx="6999288" cy="771525"/>
            <a:chOff x="1111" y="2668"/>
            <a:chExt cx="4409" cy="486"/>
          </a:xfrm>
        </p:grpSpPr>
        <p:sp>
          <p:nvSpPr>
            <p:cNvPr id="490503" name="Text Box 7"/>
            <p:cNvSpPr txBox="1">
              <a:spLocks noChangeArrowheads="1"/>
            </p:cNvSpPr>
            <p:nvPr/>
          </p:nvSpPr>
          <p:spPr bwMode="auto">
            <a:xfrm>
              <a:off x="1111" y="2750"/>
              <a:ext cx="484" cy="404"/>
            </a:xfrm>
            <a:prstGeom prst="rect">
              <a:avLst/>
            </a:prstGeom>
            <a:noFill/>
            <a:ln w="9525">
              <a:noFill/>
              <a:miter lim="800000"/>
              <a:headEnd/>
              <a:tailEnd/>
            </a:ln>
            <a:effectLst/>
          </p:spPr>
          <p:txBody>
            <a:bodyPr wrap="none">
              <a:spAutoFit/>
            </a:bodyPr>
            <a:lstStyle/>
            <a:p>
              <a:r>
                <a:rPr lang="en-US" sz="3600" dirty="0" err="1"/>
                <a:t>uty</a:t>
              </a:r>
              <a:endParaRPr lang="en-US" sz="3600" dirty="0"/>
            </a:p>
          </p:txBody>
        </p:sp>
        <p:sp>
          <p:nvSpPr>
            <p:cNvPr id="490504" name="Text Box 8"/>
            <p:cNvSpPr txBox="1">
              <a:spLocks noChangeArrowheads="1"/>
            </p:cNvSpPr>
            <p:nvPr/>
          </p:nvSpPr>
          <p:spPr bwMode="auto">
            <a:xfrm>
              <a:off x="1680" y="2668"/>
              <a:ext cx="3840" cy="442"/>
            </a:xfrm>
            <a:prstGeom prst="rect">
              <a:avLst/>
            </a:prstGeom>
            <a:solidFill>
              <a:schemeClr val="accent6">
                <a:lumMod val="20000"/>
                <a:lumOff val="80000"/>
              </a:schemeClr>
            </a:solidFill>
            <a:ln w="76200">
              <a:noFill/>
              <a:miter lim="800000"/>
              <a:headEnd/>
              <a:tailEnd/>
            </a:ln>
            <a:effectLst/>
          </p:spPr>
          <p:txBody>
            <a:bodyPr>
              <a:spAutoFit/>
            </a:bodyPr>
            <a:lstStyle/>
            <a:p>
              <a:r>
                <a:rPr lang="en-US" sz="2000" dirty="0"/>
                <a:t>Patients must show that a physician-patient relationship existed.</a:t>
              </a:r>
            </a:p>
          </p:txBody>
        </p:sp>
      </p:grpSp>
      <p:grpSp>
        <p:nvGrpSpPr>
          <p:cNvPr id="3" name="Group 27"/>
          <p:cNvGrpSpPr>
            <a:grpSpLocks/>
          </p:cNvGrpSpPr>
          <p:nvPr/>
        </p:nvGrpSpPr>
        <p:grpSpPr bwMode="auto">
          <a:xfrm>
            <a:off x="1835696" y="3279775"/>
            <a:ext cx="6927305" cy="701675"/>
            <a:chOff x="1190" y="2066"/>
            <a:chExt cx="4330" cy="442"/>
          </a:xfrm>
        </p:grpSpPr>
        <p:sp>
          <p:nvSpPr>
            <p:cNvPr id="490506" name="Text Box 10"/>
            <p:cNvSpPr txBox="1">
              <a:spLocks noChangeArrowheads="1"/>
            </p:cNvSpPr>
            <p:nvPr/>
          </p:nvSpPr>
          <p:spPr bwMode="auto">
            <a:xfrm>
              <a:off x="1190" y="2114"/>
              <a:ext cx="765" cy="368"/>
            </a:xfrm>
            <a:prstGeom prst="rect">
              <a:avLst/>
            </a:prstGeom>
            <a:noFill/>
            <a:ln w="57150">
              <a:noFill/>
              <a:miter lim="800000"/>
              <a:headEnd/>
              <a:tailEnd/>
            </a:ln>
            <a:effectLst/>
          </p:spPr>
          <p:txBody>
            <a:bodyPr wrap="square">
              <a:spAutoFit/>
            </a:bodyPr>
            <a:lstStyle/>
            <a:p>
              <a:r>
                <a:rPr lang="en-US" sz="3200" dirty="0"/>
                <a:t>erelict</a:t>
              </a:r>
            </a:p>
          </p:txBody>
        </p:sp>
        <p:sp>
          <p:nvSpPr>
            <p:cNvPr id="490507" name="Text Box 11"/>
            <p:cNvSpPr txBox="1">
              <a:spLocks noChangeArrowheads="1"/>
            </p:cNvSpPr>
            <p:nvPr/>
          </p:nvSpPr>
          <p:spPr bwMode="auto">
            <a:xfrm>
              <a:off x="2016" y="2066"/>
              <a:ext cx="3504" cy="442"/>
            </a:xfrm>
            <a:prstGeom prst="rect">
              <a:avLst/>
            </a:prstGeom>
            <a:solidFill>
              <a:schemeClr val="accent6">
                <a:lumMod val="20000"/>
                <a:lumOff val="80000"/>
              </a:schemeClr>
            </a:solidFill>
            <a:ln w="57150">
              <a:noFill/>
              <a:miter lim="800000"/>
              <a:headEnd/>
              <a:tailEnd/>
            </a:ln>
            <a:effectLst/>
          </p:spPr>
          <p:txBody>
            <a:bodyPr>
              <a:spAutoFit/>
            </a:bodyPr>
            <a:lstStyle/>
            <a:p>
              <a:r>
                <a:rPr lang="en-US" sz="2000" dirty="0"/>
                <a:t>Patients must show that the physician failed to comply with the standards of the profession.</a:t>
              </a:r>
            </a:p>
          </p:txBody>
        </p:sp>
      </p:grpSp>
      <p:grpSp>
        <p:nvGrpSpPr>
          <p:cNvPr id="4" name="Group 29"/>
          <p:cNvGrpSpPr>
            <a:grpSpLocks/>
          </p:cNvGrpSpPr>
          <p:nvPr/>
        </p:nvGrpSpPr>
        <p:grpSpPr bwMode="auto">
          <a:xfrm>
            <a:off x="1600200" y="5105400"/>
            <a:ext cx="7162800" cy="714375"/>
            <a:chOff x="1008" y="3216"/>
            <a:chExt cx="4512" cy="450"/>
          </a:xfrm>
        </p:grpSpPr>
        <p:sp>
          <p:nvSpPr>
            <p:cNvPr id="490510" name="Text Box 14"/>
            <p:cNvSpPr txBox="1">
              <a:spLocks noChangeArrowheads="1"/>
            </p:cNvSpPr>
            <p:nvPr/>
          </p:nvSpPr>
          <p:spPr bwMode="auto">
            <a:xfrm>
              <a:off x="1008" y="3262"/>
              <a:ext cx="1487" cy="404"/>
            </a:xfrm>
            <a:prstGeom prst="rect">
              <a:avLst/>
            </a:prstGeom>
            <a:noFill/>
            <a:ln w="9525">
              <a:noFill/>
              <a:miter lim="800000"/>
              <a:headEnd/>
              <a:tailEnd/>
            </a:ln>
            <a:effectLst/>
          </p:spPr>
          <p:txBody>
            <a:bodyPr>
              <a:spAutoFit/>
            </a:bodyPr>
            <a:lstStyle/>
            <a:p>
              <a:r>
                <a:rPr lang="en-US" sz="3600"/>
                <a:t>irect Cause</a:t>
              </a:r>
            </a:p>
          </p:txBody>
        </p:sp>
        <p:sp>
          <p:nvSpPr>
            <p:cNvPr id="490511" name="Text Box 15"/>
            <p:cNvSpPr txBox="1">
              <a:spLocks noChangeArrowheads="1"/>
            </p:cNvSpPr>
            <p:nvPr/>
          </p:nvSpPr>
          <p:spPr bwMode="auto">
            <a:xfrm>
              <a:off x="2446" y="3216"/>
              <a:ext cx="3074" cy="442"/>
            </a:xfrm>
            <a:prstGeom prst="rect">
              <a:avLst/>
            </a:prstGeom>
            <a:solidFill>
              <a:schemeClr val="accent6">
                <a:lumMod val="20000"/>
                <a:lumOff val="80000"/>
              </a:schemeClr>
            </a:solidFill>
            <a:ln w="57150">
              <a:noFill/>
              <a:miter lim="800000"/>
              <a:headEnd/>
              <a:tailEnd/>
            </a:ln>
            <a:effectLst/>
          </p:spPr>
          <p:txBody>
            <a:bodyPr>
              <a:spAutoFit/>
            </a:bodyPr>
            <a:lstStyle/>
            <a:p>
              <a:r>
                <a:rPr lang="en-US" sz="2000" dirty="0"/>
                <a:t>Patients must show that any damages were a direct cause of a physician’s </a:t>
              </a:r>
              <a:r>
                <a:rPr lang="en-US" sz="2000" b="1" i="1" dirty="0"/>
                <a:t>breach of duty.</a:t>
              </a:r>
              <a:r>
                <a:rPr lang="en-US" sz="2000" dirty="0"/>
                <a:t> </a:t>
              </a:r>
            </a:p>
          </p:txBody>
        </p:sp>
      </p:grpSp>
      <p:grpSp>
        <p:nvGrpSpPr>
          <p:cNvPr id="5" name="Group 26"/>
          <p:cNvGrpSpPr>
            <a:grpSpLocks/>
          </p:cNvGrpSpPr>
          <p:nvPr/>
        </p:nvGrpSpPr>
        <p:grpSpPr bwMode="auto">
          <a:xfrm>
            <a:off x="1828800" y="2514600"/>
            <a:ext cx="6934200" cy="641350"/>
            <a:chOff x="1152" y="1584"/>
            <a:chExt cx="4368" cy="404"/>
          </a:xfrm>
        </p:grpSpPr>
        <p:sp>
          <p:nvSpPr>
            <p:cNvPr id="490513" name="Text Box 17"/>
            <p:cNvSpPr txBox="1">
              <a:spLocks noChangeArrowheads="1"/>
            </p:cNvSpPr>
            <p:nvPr/>
          </p:nvSpPr>
          <p:spPr bwMode="auto">
            <a:xfrm>
              <a:off x="1152" y="1584"/>
              <a:ext cx="980" cy="404"/>
            </a:xfrm>
            <a:prstGeom prst="rect">
              <a:avLst/>
            </a:prstGeom>
            <a:noFill/>
            <a:ln w="9525">
              <a:noFill/>
              <a:miter lim="800000"/>
              <a:headEnd/>
              <a:tailEnd/>
            </a:ln>
            <a:effectLst/>
          </p:spPr>
          <p:txBody>
            <a:bodyPr wrap="none">
              <a:spAutoFit/>
            </a:bodyPr>
            <a:lstStyle/>
            <a:p>
              <a:r>
                <a:rPr lang="en-US" sz="3600"/>
                <a:t>amages</a:t>
              </a:r>
            </a:p>
          </p:txBody>
        </p:sp>
        <p:sp>
          <p:nvSpPr>
            <p:cNvPr id="490514" name="Text Box 18"/>
            <p:cNvSpPr txBox="1">
              <a:spLocks noChangeArrowheads="1"/>
            </p:cNvSpPr>
            <p:nvPr/>
          </p:nvSpPr>
          <p:spPr bwMode="auto">
            <a:xfrm>
              <a:off x="2112" y="1670"/>
              <a:ext cx="3408" cy="250"/>
            </a:xfrm>
            <a:prstGeom prst="rect">
              <a:avLst/>
            </a:prstGeom>
            <a:solidFill>
              <a:schemeClr val="accent6">
                <a:lumMod val="20000"/>
                <a:lumOff val="80000"/>
              </a:schemeClr>
            </a:solidFill>
            <a:ln w="57150">
              <a:noFill/>
              <a:miter lim="800000"/>
              <a:headEnd/>
              <a:tailEnd/>
            </a:ln>
            <a:effectLst/>
          </p:spPr>
          <p:txBody>
            <a:bodyPr>
              <a:spAutoFit/>
            </a:bodyPr>
            <a:lstStyle/>
            <a:p>
              <a:r>
                <a:rPr lang="en-US" sz="2000" dirty="0"/>
                <a:t>Patients must prove that they suffered injury. </a:t>
              </a:r>
            </a:p>
          </p:txBody>
        </p:sp>
      </p:grpSp>
      <p:sp>
        <p:nvSpPr>
          <p:cNvPr id="490516" name="Text Box 20"/>
          <p:cNvSpPr txBox="1">
            <a:spLocks noChangeArrowheads="1"/>
          </p:cNvSpPr>
          <p:nvPr/>
        </p:nvSpPr>
        <p:spPr bwMode="auto">
          <a:xfrm>
            <a:off x="0" y="5883275"/>
            <a:ext cx="8892480" cy="830997"/>
          </a:xfrm>
          <a:prstGeom prst="rect">
            <a:avLst/>
          </a:prstGeom>
          <a:noFill/>
          <a:ln w="9525">
            <a:noFill/>
            <a:miter lim="800000"/>
            <a:headEnd/>
            <a:tailEnd/>
          </a:ln>
          <a:effectLst/>
        </p:spPr>
        <p:txBody>
          <a:bodyPr wrap="square">
            <a:spAutoFit/>
          </a:bodyPr>
          <a:lstStyle/>
          <a:p>
            <a:pPr algn="ctr"/>
            <a:r>
              <a:rPr lang="en-US" sz="2400" dirty="0"/>
              <a:t>Patients must be able to prove </a:t>
            </a:r>
            <a:r>
              <a:rPr lang="en-US" sz="2400" b="1" u="sng" dirty="0"/>
              <a:t>all </a:t>
            </a:r>
            <a:r>
              <a:rPr lang="en-US" sz="2400" b="1" i="1" u="sng" dirty="0"/>
              <a:t>4 Ds</a:t>
            </a:r>
            <a:r>
              <a:rPr lang="en-US" sz="2400" b="1" u="sng" dirty="0"/>
              <a:t> </a:t>
            </a:r>
            <a:r>
              <a:rPr lang="en-US" sz="2400" dirty="0"/>
              <a:t>in order to move forward with a malpractice suit.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90516"/>
                                        </p:tgtEl>
                                        <p:attrNameLst>
                                          <p:attrName>style.visibility</p:attrName>
                                        </p:attrNameLst>
                                      </p:cBhvr>
                                      <p:to>
                                        <p:strVal val="visible"/>
                                      </p:to>
                                    </p:set>
                                    <p:animEffect transition="in" filter="checkerboard(across)">
                                      <p:cBhvr>
                                        <p:cTn id="27" dur="500"/>
                                        <p:tgtEl>
                                          <p:spTgt spid="49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1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84356" name="Rectangle 4"/>
          <p:cNvSpPr>
            <a:spLocks noGrp="1" noChangeArrowheads="1"/>
          </p:cNvSpPr>
          <p:nvPr>
            <p:ph type="title" idx="4294967295"/>
          </p:nvPr>
        </p:nvSpPr>
        <p:spPr>
          <a:xfrm>
            <a:off x="381000" y="111089"/>
            <a:ext cx="8229600" cy="1143000"/>
          </a:xfrm>
          <a:noFill/>
          <a:ln/>
        </p:spPr>
        <p:txBody>
          <a:bodyPr>
            <a:normAutofit/>
          </a:bodyPr>
          <a:lstStyle/>
          <a:p>
            <a:r>
              <a:rPr lang="en-US" b="1" i="1" dirty="0"/>
              <a:t>Contracts</a:t>
            </a:r>
          </a:p>
        </p:txBody>
      </p:sp>
      <p:sp>
        <p:nvSpPr>
          <p:cNvPr id="484357" name="Text Box 5"/>
          <p:cNvSpPr txBox="1">
            <a:spLocks noChangeArrowheads="1"/>
          </p:cNvSpPr>
          <p:nvPr/>
        </p:nvSpPr>
        <p:spPr bwMode="auto">
          <a:xfrm>
            <a:off x="435160" y="1058416"/>
            <a:ext cx="8382000" cy="1384995"/>
          </a:xfrm>
          <a:prstGeom prst="rect">
            <a:avLst/>
          </a:prstGeom>
          <a:solidFill>
            <a:schemeClr val="accent6">
              <a:lumMod val="20000"/>
              <a:lumOff val="80000"/>
            </a:schemeClr>
          </a:solidFill>
          <a:ln w="9525">
            <a:noFill/>
            <a:miter lim="800000"/>
            <a:headEnd/>
            <a:tailEnd/>
          </a:ln>
          <a:effectLst/>
        </p:spPr>
        <p:txBody>
          <a:bodyPr>
            <a:spAutoFit/>
          </a:bodyPr>
          <a:lstStyle/>
          <a:p>
            <a:r>
              <a:rPr lang="en-US" sz="2800" dirty="0"/>
              <a:t>A </a:t>
            </a:r>
            <a:r>
              <a:rPr lang="en-US" sz="2800" b="1" i="1" dirty="0"/>
              <a:t>contract</a:t>
            </a:r>
            <a:r>
              <a:rPr lang="en-US" sz="2800" dirty="0"/>
              <a:t> is a voluntary agreement between two parties in which specific promises are made for a consideration.</a:t>
            </a:r>
          </a:p>
        </p:txBody>
      </p:sp>
      <p:grpSp>
        <p:nvGrpSpPr>
          <p:cNvPr id="2" name="Group 19"/>
          <p:cNvGrpSpPr>
            <a:grpSpLocks/>
          </p:cNvGrpSpPr>
          <p:nvPr/>
        </p:nvGrpSpPr>
        <p:grpSpPr bwMode="auto">
          <a:xfrm>
            <a:off x="457200" y="3263901"/>
            <a:ext cx="1905000" cy="2070101"/>
            <a:chOff x="240" y="2056"/>
            <a:chExt cx="1200" cy="1304"/>
          </a:xfrm>
        </p:grpSpPr>
        <p:cxnSp>
          <p:nvCxnSpPr>
            <p:cNvPr id="484360" name="AutoShape 8"/>
            <p:cNvCxnSpPr>
              <a:cxnSpLocks noChangeShapeType="1"/>
              <a:stCxn id="484358" idx="1"/>
            </p:cNvCxnSpPr>
            <p:nvPr/>
          </p:nvCxnSpPr>
          <p:spPr bwMode="auto">
            <a:xfrm rot="10800000" flipV="1">
              <a:off x="768" y="2056"/>
              <a:ext cx="192" cy="872"/>
            </a:xfrm>
            <a:prstGeom prst="bentConnector2">
              <a:avLst/>
            </a:prstGeom>
            <a:noFill/>
            <a:ln w="9525">
              <a:solidFill>
                <a:schemeClr val="tx1"/>
              </a:solidFill>
              <a:miter lim="800000"/>
              <a:headEnd/>
              <a:tailEnd/>
            </a:ln>
            <a:effectLst/>
          </p:spPr>
        </p:cxnSp>
        <p:sp>
          <p:nvSpPr>
            <p:cNvPr id="484362" name="Rectangle 10"/>
            <p:cNvSpPr>
              <a:spLocks noChangeArrowheads="1"/>
            </p:cNvSpPr>
            <p:nvPr/>
          </p:nvSpPr>
          <p:spPr bwMode="auto">
            <a:xfrm>
              <a:off x="240" y="2784"/>
              <a:ext cx="1200" cy="576"/>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en-US" sz="2400" b="1" dirty="0"/>
                <a:t>Agreement</a:t>
              </a:r>
            </a:p>
          </p:txBody>
        </p:sp>
      </p:grpSp>
      <p:grpSp>
        <p:nvGrpSpPr>
          <p:cNvPr id="3" name="Group 20"/>
          <p:cNvGrpSpPr>
            <a:grpSpLocks/>
          </p:cNvGrpSpPr>
          <p:nvPr/>
        </p:nvGrpSpPr>
        <p:grpSpPr bwMode="auto">
          <a:xfrm>
            <a:off x="6400800" y="3263900"/>
            <a:ext cx="2362200" cy="2070100"/>
            <a:chOff x="4128" y="2056"/>
            <a:chExt cx="1488" cy="1304"/>
          </a:xfrm>
        </p:grpSpPr>
        <p:cxnSp>
          <p:nvCxnSpPr>
            <p:cNvPr id="484361" name="AutoShape 9"/>
            <p:cNvCxnSpPr>
              <a:cxnSpLocks noChangeShapeType="1"/>
              <a:stCxn id="484358" idx="3"/>
            </p:cNvCxnSpPr>
            <p:nvPr/>
          </p:nvCxnSpPr>
          <p:spPr bwMode="auto">
            <a:xfrm>
              <a:off x="4752" y="2056"/>
              <a:ext cx="288" cy="872"/>
            </a:xfrm>
            <a:prstGeom prst="bentConnector2">
              <a:avLst/>
            </a:prstGeom>
            <a:noFill/>
            <a:ln w="9525">
              <a:solidFill>
                <a:schemeClr val="tx1"/>
              </a:solidFill>
              <a:miter lim="800000"/>
              <a:headEnd/>
              <a:tailEnd type="triangle" w="med" len="med"/>
            </a:ln>
            <a:effectLst/>
          </p:spPr>
        </p:cxnSp>
        <p:sp>
          <p:nvSpPr>
            <p:cNvPr id="484363" name="Rectangle 11"/>
            <p:cNvSpPr>
              <a:spLocks noChangeArrowheads="1"/>
            </p:cNvSpPr>
            <p:nvPr/>
          </p:nvSpPr>
          <p:spPr bwMode="auto">
            <a:xfrm>
              <a:off x="4128" y="2784"/>
              <a:ext cx="1488" cy="576"/>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en-US" sz="2400" b="1" dirty="0"/>
                <a:t>Consideration</a:t>
              </a:r>
            </a:p>
          </p:txBody>
        </p:sp>
      </p:grpSp>
      <p:grpSp>
        <p:nvGrpSpPr>
          <p:cNvPr id="4" name="Group 21"/>
          <p:cNvGrpSpPr>
            <a:grpSpLocks/>
          </p:cNvGrpSpPr>
          <p:nvPr/>
        </p:nvGrpSpPr>
        <p:grpSpPr bwMode="auto">
          <a:xfrm>
            <a:off x="250999" y="3356992"/>
            <a:ext cx="4537076" cy="2900363"/>
            <a:chOff x="178" y="2256"/>
            <a:chExt cx="2858" cy="1827"/>
          </a:xfrm>
        </p:grpSpPr>
        <p:sp>
          <p:nvSpPr>
            <p:cNvPr id="484367" name="Line 15"/>
            <p:cNvSpPr>
              <a:spLocks noChangeShapeType="1"/>
            </p:cNvSpPr>
            <p:nvPr/>
          </p:nvSpPr>
          <p:spPr bwMode="auto">
            <a:xfrm>
              <a:off x="1680" y="2256"/>
              <a:ext cx="0" cy="1584"/>
            </a:xfrm>
            <a:prstGeom prst="line">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en-US" sz="2400" b="1" dirty="0"/>
            </a:p>
          </p:txBody>
        </p:sp>
        <p:sp>
          <p:nvSpPr>
            <p:cNvPr id="484368" name="Text Box 16"/>
            <p:cNvSpPr txBox="1">
              <a:spLocks noChangeArrowheads="1"/>
            </p:cNvSpPr>
            <p:nvPr/>
          </p:nvSpPr>
          <p:spPr bwMode="auto">
            <a:xfrm>
              <a:off x="178" y="3792"/>
              <a:ext cx="2858" cy="291"/>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en-US" sz="2400" b="1" dirty="0"/>
                <a:t>Contractual Capacity (competency)</a:t>
              </a:r>
            </a:p>
          </p:txBody>
        </p:sp>
      </p:grpSp>
      <p:grpSp>
        <p:nvGrpSpPr>
          <p:cNvPr id="5" name="Group 22"/>
          <p:cNvGrpSpPr>
            <a:grpSpLocks/>
          </p:cNvGrpSpPr>
          <p:nvPr/>
        </p:nvGrpSpPr>
        <p:grpSpPr bwMode="auto">
          <a:xfrm>
            <a:off x="5004495" y="3284984"/>
            <a:ext cx="3505200" cy="2909888"/>
            <a:chOff x="3211" y="2256"/>
            <a:chExt cx="2208" cy="1833"/>
          </a:xfrm>
        </p:grpSpPr>
        <p:sp>
          <p:nvSpPr>
            <p:cNvPr id="484369" name="Line 17"/>
            <p:cNvSpPr>
              <a:spLocks noChangeShapeType="1"/>
            </p:cNvSpPr>
            <p:nvPr/>
          </p:nvSpPr>
          <p:spPr bwMode="auto">
            <a:xfrm>
              <a:off x="3936" y="2256"/>
              <a:ext cx="0" cy="1584"/>
            </a:xfrm>
            <a:prstGeom prst="line">
              <a:avLst/>
            </a:prstGeom>
            <a:noFill/>
            <a:ln w="9525">
              <a:solidFill>
                <a:schemeClr val="tx1"/>
              </a:solidFill>
              <a:round/>
              <a:headEnd/>
              <a:tailEnd/>
            </a:ln>
            <a:effectLst/>
          </p:spPr>
          <p:txBody>
            <a:bodyPr/>
            <a:lstStyle/>
            <a:p>
              <a:endParaRPr lang="en-US"/>
            </a:p>
          </p:txBody>
        </p:sp>
        <p:sp>
          <p:nvSpPr>
            <p:cNvPr id="484370" name="Text Box 18"/>
            <p:cNvSpPr txBox="1">
              <a:spLocks noChangeArrowheads="1"/>
            </p:cNvSpPr>
            <p:nvPr/>
          </p:nvSpPr>
          <p:spPr bwMode="auto">
            <a:xfrm>
              <a:off x="3211" y="3798"/>
              <a:ext cx="2208" cy="291"/>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p>
              <a:r>
                <a:rPr lang="en-US" sz="2400" b="1" dirty="0"/>
                <a:t>Legal Subject Matter</a:t>
              </a:r>
            </a:p>
          </p:txBody>
        </p:sp>
      </p:grpSp>
      <p:sp>
        <p:nvSpPr>
          <p:cNvPr id="484358" name="Rectangle 6"/>
          <p:cNvSpPr>
            <a:spLocks noChangeArrowheads="1"/>
          </p:cNvSpPr>
          <p:nvPr/>
        </p:nvSpPr>
        <p:spPr bwMode="auto">
          <a:xfrm>
            <a:off x="1600200" y="2971800"/>
            <a:ext cx="5791200" cy="584775"/>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p>
            <a:r>
              <a:rPr lang="en-US" sz="3200" dirty="0"/>
              <a:t>4 Elements of a Contract</a:t>
            </a:r>
          </a:p>
        </p:txBody>
      </p:sp>
      <p:pic>
        <p:nvPicPr>
          <p:cNvPr id="6" name="Picture 5">
            <a:extLst>
              <a:ext uri="{FF2B5EF4-FFF2-40B4-BE49-F238E27FC236}">
                <a16:creationId xmlns="" xmlns:a16="http://schemas.microsoft.com/office/drawing/2014/main" id="{43A99D53-B2B5-4550-84A3-D2651735DD9E}"/>
              </a:ext>
            </a:extLst>
          </p:cNvPr>
          <p:cNvPicPr>
            <a:picLocks noChangeAspect="1"/>
          </p:cNvPicPr>
          <p:nvPr/>
        </p:nvPicPr>
        <p:blipFill>
          <a:blip r:embed="rId2"/>
          <a:stretch>
            <a:fillRect/>
          </a:stretch>
        </p:blipFill>
        <p:spPr>
          <a:xfrm>
            <a:off x="3415184" y="3612173"/>
            <a:ext cx="1960491" cy="192128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4358"/>
                                        </p:tgtEl>
                                        <p:attrNameLst>
                                          <p:attrName>style.visibility</p:attrName>
                                        </p:attrNameLst>
                                      </p:cBhvr>
                                      <p:to>
                                        <p:strVal val="visible"/>
                                      </p:to>
                                    </p:set>
                                    <p:animEffect transition="in" filter="dissolve">
                                      <p:cBhvr>
                                        <p:cTn id="7" dur="500"/>
                                        <p:tgtEl>
                                          <p:spTgt spid="48435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7461" name="Rectangle 73">
            <a:extLst>
              <a:ext uri="{FF2B5EF4-FFF2-40B4-BE49-F238E27FC236}">
                <a16:creationId xmlns=""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462" name="Rectangle 75">
            <a:extLst>
              <a:ext uri="{FF2B5EF4-FFF2-40B4-BE49-F238E27FC236}">
                <a16:creationId xmlns=""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531870" cy="6858000"/>
          </a:xfrm>
          <a:prstGeom prst="rect">
            <a:avLst/>
          </a:prstGeom>
          <a:solidFill>
            <a:schemeClr val="accent3">
              <a:lumMod val="60000"/>
              <a:lumOff val="4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458" name="Rectangle 2"/>
          <p:cNvSpPr>
            <a:spLocks noGrp="1" noChangeArrowheads="1"/>
          </p:cNvSpPr>
          <p:nvPr>
            <p:ph type="title"/>
          </p:nvPr>
        </p:nvSpPr>
        <p:spPr>
          <a:xfrm>
            <a:off x="603503" y="640263"/>
            <a:ext cx="2463248" cy="5254510"/>
          </a:xfrm>
        </p:spPr>
        <p:txBody>
          <a:bodyPr>
            <a:normAutofit/>
          </a:bodyPr>
          <a:lstStyle/>
          <a:p>
            <a:pPr eaLnBrk="1" hangingPunct="1">
              <a:lnSpc>
                <a:spcPct val="90000"/>
              </a:lnSpc>
              <a:defRPr/>
            </a:pPr>
            <a:r>
              <a:rPr lang="en-US" sz="3400" b="1" dirty="0">
                <a:solidFill>
                  <a:schemeClr val="tx2">
                    <a:lumMod val="25000"/>
                  </a:schemeClr>
                </a:solidFill>
              </a:rPr>
              <a:t>Importance for the healthcare professional to understand legal and ethical issues</a:t>
            </a:r>
          </a:p>
        </p:txBody>
      </p:sp>
      <p:sp>
        <p:nvSpPr>
          <p:cNvPr id="147459" name="Rectangle 3"/>
          <p:cNvSpPr>
            <a:spLocks noGrp="1" noChangeArrowheads="1"/>
          </p:cNvSpPr>
          <p:nvPr>
            <p:ph type="body" idx="1"/>
          </p:nvPr>
        </p:nvSpPr>
        <p:spPr>
          <a:xfrm>
            <a:off x="4018788" y="640262"/>
            <a:ext cx="4729676" cy="5453033"/>
          </a:xfrm>
          <a:solidFill>
            <a:schemeClr val="accent4">
              <a:lumMod val="20000"/>
              <a:lumOff val="80000"/>
            </a:schemeClr>
          </a:solidFill>
        </p:spPr>
        <p:txBody>
          <a:bodyPr anchor="ctr">
            <a:normAutofit/>
          </a:bodyPr>
          <a:lstStyle/>
          <a:p>
            <a:pPr marL="609600" indent="-609600" eaLnBrk="1" hangingPunct="1">
              <a:buFont typeface="Wingdings" pitchFamily="2" charset="2"/>
              <a:buAutoNum type="arabicPeriod" startAt="4"/>
              <a:defRPr/>
            </a:pPr>
            <a:r>
              <a:rPr lang="en-US" b="1" dirty="0">
                <a:solidFill>
                  <a:schemeClr val="bg1"/>
                </a:solidFill>
              </a:rPr>
              <a:t>Protection of</a:t>
            </a:r>
          </a:p>
          <a:p>
            <a:pPr marL="990600" lvl="1" indent="-533400" eaLnBrk="1" hangingPunct="1">
              <a:buFont typeface="Wingdings" pitchFamily="2" charset="2"/>
              <a:buAutoNum type="alphaLcPeriod"/>
              <a:defRPr/>
            </a:pPr>
            <a:r>
              <a:rPr lang="en-US" sz="3200" dirty="0">
                <a:solidFill>
                  <a:schemeClr val="bg1"/>
                </a:solidFill>
              </a:rPr>
              <a:t>Healthcare professionals</a:t>
            </a:r>
          </a:p>
          <a:p>
            <a:pPr marL="990600" lvl="1" indent="-533400" eaLnBrk="1" hangingPunct="1">
              <a:buFont typeface="Wingdings" pitchFamily="2" charset="2"/>
              <a:buAutoNum type="alphaLcPeriod"/>
              <a:defRPr/>
            </a:pPr>
            <a:r>
              <a:rPr lang="en-US" sz="3200" dirty="0">
                <a:solidFill>
                  <a:schemeClr val="bg1"/>
                </a:solidFill>
              </a:rPr>
              <a:t>Patients</a:t>
            </a:r>
          </a:p>
          <a:p>
            <a:pPr marL="990600" lvl="1" indent="-533400" eaLnBrk="1" hangingPunct="1">
              <a:buFont typeface="Wingdings" pitchFamily="2" charset="2"/>
              <a:buAutoNum type="alphaLcPeriod"/>
              <a:defRPr/>
            </a:pPr>
            <a:r>
              <a:rPr lang="en-US" sz="3200" dirty="0">
                <a:solidFill>
                  <a:schemeClr val="bg1"/>
                </a:solidFill>
              </a:rPr>
              <a:t>Co-workers</a:t>
            </a:r>
          </a:p>
          <a:p>
            <a:pPr marL="990600" lvl="1" indent="-533400" eaLnBrk="1" hangingPunct="1">
              <a:buFont typeface="Wingdings" pitchFamily="2" charset="2"/>
              <a:buAutoNum type="alphaLcPeriod"/>
              <a:defRPr/>
            </a:pPr>
            <a:r>
              <a:rPr lang="en-US" sz="3200" dirty="0">
                <a:solidFill>
                  <a:schemeClr val="bg1"/>
                </a:solidFill>
              </a:rPr>
              <a:t>Facility</a:t>
            </a:r>
          </a:p>
          <a:p>
            <a:pPr marL="609600" indent="-609600" eaLnBrk="1" hangingPunct="1">
              <a:defRPr/>
            </a:pPr>
            <a:endParaRPr lang="en-US" sz="1900" b="1" dirty="0">
              <a:solidFill>
                <a:schemeClr val="bg1"/>
              </a:solidFill>
            </a:endParaRPr>
          </a:p>
        </p:txBody>
      </p:sp>
      <p:sp>
        <p:nvSpPr>
          <p:cNvPr id="5125" name="Slide Number Placeholder 1"/>
          <p:cNvSpPr>
            <a:spLocks noGrp="1"/>
          </p:cNvSpPr>
          <p:nvPr>
            <p:ph type="sldNum" sz="quarter" idx="12"/>
          </p:nvPr>
        </p:nvSpPr>
        <p:spPr>
          <a:xfrm>
            <a:off x="6483096" y="6356350"/>
            <a:ext cx="2057400" cy="365125"/>
          </a:xfrm>
        </p:spPr>
        <p:txBody>
          <a:bodyPr>
            <a:normAutofit/>
          </a:bodyPr>
          <a:lstStyle/>
          <a:p>
            <a:pPr>
              <a:spcAft>
                <a:spcPts val="600"/>
              </a:spcAft>
            </a:pPr>
            <a:fld id="{2F3247B6-AC69-48B0-89E3-4454CF301299}" type="slidenum">
              <a:rPr lang="en-US" sz="1000">
                <a:solidFill>
                  <a:schemeClr val="bg1">
                    <a:alpha val="80000"/>
                  </a:schemeClr>
                </a:solidFill>
              </a:rPr>
              <a:pPr>
                <a:spcAft>
                  <a:spcPts val="600"/>
                </a:spcAft>
              </a:pPr>
              <a:t>3</a:t>
            </a:fld>
            <a:endParaRPr lang="en-US" sz="1000">
              <a:solidFill>
                <a:schemeClr val="bg1">
                  <a:alpha val="80000"/>
                </a:schemeClr>
              </a:solidFill>
            </a:endParaRPr>
          </a:p>
        </p:txBody>
      </p:sp>
    </p:spTree>
  </p:cSld>
  <p:clrMapOvr>
    <a:overrideClrMapping bg1="dk1" tx1="lt1" bg2="dk2" tx2="lt2" accent1="accent1" accent2="accent2" accent3="accent3" accent4="accent4" accent5="accent5" accent6="accent6" hlink="hlink" folHlink="folHlink"/>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0EC4104-D5B2-4DE0-AD52-E5066EF67D8F}" type="slidenum">
              <a:rPr lang="en-US"/>
              <a:pPr/>
              <a:t>30</a:t>
            </a:fld>
            <a:endParaRPr lang="en-US"/>
          </a:p>
        </p:txBody>
      </p:sp>
      <p:sp>
        <p:nvSpPr>
          <p:cNvPr id="485379" name="Rectangle 3"/>
          <p:cNvSpPr>
            <a:spLocks noGrp="1" noChangeArrowheads="1"/>
          </p:cNvSpPr>
          <p:nvPr>
            <p:ph type="body" idx="1"/>
          </p:nvPr>
        </p:nvSpPr>
        <p:spPr>
          <a:xfrm>
            <a:off x="395536" y="980728"/>
            <a:ext cx="8229600" cy="5461248"/>
          </a:xfrm>
          <a:solidFill>
            <a:schemeClr val="accent5">
              <a:lumMod val="20000"/>
              <a:lumOff val="80000"/>
            </a:schemeClr>
          </a:solidFill>
        </p:spPr>
        <p:txBody>
          <a:bodyPr>
            <a:normAutofit/>
          </a:bodyPr>
          <a:lstStyle/>
          <a:p>
            <a:pPr>
              <a:buFont typeface="Wingdings" pitchFamily="2" charset="2"/>
              <a:buNone/>
            </a:pPr>
            <a:r>
              <a:rPr lang="en-US" sz="3600" b="1" dirty="0"/>
              <a:t>Types of Contracts</a:t>
            </a:r>
          </a:p>
          <a:p>
            <a:r>
              <a:rPr lang="en-US" b="1" dirty="0"/>
              <a:t>Expressed Contracts</a:t>
            </a:r>
          </a:p>
          <a:p>
            <a:pPr lvl="1"/>
            <a:r>
              <a:rPr lang="en-US" dirty="0"/>
              <a:t>Clearly</a:t>
            </a:r>
            <a:r>
              <a:rPr lang="en-US" b="1" dirty="0"/>
              <a:t> </a:t>
            </a:r>
            <a:r>
              <a:rPr lang="en-US" dirty="0"/>
              <a:t>stated in written or spoken words</a:t>
            </a:r>
          </a:p>
          <a:p>
            <a:pPr lvl="1"/>
            <a:r>
              <a:rPr lang="en-US" dirty="0"/>
              <a:t>A payment contract is an example</a:t>
            </a:r>
            <a:endParaRPr lang="en-US" b="1" dirty="0"/>
          </a:p>
          <a:p>
            <a:r>
              <a:rPr lang="en-US" b="1" dirty="0"/>
              <a:t>Implied Contracts</a:t>
            </a:r>
          </a:p>
          <a:p>
            <a:pPr lvl="1"/>
            <a:r>
              <a:rPr lang="en-US" dirty="0"/>
              <a:t>Actions or conduct of the parties, rather than words, create the contract</a:t>
            </a:r>
          </a:p>
          <a:p>
            <a:pPr lvl="1"/>
            <a:r>
              <a:rPr lang="en-US" dirty="0"/>
              <a:t>Examples: A patient rolling up his/her sleeve to receive an injection, A patient </a:t>
            </a:r>
            <a:r>
              <a:rPr lang="en-GB" dirty="0"/>
              <a:t>filling in a questionnaire.</a:t>
            </a:r>
            <a:endParaRPr lang="en-US" dirty="0"/>
          </a:p>
        </p:txBody>
      </p:sp>
      <p:sp>
        <p:nvSpPr>
          <p:cNvPr id="485380" name="Rectangle 4"/>
          <p:cNvSpPr>
            <a:spLocks noGrp="1" noChangeArrowheads="1"/>
          </p:cNvSpPr>
          <p:nvPr>
            <p:ph type="title"/>
          </p:nvPr>
        </p:nvSpPr>
        <p:spPr>
          <a:xfrm>
            <a:off x="323528" y="260648"/>
            <a:ext cx="8229600" cy="648072"/>
          </a:xfrm>
          <a:noFill/>
          <a:ln/>
        </p:spPr>
        <p:txBody>
          <a:bodyPr>
            <a:normAutofit fontScale="90000"/>
          </a:bodyPr>
          <a:lstStyle/>
          <a:p>
            <a:r>
              <a:rPr lang="en-US" sz="4000" b="1" i="1" dirty="0"/>
              <a:t>Contracts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85379">
                                            <p:txEl>
                                              <p:pRg st="1" end="1"/>
                                            </p:txEl>
                                          </p:spTgt>
                                        </p:tgtEl>
                                        <p:attrNameLst>
                                          <p:attrName>style.visibility</p:attrName>
                                        </p:attrNameLst>
                                      </p:cBhvr>
                                      <p:to>
                                        <p:strVal val="visible"/>
                                      </p:to>
                                    </p:set>
                                    <p:animEffect transition="in" filter="wheel(4)">
                                      <p:cBhvr>
                                        <p:cTn id="7" dur="2000"/>
                                        <p:tgtEl>
                                          <p:spTgt spid="485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5379">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8537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85379">
                                            <p:txEl>
                                              <p:pRg st="4" end="4"/>
                                            </p:txEl>
                                          </p:spTgt>
                                        </p:tgtEl>
                                        <p:attrNameLst>
                                          <p:attrName>style.visibility</p:attrName>
                                        </p:attrNameLst>
                                      </p:cBhvr>
                                      <p:to>
                                        <p:strVal val="visible"/>
                                      </p:to>
                                    </p:set>
                                    <p:animEffect transition="in" filter="wheel(4)">
                                      <p:cBhvr>
                                        <p:cTn id="20" dur="2000"/>
                                        <p:tgtEl>
                                          <p:spTgt spid="48537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5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F053DD1-AA8F-4CD9-B01E-5EBB1201158F}" type="slidenum">
              <a:rPr lang="en-US"/>
              <a:pPr/>
              <a:t>31</a:t>
            </a:fld>
            <a:endParaRPr lang="en-US"/>
          </a:p>
        </p:txBody>
      </p:sp>
      <p:sp>
        <p:nvSpPr>
          <p:cNvPr id="501764" name="Rectangle 4"/>
          <p:cNvSpPr>
            <a:spLocks noGrp="1" noChangeArrowheads="1"/>
          </p:cNvSpPr>
          <p:nvPr>
            <p:ph type="title" idx="4294967295"/>
          </p:nvPr>
        </p:nvSpPr>
        <p:spPr>
          <a:xfrm>
            <a:off x="467544" y="260648"/>
            <a:ext cx="8229600" cy="926802"/>
          </a:xfrm>
          <a:solidFill>
            <a:schemeClr val="accent5">
              <a:lumMod val="20000"/>
              <a:lumOff val="80000"/>
            </a:schemeClr>
          </a:solidFill>
          <a:ln/>
        </p:spPr>
        <p:txBody>
          <a:bodyPr>
            <a:normAutofit/>
          </a:bodyPr>
          <a:lstStyle/>
          <a:p>
            <a:r>
              <a:rPr lang="en-US" sz="4000" b="1" dirty="0"/>
              <a:t>Other legal health documents</a:t>
            </a:r>
            <a:endParaRPr lang="en-US" sz="4000" b="1" i="1" dirty="0"/>
          </a:p>
        </p:txBody>
      </p:sp>
      <p:sp>
        <p:nvSpPr>
          <p:cNvPr id="501766" name="Rectangle 6"/>
          <p:cNvSpPr>
            <a:spLocks noChangeArrowheads="1"/>
          </p:cNvSpPr>
          <p:nvPr/>
        </p:nvSpPr>
        <p:spPr bwMode="auto">
          <a:xfrm>
            <a:off x="457200" y="1905000"/>
            <a:ext cx="1828800" cy="2590800"/>
          </a:xfrm>
          <a:prstGeom prst="rect">
            <a:avLst/>
          </a:prstGeom>
          <a:solidFill>
            <a:srgbClr val="F3F193"/>
          </a:solidFill>
          <a:ln w="9525">
            <a:solidFill>
              <a:schemeClr val="tx1"/>
            </a:solidFill>
            <a:miter lim="800000"/>
            <a:headEnd/>
            <a:tailEnd/>
          </a:ln>
          <a:effectLst/>
        </p:spPr>
        <p:txBody>
          <a:bodyPr wrap="none" anchor="ctr"/>
          <a:lstStyle/>
          <a:p>
            <a:pPr algn="ctr"/>
            <a:r>
              <a:rPr lang="en-US" sz="2800" b="1" i="1" dirty="0"/>
              <a:t>Living</a:t>
            </a:r>
          </a:p>
          <a:p>
            <a:pPr algn="ctr"/>
            <a:r>
              <a:rPr lang="en-US" sz="2800" b="1" i="1" dirty="0"/>
              <a:t>Wills</a:t>
            </a:r>
          </a:p>
          <a:p>
            <a:pPr algn="ctr"/>
            <a:endParaRPr lang="en-US" sz="2800" b="1" i="1" dirty="0"/>
          </a:p>
          <a:p>
            <a:pPr algn="ctr"/>
            <a:r>
              <a:rPr lang="en-US" sz="2800" b="1" dirty="0"/>
              <a:t>(Advance </a:t>
            </a:r>
          </a:p>
          <a:p>
            <a:pPr algn="ctr"/>
            <a:r>
              <a:rPr lang="en-US" sz="2800" b="1" dirty="0"/>
              <a:t>Directives)</a:t>
            </a:r>
          </a:p>
        </p:txBody>
      </p:sp>
      <p:sp>
        <p:nvSpPr>
          <p:cNvPr id="501768" name="Text Box 8"/>
          <p:cNvSpPr txBox="1">
            <a:spLocks noChangeArrowheads="1"/>
          </p:cNvSpPr>
          <p:nvPr/>
        </p:nvSpPr>
        <p:spPr bwMode="auto">
          <a:xfrm>
            <a:off x="2362200" y="1676400"/>
            <a:ext cx="6477000" cy="1552575"/>
          </a:xfrm>
          <a:prstGeom prst="rect">
            <a:avLst/>
          </a:prstGeom>
          <a:noFill/>
          <a:ln w="9525">
            <a:noFill/>
            <a:miter lim="800000"/>
            <a:headEnd/>
            <a:tailEnd/>
          </a:ln>
          <a:effectLst/>
        </p:spPr>
        <p:txBody>
          <a:bodyPr>
            <a:spAutoFit/>
          </a:bodyPr>
          <a:lstStyle/>
          <a:p>
            <a:r>
              <a:rPr lang="en-US" sz="2400" dirty="0"/>
              <a:t>A legal document stating types of treatment the patient does and does not want in an event of terminal illness, unconsciousness, or comatose state. </a:t>
            </a:r>
          </a:p>
        </p:txBody>
      </p:sp>
      <p:sp>
        <p:nvSpPr>
          <p:cNvPr id="501774" name="Text Box 14"/>
          <p:cNvSpPr txBox="1">
            <a:spLocks noChangeArrowheads="1"/>
          </p:cNvSpPr>
          <p:nvPr/>
        </p:nvSpPr>
        <p:spPr bwMode="auto">
          <a:xfrm>
            <a:off x="2362200" y="3124200"/>
            <a:ext cx="6400800" cy="1552575"/>
          </a:xfrm>
          <a:prstGeom prst="rect">
            <a:avLst/>
          </a:prstGeom>
          <a:noFill/>
          <a:ln w="9525">
            <a:noFill/>
            <a:miter lim="800000"/>
            <a:headEnd/>
            <a:tailEnd/>
          </a:ln>
          <a:effectLst/>
        </p:spPr>
        <p:txBody>
          <a:bodyPr>
            <a:spAutoFit/>
          </a:bodyPr>
          <a:lstStyle/>
          <a:p>
            <a:r>
              <a:rPr lang="en-US" sz="2400" dirty="0"/>
              <a:t>Patients with living wills are asked to name someone that will make decisions on their behalf (</a:t>
            </a:r>
            <a:r>
              <a:rPr lang="en-US" sz="2400" b="1" i="1" dirty="0"/>
              <a:t>durable power of attorney</a:t>
            </a:r>
            <a:r>
              <a:rPr lang="en-US" sz="2400" dirty="0"/>
              <a:t>) if they are unable to do so.</a:t>
            </a:r>
          </a:p>
        </p:txBody>
      </p:sp>
      <p:sp>
        <p:nvSpPr>
          <p:cNvPr id="501770" name="Rectangle 10"/>
          <p:cNvSpPr>
            <a:spLocks noChangeArrowheads="1"/>
          </p:cNvSpPr>
          <p:nvPr/>
        </p:nvSpPr>
        <p:spPr bwMode="auto">
          <a:xfrm>
            <a:off x="6400800" y="4602163"/>
            <a:ext cx="1997075" cy="1828800"/>
          </a:xfrm>
          <a:prstGeom prst="rect">
            <a:avLst/>
          </a:prstGeom>
          <a:solidFill>
            <a:srgbClr val="F3F193"/>
          </a:solidFill>
          <a:ln w="9525">
            <a:solidFill>
              <a:schemeClr val="tx1"/>
            </a:solidFill>
            <a:miter lim="800000"/>
            <a:headEnd/>
            <a:tailEnd/>
          </a:ln>
          <a:effectLst/>
        </p:spPr>
        <p:txBody>
          <a:bodyPr wrap="none" anchor="ctr"/>
          <a:lstStyle/>
          <a:p>
            <a:pPr algn="ctr"/>
            <a:r>
              <a:rPr lang="en-US" sz="2800" b="1" i="1" dirty="0"/>
              <a:t>Uniform</a:t>
            </a:r>
          </a:p>
          <a:p>
            <a:pPr algn="ctr"/>
            <a:r>
              <a:rPr lang="en-US" sz="2800" b="1" i="1" dirty="0"/>
              <a:t>Donor</a:t>
            </a:r>
          </a:p>
          <a:p>
            <a:pPr algn="ctr"/>
            <a:r>
              <a:rPr lang="en-US" sz="2800" b="1" i="1" dirty="0"/>
              <a:t>Card </a:t>
            </a:r>
          </a:p>
        </p:txBody>
      </p:sp>
      <p:sp>
        <p:nvSpPr>
          <p:cNvPr id="501772" name="Text Box 12"/>
          <p:cNvSpPr txBox="1">
            <a:spLocks noChangeArrowheads="1"/>
          </p:cNvSpPr>
          <p:nvPr/>
        </p:nvSpPr>
        <p:spPr bwMode="auto">
          <a:xfrm>
            <a:off x="669925" y="4984750"/>
            <a:ext cx="5730875" cy="1569660"/>
          </a:xfrm>
          <a:prstGeom prst="rect">
            <a:avLst/>
          </a:prstGeom>
          <a:noFill/>
          <a:ln w="9525">
            <a:noFill/>
            <a:miter lim="800000"/>
            <a:headEnd/>
            <a:tailEnd/>
          </a:ln>
          <a:effectLst/>
        </p:spPr>
        <p:txBody>
          <a:bodyPr>
            <a:spAutoFit/>
          </a:bodyPr>
          <a:lstStyle/>
          <a:p>
            <a:r>
              <a:rPr lang="en-US" sz="2400" dirty="0"/>
              <a:t>A legal document that states a person’s wish to donate one or more organs as a donation. Even total body anatomical donations are made.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68"/>
                                        </p:tgtEl>
                                        <p:attrNameLst>
                                          <p:attrName>style.visibility</p:attrName>
                                        </p:attrNameLst>
                                      </p:cBhvr>
                                      <p:to>
                                        <p:strVal val="visible"/>
                                      </p:to>
                                    </p:set>
                                    <p:animEffect transition="in" filter="dissolve">
                                      <p:cBhvr>
                                        <p:cTn id="7" dur="500"/>
                                        <p:tgtEl>
                                          <p:spTgt spid="5017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774"/>
                                        </p:tgtEl>
                                        <p:attrNameLst>
                                          <p:attrName>style.visibility</p:attrName>
                                        </p:attrNameLst>
                                      </p:cBhvr>
                                      <p:to>
                                        <p:strVal val="visible"/>
                                      </p:to>
                                    </p:set>
                                    <p:animEffect transition="in" filter="dissolve">
                                      <p:cBhvr>
                                        <p:cTn id="12" dur="500"/>
                                        <p:tgtEl>
                                          <p:spTgt spid="5017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1772"/>
                                        </p:tgtEl>
                                        <p:attrNameLst>
                                          <p:attrName>style.visibility</p:attrName>
                                        </p:attrNameLst>
                                      </p:cBhvr>
                                      <p:to>
                                        <p:strVal val="visible"/>
                                      </p:to>
                                    </p:set>
                                    <p:anim calcmode="lin" valueType="num">
                                      <p:cBhvr additive="base">
                                        <p:cTn id="17" dur="500" fill="hold"/>
                                        <p:tgtEl>
                                          <p:spTgt spid="501772"/>
                                        </p:tgtEl>
                                        <p:attrNameLst>
                                          <p:attrName>ppt_x</p:attrName>
                                        </p:attrNameLst>
                                      </p:cBhvr>
                                      <p:tavLst>
                                        <p:tav tm="0">
                                          <p:val>
                                            <p:strVal val="#ppt_x"/>
                                          </p:val>
                                        </p:tav>
                                        <p:tav tm="100000">
                                          <p:val>
                                            <p:strVal val="#ppt_x"/>
                                          </p:val>
                                        </p:tav>
                                      </p:tavLst>
                                    </p:anim>
                                    <p:anim calcmode="lin" valueType="num">
                                      <p:cBhvr additive="base">
                                        <p:cTn id="18" dur="500" fill="hold"/>
                                        <p:tgtEl>
                                          <p:spTgt spid="501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8" grpId="0" autoUpdateAnimBg="0"/>
      <p:bldP spid="501774" grpId="0" autoUpdateAnimBg="0"/>
      <p:bldP spid="50177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case from Jordan </a:t>
            </a:r>
            <a:endParaRPr lang="en-US" dirty="0"/>
          </a:p>
        </p:txBody>
      </p:sp>
      <p:sp>
        <p:nvSpPr>
          <p:cNvPr id="3" name="Content Placeholder 2"/>
          <p:cNvSpPr>
            <a:spLocks noGrp="1"/>
          </p:cNvSpPr>
          <p:nvPr>
            <p:ph idx="1"/>
          </p:nvPr>
        </p:nvSpPr>
        <p:spPr/>
        <p:txBody>
          <a:bodyPr>
            <a:normAutofit fontScale="92500" lnSpcReduction="10000"/>
          </a:bodyPr>
          <a:lstStyle/>
          <a:p>
            <a:r>
              <a:rPr lang="en-GB" dirty="0"/>
              <a:t>September 2017.</a:t>
            </a:r>
          </a:p>
          <a:p>
            <a:r>
              <a:rPr lang="en-GB" dirty="0"/>
              <a:t>A new born with malformations needed operation</a:t>
            </a:r>
          </a:p>
          <a:p>
            <a:r>
              <a:rPr lang="en-GB" dirty="0"/>
              <a:t>The operation required the father’s consent.</a:t>
            </a:r>
          </a:p>
          <a:p>
            <a:r>
              <a:rPr lang="en-GB" dirty="0"/>
              <a:t>The father refused to give consent because of issues with the mother.</a:t>
            </a:r>
          </a:p>
          <a:p>
            <a:r>
              <a:rPr lang="en-GB" dirty="0"/>
              <a:t>Operations could not be done (administrators decision)</a:t>
            </a:r>
          </a:p>
          <a:p>
            <a:r>
              <a:rPr lang="en-GB" dirty="0"/>
              <a:t>The newborn passed away.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l="46208" t="15375" r="12285" b="15719"/>
          <a:stretch>
            <a:fillRect/>
          </a:stretch>
        </p:blipFill>
        <p:spPr bwMode="auto">
          <a:xfrm>
            <a:off x="2267744" y="1340768"/>
            <a:ext cx="5400600" cy="5040560"/>
          </a:xfrm>
          <a:prstGeom prst="rect">
            <a:avLst/>
          </a:prstGeom>
          <a:noFill/>
          <a:ln w="9525">
            <a:noFill/>
            <a:miter lim="800000"/>
            <a:headEnd/>
            <a:tailEnd/>
          </a:ln>
        </p:spPr>
      </p:pic>
      <p:sp>
        <p:nvSpPr>
          <p:cNvPr id="5" name="Rectangle 4"/>
          <p:cNvSpPr/>
          <p:nvPr/>
        </p:nvSpPr>
        <p:spPr>
          <a:xfrm>
            <a:off x="2411760" y="1484784"/>
            <a:ext cx="504056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Rectangle 5"/>
          <p:cNvSpPr/>
          <p:nvPr/>
        </p:nvSpPr>
        <p:spPr>
          <a:xfrm>
            <a:off x="2339752" y="3717032"/>
            <a:ext cx="5040560"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095928" cy="731837"/>
          </a:xfrm>
          <a:solidFill>
            <a:schemeClr val="accent3">
              <a:lumMod val="40000"/>
              <a:lumOff val="60000"/>
            </a:schemeClr>
          </a:solidFill>
        </p:spPr>
        <p:txBody>
          <a:bodyPr>
            <a:normAutofit fontScale="90000"/>
          </a:bodyPr>
          <a:lstStyle/>
          <a:p>
            <a:r>
              <a:rPr lang="en-US" dirty="0"/>
              <a:t>RIGHTS</a:t>
            </a:r>
          </a:p>
        </p:txBody>
      </p:sp>
      <p:sp>
        <p:nvSpPr>
          <p:cNvPr id="3" name="Content Placeholder 2"/>
          <p:cNvSpPr>
            <a:spLocks noGrp="1"/>
          </p:cNvSpPr>
          <p:nvPr>
            <p:ph idx="1"/>
          </p:nvPr>
        </p:nvSpPr>
        <p:spPr>
          <a:xfrm>
            <a:off x="457200" y="980728"/>
            <a:ext cx="8229600" cy="5145435"/>
          </a:xfrm>
          <a:solidFill>
            <a:schemeClr val="accent5">
              <a:lumMod val="20000"/>
              <a:lumOff val="80000"/>
            </a:schemeClr>
          </a:solidFill>
        </p:spPr>
        <p:txBody>
          <a:bodyPr>
            <a:normAutofit fontScale="62500" lnSpcReduction="20000"/>
          </a:bodyPr>
          <a:lstStyle/>
          <a:p>
            <a:pPr>
              <a:buNone/>
            </a:pPr>
            <a:r>
              <a:rPr lang="en-US" b="1" dirty="0"/>
              <a:t>A patient has the right to:</a:t>
            </a:r>
            <a:endParaRPr lang="en-US" dirty="0"/>
          </a:p>
          <a:p>
            <a:pPr>
              <a:buNone/>
            </a:pPr>
            <a:r>
              <a:rPr lang="en-US" dirty="0"/>
              <a:t>1. Considerate and respectful care</a:t>
            </a:r>
          </a:p>
          <a:p>
            <a:pPr>
              <a:buNone/>
            </a:pPr>
            <a:r>
              <a:rPr lang="en-US" dirty="0"/>
              <a:t>2. Obtain complete, current information concerning diagnosis, treatment, and prognosis</a:t>
            </a:r>
          </a:p>
          <a:p>
            <a:pPr>
              <a:buNone/>
            </a:pPr>
            <a:r>
              <a:rPr lang="en-US" dirty="0"/>
              <a:t>3. Receive information necessary to give informed consent prior to the start of any procedure or treatment</a:t>
            </a:r>
          </a:p>
          <a:p>
            <a:pPr>
              <a:buNone/>
            </a:pPr>
            <a:r>
              <a:rPr lang="en-US" dirty="0"/>
              <a:t>4. Refuse treatment to the extent permitted under law</a:t>
            </a:r>
          </a:p>
          <a:p>
            <a:pPr>
              <a:buNone/>
            </a:pPr>
            <a:r>
              <a:rPr lang="en-US" dirty="0"/>
              <a:t>5. Privacy concerning a medical-care program</a:t>
            </a:r>
          </a:p>
          <a:p>
            <a:pPr>
              <a:buNone/>
            </a:pPr>
            <a:r>
              <a:rPr lang="en-US" dirty="0"/>
              <a:t>6. Confidential treatment of all communications and records</a:t>
            </a:r>
          </a:p>
          <a:p>
            <a:pPr>
              <a:buNone/>
            </a:pPr>
            <a:r>
              <a:rPr lang="en-US" dirty="0"/>
              <a:t>7. Reasonable response to a request for services</a:t>
            </a:r>
          </a:p>
          <a:p>
            <a:pPr>
              <a:buNone/>
            </a:pPr>
            <a:r>
              <a:rPr lang="en-US" dirty="0"/>
              <a:t>8. Obtain information regarding any relationship of the hospital to other health care and educational institutions</a:t>
            </a:r>
          </a:p>
          <a:p>
            <a:pPr>
              <a:buNone/>
            </a:pPr>
            <a:r>
              <a:rPr lang="en-US" dirty="0"/>
              <a:t>9. Be advised of and have the right to refuse to participate in any research project</a:t>
            </a:r>
          </a:p>
          <a:p>
            <a:pPr>
              <a:buNone/>
            </a:pPr>
            <a:r>
              <a:rPr lang="en-US" dirty="0"/>
              <a:t>10. Expect reasonable continuity of care</a:t>
            </a:r>
          </a:p>
          <a:p>
            <a:pPr>
              <a:buNone/>
            </a:pPr>
            <a:r>
              <a:rPr lang="en-US" dirty="0"/>
              <a:t>11. Examine bills and receive and explanation of all charges</a:t>
            </a:r>
          </a:p>
          <a:p>
            <a:pPr>
              <a:buNone/>
            </a:pPr>
            <a:r>
              <a:rPr lang="en-US" dirty="0"/>
              <a:t>12. Be informed of any hospital rules or regulations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3">
              <a:lumMod val="40000"/>
              <a:lumOff val="60000"/>
            </a:schemeClr>
          </a:solidFill>
        </p:spPr>
        <p:txBody>
          <a:bodyPr/>
          <a:lstStyle/>
          <a:p>
            <a:r>
              <a:rPr lang="en-US" dirty="0"/>
              <a:t>Responsibilities</a:t>
            </a:r>
          </a:p>
        </p:txBody>
      </p:sp>
      <p:sp>
        <p:nvSpPr>
          <p:cNvPr id="3" name="Content Placeholder 2"/>
          <p:cNvSpPr>
            <a:spLocks noGrp="1"/>
          </p:cNvSpPr>
          <p:nvPr>
            <p:ph idx="1"/>
          </p:nvPr>
        </p:nvSpPr>
        <p:spPr>
          <a:xfrm>
            <a:off x="457200" y="1417638"/>
            <a:ext cx="8229600" cy="4708525"/>
          </a:xfrm>
          <a:solidFill>
            <a:schemeClr val="accent4">
              <a:lumMod val="20000"/>
              <a:lumOff val="80000"/>
            </a:schemeClr>
          </a:solidFill>
        </p:spPr>
        <p:txBody>
          <a:bodyPr>
            <a:normAutofit fontScale="85000" lnSpcReduction="20000"/>
          </a:bodyPr>
          <a:lstStyle/>
          <a:p>
            <a:r>
              <a:rPr lang="en-US" b="1" dirty="0"/>
              <a:t>Patient Responsibilities</a:t>
            </a:r>
            <a:r>
              <a:rPr lang="en-US" dirty="0"/>
              <a:t/>
            </a:r>
            <a:br>
              <a:rPr lang="en-US" dirty="0"/>
            </a:br>
            <a:r>
              <a:rPr lang="en-US" dirty="0"/>
              <a:t>The collaborative nature of health care requires that patients and/or their families participate in their care.</a:t>
            </a:r>
          </a:p>
          <a:p>
            <a:pPr marL="514350" indent="-514350">
              <a:buAutoNum type="arabicPeriod"/>
            </a:pPr>
            <a:r>
              <a:rPr lang="en-US" dirty="0"/>
              <a:t>Provide information about past medical history.</a:t>
            </a:r>
          </a:p>
          <a:p>
            <a:pPr marL="514350" indent="-514350">
              <a:buAutoNum type="arabicPeriod"/>
            </a:pPr>
            <a:r>
              <a:rPr lang="en-US" dirty="0"/>
              <a:t>Participate in decision-making.</a:t>
            </a:r>
          </a:p>
          <a:p>
            <a:pPr marL="514350" indent="-514350">
              <a:buAutoNum type="arabicPeriod"/>
            </a:pPr>
            <a:r>
              <a:rPr lang="en-US" dirty="0"/>
              <a:t>Ask for information and/or clarification if they do not fully understand.</a:t>
            </a:r>
          </a:p>
          <a:p>
            <a:pPr marL="514350" indent="-514350">
              <a:buAutoNum type="arabicPeriod"/>
            </a:pPr>
            <a:r>
              <a:rPr lang="en-US" dirty="0"/>
              <a:t>Follow the physician’s order for treatment </a:t>
            </a:r>
          </a:p>
          <a:p>
            <a:pPr marL="514350" indent="-514350">
              <a:buAutoNum type="arabicPeriod"/>
            </a:pPr>
            <a:r>
              <a:rPr lang="en-US" dirty="0"/>
              <a:t>Inform providers if they anticipate problems in following prescribed treatment.</a:t>
            </a:r>
          </a:p>
          <a:p>
            <a:pPr>
              <a:buNone/>
            </a:pPr>
            <a:r>
              <a:rPr lang="en-US" dirty="0"/>
              <a:t/>
            </a:r>
            <a:br>
              <a:rPr lang="en-US" dirty="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a:solidFill>
            <a:schemeClr val="accent4">
              <a:lumMod val="20000"/>
              <a:lumOff val="80000"/>
            </a:schemeClr>
          </a:solidFill>
        </p:spPr>
        <p:txBody>
          <a:bodyPr>
            <a:normAutofit/>
          </a:bodyPr>
          <a:lstStyle/>
          <a:p>
            <a:pPr algn="ctr"/>
            <a:endParaRPr lang="en-GB" sz="9600" dirty="0">
              <a:solidFill>
                <a:srgbClr val="00B050"/>
              </a:solidFill>
              <a:effectLst>
                <a:outerShdw blurRad="38100" dist="38100" dir="2700000" algn="tl">
                  <a:srgbClr val="000000">
                    <a:alpha val="43137"/>
                  </a:srgbClr>
                </a:outerShdw>
              </a:effectLst>
            </a:endParaRPr>
          </a:p>
          <a:p>
            <a:pPr algn="ctr"/>
            <a:r>
              <a:rPr lang="en-GB" sz="9600" dirty="0">
                <a:solidFill>
                  <a:srgbClr val="00B050"/>
                </a:solidFill>
                <a:effectLst>
                  <a:outerShdw blurRad="38100" dist="38100" dir="2700000" algn="tl">
                    <a:srgbClr val="000000">
                      <a:alpha val="43137"/>
                    </a:srgbClr>
                  </a:outerShdw>
                </a:effectLst>
              </a:rPr>
              <a:t>THANK YOU</a:t>
            </a:r>
            <a:endParaRPr lang="en-US" sz="9600" dirty="0">
              <a:solidFill>
                <a:srgbClr val="00B05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531870" cy="6858000"/>
          </a:xfrm>
          <a:prstGeom prst="rect">
            <a:avLst/>
          </a:prstGeom>
          <a:solidFill>
            <a:schemeClr val="accent5">
              <a:lumMod val="40000"/>
              <a:lumOff val="6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482" name="Rectangle 2"/>
          <p:cNvSpPr>
            <a:spLocks noGrp="1" noChangeArrowheads="1"/>
          </p:cNvSpPr>
          <p:nvPr>
            <p:ph type="title"/>
          </p:nvPr>
        </p:nvSpPr>
        <p:spPr>
          <a:xfrm>
            <a:off x="603503" y="640263"/>
            <a:ext cx="2463248" cy="5254510"/>
          </a:xfrm>
        </p:spPr>
        <p:txBody>
          <a:bodyPr>
            <a:normAutofit/>
          </a:bodyPr>
          <a:lstStyle/>
          <a:p>
            <a:pPr eaLnBrk="1" hangingPunct="1">
              <a:lnSpc>
                <a:spcPct val="90000"/>
              </a:lnSpc>
              <a:defRPr/>
            </a:pPr>
            <a:r>
              <a:rPr lang="en-US" sz="3400" b="1" dirty="0">
                <a:solidFill>
                  <a:srgbClr val="002060"/>
                </a:solidFill>
              </a:rPr>
              <a:t>Importance for the healthcare professional to understand legal and ethical issues</a:t>
            </a:r>
          </a:p>
        </p:txBody>
      </p:sp>
      <p:sp>
        <p:nvSpPr>
          <p:cNvPr id="148483" name="Rectangle 3"/>
          <p:cNvSpPr>
            <a:spLocks noGrp="1" noChangeArrowheads="1"/>
          </p:cNvSpPr>
          <p:nvPr>
            <p:ph type="body" idx="1"/>
          </p:nvPr>
        </p:nvSpPr>
        <p:spPr>
          <a:xfrm>
            <a:off x="3864513" y="689683"/>
            <a:ext cx="4945700" cy="5254510"/>
          </a:xfrm>
          <a:solidFill>
            <a:schemeClr val="accent4">
              <a:lumMod val="20000"/>
              <a:lumOff val="80000"/>
            </a:schemeClr>
          </a:solidFill>
        </p:spPr>
        <p:txBody>
          <a:bodyPr anchor="ctr">
            <a:normAutofit/>
          </a:bodyPr>
          <a:lstStyle/>
          <a:p>
            <a:pPr marL="660400" indent="-660400" eaLnBrk="1" hangingPunct="1">
              <a:buFont typeface="Wingdings" pitchFamily="2" charset="2"/>
              <a:buAutoNum type="arabicPeriod" startAt="5"/>
              <a:defRPr/>
            </a:pPr>
            <a:r>
              <a:rPr lang="en-US" b="1" dirty="0">
                <a:solidFill>
                  <a:schemeClr val="bg1"/>
                </a:solidFill>
              </a:rPr>
              <a:t>Ethical behavior ensures</a:t>
            </a:r>
          </a:p>
          <a:p>
            <a:pPr marL="1035050" lvl="1" indent="-577850" eaLnBrk="1" hangingPunct="1">
              <a:buFont typeface="Wingdings" pitchFamily="2" charset="2"/>
              <a:buAutoNum type="alphaLcPeriod"/>
              <a:defRPr/>
            </a:pPr>
            <a:r>
              <a:rPr lang="en-US" sz="3200" dirty="0">
                <a:solidFill>
                  <a:schemeClr val="bg1"/>
                </a:solidFill>
              </a:rPr>
              <a:t>Quality patient care</a:t>
            </a:r>
          </a:p>
          <a:p>
            <a:pPr marL="1035050" lvl="1" indent="-577850" eaLnBrk="1" hangingPunct="1">
              <a:buFont typeface="Wingdings" pitchFamily="2" charset="2"/>
              <a:buAutoNum type="alphaLcPeriod"/>
              <a:defRPr/>
            </a:pPr>
            <a:r>
              <a:rPr lang="en-US" sz="3200" dirty="0">
                <a:solidFill>
                  <a:schemeClr val="bg1"/>
                </a:solidFill>
              </a:rPr>
              <a:t>Positive work relationships</a:t>
            </a:r>
          </a:p>
          <a:p>
            <a:pPr marL="1035050" lvl="1" indent="-577850" eaLnBrk="1" hangingPunct="1">
              <a:buFont typeface="Wingdings" pitchFamily="2" charset="2"/>
              <a:buAutoNum type="alphaLcPeriod"/>
              <a:defRPr/>
            </a:pPr>
            <a:r>
              <a:rPr lang="en-US" sz="3200" dirty="0">
                <a:solidFill>
                  <a:schemeClr val="bg1"/>
                </a:solidFill>
              </a:rPr>
              <a:t>Well-managed workplace</a:t>
            </a:r>
          </a:p>
          <a:p>
            <a:pPr marL="660400" indent="-660400" eaLnBrk="1" hangingPunct="1">
              <a:defRPr/>
            </a:pPr>
            <a:endParaRPr lang="en-US" sz="1900" dirty="0">
              <a:solidFill>
                <a:schemeClr val="bg1"/>
              </a:solidFill>
            </a:endParaRPr>
          </a:p>
        </p:txBody>
      </p:sp>
      <p:sp>
        <p:nvSpPr>
          <p:cNvPr id="6146" name="Footer Placeholder 4"/>
          <p:cNvSpPr>
            <a:spLocks noGrp="1"/>
          </p:cNvSpPr>
          <p:nvPr>
            <p:ph type="ftr" sz="quarter" idx="11"/>
          </p:nvPr>
        </p:nvSpPr>
        <p:spPr>
          <a:xfrm>
            <a:off x="603504" y="6356350"/>
            <a:ext cx="2417601" cy="365125"/>
          </a:xfrm>
        </p:spPr>
        <p:txBody>
          <a:bodyPr>
            <a:normAutofit/>
          </a:bodyPr>
          <a:lstStyle/>
          <a:p>
            <a:pPr algn="l">
              <a:spcAft>
                <a:spcPts val="600"/>
              </a:spcAft>
            </a:pPr>
            <a:r>
              <a:rPr lang="en-US" sz="1000">
                <a:solidFill>
                  <a:schemeClr val="tx1">
                    <a:alpha val="80000"/>
                  </a:schemeClr>
                </a:solidFill>
              </a:rPr>
              <a:t>1.04 Understand legal and ethical issues</a:t>
            </a:r>
          </a:p>
        </p:txBody>
      </p:sp>
      <p:sp>
        <p:nvSpPr>
          <p:cNvPr id="6149" name="Slide Number Placeholder 1"/>
          <p:cNvSpPr>
            <a:spLocks noGrp="1"/>
          </p:cNvSpPr>
          <p:nvPr>
            <p:ph type="sldNum" sz="quarter" idx="12"/>
          </p:nvPr>
        </p:nvSpPr>
        <p:spPr>
          <a:xfrm>
            <a:off x="6483096" y="6356350"/>
            <a:ext cx="2057400" cy="365125"/>
          </a:xfrm>
        </p:spPr>
        <p:txBody>
          <a:bodyPr>
            <a:normAutofit/>
          </a:bodyPr>
          <a:lstStyle/>
          <a:p>
            <a:pPr>
              <a:spcAft>
                <a:spcPts val="600"/>
              </a:spcAft>
            </a:pPr>
            <a:fld id="{D6C1851B-4592-49AD-8734-72C9F7CCDADE}" type="slidenum">
              <a:rPr lang="en-US" sz="1000">
                <a:solidFill>
                  <a:schemeClr val="bg1">
                    <a:alpha val="80000"/>
                  </a:schemeClr>
                </a:solidFill>
              </a:rPr>
              <a:pPr>
                <a:spcAft>
                  <a:spcPts val="600"/>
                </a:spcAft>
              </a:pPr>
              <a:t>4</a:t>
            </a:fld>
            <a:endParaRPr lang="en-US" sz="1000">
              <a:solidFill>
                <a:schemeClr val="bg1">
                  <a:alpha val="80000"/>
                </a:schemeClr>
              </a:solidFill>
            </a:endParaRPr>
          </a:p>
        </p:txBody>
      </p:sp>
    </p:spTree>
  </p:cSld>
  <p:clrMapOvr>
    <a:overrideClrMapping bg1="dk1" tx1="lt1" bg2="dk2" tx2="lt2" accent1="accent1" accent2="accent2" accent3="accent3" accent4="accent4" accent5="accent5" accent6="accent6" hlink="hlink" folHlink="folHlink"/>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92FEB64-6EEA-4759-B4A4-BD2C1E660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58" y="1233241"/>
            <a:ext cx="2430380" cy="4064628"/>
          </a:xfrm>
        </p:spPr>
        <p:txBody>
          <a:bodyPr>
            <a:normAutofit/>
          </a:bodyPr>
          <a:lstStyle/>
          <a:p>
            <a:pPr>
              <a:lnSpc>
                <a:spcPct val="90000"/>
              </a:lnSpc>
            </a:pPr>
            <a:r>
              <a:rPr lang="en-GB" dirty="0">
                <a:solidFill>
                  <a:srgbClr val="FFFFFF"/>
                </a:solidFill>
              </a:rPr>
              <a:t>Examples of current legal and ethical dilemmas</a:t>
            </a:r>
            <a:endParaRPr lang="en-US" dirty="0">
              <a:solidFill>
                <a:srgbClr val="FFFFFF"/>
              </a:solidFill>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lnSpcReduction="10000"/>
          </a:bodyPr>
          <a:lstStyle/>
          <a:p>
            <a:pPr marL="514350" indent="-514350">
              <a:lnSpc>
                <a:spcPct val="90000"/>
              </a:lnSpc>
              <a:buAutoNum type="arabicPeriod"/>
            </a:pPr>
            <a:r>
              <a:rPr lang="en-GB" sz="2700" dirty="0"/>
              <a:t>Abortion</a:t>
            </a:r>
          </a:p>
          <a:p>
            <a:pPr marL="514350" indent="-514350">
              <a:lnSpc>
                <a:spcPct val="90000"/>
              </a:lnSpc>
              <a:buFont typeface="Arial" pitchFamily="34" charset="0"/>
              <a:buAutoNum type="arabicPeriod"/>
            </a:pPr>
            <a:r>
              <a:rPr lang="en-US" sz="2700" dirty="0"/>
              <a:t>Euthanasia (mercy killing)</a:t>
            </a:r>
          </a:p>
          <a:p>
            <a:pPr marL="514350" indent="-514350">
              <a:lnSpc>
                <a:spcPct val="90000"/>
              </a:lnSpc>
              <a:buFont typeface="Arial" pitchFamily="34" charset="0"/>
              <a:buAutoNum type="arabicPeriod"/>
            </a:pPr>
            <a:r>
              <a:rPr lang="en-GB" sz="2700" dirty="0"/>
              <a:t>Organ donation</a:t>
            </a:r>
          </a:p>
          <a:p>
            <a:pPr marL="514350" indent="-514350">
              <a:lnSpc>
                <a:spcPct val="90000"/>
              </a:lnSpc>
              <a:buFont typeface="Arial" pitchFamily="34" charset="0"/>
              <a:buAutoNum type="arabicPeriod"/>
            </a:pPr>
            <a:r>
              <a:rPr lang="en-US" sz="2700" dirty="0" smtClean="0"/>
              <a:t>Research and Experimental Treatment (</a:t>
            </a:r>
            <a:r>
              <a:rPr lang="en-GB" sz="2700" dirty="0" smtClean="0"/>
              <a:t>right to </a:t>
            </a:r>
            <a:r>
              <a:rPr lang="en-GB" sz="2700" dirty="0"/>
              <a:t>try experimental </a:t>
            </a:r>
            <a:r>
              <a:rPr lang="en-GB" sz="2700" dirty="0" smtClean="0"/>
              <a:t>drugs)</a:t>
            </a:r>
            <a:endParaRPr lang="en-US" sz="2700" dirty="0" smtClean="0"/>
          </a:p>
          <a:p>
            <a:pPr marL="514350" indent="-514350">
              <a:lnSpc>
                <a:spcPct val="90000"/>
              </a:lnSpc>
              <a:buFont typeface="Arial" pitchFamily="34" charset="0"/>
              <a:buAutoNum type="arabicPeriod"/>
            </a:pPr>
            <a:r>
              <a:rPr lang="en-US" sz="2700" dirty="0" smtClean="0"/>
              <a:t>Sex </a:t>
            </a:r>
            <a:r>
              <a:rPr lang="en-US" sz="2700" dirty="0"/>
              <a:t>Determination &amp; genetic counselling</a:t>
            </a:r>
          </a:p>
          <a:p>
            <a:pPr marL="514350" indent="-514350">
              <a:lnSpc>
                <a:spcPct val="90000"/>
              </a:lnSpc>
              <a:buFont typeface="Arial" pitchFamily="34" charset="0"/>
              <a:buAutoNum type="arabicPeriod"/>
            </a:pPr>
            <a:r>
              <a:rPr lang="en-GB" sz="2700" dirty="0"/>
              <a:t>Patient Confidentiality</a:t>
            </a:r>
          </a:p>
          <a:p>
            <a:pPr marL="514350" indent="-514350">
              <a:lnSpc>
                <a:spcPct val="90000"/>
              </a:lnSpc>
              <a:buFont typeface="Arial" pitchFamily="34" charset="0"/>
              <a:buAutoNum type="arabicPeriod"/>
            </a:pPr>
            <a:r>
              <a:rPr lang="en-US" sz="2700" dirty="0"/>
              <a:t>Artificial Intelligence</a:t>
            </a:r>
          </a:p>
          <a:p>
            <a:pPr marL="514350" indent="-514350">
              <a:lnSpc>
                <a:spcPct val="90000"/>
              </a:lnSpc>
              <a:buFont typeface="Arial" pitchFamily="34" charset="0"/>
              <a:buAutoNum type="arabicPeriod"/>
            </a:pPr>
            <a:endParaRPr lang="en-US" sz="2700" dirty="0"/>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F0DA2A75-471D-4289-A2F3-85F4A3DE4B1C}" type="slidenum">
              <a:rPr lang="en-US"/>
              <a:pPr/>
              <a:t>6</a:t>
            </a:fld>
            <a:endParaRPr lang="en-US"/>
          </a:p>
        </p:txBody>
      </p:sp>
      <p:sp>
        <p:nvSpPr>
          <p:cNvPr id="478212" name="Rectangle 4"/>
          <p:cNvSpPr>
            <a:spLocks noGrp="1" noChangeArrowheads="1"/>
          </p:cNvSpPr>
          <p:nvPr>
            <p:ph type="title" idx="4294967295"/>
          </p:nvPr>
        </p:nvSpPr>
        <p:spPr>
          <a:xfrm>
            <a:off x="381000" y="533400"/>
            <a:ext cx="8229600" cy="1143000"/>
          </a:xfrm>
          <a:noFill/>
          <a:ln/>
        </p:spPr>
        <p:txBody>
          <a:bodyPr/>
          <a:lstStyle/>
          <a:p>
            <a:r>
              <a:rPr lang="en-US" sz="4800" b="1" dirty="0"/>
              <a:t>Medical Law and Ethics</a:t>
            </a:r>
            <a:endParaRPr lang="en-US" sz="3200" b="1" dirty="0"/>
          </a:p>
        </p:txBody>
      </p:sp>
      <p:sp>
        <p:nvSpPr>
          <p:cNvPr id="478213" name="Line 5"/>
          <p:cNvSpPr>
            <a:spLocks noChangeShapeType="1"/>
          </p:cNvSpPr>
          <p:nvPr/>
        </p:nvSpPr>
        <p:spPr bwMode="auto">
          <a:xfrm>
            <a:off x="685800" y="2819400"/>
            <a:ext cx="7696200" cy="0"/>
          </a:xfrm>
          <a:prstGeom prst="line">
            <a:avLst/>
          </a:prstGeom>
          <a:noFill/>
          <a:ln w="57150">
            <a:solidFill>
              <a:schemeClr val="tx1"/>
            </a:solidFill>
            <a:round/>
            <a:headEnd/>
            <a:tailEnd/>
          </a:ln>
          <a:effectLst/>
        </p:spPr>
        <p:txBody>
          <a:bodyPr/>
          <a:lstStyle/>
          <a:p>
            <a:endParaRPr lang="en-US"/>
          </a:p>
        </p:txBody>
      </p:sp>
      <p:sp>
        <p:nvSpPr>
          <p:cNvPr id="478214" name="WordArt 6"/>
          <p:cNvSpPr>
            <a:spLocks noChangeArrowheads="1" noChangeShapeType="1" noTextEdit="1"/>
          </p:cNvSpPr>
          <p:nvPr/>
        </p:nvSpPr>
        <p:spPr bwMode="auto">
          <a:xfrm>
            <a:off x="827584" y="1772816"/>
            <a:ext cx="1472208" cy="808459"/>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a:cs typeface="Times New Roman"/>
              </a:rPr>
              <a:t>Law</a:t>
            </a:r>
          </a:p>
        </p:txBody>
      </p:sp>
      <p:sp>
        <p:nvSpPr>
          <p:cNvPr id="478215" name="WordArt 7"/>
          <p:cNvSpPr>
            <a:spLocks noChangeArrowheads="1" noChangeShapeType="1" noTextEdit="1"/>
          </p:cNvSpPr>
          <p:nvPr/>
        </p:nvSpPr>
        <p:spPr bwMode="auto">
          <a:xfrm>
            <a:off x="6196136" y="1849836"/>
            <a:ext cx="1613992" cy="807640"/>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a:cs typeface="Times New Roman"/>
              </a:rPr>
              <a:t>Ethics</a:t>
            </a:r>
          </a:p>
        </p:txBody>
      </p:sp>
      <p:sp>
        <p:nvSpPr>
          <p:cNvPr id="478216" name="Text Box 8"/>
          <p:cNvSpPr txBox="1">
            <a:spLocks noChangeArrowheads="1"/>
          </p:cNvSpPr>
          <p:nvPr/>
        </p:nvSpPr>
        <p:spPr bwMode="auto">
          <a:xfrm>
            <a:off x="323528" y="2852936"/>
            <a:ext cx="2835275" cy="830997"/>
          </a:xfrm>
          <a:prstGeom prst="rect">
            <a:avLst/>
          </a:prstGeom>
          <a:noFill/>
          <a:ln w="9525">
            <a:noFill/>
            <a:miter lim="800000"/>
            <a:headEnd/>
            <a:tailEnd/>
          </a:ln>
          <a:effectLst/>
        </p:spPr>
        <p:txBody>
          <a:bodyPr>
            <a:spAutoFit/>
          </a:bodyPr>
          <a:lstStyle/>
          <a:p>
            <a:r>
              <a:rPr lang="en-US" sz="2400" dirty="0"/>
              <a:t>A </a:t>
            </a:r>
            <a:r>
              <a:rPr lang="en-US" sz="2400" b="1" i="1" dirty="0"/>
              <a:t>law</a:t>
            </a:r>
            <a:r>
              <a:rPr lang="en-US" sz="2400" dirty="0"/>
              <a:t> is a rule of conduct or action.</a:t>
            </a:r>
          </a:p>
        </p:txBody>
      </p:sp>
      <p:sp>
        <p:nvSpPr>
          <p:cNvPr id="478217" name="Text Box 9"/>
          <p:cNvSpPr txBox="1">
            <a:spLocks noChangeArrowheads="1"/>
          </p:cNvSpPr>
          <p:nvPr/>
        </p:nvSpPr>
        <p:spPr bwMode="auto">
          <a:xfrm>
            <a:off x="5638800" y="2895600"/>
            <a:ext cx="2987675" cy="830997"/>
          </a:xfrm>
          <a:prstGeom prst="rect">
            <a:avLst/>
          </a:prstGeom>
          <a:noFill/>
          <a:ln w="9525">
            <a:noFill/>
            <a:miter lim="800000"/>
            <a:headEnd/>
            <a:tailEnd/>
          </a:ln>
          <a:effectLst/>
        </p:spPr>
        <p:txBody>
          <a:bodyPr>
            <a:spAutoFit/>
          </a:bodyPr>
          <a:lstStyle/>
          <a:p>
            <a:r>
              <a:rPr lang="en-US" sz="2400" b="1" i="1" dirty="0"/>
              <a:t>Ethics</a:t>
            </a:r>
            <a:r>
              <a:rPr lang="en-US" sz="2400" dirty="0"/>
              <a:t> is a standard of behavior.</a:t>
            </a:r>
          </a:p>
        </p:txBody>
      </p:sp>
      <p:sp>
        <p:nvSpPr>
          <p:cNvPr id="478219" name="Text Box 11"/>
          <p:cNvSpPr txBox="1">
            <a:spLocks noChangeArrowheads="1"/>
          </p:cNvSpPr>
          <p:nvPr/>
        </p:nvSpPr>
        <p:spPr bwMode="auto">
          <a:xfrm>
            <a:off x="323528" y="3717032"/>
            <a:ext cx="3216275" cy="1200329"/>
          </a:xfrm>
          <a:prstGeom prst="rect">
            <a:avLst/>
          </a:prstGeom>
          <a:noFill/>
          <a:ln w="9525">
            <a:noFill/>
            <a:miter lim="800000"/>
            <a:headEnd/>
            <a:tailEnd/>
          </a:ln>
          <a:effectLst/>
        </p:spPr>
        <p:txBody>
          <a:bodyPr>
            <a:spAutoFit/>
          </a:bodyPr>
          <a:lstStyle/>
          <a:p>
            <a:r>
              <a:rPr lang="en-US" sz="2400" dirty="0"/>
              <a:t>Governments enact laws to maintain order and public safety.</a:t>
            </a:r>
          </a:p>
        </p:txBody>
      </p:sp>
      <p:sp>
        <p:nvSpPr>
          <p:cNvPr id="478220" name="Text Box 12"/>
          <p:cNvSpPr txBox="1">
            <a:spLocks noChangeArrowheads="1"/>
          </p:cNvSpPr>
          <p:nvPr/>
        </p:nvSpPr>
        <p:spPr bwMode="auto">
          <a:xfrm>
            <a:off x="5580112" y="3573016"/>
            <a:ext cx="3140075" cy="1373188"/>
          </a:xfrm>
          <a:prstGeom prst="rect">
            <a:avLst/>
          </a:prstGeom>
          <a:noFill/>
          <a:ln w="9525">
            <a:noFill/>
            <a:miter lim="800000"/>
            <a:headEnd/>
            <a:tailEnd/>
          </a:ln>
          <a:effectLst/>
        </p:spPr>
        <p:txBody>
          <a:bodyPr>
            <a:spAutoFit/>
          </a:bodyPr>
          <a:lstStyle/>
          <a:p>
            <a:r>
              <a:rPr lang="en-US" sz="2800" b="1" i="1" dirty="0"/>
              <a:t>Moral values</a:t>
            </a:r>
            <a:r>
              <a:rPr lang="en-US" sz="2800" dirty="0"/>
              <a:t> serve as the basis for ethical conduct. </a:t>
            </a:r>
          </a:p>
        </p:txBody>
      </p:sp>
      <p:sp>
        <p:nvSpPr>
          <p:cNvPr id="478222" name="Text Box 14"/>
          <p:cNvSpPr txBox="1">
            <a:spLocks noChangeArrowheads="1"/>
          </p:cNvSpPr>
          <p:nvPr/>
        </p:nvSpPr>
        <p:spPr bwMode="auto">
          <a:xfrm>
            <a:off x="323528" y="4941168"/>
            <a:ext cx="3521075" cy="1373187"/>
          </a:xfrm>
          <a:prstGeom prst="rect">
            <a:avLst/>
          </a:prstGeom>
          <a:noFill/>
          <a:ln w="9525">
            <a:noFill/>
            <a:miter lim="800000"/>
            <a:headEnd/>
            <a:tailEnd/>
          </a:ln>
          <a:effectLst/>
        </p:spPr>
        <p:txBody>
          <a:bodyPr>
            <a:spAutoFit/>
          </a:bodyPr>
          <a:lstStyle/>
          <a:p>
            <a:r>
              <a:rPr lang="en-US" sz="2800" dirty="0"/>
              <a:t>Criminal and civil laws </a:t>
            </a:r>
            <a:r>
              <a:rPr lang="en-GB" sz="2800" dirty="0" smtClean="0"/>
              <a:t>apply</a:t>
            </a:r>
            <a:r>
              <a:rPr lang="en-US" sz="2800" dirty="0" smtClean="0"/>
              <a:t> </a:t>
            </a:r>
            <a:r>
              <a:rPr lang="en-US" sz="2800" dirty="0"/>
              <a:t>to health care practitioners.    </a:t>
            </a:r>
          </a:p>
        </p:txBody>
      </p:sp>
      <p:sp>
        <p:nvSpPr>
          <p:cNvPr id="478223" name="Text Box 15"/>
          <p:cNvSpPr txBox="1">
            <a:spLocks noChangeArrowheads="1"/>
          </p:cNvSpPr>
          <p:nvPr/>
        </p:nvSpPr>
        <p:spPr bwMode="auto">
          <a:xfrm>
            <a:off x="5580112" y="4869160"/>
            <a:ext cx="3216275" cy="1800225"/>
          </a:xfrm>
          <a:prstGeom prst="rect">
            <a:avLst/>
          </a:prstGeom>
          <a:noFill/>
          <a:ln w="9525">
            <a:noFill/>
            <a:miter lim="800000"/>
            <a:headEnd/>
            <a:tailEnd/>
          </a:ln>
          <a:effectLst/>
        </p:spPr>
        <p:txBody>
          <a:bodyPr>
            <a:spAutoFit/>
          </a:bodyPr>
          <a:lstStyle/>
          <a:p>
            <a:r>
              <a:rPr lang="en-US" sz="2800" dirty="0"/>
              <a:t>Family, culture, and  society help form individual’s moral values. </a:t>
            </a:r>
          </a:p>
        </p:txBody>
      </p:sp>
      <p:sp>
        <p:nvSpPr>
          <p:cNvPr id="17410" name="AutoShape 2" descr="Image result for ethical and legal issues in health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Image result for ethical and legal issues in health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Related image"/>
          <p:cNvPicPr>
            <a:picLocks noChangeAspect="1" noChangeArrowheads="1"/>
          </p:cNvPicPr>
          <p:nvPr/>
        </p:nvPicPr>
        <p:blipFill>
          <a:blip r:embed="rId2" cstate="print"/>
          <a:srcRect/>
          <a:stretch>
            <a:fillRect/>
          </a:stretch>
        </p:blipFill>
        <p:spPr bwMode="auto">
          <a:xfrm>
            <a:off x="2987824" y="1772816"/>
            <a:ext cx="2520280" cy="209296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8216"/>
                                        </p:tgtEl>
                                        <p:attrNameLst>
                                          <p:attrName>style.visibility</p:attrName>
                                        </p:attrNameLst>
                                      </p:cBhvr>
                                      <p:to>
                                        <p:strVal val="visible"/>
                                      </p:to>
                                    </p:set>
                                    <p:animEffect transition="in" filter="dissolve">
                                      <p:cBhvr>
                                        <p:cTn id="7" dur="500"/>
                                        <p:tgtEl>
                                          <p:spTgt spid="4782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8219"/>
                                        </p:tgtEl>
                                        <p:attrNameLst>
                                          <p:attrName>style.visibility</p:attrName>
                                        </p:attrNameLst>
                                      </p:cBhvr>
                                      <p:to>
                                        <p:strVal val="visible"/>
                                      </p:to>
                                    </p:set>
                                    <p:animEffect transition="in" filter="dissolve">
                                      <p:cBhvr>
                                        <p:cTn id="12" dur="500"/>
                                        <p:tgtEl>
                                          <p:spTgt spid="4782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8222"/>
                                        </p:tgtEl>
                                        <p:attrNameLst>
                                          <p:attrName>style.visibility</p:attrName>
                                        </p:attrNameLst>
                                      </p:cBhvr>
                                      <p:to>
                                        <p:strVal val="visible"/>
                                      </p:to>
                                    </p:set>
                                    <p:animEffect transition="in" filter="dissolve">
                                      <p:cBhvr>
                                        <p:cTn id="17" dur="500"/>
                                        <p:tgtEl>
                                          <p:spTgt spid="4782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8217"/>
                                        </p:tgtEl>
                                        <p:attrNameLst>
                                          <p:attrName>style.visibility</p:attrName>
                                        </p:attrNameLst>
                                      </p:cBhvr>
                                      <p:to>
                                        <p:strVal val="visible"/>
                                      </p:to>
                                    </p:set>
                                    <p:animEffect transition="in" filter="dissolve">
                                      <p:cBhvr>
                                        <p:cTn id="22" dur="500"/>
                                        <p:tgtEl>
                                          <p:spTgt spid="4782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8220"/>
                                        </p:tgtEl>
                                        <p:attrNameLst>
                                          <p:attrName>style.visibility</p:attrName>
                                        </p:attrNameLst>
                                      </p:cBhvr>
                                      <p:to>
                                        <p:strVal val="visible"/>
                                      </p:to>
                                    </p:set>
                                    <p:animEffect transition="in" filter="dissolve">
                                      <p:cBhvr>
                                        <p:cTn id="27" dur="500"/>
                                        <p:tgtEl>
                                          <p:spTgt spid="4782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8223"/>
                                        </p:tgtEl>
                                        <p:attrNameLst>
                                          <p:attrName>style.visibility</p:attrName>
                                        </p:attrNameLst>
                                      </p:cBhvr>
                                      <p:to>
                                        <p:strVal val="visible"/>
                                      </p:to>
                                    </p:set>
                                    <p:animEffect transition="in" filter="dissolve">
                                      <p:cBhvr>
                                        <p:cTn id="32" dur="500"/>
                                        <p:tgtEl>
                                          <p:spTgt spid="47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6" grpId="0"/>
      <p:bldP spid="478217" grpId="0"/>
      <p:bldP spid="478219" grpId="0"/>
      <p:bldP spid="478220" grpId="0"/>
      <p:bldP spid="478222" grpId="0"/>
      <p:bldP spid="478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normAutofit fontScale="90000"/>
          </a:bodyPr>
          <a:lstStyle/>
          <a:p>
            <a:r>
              <a:rPr lang="en-US" dirty="0"/>
              <a:t/>
            </a:r>
            <a:br>
              <a:rPr lang="en-US" dirty="0"/>
            </a:br>
            <a:r>
              <a:rPr lang="en-US" b="1" dirty="0">
                <a:latin typeface="Arial Black" panose="020B0A04020102020204" pitchFamily="34" charset="0"/>
              </a:rPr>
              <a:t>Ethical concepts</a:t>
            </a:r>
            <a:r>
              <a:rPr lang="en-US" dirty="0"/>
              <a:t/>
            </a:r>
            <a:br>
              <a:rPr lang="en-US" dirty="0"/>
            </a:br>
            <a:endParaRPr lang="en-US" dirty="0"/>
          </a:p>
        </p:txBody>
      </p:sp>
      <p:sp>
        <p:nvSpPr>
          <p:cNvPr id="3" name="Content Placeholder 2"/>
          <p:cNvSpPr>
            <a:spLocks noGrp="1"/>
          </p:cNvSpPr>
          <p:nvPr>
            <p:ph idx="1"/>
          </p:nvPr>
        </p:nvSpPr>
        <p:spPr>
          <a:solidFill>
            <a:schemeClr val="accent5">
              <a:lumMod val="20000"/>
              <a:lumOff val="80000"/>
            </a:schemeClr>
          </a:solidFill>
        </p:spPr>
        <p:txBody>
          <a:bodyPr/>
          <a:lstStyle/>
          <a:p>
            <a:r>
              <a:rPr lang="en-US" b="1" i="1" dirty="0">
                <a:solidFill>
                  <a:srgbClr val="FF0000"/>
                </a:solidFill>
                <a:effectLst>
                  <a:outerShdw blurRad="38100" dist="38100" dir="2700000" algn="tl">
                    <a:srgbClr val="000000">
                      <a:alpha val="43137"/>
                    </a:srgbClr>
                  </a:outerShdw>
                </a:effectLst>
              </a:rPr>
              <a:t>Ethics: </a:t>
            </a:r>
            <a:r>
              <a:rPr lang="en-US" dirty="0"/>
              <a:t>Standards of behavior developed as a result of your moral values</a:t>
            </a:r>
          </a:p>
          <a:p>
            <a:r>
              <a:rPr lang="en-US" dirty="0"/>
              <a:t>The ability to distinguish right from wrong Involves a commitment to do what is right, good, and proper</a:t>
            </a:r>
            <a:br>
              <a:rPr lang="en-US" dirty="0"/>
            </a:br>
            <a:endParaRPr lang="en-US" dirty="0"/>
          </a:p>
          <a:p>
            <a:r>
              <a:rPr lang="en-US" dirty="0"/>
              <a:t>Role of HA: Making decision of the right </a:t>
            </a:r>
            <a:r>
              <a:rPr lang="en-US" dirty="0" err="1"/>
              <a:t>behaviour</a:t>
            </a:r>
            <a:r>
              <a:rPr lang="en-US" dirty="0"/>
              <a:t>! Difficult in some cases!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accent2">
              <a:lumMod val="60000"/>
              <a:lumOff val="40000"/>
            </a:schemeClr>
          </a:solidFill>
        </p:spPr>
        <p:txBody>
          <a:bodyPr>
            <a:normAutofit fontScale="90000"/>
          </a:bodyPr>
          <a:lstStyle/>
          <a:p>
            <a:r>
              <a:rPr lang="en-US" b="1" dirty="0"/>
              <a:t/>
            </a:r>
            <a:br>
              <a:rPr lang="en-US" b="1" dirty="0"/>
            </a:br>
            <a:r>
              <a:rPr lang="en-US" b="1" dirty="0"/>
              <a:t>Theoretical base of ethical decisions</a:t>
            </a:r>
            <a:r>
              <a:rPr lang="en-US" dirty="0"/>
              <a:t/>
            </a:r>
            <a:br>
              <a:rPr lang="en-US" dirty="0"/>
            </a:br>
            <a:endParaRPr lang="en-US" dirty="0"/>
          </a:p>
        </p:txBody>
      </p:sp>
      <p:sp>
        <p:nvSpPr>
          <p:cNvPr id="3" name="Content Placeholder 2"/>
          <p:cNvSpPr>
            <a:spLocks noGrp="1"/>
          </p:cNvSpPr>
          <p:nvPr>
            <p:ph idx="1"/>
          </p:nvPr>
        </p:nvSpPr>
        <p:spPr>
          <a:xfrm>
            <a:off x="457200" y="1600200"/>
            <a:ext cx="6275040" cy="4525963"/>
          </a:xfrm>
          <a:solidFill>
            <a:schemeClr val="accent3">
              <a:lumMod val="60000"/>
              <a:lumOff val="40000"/>
            </a:schemeClr>
          </a:solidFill>
        </p:spPr>
        <p:txBody>
          <a:bodyPr>
            <a:normAutofit fontScale="92500" lnSpcReduction="20000"/>
          </a:bodyPr>
          <a:lstStyle/>
          <a:p>
            <a:pPr marL="514350" indent="-514350">
              <a:buFont typeface="Arial" pitchFamily="34" charset="0"/>
              <a:buAutoNum type="arabicPeriod"/>
            </a:pPr>
            <a:r>
              <a:rPr lang="en-US" b="1" dirty="0">
                <a:solidFill>
                  <a:srgbClr val="FF0000"/>
                </a:solidFill>
              </a:rPr>
              <a:t>Deontological decisions </a:t>
            </a:r>
            <a:r>
              <a:rPr lang="en-US" altLang="en-US" b="1" i="1" dirty="0">
                <a:solidFill>
                  <a:srgbClr val="FF0000"/>
                </a:solidFill>
                <a:latin typeface="Arial" panose="020B0604020202020204" pitchFamily="34" charset="0"/>
              </a:rPr>
              <a:t>(Deon = duty)</a:t>
            </a:r>
            <a:r>
              <a:rPr lang="en-US" b="1" dirty="0">
                <a:solidFill>
                  <a:srgbClr val="FF0000"/>
                </a:solidFill>
              </a:rPr>
              <a:t>:</a:t>
            </a:r>
          </a:p>
          <a:p>
            <a:pPr algn="just"/>
            <a:r>
              <a:rPr lang="en-US" dirty="0"/>
              <a:t>Based on a duty or moral obligation motivated by oath or other circumstance.</a:t>
            </a:r>
          </a:p>
          <a:p>
            <a:pPr algn="just"/>
            <a:r>
              <a:rPr lang="en-US" dirty="0"/>
              <a:t>Considers that it is the professional’s duty to do everything possible for the patient, </a:t>
            </a:r>
            <a:r>
              <a:rPr lang="en-US" i="1" dirty="0">
                <a:effectLst>
                  <a:outerShdw blurRad="38100" dist="38100" dir="2700000" algn="tl">
                    <a:srgbClr val="000000">
                      <a:alpha val="43137"/>
                    </a:srgbClr>
                  </a:outerShdw>
                </a:effectLst>
              </a:rPr>
              <a:t>regardless</a:t>
            </a:r>
            <a:r>
              <a:rPr lang="en-US" dirty="0"/>
              <a:t> of the possible outcomes.  </a:t>
            </a:r>
          </a:p>
          <a:p>
            <a:pPr algn="just"/>
            <a:r>
              <a:rPr lang="en-US" altLang="en-US" dirty="0"/>
              <a:t>Actions determined by rightness or wrongness (virtue ethics)</a:t>
            </a:r>
          </a:p>
          <a:p>
            <a:pPr marL="514350" indent="-514350" algn="just">
              <a:buNone/>
            </a:pPr>
            <a:endParaRPr lang="en-US" dirty="0"/>
          </a:p>
        </p:txBody>
      </p:sp>
      <p:pic>
        <p:nvPicPr>
          <p:cNvPr id="4" name="Picture 3"/>
          <p:cNvPicPr>
            <a:picLocks noChangeAspect="1"/>
          </p:cNvPicPr>
          <p:nvPr/>
        </p:nvPicPr>
        <p:blipFill>
          <a:blip r:embed="rId2"/>
          <a:stretch>
            <a:fillRect/>
          </a:stretch>
        </p:blipFill>
        <p:spPr>
          <a:xfrm>
            <a:off x="6732240" y="2636912"/>
            <a:ext cx="2248272" cy="22482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3">
              <a:lumMod val="60000"/>
              <a:lumOff val="40000"/>
            </a:schemeClr>
          </a:solidFill>
        </p:spPr>
        <p:txBody>
          <a:bodyPr>
            <a:normAutofit fontScale="85000" lnSpcReduction="20000"/>
          </a:bodyPr>
          <a:lstStyle/>
          <a:p>
            <a:pPr marL="0" indent="0">
              <a:buNone/>
            </a:pPr>
            <a:r>
              <a:rPr lang="en-US" b="1" dirty="0">
                <a:solidFill>
                  <a:srgbClr val="FF0000"/>
                </a:solidFill>
              </a:rPr>
              <a:t>2. Teleological decisions </a:t>
            </a:r>
            <a:r>
              <a:rPr lang="en-US" altLang="en-US" b="1" dirty="0">
                <a:solidFill>
                  <a:srgbClr val="FF0000"/>
                </a:solidFill>
                <a:latin typeface="Arial" panose="020B0604020202020204" pitchFamily="34" charset="0"/>
              </a:rPr>
              <a:t>(Telos = goal/end)</a:t>
            </a:r>
            <a:r>
              <a:rPr lang="en-US" b="1" dirty="0">
                <a:solidFill>
                  <a:srgbClr val="FF0000"/>
                </a:solidFill>
              </a:rPr>
              <a:t>:</a:t>
            </a:r>
          </a:p>
          <a:p>
            <a:r>
              <a:rPr lang="en-US" sz="3500" dirty="0"/>
              <a:t>Based on the considerations for the outcome of the action</a:t>
            </a:r>
          </a:p>
          <a:p>
            <a:r>
              <a:rPr lang="en-US" sz="3500" dirty="0"/>
              <a:t> “The end justifies the means.”</a:t>
            </a:r>
          </a:p>
          <a:p>
            <a:r>
              <a:rPr lang="en-US" altLang="en-US" sz="3500" dirty="0"/>
              <a:t>Actions will vary depending on the situation    (situational ethics)</a:t>
            </a:r>
          </a:p>
          <a:p>
            <a:r>
              <a:rPr lang="en-GB" b="1" dirty="0"/>
              <a:t>The principle of </a:t>
            </a:r>
            <a:r>
              <a:rPr lang="en-GB" b="1" i="1" dirty="0"/>
              <a:t>utility</a:t>
            </a:r>
            <a:r>
              <a:rPr lang="en-GB" b="1" dirty="0"/>
              <a:t>, </a:t>
            </a:r>
            <a:r>
              <a:rPr lang="en-GB" dirty="0"/>
              <a:t>which states that an act must result in the greatest amount of good for the greatest number of people involved in a situation.</a:t>
            </a:r>
          </a:p>
          <a:p>
            <a:r>
              <a:rPr lang="en-US" sz="3500" dirty="0"/>
              <a:t>Views the consequences of the action as valuable as the ability to perform the procedure. </a:t>
            </a:r>
          </a:p>
        </p:txBody>
      </p:sp>
      <p:sp>
        <p:nvSpPr>
          <p:cNvPr id="4" name="Title 1">
            <a:extLst>
              <a:ext uri="{FF2B5EF4-FFF2-40B4-BE49-F238E27FC236}">
                <a16:creationId xmlns="" xmlns:a16="http://schemas.microsoft.com/office/drawing/2014/main" id="{15B10A0C-BC3A-471E-B1EB-5184618BF48B}"/>
              </a:ext>
            </a:extLst>
          </p:cNvPr>
          <p:cNvSpPr txBox="1">
            <a:spLocks/>
          </p:cNvSpPr>
          <p:nvPr/>
        </p:nvSpPr>
        <p:spPr>
          <a:xfrm>
            <a:off x="457200" y="274638"/>
            <a:ext cx="8229600" cy="1143000"/>
          </a:xfrm>
          <a:prstGeom prst="rect">
            <a:avLst/>
          </a:prstGeom>
          <a:solidFill>
            <a:schemeClr val="accent2">
              <a:lumMod val="60000"/>
              <a:lumOff val="40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
            </a:r>
            <a:br>
              <a:rPr lang="en-US" b="1" dirty="0"/>
            </a:br>
            <a:r>
              <a:rPr lang="en-US" sz="6900" b="1" dirty="0"/>
              <a:t>Theoretical base of ethical decisions</a:t>
            </a:r>
            <a:r>
              <a:rPr lang="en-US" dirty="0"/>
              <a:t/>
            </a:r>
            <a:br>
              <a:rPr lang="en-US" dirty="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C6ECF21D8D394895988B178CDBBB78" ma:contentTypeVersion="2" ma:contentTypeDescription="Create a new document." ma:contentTypeScope="" ma:versionID="695e0414708e65dfa95e780b0ad8fdc7">
  <xsd:schema xmlns:xsd="http://www.w3.org/2001/XMLSchema" xmlns:xs="http://www.w3.org/2001/XMLSchema" xmlns:p="http://schemas.microsoft.com/office/2006/metadata/properties" xmlns:ns2="6953981d-8640-4453-b34b-78c7feb0cbf1" targetNamespace="http://schemas.microsoft.com/office/2006/metadata/properties" ma:root="true" ma:fieldsID="8fb5509252342fcf4de017b7c43de8be" ns2:_="">
    <xsd:import namespace="6953981d-8640-4453-b34b-78c7feb0cbf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3981d-8640-4453-b34b-78c7feb0c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B2E733-67C7-4C0C-9FDC-AA968D0E4A4D}"/>
</file>

<file path=customXml/itemProps2.xml><?xml version="1.0" encoding="utf-8"?>
<ds:datastoreItem xmlns:ds="http://schemas.openxmlformats.org/officeDocument/2006/customXml" ds:itemID="{015DD962-2369-49C3-8DE9-5DA72C1D8BAD}"/>
</file>

<file path=customXml/itemProps3.xml><?xml version="1.0" encoding="utf-8"?>
<ds:datastoreItem xmlns:ds="http://schemas.openxmlformats.org/officeDocument/2006/customXml" ds:itemID="{9D7A5D59-3083-42A3-B593-8576685BA0E4}"/>
</file>

<file path=docProps/app.xml><?xml version="1.0" encoding="utf-8"?>
<Properties xmlns="http://schemas.openxmlformats.org/officeDocument/2006/extended-properties" xmlns:vt="http://schemas.openxmlformats.org/officeDocument/2006/docPropsVTypes">
  <TotalTime>127</TotalTime>
  <Words>1780</Words>
  <Application>Microsoft Office PowerPoint</Application>
  <PresentationFormat>On-screen Show (4:3)</PresentationFormat>
  <Paragraphs>245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Calibri</vt:lpstr>
      <vt:lpstr>Times New Roman</vt:lpstr>
      <vt:lpstr>Wingdings</vt:lpstr>
      <vt:lpstr>Office Theme</vt:lpstr>
      <vt:lpstr>Legal and Ethical Issues in Healthcare</vt:lpstr>
      <vt:lpstr>Importance for the healthcare professional to understand legal and ethical issues</vt:lpstr>
      <vt:lpstr>Importance for the healthcare professional to understand legal and ethical issues</vt:lpstr>
      <vt:lpstr>Importance for the healthcare professional to understand legal and ethical issues</vt:lpstr>
      <vt:lpstr>Examples of current legal and ethical dilemmas</vt:lpstr>
      <vt:lpstr>Medical Law and Ethics</vt:lpstr>
      <vt:lpstr> Ethical concepts </vt:lpstr>
      <vt:lpstr> Theoretical base of ethical decisions </vt:lpstr>
      <vt:lpstr>PowerPoint Presentation</vt:lpstr>
      <vt:lpstr>PowerPoint Presentation</vt:lpstr>
      <vt:lpstr>Ethical Principles</vt:lpstr>
      <vt:lpstr>PowerPoint Presentation</vt:lpstr>
      <vt:lpstr>Ethical principles</vt:lpstr>
      <vt:lpstr>PowerPoint Presentation</vt:lpstr>
      <vt:lpstr>Ethical principles</vt:lpstr>
      <vt:lpstr> Steps to Ethical Decision Making </vt:lpstr>
      <vt:lpstr>PowerPoint Presentation</vt:lpstr>
      <vt:lpstr>Organizational ethics</vt:lpstr>
      <vt:lpstr>What organizational ethics issues are health care administrators facing? </vt:lpstr>
      <vt:lpstr>Unethical practices (Ajlouni et al 2015)</vt:lpstr>
      <vt:lpstr> Legal concepts </vt:lpstr>
      <vt:lpstr>Laws</vt:lpstr>
      <vt:lpstr>Laws</vt:lpstr>
      <vt:lpstr>Intentional Torts</vt:lpstr>
      <vt:lpstr>Unintentional Torts</vt:lpstr>
      <vt:lpstr>Claims</vt:lpstr>
      <vt:lpstr>PowerPoint Presentation</vt:lpstr>
      <vt:lpstr>PowerPoint Presentation</vt:lpstr>
      <vt:lpstr>Contracts</vt:lpstr>
      <vt:lpstr>Contracts</vt:lpstr>
      <vt:lpstr>Other legal health documents</vt:lpstr>
      <vt:lpstr>A case from Jordan </vt:lpstr>
      <vt:lpstr>PowerPoint Presentation</vt:lpstr>
      <vt:lpstr>RIGHTS</vt:lpstr>
      <vt:lpstr>Responsibilities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and Ethical Issues in Healthcare</dc:title>
  <dc:creator>Judah, Hassan</dc:creator>
  <cp:lastModifiedBy>israa rawashdeh</cp:lastModifiedBy>
  <cp:revision>75</cp:revision>
  <dcterms:created xsi:type="dcterms:W3CDTF">2020-03-10T05:20:35Z</dcterms:created>
  <dcterms:modified xsi:type="dcterms:W3CDTF">2021-05-10T07:28:00Z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0x010100B3C6ECF21D8D394895988B178CDBBB78</vt:lpwstr>
  </property>
</Properties>
</file>