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1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7.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0.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6"/>
  </p:notesMasterIdLst>
  <p:sldIdLst>
    <p:sldId id="256" r:id="rId2"/>
    <p:sldId id="304" r:id="rId3"/>
    <p:sldId id="314" r:id="rId4"/>
    <p:sldId id="305" r:id="rId5"/>
    <p:sldId id="328" r:id="rId6"/>
    <p:sldId id="315" r:id="rId7"/>
    <p:sldId id="306" r:id="rId8"/>
    <p:sldId id="307" r:id="rId9"/>
    <p:sldId id="317" r:id="rId10"/>
    <p:sldId id="308" r:id="rId11"/>
    <p:sldId id="319" r:id="rId12"/>
    <p:sldId id="330" r:id="rId13"/>
    <p:sldId id="309" r:id="rId14"/>
    <p:sldId id="321" r:id="rId15"/>
    <p:sldId id="326" r:id="rId16"/>
    <p:sldId id="322" r:id="rId17"/>
    <p:sldId id="323" r:id="rId18"/>
    <p:sldId id="324" r:id="rId19"/>
    <p:sldId id="329" r:id="rId20"/>
    <p:sldId id="325" r:id="rId21"/>
    <p:sldId id="327" r:id="rId22"/>
    <p:sldId id="313" r:id="rId23"/>
    <p:sldId id="311" r:id="rId24"/>
    <p:sldId id="312" r:id="rId2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665" autoAdjust="0"/>
    <p:restoredTop sz="94718" autoAdjust="0"/>
  </p:normalViewPr>
  <p:slideViewPr>
    <p:cSldViewPr>
      <p:cViewPr varScale="1">
        <p:scale>
          <a:sx n="56" d="100"/>
          <a:sy n="56" d="100"/>
        </p:scale>
        <p:origin x="200" y="856"/>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17‏/8‏/1443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17‏/8‏/1443</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17‏/8‏/1443</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17‏/8‏/1443</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gif"/><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gif"/><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8.jpe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28690" y="720395"/>
            <a:ext cx="7772400" cy="2142000"/>
          </a:xfrm>
        </p:spPr>
        <p:txBody>
          <a:bodyPr>
            <a:normAutofit/>
          </a:bodyPr>
          <a:lstStyle/>
          <a:p>
            <a:pPr rtl="0"/>
            <a:r>
              <a:rPr lang="en-US" sz="6000" dirty="0">
                <a:solidFill>
                  <a:srgbClr val="C00000"/>
                </a:solidFill>
              </a:rPr>
              <a:t>Assessment of the Extracted Nucleic Acid</a:t>
            </a:r>
            <a:endParaRPr lang="ar-JO" sz="6000" dirty="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BA7DA97A-0FF0-E748-95C4-B429D350045B}"/>
              </a:ext>
            </a:extLst>
          </p:cNvPr>
          <p:cNvPicPr>
            <a:picLocks noChangeAspect="1"/>
          </p:cNvPicPr>
          <p:nvPr/>
        </p:nvPicPr>
        <p:blipFill rotWithShape="1">
          <a:blip r:embed="rId4"/>
          <a:srcRect l="17858" t="29029" r="17693" b="11936"/>
          <a:stretch/>
        </p:blipFill>
        <p:spPr>
          <a:xfrm>
            <a:off x="3275856" y="3055992"/>
            <a:ext cx="2808312" cy="192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079"/>
    </mc:Choice>
    <mc:Fallback xmlns="">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8543956" cy="6215106"/>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2"/>
              <a:defRPr/>
            </a:pPr>
            <a:r>
              <a:rPr lang="en-US" sz="2800" b="1" dirty="0">
                <a:solidFill>
                  <a:srgbClr val="C00000"/>
                </a:solidFill>
                <a:latin typeface="Arial" pitchFamily="34" charset="0"/>
                <a:cs typeface="Arial" pitchFamily="34" charset="0"/>
              </a:rPr>
              <a:t>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reading of absorbance at 260nm is divided by the reading at 280nm to estimate 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Aromatic amino acids of protein have maximum absorption at 280nm </a:t>
            </a:r>
          </a:p>
          <a:p>
            <a:pPr marL="514350" lvl="0" indent="-514350" algn="l" rtl="0">
              <a:spcBef>
                <a:spcPct val="20000"/>
              </a:spcBef>
              <a:defRPr/>
            </a:pPr>
            <a:endParaRPr lang="en-US" sz="1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This ratio is most commonly used to determine the presence of protein in the isolated sample</a:t>
            </a:r>
          </a:p>
          <a:p>
            <a:pPr marL="514350" lvl="0" indent="-514350" algn="l" rtl="0">
              <a:spcBef>
                <a:spcPct val="20000"/>
              </a:spcBef>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acceptable range for this ratio:</a:t>
            </a:r>
            <a:endParaRPr lang="en-US" sz="2800" dirty="0">
              <a:latin typeface="Arial" pitchFamily="34" charset="0"/>
              <a:cs typeface="Arial" pitchFamily="34" charset="0"/>
            </a:endParaRPr>
          </a:p>
        </p:txBody>
      </p:sp>
      <p:graphicFrame>
        <p:nvGraphicFramePr>
          <p:cNvPr id="9" name="جدول 8"/>
          <p:cNvGraphicFramePr>
            <a:graphicFrameLocks noGrp="1"/>
          </p:cNvGraphicFramePr>
          <p:nvPr>
            <p:extLst>
              <p:ext uri="{D42A27DB-BD31-4B8C-83A1-F6EECF244321}">
                <p14:modId xmlns:p14="http://schemas.microsoft.com/office/powerpoint/2010/main" val="53150168"/>
              </p:ext>
            </p:extLst>
          </p:nvPr>
        </p:nvGraphicFramePr>
        <p:xfrm>
          <a:off x="1357290" y="5113992"/>
          <a:ext cx="6929454" cy="1483360"/>
        </p:xfrm>
        <a:graphic>
          <a:graphicData uri="http://schemas.openxmlformats.org/drawingml/2006/table">
            <a:tbl>
              <a:tblPr firstRow="1" bandRow="1">
                <a:tableStyleId>{5C22544A-7EE6-4342-B048-85BDC9FD1C3A}</a:tableStyleId>
              </a:tblPr>
              <a:tblGrid>
                <a:gridCol w="2309818">
                  <a:extLst>
                    <a:ext uri="{9D8B030D-6E8A-4147-A177-3AD203B41FA5}">
                      <a16:colId xmlns:a16="http://schemas.microsoft.com/office/drawing/2014/main" val="20000"/>
                    </a:ext>
                  </a:extLst>
                </a:gridCol>
                <a:gridCol w="2309818">
                  <a:extLst>
                    <a:ext uri="{9D8B030D-6E8A-4147-A177-3AD203B41FA5}">
                      <a16:colId xmlns:a16="http://schemas.microsoft.com/office/drawing/2014/main" val="20001"/>
                    </a:ext>
                  </a:extLst>
                </a:gridCol>
                <a:gridCol w="2309818">
                  <a:extLst>
                    <a:ext uri="{9D8B030D-6E8A-4147-A177-3AD203B41FA5}">
                      <a16:colId xmlns:a16="http://schemas.microsoft.com/office/drawing/2014/main" val="20002"/>
                    </a:ext>
                  </a:extLst>
                </a:gridCol>
              </a:tblGrid>
              <a:tr h="370840">
                <a:tc>
                  <a:txBody>
                    <a:bodyPr/>
                    <a:lstStyle/>
                    <a:p>
                      <a:pPr algn="ctr"/>
                      <a:r>
                        <a:rPr lang="en-GB" sz="1800" b="1" dirty="0">
                          <a:solidFill>
                            <a:schemeClr val="bg1"/>
                          </a:solidFill>
                        </a:rPr>
                        <a:t>Sample type </a:t>
                      </a:r>
                      <a:endParaRPr lang="en-GB" b="1" dirty="0">
                        <a:solidFill>
                          <a:schemeClr val="bg1"/>
                        </a:solidFill>
                      </a:endParaRPr>
                    </a:p>
                  </a:txBody>
                  <a:tcPr/>
                </a:tc>
                <a:tc>
                  <a:txBody>
                    <a:bodyPr/>
                    <a:lstStyle/>
                    <a:p>
                      <a:pPr algn="ctr"/>
                      <a:r>
                        <a:rPr lang="en-US" b="1" dirty="0">
                          <a:solidFill>
                            <a:schemeClr val="bg1"/>
                          </a:solidFill>
                        </a:rPr>
                        <a:t>Ideal </a:t>
                      </a:r>
                      <a:endParaRPr lang="en-GB" b="1" dirty="0">
                        <a:solidFill>
                          <a:schemeClr val="bg1"/>
                        </a:solidFill>
                      </a:endParaRPr>
                    </a:p>
                  </a:txBody>
                  <a:tcPr/>
                </a:tc>
                <a:tc>
                  <a:txBody>
                    <a:bodyPr/>
                    <a:lstStyle/>
                    <a:p>
                      <a:pPr algn="ctr"/>
                      <a:r>
                        <a:rPr lang="en-US" dirty="0"/>
                        <a:t>Accepted</a:t>
                      </a:r>
                      <a:r>
                        <a:rPr lang="en-US" baseline="0" dirty="0"/>
                        <a:t> range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DNA </a:t>
                      </a:r>
                      <a:endParaRPr lang="en-GB" dirty="0"/>
                    </a:p>
                  </a:txBody>
                  <a:tcPr/>
                </a:tc>
                <a:tc>
                  <a:txBody>
                    <a:bodyPr/>
                    <a:lstStyle/>
                    <a:p>
                      <a:pPr algn="ctr"/>
                      <a:r>
                        <a:rPr lang="en-US" dirty="0"/>
                        <a:t>1.8</a:t>
                      </a:r>
                      <a:endParaRPr lang="en-GB" dirty="0"/>
                    </a:p>
                  </a:txBody>
                  <a:tcPr/>
                </a:tc>
                <a:tc>
                  <a:txBody>
                    <a:bodyPr/>
                    <a:lstStyle/>
                    <a:p>
                      <a:pPr algn="ctr"/>
                      <a:r>
                        <a:rPr lang="en-US" dirty="0"/>
                        <a:t>1.7-1.9</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RNA </a:t>
                      </a:r>
                      <a:endParaRPr lang="en-GB" dirty="0"/>
                    </a:p>
                  </a:txBody>
                  <a:tcPr/>
                </a:tc>
                <a:tc>
                  <a:txBody>
                    <a:bodyPr/>
                    <a:lstStyle/>
                    <a:p>
                      <a:pPr algn="ctr"/>
                      <a:r>
                        <a:rPr lang="en-US" dirty="0"/>
                        <a:t>2.0</a:t>
                      </a:r>
                      <a:endParaRPr lang="en-GB" dirty="0"/>
                    </a:p>
                  </a:txBody>
                  <a:tcPr/>
                </a:tc>
                <a:tc>
                  <a:txBody>
                    <a:bodyPr/>
                    <a:lstStyle/>
                    <a:p>
                      <a:pPr algn="ctr"/>
                      <a:r>
                        <a:rPr lang="en-US" dirty="0"/>
                        <a:t>1.9-2.1</a:t>
                      </a:r>
                      <a:endParaRPr lang="en-GB" dirty="0"/>
                    </a:p>
                  </a:txBody>
                  <a:tcPr/>
                </a:tc>
                <a:extLst>
                  <a:ext uri="{0D108BD9-81ED-4DB2-BD59-A6C34878D82A}">
                    <a16:rowId xmlns:a16="http://schemas.microsoft.com/office/drawing/2014/main" val="10002"/>
                  </a:ext>
                </a:extLst>
              </a:tr>
              <a:tr h="370840">
                <a:tc>
                  <a:txBody>
                    <a:bodyPr/>
                    <a:lstStyle/>
                    <a:p>
                      <a:pPr algn="ctr"/>
                      <a:endParaRPr lang="en-GB" dirty="0"/>
                    </a:p>
                  </a:txBody>
                  <a:tcPr/>
                </a:tc>
                <a:tc>
                  <a:txBody>
                    <a:bodyPr/>
                    <a:lstStyle/>
                    <a:p>
                      <a:pPr algn="ctr"/>
                      <a:endParaRPr lang="en-GB" dirty="0"/>
                    </a:p>
                  </a:txBody>
                  <a:tcPr/>
                </a:tc>
                <a:tc>
                  <a:txBody>
                    <a:bodyPr/>
                    <a:lstStyle/>
                    <a:p>
                      <a:pPr marL="0" algn="l" defTabSz="914400" rtl="0" eaLnBrk="1" latinLnBrk="0" hangingPunct="1"/>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31859DD4-AD72-CC4C-A5FB-9B7941DFAB5B}"/>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943003493"/>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checkerboard(across)">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checkerboard(across)">
                                      <p:cBhvr>
                                        <p:cTn id="17" dur="500"/>
                                        <p:tgtEl>
                                          <p:spTgt spid="11">
                                            <p:txEl>
                                              <p:pRg st="6" end="6"/>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85820"/>
            <a:ext cx="8543956" cy="6358022"/>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ratio of A260/A230 is used as secondary measure of nucleic acid purity (chaotropic salts, </a:t>
            </a:r>
            <a:r>
              <a:rPr lang="en-US" sz="2600" dirty="0" err="1">
                <a:latin typeface="Arial" pitchFamily="34" charset="0"/>
                <a:cs typeface="Arial" pitchFamily="34" charset="0"/>
              </a:rPr>
              <a:t>TRIzol</a:t>
            </a:r>
            <a:r>
              <a:rPr lang="en-US" sz="2600" dirty="0">
                <a:latin typeface="Arial" pitchFamily="34" charset="0"/>
                <a:cs typeface="Arial" pitchFamily="34" charset="0"/>
              </a:rPr>
              <a:t> and peptide bonds of protein absorb at 230nm)</a:t>
            </a:r>
          </a:p>
          <a:p>
            <a:pPr marL="514350" lvl="0" indent="-514350" algn="l" rtl="0">
              <a:spcBef>
                <a:spcPct val="20000"/>
              </a:spcBef>
              <a:buFont typeface="Arial" pitchFamily="34" charset="0"/>
              <a:buChar char="•"/>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expected value is </a:t>
            </a:r>
            <a:r>
              <a:rPr lang="en-US" sz="2600" dirty="0">
                <a:solidFill>
                  <a:srgbClr val="C00000"/>
                </a:solidFill>
                <a:latin typeface="Arial" pitchFamily="34" charset="0"/>
                <a:cs typeface="Arial" pitchFamily="34" charset="0"/>
              </a:rPr>
              <a:t>2.0-2.2</a:t>
            </a:r>
            <a:r>
              <a:rPr lang="en-US" sz="2600" dirty="0">
                <a:latin typeface="Arial" pitchFamily="34" charset="0"/>
                <a:cs typeface="Arial" pitchFamily="34" charset="0"/>
              </a:rPr>
              <a:t> </a:t>
            </a:r>
            <a:r>
              <a:rPr lang="en-US" sz="2600" dirty="0">
                <a:solidFill>
                  <a:srgbClr val="C00000"/>
                </a:solidFill>
                <a:latin typeface="Arial" pitchFamily="34" charset="0"/>
                <a:cs typeface="Arial" pitchFamily="34" charset="0"/>
              </a:rPr>
              <a:t>(should be greater than A260/A280 ratio)</a:t>
            </a:r>
          </a:p>
          <a:p>
            <a:pPr marL="514350" lvl="0" indent="-514350" algn="l" rtl="0">
              <a:spcBef>
                <a:spcPct val="20000"/>
              </a:spcBef>
              <a:buFont typeface="Arial" pitchFamily="34" charset="0"/>
              <a:buChar char="•"/>
              <a:defRPr/>
            </a:pPr>
            <a:endParaRPr lang="en-US" sz="800" b="1" dirty="0">
              <a:solidFill>
                <a:srgbClr val="C00000"/>
              </a:solidFill>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Low ratio indicate possible contaminants  </a:t>
            </a:r>
          </a:p>
          <a:p>
            <a:pPr marL="514350" lvl="0" indent="-514350" algn="l" rtl="0">
              <a:spcBef>
                <a:spcPct val="20000"/>
              </a:spcBef>
              <a:buFont typeface="Arial" pitchFamily="34" charset="0"/>
              <a:buChar char="•"/>
              <a:defRPr/>
            </a:pPr>
            <a:endParaRPr lang="en-US" sz="2400" b="1" dirty="0">
              <a:solidFill>
                <a:srgbClr val="C00000"/>
              </a:solidFill>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39566559"/>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linds(horizontal)">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Interpretation of Nanodrop Results </a:t>
            </a:r>
            <a:endParaRPr lang="ar-JO" sz="3600" b="1" dirty="0">
              <a:solidFill>
                <a:srgbClr val="C00000"/>
              </a:solidFill>
            </a:endParaRPr>
          </a:p>
        </p:txBody>
      </p:sp>
      <p:pic>
        <p:nvPicPr>
          <p:cNvPr id="4" name="Picture 3">
            <a:extLst>
              <a:ext uri="{FF2B5EF4-FFF2-40B4-BE49-F238E27FC236}">
                <a16:creationId xmlns:a16="http://schemas.microsoft.com/office/drawing/2014/main" id="{BE050DE2-91F0-BA49-8172-90B9A3A43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053129"/>
            <a:ext cx="3367974" cy="1727799"/>
          </a:xfrm>
          <a:prstGeom prst="rect">
            <a:avLst/>
          </a:prstGeom>
        </p:spPr>
      </p:pic>
      <p:pic>
        <p:nvPicPr>
          <p:cNvPr id="8" name="Picture 7">
            <a:extLst>
              <a:ext uri="{FF2B5EF4-FFF2-40B4-BE49-F238E27FC236}">
                <a16:creationId xmlns:a16="http://schemas.microsoft.com/office/drawing/2014/main" id="{8B75D9BD-3185-0B4C-9A57-588488B54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924944"/>
            <a:ext cx="3439982" cy="1834240"/>
          </a:xfrm>
          <a:prstGeom prst="rect">
            <a:avLst/>
          </a:prstGeom>
        </p:spPr>
      </p:pic>
      <p:pic>
        <p:nvPicPr>
          <p:cNvPr id="10" name="Picture 9">
            <a:extLst>
              <a:ext uri="{FF2B5EF4-FFF2-40B4-BE49-F238E27FC236}">
                <a16:creationId xmlns:a16="http://schemas.microsoft.com/office/drawing/2014/main" id="{749252F2-8BED-804C-9340-DE08369CA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8055" y="1053128"/>
            <a:ext cx="3400995" cy="1799807"/>
          </a:xfrm>
          <a:prstGeom prst="rect">
            <a:avLst/>
          </a:prstGeom>
        </p:spPr>
      </p:pic>
      <p:pic>
        <p:nvPicPr>
          <p:cNvPr id="14" name="Picture 13">
            <a:extLst>
              <a:ext uri="{FF2B5EF4-FFF2-40B4-BE49-F238E27FC236}">
                <a16:creationId xmlns:a16="http://schemas.microsoft.com/office/drawing/2014/main" id="{C339959E-5A3F-3047-9B82-93A7E3C61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084" y="2924944"/>
            <a:ext cx="3378862" cy="1834240"/>
          </a:xfrm>
          <a:prstGeom prst="rect">
            <a:avLst/>
          </a:prstGeom>
        </p:spPr>
      </p:pic>
      <p:pic>
        <p:nvPicPr>
          <p:cNvPr id="16" name="Picture 15">
            <a:extLst>
              <a:ext uri="{FF2B5EF4-FFF2-40B4-BE49-F238E27FC236}">
                <a16:creationId xmlns:a16="http://schemas.microsoft.com/office/drawing/2014/main" id="{DA6AC15F-48C7-984E-B2E7-F546A3E8B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7178" y="4880659"/>
            <a:ext cx="3617648" cy="1932717"/>
          </a:xfrm>
          <a:prstGeom prst="rect">
            <a:avLst/>
          </a:prstGeom>
        </p:spPr>
      </p:pic>
    </p:spTree>
    <p:custDataLst>
      <p:tags r:id="rId1"/>
    </p:custDataLst>
    <p:extLst>
      <p:ext uri="{BB962C8B-B14F-4D97-AF65-F5344CB8AC3E}">
        <p14:creationId xmlns:p14="http://schemas.microsoft.com/office/powerpoint/2010/main" val="1481378061"/>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429288"/>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3"/>
              <a:defRPr/>
            </a:pPr>
            <a:r>
              <a:rPr lang="en-US" sz="2800" b="1" dirty="0">
                <a:solidFill>
                  <a:srgbClr val="C00000"/>
                </a:solidFill>
                <a:latin typeface="Arial" pitchFamily="34" charset="0"/>
                <a:cs typeface="Arial" pitchFamily="34" charset="0"/>
              </a:rPr>
              <a:t>Gel electrophoresis:</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Gel electrophoresis is a standard lab procedure for separation nucleic acids based on their sizes under the influence of electric field </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The concept: DNA and RNA are negatively charged molecules they move toward the positive electrode </a:t>
            </a:r>
            <a:r>
              <a:rPr lang="en-US" sz="2800" b="1" dirty="0">
                <a:solidFill>
                  <a:srgbClr val="C00000"/>
                </a:solidFill>
                <a:latin typeface="Arial" pitchFamily="34" charset="0"/>
                <a:cs typeface="Arial" pitchFamily="34" charset="0"/>
              </a:rPr>
              <a:t>(usually red)  </a:t>
            </a:r>
          </a:p>
        </p:txBody>
      </p:sp>
      <p:pic>
        <p:nvPicPr>
          <p:cNvPr id="13" name="Picture 12">
            <a:extLst>
              <a:ext uri="{FF2B5EF4-FFF2-40B4-BE49-F238E27FC236}">
                <a16:creationId xmlns:a16="http://schemas.microsoft.com/office/drawing/2014/main" id="{846A4409-F410-4A42-8B76-F5308BB4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584" y="4365104"/>
            <a:ext cx="2544068" cy="2338717"/>
          </a:xfrm>
          <a:prstGeom prst="rect">
            <a:avLst/>
          </a:prstGeom>
        </p:spPr>
      </p:pic>
      <p:sp>
        <p:nvSpPr>
          <p:cNvPr id="12" name="عنوان 1">
            <a:extLst>
              <a:ext uri="{FF2B5EF4-FFF2-40B4-BE49-F238E27FC236}">
                <a16:creationId xmlns:a16="http://schemas.microsoft.com/office/drawing/2014/main" id="{D7D15497-E56A-7041-B1E3-48CD745674C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55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Two types of gel can be used: polyacrylamide gel (suitable to separate small fragments up to 500bp) and agarose gel (suitable to separate larger fragments)</a:t>
            </a:r>
          </a:p>
          <a:p>
            <a:pPr lvl="0" algn="l" rtl="0">
              <a:spcBef>
                <a:spcPct val="20000"/>
              </a:spcBef>
              <a:defRPr/>
            </a:pPr>
            <a:endParaRPr lang="en-US" sz="1000" dirty="0">
              <a:latin typeface="Arial" pitchFamily="34" charset="0"/>
              <a:cs typeface="Arial" pitchFamily="34" charset="0"/>
            </a:endParaRPr>
          </a:p>
          <a:p>
            <a:pPr marL="457200" lvl="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Gel matrix acts as sieve or mesh (porous) and the smallest fragments migrate faster through the pores </a:t>
            </a:r>
          </a:p>
        </p:txBody>
      </p:sp>
      <p:grpSp>
        <p:nvGrpSpPr>
          <p:cNvPr id="12" name="Group 11">
            <a:extLst>
              <a:ext uri="{FF2B5EF4-FFF2-40B4-BE49-F238E27FC236}">
                <a16:creationId xmlns:a16="http://schemas.microsoft.com/office/drawing/2014/main" id="{B48F3ABD-87A7-3843-9C21-34610BFB6D69}"/>
              </a:ext>
            </a:extLst>
          </p:cNvPr>
          <p:cNvGrpSpPr/>
          <p:nvPr/>
        </p:nvGrpSpPr>
        <p:grpSpPr>
          <a:xfrm>
            <a:off x="7739688" y="4077072"/>
            <a:ext cx="1411045" cy="2616101"/>
            <a:chOff x="7668344" y="4077072"/>
            <a:chExt cx="1411045" cy="2616101"/>
          </a:xfrm>
        </p:grpSpPr>
        <p:cxnSp>
          <p:nvCxnSpPr>
            <p:cNvPr id="9" name="Straight Arrow Connector 8">
              <a:extLst>
                <a:ext uri="{FF2B5EF4-FFF2-40B4-BE49-F238E27FC236}">
                  <a16:creationId xmlns:a16="http://schemas.microsoft.com/office/drawing/2014/main" id="{B1A66B69-A799-D54F-8247-980C43CFE667}"/>
                </a:ext>
              </a:extLst>
            </p:cNvPr>
            <p:cNvCxnSpPr/>
            <p:nvPr/>
          </p:nvCxnSpPr>
          <p:spPr>
            <a:xfrm>
              <a:off x="7668344" y="4509120"/>
              <a:ext cx="0" cy="201622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98960D-1B68-8F42-B7BA-1B7AEBAB7446}"/>
                </a:ext>
              </a:extLst>
            </p:cNvPr>
            <p:cNvSpPr txBox="1"/>
            <p:nvPr/>
          </p:nvSpPr>
          <p:spPr>
            <a:xfrm>
              <a:off x="7671568" y="4077072"/>
              <a:ext cx="1407821" cy="2616101"/>
            </a:xfrm>
            <a:prstGeom prst="rect">
              <a:avLst/>
            </a:prstGeom>
            <a:noFill/>
          </p:spPr>
          <p:txBody>
            <a:bodyPr wrap="none" rtlCol="0">
              <a:spAutoFit/>
            </a:bodyPr>
            <a:lstStyle/>
            <a:p>
              <a:pPr algn="l" rtl="0"/>
              <a:r>
                <a:rPr lang="en-GB" sz="2800" b="1" dirty="0">
                  <a:solidFill>
                    <a:srgbClr val="C00000"/>
                  </a:solidFill>
                </a:rPr>
                <a:t> _</a:t>
              </a:r>
              <a:endParaRPr lang="en-GB" sz="2800" dirty="0"/>
            </a:p>
            <a:p>
              <a:pPr marL="0" algn="ctr" defTabSz="914400" rtl="0" eaLnBrk="1" latinLnBrk="0" hangingPunct="1"/>
              <a:endParaRPr lang="en-GB" dirty="0"/>
            </a:p>
            <a:p>
              <a:pPr marL="0" algn="ctr" defTabSz="914400" rtl="0" eaLnBrk="1" latinLnBrk="0" hangingPunct="1"/>
              <a:r>
                <a:rPr lang="en-GB" dirty="0"/>
                <a:t>Direction of  </a:t>
              </a:r>
            </a:p>
            <a:p>
              <a:pPr marL="0" algn="ctr" defTabSz="914400" rtl="0" eaLnBrk="1" latinLnBrk="0" hangingPunct="1"/>
              <a:r>
                <a:rPr lang="en-GB" dirty="0"/>
                <a:t>fragments </a:t>
              </a:r>
            </a:p>
            <a:p>
              <a:pPr marL="0" algn="ctr" defTabSz="914400" rtl="0" eaLnBrk="1" latinLnBrk="0" hangingPunct="1"/>
              <a:r>
                <a:rPr lang="en-GB" dirty="0"/>
                <a:t>migration </a:t>
              </a:r>
            </a:p>
            <a:p>
              <a:pPr marL="0" algn="ctr" defTabSz="914400" rtl="0" eaLnBrk="1" latinLnBrk="0" hangingPunct="1"/>
              <a:endParaRPr lang="en-GB" dirty="0"/>
            </a:p>
            <a:p>
              <a:pPr marL="0" algn="ctr" defTabSz="914400" rtl="0" eaLnBrk="1" latinLnBrk="0" hangingPunct="1"/>
              <a:endParaRPr lang="en-GB" dirty="0"/>
            </a:p>
            <a:p>
              <a:pPr marL="0" algn="l" defTabSz="914400" rtl="0" eaLnBrk="1" latinLnBrk="0" hangingPunct="1"/>
              <a:r>
                <a:rPr lang="en-GB" sz="2800" b="1" dirty="0">
                  <a:solidFill>
                    <a:srgbClr val="C00000"/>
                  </a:solidFill>
                </a:rPr>
                <a:t> +</a:t>
              </a:r>
              <a:endParaRPr lang="en-GB" b="1" dirty="0">
                <a:solidFill>
                  <a:srgbClr val="C00000"/>
                </a:solidFill>
              </a:endParaRPr>
            </a:p>
          </p:txBody>
        </p:sp>
      </p:grpSp>
      <p:pic>
        <p:nvPicPr>
          <p:cNvPr id="14" name="Picture 13">
            <a:extLst>
              <a:ext uri="{FF2B5EF4-FFF2-40B4-BE49-F238E27FC236}">
                <a16:creationId xmlns:a16="http://schemas.microsoft.com/office/drawing/2014/main" id="{61A0C9DF-3C13-1E4C-BC31-EAB460768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25" y="4869160"/>
            <a:ext cx="1940905" cy="1280997"/>
          </a:xfrm>
          <a:prstGeom prst="rect">
            <a:avLst/>
          </a:prstGeom>
        </p:spPr>
      </p:pic>
      <p:pic>
        <p:nvPicPr>
          <p:cNvPr id="21" name="Picture 20">
            <a:extLst>
              <a:ext uri="{FF2B5EF4-FFF2-40B4-BE49-F238E27FC236}">
                <a16:creationId xmlns:a16="http://schemas.microsoft.com/office/drawing/2014/main" id="{7AACB8D0-1455-DF4E-BB2E-A1BD7696AFAD}"/>
              </a:ext>
            </a:extLst>
          </p:cNvPr>
          <p:cNvPicPr>
            <a:picLocks noChangeAspect="1"/>
          </p:cNvPicPr>
          <p:nvPr/>
        </p:nvPicPr>
        <p:blipFill rotWithShape="1">
          <a:blip r:embed="rId5">
            <a:extLst>
              <a:ext uri="{28A0092B-C50C-407E-A947-70E740481C1C}">
                <a14:useLocalDpi xmlns:a14="http://schemas.microsoft.com/office/drawing/2010/main" val="0"/>
              </a:ext>
            </a:extLst>
          </a:blip>
          <a:srcRect l="1693" t="2769" r="1245" b="10572"/>
          <a:stretch/>
        </p:blipFill>
        <p:spPr>
          <a:xfrm>
            <a:off x="2898173" y="4606496"/>
            <a:ext cx="4422571" cy="1821471"/>
          </a:xfrm>
          <a:prstGeom prst="rect">
            <a:avLst/>
          </a:prstGeom>
        </p:spPr>
      </p:pic>
      <p:sp>
        <p:nvSpPr>
          <p:cNvPr id="16" name="عنوان 1">
            <a:extLst>
              <a:ext uri="{FF2B5EF4-FFF2-40B4-BE49-F238E27FC236}">
                <a16:creationId xmlns:a16="http://schemas.microsoft.com/office/drawing/2014/main" id="{23F2C4B7-94C1-6542-800D-87FFB8ECA1D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7316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linds(horizontal)">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C2B21A22-9F26-BB4B-85FD-06CF8631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4072654"/>
            <a:ext cx="4925921" cy="2812730"/>
          </a:xfrm>
          <a:prstGeom prst="rect">
            <a:avLst/>
          </a:prstGeom>
        </p:spPr>
      </p:pic>
      <p:pic>
        <p:nvPicPr>
          <p:cNvPr id="16" name="Picture 15">
            <a:extLst>
              <a:ext uri="{FF2B5EF4-FFF2-40B4-BE49-F238E27FC236}">
                <a16:creationId xmlns:a16="http://schemas.microsoft.com/office/drawing/2014/main" id="{9A5C1824-ABC7-7544-BEA1-F1B1D53A6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0" y="1124744"/>
            <a:ext cx="4699545" cy="2688478"/>
          </a:xfrm>
          <a:prstGeom prst="rect">
            <a:avLst/>
          </a:prstGeom>
        </p:spPr>
      </p:pic>
      <p:sp>
        <p:nvSpPr>
          <p:cNvPr id="12" name="عنوان 1">
            <a:extLst>
              <a:ext uri="{FF2B5EF4-FFF2-40B4-BE49-F238E27FC236}">
                <a16:creationId xmlns:a16="http://schemas.microsoft.com/office/drawing/2014/main" id="{365DD5F7-ACC8-4B47-AE43-B1D4E0334AC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0859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7D1DD6-31AE-A043-B268-0297D2A57E94}"/>
              </a:ext>
            </a:extLst>
          </p:cNvPr>
          <p:cNvPicPr>
            <a:picLocks noChangeAspect="1"/>
          </p:cNvPicPr>
          <p:nvPr/>
        </p:nvPicPr>
        <p:blipFill rotWithShape="1">
          <a:blip r:embed="rId3"/>
          <a:srcRect b="57350"/>
          <a:stretch/>
        </p:blipFill>
        <p:spPr>
          <a:xfrm>
            <a:off x="4216819" y="5245011"/>
            <a:ext cx="3523533" cy="1613013"/>
          </a:xfrm>
          <a:prstGeom prst="rect">
            <a:avLst/>
          </a:prstGeom>
        </p:spPr>
      </p:pic>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607280" y="2996952"/>
            <a:ext cx="8465314" cy="4089876"/>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For example: to prepare 1% agarose gel (1g/100ml) dissolve 1g of agarose powder in100ml of 1X TAE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add few drops of nucleic acid fluorescent dye to  the dissolved gel solution then pour it into casting tray (don’t forget to add the                                       comb to make the                                                 wells)</a:t>
            </a:r>
          </a:p>
        </p:txBody>
      </p:sp>
      <p:pic>
        <p:nvPicPr>
          <p:cNvPr id="8" name="Picture 7">
            <a:extLst>
              <a:ext uri="{FF2B5EF4-FFF2-40B4-BE49-F238E27FC236}">
                <a16:creationId xmlns:a16="http://schemas.microsoft.com/office/drawing/2014/main" id="{6DEF958E-AF8F-B540-8613-3DAB88EB43E0}"/>
              </a:ext>
            </a:extLst>
          </p:cNvPr>
          <p:cNvPicPr>
            <a:picLocks noChangeAspect="1"/>
          </p:cNvPicPr>
          <p:nvPr/>
        </p:nvPicPr>
        <p:blipFill rotWithShape="1">
          <a:blip r:embed="rId5"/>
          <a:srcRect l="68374" t="12740" r="7444" b="53656"/>
          <a:stretch/>
        </p:blipFill>
        <p:spPr>
          <a:xfrm>
            <a:off x="7740352" y="5346321"/>
            <a:ext cx="1407624" cy="1467055"/>
          </a:xfrm>
          <a:prstGeom prst="rect">
            <a:avLst/>
          </a:prstGeom>
        </p:spPr>
      </p:pic>
      <p:sp>
        <p:nvSpPr>
          <p:cNvPr id="13" name="عنصر نائب للمحتوى 2">
            <a:extLst>
              <a:ext uri="{FF2B5EF4-FFF2-40B4-BE49-F238E27FC236}">
                <a16:creationId xmlns:a16="http://schemas.microsoft.com/office/drawing/2014/main" id="{0A011CB4-BB55-644F-9117-40CE446185C8}"/>
              </a:ext>
            </a:extLst>
          </p:cNvPr>
          <p:cNvSpPr txBox="1">
            <a:spLocks/>
          </p:cNvSpPr>
          <p:nvPr/>
        </p:nvSpPr>
        <p:spPr>
          <a:xfrm>
            <a:off x="592314" y="1274121"/>
            <a:ext cx="6645079" cy="1938855"/>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Agarose gel (0.7% - 2%) is prepared by dissolving the powder in TAE buffer (Tris/Acetate/EDTA buffer) or TBE buffer (Tris/Borate/EDTA buffer) </a:t>
            </a:r>
          </a:p>
        </p:txBody>
      </p:sp>
      <p:pic>
        <p:nvPicPr>
          <p:cNvPr id="14" name="Picture 13">
            <a:extLst>
              <a:ext uri="{FF2B5EF4-FFF2-40B4-BE49-F238E27FC236}">
                <a16:creationId xmlns:a16="http://schemas.microsoft.com/office/drawing/2014/main" id="{E116F05D-AF7C-D246-98EC-62B8CF2CF4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393" y="1553627"/>
            <a:ext cx="1755495" cy="1431404"/>
          </a:xfrm>
          <a:prstGeom prst="rect">
            <a:avLst/>
          </a:prstGeom>
        </p:spPr>
      </p:pic>
      <p:sp>
        <p:nvSpPr>
          <p:cNvPr id="15" name="عنوان 1">
            <a:extLst>
              <a:ext uri="{FF2B5EF4-FFF2-40B4-BE49-F238E27FC236}">
                <a16:creationId xmlns:a16="http://schemas.microsoft.com/office/drawing/2014/main" id="{63E9F0D0-2EBD-2A49-9D5D-08D3A0F31FF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3002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linds(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A90AD-BD48-5841-8779-92954F1D31B6}"/>
              </a:ext>
            </a:extLst>
          </p:cNvPr>
          <p:cNvPicPr>
            <a:picLocks noChangeAspect="1"/>
          </p:cNvPicPr>
          <p:nvPr/>
        </p:nvPicPr>
        <p:blipFill>
          <a:blip r:embed="rId3"/>
          <a:stretch>
            <a:fillRect/>
          </a:stretch>
        </p:blipFill>
        <p:spPr>
          <a:xfrm>
            <a:off x="5832425" y="1268760"/>
            <a:ext cx="3276079" cy="2181483"/>
          </a:xfrm>
          <a:prstGeom prst="rect">
            <a:avLst/>
          </a:prstGeom>
        </p:spPr>
      </p:pic>
      <p:pic>
        <p:nvPicPr>
          <p:cNvPr id="7" name="Picture 6">
            <a:extLst>
              <a:ext uri="{FF2B5EF4-FFF2-40B4-BE49-F238E27FC236}">
                <a16:creationId xmlns:a16="http://schemas.microsoft.com/office/drawing/2014/main" id="{BA65A641-D331-5A41-A567-5817CCE9EB90}"/>
              </a:ext>
            </a:extLst>
          </p:cNvPr>
          <p:cNvPicPr>
            <a:picLocks noChangeAspect="1"/>
          </p:cNvPicPr>
          <p:nvPr/>
        </p:nvPicPr>
        <p:blipFill rotWithShape="1">
          <a:blip r:embed="rId4"/>
          <a:srcRect t="14696" r="7342" b="9305"/>
          <a:stretch/>
        </p:blipFill>
        <p:spPr>
          <a:xfrm>
            <a:off x="5390158" y="3824405"/>
            <a:ext cx="3753842" cy="2306817"/>
          </a:xfrm>
          <a:prstGeom prst="rect">
            <a:avLst/>
          </a:prstGeom>
        </p:spPr>
      </p:pic>
      <p:pic>
        <p:nvPicPr>
          <p:cNvPr id="5" name="Picture 2" descr="http://www.mutah.edu.jo/images/banners/medi-sign.gif"/>
          <p:cNvPicPr>
            <a:picLocks noChangeAspect="1" noChangeArrowheads="1"/>
          </p:cNvPicPr>
          <p:nvPr/>
        </p:nvPicPr>
        <p:blipFill>
          <a:blip r:embed="rId5"/>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926390"/>
            <a:ext cx="5842992" cy="6679074"/>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nucleic acid fluorescent dye is used to visualize the nucleic acid under UV light (acts by intercalation): Ethidium Bromide (mutagen). </a:t>
            </a:r>
            <a:r>
              <a:rPr lang="en-US" sz="2800" dirty="0" err="1">
                <a:latin typeface="Arial" pitchFamily="34" charset="0"/>
                <a:cs typeface="Arial" pitchFamily="34" charset="0"/>
              </a:rPr>
              <a:t>GelRed</a:t>
            </a:r>
            <a:r>
              <a:rPr lang="en-US" sz="2800" dirty="0">
                <a:latin typeface="Arial" pitchFamily="34" charset="0"/>
                <a:cs typeface="Arial" pitchFamily="34" charset="0"/>
              </a:rPr>
              <a:t> and SYBR green I (expensive but safe)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gel tray is placed in an electrophoresis chamber and filled with running buffer           (1X TAE buffer) until it covers the gel piece. Buffer is used to provide ions that carry the current and to maintain pH </a:t>
            </a:r>
          </a:p>
        </p:txBody>
      </p:sp>
      <p:sp>
        <p:nvSpPr>
          <p:cNvPr id="13" name="عنوان 1">
            <a:extLst>
              <a:ext uri="{FF2B5EF4-FFF2-40B4-BE49-F238E27FC236}">
                <a16:creationId xmlns:a16="http://schemas.microsoft.com/office/drawing/2014/main" id="{FB770839-EFA0-FE4E-A938-DDF0293BFDD6}"/>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1541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533893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Load the DNA or RNA sample into wells after mixing with loading dye (blue dye to increase viscosity of sample and prevents it from floating out of the wells and to track the migrated fragments)</a:t>
            </a:r>
          </a:p>
          <a:p>
            <a:pPr marL="457200" indent="-457200" algn="l" rtl="0">
              <a:spcBef>
                <a:spcPct val="20000"/>
              </a:spcBef>
              <a:buFont typeface="Arial" panose="020B0604020202020204" pitchFamily="34" charset="0"/>
              <a:buChar char="•"/>
              <a:defRPr/>
            </a:pPr>
            <a:endParaRPr lang="en-US" sz="11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electrodes are attached to a power supply and an electrical current is applied </a:t>
            </a:r>
          </a:p>
        </p:txBody>
      </p:sp>
      <p:pic>
        <p:nvPicPr>
          <p:cNvPr id="12" name="Picture 18" descr="http://thumbs.dreamstime.com/z/dna-gel-electrophoresis-2223462.jpg">
            <a:extLst>
              <a:ext uri="{FF2B5EF4-FFF2-40B4-BE49-F238E27FC236}">
                <a16:creationId xmlns:a16="http://schemas.microsoft.com/office/drawing/2014/main" id="{5908AF75-6412-A14B-BEDE-B1F684286F7B}"/>
              </a:ext>
            </a:extLst>
          </p:cNvPr>
          <p:cNvPicPr>
            <a:picLocks noChangeAspect="1" noChangeArrowheads="1"/>
          </p:cNvPicPr>
          <p:nvPr/>
        </p:nvPicPr>
        <p:blipFill>
          <a:blip r:embed="rId4" cstate="print"/>
          <a:srcRect b="10114"/>
          <a:stretch>
            <a:fillRect/>
          </a:stretch>
        </p:blipFill>
        <p:spPr bwMode="auto">
          <a:xfrm>
            <a:off x="6309846" y="1484784"/>
            <a:ext cx="2653666" cy="1870617"/>
          </a:xfrm>
          <a:prstGeom prst="rect">
            <a:avLst/>
          </a:prstGeom>
          <a:noFill/>
        </p:spPr>
      </p:pic>
      <p:pic>
        <p:nvPicPr>
          <p:cNvPr id="8" name="Picture 7">
            <a:extLst>
              <a:ext uri="{FF2B5EF4-FFF2-40B4-BE49-F238E27FC236}">
                <a16:creationId xmlns:a16="http://schemas.microsoft.com/office/drawing/2014/main" id="{54D6E7C3-0CCF-EE4B-8FF3-C3F1DF9D60F6}"/>
              </a:ext>
            </a:extLst>
          </p:cNvPr>
          <p:cNvPicPr>
            <a:picLocks noChangeAspect="1"/>
          </p:cNvPicPr>
          <p:nvPr/>
        </p:nvPicPr>
        <p:blipFill>
          <a:blip r:embed="rId5"/>
          <a:stretch>
            <a:fillRect/>
          </a:stretch>
        </p:blipFill>
        <p:spPr>
          <a:xfrm>
            <a:off x="6310822" y="4941168"/>
            <a:ext cx="2653666" cy="1767751"/>
          </a:xfrm>
          <a:prstGeom prst="rect">
            <a:avLst/>
          </a:prstGeom>
        </p:spPr>
      </p:pic>
      <p:pic>
        <p:nvPicPr>
          <p:cNvPr id="15" name="Picture 14">
            <a:extLst>
              <a:ext uri="{FF2B5EF4-FFF2-40B4-BE49-F238E27FC236}">
                <a16:creationId xmlns:a16="http://schemas.microsoft.com/office/drawing/2014/main" id="{45F9D925-3C05-C94A-9936-6058A9068E17}"/>
              </a:ext>
            </a:extLst>
          </p:cNvPr>
          <p:cNvPicPr>
            <a:picLocks noChangeAspect="1"/>
          </p:cNvPicPr>
          <p:nvPr/>
        </p:nvPicPr>
        <p:blipFill rotWithShape="1">
          <a:blip r:embed="rId6">
            <a:extLst>
              <a:ext uri="{28A0092B-C50C-407E-A947-70E740481C1C}">
                <a14:useLocalDpi xmlns:a14="http://schemas.microsoft.com/office/drawing/2010/main" val="0"/>
              </a:ext>
            </a:extLst>
          </a:blip>
          <a:srcRect l="6179" t="12963"/>
          <a:stretch/>
        </p:blipFill>
        <p:spPr>
          <a:xfrm>
            <a:off x="5683292" y="3429024"/>
            <a:ext cx="3280220" cy="1438519"/>
          </a:xfrm>
          <a:prstGeom prst="rect">
            <a:avLst/>
          </a:prstGeom>
        </p:spPr>
      </p:pic>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939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grpSp>
        <p:nvGrpSpPr>
          <p:cNvPr id="16" name="Group 15">
            <a:extLst>
              <a:ext uri="{FF2B5EF4-FFF2-40B4-BE49-F238E27FC236}">
                <a16:creationId xmlns:a16="http://schemas.microsoft.com/office/drawing/2014/main" id="{507339BF-680D-434C-84B7-BC1449444370}"/>
              </a:ext>
            </a:extLst>
          </p:cNvPr>
          <p:cNvGrpSpPr/>
          <p:nvPr/>
        </p:nvGrpSpPr>
        <p:grpSpPr>
          <a:xfrm>
            <a:off x="3488364" y="1584880"/>
            <a:ext cx="2739820" cy="4589716"/>
            <a:chOff x="899592" y="1584880"/>
            <a:chExt cx="2739820" cy="4589716"/>
          </a:xfrm>
        </p:grpSpPr>
        <p:pic>
          <p:nvPicPr>
            <p:cNvPr id="9" name="Picture 8">
              <a:extLst>
                <a:ext uri="{FF2B5EF4-FFF2-40B4-BE49-F238E27FC236}">
                  <a16:creationId xmlns:a16="http://schemas.microsoft.com/office/drawing/2014/main" id="{7570A42F-1718-BA42-8BC1-2204D04B4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1295" y="2253177"/>
              <a:ext cx="4076414" cy="2739820"/>
            </a:xfrm>
            <a:prstGeom prst="rect">
              <a:avLst/>
            </a:prstGeom>
          </p:spPr>
        </p:pic>
        <p:sp>
          <p:nvSpPr>
            <p:cNvPr id="10" name="TextBox 9">
              <a:extLst>
                <a:ext uri="{FF2B5EF4-FFF2-40B4-BE49-F238E27FC236}">
                  <a16:creationId xmlns:a16="http://schemas.microsoft.com/office/drawing/2014/main" id="{2C75434C-7D50-E24A-AE73-D9684CA98885}"/>
                </a:ext>
              </a:extLst>
            </p:cNvPr>
            <p:cNvSpPr txBox="1"/>
            <p:nvPr/>
          </p:nvSpPr>
          <p:spPr>
            <a:xfrm>
              <a:off x="1559835" y="5805264"/>
              <a:ext cx="1262269" cy="369332"/>
            </a:xfrm>
            <a:prstGeom prst="rect">
              <a:avLst/>
            </a:prstGeom>
            <a:noFill/>
          </p:spPr>
          <p:txBody>
            <a:bodyPr wrap="none" rtlCol="0">
              <a:spAutoFit/>
            </a:bodyPr>
            <a:lstStyle/>
            <a:p>
              <a:r>
                <a:rPr lang="en-GB" b="1" dirty="0">
                  <a:solidFill>
                    <a:srgbClr val="C00000"/>
                  </a:solidFill>
                </a:rPr>
                <a:t>After 5 min</a:t>
              </a:r>
            </a:p>
          </p:txBody>
        </p:sp>
      </p:grpSp>
      <p:grpSp>
        <p:nvGrpSpPr>
          <p:cNvPr id="13" name="Group 12">
            <a:extLst>
              <a:ext uri="{FF2B5EF4-FFF2-40B4-BE49-F238E27FC236}">
                <a16:creationId xmlns:a16="http://schemas.microsoft.com/office/drawing/2014/main" id="{CB7B8DA3-6571-A149-9992-07AF2771FBBE}"/>
              </a:ext>
            </a:extLst>
          </p:cNvPr>
          <p:cNvGrpSpPr/>
          <p:nvPr/>
        </p:nvGrpSpPr>
        <p:grpSpPr>
          <a:xfrm>
            <a:off x="6372200" y="1584878"/>
            <a:ext cx="2664296" cy="4580426"/>
            <a:chOff x="5436096" y="1584878"/>
            <a:chExt cx="2664296" cy="4580426"/>
          </a:xfrm>
        </p:grpSpPr>
        <p:pic>
          <p:nvPicPr>
            <p:cNvPr id="4" name="Picture 3">
              <a:extLst>
                <a:ext uri="{FF2B5EF4-FFF2-40B4-BE49-F238E27FC236}">
                  <a16:creationId xmlns:a16="http://schemas.microsoft.com/office/drawing/2014/main" id="{8C62703F-F366-B147-91EE-16CC74624A45}"/>
                </a:ext>
              </a:extLst>
            </p:cNvPr>
            <p:cNvPicPr>
              <a:picLocks noChangeAspect="1"/>
            </p:cNvPicPr>
            <p:nvPr/>
          </p:nvPicPr>
          <p:blipFill rotWithShape="1">
            <a:blip r:embed="rId5">
              <a:extLst>
                <a:ext uri="{28A0092B-C50C-407E-A947-70E740481C1C}">
                  <a14:useLocalDpi xmlns:a14="http://schemas.microsoft.com/office/drawing/2010/main" val="0"/>
                </a:ext>
              </a:extLst>
            </a:blip>
            <a:srcRect r="3211"/>
            <a:stretch/>
          </p:blipFill>
          <p:spPr>
            <a:xfrm rot="5400000">
              <a:off x="4730036" y="2290938"/>
              <a:ext cx="4076415" cy="2664296"/>
            </a:xfrm>
            <a:prstGeom prst="rect">
              <a:avLst/>
            </a:prstGeom>
          </p:spPr>
        </p:pic>
        <p:sp>
          <p:nvSpPr>
            <p:cNvPr id="17" name="TextBox 16">
              <a:extLst>
                <a:ext uri="{FF2B5EF4-FFF2-40B4-BE49-F238E27FC236}">
                  <a16:creationId xmlns:a16="http://schemas.microsoft.com/office/drawing/2014/main" id="{39241C70-9D2F-B148-80FF-FEB52C69CCBB}"/>
                </a:ext>
              </a:extLst>
            </p:cNvPr>
            <p:cNvSpPr txBox="1"/>
            <p:nvPr/>
          </p:nvSpPr>
          <p:spPr>
            <a:xfrm>
              <a:off x="6217048" y="5795972"/>
              <a:ext cx="1379288" cy="369332"/>
            </a:xfrm>
            <a:prstGeom prst="rect">
              <a:avLst/>
            </a:prstGeom>
            <a:noFill/>
          </p:spPr>
          <p:txBody>
            <a:bodyPr wrap="none" rtlCol="0">
              <a:spAutoFit/>
            </a:bodyPr>
            <a:lstStyle/>
            <a:p>
              <a:r>
                <a:rPr lang="en-GB" b="1" dirty="0">
                  <a:solidFill>
                    <a:srgbClr val="C00000"/>
                  </a:solidFill>
                </a:rPr>
                <a:t>After 20 min</a:t>
              </a:r>
            </a:p>
          </p:txBody>
        </p:sp>
      </p:grpSp>
      <p:pic>
        <p:nvPicPr>
          <p:cNvPr id="18" name="Picture 17">
            <a:extLst>
              <a:ext uri="{FF2B5EF4-FFF2-40B4-BE49-F238E27FC236}">
                <a16:creationId xmlns:a16="http://schemas.microsoft.com/office/drawing/2014/main" id="{48410F88-3D22-9A4B-B7AB-506634489575}"/>
              </a:ext>
            </a:extLst>
          </p:cNvPr>
          <p:cNvPicPr>
            <a:picLocks noChangeAspect="1"/>
          </p:cNvPicPr>
          <p:nvPr/>
        </p:nvPicPr>
        <p:blipFill>
          <a:blip r:embed="rId6"/>
          <a:stretch>
            <a:fillRect/>
          </a:stretch>
        </p:blipFill>
        <p:spPr>
          <a:xfrm>
            <a:off x="683568" y="1297766"/>
            <a:ext cx="2611682" cy="2611682"/>
          </a:xfrm>
          <a:prstGeom prst="rect">
            <a:avLst/>
          </a:prstGeom>
        </p:spPr>
      </p:pic>
      <p:pic>
        <p:nvPicPr>
          <p:cNvPr id="21" name="Picture 20">
            <a:extLst>
              <a:ext uri="{FF2B5EF4-FFF2-40B4-BE49-F238E27FC236}">
                <a16:creationId xmlns:a16="http://schemas.microsoft.com/office/drawing/2014/main" id="{8492623D-A625-B64F-8757-70AC92CA9E6B}"/>
              </a:ext>
            </a:extLst>
          </p:cNvPr>
          <p:cNvPicPr>
            <a:picLocks noChangeAspect="1"/>
          </p:cNvPicPr>
          <p:nvPr/>
        </p:nvPicPr>
        <p:blipFill rotWithShape="1">
          <a:blip r:embed="rId7">
            <a:extLst>
              <a:ext uri="{28A0092B-C50C-407E-A947-70E740481C1C}">
                <a14:useLocalDpi xmlns:a14="http://schemas.microsoft.com/office/drawing/2010/main" val="0"/>
              </a:ext>
            </a:extLst>
          </a:blip>
          <a:srcRect l="3642" t="2353" r="7208" b="9500"/>
          <a:stretch/>
        </p:blipFill>
        <p:spPr>
          <a:xfrm>
            <a:off x="683568" y="4088643"/>
            <a:ext cx="2611682" cy="1932645"/>
          </a:xfrm>
          <a:prstGeom prst="rect">
            <a:avLst/>
          </a:prstGeom>
        </p:spPr>
      </p:pic>
    </p:spTree>
    <p:custDataLst>
      <p:tags r:id="rId1"/>
    </p:custDataLst>
    <p:extLst>
      <p:ext uri="{BB962C8B-B14F-4D97-AF65-F5344CB8AC3E}">
        <p14:creationId xmlns:p14="http://schemas.microsoft.com/office/powerpoint/2010/main" val="38686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500726"/>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600" dirty="0">
                <a:latin typeface="Arial" pitchFamily="34" charset="0"/>
                <a:cs typeface="Arial" pitchFamily="34" charset="0"/>
              </a:rPr>
              <a:t>Three routine tests can be performed to check for quantity (concentration/amount) and quality (purity and integrity) of the extracted product</a:t>
            </a:r>
          </a:p>
          <a:p>
            <a:pPr marL="457200" indent="-457200" algn="l" rtl="0">
              <a:spcBef>
                <a:spcPct val="20000"/>
              </a:spcBef>
              <a:buFont typeface="Arial" panose="020B0604020202020204" pitchFamily="34" charset="0"/>
              <a:buChar char="•"/>
              <a:defRPr/>
            </a:pPr>
            <a:r>
              <a:rPr lang="en-US" sz="2600" dirty="0">
                <a:latin typeface="Arial" pitchFamily="34" charset="0"/>
                <a:cs typeface="Arial" pitchFamily="34" charset="0"/>
              </a:rPr>
              <a:t>Take an aliquot of the sample                                   (5µl out of 50µl ) </a:t>
            </a:r>
          </a:p>
          <a:p>
            <a:pPr marL="457200" indent="-457200" algn="l" rtl="0">
              <a:spcBef>
                <a:spcPct val="20000"/>
              </a:spcBef>
              <a:buFont typeface="Arial" panose="020B0604020202020204" pitchFamily="34" charset="0"/>
              <a:buChar char="•"/>
              <a:defRPr/>
            </a:pPr>
            <a:endParaRPr lang="en-US" sz="26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endParaRPr lang="en-US" sz="100" b="1" dirty="0">
              <a:solidFill>
                <a:srgbClr val="0000FF"/>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Measurement of concentration</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p:txBody>
      </p:sp>
      <p:pic>
        <p:nvPicPr>
          <p:cNvPr id="10" name="صورة 9" descr="Insert Cuvette to Blank.jpg"/>
          <p:cNvPicPr>
            <a:picLocks noChangeAspect="1"/>
          </p:cNvPicPr>
          <p:nvPr/>
        </p:nvPicPr>
        <p:blipFill>
          <a:blip r:embed="rId4" cstate="print"/>
          <a:stretch>
            <a:fillRect/>
          </a:stretch>
        </p:blipFill>
        <p:spPr>
          <a:xfrm>
            <a:off x="5620770" y="4498937"/>
            <a:ext cx="2551630" cy="2283960"/>
          </a:xfrm>
          <a:prstGeom prst="rect">
            <a:avLst/>
          </a:prstGeom>
        </p:spPr>
      </p:pic>
      <p:pic>
        <p:nvPicPr>
          <p:cNvPr id="13" name="Picture 8" descr="http://www.shopbuy.org/static/category/original/spectrophotometers/spectrophotometer-cs-1b.jpg"/>
          <p:cNvPicPr>
            <a:picLocks noChangeAspect="1" noChangeArrowheads="1"/>
          </p:cNvPicPr>
          <p:nvPr/>
        </p:nvPicPr>
        <p:blipFill>
          <a:blip r:embed="rId5"/>
          <a:srcRect/>
          <a:stretch>
            <a:fillRect/>
          </a:stretch>
        </p:blipFill>
        <p:spPr bwMode="auto">
          <a:xfrm>
            <a:off x="1730803" y="4481734"/>
            <a:ext cx="2049109" cy="2368912"/>
          </a:xfrm>
          <a:prstGeom prst="rect">
            <a:avLst/>
          </a:prstGeom>
          <a:noFill/>
        </p:spPr>
      </p:pic>
      <p:grpSp>
        <p:nvGrpSpPr>
          <p:cNvPr id="14" name="Group 13">
            <a:extLst>
              <a:ext uri="{FF2B5EF4-FFF2-40B4-BE49-F238E27FC236}">
                <a16:creationId xmlns:a16="http://schemas.microsoft.com/office/drawing/2014/main" id="{038F58E4-CAED-D847-8953-20ED91646208}"/>
              </a:ext>
            </a:extLst>
          </p:cNvPr>
          <p:cNvGrpSpPr/>
          <p:nvPr/>
        </p:nvGrpSpPr>
        <p:grpSpPr>
          <a:xfrm>
            <a:off x="5834862" y="2659791"/>
            <a:ext cx="1864770" cy="1900362"/>
            <a:chOff x="3203848" y="2747109"/>
            <a:chExt cx="1864770" cy="1900362"/>
          </a:xfrm>
        </p:grpSpPr>
        <p:pic>
          <p:nvPicPr>
            <p:cNvPr id="7" name="Picture 6">
              <a:extLst>
                <a:ext uri="{FF2B5EF4-FFF2-40B4-BE49-F238E27FC236}">
                  <a16:creationId xmlns:a16="http://schemas.microsoft.com/office/drawing/2014/main" id="{061F9771-AF7A-8E42-B095-E6A6C44D0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349" y="3021242"/>
              <a:ext cx="431800" cy="622300"/>
            </a:xfrm>
            <a:prstGeom prst="rect">
              <a:avLst/>
            </a:prstGeom>
          </p:spPr>
        </p:pic>
        <p:pic>
          <p:nvPicPr>
            <p:cNvPr id="9" name="Picture 8">
              <a:extLst>
                <a:ext uri="{FF2B5EF4-FFF2-40B4-BE49-F238E27FC236}">
                  <a16:creationId xmlns:a16="http://schemas.microsoft.com/office/drawing/2014/main" id="{223E5E76-18AB-2547-8136-AB63D9391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128" y="3021242"/>
              <a:ext cx="546100" cy="711200"/>
            </a:xfrm>
            <a:prstGeom prst="rect">
              <a:avLst/>
            </a:prstGeom>
          </p:spPr>
        </p:pic>
        <p:sp>
          <p:nvSpPr>
            <p:cNvPr id="12" name="Arc 11">
              <a:extLst>
                <a:ext uri="{FF2B5EF4-FFF2-40B4-BE49-F238E27FC236}">
                  <a16:creationId xmlns:a16="http://schemas.microsoft.com/office/drawing/2014/main" id="{D3A4717F-CB0B-FA42-BDC6-78718A75616D}"/>
                </a:ext>
              </a:extLst>
            </p:cNvPr>
            <p:cNvSpPr/>
            <p:nvPr/>
          </p:nvSpPr>
          <p:spPr>
            <a:xfrm rot="18906179">
              <a:off x="3203848" y="2747109"/>
              <a:ext cx="1864770" cy="1900362"/>
            </a:xfrm>
            <a:prstGeom prst="arc">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GB" dirty="0"/>
            </a:p>
          </p:txBody>
        </p:sp>
      </p:grpSp>
    </p:spTree>
    <p:custDataLst>
      <p:tags r:id="rId1"/>
    </p:custDataLst>
    <p:extLst>
      <p:ext uri="{BB962C8B-B14F-4D97-AF65-F5344CB8AC3E}">
        <p14:creationId xmlns:p14="http://schemas.microsoft.com/office/powerpoint/2010/main" val="2037770478"/>
      </p:ext>
    </p:extLst>
  </p:cSld>
  <p:clrMapOvr>
    <a:masterClrMapping/>
  </p:clrMapOvr>
  <mc:AlternateContent xmlns:mc="http://schemas.openxmlformats.org/markup-compatibility/2006" xmlns:p14="http://schemas.microsoft.com/office/powerpoint/2010/main">
    <mc:Choice Requires="p14">
      <p:transition spd="slow" p14:dur="2000" advTm="194682"/>
    </mc:Choice>
    <mc:Fallback xmlns="">
      <p:transition spd="slow" advTm="194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3908D-883E-1E4F-8215-ADD9A9768AA7}"/>
              </a:ext>
            </a:extLst>
          </p:cNvPr>
          <p:cNvPicPr>
            <a:picLocks noChangeAspect="1"/>
          </p:cNvPicPr>
          <p:nvPr/>
        </p:nvPicPr>
        <p:blipFill rotWithShape="1">
          <a:blip r:embed="rId2">
            <a:extLst>
              <a:ext uri="{28A0092B-C50C-407E-A947-70E740481C1C}">
                <a14:useLocalDpi xmlns:a14="http://schemas.microsoft.com/office/drawing/2010/main" val="0"/>
              </a:ext>
            </a:extLst>
          </a:blip>
          <a:srcRect l="16890" t="5136" r="11853" b="7512"/>
          <a:stretch/>
        </p:blipFill>
        <p:spPr>
          <a:xfrm>
            <a:off x="5724128" y="1052736"/>
            <a:ext cx="2702052" cy="3118925"/>
          </a:xfrm>
          <a:prstGeom prst="rect">
            <a:avLst/>
          </a:prstGeom>
        </p:spPr>
      </p:pic>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1980728" y="6157540"/>
            <a:ext cx="8543956" cy="642918"/>
          </a:xfrm>
          <a:prstGeom prst="rect">
            <a:avLst/>
          </a:prstGeom>
        </p:spPr>
        <p:txBody>
          <a:bodyPr vert="horz" lIns="91440" tIns="45720" rIns="91440" bIns="45720" rtlCol="1">
            <a:normAutofit fontScale="25000" lnSpcReduction="20000"/>
          </a:bodyPr>
          <a:lstStyle/>
          <a:p>
            <a:pPr marL="514350" lvl="0" indent="-514350" algn="ctr" rtl="0">
              <a:spcBef>
                <a:spcPct val="20000"/>
              </a:spcBef>
              <a:defRPr/>
            </a:pPr>
            <a:r>
              <a:rPr lang="en-US" sz="8000" b="1" dirty="0">
                <a:latin typeface="Arial" pitchFamily="34" charset="0"/>
                <a:cs typeface="Arial" pitchFamily="34" charset="0"/>
              </a:rPr>
              <a:t>    Gel documentation system </a:t>
            </a:r>
          </a:p>
          <a:p>
            <a:pPr marL="514350" lvl="0" indent="-514350" algn="ctr" rtl="0">
              <a:spcBef>
                <a:spcPct val="20000"/>
              </a:spcBef>
              <a:defRPr/>
            </a:pPr>
            <a:r>
              <a:rPr lang="en-US" sz="8000" b="1" dirty="0">
                <a:latin typeface="Arial" pitchFamily="34" charset="0"/>
                <a:cs typeface="Arial" pitchFamily="34" charset="0"/>
              </a:rPr>
              <a:t>“Gel Doc System”</a:t>
            </a: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2" name="Picture 2" descr="http://www.path.queensu.ca/queens/labs/yang/Lab%20tour/Gel%20Doc%20System.jpg"/>
          <p:cNvPicPr>
            <a:picLocks noChangeAspect="1" noChangeArrowheads="1"/>
          </p:cNvPicPr>
          <p:nvPr/>
        </p:nvPicPr>
        <p:blipFill>
          <a:blip r:embed="rId4"/>
          <a:srcRect/>
          <a:stretch>
            <a:fillRect/>
          </a:stretch>
        </p:blipFill>
        <p:spPr bwMode="auto">
          <a:xfrm>
            <a:off x="779484" y="3406064"/>
            <a:ext cx="3363856" cy="2606989"/>
          </a:xfrm>
          <a:prstGeom prst="rect">
            <a:avLst/>
          </a:prstGeom>
          <a:noFill/>
        </p:spPr>
      </p:pic>
      <p:pic>
        <p:nvPicPr>
          <p:cNvPr id="13" name="Picture 12">
            <a:extLst>
              <a:ext uri="{FF2B5EF4-FFF2-40B4-BE49-F238E27FC236}">
                <a16:creationId xmlns:a16="http://schemas.microsoft.com/office/drawing/2014/main" id="{D7578980-4ED2-B045-9EC5-B37EB859B880}"/>
              </a:ext>
            </a:extLst>
          </p:cNvPr>
          <p:cNvPicPr>
            <a:picLocks noChangeAspect="1"/>
          </p:cNvPicPr>
          <p:nvPr/>
        </p:nvPicPr>
        <p:blipFill rotWithShape="1">
          <a:blip r:embed="rId5"/>
          <a:srcRect t="22834" b="5380"/>
          <a:stretch/>
        </p:blipFill>
        <p:spPr>
          <a:xfrm>
            <a:off x="4878939" y="4121428"/>
            <a:ext cx="4085549" cy="2547932"/>
          </a:xfrm>
          <a:prstGeom prst="rect">
            <a:avLst/>
          </a:prstGeom>
        </p:spPr>
      </p:pic>
      <p:sp>
        <p:nvSpPr>
          <p:cNvPr id="14" name="عنصر نائب للمحتوى 2">
            <a:extLst>
              <a:ext uri="{FF2B5EF4-FFF2-40B4-BE49-F238E27FC236}">
                <a16:creationId xmlns:a16="http://schemas.microsoft.com/office/drawing/2014/main" id="{F1B847E5-9EA4-1B4A-AEED-75B155B28FC8}"/>
              </a:ext>
            </a:extLst>
          </p:cNvPr>
          <p:cNvSpPr txBox="1">
            <a:spLocks/>
          </p:cNvSpPr>
          <p:nvPr/>
        </p:nvSpPr>
        <p:spPr>
          <a:xfrm>
            <a:off x="457200" y="1224112"/>
            <a:ext cx="5340594" cy="580528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400" dirty="0">
                <a:latin typeface="Arial" pitchFamily="34" charset="0"/>
                <a:cs typeface="Arial" pitchFamily="34" charset="0"/>
              </a:rPr>
              <a:t>Load DNA or RNA ladder (fragments with known sizes) into the first well (acts a ruler to compare and identify sizes of different bands)</a:t>
            </a:r>
          </a:p>
          <a:p>
            <a:pPr lvl="0" algn="l" rtl="0">
              <a:spcBef>
                <a:spcPct val="20000"/>
              </a:spcBef>
              <a:defRPr/>
            </a:pPr>
            <a:endParaRPr lang="en-US" sz="2400" dirty="0">
              <a:latin typeface="Arial" pitchFamily="34" charset="0"/>
              <a:cs typeface="Arial" pitchFamily="34" charset="0"/>
            </a:endParaRPr>
          </a:p>
        </p:txBody>
      </p:sp>
      <p:sp>
        <p:nvSpPr>
          <p:cNvPr id="15" name="عنوان 1">
            <a:extLst>
              <a:ext uri="{FF2B5EF4-FFF2-40B4-BE49-F238E27FC236}">
                <a16:creationId xmlns:a16="http://schemas.microsoft.com/office/drawing/2014/main" id="{62D7A9D0-66F9-A947-AE7A-457C906D7DA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3685310241"/>
      </p:ext>
    </p:extLst>
  </p:cSld>
  <p:clrMapOvr>
    <a:masterClrMapping/>
  </p:clrMapOvr>
  <mc:AlternateContent xmlns:mc="http://schemas.openxmlformats.org/markup-compatibility/2006" xmlns:p14="http://schemas.microsoft.com/office/powerpoint/2010/main">
    <mc:Choice Requires="p14">
      <p:transition spd="slow" p14:dur="2000" advTm="20961"/>
    </mc:Choice>
    <mc:Fallback xmlns="">
      <p:transition spd="slow" advTm="20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FAC9E856-2453-D549-9965-C7CCCEE1821F}"/>
              </a:ext>
            </a:extLst>
          </p:cNvPr>
          <p:cNvPicPr>
            <a:picLocks noChangeAspect="1"/>
          </p:cNvPicPr>
          <p:nvPr/>
        </p:nvPicPr>
        <p:blipFill rotWithShape="1">
          <a:blip r:embed="rId3">
            <a:extLst>
              <a:ext uri="{28A0092B-C50C-407E-A947-70E740481C1C}">
                <a14:useLocalDpi xmlns:a14="http://schemas.microsoft.com/office/drawing/2010/main" val="0"/>
              </a:ext>
            </a:extLst>
          </a:blip>
          <a:srcRect l="5629" r="3346" b="4644"/>
          <a:stretch/>
        </p:blipFill>
        <p:spPr>
          <a:xfrm>
            <a:off x="683568" y="2132856"/>
            <a:ext cx="5472608" cy="3222829"/>
          </a:xfrm>
          <a:prstGeom prst="rect">
            <a:avLst/>
          </a:prstGeom>
        </p:spPr>
      </p:pic>
      <p:pic>
        <p:nvPicPr>
          <p:cNvPr id="9" name="Picture 8">
            <a:extLst>
              <a:ext uri="{FF2B5EF4-FFF2-40B4-BE49-F238E27FC236}">
                <a16:creationId xmlns:a16="http://schemas.microsoft.com/office/drawing/2014/main" id="{AF3F858E-BD1F-A049-A4E6-63B1C5EB1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832" y="1705734"/>
            <a:ext cx="1983961" cy="4077072"/>
          </a:xfrm>
          <a:prstGeom prst="rect">
            <a:avLst/>
          </a:prstGeom>
        </p:spPr>
      </p:pic>
      <p:sp>
        <p:nvSpPr>
          <p:cNvPr id="12" name="عنوان 1">
            <a:extLst>
              <a:ext uri="{FF2B5EF4-FFF2-40B4-BE49-F238E27FC236}">
                <a16:creationId xmlns:a16="http://schemas.microsoft.com/office/drawing/2014/main" id="{0702F776-4BDD-B446-9A26-6920A761E349}"/>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27376408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 name="Picture 22" descr="http://www.neurology.org/content/53/5/1087/F1.large.jpg">
            <a:extLst>
              <a:ext uri="{FF2B5EF4-FFF2-40B4-BE49-F238E27FC236}">
                <a16:creationId xmlns:a16="http://schemas.microsoft.com/office/drawing/2014/main" id="{43200514-FF0B-C348-928F-F77572CBEC72}"/>
              </a:ext>
            </a:extLst>
          </p:cNvPr>
          <p:cNvPicPr>
            <a:picLocks noChangeAspect="1" noChangeArrowheads="1"/>
          </p:cNvPicPr>
          <p:nvPr/>
        </p:nvPicPr>
        <p:blipFill>
          <a:blip r:embed="rId3" cstate="print"/>
          <a:srcRect/>
          <a:stretch>
            <a:fillRect/>
          </a:stretch>
        </p:blipFill>
        <p:spPr bwMode="auto">
          <a:xfrm>
            <a:off x="2051720" y="1772816"/>
            <a:ext cx="5544616" cy="4037173"/>
          </a:xfrm>
          <a:prstGeom prst="rect">
            <a:avLst/>
          </a:prstGeom>
          <a:noFill/>
        </p:spPr>
      </p:pic>
      <p:sp>
        <p:nvSpPr>
          <p:cNvPr id="11" name="عنوان 1">
            <a:extLst>
              <a:ext uri="{FF2B5EF4-FFF2-40B4-BE49-F238E27FC236}">
                <a16:creationId xmlns:a16="http://schemas.microsoft.com/office/drawing/2014/main" id="{47BA6715-0D95-E549-9572-7D49972DAA3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3" name="مجموعة 12"/>
          <p:cNvGrpSpPr/>
          <p:nvPr/>
        </p:nvGrpSpPr>
        <p:grpSpPr>
          <a:xfrm>
            <a:off x="1285852" y="1988098"/>
            <a:ext cx="3000396" cy="3869794"/>
            <a:chOff x="857224" y="2214554"/>
            <a:chExt cx="3000396" cy="3869794"/>
          </a:xfrm>
        </p:grpSpPr>
        <p:pic>
          <p:nvPicPr>
            <p:cNvPr id="14" name="Picture 2" descr="http://www.biosyn.com/images/userfiles/image/NB-2645.gif"/>
            <p:cNvPicPr>
              <a:picLocks noChangeAspect="1" noChangeArrowheads="1"/>
            </p:cNvPicPr>
            <p:nvPr/>
          </p:nvPicPr>
          <p:blipFill>
            <a:blip r:embed="rId4"/>
            <a:srcRect l="7576" t="12097" r="45075"/>
            <a:stretch>
              <a:fillRect/>
            </a:stretch>
          </p:blipFill>
          <p:spPr bwMode="auto">
            <a:xfrm>
              <a:off x="857224" y="2214554"/>
              <a:ext cx="3000396" cy="3488433"/>
            </a:xfrm>
            <a:prstGeom prst="rect">
              <a:avLst/>
            </a:prstGeom>
            <a:noFill/>
          </p:spPr>
        </p:pic>
        <p:sp>
          <p:nvSpPr>
            <p:cNvPr id="15" name="مربع نص 14"/>
            <p:cNvSpPr txBox="1"/>
            <p:nvPr/>
          </p:nvSpPr>
          <p:spPr>
            <a:xfrm>
              <a:off x="1857356" y="5715016"/>
              <a:ext cx="1095877" cy="369332"/>
            </a:xfrm>
            <a:prstGeom prst="rect">
              <a:avLst/>
            </a:prstGeom>
            <a:noFill/>
          </p:spPr>
          <p:txBody>
            <a:bodyPr wrap="none" rtlCol="0">
              <a:spAutoFit/>
            </a:bodyPr>
            <a:lstStyle/>
            <a:p>
              <a:r>
                <a:rPr lang="en-US" dirty="0"/>
                <a:t>Total RNA</a:t>
              </a:r>
              <a:endParaRPr lang="en-GB" dirty="0"/>
            </a:p>
          </p:txBody>
        </p:sp>
      </p:grpSp>
      <p:pic>
        <p:nvPicPr>
          <p:cNvPr id="16" name="Picture 4" descr="http://www.researchgate.net/publictopics.PublicPostFileLoader.html?id=5179d82bd2fd648f09000002&amp;key=9c9605179d82b57d57_m"/>
          <p:cNvPicPr>
            <a:picLocks noChangeAspect="1" noChangeArrowheads="1"/>
          </p:cNvPicPr>
          <p:nvPr/>
        </p:nvPicPr>
        <p:blipFill>
          <a:blip r:embed="rId5"/>
          <a:srcRect/>
          <a:stretch>
            <a:fillRect/>
          </a:stretch>
        </p:blipFill>
        <p:spPr bwMode="auto">
          <a:xfrm>
            <a:off x="5357818" y="2024690"/>
            <a:ext cx="2643206" cy="3618888"/>
          </a:xfrm>
          <a:prstGeom prst="rect">
            <a:avLst/>
          </a:prstGeom>
          <a:noFill/>
        </p:spPr>
      </p:pic>
      <p:sp>
        <p:nvSpPr>
          <p:cNvPr id="17" name="عنوان 1">
            <a:extLst>
              <a:ext uri="{FF2B5EF4-FFF2-40B4-BE49-F238E27FC236}">
                <a16:creationId xmlns:a16="http://schemas.microsoft.com/office/drawing/2014/main" id="{5C3A8423-EF45-E740-85D4-96AC0115C96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069110699"/>
      </p:ext>
    </p:extLst>
  </p:cSld>
  <p:clrMapOvr>
    <a:masterClrMapping/>
  </p:clrMapOvr>
  <mc:AlternateContent xmlns:mc="http://schemas.openxmlformats.org/markup-compatibility/2006" xmlns:p14="http://schemas.microsoft.com/office/powerpoint/2010/main">
    <mc:Choice Requires="p14">
      <p:transition spd="slow" p14:dur="2000" advTm="229126"/>
    </mc:Choice>
    <mc:Fallback xmlns="">
      <p:transition spd="slow" advTm="229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6215106"/>
          </a:xfrm>
          <a:prstGeom prst="rect">
            <a:avLst/>
          </a:prstGeom>
        </p:spPr>
        <p:txBody>
          <a:bodyPr vert="horz" lIns="91440" tIns="45720" rIns="91440" bIns="45720" rtlCol="1">
            <a:normAutofit/>
          </a:bodyPr>
          <a:lstStyle/>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4" name="Picture 4" descr="http://elte.prompt.hu/sites/default/files/tananyagok/practical_biochemistry/images/m688d0036.jpg"/>
          <p:cNvPicPr>
            <a:picLocks noChangeAspect="1" noChangeArrowheads="1"/>
          </p:cNvPicPr>
          <p:nvPr/>
        </p:nvPicPr>
        <p:blipFill>
          <a:blip r:embed="rId4"/>
          <a:srcRect l="62938"/>
          <a:stretch>
            <a:fillRect/>
          </a:stretch>
        </p:blipFill>
        <p:spPr bwMode="auto">
          <a:xfrm>
            <a:off x="714348" y="2564904"/>
            <a:ext cx="2742326" cy="4273968"/>
          </a:xfrm>
          <a:prstGeom prst="rect">
            <a:avLst/>
          </a:prstGeom>
          <a:noFill/>
        </p:spPr>
      </p:pic>
      <p:pic>
        <p:nvPicPr>
          <p:cNvPr id="5126" name="Picture 6" descr="http://www.biotechniques.com/multimedia/archive/00003/BTN_A_000112902_O_F00_3774a.gif"/>
          <p:cNvPicPr>
            <a:picLocks noChangeAspect="1" noChangeArrowheads="1"/>
          </p:cNvPicPr>
          <p:nvPr/>
        </p:nvPicPr>
        <p:blipFill>
          <a:blip r:embed="rId5"/>
          <a:srcRect/>
          <a:stretch>
            <a:fillRect/>
          </a:stretch>
        </p:blipFill>
        <p:spPr bwMode="auto">
          <a:xfrm>
            <a:off x="4071934" y="3022108"/>
            <a:ext cx="4714908" cy="3043258"/>
          </a:xfrm>
          <a:prstGeom prst="rect">
            <a:avLst/>
          </a:prstGeom>
          <a:noFill/>
        </p:spPr>
      </p:pic>
      <p:cxnSp>
        <p:nvCxnSpPr>
          <p:cNvPr id="14" name="رابط مستقيم 13"/>
          <p:cNvCxnSpPr/>
          <p:nvPr/>
        </p:nvCxnSpPr>
        <p:spPr>
          <a:xfrm rot="5400000">
            <a:off x="3143240" y="4850919"/>
            <a:ext cx="1214447" cy="928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a:off x="3143240" y="3707912"/>
            <a:ext cx="1000132" cy="500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rot="10800000" flipV="1">
            <a:off x="3000364" y="4422294"/>
            <a:ext cx="2857522" cy="71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05EF9E-F080-6F4B-804A-A68FD1E08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9462" y="1320384"/>
            <a:ext cx="4286216" cy="1428739"/>
          </a:xfrm>
          <a:prstGeom prst="rect">
            <a:avLst/>
          </a:prstGeom>
        </p:spPr>
      </p:pic>
      <p:sp>
        <p:nvSpPr>
          <p:cNvPr id="17" name="عنوان 1">
            <a:extLst>
              <a:ext uri="{FF2B5EF4-FFF2-40B4-BE49-F238E27FC236}">
                <a16:creationId xmlns:a16="http://schemas.microsoft.com/office/drawing/2014/main" id="{016C02BB-EC38-F34A-99AF-F4512EA35EC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712633417"/>
      </p:ext>
    </p:extLst>
  </p:cSld>
  <p:clrMapOvr>
    <a:masterClrMapping/>
  </p:clrMapOvr>
  <mc:AlternateContent xmlns:mc="http://schemas.openxmlformats.org/markup-compatibility/2006" xmlns:p14="http://schemas.microsoft.com/office/powerpoint/2010/main">
    <mc:Choice Requires="p14">
      <p:transition spd="slow" p14:dur="2000" advTm="416192"/>
    </mc:Choice>
    <mc:Fallback xmlns="">
      <p:transition spd="slow" advTm="41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linds(horizont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diamond(in)">
                                      <p:cBhvr>
                                        <p:cTn id="12" dur="1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B46CA4F8-142E-8743-99CC-B373C445D99B}"/>
              </a:ext>
            </a:extLst>
          </p:cNvPr>
          <p:cNvGrpSpPr/>
          <p:nvPr/>
        </p:nvGrpSpPr>
        <p:grpSpPr>
          <a:xfrm>
            <a:off x="1547664" y="2729851"/>
            <a:ext cx="6768752" cy="2643365"/>
            <a:chOff x="1403648" y="2872730"/>
            <a:chExt cx="6408712" cy="2499325"/>
          </a:xfrm>
        </p:grpSpPr>
        <p:pic>
          <p:nvPicPr>
            <p:cNvPr id="7" name="Picture 6">
              <a:extLst>
                <a:ext uri="{FF2B5EF4-FFF2-40B4-BE49-F238E27FC236}">
                  <a16:creationId xmlns:a16="http://schemas.microsoft.com/office/drawing/2014/main" id="{B06B8E63-E0AE-A94F-86A6-B57DA4E75005}"/>
                </a:ext>
              </a:extLst>
            </p:cNvPr>
            <p:cNvPicPr>
              <a:picLocks noChangeAspect="1"/>
            </p:cNvPicPr>
            <p:nvPr/>
          </p:nvPicPr>
          <p:blipFill rotWithShape="1">
            <a:blip r:embed="rId4">
              <a:extLst>
                <a:ext uri="{28A0092B-C50C-407E-A947-70E740481C1C}">
                  <a14:useLocalDpi xmlns:a14="http://schemas.microsoft.com/office/drawing/2010/main" val="0"/>
                </a:ext>
              </a:extLst>
            </a:blip>
            <a:srcRect l="6312" t="7687" r="9162"/>
            <a:stretch/>
          </p:blipFill>
          <p:spPr>
            <a:xfrm>
              <a:off x="1403648" y="2872730"/>
              <a:ext cx="6408712" cy="2356470"/>
            </a:xfrm>
            <a:prstGeom prst="rect">
              <a:avLst/>
            </a:prstGeom>
          </p:spPr>
        </p:pic>
        <p:sp>
          <p:nvSpPr>
            <p:cNvPr id="8" name="TextBox 7">
              <a:extLst>
                <a:ext uri="{FF2B5EF4-FFF2-40B4-BE49-F238E27FC236}">
                  <a16:creationId xmlns:a16="http://schemas.microsoft.com/office/drawing/2014/main" id="{08557661-E569-BD46-B58D-9A1491DD48CC}"/>
                </a:ext>
              </a:extLst>
            </p:cNvPr>
            <p:cNvSpPr txBox="1"/>
            <p:nvPr/>
          </p:nvSpPr>
          <p:spPr>
            <a:xfrm>
              <a:off x="4932040" y="4941168"/>
              <a:ext cx="925253" cy="430887"/>
            </a:xfrm>
            <a:prstGeom prst="rect">
              <a:avLst/>
            </a:prstGeom>
            <a:noFill/>
          </p:spPr>
          <p:txBody>
            <a:bodyPr wrap="none" rtlCol="0">
              <a:spAutoFit/>
            </a:bodyPr>
            <a:lstStyle/>
            <a:p>
              <a:pPr marL="0" algn="l" defTabSz="914400" rtl="0" eaLnBrk="1" latinLnBrk="0" hangingPunct="1"/>
              <a:r>
                <a:rPr lang="en-GB" sz="1100" b="1" dirty="0">
                  <a:solidFill>
                    <a:schemeClr val="bg1">
                      <a:lumMod val="50000"/>
                    </a:schemeClr>
                  </a:solidFill>
                </a:rPr>
                <a:t>Wavelength </a:t>
              </a:r>
            </a:p>
            <a:p>
              <a:pPr marL="0" algn="ctr" defTabSz="914400" rtl="0" eaLnBrk="1" latinLnBrk="0" hangingPunct="1"/>
              <a:r>
                <a:rPr lang="en-GB" sz="1100" b="1" dirty="0">
                  <a:solidFill>
                    <a:schemeClr val="bg1">
                      <a:lumMod val="50000"/>
                    </a:schemeClr>
                  </a:solidFill>
                </a:rPr>
                <a:t>selector</a:t>
              </a:r>
            </a:p>
          </p:txBody>
        </p:sp>
        <p:sp>
          <p:nvSpPr>
            <p:cNvPr id="13" name="TextBox 12">
              <a:extLst>
                <a:ext uri="{FF2B5EF4-FFF2-40B4-BE49-F238E27FC236}">
                  <a16:creationId xmlns:a16="http://schemas.microsoft.com/office/drawing/2014/main" id="{AA542DB5-88BE-5E42-84C4-CA1704CF1D61}"/>
                </a:ext>
              </a:extLst>
            </p:cNvPr>
            <p:cNvSpPr txBox="1"/>
            <p:nvPr/>
          </p:nvSpPr>
          <p:spPr>
            <a:xfrm>
              <a:off x="5457708" y="3717032"/>
              <a:ext cx="338554"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a:t>
              </a:r>
            </a:p>
          </p:txBody>
        </p:sp>
        <p:sp>
          <p:nvSpPr>
            <p:cNvPr id="15" name="TextBox 14">
              <a:extLst>
                <a:ext uri="{FF2B5EF4-FFF2-40B4-BE49-F238E27FC236}">
                  <a16:creationId xmlns:a16="http://schemas.microsoft.com/office/drawing/2014/main" id="{01D96364-AF6E-BB48-A385-6C9A6881CF6E}"/>
                </a:ext>
              </a:extLst>
            </p:cNvPr>
            <p:cNvSpPr txBox="1"/>
            <p:nvPr/>
          </p:nvSpPr>
          <p:spPr>
            <a:xfrm>
              <a:off x="6465694" y="3717032"/>
              <a:ext cx="336952"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t</a:t>
              </a:r>
            </a:p>
          </p:txBody>
        </p:sp>
      </p:grpSp>
      <p:sp>
        <p:nvSpPr>
          <p:cNvPr id="11" name="عنصر نائب للمحتوى 2"/>
          <p:cNvSpPr txBox="1">
            <a:spLocks/>
          </p:cNvSpPr>
          <p:nvPr/>
        </p:nvSpPr>
        <p:spPr>
          <a:xfrm>
            <a:off x="440721" y="1052736"/>
            <a:ext cx="7299632" cy="5688632"/>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UV-Vis spectrophotometer (ultraviolet-visible spectrophotometer) instrument is used to measure the concentration and the yield of the extracted nucleic acid (DNA or RNA) </a:t>
            </a: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ctr" rtl="0">
              <a:spcBef>
                <a:spcPct val="20000"/>
              </a:spcBef>
              <a:defRPr/>
            </a:pPr>
            <a:endParaRPr lang="en-US" sz="600" b="1" i="1" dirty="0"/>
          </a:p>
          <a:p>
            <a:pPr marL="514350" lvl="0" indent="-514350" algn="ctr" rtl="0">
              <a:spcBef>
                <a:spcPct val="20000"/>
              </a:spcBef>
              <a:defRPr/>
            </a:pPr>
            <a:r>
              <a:rPr lang="en-US" b="1" i="1" dirty="0"/>
              <a:t>Electromagnetic Spectrum of Light</a:t>
            </a:r>
          </a:p>
          <a:p>
            <a:pPr marL="514350" lvl="0" indent="-514350" algn="l" rtl="0">
              <a:spcBef>
                <a:spcPct val="20000"/>
              </a:spcBef>
              <a:defRPr/>
            </a:pPr>
            <a:endParaRPr lang="en-US" sz="2000" dirty="0"/>
          </a:p>
        </p:txBody>
      </p:sp>
      <p:pic>
        <p:nvPicPr>
          <p:cNvPr id="14" name="Picture 13">
            <a:extLst>
              <a:ext uri="{FF2B5EF4-FFF2-40B4-BE49-F238E27FC236}">
                <a16:creationId xmlns:a16="http://schemas.microsoft.com/office/drawing/2014/main" id="{12453033-6295-CC4B-9A68-9A9CF30A8D2A}"/>
              </a:ext>
            </a:extLst>
          </p:cNvPr>
          <p:cNvPicPr>
            <a:picLocks noChangeAspect="1"/>
          </p:cNvPicPr>
          <p:nvPr/>
        </p:nvPicPr>
        <p:blipFill>
          <a:blip r:embed="rId5"/>
          <a:stretch>
            <a:fillRect/>
          </a:stretch>
        </p:blipFill>
        <p:spPr>
          <a:xfrm>
            <a:off x="2161044" y="5733256"/>
            <a:ext cx="5191224" cy="1080444"/>
          </a:xfrm>
          <a:prstGeom prst="rect">
            <a:avLst/>
          </a:prstGeom>
        </p:spPr>
      </p:pic>
      <p:sp>
        <p:nvSpPr>
          <p:cNvPr id="18" name="عنوان 1">
            <a:extLst>
              <a:ext uri="{FF2B5EF4-FFF2-40B4-BE49-F238E27FC236}">
                <a16:creationId xmlns:a16="http://schemas.microsoft.com/office/drawing/2014/main" id="{EC18A158-D5F7-FB43-B94A-D76AE6B9D77D}"/>
              </a:ext>
            </a:extLst>
          </p:cNvPr>
          <p:cNvSpPr txBox="1">
            <a:spLocks/>
          </p:cNvSpPr>
          <p:nvPr/>
        </p:nvSpPr>
        <p:spPr>
          <a:xfrm>
            <a:off x="-323528" y="71422"/>
            <a:ext cx="91440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3600" b="1">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6341665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9" end="9"/>
                                            </p:txEl>
                                          </p:spTgt>
                                        </p:tgtEl>
                                        <p:attrNameLst>
                                          <p:attrName>style.visibility</p:attrName>
                                        </p:attrNameLst>
                                      </p:cBhvr>
                                      <p:to>
                                        <p:strVal val="visible"/>
                                      </p:to>
                                    </p:set>
                                    <p:animEffect transition="in" filter="blinds(horizontal)">
                                      <p:cBhvr>
                                        <p:cTn id="12" dur="500"/>
                                        <p:tgtEl>
                                          <p:spTgt spid="11">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5976664"/>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Part of the incident light will be absorbed by the sample particles (depending on the concentration)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The attenuation in the light that reaches  the detector is measured in relation to the incident light and expressed as </a:t>
            </a:r>
            <a:r>
              <a:rPr lang="en-US" sz="2600" dirty="0">
                <a:solidFill>
                  <a:srgbClr val="C00000"/>
                </a:solidFill>
                <a:latin typeface="Arial" panose="020B0604020202020204" pitchFamily="34" charset="0"/>
                <a:cs typeface="Arial" pitchFamily="34" charset="0"/>
              </a:rPr>
              <a:t>o</a:t>
            </a:r>
            <a:r>
              <a:rPr lang="en-US" sz="2600" dirty="0">
                <a:latin typeface="Arial" panose="020B0604020202020204" pitchFamily="34" charset="0"/>
                <a:cs typeface="Arial" pitchFamily="34" charset="0"/>
              </a:rPr>
              <a:t>ptical </a:t>
            </a:r>
            <a:r>
              <a:rPr lang="en-US" sz="2600" dirty="0">
                <a:solidFill>
                  <a:srgbClr val="C00000"/>
                </a:solidFill>
                <a:latin typeface="Arial" panose="020B0604020202020204" pitchFamily="34" charset="0"/>
                <a:cs typeface="Arial" pitchFamily="34" charset="0"/>
              </a:rPr>
              <a:t>d</a:t>
            </a:r>
            <a:r>
              <a:rPr lang="en-US" sz="2600" dirty="0">
                <a:latin typeface="Arial" panose="020B0604020202020204" pitchFamily="34" charset="0"/>
                <a:cs typeface="Arial" pitchFamily="34" charset="0"/>
              </a:rPr>
              <a:t>ensity </a:t>
            </a:r>
            <a:r>
              <a:rPr lang="en-US" sz="2600" b="1" dirty="0">
                <a:solidFill>
                  <a:srgbClr val="C00000"/>
                </a:solidFill>
                <a:latin typeface="Arial" panose="020B0604020202020204" pitchFamily="34" charset="0"/>
                <a:cs typeface="Arial" pitchFamily="34" charset="0"/>
              </a:rPr>
              <a:t>(OD)</a:t>
            </a: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5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Nucleic acids absorb UV-light with                   maximum absorbance at wavelength                               of 260 nm  (</a:t>
            </a:r>
            <a:r>
              <a:rPr lang="el-GR" sz="2600" dirty="0">
                <a:latin typeface="Arial" panose="020B0604020202020204" pitchFamily="34" charset="0"/>
                <a:cs typeface="Arial" pitchFamily="34" charset="0"/>
              </a:rPr>
              <a:t>λ</a:t>
            </a:r>
            <a:r>
              <a:rPr lang="en-US" sz="2600" dirty="0">
                <a:latin typeface="Arial" panose="020B0604020202020204" pitchFamily="34" charset="0"/>
                <a:cs typeface="Arial" pitchFamily="34" charset="0"/>
              </a:rPr>
              <a:t>= 260nm)</a:t>
            </a:r>
          </a:p>
          <a:p>
            <a:pPr lvl="0" algn="l" rtl="0">
              <a:spcBef>
                <a:spcPct val="20000"/>
              </a:spcBef>
              <a:defRPr/>
            </a:pPr>
            <a:endParaRPr lang="en-US" sz="5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D50852B-437D-7A42-AB7F-40508136C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492" y="4303475"/>
            <a:ext cx="2563738" cy="2554549"/>
          </a:xfrm>
          <a:prstGeom prst="rect">
            <a:avLst/>
          </a:prstGeom>
        </p:spPr>
      </p:pic>
      <p:pic>
        <p:nvPicPr>
          <p:cNvPr id="8" name="Picture 7">
            <a:extLst>
              <a:ext uri="{FF2B5EF4-FFF2-40B4-BE49-F238E27FC236}">
                <a16:creationId xmlns:a16="http://schemas.microsoft.com/office/drawing/2014/main" id="{3A4647A5-B608-3347-B6A3-D3878EF2C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3439379"/>
            <a:ext cx="3799807" cy="1728192"/>
          </a:xfrm>
          <a:prstGeom prst="rect">
            <a:avLst/>
          </a:prstGeom>
        </p:spPr>
      </p:pic>
      <p:sp>
        <p:nvSpPr>
          <p:cNvPr id="13" name="عنوان 1">
            <a:extLst>
              <a:ext uri="{FF2B5EF4-FFF2-40B4-BE49-F238E27FC236}">
                <a16:creationId xmlns:a16="http://schemas.microsoft.com/office/drawing/2014/main" id="{A8FEA7F2-54E0-9A44-9FAC-9AC8E705ACCD}"/>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98363123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animEffect transition="in" filter="blinds(horizontal)">
                                      <p:cBhvr>
                                        <p:cTn id="15" dur="500"/>
                                        <p:tgtEl>
                                          <p:spTgt spid="11">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6552728"/>
          </a:xfrm>
          <a:prstGeom prst="rect">
            <a:avLst/>
          </a:prstGeom>
        </p:spPr>
        <p:txBody>
          <a:bodyPr vert="horz" lIns="91440" tIns="45720" rIns="91440" bIns="45720" rtlCol="1">
            <a:normAutofit/>
          </a:bodyPr>
          <a:lstStyle/>
          <a:p>
            <a:pPr lvl="0" algn="l" rtl="0">
              <a:spcBef>
                <a:spcPct val="20000"/>
              </a:spcBef>
              <a:defRPr/>
            </a:pPr>
            <a:endParaRPr lang="en-US" sz="500" dirty="0">
              <a:latin typeface="Arial" panose="020B0604020202020204"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Cuvette is made of plastic (disposable) or            quartz with two transparent and two opaque (foggy/frosted) sides </a:t>
            </a: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Before sample measurement, a blank must                  be measured (the buffer or solvent used to                     dissolve the sample) </a:t>
            </a: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p:txBody>
      </p:sp>
      <p:pic>
        <p:nvPicPr>
          <p:cNvPr id="13" name="Picture 2" descr="http://www.ansci.wisc.edu/jjp1/ansci_repro/lab/procedures/spectrophotometer/spec_photos/sq_cuvette.jpg">
            <a:extLst>
              <a:ext uri="{FF2B5EF4-FFF2-40B4-BE49-F238E27FC236}">
                <a16:creationId xmlns:a16="http://schemas.microsoft.com/office/drawing/2014/main" id="{4052B418-B8DD-2E4D-AC2C-54BEB4E5FAF8}"/>
              </a:ext>
            </a:extLst>
          </p:cNvPr>
          <p:cNvPicPr>
            <a:picLocks noChangeAspect="1" noChangeArrowheads="1"/>
          </p:cNvPicPr>
          <p:nvPr/>
        </p:nvPicPr>
        <p:blipFill>
          <a:blip r:embed="rId4"/>
          <a:srcRect/>
          <a:stretch>
            <a:fillRect/>
          </a:stretch>
        </p:blipFill>
        <p:spPr bwMode="auto">
          <a:xfrm>
            <a:off x="7596336" y="1412776"/>
            <a:ext cx="1285884" cy="2167220"/>
          </a:xfrm>
          <a:prstGeom prst="rect">
            <a:avLst/>
          </a:prstGeom>
          <a:noFill/>
        </p:spPr>
      </p:pic>
      <p:pic>
        <p:nvPicPr>
          <p:cNvPr id="10" name="Picture 9">
            <a:extLst>
              <a:ext uri="{FF2B5EF4-FFF2-40B4-BE49-F238E27FC236}">
                <a16:creationId xmlns:a16="http://schemas.microsoft.com/office/drawing/2014/main" id="{A68D84EB-2AAB-DE4F-90B0-FFD62E3C5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58" y="4109131"/>
            <a:ext cx="3875057" cy="2426986"/>
          </a:xfrm>
          <a:prstGeom prst="rect">
            <a:avLst/>
          </a:prstGeom>
        </p:spPr>
      </p:pic>
      <p:pic>
        <p:nvPicPr>
          <p:cNvPr id="12" name="Picture 11">
            <a:extLst>
              <a:ext uri="{FF2B5EF4-FFF2-40B4-BE49-F238E27FC236}">
                <a16:creationId xmlns:a16="http://schemas.microsoft.com/office/drawing/2014/main" id="{E48CCBAC-344F-4744-BCB0-20A51A0CBAEB}"/>
              </a:ext>
            </a:extLst>
          </p:cNvPr>
          <p:cNvPicPr>
            <a:picLocks noChangeAspect="1"/>
          </p:cNvPicPr>
          <p:nvPr/>
        </p:nvPicPr>
        <p:blipFill rotWithShape="1">
          <a:blip r:embed="rId6">
            <a:extLst>
              <a:ext uri="{28A0092B-C50C-407E-A947-70E740481C1C}">
                <a14:useLocalDpi xmlns:a14="http://schemas.microsoft.com/office/drawing/2010/main" val="0"/>
              </a:ext>
            </a:extLst>
          </a:blip>
          <a:srcRect l="1903" t="1555" r="-1"/>
          <a:stretch/>
        </p:blipFill>
        <p:spPr>
          <a:xfrm>
            <a:off x="4281476" y="3645849"/>
            <a:ext cx="2731306" cy="1676775"/>
          </a:xfrm>
          <a:prstGeom prst="rect">
            <a:avLst/>
          </a:prstGeom>
        </p:spPr>
      </p:pic>
      <p:sp>
        <p:nvSpPr>
          <p:cNvPr id="14" name="عنوان 1">
            <a:extLst>
              <a:ext uri="{FF2B5EF4-FFF2-40B4-BE49-F238E27FC236}">
                <a16:creationId xmlns:a16="http://schemas.microsoft.com/office/drawing/2014/main" id="{E96F0E65-5625-1849-8CAB-1B760AA3EF9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pic>
        <p:nvPicPr>
          <p:cNvPr id="4" name="Picture 3">
            <a:extLst>
              <a:ext uri="{FF2B5EF4-FFF2-40B4-BE49-F238E27FC236}">
                <a16:creationId xmlns:a16="http://schemas.microsoft.com/office/drawing/2014/main" id="{1B354257-FA29-2B42-AD0B-4B6E32A05D13}"/>
              </a:ext>
            </a:extLst>
          </p:cNvPr>
          <p:cNvPicPr>
            <a:picLocks noChangeAspect="1"/>
          </p:cNvPicPr>
          <p:nvPr/>
        </p:nvPicPr>
        <p:blipFill rotWithShape="1">
          <a:blip r:embed="rId7">
            <a:extLst>
              <a:ext uri="{28A0092B-C50C-407E-A947-70E740481C1C}">
                <a14:useLocalDpi xmlns:a14="http://schemas.microsoft.com/office/drawing/2010/main" val="0"/>
              </a:ext>
            </a:extLst>
          </a:blip>
          <a:srcRect l="10350" t="10597" r="10350"/>
          <a:stretch/>
        </p:blipFill>
        <p:spPr>
          <a:xfrm>
            <a:off x="7250785" y="4841328"/>
            <a:ext cx="1811496" cy="1970883"/>
          </a:xfrm>
          <a:prstGeom prst="rect">
            <a:avLst/>
          </a:prstGeom>
        </p:spPr>
      </p:pic>
    </p:spTree>
    <p:custDataLst>
      <p:tags r:id="rId1"/>
    </p:custDataLst>
    <p:extLst>
      <p:ext uri="{BB962C8B-B14F-4D97-AF65-F5344CB8AC3E}">
        <p14:creationId xmlns:p14="http://schemas.microsoft.com/office/powerpoint/2010/main" val="2308357804"/>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543956" cy="5590404"/>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itchFamily="34" charset="0"/>
                <a:cs typeface="Arial" pitchFamily="34" charset="0"/>
              </a:rPr>
              <a:t>The concentration is estimated per one optical density unit (1OD) according to the type of nucleic acid (e.g. </a:t>
            </a:r>
            <a:r>
              <a:rPr lang="pl-PL" sz="2800" dirty="0"/>
              <a:t>1 OD unit = 50 µg/ml</a:t>
            </a:r>
            <a:r>
              <a:rPr lang="en-US" sz="2800" dirty="0"/>
              <a:t> dsDNA</a:t>
            </a:r>
            <a:r>
              <a:rPr lang="en-US" sz="2600" dirty="0">
                <a:latin typeface="Arial" pitchFamily="34" charset="0"/>
                <a:cs typeface="Arial" pitchFamily="34" charset="0"/>
              </a:rPr>
              <a:t>) </a:t>
            </a:r>
          </a:p>
          <a:p>
            <a:pPr marL="514350" indent="-514350" algn="l" rtl="0">
              <a:spcBef>
                <a:spcPct val="20000"/>
              </a:spcBef>
              <a:buFont typeface="Arial" pitchFamily="34" charset="0"/>
              <a:buChar char="•"/>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800" b="1" dirty="0">
              <a:solidFill>
                <a:srgbClr val="0000FF"/>
              </a:solidFill>
              <a:latin typeface="Arial" pitchFamily="34" charset="0"/>
              <a:cs typeface="Arial" pitchFamily="34" charset="0"/>
            </a:endParaRPr>
          </a:p>
          <a:p>
            <a:pPr marL="514350" indent="-514350" algn="l" rtl="0">
              <a:spcBef>
                <a:spcPct val="20000"/>
              </a:spcBef>
              <a:buFont typeface="Arial" pitchFamily="34" charset="0"/>
              <a:buChar char="•"/>
              <a:defRPr/>
            </a:pPr>
            <a:r>
              <a:rPr lang="en-US" sz="2400" dirty="0">
                <a:latin typeface="Arial" pitchFamily="34" charset="0"/>
                <a:cs typeface="Arial" pitchFamily="34" charset="0"/>
              </a:rPr>
              <a:t>The concentration is calculated according to the following equation:</a:t>
            </a:r>
          </a:p>
          <a:p>
            <a:pPr marL="514350" indent="-514350" algn="l" rtl="0">
              <a:spcBef>
                <a:spcPct val="20000"/>
              </a:spcBef>
              <a:defRPr/>
            </a:pPr>
            <a:r>
              <a:rPr lang="en-US" sz="1200" dirty="0">
                <a:latin typeface="Arial" pitchFamily="34" charset="0"/>
                <a:cs typeface="Arial" pitchFamily="34" charset="0"/>
              </a:rPr>
              <a:t> </a:t>
            </a:r>
          </a:p>
          <a:p>
            <a:pPr marL="514350" indent="-514350" algn="ctr" rtl="0">
              <a:spcBef>
                <a:spcPct val="20000"/>
              </a:spcBef>
              <a:defRPr/>
            </a:pPr>
            <a:r>
              <a:rPr lang="en-GB" b="1" dirty="0">
                <a:solidFill>
                  <a:srgbClr val="C00000"/>
                </a:solidFill>
                <a:latin typeface="Arial" pitchFamily="34" charset="0"/>
                <a:cs typeface="Arial" pitchFamily="34" charset="0"/>
              </a:rPr>
              <a:t>DNA Concentration (µg/ml) = </a:t>
            </a:r>
            <a:r>
              <a:rPr lang="pl-PL" b="1" dirty="0">
                <a:solidFill>
                  <a:srgbClr val="C00000"/>
                </a:solidFill>
                <a:latin typeface="Arial" pitchFamily="34" charset="0"/>
                <a:cs typeface="Arial" pitchFamily="34" charset="0"/>
              </a:rPr>
              <a:t> OD</a:t>
            </a:r>
            <a:r>
              <a:rPr lang="pl-PL" b="1" baseline="-25000" dirty="0">
                <a:solidFill>
                  <a:srgbClr val="C00000"/>
                </a:solidFill>
                <a:latin typeface="Arial" pitchFamily="34" charset="0"/>
                <a:cs typeface="Arial" pitchFamily="34" charset="0"/>
              </a:rPr>
              <a:t>260</a:t>
            </a:r>
            <a:r>
              <a:rPr lang="pl-PL" b="1" dirty="0">
                <a:solidFill>
                  <a:srgbClr val="C00000"/>
                </a:solidFill>
                <a:latin typeface="Arial" pitchFamily="34" charset="0"/>
                <a:cs typeface="Arial" pitchFamily="34" charset="0"/>
              </a:rPr>
              <a:t> </a:t>
            </a:r>
            <a:r>
              <a:rPr lang="en-GB" b="1" dirty="0">
                <a:solidFill>
                  <a:srgbClr val="C00000"/>
                </a:solidFill>
                <a:latin typeface="Arial" pitchFamily="34" charset="0"/>
                <a:cs typeface="Arial" pitchFamily="34" charset="0"/>
              </a:rPr>
              <a:t> × dilution factor × 50 µg/ml</a:t>
            </a:r>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graphicFrame>
        <p:nvGraphicFramePr>
          <p:cNvPr id="9" name="جدول 8"/>
          <p:cNvGraphicFramePr>
            <a:graphicFrameLocks noGrp="1"/>
          </p:cNvGraphicFramePr>
          <p:nvPr>
            <p:extLst>
              <p:ext uri="{D42A27DB-BD31-4B8C-83A1-F6EECF244321}">
                <p14:modId xmlns:p14="http://schemas.microsoft.com/office/powerpoint/2010/main" val="663373761"/>
              </p:ext>
            </p:extLst>
          </p:nvPr>
        </p:nvGraphicFramePr>
        <p:xfrm>
          <a:off x="1259632" y="2756520"/>
          <a:ext cx="6929454" cy="1752600"/>
        </p:xfrm>
        <a:graphic>
          <a:graphicData uri="http://schemas.openxmlformats.org/drawingml/2006/table">
            <a:tbl>
              <a:tblPr firstRow="1" bandRow="1">
                <a:tableStyleId>{5C22544A-7EE6-4342-B048-85BDC9FD1C3A}</a:tableStyleId>
              </a:tblPr>
              <a:tblGrid>
                <a:gridCol w="3464727">
                  <a:extLst>
                    <a:ext uri="{9D8B030D-6E8A-4147-A177-3AD203B41FA5}">
                      <a16:colId xmlns:a16="http://schemas.microsoft.com/office/drawing/2014/main" val="20000"/>
                    </a:ext>
                  </a:extLst>
                </a:gridCol>
                <a:gridCol w="3464727">
                  <a:extLst>
                    <a:ext uri="{9D8B030D-6E8A-4147-A177-3AD203B41FA5}">
                      <a16:colId xmlns:a16="http://schemas.microsoft.com/office/drawing/2014/main" val="20001"/>
                    </a:ext>
                  </a:extLst>
                </a:gridCol>
              </a:tblGrid>
              <a:tr h="394500">
                <a:tc>
                  <a:txBody>
                    <a:bodyPr/>
                    <a:lstStyle/>
                    <a:p>
                      <a:pPr algn="ctr"/>
                      <a:r>
                        <a:rPr lang="en-GB" sz="1800" b="1" dirty="0">
                          <a:solidFill>
                            <a:schemeClr val="bg1"/>
                          </a:solidFill>
                        </a:rPr>
                        <a:t>Nucleic</a:t>
                      </a:r>
                      <a:r>
                        <a:rPr lang="en-GB" sz="1800" b="1" dirty="0">
                          <a:solidFill>
                            <a:schemeClr val="tx1"/>
                          </a:solidFill>
                        </a:rPr>
                        <a:t> </a:t>
                      </a:r>
                      <a:r>
                        <a:rPr lang="en-GB" sz="1800" b="1" dirty="0">
                          <a:solidFill>
                            <a:schemeClr val="bg1"/>
                          </a:solidFill>
                        </a:rPr>
                        <a:t>Acid</a:t>
                      </a:r>
                      <a:endParaRPr lang="en-GB" b="1" dirty="0">
                        <a:solidFill>
                          <a:schemeClr val="bg1"/>
                        </a:solidFill>
                      </a:endParaRPr>
                    </a:p>
                  </a:txBody>
                  <a:tcPr anchor="ctr"/>
                </a:tc>
                <a:tc>
                  <a:txBody>
                    <a:bodyPr/>
                    <a:lstStyle/>
                    <a:p>
                      <a:pPr algn="ctr"/>
                      <a:r>
                        <a:rPr lang="en-GB" sz="1800" dirty="0"/>
                        <a:t>Concentration (µg/ml) or (ng/µl) per  1 OD Unit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ds DNA </a:t>
                      </a:r>
                      <a:endParaRPr lang="en-GB" dirty="0"/>
                    </a:p>
                  </a:txBody>
                  <a:tcPr/>
                </a:tc>
                <a:tc>
                  <a:txBody>
                    <a:bodyPr/>
                    <a:lstStyle/>
                    <a:p>
                      <a:pPr algn="ctr"/>
                      <a:r>
                        <a:rPr lang="en-US" dirty="0"/>
                        <a:t>50</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a:t>
                      </a:r>
                      <a:r>
                        <a:rPr lang="en-GB" sz="1800" dirty="0" err="1"/>
                        <a:t>ss</a:t>
                      </a:r>
                      <a:r>
                        <a:rPr lang="en-GB" sz="1800" dirty="0"/>
                        <a:t> DNA </a:t>
                      </a:r>
                      <a:endParaRPr lang="en-GB" dirty="0"/>
                    </a:p>
                  </a:txBody>
                  <a:tcPr/>
                </a:tc>
                <a:tc>
                  <a:txBody>
                    <a:bodyPr/>
                    <a:lstStyle/>
                    <a:p>
                      <a:pPr algn="ctr"/>
                      <a:r>
                        <a:rPr lang="en-US" dirty="0"/>
                        <a:t>33</a:t>
                      </a:r>
                      <a:endParaRPr lang="en-GB" dirty="0"/>
                    </a:p>
                  </a:txBody>
                  <a:tcPr/>
                </a:tc>
                <a:extLst>
                  <a:ext uri="{0D108BD9-81ED-4DB2-BD59-A6C34878D82A}">
                    <a16:rowId xmlns:a16="http://schemas.microsoft.com/office/drawing/2014/main" val="10002"/>
                  </a:ext>
                </a:extLst>
              </a:tr>
              <a:tr h="370840">
                <a:tc>
                  <a:txBody>
                    <a:bodyPr/>
                    <a:lstStyle/>
                    <a:p>
                      <a:pPr algn="ctr"/>
                      <a:r>
                        <a:rPr lang="en-GB" sz="1800" dirty="0" err="1"/>
                        <a:t>ss</a:t>
                      </a:r>
                      <a:r>
                        <a:rPr lang="en-GB" sz="1800" dirty="0"/>
                        <a:t> RNA </a:t>
                      </a:r>
                      <a:endParaRPr lang="en-GB" dirty="0"/>
                    </a:p>
                  </a:txBody>
                  <a:tcPr/>
                </a:tc>
                <a:tc>
                  <a:txBody>
                    <a:bodyPr/>
                    <a:lstStyle/>
                    <a:p>
                      <a:pPr algn="ctr"/>
                      <a:r>
                        <a:rPr lang="en-US" dirty="0"/>
                        <a:t>40</a:t>
                      </a:r>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0B790AFC-96DD-E84C-8FFE-7FAC2577864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821868891"/>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blinds(horizontal)">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animEffect transition="in" filter="blinds(horizontal)">
                                      <p:cBhvr>
                                        <p:cTn id="1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68760"/>
            <a:ext cx="8615394" cy="6336704"/>
          </a:xfrm>
          <a:prstGeom prst="rect">
            <a:avLst/>
          </a:prstGeom>
        </p:spPr>
        <p:txBody>
          <a:bodyPr vert="horz" lIns="91440" tIns="45720" rIns="91440" bIns="45720" rtlCol="1">
            <a:normAutofit fontScale="25000" lnSpcReduction="20000"/>
          </a:bodyPr>
          <a:lstStyle/>
          <a:p>
            <a:pPr marL="514350" indent="-514350" algn="ctr" rtl="0">
              <a:spcBef>
                <a:spcPct val="20000"/>
              </a:spcBef>
              <a:defRPr/>
            </a:pPr>
            <a:endParaRPr lang="en-US" sz="2200" b="1" dirty="0">
              <a:latin typeface="Arial" pitchFamily="34" charset="0"/>
              <a:cs typeface="Arial" pitchFamily="34" charset="0"/>
            </a:endParaRPr>
          </a:p>
          <a:p>
            <a:pPr algn="l" rtl="0">
              <a:spcBef>
                <a:spcPct val="20000"/>
              </a:spcBef>
              <a:defRPr/>
            </a:pPr>
            <a:r>
              <a:rPr lang="en-US" sz="6400" b="1" dirty="0">
                <a:latin typeface="Arial" pitchFamily="34" charset="0"/>
                <a:cs typeface="Arial" pitchFamily="34" charset="0"/>
              </a:rPr>
              <a:t>Example 1: </a:t>
            </a:r>
            <a:r>
              <a:rPr lang="en-GB" sz="6400" b="1" dirty="0">
                <a:latin typeface="Arial" pitchFamily="34" charset="0"/>
                <a:cs typeface="Arial" pitchFamily="34" charset="0"/>
              </a:rPr>
              <a:t> </a:t>
            </a:r>
            <a:r>
              <a:rPr lang="pl-PL" sz="6400" b="1" dirty="0">
                <a:latin typeface="Arial" pitchFamily="34" charset="0"/>
                <a:cs typeface="Arial" pitchFamily="34" charset="0"/>
              </a:rPr>
              <a:t>OD</a:t>
            </a:r>
            <a:r>
              <a:rPr lang="pl-PL" sz="6400" b="1" baseline="-25000" dirty="0">
                <a:latin typeface="Arial" pitchFamily="34" charset="0"/>
                <a:cs typeface="Arial" pitchFamily="34" charset="0"/>
              </a:rPr>
              <a:t>260</a:t>
            </a:r>
            <a:r>
              <a:rPr lang="pl-PL" sz="6400" b="1" dirty="0">
                <a:latin typeface="Arial" pitchFamily="34" charset="0"/>
                <a:cs typeface="Arial" pitchFamily="34" charset="0"/>
              </a:rPr>
              <a:t> </a:t>
            </a:r>
            <a:r>
              <a:rPr lang="en-GB" sz="6400" b="1" dirty="0">
                <a:latin typeface="Arial" pitchFamily="34" charset="0"/>
                <a:cs typeface="Arial" pitchFamily="34" charset="0"/>
              </a:rPr>
              <a:t>= 0.6,  dilution factor = 100,  sample of genomic DNA</a:t>
            </a:r>
          </a:p>
          <a:p>
            <a:pPr marL="514350" indent="-514350" algn="l" rtl="0">
              <a:spcBef>
                <a:spcPct val="20000"/>
              </a:spcBef>
              <a:defRPr/>
            </a:pPr>
            <a:endParaRPr lang="en-GB" sz="6400" b="1" dirty="0">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a:t>
            </a:r>
            <a:r>
              <a:rPr lang="en-GB" sz="6400" b="1" dirty="0">
                <a:latin typeface="Arial" pitchFamily="34" charset="0"/>
                <a:cs typeface="Arial" pitchFamily="34" charset="0"/>
              </a:rPr>
              <a:t>  </a:t>
            </a:r>
          </a:p>
          <a:p>
            <a:pPr marL="514350" indent="-514350" algn="l" rtl="0">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DNA conc. =  0.6 x 100 x 50 ng/µl or µg/ml</a:t>
            </a:r>
          </a:p>
          <a:p>
            <a:pPr marL="514350" indent="-514350" algn="l" rtl="0">
              <a:spcBef>
                <a:spcPct val="20000"/>
              </a:spcBef>
              <a:defRPr/>
            </a:pPr>
            <a:r>
              <a:rPr lang="en-US" sz="6400" b="1" dirty="0">
                <a:solidFill>
                  <a:srgbClr val="FF0000"/>
                </a:solidFill>
                <a:latin typeface="Arial" pitchFamily="34" charset="0"/>
                <a:cs typeface="Arial" pitchFamily="34" charset="0"/>
              </a:rPr>
              <a:t>                                     =  3000 </a:t>
            </a:r>
            <a:r>
              <a:rPr lang="en-GB" sz="6400" b="1" dirty="0">
                <a:solidFill>
                  <a:srgbClr val="FF0000"/>
                </a:solidFill>
                <a:latin typeface="Arial" pitchFamily="34" charset="0"/>
                <a:cs typeface="Arial" pitchFamily="34" charset="0"/>
              </a:rPr>
              <a:t>ng/µl  or </a:t>
            </a:r>
            <a:r>
              <a:rPr lang="en-US" sz="6400" b="1" dirty="0">
                <a:solidFill>
                  <a:srgbClr val="FF0000"/>
                </a:solidFill>
                <a:latin typeface="Arial" pitchFamily="34" charset="0"/>
                <a:cs typeface="Arial" pitchFamily="34" charset="0"/>
              </a:rPr>
              <a:t>3000 </a:t>
            </a:r>
            <a:r>
              <a:rPr lang="en-GB" sz="6400" b="1" dirty="0">
                <a:solidFill>
                  <a:srgbClr val="FF0000"/>
                </a:solidFill>
                <a:latin typeface="Arial" pitchFamily="34" charset="0"/>
                <a:cs typeface="Arial" pitchFamily="34" charset="0"/>
              </a:rPr>
              <a:t>µg/ml or 3 µg/µl</a:t>
            </a:r>
            <a:endParaRPr lang="en-US" sz="6400" b="1" dirty="0">
              <a:latin typeface="Arial" pitchFamily="34" charset="0"/>
              <a:cs typeface="Arial" pitchFamily="34" charset="0"/>
            </a:endParaRPr>
          </a:p>
          <a:p>
            <a:pPr marL="514350" indent="-514350" algn="l" rtl="0">
              <a:spcBef>
                <a:spcPct val="20000"/>
              </a:spcBef>
              <a:defRPr/>
            </a:pPr>
            <a:endParaRPr lang="en-US" sz="6400" dirty="0">
              <a:latin typeface="Arial" pitchFamily="34" charset="0"/>
              <a:cs typeface="Arial" pitchFamily="34" charset="0"/>
            </a:endParaRPr>
          </a:p>
          <a:p>
            <a:pPr marL="14288" lvl="0" indent="-14288" algn="l" rtl="0">
              <a:lnSpc>
                <a:spcPct val="170000"/>
              </a:lnSpc>
              <a:spcBef>
                <a:spcPct val="20000"/>
              </a:spcBef>
              <a:defRPr/>
            </a:pPr>
            <a:r>
              <a:rPr lang="en-US" sz="6400" b="1" dirty="0">
                <a:latin typeface="Arial" pitchFamily="34" charset="0"/>
                <a:cs typeface="Arial" pitchFamily="34" charset="0"/>
              </a:rPr>
              <a:t>Example 2: Calculate the dilution factor if 5</a:t>
            </a:r>
            <a:r>
              <a:rPr lang="en-GB" sz="6400" b="1" dirty="0">
                <a:latin typeface="Arial" pitchFamily="34" charset="0"/>
                <a:cs typeface="Arial" pitchFamily="34" charset="0"/>
              </a:rPr>
              <a:t>µl of sample was added to 95µl of water?</a:t>
            </a:r>
          </a:p>
          <a:p>
            <a:pPr marL="14288" lvl="0" indent="-14288" algn="l" rtl="0">
              <a:lnSpc>
                <a:spcPct val="170000"/>
              </a:lnSpc>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Answer:    dilution factor = total volume / sample volume </a:t>
            </a:r>
          </a:p>
          <a:p>
            <a:pPr marL="14288" lvl="0" indent="-14288" algn="l" rtl="0">
              <a:lnSpc>
                <a:spcPct val="170000"/>
              </a:lnSpc>
              <a:spcBef>
                <a:spcPct val="20000"/>
              </a:spcBef>
              <a:defRPr/>
            </a:pPr>
            <a:r>
              <a:rPr lang="en-GB" sz="6400" b="1" dirty="0">
                <a:solidFill>
                  <a:srgbClr val="FF0000"/>
                </a:solidFill>
                <a:latin typeface="Arial" pitchFamily="34" charset="0"/>
                <a:cs typeface="Arial" pitchFamily="34" charset="0"/>
              </a:rPr>
              <a:t>                                100 / 5 =    20 (dilution factor)               1:20</a:t>
            </a:r>
          </a:p>
          <a:p>
            <a:pPr marL="14288" lvl="0" indent="-14288" algn="l" rtl="0">
              <a:lnSpc>
                <a:spcPct val="170000"/>
              </a:lnSpc>
              <a:spcBef>
                <a:spcPct val="20000"/>
              </a:spcBef>
              <a:defRPr/>
            </a:pPr>
            <a:r>
              <a:rPr lang="en-US" sz="6400" b="1" dirty="0">
                <a:latin typeface="Arial" pitchFamily="34" charset="0"/>
                <a:cs typeface="Arial" pitchFamily="34" charset="0"/>
              </a:rPr>
              <a:t>Example 3: Calculate the amount (yield) of DNA in the above example if total volume is 50 </a:t>
            </a:r>
            <a:r>
              <a:rPr lang="en-GB" sz="6400" b="1" dirty="0">
                <a:latin typeface="Arial" pitchFamily="34" charset="0"/>
                <a:cs typeface="Arial" pitchFamily="34" charset="0"/>
              </a:rPr>
              <a:t>µl ?     </a:t>
            </a:r>
            <a:endParaRPr lang="en-US" sz="6400" b="1" dirty="0">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endParaRPr lang="en-US" sz="6400" b="1" u="sng" dirty="0">
              <a:solidFill>
                <a:srgbClr val="C00000"/>
              </a:solidFill>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   Amount = concentration  X total volume of the extracted sample</a:t>
            </a:r>
          </a:p>
          <a:p>
            <a:pPr marL="514350" indent="-514350" algn="l" rtl="0">
              <a:spcBef>
                <a:spcPct val="20000"/>
              </a:spcBef>
              <a:defRPr/>
            </a:pPr>
            <a:r>
              <a:rPr lang="en-GB" sz="6400" b="1" dirty="0">
                <a:solidFill>
                  <a:srgbClr val="FF0000"/>
                </a:solidFill>
                <a:latin typeface="Arial" pitchFamily="34" charset="0"/>
                <a:cs typeface="Arial" pitchFamily="34" charset="0"/>
              </a:rPr>
              <a:t>                               =  3000 ng/µl  X 50 µl</a:t>
            </a:r>
          </a:p>
          <a:p>
            <a:pPr marL="514350" indent="-514350" algn="l" rtl="0">
              <a:spcBef>
                <a:spcPct val="20000"/>
              </a:spcBef>
              <a:defRPr/>
            </a:pPr>
            <a:r>
              <a:rPr lang="en-GB" sz="6400" b="1" dirty="0">
                <a:solidFill>
                  <a:srgbClr val="FF0000"/>
                </a:solidFill>
                <a:latin typeface="Arial" pitchFamily="34" charset="0"/>
                <a:cs typeface="Arial" pitchFamily="34" charset="0"/>
              </a:rPr>
              <a:t>                               =   150000 ng or 150 µg</a:t>
            </a:r>
          </a:p>
          <a:p>
            <a:pPr marL="514350" indent="-514350" algn="l" rtl="0">
              <a:spcBef>
                <a:spcPct val="20000"/>
              </a:spcBef>
              <a:defRPr/>
            </a:pPr>
            <a:endParaRPr lang="en-GB" sz="5600" b="1" dirty="0">
              <a:solidFill>
                <a:srgbClr val="FF0000"/>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r>
              <a:rPr lang="en-US" sz="6400" b="1" dirty="0">
                <a:solidFill>
                  <a:srgbClr val="C00000"/>
                </a:solidFill>
                <a:latin typeface="Arial" pitchFamily="34" charset="0"/>
                <a:cs typeface="Arial" pitchFamily="34" charset="0"/>
              </a:rPr>
              <a:t> Note:     </a:t>
            </a:r>
            <a:r>
              <a:rPr lang="en-US" sz="6400" b="1" dirty="0">
                <a:latin typeface="Arial" pitchFamily="34" charset="0"/>
                <a:cs typeface="Arial" pitchFamily="34" charset="0"/>
              </a:rPr>
              <a:t>1g = 1000mg                          1L = 1000 ml</a:t>
            </a:r>
          </a:p>
          <a:p>
            <a:pPr marL="514350" lvl="0" indent="-514350" algn="l" rtl="0">
              <a:spcBef>
                <a:spcPct val="20000"/>
              </a:spcBef>
              <a:defRPr/>
            </a:pPr>
            <a:r>
              <a:rPr kumimoji="0" lang="en-US" sz="6400" b="1" i="0" strike="noStrike" kern="1200" cap="none" spc="0" normalizeH="0" noProof="0" dirty="0">
                <a:ln>
                  <a:noFill/>
                </a:ln>
                <a:effectLst/>
                <a:uLnTx/>
                <a:uFillTx/>
                <a:latin typeface="Arial" pitchFamily="34" charset="0"/>
                <a:cs typeface="Arial" pitchFamily="34" charset="0"/>
              </a:rPr>
              <a:t>            </a:t>
            </a:r>
            <a:r>
              <a:rPr kumimoji="0" lang="en-US" sz="6400" b="1" i="0" u="none" strike="noStrike" kern="1200" cap="none" spc="0" normalizeH="0" noProof="0" dirty="0">
                <a:ln>
                  <a:noFill/>
                </a:ln>
                <a:effectLst/>
                <a:uLnTx/>
                <a:uFillTx/>
                <a:latin typeface="Arial" pitchFamily="34" charset="0"/>
                <a:cs typeface="Arial" pitchFamily="34" charset="0"/>
              </a:rPr>
              <a:t>1mg = 1000 </a:t>
            </a:r>
            <a:r>
              <a:rPr lang="en-GB" sz="6400" b="1" dirty="0">
                <a:latin typeface="Arial" pitchFamily="34" charset="0"/>
                <a:cs typeface="Arial" pitchFamily="34" charset="0"/>
              </a:rPr>
              <a:t>µg                         1ml = 1000 µl</a:t>
            </a:r>
          </a:p>
          <a:p>
            <a:pPr marL="514350" lvl="0" indent="-514350" algn="l" rtl="0">
              <a:spcBef>
                <a:spcPct val="20000"/>
              </a:spcBef>
              <a:defRPr/>
            </a:pPr>
            <a:r>
              <a:rPr kumimoji="0" lang="en-GB" sz="6400" b="1" i="0" u="none" strike="noStrike" kern="1200" cap="none" spc="0" normalizeH="0" noProof="0" dirty="0">
                <a:ln>
                  <a:noFill/>
                </a:ln>
                <a:effectLst/>
                <a:uLnTx/>
                <a:uFillTx/>
                <a:latin typeface="Arial" pitchFamily="34" charset="0"/>
                <a:cs typeface="Arial" pitchFamily="34" charset="0"/>
              </a:rPr>
              <a:t>           1 </a:t>
            </a:r>
            <a:r>
              <a:rPr lang="en-GB" sz="6400" b="1" dirty="0">
                <a:latin typeface="Arial" pitchFamily="34" charset="0"/>
                <a:cs typeface="Arial" pitchFamily="34" charset="0"/>
              </a:rPr>
              <a:t>µg  = 1000 ng</a:t>
            </a:r>
          </a:p>
          <a:p>
            <a:pPr marL="514350" lvl="0" indent="-514350" algn="l" rtl="0">
              <a:spcBef>
                <a:spcPct val="20000"/>
              </a:spcBef>
              <a:defRPr/>
            </a:pPr>
            <a:r>
              <a:rPr kumimoji="0" lang="en-US" sz="4400" b="1" i="0" u="none" strike="noStrike" kern="1200" cap="none" spc="0" normalizeH="0" noProof="0" dirty="0">
                <a:ln>
                  <a:noFill/>
                </a:ln>
                <a:effectLst/>
                <a:uLnTx/>
                <a:uFillTx/>
                <a:latin typeface="Arial" pitchFamily="34" charset="0"/>
                <a:cs typeface="Arial" pitchFamily="34" charset="0"/>
              </a:rPr>
              <a:t> </a:t>
            </a:r>
            <a:endParaRPr kumimoji="0" lang="en-US" sz="4400" b="1" i="0" u="none" strike="noStrike" kern="1200" cap="none" spc="0" normalizeH="0" baseline="0" noProof="0" dirty="0">
              <a:ln>
                <a:noFill/>
              </a:ln>
              <a:effectLst/>
              <a:uLnTx/>
              <a:uFillTx/>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10479C9-1CF5-624B-BBBF-F00B249ABE8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75518157"/>
      </p:ext>
    </p:extLst>
  </p:cSld>
  <p:clrMapOvr>
    <a:masterClrMapping/>
  </p:clrMapOvr>
  <mc:AlternateContent xmlns:mc="http://schemas.openxmlformats.org/markup-compatibility/2006" xmlns:p14="http://schemas.microsoft.com/office/powerpoint/2010/main">
    <mc:Choice Requires="p14">
      <p:transition spd="slow" p14:dur="2000" advTm="421676"/>
    </mc:Choice>
    <mc:Fallback xmlns="">
      <p:transition spd="slow" advTm="421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linds(horizontal)">
                                      <p:cBhvr>
                                        <p:cTn id="7" dur="500"/>
                                        <p:tgtEl>
                                          <p:spTgt spid="1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blinds(horizontal)">
                                      <p:cBhvr>
                                        <p:cTn id="10" dur="500"/>
                                        <p:tgtEl>
                                          <p:spTgt spid="11">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blinds(horizontal)">
                                      <p:cBhvr>
                                        <p:cTn id="13" dur="500"/>
                                        <p:tgtEl>
                                          <p:spTgt spid="11">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16" end="16"/>
                                            </p:txEl>
                                          </p:spTgt>
                                        </p:tgtEl>
                                        <p:attrNameLst>
                                          <p:attrName>style.visibility</p:attrName>
                                        </p:attrNameLst>
                                      </p:cBhvr>
                                      <p:to>
                                        <p:strVal val="visible"/>
                                      </p:to>
                                    </p:set>
                                    <p:animEffect transition="in" filter="blinds(horizontal)">
                                      <p:cBhvr>
                                        <p:cTn id="18" dur="500"/>
                                        <p:tgtEl>
                                          <p:spTgt spid="11">
                                            <p:txEl>
                                              <p:pRg st="16" end="1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xEl>
                                              <p:pRg st="17" end="17"/>
                                            </p:txEl>
                                          </p:spTgt>
                                        </p:tgtEl>
                                        <p:attrNameLst>
                                          <p:attrName>style.visibility</p:attrName>
                                        </p:attrNameLst>
                                      </p:cBhvr>
                                      <p:to>
                                        <p:strVal val="visible"/>
                                      </p:to>
                                    </p:set>
                                    <p:animEffect transition="in" filter="blinds(horizontal)">
                                      <p:cBhvr>
                                        <p:cTn id="21" dur="500"/>
                                        <p:tgtEl>
                                          <p:spTgt spid="11">
                                            <p:txEl>
                                              <p:pRg st="17" end="1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xEl>
                                              <p:pRg st="18" end="18"/>
                                            </p:txEl>
                                          </p:spTgt>
                                        </p:tgtEl>
                                        <p:attrNameLst>
                                          <p:attrName>style.visibility</p:attrName>
                                        </p:attrNameLst>
                                      </p:cBhvr>
                                      <p:to>
                                        <p:strVal val="visible"/>
                                      </p:to>
                                    </p:set>
                                    <p:animEffect transition="in" filter="blinds(horizontal)">
                                      <p:cBhvr>
                                        <p:cTn id="24" dur="500"/>
                                        <p:tgtEl>
                                          <p:spTgt spid="11">
                                            <p:txEl>
                                              <p:pRg st="18" end="1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blinds(horizontal)">
                                      <p:cBhvr>
                                        <p:cTn id="29" dur="500"/>
                                        <p:tgtEl>
                                          <p:spTgt spid="11">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blinds(horizontal)">
                                      <p:cBhvr>
                                        <p:cTn id="34" dur="500"/>
                                        <p:tgtEl>
                                          <p:spTgt spid="11">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blinds(horizontal)">
                                      <p:cBhvr>
                                        <p:cTn id="37" dur="500"/>
                                        <p:tgtEl>
                                          <p:spTgt spid="1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blinds(horizontal)">
                                      <p:cBhvr>
                                        <p:cTn id="42" dur="500"/>
                                        <p:tgtEl>
                                          <p:spTgt spid="1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animEffect transition="in" filter="blinds(horizontal)">
                                      <p:cBhvr>
                                        <p:cTn id="47" dur="500"/>
                                        <p:tgtEl>
                                          <p:spTgt spid="11">
                                            <p:txEl>
                                              <p:pRg st="12" end="1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1">
                                            <p:txEl>
                                              <p:pRg st="13" end="13"/>
                                            </p:txEl>
                                          </p:spTgt>
                                        </p:tgtEl>
                                        <p:attrNameLst>
                                          <p:attrName>style.visibility</p:attrName>
                                        </p:attrNameLst>
                                      </p:cBhvr>
                                      <p:to>
                                        <p:strVal val="visible"/>
                                      </p:to>
                                    </p:set>
                                    <p:animEffect transition="in" filter="blinds(horizontal)">
                                      <p:cBhvr>
                                        <p:cTn id="50" dur="500"/>
                                        <p:tgtEl>
                                          <p:spTgt spid="11">
                                            <p:txEl>
                                              <p:pRg st="13" end="13"/>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11">
                                            <p:txEl>
                                              <p:pRg st="14" end="14"/>
                                            </p:txEl>
                                          </p:spTgt>
                                        </p:tgtEl>
                                        <p:attrNameLst>
                                          <p:attrName>style.visibility</p:attrName>
                                        </p:attrNameLst>
                                      </p:cBhvr>
                                      <p:to>
                                        <p:strVal val="visible"/>
                                      </p:to>
                                    </p:set>
                                    <p:animEffect transition="in" filter="blinds(horizontal)">
                                      <p:cBhvr>
                                        <p:cTn id="53" dur="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286412"/>
          </a:xfrm>
          <a:prstGeom prst="rect">
            <a:avLst/>
          </a:prstGeom>
        </p:spPr>
        <p:txBody>
          <a:bodyPr vert="horz" lIns="91440" tIns="45720" rIns="91440" bIns="45720" rtlCol="1">
            <a:normAutofit/>
          </a:bodyPr>
          <a:lstStyle/>
          <a:p>
            <a:pPr marL="514350" marR="0" lvl="0" indent="-514350" algn="l" defTabSz="914400" rtl="0" eaLnBrk="1" fontAlgn="auto" latinLnBrk="0" hangingPunct="1">
              <a:lnSpc>
                <a:spcPct val="100000"/>
              </a:lnSpc>
              <a:spcBef>
                <a:spcPct val="20000"/>
              </a:spcBef>
              <a:spcAft>
                <a:spcPts val="0"/>
              </a:spcAft>
              <a:buClrTx/>
              <a:buSzTx/>
              <a:tabLst/>
              <a:defRPr/>
            </a:pPr>
            <a:endPar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pic>
        <p:nvPicPr>
          <p:cNvPr id="13" name="Picture 2" descr="http://www.peqlab.com/images/ProdGroup/91-ND-LITE_Sample.jpg"/>
          <p:cNvPicPr>
            <a:picLocks noChangeAspect="1" noChangeArrowheads="1"/>
          </p:cNvPicPr>
          <p:nvPr/>
        </p:nvPicPr>
        <p:blipFill>
          <a:blip r:embed="rId3"/>
          <a:srcRect/>
          <a:stretch>
            <a:fillRect/>
          </a:stretch>
        </p:blipFill>
        <p:spPr bwMode="auto">
          <a:xfrm>
            <a:off x="857224" y="1162437"/>
            <a:ext cx="4000528" cy="4695455"/>
          </a:xfrm>
          <a:prstGeom prst="rect">
            <a:avLst/>
          </a:prstGeom>
          <a:noFill/>
        </p:spPr>
      </p:pic>
      <p:sp>
        <p:nvSpPr>
          <p:cNvPr id="14" name="مربع نص 13"/>
          <p:cNvSpPr txBox="1"/>
          <p:nvPr/>
        </p:nvSpPr>
        <p:spPr>
          <a:xfrm>
            <a:off x="3857620" y="5955589"/>
            <a:ext cx="5214974" cy="830997"/>
          </a:xfrm>
          <a:prstGeom prst="rect">
            <a:avLst/>
          </a:prstGeom>
          <a:noFill/>
        </p:spPr>
        <p:txBody>
          <a:bodyPr wrap="square" rtlCol="0">
            <a:spAutoFit/>
          </a:bodyPr>
          <a:lstStyle/>
          <a:p>
            <a:pPr algn="ctr"/>
            <a:r>
              <a:rPr lang="en-US" sz="2400" dirty="0"/>
              <a:t>NanoDrop is automatically </a:t>
            </a:r>
          </a:p>
          <a:p>
            <a:pPr algn="ctr"/>
            <a:r>
              <a:rPr lang="en-US" sz="2400" dirty="0"/>
              <a:t>calculate the concentration in ng/</a:t>
            </a:r>
            <a:r>
              <a:rPr lang="en-GB" sz="2400" dirty="0"/>
              <a:t>µl</a:t>
            </a:r>
          </a:p>
        </p:txBody>
      </p:sp>
      <p:sp>
        <p:nvSpPr>
          <p:cNvPr id="15" name="عنوان 1">
            <a:extLst>
              <a:ext uri="{FF2B5EF4-FFF2-40B4-BE49-F238E27FC236}">
                <a16:creationId xmlns:a16="http://schemas.microsoft.com/office/drawing/2014/main" id="{AD7CC6F0-B251-804F-88CA-B679BB33A47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645933681"/>
      </p:ext>
    </p:extLst>
  </p:cSld>
  <p:clrMapOvr>
    <a:masterClrMapping/>
  </p:clrMapOvr>
  <mc:AlternateContent xmlns:mc="http://schemas.openxmlformats.org/markup-compatibility/2006" xmlns:p14="http://schemas.microsoft.com/office/powerpoint/2010/main">
    <mc:Choice Requires="p14">
      <p:transition spd="slow" p14:dur="2000" advTm="248469"/>
    </mc:Choice>
    <mc:Fallback xmlns="">
      <p:transition spd="slow" advTm="24846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5698976" cy="655272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NanoDrop spectrophotometer has similar principle to the standard cuvette spectrophotometer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Load 1</a:t>
            </a:r>
            <a:r>
              <a:rPr lang="en-GB" sz="2600" dirty="0">
                <a:latin typeface="Arial" pitchFamily="34" charset="0"/>
                <a:cs typeface="Arial" pitchFamily="34" charset="0"/>
              </a:rPr>
              <a:t>µl blank onto the lower pedestal, close the sampling arm and click on blank (wait 10-15 second)</a:t>
            </a:r>
          </a:p>
          <a:p>
            <a:pPr marL="514350" lvl="0" indent="-514350" algn="l" rtl="0">
              <a:spcBef>
                <a:spcPct val="20000"/>
              </a:spcBef>
              <a:buFont typeface="Arial" pitchFamily="34" charset="0"/>
              <a:buChar char="•"/>
              <a:defRPr/>
            </a:pPr>
            <a:r>
              <a:rPr lang="en-GB" sz="2600" dirty="0">
                <a:latin typeface="Arial" pitchFamily="34" charset="0"/>
                <a:cs typeface="Arial" pitchFamily="34" charset="0"/>
              </a:rPr>
              <a:t>Wipe the pedestals and repeat the same steps using                </a:t>
            </a:r>
            <a:r>
              <a:rPr lang="en-US" sz="2600" dirty="0">
                <a:latin typeface="Arial" panose="020B0604020202020204" pitchFamily="34" charset="0"/>
                <a:cs typeface="Arial" pitchFamily="34" charset="0"/>
              </a:rPr>
              <a:t>1</a:t>
            </a:r>
            <a:r>
              <a:rPr lang="en-GB" sz="2600" dirty="0">
                <a:latin typeface="Arial" pitchFamily="34" charset="0"/>
                <a:cs typeface="Arial" pitchFamily="34" charset="0"/>
              </a:rPr>
              <a:t>µl DNA or RNA                   sample and click on             measure </a:t>
            </a:r>
          </a:p>
          <a:p>
            <a:pPr marL="514350" lvl="0" indent="-514350" algn="l" rtl="0">
              <a:spcBef>
                <a:spcPct val="20000"/>
              </a:spcBef>
              <a:buFont typeface="Arial" pitchFamily="34" charset="0"/>
              <a:buChar char="•"/>
              <a:defRPr/>
            </a:pPr>
            <a:endParaRPr lang="en-GB" sz="2600" dirty="0">
              <a:latin typeface="Arial"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73F163-FFAB-0A4F-A61B-0BF7548696BD}"/>
              </a:ext>
            </a:extLst>
          </p:cNvPr>
          <p:cNvPicPr>
            <a:picLocks noChangeAspect="1"/>
          </p:cNvPicPr>
          <p:nvPr/>
        </p:nvPicPr>
        <p:blipFill rotWithShape="1">
          <a:blip r:embed="rId4">
            <a:extLst>
              <a:ext uri="{28A0092B-C50C-407E-A947-70E740481C1C}">
                <a14:useLocalDpi xmlns:a14="http://schemas.microsoft.com/office/drawing/2010/main" val="0"/>
              </a:ext>
            </a:extLst>
          </a:blip>
          <a:srcRect l="4127" t="3820" r="53670" b="3820"/>
          <a:stretch/>
        </p:blipFill>
        <p:spPr>
          <a:xfrm>
            <a:off x="6588224" y="1537228"/>
            <a:ext cx="2233244" cy="1747756"/>
          </a:xfrm>
          <a:prstGeom prst="rect">
            <a:avLst/>
          </a:prstGeom>
        </p:spPr>
      </p:pic>
      <p:pic>
        <p:nvPicPr>
          <p:cNvPr id="12" name="Picture 11">
            <a:extLst>
              <a:ext uri="{FF2B5EF4-FFF2-40B4-BE49-F238E27FC236}">
                <a16:creationId xmlns:a16="http://schemas.microsoft.com/office/drawing/2014/main" id="{A40018E0-8F7D-1246-9F4C-F530F450D27A}"/>
              </a:ext>
            </a:extLst>
          </p:cNvPr>
          <p:cNvPicPr>
            <a:picLocks noChangeAspect="1"/>
          </p:cNvPicPr>
          <p:nvPr/>
        </p:nvPicPr>
        <p:blipFill rotWithShape="1">
          <a:blip r:embed="rId4">
            <a:extLst>
              <a:ext uri="{28A0092B-C50C-407E-A947-70E740481C1C}">
                <a14:useLocalDpi xmlns:a14="http://schemas.microsoft.com/office/drawing/2010/main" val="0"/>
              </a:ext>
            </a:extLst>
          </a:blip>
          <a:srcRect l="52839" t="5069" r="4584" b="5136"/>
          <a:stretch/>
        </p:blipFill>
        <p:spPr>
          <a:xfrm>
            <a:off x="6588225" y="3356992"/>
            <a:ext cx="2233244" cy="1684279"/>
          </a:xfrm>
          <a:prstGeom prst="rect">
            <a:avLst/>
          </a:prstGeom>
        </p:spPr>
      </p:pic>
      <p:pic>
        <p:nvPicPr>
          <p:cNvPr id="9" name="Picture 8">
            <a:extLst>
              <a:ext uri="{FF2B5EF4-FFF2-40B4-BE49-F238E27FC236}">
                <a16:creationId xmlns:a16="http://schemas.microsoft.com/office/drawing/2014/main" id="{84F2469C-D2AF-1643-AD1D-4AD7E76D2DB6}"/>
              </a:ext>
            </a:extLst>
          </p:cNvPr>
          <p:cNvPicPr>
            <a:picLocks noChangeAspect="1"/>
          </p:cNvPicPr>
          <p:nvPr/>
        </p:nvPicPr>
        <p:blipFill rotWithShape="1">
          <a:blip r:embed="rId5">
            <a:extLst>
              <a:ext uri="{28A0092B-C50C-407E-A947-70E740481C1C}">
                <a14:useLocalDpi xmlns:a14="http://schemas.microsoft.com/office/drawing/2010/main" val="0"/>
              </a:ext>
            </a:extLst>
          </a:blip>
          <a:srcRect l="3564" t="8931" r="8292" b="1"/>
          <a:stretch/>
        </p:blipFill>
        <p:spPr>
          <a:xfrm>
            <a:off x="6588224" y="5140158"/>
            <a:ext cx="2233244" cy="1673218"/>
          </a:xfrm>
          <a:prstGeom prst="rect">
            <a:avLst/>
          </a:prstGeom>
        </p:spPr>
      </p:pic>
      <p:pic>
        <p:nvPicPr>
          <p:cNvPr id="17" name="Picture 16">
            <a:extLst>
              <a:ext uri="{FF2B5EF4-FFF2-40B4-BE49-F238E27FC236}">
                <a16:creationId xmlns:a16="http://schemas.microsoft.com/office/drawing/2014/main" id="{8C8668AC-B5F3-0547-B443-DAD880195598}"/>
              </a:ext>
            </a:extLst>
          </p:cNvPr>
          <p:cNvPicPr>
            <a:picLocks noChangeAspect="1"/>
          </p:cNvPicPr>
          <p:nvPr/>
        </p:nvPicPr>
        <p:blipFill rotWithShape="1">
          <a:blip r:embed="rId6">
            <a:extLst>
              <a:ext uri="{28A0092B-C50C-407E-A947-70E740481C1C}">
                <a14:useLocalDpi xmlns:a14="http://schemas.microsoft.com/office/drawing/2010/main" val="0"/>
              </a:ext>
            </a:extLst>
          </a:blip>
          <a:srcRect l="4995" t="2947" r="5055" b="5299"/>
          <a:stretch/>
        </p:blipFill>
        <p:spPr>
          <a:xfrm>
            <a:off x="4283968" y="5140158"/>
            <a:ext cx="2197669" cy="1647152"/>
          </a:xfrm>
          <a:prstGeom prst="rect">
            <a:avLst/>
          </a:prstGeom>
        </p:spPr>
      </p:pic>
      <p:sp>
        <p:nvSpPr>
          <p:cNvPr id="15" name="عنوان 1">
            <a:extLst>
              <a:ext uri="{FF2B5EF4-FFF2-40B4-BE49-F238E27FC236}">
                <a16:creationId xmlns:a16="http://schemas.microsoft.com/office/drawing/2014/main" id="{186D4738-1446-8148-AC74-ECA04A6536A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452661455"/>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4|68.7"/>
</p:tagLst>
</file>

<file path=ppt/tags/tag10.xml><?xml version="1.0" encoding="utf-8"?>
<p:tagLst xmlns:a="http://schemas.openxmlformats.org/drawingml/2006/main" xmlns:r="http://schemas.openxmlformats.org/officeDocument/2006/relationships" xmlns:p="http://schemas.openxmlformats.org/presentationml/2006/main">
  <p:tag name="TIMING" val="|53.6|45.7"/>
</p:tagLst>
</file>

<file path=ppt/tags/tag11.xml><?xml version="1.0" encoding="utf-8"?>
<p:tagLst xmlns:a="http://schemas.openxmlformats.org/drawingml/2006/main" xmlns:r="http://schemas.openxmlformats.org/officeDocument/2006/relationships" xmlns:p="http://schemas.openxmlformats.org/presentationml/2006/main">
  <p:tag name="TIMING" val="|-1659.6"/>
</p:tagLst>
</file>

<file path=ppt/tags/tag12.xml><?xml version="1.0" encoding="utf-8"?>
<p:tagLst xmlns:a="http://schemas.openxmlformats.org/drawingml/2006/main" xmlns:r="http://schemas.openxmlformats.org/officeDocument/2006/relationships" xmlns:p="http://schemas.openxmlformats.org/presentationml/2006/main">
  <p:tag name="TIMING" val="|-1659.6"/>
</p:tagLst>
</file>

<file path=ppt/tags/tag13.xml><?xml version="1.0" encoding="utf-8"?>
<p:tagLst xmlns:a="http://schemas.openxmlformats.org/drawingml/2006/main" xmlns:r="http://schemas.openxmlformats.org/officeDocument/2006/relationships" xmlns:p="http://schemas.openxmlformats.org/presentationml/2006/main">
  <p:tag name="TIMING" val="|-1659.6"/>
</p:tagLst>
</file>

<file path=ppt/tags/tag14.xml><?xml version="1.0" encoding="utf-8"?>
<p:tagLst xmlns:a="http://schemas.openxmlformats.org/drawingml/2006/main" xmlns:r="http://schemas.openxmlformats.org/officeDocument/2006/relationships" xmlns:p="http://schemas.openxmlformats.org/presentationml/2006/main">
  <p:tag name="TIMING" val="|-1659.6"/>
</p:tagLst>
</file>

<file path=ppt/tags/tag15.xml><?xml version="1.0" encoding="utf-8"?>
<p:tagLst xmlns:a="http://schemas.openxmlformats.org/drawingml/2006/main" xmlns:r="http://schemas.openxmlformats.org/officeDocument/2006/relationships" xmlns:p="http://schemas.openxmlformats.org/presentationml/2006/main">
  <p:tag name="TIMING" val="|-1659.6"/>
</p:tagLst>
</file>

<file path=ppt/tags/tag16.xml><?xml version="1.0" encoding="utf-8"?>
<p:tagLst xmlns:a="http://schemas.openxmlformats.org/drawingml/2006/main" xmlns:r="http://schemas.openxmlformats.org/officeDocument/2006/relationships" xmlns:p="http://schemas.openxmlformats.org/presentationml/2006/main">
  <p:tag name="TIMING" val="|-1659.6"/>
</p:tagLst>
</file>

<file path=ppt/tags/tag17.xml><?xml version="1.0" encoding="utf-8"?>
<p:tagLst xmlns:a="http://schemas.openxmlformats.org/drawingml/2006/main" xmlns:r="http://schemas.openxmlformats.org/officeDocument/2006/relationships" xmlns:p="http://schemas.openxmlformats.org/presentationml/2006/main">
  <p:tag name="TIMING" val="|-1659.6"/>
</p:tagLst>
</file>

<file path=ppt/tags/tag18.xml><?xml version="1.0" encoding="utf-8"?>
<p:tagLst xmlns:a="http://schemas.openxmlformats.org/drawingml/2006/main" xmlns:r="http://schemas.openxmlformats.org/officeDocument/2006/relationships" xmlns:p="http://schemas.openxmlformats.org/presentationml/2006/main">
  <p:tag name="TIMING" val="|163.7"/>
</p:tagLst>
</file>

<file path=ppt/tags/tag19.xml><?xml version="1.0" encoding="utf-8"?>
<p:tagLst xmlns:a="http://schemas.openxmlformats.org/drawingml/2006/main" xmlns:r="http://schemas.openxmlformats.org/officeDocument/2006/relationships" xmlns:p="http://schemas.openxmlformats.org/presentationml/2006/main">
  <p:tag name="TIMING" val="|127.8|53.7|12.9|64.3"/>
</p:tagLst>
</file>

<file path=ppt/tags/tag2.xml><?xml version="1.0" encoding="utf-8"?>
<p:tagLst xmlns:a="http://schemas.openxmlformats.org/drawingml/2006/main" xmlns:r="http://schemas.openxmlformats.org/officeDocument/2006/relationships" xmlns:p="http://schemas.openxmlformats.org/presentationml/2006/main">
  <p:tag name="TIMING" val="|4.6|10"/>
</p:tagLst>
</file>

<file path=ppt/tags/tag3.xml><?xml version="1.0" encoding="utf-8"?>
<p:tagLst xmlns:a="http://schemas.openxmlformats.org/drawingml/2006/main" xmlns:r="http://schemas.openxmlformats.org/officeDocument/2006/relationships" xmlns:p="http://schemas.openxmlformats.org/presentationml/2006/main">
  <p:tag name="TIMING" val="|4.6|10"/>
</p:tagLst>
</file>

<file path=ppt/tags/tag4.xml><?xml version="1.0" encoding="utf-8"?>
<p:tagLst xmlns:a="http://schemas.openxmlformats.org/drawingml/2006/main" xmlns:r="http://schemas.openxmlformats.org/officeDocument/2006/relationships" xmlns:p="http://schemas.openxmlformats.org/presentationml/2006/main">
  <p:tag name="TIMING" val="|4.6|10"/>
</p:tagLst>
</file>

<file path=ppt/tags/tag5.xml><?xml version="1.0" encoding="utf-8"?>
<p:tagLst xmlns:a="http://schemas.openxmlformats.org/drawingml/2006/main" xmlns:r="http://schemas.openxmlformats.org/officeDocument/2006/relationships" xmlns:p="http://schemas.openxmlformats.org/presentationml/2006/main">
  <p:tag name="TIMING" val="|4.6|10"/>
</p:tagLst>
</file>

<file path=ppt/tags/tag6.xml><?xml version="1.0" encoding="utf-8"?>
<p:tagLst xmlns:a="http://schemas.openxmlformats.org/drawingml/2006/main" xmlns:r="http://schemas.openxmlformats.org/officeDocument/2006/relationships" xmlns:p="http://schemas.openxmlformats.org/presentationml/2006/main">
  <p:tag name="TIMING" val="|216.5|48.6|41.3"/>
</p:tagLst>
</file>

<file path=ppt/tags/tag7.xml><?xml version="1.0" encoding="utf-8"?>
<p:tagLst xmlns:a="http://schemas.openxmlformats.org/drawingml/2006/main" xmlns:r="http://schemas.openxmlformats.org/officeDocument/2006/relationships" xmlns:p="http://schemas.openxmlformats.org/presentationml/2006/main">
  <p:tag name="TIMING" val="|4.6|10"/>
</p:tagLst>
</file>

<file path=ppt/tags/tag8.xml><?xml version="1.0" encoding="utf-8"?>
<p:tagLst xmlns:a="http://schemas.openxmlformats.org/drawingml/2006/main" xmlns:r="http://schemas.openxmlformats.org/officeDocument/2006/relationships" xmlns:p="http://schemas.openxmlformats.org/presentationml/2006/main">
  <p:tag name="TIMING" val="|53.6|45.7"/>
</p:tagLst>
</file>

<file path=ppt/tags/tag9.xml><?xml version="1.0" encoding="utf-8"?>
<p:tagLst xmlns:a="http://schemas.openxmlformats.org/drawingml/2006/main" xmlns:r="http://schemas.openxmlformats.org/officeDocument/2006/relationships" xmlns:p="http://schemas.openxmlformats.org/presentationml/2006/main">
  <p:tag name="TIMING" val="|53.6|45.7"/>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C098C91A0D404CB1BB90B615390E73" ma:contentTypeVersion="3" ma:contentTypeDescription="Create a new document." ma:contentTypeScope="" ma:versionID="2cdd60f30797d9dbbe131119f7c61712">
  <xsd:schema xmlns:xsd="http://www.w3.org/2001/XMLSchema" xmlns:xs="http://www.w3.org/2001/XMLSchema" xmlns:p="http://schemas.microsoft.com/office/2006/metadata/properties" xmlns:ns2="b1872414-8827-4478-b48a-aaf0132129d0" targetNamespace="http://schemas.microsoft.com/office/2006/metadata/properties" ma:root="true" ma:fieldsID="ef632f853006a2e6af7cc3cba1c40041" ns2:_="">
    <xsd:import namespace="b1872414-8827-4478-b48a-aaf0132129d0"/>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872414-8827-4478-b48a-aaf013212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C47A6F-3465-4ED5-9BF5-DE220B2FCA1D}"/>
</file>

<file path=customXml/itemProps2.xml><?xml version="1.0" encoding="utf-8"?>
<ds:datastoreItem xmlns:ds="http://schemas.openxmlformats.org/officeDocument/2006/customXml" ds:itemID="{7E06A8B1-A724-43C2-8929-C07E4BC6732D}"/>
</file>

<file path=customXml/itemProps3.xml><?xml version="1.0" encoding="utf-8"?>
<ds:datastoreItem xmlns:ds="http://schemas.openxmlformats.org/officeDocument/2006/customXml" ds:itemID="{3DD74C3B-7D2D-4956-B700-EFBD9C174B89}"/>
</file>

<file path=docProps/app.xml><?xml version="1.0" encoding="utf-8"?>
<Properties xmlns="http://schemas.openxmlformats.org/officeDocument/2006/extended-properties" xmlns:vt="http://schemas.openxmlformats.org/officeDocument/2006/docPropsVTypes">
  <TotalTime>15548</TotalTime>
  <Words>1120</Words>
  <Application>Microsoft Macintosh PowerPoint</Application>
  <PresentationFormat>On-screen Show (4:3)</PresentationFormat>
  <Paragraphs>187</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سمة Office</vt:lpstr>
      <vt:lpstr>Assessment of the Extracted Nucleic Acid</vt:lpstr>
      <vt:lpstr>Assessment of Extracted Nucleic Acid </vt:lpstr>
      <vt:lpstr>PowerPoint Presentation</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Interpretation of Nanodrop Results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471</cp:revision>
  <dcterms:created xsi:type="dcterms:W3CDTF">2014-10-12T07:45:16Z</dcterms:created>
  <dcterms:modified xsi:type="dcterms:W3CDTF">2022-03-20T09:29:11Z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0x010100A1C098C91A0D404CB1BB90B615390E73</vt:lpwstr>
  </property>
</Properties>
</file>