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1.xml" ContentType="application/vnd.openxmlformats-officedocument.presentationml.slide+xml"/>
  <Override PartName="/ppt/slides/slide54.xml" ContentType="application/vnd.openxmlformats-officedocument.presentationml.slide+xml"/>
  <Override PartName="/ppt/slides/slide5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6" r:id="rId11"/>
    <p:sldId id="307" r:id="rId12"/>
    <p:sldId id="309" r:id="rId13"/>
    <p:sldId id="258" r:id="rId14"/>
    <p:sldId id="259" r:id="rId15"/>
    <p:sldId id="261" r:id="rId16"/>
    <p:sldId id="311" r:id="rId17"/>
    <p:sldId id="312" r:id="rId18"/>
    <p:sldId id="313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9" r:id="rId57"/>
    <p:sldId id="355" r:id="rId58"/>
    <p:sldId id="356" r:id="rId59"/>
    <p:sldId id="35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0C848-69F6-4DC7-8DEC-71C6BB5A3857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8384A-5309-46A5-86F9-E728887C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26B31-9B51-4C31-A1CE-6A5DC932AB51}" type="slidenum">
              <a:rPr lang="ar-SA" altLang="en-US"/>
              <a:pPr/>
              <a:t>3</a:t>
            </a:fld>
            <a:endParaRPr lang="en-US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F4F1D276-8B99-4FDB-B852-2613107E3BF2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48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3F498EDC-AD2B-4626-AF5A-D6D86E68B00A}" type="slidenum">
              <a:rPr lang="ar-JO" altLang="en-US" sz="1200" smtClean="0">
                <a:latin typeface="Arial" charset="0"/>
                <a:cs typeface="Arial" charset="0"/>
              </a:rPr>
              <a:pPr/>
              <a:t>7</a:t>
            </a:fld>
            <a:endParaRPr lang="en-US" altLang="en-US" sz="1200" smtClean="0">
              <a:latin typeface="Arial" charset="0"/>
              <a:cs typeface="Arial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B933E089-3E0F-43E8-893C-9271D167F3BD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21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CD36139D-B22D-4CF5-A30F-0191D9A8B9CB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29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3396FDEC-1F12-41A3-93B2-53596DB4D39B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37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F2966CBA-7A7E-4466-8420-FC182917BEBE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40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008DC-2F64-449A-B08A-5DA3524A62C0}" type="slidenum">
              <a:rPr lang="ar-SA" altLang="en-US"/>
              <a:pPr/>
              <a:t>41</a:t>
            </a:fld>
            <a:endParaRPr lang="en-US" alt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C8358BDC-9AFC-4169-8587-B845A620E59D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43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38D7F078-DA2E-4DD3-8928-BE54EB1E1996}" type="slidenum">
              <a:rPr lang="ar-JO" alt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47</a:t>
            </a:fld>
            <a:endParaRPr lang="en-US" alt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900096-AC57-49E9-9F79-54986266DE09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6629400" cy="1219201"/>
          </a:xfrm>
        </p:spPr>
        <p:txBody>
          <a:bodyPr/>
          <a:lstStyle/>
          <a:p>
            <a:r>
              <a:rPr lang="en-US" dirty="0" smtClean="0"/>
              <a:t>Pathology lab</a:t>
            </a:r>
            <a:endParaRPr lang="en-US" dirty="0"/>
          </a:p>
        </p:txBody>
      </p:sp>
      <p:sp>
        <p:nvSpPr>
          <p:cNvPr id="4" name="Subtitle 9"/>
          <p:cNvSpPr>
            <a:spLocks noGrp="1"/>
          </p:cNvSpPr>
          <p:nvPr>
            <p:ph type="subTitle" idx="1"/>
          </p:nvPr>
        </p:nvSpPr>
        <p:spPr>
          <a:xfrm>
            <a:off x="467544" y="5229200"/>
            <a:ext cx="8676456" cy="1471172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1400" b="1" dirty="0" smtClean="0">
                <a:solidFill>
                  <a:schemeClr val="tx1"/>
                </a:solidFill>
              </a:rPr>
              <a:t>Dr. </a:t>
            </a:r>
            <a:r>
              <a:rPr lang="en-US" altLang="en-US" sz="1400" b="1" dirty="0" err="1" smtClean="0">
                <a:solidFill>
                  <a:schemeClr val="tx1"/>
                </a:solidFill>
              </a:rPr>
              <a:t>Bushra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400" b="1" dirty="0" err="1" smtClean="0">
                <a:solidFill>
                  <a:schemeClr val="tx1"/>
                </a:solidFill>
              </a:rPr>
              <a:t>AlTarawneh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, MD</a:t>
            </a:r>
          </a:p>
          <a:p>
            <a:pPr algn="l" eaLnBrk="1" hangingPunct="1"/>
            <a:r>
              <a:rPr lang="en-US" altLang="en-US" sz="1400" b="1" dirty="0" smtClean="0">
                <a:solidFill>
                  <a:schemeClr val="tx1"/>
                </a:solidFill>
              </a:rPr>
              <a:t>Anatomical pathology </a:t>
            </a:r>
            <a:br>
              <a:rPr lang="en-US" altLang="en-US" sz="1400" b="1" dirty="0" smtClean="0">
                <a:solidFill>
                  <a:schemeClr val="tx1"/>
                </a:solidFill>
              </a:rPr>
            </a:br>
            <a:r>
              <a:rPr lang="en-US" altLang="en-US" sz="1400" b="1" dirty="0" err="1" smtClean="0">
                <a:solidFill>
                  <a:schemeClr val="tx1"/>
                </a:solidFill>
              </a:rPr>
              <a:t>Mutah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 University</a:t>
            </a:r>
            <a:br>
              <a:rPr lang="en-US" altLang="en-US" sz="1400" b="1" dirty="0" smtClean="0">
                <a:solidFill>
                  <a:schemeClr val="tx1"/>
                </a:solidFill>
              </a:rPr>
            </a:br>
            <a:r>
              <a:rPr lang="en-US" altLang="en-US" sz="1400" b="1" dirty="0" smtClean="0">
                <a:solidFill>
                  <a:schemeClr val="tx1"/>
                </a:solidFill>
              </a:rPr>
              <a:t>School of Medicine- Department </a:t>
            </a:r>
            <a:r>
              <a:rPr lang="en-US" altLang="en-US" sz="1400" b="1" smtClean="0">
                <a:solidFill>
                  <a:schemeClr val="tx1"/>
                </a:solidFill>
              </a:rPr>
              <a:t>of </a:t>
            </a:r>
            <a:endParaRPr lang="en-US" altLang="en-US" sz="1400" b="1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1400" b="1" smtClean="0">
                <a:solidFill>
                  <a:schemeClr val="tx1"/>
                </a:solidFill>
              </a:rPr>
              <a:t>Laboratory 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medicine &amp; Pathology</a:t>
            </a:r>
            <a:r>
              <a:rPr lang="en-US" altLang="en-US" sz="1400" dirty="0" smtClean="0">
                <a:solidFill>
                  <a:schemeClr val="tx1"/>
                </a:solidFill>
              </a:rPr>
              <a:t/>
            </a:r>
            <a:br>
              <a:rPr lang="en-US" altLang="en-US" sz="1400" dirty="0" smtClean="0">
                <a:solidFill>
                  <a:schemeClr val="tx1"/>
                </a:solidFill>
              </a:rPr>
            </a:br>
            <a:r>
              <a:rPr lang="en-US" altLang="en-US" sz="1400" b="1" dirty="0" smtClean="0">
                <a:solidFill>
                  <a:schemeClr val="tx1"/>
                </a:solidFill>
              </a:rPr>
              <a:t>Endocrine system lectures 2021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7668344" y="3140968"/>
            <a:ext cx="100811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33400"/>
            <a:ext cx="8915400" cy="63246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1- </a:t>
            </a:r>
            <a:r>
              <a:rPr lang="en-US" altLang="ar-SA" b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PROLACTINOMA :</a:t>
            </a:r>
            <a:r>
              <a:rPr lang="en-US" altLang="ar-SA" sz="2800" dirty="0" smtClean="0">
                <a:solidFill>
                  <a:schemeClr val="accent2"/>
                </a:solidFill>
              </a:rPr>
              <a:t> </a:t>
            </a:r>
            <a:r>
              <a:rPr lang="en-US" altLang="ar-SA" sz="2800" dirty="0" smtClean="0">
                <a:solidFill>
                  <a:schemeClr val="accent1"/>
                </a:solidFill>
              </a:rPr>
              <a:t>                                                            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30% of all adenomas,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chromophobe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or w. acidophilic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Functional even if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microadenoma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, but  amount of secretion is related to size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Mild elevation of prolactin does NOT always indicate    prolactin  secreting adenoma !</a:t>
            </a:r>
            <a:endParaRPr lang="en-US" altLang="ar-SA" dirty="0" smtClean="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Other causes of  prolactin include :</a:t>
            </a:r>
          </a:p>
          <a:p>
            <a:pPr lvl="1" eaLnBrk="1" hangingPunct="1"/>
            <a:r>
              <a:rPr lang="en-US" altLang="ar-SA" sz="2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estrogen therapy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pregnancy</a:t>
            </a:r>
          </a:p>
          <a:p>
            <a:pPr lvl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certain drugs, </a:t>
            </a:r>
            <a:r>
              <a:rPr lang="en-US" altLang="ar-SA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e.g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reserpine (</a:t>
            </a:r>
            <a:r>
              <a:rPr lang="en-US" altLang="ar-SA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dopamin</a:t>
            </a:r>
            <a:r>
              <a:rPr lang="en-US" altLang="ar-SA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inhibitor). 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hypothyroidism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mass in </a:t>
            </a:r>
            <a:r>
              <a:rPr lang="en-US" altLang="ar-SA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suprasellar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region ?</a:t>
            </a:r>
          </a:p>
          <a:p>
            <a:pPr eaLnBrk="1" hangingPunct="1">
              <a:buFontTx/>
              <a:buNone/>
            </a:pPr>
            <a:r>
              <a:rPr lang="en-US" altLang="ar-SA" sz="28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smtClean="0"/>
              <a:t> </a:t>
            </a:r>
            <a:endParaRPr lang="en-US" altLang="ar-SA" sz="3600" smtClean="0"/>
          </a:p>
        </p:txBody>
      </p:sp>
    </p:spTree>
    <p:extLst>
      <p:ext uri="{BB962C8B-B14F-4D97-AF65-F5344CB8AC3E}">
        <p14:creationId xmlns:p14="http://schemas.microsoft.com/office/powerpoint/2010/main" val="19495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57452" y="2132856"/>
            <a:ext cx="86106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ar-SA" sz="2700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Structure :</a:t>
            </a:r>
          </a:p>
          <a:p>
            <a:pPr algn="l"/>
            <a:r>
              <a:rPr lang="en-US" altLang="ar-SA" sz="2700" dirty="0">
                <a:latin typeface="Tahoma" pitchFamily="34" charset="0"/>
              </a:rPr>
              <a:t>   Composed of granular  ACIDOPHILIC </a:t>
            </a:r>
            <a:r>
              <a:rPr lang="en-US" altLang="ar-SA" sz="2700" dirty="0" smtClean="0">
                <a:latin typeface="Tahoma" pitchFamily="34" charset="0"/>
              </a:rPr>
              <a:t>cells and may </a:t>
            </a:r>
            <a:r>
              <a:rPr lang="en-US" altLang="ar-SA" sz="2700" dirty="0">
                <a:latin typeface="Tahoma" pitchFamily="34" charset="0"/>
              </a:rPr>
              <a:t>be mixed with prolactin secretion.</a:t>
            </a:r>
          </a:p>
          <a:p>
            <a:pPr algn="l"/>
            <a:endParaRPr lang="en-US" altLang="ar-SA" sz="2700" dirty="0">
              <a:latin typeface="Tahoma" pitchFamily="34" charset="0"/>
            </a:endParaRPr>
          </a:p>
          <a:p>
            <a:pPr algn="l"/>
            <a:r>
              <a:rPr lang="en-US" altLang="ar-SA" sz="2700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Symptoms :</a:t>
            </a:r>
          </a:p>
          <a:p>
            <a:pPr algn="l"/>
            <a:r>
              <a:rPr lang="en-US" altLang="ar-SA" sz="2700" dirty="0">
                <a:latin typeface="Tahoma" pitchFamily="34" charset="0"/>
              </a:rPr>
              <a:t>   May be delayed so adenomas are </a:t>
            </a:r>
            <a:r>
              <a:rPr lang="en-US" altLang="ar-SA" sz="2700" dirty="0" smtClean="0">
                <a:latin typeface="Tahoma" pitchFamily="34" charset="0"/>
              </a:rPr>
              <a:t>usually large  </a:t>
            </a:r>
            <a:endParaRPr lang="en-US" altLang="ar-SA" sz="2700" dirty="0">
              <a:latin typeface="Tahoma" pitchFamily="34" charset="0"/>
            </a:endParaRPr>
          </a:p>
          <a:p>
            <a:pPr algn="l"/>
            <a:r>
              <a:rPr lang="en-US" altLang="ar-SA" sz="2700" dirty="0">
                <a:latin typeface="Tahoma" pitchFamily="34" charset="0"/>
              </a:rPr>
              <a:t>   Produce </a:t>
            </a:r>
            <a:r>
              <a:rPr lang="en-US" altLang="ar-SA" sz="2700" dirty="0" smtClean="0">
                <a:latin typeface="Tahoma" pitchFamily="34" charset="0"/>
              </a:rPr>
              <a:t>GIGANTISM </a:t>
            </a:r>
            <a:r>
              <a:rPr lang="en-US" altLang="ar-SA" sz="2700" dirty="0">
                <a:latin typeface="Tahoma" pitchFamily="34" charset="0"/>
              </a:rPr>
              <a:t>(children) or ACROMEGALLY (adults</a:t>
            </a:r>
            <a:r>
              <a:rPr lang="en-US" altLang="ar-SA" sz="2700" dirty="0" smtClean="0">
                <a:latin typeface="Tahoma" pitchFamily="34" charset="0"/>
              </a:rPr>
              <a:t>). </a:t>
            </a:r>
            <a:endParaRPr lang="en-US" altLang="ar-SA" sz="2700" dirty="0">
              <a:latin typeface="Tahoma" pitchFamily="34" charset="0"/>
            </a:endParaRPr>
          </a:p>
          <a:p>
            <a:r>
              <a:rPr lang="en-US" altLang="ar-SA" sz="2700" dirty="0">
                <a:latin typeface="Tahoma" pitchFamily="34" charset="0"/>
              </a:rPr>
              <a:t>  Diabetes, arthritis, large jaw &amp; </a:t>
            </a:r>
            <a:r>
              <a:rPr lang="en-US" altLang="ar-SA" sz="2700" dirty="0" smtClean="0">
                <a:latin typeface="Tahoma" pitchFamily="34" charset="0"/>
              </a:rPr>
              <a:t>hands, osteo</a:t>
            </a:r>
            <a:r>
              <a:rPr lang="en-US" altLang="ar-SA" sz="2700" dirty="0" smtClean="0">
                <a:latin typeface="Tahoma" pitchFamily="34" charset="0"/>
                <a:sym typeface="Symbol" pitchFamily="18" charset="2"/>
              </a:rPr>
              <a:t>porosis</a:t>
            </a:r>
            <a:r>
              <a:rPr lang="en-US" altLang="ar-SA" sz="2700" dirty="0">
                <a:latin typeface="Tahoma" pitchFamily="34" charset="0"/>
                <a:sym typeface="Symbol" pitchFamily="18" charset="2"/>
              </a:rPr>
              <a:t>, BP, </a:t>
            </a:r>
            <a:r>
              <a:rPr lang="en-US" altLang="ar-SA" sz="2700" dirty="0">
                <a:latin typeface="Tahoma" pitchFamily="34" charset="0"/>
              </a:rPr>
              <a:t>HF…..</a:t>
            </a:r>
            <a:r>
              <a:rPr lang="en-US" altLang="ar-SA" sz="2700" dirty="0" err="1">
                <a:latin typeface="Tahoma" pitchFamily="34" charset="0"/>
              </a:rPr>
              <a:t>etc</a:t>
            </a:r>
            <a:endParaRPr lang="en-US" altLang="ar-SA" sz="2700" dirty="0"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620688"/>
            <a:ext cx="8676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2- Growth hormone secreting adenoma :</a:t>
            </a:r>
          </a:p>
        </p:txBody>
      </p:sp>
    </p:spTree>
    <p:extLst>
      <p:ext uri="{BB962C8B-B14F-4D97-AF65-F5344CB8AC3E}">
        <p14:creationId xmlns:p14="http://schemas.microsoft.com/office/powerpoint/2010/main" val="38198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40" y="985292"/>
            <a:ext cx="6923112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en-US" dirty="0" smtClean="0"/>
              <a:t>Acromegaly </a:t>
            </a:r>
            <a:r>
              <a:rPr lang="en-US" dirty="0" err="1" smtClean="0"/>
              <a:t>v.s</a:t>
            </a:r>
            <a:r>
              <a:rPr lang="en-US" dirty="0" smtClean="0"/>
              <a:t> DWARFISM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04336" cy="46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Toshiba\Desktop\تنزي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627915" cy="26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sections of pituitary </a:t>
            </a:r>
            <a:r>
              <a:rPr lang="en-US" dirty="0" err="1" smtClean="0"/>
              <a:t>adnoma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78375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Normal pituitary gland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145253" cy="26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84699" cy="344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0761" y="2450479"/>
            <a:ext cx="396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Pituitary</a:t>
            </a:r>
            <a:r>
              <a:rPr lang="en-US" dirty="0" smtClean="0"/>
              <a:t> </a:t>
            </a:r>
            <a:r>
              <a:rPr lang="en-US" sz="4000" dirty="0">
                <a:latin typeface="+mj-lt"/>
                <a:ea typeface="+mj-ea"/>
                <a:cs typeface="+mj-cs"/>
              </a:rPr>
              <a:t>adenoma</a:t>
            </a:r>
          </a:p>
        </p:txBody>
      </p:sp>
    </p:spTree>
    <p:extLst>
      <p:ext uri="{BB962C8B-B14F-4D97-AF65-F5344CB8AC3E}">
        <p14:creationId xmlns:p14="http://schemas.microsoft.com/office/powerpoint/2010/main" val="9010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331640" y="332656"/>
            <a:ext cx="6048672" cy="172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B-Thyroid gland</a:t>
            </a:r>
            <a:endParaRPr lang="en-US" sz="3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59492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thyroid gland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219200"/>
          </a:xfrm>
        </p:spPr>
        <p:txBody>
          <a:bodyPr/>
          <a:lstStyle/>
          <a:p>
            <a:r>
              <a:rPr lang="en-US" dirty="0" err="1" smtClean="0"/>
              <a:t>Thyrotoxicosis</a:t>
            </a:r>
            <a:r>
              <a:rPr lang="en-US" dirty="0" smtClean="0"/>
              <a:t> </a:t>
            </a: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16</a:t>
            </a:fld>
            <a:endParaRPr lang="en-US" altLang="en-US"/>
          </a:p>
        </p:txBody>
      </p:sp>
      <p:pic>
        <p:nvPicPr>
          <p:cNvPr id="5" name="عنصر نائب للمحتوى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8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3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Hypothyroidism is commoner in endemic areas of iodine deficiency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915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CRETINISM 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</a:rPr>
              <a:t>: hypothyroidism in infancy &amp; is related to the onset of deficiency 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latin typeface="Tahoma" pitchFamily="34" charset="0"/>
                <a:cs typeface="Tahoma" pitchFamily="34" charset="0"/>
              </a:rPr>
              <a:t> If early in fetal life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 Mental  retardation 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short stature, hernia, skeletal abnormalities,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Protruding tongue.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ar-SA" sz="24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sz="2400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MYXEDEMA</a:t>
            </a:r>
            <a:r>
              <a:rPr lang="en-US" altLang="ar-SA" sz="2400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in adults Apathy, slow mental processes, cold </a:t>
            </a:r>
            <a:r>
              <a:rPr lang="en-US" altLang="ar-SA" sz="24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intolerence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, accumulation of </a:t>
            </a:r>
            <a:r>
              <a:rPr lang="en-US" altLang="ar-SA" sz="24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mucopolysaccharides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in subcutaneous tissue, deepening of the voice and constipation.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ar-SA" sz="24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sz="2400" b="1" u="sng" dirty="0" err="1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Lab.tests</a:t>
            </a:r>
            <a:r>
              <a:rPr lang="en-US" altLang="ar-SA" sz="2400" b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sz="2400" b="1" dirty="0" smtClean="0">
                <a:solidFill>
                  <a:srgbClr val="00FF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:</a:t>
            </a:r>
            <a:r>
              <a:rPr lang="en-US" altLang="ar-SA" sz="24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</a:t>
            </a:r>
            <a:r>
              <a:rPr lang="en-US" altLang="ar-SA" sz="24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 TSH in primary hypothyroidism, unaffected in  others T4 in both.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smtClean="0"/>
              <a:t>Severe Hypothyroidism ( CRETINS)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3429000" cy="4495800"/>
          </a:xfrm>
          <a:noFill/>
        </p:spPr>
      </p:pic>
      <p:pic>
        <p:nvPicPr>
          <p:cNvPr id="5837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447800"/>
            <a:ext cx="3657600" cy="4471988"/>
          </a:xfrm>
          <a:noFill/>
        </p:spPr>
      </p:pic>
    </p:spTree>
    <p:extLst>
      <p:ext uri="{BB962C8B-B14F-4D97-AF65-F5344CB8AC3E}">
        <p14:creationId xmlns:p14="http://schemas.microsoft.com/office/powerpoint/2010/main" val="11066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pPr algn="l" eaLnBrk="1" hangingPunct="1"/>
            <a:r>
              <a:rPr lang="en-US" altLang="en-US" sz="3200" b="1" dirty="0" smtClean="0">
                <a:solidFill>
                  <a:srgbClr val="C00000"/>
                </a:solidFill>
                <a:latin typeface="Tahoma" pitchFamily="34" charset="0"/>
              </a:rPr>
              <a:t>HASHIMOTO’s THYROIDITIS : </a:t>
            </a:r>
            <a:br>
              <a:rPr lang="en-US" altLang="en-US" sz="3200" b="1" dirty="0" smtClean="0">
                <a:solidFill>
                  <a:srgbClr val="C00000"/>
                </a:solidFill>
                <a:latin typeface="Tahoma" pitchFamily="34" charset="0"/>
              </a:rPr>
            </a:br>
            <a:r>
              <a:rPr lang="en-US" altLang="en-US" sz="3200" b="1" dirty="0" smtClean="0">
                <a:solidFill>
                  <a:srgbClr val="C00000"/>
                </a:solidFill>
                <a:latin typeface="Tahoma" pitchFamily="34" charset="0"/>
              </a:rPr>
              <a:t>Chronic Lymphocytic Thyroiditis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915400" cy="5410200"/>
          </a:xfrm>
        </p:spPr>
        <p:txBody>
          <a:bodyPr/>
          <a:lstStyle/>
          <a:p>
            <a:pPr eaLnBrk="1" hangingPunct="1"/>
            <a:endParaRPr lang="en-US" altLang="en-US" smtClean="0">
              <a:latin typeface="Tahoma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mtClean="0">
                <a:latin typeface="Tahoma" pitchFamily="34" charset="0"/>
                <a:cs typeface="Times New Roman" pitchFamily="18" charset="0"/>
              </a:rPr>
              <a:t>Autoimmune disease characterized by progressive destruction of thyroid tissue</a:t>
            </a:r>
          </a:p>
          <a:p>
            <a:pPr eaLnBrk="1" hangingPunct="1"/>
            <a:r>
              <a:rPr lang="en-US" altLang="en-US" smtClean="0">
                <a:latin typeface="Tahoma" pitchFamily="34" charset="0"/>
                <a:cs typeface="Times New Roman" pitchFamily="18" charset="0"/>
              </a:rPr>
              <a:t>Commonest type of thyroiditis</a:t>
            </a:r>
          </a:p>
          <a:p>
            <a:pPr eaLnBrk="1" hangingPunct="1"/>
            <a:r>
              <a:rPr lang="en-US" altLang="en-US" smtClean="0">
                <a:latin typeface="Tahoma" pitchFamily="34" charset="0"/>
                <a:cs typeface="Times New Roman" pitchFamily="18" charset="0"/>
              </a:rPr>
              <a:t>Commonest cause of hypothyroidism in areas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ahoma" pitchFamily="34" charset="0"/>
                <a:cs typeface="Times New Roman" pitchFamily="18" charset="0"/>
              </a:rPr>
              <a:t>   of sufficient iodine levels</a:t>
            </a:r>
          </a:p>
          <a:p>
            <a:pPr eaLnBrk="1" hangingPunct="1"/>
            <a:r>
              <a:rPr lang="en-US" altLang="en-US" smtClean="0">
                <a:latin typeface="Tahoma" pitchFamily="34" charset="0"/>
                <a:cs typeface="Times New Roman" pitchFamily="18" charset="0"/>
              </a:rPr>
              <a:t>F:M = 10-20 :1, 45-65 yrs.</a:t>
            </a:r>
          </a:p>
        </p:txBody>
      </p:sp>
    </p:spTree>
    <p:extLst>
      <p:ext uri="{BB962C8B-B14F-4D97-AF65-F5344CB8AC3E}">
        <p14:creationId xmlns:p14="http://schemas.microsoft.com/office/powerpoint/2010/main" val="14233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81536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Normal anterior pituitary gland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3280"/>
            <a:ext cx="4474840" cy="28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9688"/>
            <a:ext cx="385192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28549"/>
            <a:ext cx="5054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331640" y="260648"/>
            <a:ext cx="5598368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A-pituitary gland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439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smtClean="0"/>
              <a:t> </a:t>
            </a:r>
            <a:r>
              <a:rPr lang="en-US" altLang="ar-SA" sz="3200" b="1" smtClean="0">
                <a:latin typeface="Tahoma" pitchFamily="34" charset="0"/>
                <a:cs typeface="Tahoma" pitchFamily="34" charset="0"/>
              </a:rPr>
              <a:t>Morphology:</a:t>
            </a:r>
            <a:endParaRPr lang="en-US" altLang="ar-SA" sz="32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86800" cy="5486400"/>
          </a:xfrm>
        </p:spPr>
        <p:txBody>
          <a:bodyPr/>
          <a:lstStyle/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Gland is a smooth pale goiter, minimally nodular, well demarcated.</a:t>
            </a:r>
          </a:p>
          <a:p>
            <a:pPr eaLnBrk="1" hangingPunct="1"/>
            <a:r>
              <a:rPr lang="en-US" altLang="ar-SA" u="sng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Microscopically :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 - Dense infiltration by lymphocytes &amp;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   plasma  cells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 - Formation of lymphoid follicles, with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   germinal centers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    - 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Presence of</a:t>
            </a:r>
            <a:r>
              <a:rPr lang="en-US" altLang="ar-SA" dirty="0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b="1" dirty="0" smtClean="0">
                <a:solidFill>
                  <a:srgbClr val="FF66FF"/>
                </a:solidFill>
                <a:latin typeface="Tahoma" pitchFamily="34" charset="0"/>
                <a:cs typeface="Tahoma" pitchFamily="34" charset="0"/>
              </a:rPr>
              <a:t>HURTHLE CELLS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- Fibrosis if present does not extend outside</a:t>
            </a:r>
          </a:p>
          <a:p>
            <a:pPr eaLnBrk="1" hangingPunct="1">
              <a:buFontTx/>
              <a:buNone/>
            </a:pPr>
            <a:endParaRPr lang="en-US" altLang="ar-SA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01871-024-f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pic>
        <p:nvPicPr>
          <p:cNvPr id="65542" name="Picture 6" descr="admin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22</a:t>
            </a:fld>
            <a:endParaRPr lang="en-US" altLang="en-US"/>
          </a:p>
        </p:txBody>
      </p:sp>
      <p:pic>
        <p:nvPicPr>
          <p:cNvPr id="5" name="عنصر نائب للمحتوى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3833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ar-SA" sz="3200" b="1" smtClean="0">
                <a:latin typeface="Tahoma" pitchFamily="34" charset="0"/>
                <a:cs typeface="Tahoma" pitchFamily="34" charset="0"/>
              </a:rPr>
              <a:t>SUBACUTE GRANULOMATOUS THYROIDITIS :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9154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</a:rPr>
              <a:t>Middle aged , more in females. Viral etiology 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</a:rPr>
              <a:t> Self-limited (6-8w)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</a:rPr>
              <a:t> Acute onset of pain in the neck , fever,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    ESR,</a:t>
            </a:r>
            <a:r>
              <a:rPr lang="en-US" altLang="ar-SA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</a:t>
            </a:r>
            <a:r>
              <a:rPr lang="en-US" altLang="ar-SA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WBC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Transient  thyrotoxicosis.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ar-SA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Morphology 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ar-SA" smtClean="0">
                <a:solidFill>
                  <a:schemeClr val="hlink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Firm gland.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 Destruction of acini leads to mixed inflammatory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   infiltrate.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 Neutrophils , Macrophages &amp; Giant cells &amp;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ar-SA" smtClean="0">
                <a:latin typeface="Tahoma" pitchFamily="34" charset="0"/>
                <a:cs typeface="Times New Roman" pitchFamily="18" charset="0"/>
                <a:sym typeface="Symbol" pitchFamily="18" charset="2"/>
              </a:rPr>
              <a:t>   formation of g</a:t>
            </a: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ranulomas</a:t>
            </a:r>
          </a:p>
          <a:p>
            <a:pPr lvl="1" eaLnBrk="1" hangingPunct="1">
              <a:lnSpc>
                <a:spcPct val="90000"/>
              </a:lnSpc>
            </a:pPr>
            <a:endParaRPr lang="en-US" altLang="ar-SA" sz="240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74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8" name="Picture 4" descr="ENDO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pPr algn="l" eaLnBrk="1" hangingPunct="1"/>
            <a:r>
              <a:rPr lang="en-US" altLang="en-US" sz="3200" b="1" smtClean="0">
                <a:latin typeface="Tahoma" pitchFamily="34" charset="0"/>
                <a:cs typeface="Tahoma" pitchFamily="34" charset="0"/>
              </a:rPr>
              <a:t>SUBACUTE LYMPHOCYTIC THYROIDITIS : (Silent)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4953000"/>
          </a:xfrm>
        </p:spPr>
        <p:txBody>
          <a:bodyPr/>
          <a:lstStyle/>
          <a:p>
            <a:pPr eaLnBrk="1" hangingPunct="1"/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Middle aged females &amp; post partum patients</a:t>
            </a:r>
          </a:p>
          <a:p>
            <a:pPr eaLnBrk="1" hangingPunct="1"/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Probably autoimmune with circulating AB</a:t>
            </a:r>
          </a:p>
          <a:p>
            <a:pPr eaLnBrk="1" hangingPunct="1"/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May recur in subsequent pregnancies</a:t>
            </a:r>
          </a:p>
          <a:p>
            <a:pPr eaLnBrk="1" hangingPunct="1"/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May progress to hypothyroidism</a:t>
            </a:r>
          </a:p>
          <a:p>
            <a:pPr eaLnBrk="1" hangingPunct="1"/>
            <a:r>
              <a:rPr lang="en-US" altLang="ar-SA" smtClean="0">
                <a:solidFill>
                  <a:srgbClr val="FFFF66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Histology :</a:t>
            </a:r>
          </a:p>
          <a:p>
            <a:pPr eaLnBrk="1" hangingPunct="1">
              <a:buFontTx/>
              <a:buNone/>
            </a:pPr>
            <a:r>
              <a:rPr lang="en-US" altLang="ar-SA" smtClean="0">
                <a:latin typeface="Tahoma" pitchFamily="34" charset="0"/>
                <a:cs typeface="Tahoma" pitchFamily="34" charset="0"/>
                <a:sym typeface="Symbol" pitchFamily="18" charset="2"/>
              </a:rPr>
              <a:t>   similar to Hashimoto’s thyroiditis without Hurthle cell metaplasia</a:t>
            </a:r>
            <a:endParaRPr lang="en-US" altLang="ar-SA" u="sng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22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91540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ar-SA" b="1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Reidel’s</a:t>
            </a:r>
            <a:r>
              <a:rPr lang="en-US" altLang="ar-SA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Thyroiditis –</a:t>
            </a:r>
            <a:r>
              <a:rPr lang="en-US" altLang="ar-SA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</a:p>
          <a:p>
            <a:pPr eaLnBrk="1" hangingPunct="1">
              <a:buFontTx/>
              <a:buNone/>
              <a:defRPr/>
            </a:pPr>
            <a:r>
              <a:rPr lang="en-US" altLang="ar-SA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Dense fibrosis without prominent inflammation involving the thyroid and contiguous neck structures.</a:t>
            </a:r>
          </a:p>
          <a:p>
            <a:pPr eaLnBrk="1" hangingPunct="1">
              <a:buFontTx/>
              <a:buChar char="-"/>
              <a:defRPr/>
            </a:pP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ass. with idiopathic fibrosis in other sites of the body.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- Circulating anti-thyroid antibodies, ? Autoimmune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aetiology</a:t>
            </a:r>
            <a:r>
              <a:rPr lang="en-US" altLang="ar-SA" dirty="0"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en-US" altLang="ar-SA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buFontTx/>
              <a:buNone/>
              <a:defRPr/>
            </a:pP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</a:t>
            </a:r>
          </a:p>
          <a:p>
            <a:pPr eaLnBrk="1" hangingPunct="1">
              <a:buFontTx/>
              <a:buNone/>
              <a:defRPr/>
            </a:pPr>
            <a:endParaRPr lang="en-US" altLang="ar-SA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632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AutoShape 5" descr="Riedel's thyroiditis showing sclerosis, chronic inflammation, and parenchymal atrophy.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0661" name="AutoShape 7" descr="Riedel's thyroiditis showing sclerosis, chronic inflammation, and parenchymal atrophy.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0662" name="AutoShape 9" descr="Riedel's thyroiditis showing sclerosis, chronic inflammation, and parenchymal atrophy.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pic>
        <p:nvPicPr>
          <p:cNvPr id="70663" name="Picture 11" descr="Riedel's thyroid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Rectangle 12"/>
          <p:cNvSpPr>
            <a:spLocks noChangeArrowheads="1"/>
          </p:cNvSpPr>
          <p:nvPr/>
        </p:nvSpPr>
        <p:spPr bwMode="auto">
          <a:xfrm>
            <a:off x="2971800" y="6248400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Reidle</a:t>
            </a:r>
            <a:r>
              <a:rPr lang="en-US" altLang="en-US" sz="32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’</a:t>
            </a: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s Thyroiditis</a:t>
            </a:r>
          </a:p>
        </p:txBody>
      </p:sp>
    </p:spTree>
    <p:extLst>
      <p:ext uri="{BB962C8B-B14F-4D97-AF65-F5344CB8AC3E}">
        <p14:creationId xmlns:p14="http://schemas.microsoft.com/office/powerpoint/2010/main" val="91697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en-US" sz="3600" b="1" dirty="0" smtClean="0"/>
              <a:t>GRAVE’S DISEASE :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 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Morphology :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610600" cy="56388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itchFamily="34" charset="0"/>
                <a:cs typeface="Tahoma" pitchFamily="34" charset="0"/>
              </a:rPr>
              <a:t>Smooth enlargement of gland with diffuse hyperplasia &amp; hypertrophy</a:t>
            </a:r>
          </a:p>
          <a:p>
            <a:pPr eaLnBrk="1" hangingPunct="1"/>
            <a:r>
              <a:rPr lang="en-US" altLang="en-US" smtClean="0">
                <a:latin typeface="Tahoma" pitchFamily="34" charset="0"/>
                <a:cs typeface="Tahoma" pitchFamily="34" charset="0"/>
              </a:rPr>
              <a:t>Lining epithelium of acini :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ahoma" pitchFamily="34" charset="0"/>
                <a:cs typeface="Tahoma" pitchFamily="34" charset="0"/>
              </a:rPr>
              <a:t>    Tall &amp; hyperplastic ± papillae</a:t>
            </a:r>
          </a:p>
          <a:p>
            <a:pPr eaLnBrk="1" hangingPunct="1"/>
            <a:r>
              <a:rPr lang="en-US" altLang="en-US" smtClean="0">
                <a:latin typeface="Tahoma" pitchFamily="34" charset="0"/>
                <a:cs typeface="Tahoma" pitchFamily="34" charset="0"/>
              </a:rPr>
              <a:t>Colloid :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latin typeface="Tahoma" pitchFamily="34" charset="0"/>
                <a:cs typeface="Tahoma" pitchFamily="34" charset="0"/>
              </a:rPr>
              <a:t>     Minimal thin colloid with scalloped edge</a:t>
            </a:r>
          </a:p>
          <a:p>
            <a:pPr eaLnBrk="1" hangingPunct="1">
              <a:buFontTx/>
              <a:buNone/>
            </a:pPr>
            <a:endParaRPr lang="en-US" alt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endParaRPr lang="en-US" altLang="en-US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2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01871-024-f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pic>
        <p:nvPicPr>
          <p:cNvPr id="76805" name="Picture 5" descr="admin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4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7991-4032-4BA8-9543-4E85D67AFE8B}" type="slidenum">
              <a:rPr lang="ar-SA" altLang="en-US"/>
              <a:pPr/>
              <a:t>3</a:t>
            </a:fld>
            <a:endParaRPr lang="en-US" altLang="en-US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23622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38600"/>
            <a:ext cx="9144000" cy="28194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pink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acidophils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secrete growth hormone (GH)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prolactin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(PRL)</a:t>
            </a:r>
          </a:p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dark purple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basophils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secrete corticotrophin (ACTH), thyroid stimulating hormone (TSH),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gonadotrophins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follicle stimulating hormone-luteinizing hormone (FSH and LH) .</a:t>
            </a:r>
          </a:p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pale staining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chromophobes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have few cytoplasmic granules, but may have secretory activity.</a:t>
            </a:r>
            <a:endParaRPr lang="ar-IQ" sz="2000" dirty="0"/>
          </a:p>
        </p:txBody>
      </p:sp>
      <p:pic>
        <p:nvPicPr>
          <p:cNvPr id="174085" name="Picture 5" descr="ENDO0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915400" cy="7010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Changes in </a:t>
            </a:r>
            <a:r>
              <a:rPr lang="en-US" altLang="en-US" sz="3600" dirty="0" err="1" smtClean="0">
                <a:latin typeface="Tahoma" pitchFamily="34" charset="0"/>
                <a:cs typeface="Tahoma" pitchFamily="34" charset="0"/>
              </a:rPr>
              <a:t>Extrathyroid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 tissue 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3600" dirty="0" smtClean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latin typeface="Tahoma" pitchFamily="34" charset="0"/>
                <a:cs typeface="Tahoma" pitchFamily="34" charset="0"/>
              </a:rPr>
              <a:t>   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Generalized lymphoid hyperplasia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</a:t>
            </a:r>
            <a:r>
              <a:rPr lang="en-US" altLang="en-US" dirty="0" err="1" smtClean="0">
                <a:latin typeface="Tahoma" pitchFamily="34" charset="0"/>
                <a:cs typeface="Tahoma" pitchFamily="34" charset="0"/>
              </a:rPr>
              <a:t>Ophthalmopathy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: Edematous orbital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   muscles &amp;infiltration by lymphocytes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   followed by fibrosis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Thickening of skin &amp; subcutaneous tissue</a:t>
            </a:r>
          </a:p>
          <a:p>
            <a:pPr eaLnBrk="1" hangingPunct="1">
              <a:lnSpc>
                <a:spcPct val="80000"/>
              </a:lnSpc>
            </a:pPr>
            <a:endParaRPr lang="en-US" alt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Accumulation of </a:t>
            </a:r>
            <a:r>
              <a:rPr lang="en-US" altLang="en-US" dirty="0" err="1" smtClean="0">
                <a:latin typeface="Tahoma" pitchFamily="34" charset="0"/>
                <a:cs typeface="Tahoma" pitchFamily="34" charset="0"/>
              </a:rPr>
              <a:t>glycosaminoglycans</a:t>
            </a: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which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  are hydrophilic acid.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    </a:t>
            </a:r>
            <a:endParaRPr lang="en-US" altLang="en-US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0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b="1" dirty="0" smtClean="0"/>
              <a:t>DIFFUSE </a:t>
            </a:r>
            <a:r>
              <a:rPr lang="en-US" altLang="en-US" sz="3200" b="1" dirty="0"/>
              <a:t>&amp;</a:t>
            </a:r>
            <a:r>
              <a:rPr lang="en-US" altLang="en-US" sz="3200" b="1" dirty="0" smtClean="0"/>
              <a:t> MULTINODULAR GOITRE</a:t>
            </a:r>
            <a:endParaRPr lang="en-US" altLang="ar-SA" sz="3600" dirty="0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84784"/>
            <a:ext cx="89154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700" dirty="0" smtClean="0"/>
              <a:t>  </a:t>
            </a:r>
            <a:r>
              <a:rPr lang="en-US" altLang="ar-SA" sz="2700" dirty="0" smtClean="0">
                <a:latin typeface="Tahoma" pitchFamily="34" charset="0"/>
                <a:cs typeface="Tahoma" pitchFamily="34" charset="0"/>
              </a:rPr>
              <a:t>GOITER = Enlargement of thyroid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</a:rPr>
              <a:t>   Most common cause is iodine deficiency</a:t>
            </a: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 impaired hormone synthesis TSH  hypertrophy &amp; hyperplasia of follicles  Goiter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Endemic :    10% of population have goiter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Sporadic  : 1- Physiological demand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                2- Dietary intake of excessive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                   calcium &amp; cabbages…</a:t>
            </a:r>
            <a:r>
              <a:rPr lang="en-US" altLang="ar-SA" sz="27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etc</a:t>
            </a:r>
            <a:endParaRPr lang="en-US" altLang="ar-SA" sz="27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                3- Hereditary enzyme defects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         4- most cases, the cause is not </a:t>
            </a:r>
            <a:r>
              <a:rPr lang="en-US" altLang="ar-SA" sz="2700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apperant</a:t>
            </a: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ar-SA" sz="27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ar-SA" sz="2700" dirty="0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70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ar-SA" sz="3200" b="1" dirty="0" smtClean="0">
                <a:sym typeface="Symbol" pitchFamily="18" charset="2"/>
              </a:rPr>
              <a:t>MORPHOLOGY</a:t>
            </a:r>
            <a:r>
              <a:rPr lang="en-US" altLang="ar-SA" sz="3200" b="1" dirty="0" smtClean="0">
                <a:solidFill>
                  <a:srgbClr val="FFFF00"/>
                </a:solidFill>
                <a:sym typeface="Symbol" pitchFamily="18" charset="2"/>
              </a:rPr>
              <a:t> :</a:t>
            </a:r>
            <a:endParaRPr lang="en-US" altLang="en-US" sz="3200" b="1" dirty="0" smtClean="0">
              <a:solidFill>
                <a:srgbClr val="FFFF00"/>
              </a:solidFill>
              <a:sym typeface="Symbol" pitchFamily="18" charset="2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915400" cy="6096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ar-SA" sz="2800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Initially diffuse </a:t>
            </a:r>
            <a:r>
              <a:rPr lang="en-US" altLang="ar-SA" dirty="0" smtClean="0">
                <a:latin typeface="Tahoma" pitchFamily="34" charset="0"/>
                <a:cs typeface="Times New Roman" pitchFamily="18" charset="0"/>
                <a:sym typeface="Symbol" pitchFamily="18" charset="2"/>
              </a:rPr>
              <a:t>→</a:t>
            </a: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nodular with degenerative  changes: colloid cysts, hemorrhage, fibrosis, calcification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If large may extend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retrosternally</a:t>
            </a:r>
            <a:endParaRPr lang="en-US" altLang="ar-SA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Pressure symptoms are a common complaint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Picture is that of varying sized follicles, hemorrhage , fibrosis , cysts, calcification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Patient is often EUTHYROID.  but may be toxic or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  <a:sym typeface="Symbol" pitchFamily="18" charset="2"/>
              </a:rPr>
              <a:t>hypofunctioning</a:t>
            </a:r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. </a:t>
            </a:r>
          </a:p>
          <a:p>
            <a:pPr eaLnBrk="1" hangingPunct="1"/>
            <a:endParaRPr lang="en-US" altLang="en-US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33</a:t>
            </a:fld>
            <a:endParaRPr lang="en-US" altLang="en-US"/>
          </a:p>
        </p:txBody>
      </p:sp>
      <p:pic>
        <p:nvPicPr>
          <p:cNvPr id="5" name="عنصر نائب للمحتوى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426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34</a:t>
            </a:fld>
            <a:endParaRPr lang="en-US" altLang="en-US"/>
          </a:p>
        </p:txBody>
      </p:sp>
      <p:pic>
        <p:nvPicPr>
          <p:cNvPr id="6" name="عنصر نائب للمحتوى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0700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241679" y="1484784"/>
            <a:ext cx="89154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ar-SA" b="1" u="sng" dirty="0" smtClean="0"/>
          </a:p>
          <a:p>
            <a:pPr eaLnBrk="1" hangingPunct="1"/>
            <a:r>
              <a:rPr lang="en-US" altLang="ar-SA" b="1" dirty="0" smtClean="0"/>
              <a:t> 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Usually single.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Well defined capsule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Commonest is follicular±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Hurthle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cell change 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May be toxic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Size 1- 10cm.  Variable 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colour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-1188640" y="560874"/>
            <a:ext cx="1000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1-Follicular adenoma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635080" cy="82801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Macroscopic Picture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9809" y="1052736"/>
            <a:ext cx="8915400" cy="5334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1- Uniform follicles , lined by cuboidal epithelial cells. </a:t>
            </a:r>
            <a:endParaRPr lang="en-US" altLang="ar-SA" sz="2200" dirty="0" smtClean="0">
              <a:solidFill>
                <a:srgbClr val="00FF00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2- Focal nuclear </a:t>
            </a:r>
            <a:r>
              <a:rPr lang="en-US" altLang="ar-SA" sz="2200" dirty="0" err="1" smtClean="0">
                <a:latin typeface="Tahoma" pitchFamily="34" charset="0"/>
                <a:cs typeface="Tahoma" pitchFamily="34" charset="0"/>
              </a:rPr>
              <a:t>pleomorphism</a:t>
            </a: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, nucleoli ….</a:t>
            </a:r>
          </a:p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       (   Endocrine </a:t>
            </a:r>
            <a:r>
              <a:rPr lang="en-US" altLang="ar-SA" sz="2200" dirty="0" err="1" smtClean="0">
                <a:latin typeface="Tahoma" pitchFamily="34" charset="0"/>
                <a:cs typeface="Tahoma" pitchFamily="34" charset="0"/>
              </a:rPr>
              <a:t>atypia</a:t>
            </a: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 )</a:t>
            </a:r>
          </a:p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3- Presence of a</a:t>
            </a:r>
            <a:r>
              <a:rPr lang="en-US" altLang="ar-SA" sz="22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sz="22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capsule</a:t>
            </a: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 with tumor compressing</a:t>
            </a:r>
          </a:p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      surrounding normal thyroid outside  . </a:t>
            </a:r>
          </a:p>
          <a:p>
            <a:pPr marL="0" indent="0" eaLnBrk="1" hangingPunct="1">
              <a:buNone/>
            </a:pPr>
            <a:r>
              <a:rPr lang="en-US" altLang="ar-SA" sz="2200" dirty="0" smtClean="0">
                <a:latin typeface="Tahoma" pitchFamily="34" charset="0"/>
                <a:cs typeface="Tahoma" pitchFamily="34" charset="0"/>
              </a:rPr>
              <a:t>  </a:t>
            </a:r>
            <a:r>
              <a:rPr lang="en-US" altLang="ar-SA" sz="2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* </a:t>
            </a:r>
            <a:r>
              <a:rPr lang="en-US" altLang="ar-SA" sz="2200" b="1" u="sng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Integrity of capsule is important in the differentiation of adenoma from well differentiated follicular carcinoma.</a:t>
            </a:r>
          </a:p>
          <a:p>
            <a:pPr marL="0" indent="0" eaLnBrk="1" hangingPunct="1">
              <a:buNone/>
            </a:pPr>
            <a:r>
              <a:rPr lang="en-US" altLang="ar-SA" sz="22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Capsular &amp;/ or vascular invasion </a:t>
            </a:r>
            <a:r>
              <a:rPr lang="en-US" altLang="ar-SA" sz="2200" b="1" dirty="0" smtClean="0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→ </a:t>
            </a:r>
            <a:r>
              <a:rPr lang="en-US" altLang="ar-SA" sz="22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Carcinoma </a:t>
            </a:r>
          </a:p>
          <a:p>
            <a:pPr marL="0" indent="0" eaLnBrk="1" hangingPunct="1">
              <a:buNone/>
            </a:pPr>
            <a:r>
              <a:rPr lang="en-US" sz="2200" dirty="0"/>
              <a:t> * </a:t>
            </a:r>
            <a:r>
              <a:rPr lang="en-US" sz="2200" dirty="0">
                <a:solidFill>
                  <a:schemeClr val="tx2"/>
                </a:solidFill>
              </a:rPr>
              <a:t>Papillary changes </a:t>
            </a:r>
            <a:r>
              <a:rPr lang="en-US" sz="2200" dirty="0"/>
              <a:t>: is more likely to prove malignant (no papillary adenoma ).</a:t>
            </a:r>
            <a:endParaRPr lang="en-US" altLang="ar-SA" sz="2200" b="1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</a:pPr>
            <a:endParaRPr lang="en-US" altLang="en-US" sz="2200" dirty="0" smtClean="0"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None/>
            </a:pPr>
            <a:endParaRPr lang="en-US" alt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0804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S01871-024-f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08" y="2276872"/>
            <a:ext cx="4499992" cy="3374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pic>
        <p:nvPicPr>
          <p:cNvPr id="93190" name="Picture 6" descr="admin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3021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Follicular adenoma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105273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67236"/>
            <a:ext cx="4054295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571184" cy="683994"/>
          </a:xfrm>
        </p:spPr>
        <p:txBody>
          <a:bodyPr>
            <a:normAutofit/>
          </a:bodyPr>
          <a:lstStyle/>
          <a:p>
            <a:r>
              <a:rPr lang="en-US" altLang="en-US" sz="3600" b="1" dirty="0" smtClean="0"/>
              <a:t>1- </a:t>
            </a:r>
            <a:r>
              <a:rPr lang="en-US" altLang="ar-SA" sz="3200" b="1" dirty="0"/>
              <a:t>PAPILLARY </a:t>
            </a:r>
            <a:r>
              <a:rPr lang="en-US" altLang="ar-SA" sz="3200" b="1" dirty="0" smtClean="0"/>
              <a:t>CARCINOMA</a:t>
            </a:r>
            <a:r>
              <a:rPr lang="en-US" altLang="ar-SA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sz="3200" b="1" dirty="0" smtClean="0"/>
              <a:t>:</a:t>
            </a:r>
            <a:endParaRPr lang="en-US" altLang="ar-SA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5001419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Most common malignant tumor of thyroid gland ( 70-80 %).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Affect female more than male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sz="21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on Scan by radioactive Iodine.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Gross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:small nodules without sharp margins ( irregular margins) , some of them appear encapsulated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Solitary or multifocal, solid or cystic,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 calcification.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sz="21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M/E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Composed of papillary architecture with 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fibrovascular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core with cuboidal cells , less commonly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may show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follicles. The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diagnosis is based on </a:t>
            </a:r>
            <a:r>
              <a:rPr lang="en-US" altLang="ar-SA" sz="21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NUCLEAR FEATURES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: Clear ( Glassy ),with grooves &amp; inclusions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ar-SA" u="sng" dirty="0" err="1" smtClean="0">
                <a:latin typeface="Times New Roman" pitchFamily="18" charset="0"/>
                <a:cs typeface="Times New Roman" pitchFamily="18" charset="0"/>
              </a:rPr>
              <a:t>Psammoma</a:t>
            </a:r>
            <a:r>
              <a:rPr lang="en-US" altLang="ar-SA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u="sng" dirty="0">
                <a:latin typeface="Times New Roman" pitchFamily="18" charset="0"/>
                <a:cs typeface="Times New Roman" pitchFamily="18" charset="0"/>
              </a:rPr>
              <a:t>bodies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are common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Metastases mainly by </a:t>
            </a:r>
            <a:r>
              <a:rPr lang="en-US" altLang="ar-SA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ar-SA" sz="21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ymphatic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L.N.), sometimes from occult tumor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ar-SA" dirty="0" err="1" smtClean="0">
                <a:latin typeface="Times New Roman" pitchFamily="18" charset="0"/>
                <a:cs typeface="Times New Roman" pitchFamily="18" charset="0"/>
              </a:rPr>
              <a:t>Hematogenous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spread late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Prognosis is </a:t>
            </a:r>
            <a:r>
              <a:rPr lang="en-US" altLang="ar-SA" sz="2100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( 10 years survival more than 90 % ).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15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600" dirty="0" smtClean="0"/>
              <a:t>The </a:t>
            </a:r>
            <a:r>
              <a:rPr lang="en-US" sz="1600" b="1" dirty="0" err="1" smtClean="0"/>
              <a:t>neurohypophysis</a:t>
            </a:r>
            <a:r>
              <a:rPr lang="en-US" sz="1600" dirty="0" smtClean="0"/>
              <a:t> shown here resembles neural tissue, with </a:t>
            </a:r>
            <a:r>
              <a:rPr lang="en-US" sz="1600" dirty="0" err="1" smtClean="0"/>
              <a:t>glial</a:t>
            </a:r>
            <a:r>
              <a:rPr lang="en-US" sz="1600" dirty="0" smtClean="0"/>
              <a:t> cells, nerve fibers, nerve endings, and intra-axonal </a:t>
            </a:r>
            <a:r>
              <a:rPr lang="en-US" sz="1600" dirty="0" err="1" smtClean="0"/>
              <a:t>neurosecretory</a:t>
            </a:r>
            <a:r>
              <a:rPr lang="en-US" sz="1600" dirty="0" smtClean="0"/>
              <a:t> granules. </a:t>
            </a:r>
          </a:p>
          <a:p>
            <a:pPr marL="109728" indent="0">
              <a:buNone/>
            </a:pPr>
            <a:r>
              <a:rPr lang="en-US" sz="1600" dirty="0" smtClean="0"/>
              <a:t>The hormones </a:t>
            </a:r>
            <a:r>
              <a:rPr lang="en-US" sz="1600" b="1" dirty="0" smtClean="0"/>
              <a:t>vasopressin</a:t>
            </a:r>
            <a:r>
              <a:rPr lang="en-US" sz="1600" dirty="0" smtClean="0"/>
              <a:t> (antidiuretic hormone, or ADH) and </a:t>
            </a:r>
            <a:r>
              <a:rPr lang="en-US" sz="1600" b="1" dirty="0" smtClean="0"/>
              <a:t>oxytocin</a:t>
            </a:r>
            <a:r>
              <a:rPr lang="en-US" sz="1600" dirty="0" smtClean="0"/>
              <a:t> made in the hypothalamus (</a:t>
            </a:r>
            <a:r>
              <a:rPr lang="en-US" sz="1600" dirty="0" err="1" smtClean="0"/>
              <a:t>supraoptic</a:t>
            </a:r>
            <a:r>
              <a:rPr lang="en-US" sz="1600" dirty="0" smtClean="0"/>
              <a:t> and </a:t>
            </a:r>
            <a:r>
              <a:rPr lang="en-US" sz="1600" dirty="0" err="1" smtClean="0"/>
              <a:t>paraventricular</a:t>
            </a:r>
            <a:r>
              <a:rPr lang="en-US" sz="1600" dirty="0" smtClean="0"/>
              <a:t> nuclei) are transported into the intra-axonal </a:t>
            </a:r>
            <a:r>
              <a:rPr lang="en-US" sz="1600" dirty="0" err="1" smtClean="0"/>
              <a:t>neurosecretory</a:t>
            </a:r>
            <a:r>
              <a:rPr lang="en-US" sz="1600" dirty="0" smtClean="0"/>
              <a:t> granules where they are released.</a:t>
            </a:r>
            <a:endParaRPr lang="ar-IQ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2" descr="http://library.med.utah.edu/WebPath/jpeg4/ENDO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0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01871-024-f01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pic>
        <p:nvPicPr>
          <p:cNvPr id="107525" name="Picture 5" descr="admin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99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1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2E1C-3041-4695-9507-82DBA82C784B}" type="slidenum">
              <a:rPr lang="ar-SA" altLang="en-US"/>
              <a:pPr/>
              <a:t>41</a:t>
            </a:fld>
            <a:endParaRPr lang="en-US" alt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82277" name="Picture 5" descr="ENDO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10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42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343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361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01871-024-f01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sp>
        <p:nvSpPr>
          <p:cNvPr id="109572" name="Rectangle 6"/>
          <p:cNvSpPr>
            <a:spLocks noChangeArrowheads="1"/>
          </p:cNvSpPr>
          <p:nvPr/>
        </p:nvSpPr>
        <p:spPr bwMode="auto">
          <a:xfrm>
            <a:off x="1828800" y="6248400"/>
            <a:ext cx="5486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FNA of Papillary CA (nuclear changes)</a:t>
            </a:r>
          </a:p>
        </p:txBody>
      </p:sp>
      <p:sp>
        <p:nvSpPr>
          <p:cNvPr id="109573" name="AutoShape 7"/>
          <p:cNvSpPr>
            <a:spLocks noChangeArrowheads="1"/>
          </p:cNvSpPr>
          <p:nvPr/>
        </p:nvSpPr>
        <p:spPr bwMode="auto">
          <a:xfrm flipV="1">
            <a:off x="304800" y="3810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9574" name="Line 8"/>
          <p:cNvSpPr>
            <a:spLocks noChangeShapeType="1"/>
          </p:cNvSpPr>
          <p:nvPr/>
        </p:nvSpPr>
        <p:spPr bwMode="auto">
          <a:xfrm flipH="1">
            <a:off x="4876800" y="4876800"/>
            <a:ext cx="1066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7524" name="Picture 4" descr="papillary-thyroid-ca-orphan-annie-nuclei-1024x6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7525" name="Line 5"/>
          <p:cNvSpPr>
            <a:spLocks noChangeShapeType="1"/>
          </p:cNvSpPr>
          <p:nvPr/>
        </p:nvSpPr>
        <p:spPr bwMode="auto">
          <a:xfrm flipV="1">
            <a:off x="762000" y="2438400"/>
            <a:ext cx="990600" cy="4572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46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1620" name="Picture 4" descr="ENDO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2514600" y="2971800"/>
            <a:ext cx="1905000" cy="304800"/>
          </a:xfrm>
          <a:prstGeom prst="rightArrow">
            <a:avLst>
              <a:gd name="adj1" fmla="val 50000"/>
              <a:gd name="adj2" fmla="val 131250"/>
            </a:avLst>
          </a:prstGeom>
          <a:solidFill>
            <a:srgbClr val="00FF00"/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1600200" y="6324600"/>
            <a:ext cx="495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Psammoma body in Papillary CA</a:t>
            </a:r>
          </a:p>
        </p:txBody>
      </p:sp>
    </p:spTree>
    <p:extLst>
      <p:ext uri="{BB962C8B-B14F-4D97-AF65-F5344CB8AC3E}">
        <p14:creationId xmlns:p14="http://schemas.microsoft.com/office/powerpoint/2010/main" val="25356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715200" cy="756002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/>
              <a:t>2-</a:t>
            </a:r>
            <a:r>
              <a:rPr lang="en-US" altLang="en-US" sz="3600" dirty="0" smtClean="0"/>
              <a:t> </a:t>
            </a:r>
            <a:r>
              <a:rPr lang="en-US" altLang="en-US" sz="3200" b="1" dirty="0" smtClean="0">
                <a:latin typeface="Tahoma" pitchFamily="34" charset="0"/>
                <a:cs typeface="Tahoma" pitchFamily="34" charset="0"/>
              </a:rPr>
              <a:t>FOLLICULAR  CARCINOMA</a:t>
            </a:r>
            <a:r>
              <a:rPr lang="en-US" altLang="ar-SA" sz="3200" b="1" dirty="0" smtClean="0">
                <a:latin typeface="Tahoma" pitchFamily="34" charset="0"/>
                <a:cs typeface="Tahoma" pitchFamily="34" charset="0"/>
              </a:rPr>
              <a:t> :</a:t>
            </a:r>
            <a:endParaRPr lang="en-US" altLang="ar-SA" sz="32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763000" cy="5638800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Account for 15 % of thyroid malignancy 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lang="en-US" altLang="ar-SA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cold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but rarely functional ( hot )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Well circumscribed with prominent capsule or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infiltrative, composed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of follicles ,sometimes of 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</a:rPr>
              <a:t>Hurthle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Cells.</a:t>
            </a:r>
            <a:endParaRPr lang="en-US" altLang="ar-SA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In well differentiated encapsulated tumors , the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diagnosis is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based on 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CAPSULAR &amp; VASCULAR invasion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(*adenoma).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Not all showing histological vascular invasion show metastasis.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i="1" dirty="0">
                <a:latin typeface="Times New Roman" pitchFamily="18" charset="0"/>
                <a:cs typeface="Times New Roman" pitchFamily="18" charset="0"/>
              </a:rPr>
              <a:t>Metastasize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usually by 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Lungs, Bone, Liver ..etc.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ar-SA" i="1" u="sng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Treatment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by </a:t>
            </a:r>
            <a:r>
              <a:rPr lang="en-US" altLang="ar-SA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surgery  Radioactive Iodine  Thyroxin.</a:t>
            </a:r>
            <a:endParaRPr lang="en-US" altLang="ar-SA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ar-SA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Prognosis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is not as good as papillary except in very well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differentiated forms.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M/E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Tumors composed of cuboidal cells forming follicles filled with colloid or solid nest , strands of less differentiated cells.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Clinically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present as 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slowelly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enlarged painless nodule   (cold  nodule)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US" altLang="ar-SA" dirty="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9826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1871-024-f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2484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sp>
        <p:nvSpPr>
          <p:cNvPr id="114692" name="Rectangle 6"/>
          <p:cNvSpPr>
            <a:spLocks noChangeArrowheads="1"/>
          </p:cNvSpPr>
          <p:nvPr/>
        </p:nvSpPr>
        <p:spPr bwMode="auto">
          <a:xfrm>
            <a:off x="2286000" y="6248400"/>
            <a:ext cx="3886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Follicular Carcinoma</a:t>
            </a:r>
          </a:p>
        </p:txBody>
      </p:sp>
    </p:spTree>
    <p:extLst>
      <p:ext uri="{BB962C8B-B14F-4D97-AF65-F5344CB8AC3E}">
        <p14:creationId xmlns:p14="http://schemas.microsoft.com/office/powerpoint/2010/main" val="36152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01871-024-f0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i="1">
                <a:solidFill>
                  <a:srgbClr val="000000"/>
                </a:solidFill>
                <a:latin typeface="Arial" charset="0"/>
              </a:rPr>
              <a:t>© 2005 Elsevier </a:t>
            </a:r>
          </a:p>
        </p:txBody>
      </p:sp>
      <p:sp>
        <p:nvSpPr>
          <p:cNvPr id="115716" name="Rectangle 6"/>
          <p:cNvSpPr>
            <a:spLocks noChangeArrowheads="1"/>
          </p:cNvSpPr>
          <p:nvPr/>
        </p:nvSpPr>
        <p:spPr bwMode="auto">
          <a:xfrm>
            <a:off x="3124200" y="6400800"/>
            <a:ext cx="3657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Capsular invasion)</a:t>
            </a:r>
          </a:p>
        </p:txBody>
      </p:sp>
    </p:spTree>
    <p:extLst>
      <p:ext uri="{BB962C8B-B14F-4D97-AF65-F5344CB8AC3E}">
        <p14:creationId xmlns:p14="http://schemas.microsoft.com/office/powerpoint/2010/main" val="4425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49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408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9154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ar-SA" sz="2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Primary pituitary adenomas usually benign.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Radiological changes in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sella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turcica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May or may not be functional(20%). If functional (80%), the clinical  effects are secondary to the hormone produced.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More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than one hormone can be produced from the same  cell ( monoclonal ).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Local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effects are due to pressure on optic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chiasma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(visual disturbance) ,  or pressure on adjacent normal pituitary cells (reduce hormone production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).</a:t>
            </a:r>
            <a:endParaRPr lang="en-US" altLang="ar-SA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ar-SA" sz="36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sz="3600" dirty="0" err="1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Behaviour</a:t>
            </a:r>
            <a:r>
              <a:rPr lang="en-US" altLang="ar-SA" sz="36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 of pituitary adenomas :</a:t>
            </a:r>
          </a:p>
        </p:txBody>
      </p:sp>
    </p:spTree>
    <p:extLst>
      <p:ext uri="{BB962C8B-B14F-4D97-AF65-F5344CB8AC3E}">
        <p14:creationId xmlns:p14="http://schemas.microsoft.com/office/powerpoint/2010/main" val="12479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b="1" smtClean="0"/>
              <a:t>3- </a:t>
            </a:r>
            <a:r>
              <a:rPr lang="en-US" altLang="ar-SA" sz="3200" b="1" smtClean="0">
                <a:latin typeface="Tahoma" pitchFamily="34" charset="0"/>
                <a:cs typeface="Tahoma" pitchFamily="34" charset="0"/>
              </a:rPr>
              <a:t>MEDULLARY CARCINOMA: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56792"/>
            <a:ext cx="8610600" cy="530120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Account for 5 % of thyroid carcinoma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Arise from 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 cells(</a:t>
            </a:r>
            <a:r>
              <a:rPr lang="en-US" altLang="ar-S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parafollicular</a:t>
            </a: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cells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CALCITONIN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80% Sporadic , or 20 % familial  MEN Syndrome.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M/E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:Composed of polygonal or spindle cells , usually with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 demonstrable </a:t>
            </a:r>
            <a:r>
              <a:rPr lang="en-US" altLang="ar-SA" u="sng" dirty="0">
                <a:latin typeface="Times New Roman" pitchFamily="18" charset="0"/>
                <a:cs typeface="Times New Roman" pitchFamily="18" charset="0"/>
              </a:rPr>
              <a:t>AMYLOID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in the 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</a:rPr>
              <a:t>stroma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(altered calcitonin </a:t>
            </a:r>
            <a:r>
              <a:rPr lang="en-US" altLang="ar-SA" dirty="0" err="1">
                <a:latin typeface="Times New Roman" pitchFamily="18" charset="0"/>
                <a:cs typeface="Times New Roman" pitchFamily="18" charset="0"/>
              </a:rPr>
              <a:t>deposite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Calcitonin demonstrated in tumor cells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Level of calcitonin</a:t>
            </a: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 in serum may be useful for follow up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Calcitonin may be raised in family members, together with  demonstrable RET mutation ( Marker for early diagnosis)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Metastases by blood stream .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ü"/>
            </a:pPr>
            <a:r>
              <a:rPr lang="en-US" altLang="ar-SA" dirty="0">
                <a:latin typeface="Times New Roman" pitchFamily="18" charset="0"/>
                <a:cs typeface="Times New Roman" pitchFamily="18" charset="0"/>
              </a:rPr>
              <a:t>Prognosis intermediate , worse in sporadic &amp; MEN </a:t>
            </a:r>
            <a:r>
              <a:rPr lang="en-US" altLang="ar-SA" dirty="0" smtClean="0">
                <a:latin typeface="Times New Roman" pitchFamily="18" charset="0"/>
                <a:cs typeface="Times New Roman" pitchFamily="18" charset="0"/>
              </a:rPr>
              <a:t>syndromes.</a:t>
            </a:r>
            <a:endParaRPr lang="en-US" altLang="ar-S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86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7764" name="Picture 4" descr="ENDO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133600" y="6324600"/>
            <a:ext cx="502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Medullary CA with amyloid </a:t>
            </a:r>
          </a:p>
        </p:txBody>
      </p:sp>
      <p:sp>
        <p:nvSpPr>
          <p:cNvPr id="117766" name="AutoShape 6"/>
          <p:cNvSpPr>
            <a:spLocks noChangeArrowheads="1"/>
          </p:cNvSpPr>
          <p:nvPr/>
        </p:nvSpPr>
        <p:spPr bwMode="auto">
          <a:xfrm>
            <a:off x="7086600" y="1905000"/>
            <a:ext cx="1524000" cy="304800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00FF00"/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4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18788" name="Picture 4" descr="ENDO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4020" y="476672"/>
            <a:ext cx="419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</a:rPr>
              <a:t>Congo red for amyloid</a:t>
            </a:r>
          </a:p>
        </p:txBody>
      </p:sp>
      <p:pic>
        <p:nvPicPr>
          <p:cNvPr id="6" name="صورة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-1860"/>
            <a:ext cx="486003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9494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16" y="-25361"/>
            <a:ext cx="7848872" cy="1371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000" b="1" dirty="0" smtClean="0"/>
              <a:t> 4- </a:t>
            </a:r>
            <a:r>
              <a:rPr lang="en-US" altLang="ar-SA" sz="3000" b="1" dirty="0" smtClean="0"/>
              <a:t>ANAPLASTIC CARCINOMA :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63246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/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sz="1800" dirty="0"/>
              <a:t> Markedly infiltrative tumor , invading the </a:t>
            </a:r>
            <a:r>
              <a:rPr lang="en-US" altLang="ar-SA" sz="1800" dirty="0" smtClean="0"/>
              <a:t>neck, rapidly </a:t>
            </a:r>
            <a:r>
              <a:rPr lang="en-US" altLang="ar-SA" sz="1800" dirty="0"/>
              <a:t>progressive PRESSURE SYMPTOMS</a:t>
            </a:r>
            <a:r>
              <a:rPr lang="en-US" altLang="ar-SA" sz="1800" dirty="0" smtClean="0"/>
              <a:t>.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sz="1800" dirty="0" smtClean="0"/>
              <a:t> </a:t>
            </a:r>
            <a:r>
              <a:rPr lang="en-US" altLang="ar-SA" sz="1800" dirty="0"/>
              <a:t>Large cell anaplastic or small cell variant ( undifferentiated cells </a:t>
            </a:r>
            <a:r>
              <a:rPr lang="en-US" altLang="ar-SA" sz="1800" dirty="0" smtClean="0"/>
              <a:t>).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/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sz="1800" dirty="0"/>
              <a:t> Radiosensitive tumor , no surgery</a:t>
            </a:r>
            <a:r>
              <a:rPr lang="en-US" altLang="ar-SA" sz="1800" dirty="0" smtClean="0"/>
              <a:t>.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/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r>
              <a:rPr lang="en-US" altLang="ar-SA" sz="1800" dirty="0"/>
              <a:t> Prognosis is extremely bad ( die within 2 years of diagnosis </a:t>
            </a:r>
            <a:r>
              <a:rPr lang="en-US" altLang="ar-SA" sz="1800" dirty="0" smtClean="0"/>
              <a:t>), metastasis </a:t>
            </a:r>
            <a:r>
              <a:rPr lang="en-US" altLang="ar-SA" sz="1800" dirty="0"/>
              <a:t>to distal site </a:t>
            </a:r>
            <a:r>
              <a:rPr lang="en-US" altLang="ar-SA" sz="1800" dirty="0" smtClean="0"/>
              <a:t>.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altLang="ar-SA" sz="1800" dirty="0"/>
              <a:t>Morphology :  Composed of pleomorphic giant cells, spindle cells or small cell anaplastic </a:t>
            </a:r>
            <a:r>
              <a:rPr lang="en-US" altLang="ar-SA" sz="1800" dirty="0" err="1"/>
              <a:t>varients</a:t>
            </a:r>
            <a:r>
              <a:rPr lang="en-US" altLang="ar-SA" sz="1800" dirty="0"/>
              <a:t>, which may be confused with </a:t>
            </a:r>
            <a:r>
              <a:rPr lang="en-US" altLang="ar-SA" sz="1800" dirty="0" smtClean="0"/>
              <a:t>lymphoma.</a:t>
            </a:r>
            <a:endParaRPr lang="en-US" altLang="ar-SA" sz="1800" dirty="0"/>
          </a:p>
          <a:p>
            <a:pPr marL="285750" indent="-285750">
              <a:buFont typeface="Wingdings" pitchFamily="2" charset="2"/>
              <a:buChar char="ü"/>
            </a:pPr>
            <a:endParaRPr lang="en-US" altLang="ar-SA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altLang="ar-SA" sz="1800" dirty="0" smtClean="0"/>
              <a:t> </a:t>
            </a:r>
            <a:r>
              <a:rPr lang="en-US" altLang="ar-SA" sz="1800" dirty="0"/>
              <a:t>P53 mutation identified , consistent with tumor </a:t>
            </a:r>
            <a:r>
              <a:rPr lang="en-US" altLang="ar-SA" sz="1800" dirty="0" smtClean="0"/>
              <a:t>progression.</a:t>
            </a:r>
            <a:endParaRPr lang="en-US" altLang="ar-SA" sz="1800" dirty="0"/>
          </a:p>
          <a:p>
            <a:endParaRPr lang="en-US" altLang="ar-SA" sz="1800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 smtClean="0"/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/>
          </a:p>
          <a:p>
            <a:pPr marL="285750" indent="-285750" eaLnBrk="1" hangingPunct="1">
              <a:lnSpc>
                <a:spcPct val="80000"/>
              </a:lnSpc>
              <a:buFont typeface="Wingdings" pitchFamily="2" charset="2"/>
              <a:buChar char="ü"/>
            </a:pPr>
            <a:endParaRPr lang="en-US" altLang="ar-SA" sz="1800" dirty="0" smtClean="0"/>
          </a:p>
        </p:txBody>
      </p:sp>
    </p:spTree>
    <p:extLst>
      <p:ext uri="{BB962C8B-B14F-4D97-AF65-F5344CB8AC3E}">
        <p14:creationId xmlns:p14="http://schemas.microsoft.com/office/powerpoint/2010/main" val="169706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54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150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55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799" y="0"/>
            <a:ext cx="4648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عنصر نائب للمحتوى 5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20136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331640" y="332656"/>
            <a:ext cx="6048672" cy="172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C-Parathyroid </a:t>
            </a:r>
            <a:r>
              <a:rPr lang="en-US" sz="3600" dirty="0" smtClean="0"/>
              <a:t>gland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30207" y="63186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</a:t>
            </a:r>
            <a:r>
              <a:rPr lang="en-US" dirty="0" smtClean="0"/>
              <a:t>parathyroid </a:t>
            </a:r>
            <a:r>
              <a:rPr lang="en-US" dirty="0" smtClean="0"/>
              <a:t>gland</a:t>
            </a:r>
            <a:endParaRPr lang="en-US" dirty="0"/>
          </a:p>
        </p:txBody>
      </p:sp>
      <p:pic>
        <p:nvPicPr>
          <p:cNvPr id="1026" name="Picture 2" descr="Dictionary - Normal: Parathyroid gland - The Human Protein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885620"/>
            <a:ext cx="78105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57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489" y="1844824"/>
            <a:ext cx="81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6" y="-15258"/>
            <a:ext cx="914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58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0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59</a:t>
            </a:fld>
            <a:endParaRPr lang="en-US" altLang="en-US"/>
          </a:p>
        </p:txBody>
      </p:sp>
      <p:pic>
        <p:nvPicPr>
          <p:cNvPr id="5" name="صورة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عنصر نائب للمحتوى 5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82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pPr algn="l" eaLnBrk="1" hangingPunct="1"/>
            <a:r>
              <a:rPr lang="en-US" altLang="en-US" sz="3600" dirty="0" smtClean="0">
                <a:solidFill>
                  <a:schemeClr val="accent4"/>
                </a:solidFill>
              </a:rPr>
              <a:t> </a:t>
            </a:r>
            <a:r>
              <a:rPr lang="en-US" altLang="ar-SA" sz="32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CLINICAL FEATURES of PITUITARY ADENOMA:</a:t>
            </a:r>
            <a:endParaRPr lang="en-US" altLang="ar-SA" sz="3600" dirty="0" smtClean="0">
              <a:solidFill>
                <a:schemeClr val="accent4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44824"/>
            <a:ext cx="8147248" cy="4162467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1- 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Symptoms of hormone production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2- Visual field abnormalities (pressure on optic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chiasma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above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sella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tursica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3- Elevated intracranial pressure (blockage of CSF  flow ):  Headache , nausea , vomiting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4- Hypopituitarism ( result from pressure on adjacent pituitary ): Diabetes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insipidus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5-Cranial nerve palsy ( invasion to brain ).</a:t>
            </a:r>
          </a:p>
          <a:p>
            <a:pPr marL="10972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1871-024-f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629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>
                <a:solidFill>
                  <a:schemeClr val="tx1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708025" y="6392863"/>
            <a:ext cx="4092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0" y="6086475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371600" y="6162675"/>
            <a:ext cx="64008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cs typeface="Arial" charset="0"/>
              </a:rPr>
              <a:t>Mass effect of pituitary adenoma</a:t>
            </a:r>
          </a:p>
        </p:txBody>
      </p:sp>
    </p:spTree>
    <p:extLst>
      <p:ext uri="{BB962C8B-B14F-4D97-AF65-F5344CB8AC3E}">
        <p14:creationId xmlns:p14="http://schemas.microsoft.com/office/powerpoint/2010/main" val="20497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Well circumscribed, invasive in up to 30%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Size 1cm. or more, specially in nonfunctioning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tumor</a:t>
            </a:r>
          </a:p>
          <a:p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Hemorrhage &amp; necrosis seen in large tumors (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pituitary apoplexy).</a:t>
            </a:r>
            <a:endParaRPr lang="en-US" altLang="ar-SA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en-US" altLang="ar-SA" u="sng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Microscopic picture:</a:t>
            </a:r>
            <a:endParaRPr lang="en-US" altLang="ar-SA" dirty="0" smtClean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Uniform cells, </a:t>
            </a:r>
            <a:r>
              <a:rPr lang="en-US" altLang="ar-SA" u="sng" dirty="0" smtClean="0">
                <a:latin typeface="Tahoma" pitchFamily="34" charset="0"/>
                <a:cs typeface="Tahoma" pitchFamily="34" charset="0"/>
              </a:rPr>
              <a:t>one cell type 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monomorphism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)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Absent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reticulin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network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Rare or absent mitosis</a:t>
            </a:r>
          </a:p>
          <a:p>
            <a:pPr eaLnBrk="1" hangingPunct="1">
              <a:buFontTx/>
              <a:buNone/>
            </a:pPr>
            <a:r>
              <a:rPr lang="en-US" altLang="ar-SA" sz="2800" b="1" dirty="0" smtClean="0"/>
              <a:t>                     </a:t>
            </a:r>
            <a:r>
              <a:rPr lang="en-US" altLang="ar-SA" sz="2400" b="1" dirty="0" smtClean="0"/>
              <a:t>                     </a:t>
            </a:r>
            <a:endParaRPr lang="en-US" altLang="ar-SA" dirty="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ar-SA" sz="3600" b="1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Morphology of pituitary adenomas :</a:t>
            </a:r>
            <a:endParaRPr lang="en-US" altLang="ar-SA" sz="3600" dirty="0" smtClean="0">
              <a:solidFill>
                <a:schemeClr val="accent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4" descr="CNS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 flipV="1">
            <a:off x="1295400" y="2438400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5324475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0" y="6186488"/>
            <a:ext cx="6019800" cy="5238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tx1"/>
                </a:solidFill>
                <a:latin typeface="Times New Roman" pitchFamily="18" charset="0"/>
              </a:rPr>
              <a:t>Sella turcica with pituitary adenoma</a:t>
            </a:r>
          </a:p>
        </p:txBody>
      </p:sp>
    </p:spTree>
    <p:extLst>
      <p:ext uri="{BB962C8B-B14F-4D97-AF65-F5344CB8AC3E}">
        <p14:creationId xmlns:p14="http://schemas.microsoft.com/office/powerpoint/2010/main" val="22013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CB1B357AF2F8B24E9C0BEF8592B8D98A" ma:contentTypeVersion="6" ma:contentTypeDescription="إنشاء مستند جديد." ma:contentTypeScope="" ma:versionID="5b22cdbaf05361a83cf877bf60d38552">
  <xsd:schema xmlns:xsd="http://www.w3.org/2001/XMLSchema" xmlns:xs="http://www.w3.org/2001/XMLSchema" xmlns:p="http://schemas.microsoft.com/office/2006/metadata/properties" xmlns:ns2="fcf2dd5e-dcfb-40ea-a641-1b831d83aa51" xmlns:ns3="08ea5220-58ab-4158-920f-d3b8f747703b" targetNamespace="http://schemas.microsoft.com/office/2006/metadata/properties" ma:root="true" ma:fieldsID="47cb25568a2ffdb872753457e691ce9a" ns2:_="" ns3:_="">
    <xsd:import namespace="fcf2dd5e-dcfb-40ea-a641-1b831d83aa51"/>
    <xsd:import namespace="08ea5220-58ab-4158-920f-d3b8f7477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2dd5e-dcfb-40ea-a641-1b831d83a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a5220-58ab-4158-920f-d3b8f7477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51480D-2196-45AC-B937-37C43C146EDF}"/>
</file>

<file path=customXml/itemProps2.xml><?xml version="1.0" encoding="utf-8"?>
<ds:datastoreItem xmlns:ds="http://schemas.openxmlformats.org/officeDocument/2006/customXml" ds:itemID="{4D455255-3F51-49E7-99F8-66F78E12A48F}"/>
</file>

<file path=customXml/itemProps3.xml><?xml version="1.0" encoding="utf-8"?>
<ds:datastoreItem xmlns:ds="http://schemas.openxmlformats.org/officeDocument/2006/customXml" ds:itemID="{ACC99DCB-9E69-4750-ACDD-496385421232}"/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174</TotalTime>
  <Words>1775</Words>
  <Application>Microsoft Office PowerPoint</Application>
  <PresentationFormat>On-screen Show (4:3)</PresentationFormat>
  <Paragraphs>265</Paragraphs>
  <Slides>59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Apothecary</vt:lpstr>
      <vt:lpstr>Pathology lab</vt:lpstr>
      <vt:lpstr>Normal anterior pituitary gland</vt:lpstr>
      <vt:lpstr>. </vt:lpstr>
      <vt:lpstr>PowerPoint Presentation</vt:lpstr>
      <vt:lpstr> Behaviour of pituitary adenomas :</vt:lpstr>
      <vt:lpstr> CLINICAL FEATURES of PITUITARY ADENOMA:</vt:lpstr>
      <vt:lpstr>PowerPoint Presentation</vt:lpstr>
      <vt:lpstr>Morphology of pituitary adenomas :</vt:lpstr>
      <vt:lpstr>PowerPoint Presentation</vt:lpstr>
      <vt:lpstr> </vt:lpstr>
      <vt:lpstr>PowerPoint Presentation</vt:lpstr>
      <vt:lpstr>Acromegaly v.s DWARFISM  </vt:lpstr>
      <vt:lpstr>Gross sections of pituitary adnoma</vt:lpstr>
      <vt:lpstr>Normal pituitary gland</vt:lpstr>
      <vt:lpstr>PowerPoint Presentation</vt:lpstr>
      <vt:lpstr>Thyrotoxicosis </vt:lpstr>
      <vt:lpstr>Hypothyroidism is commoner in endemic areas of iodine deficiency</vt:lpstr>
      <vt:lpstr>Severe Hypothyroidism ( CRETINS)</vt:lpstr>
      <vt:lpstr>HASHIMOTO’s THYROIDITIS :  Chronic Lymphocytic Thyroiditis</vt:lpstr>
      <vt:lpstr> Morphology:</vt:lpstr>
      <vt:lpstr>PowerPoint Presentation</vt:lpstr>
      <vt:lpstr>PowerPoint Presentation</vt:lpstr>
      <vt:lpstr>SUBACUTE GRANULOMATOUS THYROIDITIS :</vt:lpstr>
      <vt:lpstr>PowerPoint Presentation</vt:lpstr>
      <vt:lpstr>SUBACUTE LYMPHOCYTIC THYROIDITIS : (Silent)</vt:lpstr>
      <vt:lpstr>PowerPoint Presentation</vt:lpstr>
      <vt:lpstr>PowerPoint Presentation</vt:lpstr>
      <vt:lpstr>GRAVE’S DISEASE :  Morphology :</vt:lpstr>
      <vt:lpstr>PowerPoint Presentation</vt:lpstr>
      <vt:lpstr>PowerPoint Presentation</vt:lpstr>
      <vt:lpstr>DIFFUSE &amp; MULTINODULAR GOITRE</vt:lpstr>
      <vt:lpstr>MORPHOLOGY :</vt:lpstr>
      <vt:lpstr>PowerPoint Presentation</vt:lpstr>
      <vt:lpstr>PowerPoint Presentation</vt:lpstr>
      <vt:lpstr>1-Follicular adenoma</vt:lpstr>
      <vt:lpstr> Macroscopic Picture </vt:lpstr>
      <vt:lpstr>PowerPoint Presentation</vt:lpstr>
      <vt:lpstr>PowerPoint Presentation</vt:lpstr>
      <vt:lpstr>1- PAPILLARY CARCINOMA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 FOLLICULAR  CARCINOMA :</vt:lpstr>
      <vt:lpstr>PowerPoint Presentation</vt:lpstr>
      <vt:lpstr>PowerPoint Presentation</vt:lpstr>
      <vt:lpstr>PowerPoint Presentation</vt:lpstr>
      <vt:lpstr>3- MEDULLARY CARCINOMA: </vt:lpstr>
      <vt:lpstr>PowerPoint Presentation</vt:lpstr>
      <vt:lpstr>PowerPoint Presentation</vt:lpstr>
      <vt:lpstr> 4- ANAPLASTIC CARCINOMA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Pathlogy lab</dc:title>
  <dc:creator>Toshiba</dc:creator>
  <cp:lastModifiedBy>Toshiba</cp:lastModifiedBy>
  <cp:revision>20</cp:revision>
  <dcterms:created xsi:type="dcterms:W3CDTF">2019-04-13T17:16:06Z</dcterms:created>
  <dcterms:modified xsi:type="dcterms:W3CDTF">2021-05-08T10:25:47Z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0x010100CB1B357AF2F8B24E9C0BEF8592B8D98A</vt:lpwstr>
  </property>
</Properties>
</file>