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3"/>
  </p:notesMasterIdLst>
  <p:sldIdLst>
    <p:sldId id="265"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291" r:id="rId32"/>
    <p:sldId id="323" r:id="rId33"/>
    <p:sldId id="324" r:id="rId34"/>
    <p:sldId id="325" r:id="rId35"/>
    <p:sldId id="326" r:id="rId36"/>
    <p:sldId id="328" r:id="rId37"/>
    <p:sldId id="327" r:id="rId38"/>
    <p:sldId id="329" r:id="rId39"/>
    <p:sldId id="330" r:id="rId40"/>
    <p:sldId id="332" r:id="rId41"/>
    <p:sldId id="333" r:id="rId42"/>
    <p:sldId id="268" r:id="rId43"/>
    <p:sldId id="269" r:id="rId44"/>
    <p:sldId id="342"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57" r:id="rId66"/>
    <p:sldId id="258" r:id="rId67"/>
    <p:sldId id="259" r:id="rId68"/>
    <p:sldId id="260" r:id="rId69"/>
    <p:sldId id="261" r:id="rId70"/>
    <p:sldId id="263" r:id="rId71"/>
    <p:sldId id="264" r:id="rId72"/>
    <p:sldId id="262" r:id="rId73"/>
    <p:sldId id="334" r:id="rId74"/>
    <p:sldId id="335" r:id="rId75"/>
    <p:sldId id="267" r:id="rId76"/>
    <p:sldId id="336" r:id="rId77"/>
    <p:sldId id="337" r:id="rId78"/>
    <p:sldId id="338" r:id="rId79"/>
    <p:sldId id="339" r:id="rId80"/>
    <p:sldId id="340" r:id="rId81"/>
    <p:sldId id="34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autoAdjust="0"/>
    <p:restoredTop sz="73968" autoAdjust="0"/>
  </p:normalViewPr>
  <p:slideViewPr>
    <p:cSldViewPr>
      <p:cViewPr varScale="1">
        <p:scale>
          <a:sx n="51" d="100"/>
          <a:sy n="51" d="100"/>
        </p:scale>
        <p:origin x="12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BA826-78A0-4CDC-B1BA-4ABAD2A19370}" type="datetimeFigureOut">
              <a:rPr lang="en-US" smtClean="0"/>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034C-4A54-4F20-BFC5-C778830C66C5}" type="slidenum">
              <a:rPr lang="en-US" smtClean="0"/>
              <a:t>‹#›</a:t>
            </a:fld>
            <a:endParaRPr lang="en-US"/>
          </a:p>
        </p:txBody>
      </p:sp>
    </p:spTree>
    <p:extLst>
      <p:ext uri="{BB962C8B-B14F-4D97-AF65-F5344CB8AC3E}">
        <p14:creationId xmlns:p14="http://schemas.microsoft.com/office/powerpoint/2010/main" val="29631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Neural_tube_defect" TargetMode="External" /><Relationship Id="rId2" Type="http://schemas.openxmlformats.org/officeDocument/2006/relationships/slide" Target="../slides/slide51.xml" /><Relationship Id="rId1" Type="http://schemas.openxmlformats.org/officeDocument/2006/relationships/notesMaster" Target="../notesMasters/notesMaster1.xml" /><Relationship Id="rId6" Type="http://schemas.openxmlformats.org/officeDocument/2006/relationships/hyperlink" Target="https://en.wikipedia.org/wiki/Human_skull" TargetMode="External" /><Relationship Id="rId5" Type="http://schemas.openxmlformats.org/officeDocument/2006/relationships/hyperlink" Target="https://en.wikipedia.org/wiki/Biological_membrane" TargetMode="External" /><Relationship Id="rId4" Type="http://schemas.openxmlformats.org/officeDocument/2006/relationships/hyperlink" Target="https://en.wikipedia.org/wiki/Brain" TargetMode="Externa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systemic vasopressors </a:t>
            </a:r>
            <a:r>
              <a:rPr lang="en-US" sz="1200" dirty="0"/>
              <a:t>(</a:t>
            </a:r>
            <a:r>
              <a:rPr lang="en-US" sz="1200" b="1" dirty="0"/>
              <a:t>Dopamine</a:t>
            </a:r>
            <a:r>
              <a:rPr lang="en-US" sz="1200" dirty="0"/>
              <a:t> is often the first-line) are critical in maintaining systemic blood pressure greater than pulmonary blood pressure, thereby decreasing the right-to-left shunt through the patent </a:t>
            </a:r>
            <a:r>
              <a:rPr lang="en-US" sz="1200" dirty="0" err="1"/>
              <a:t>ductus</a:t>
            </a:r>
            <a:r>
              <a:rPr lang="en-US" sz="1200" dirty="0"/>
              <a:t> </a:t>
            </a:r>
            <a:r>
              <a:rPr lang="en-US" sz="1200" dirty="0" err="1"/>
              <a:t>arteriosus</a:t>
            </a:r>
            <a:r>
              <a:rPr lang="en-US" sz="1200" dirty="0"/>
              <a:t>.</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26</a:t>
            </a:fld>
            <a:endParaRPr lang="en-US"/>
          </a:p>
        </p:txBody>
      </p:sp>
    </p:spTree>
    <p:extLst>
      <p:ext uri="{BB962C8B-B14F-4D97-AF65-F5344CB8AC3E}">
        <p14:creationId xmlns:p14="http://schemas.microsoft.com/office/powerpoint/2010/main" val="85245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onset of tachypnea ? Different between </a:t>
            </a:r>
            <a:r>
              <a:rPr lang="en-US" baseline="0" dirty="0" err="1"/>
              <a:t>ttn</a:t>
            </a:r>
            <a:r>
              <a:rPr lang="en-US" baseline="0" dirty="0"/>
              <a:t> and </a:t>
            </a:r>
            <a:r>
              <a:rPr lang="en-US" baseline="0" dirty="0" err="1"/>
              <a:t>rds</a:t>
            </a:r>
            <a:r>
              <a:rPr lang="en-US" baseline="0" dirty="0"/>
              <a:t> ?</a:t>
            </a:r>
          </a:p>
          <a:p>
            <a:r>
              <a:rPr lang="en-US" baseline="0" dirty="0"/>
              <a:t> </a:t>
            </a:r>
            <a:r>
              <a:rPr lang="en-US" baseline="0" dirty="0" err="1"/>
              <a:t>rds</a:t>
            </a:r>
            <a:r>
              <a:rPr lang="en-US" baseline="0" dirty="0"/>
              <a:t> </a:t>
            </a:r>
            <a:r>
              <a:rPr lang="en-US" baseline="0" dirty="0">
                <a:sym typeface="Wingdings" pitchFamily="2" charset="2"/>
              </a:rPr>
              <a:t> deteriorated with time if there is no good </a:t>
            </a:r>
            <a:r>
              <a:rPr lang="en-US" baseline="0" dirty="0" err="1">
                <a:sym typeface="Wingdings" pitchFamily="2" charset="2"/>
              </a:rPr>
              <a:t>mangment</a:t>
            </a:r>
            <a:endParaRPr lang="en-US" baseline="0" dirty="0">
              <a:sym typeface="Wingdings" pitchFamily="2" charset="2"/>
            </a:endParaRPr>
          </a:p>
          <a:p>
            <a:r>
              <a:rPr lang="en-US" baseline="0" dirty="0" err="1">
                <a:sym typeface="Wingdings" pitchFamily="2" charset="2"/>
              </a:rPr>
              <a:t>Ttn</a:t>
            </a:r>
            <a:r>
              <a:rPr lang="en-US" baseline="0" dirty="0">
                <a:sym typeface="Wingdings" pitchFamily="2" charset="2"/>
              </a:rPr>
              <a:t> will improve with time .</a:t>
            </a:r>
          </a:p>
          <a:p>
            <a:endParaRPr lang="en-US" baseline="0" dirty="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maternal history in (TTN) consists of </a:t>
            </a:r>
            <a:r>
              <a:rPr lang="en-US" sz="1200" b="1" dirty="0">
                <a:effectLst>
                  <a:outerShdw blurRad="38100" dist="38100" dir="2700000" algn="tl">
                    <a:srgbClr val="000000">
                      <a:alpha val="43137"/>
                    </a:srgbClr>
                  </a:outerShdw>
                </a:effectLst>
              </a:rPr>
              <a:t>CS</a:t>
            </a:r>
            <a:r>
              <a:rPr lang="en-US" sz="1200" dirty="0"/>
              <a:t> without labor or </a:t>
            </a:r>
            <a:r>
              <a:rPr lang="en-US" sz="1200" b="1" dirty="0">
                <a:effectLst>
                  <a:outerShdw blurRad="38100" dist="38100" dir="2700000" algn="tl">
                    <a:srgbClr val="000000">
                      <a:alpha val="43137"/>
                    </a:srgbClr>
                  </a:outerShdw>
                </a:effectLst>
              </a:rPr>
              <a:t>precipitous delivery</a:t>
            </a:r>
            <a:r>
              <a:rPr lang="en-US" sz="1200" dirty="0"/>
              <a:t>.+ Gestational age (</a:t>
            </a:r>
            <a:r>
              <a:rPr lang="en-US" sz="1200" b="1" dirty="0">
                <a:effectLst>
                  <a:outerShdw blurRad="38100" dist="38100" dir="2700000" algn="tl">
                    <a:srgbClr val="000000">
                      <a:alpha val="43137"/>
                    </a:srgbClr>
                  </a:outerShdw>
                </a:effectLst>
              </a:rPr>
              <a:t>preterm</a:t>
            </a:r>
            <a:r>
              <a:rPr lang="en-US" sz="1200" dirty="0"/>
              <a:t>)</a:t>
            </a:r>
          </a:p>
          <a:p>
            <a:endParaRPr lang="en-US" baseline="0" dirty="0"/>
          </a:p>
        </p:txBody>
      </p:sp>
      <p:sp>
        <p:nvSpPr>
          <p:cNvPr id="4" name="Slide Number Placeholder 3"/>
          <p:cNvSpPr>
            <a:spLocks noGrp="1"/>
          </p:cNvSpPr>
          <p:nvPr>
            <p:ph type="sldNum" sz="quarter" idx="10"/>
          </p:nvPr>
        </p:nvSpPr>
        <p:spPr/>
        <p:txBody>
          <a:bodyPr/>
          <a:lstStyle/>
          <a:p>
            <a:fld id="{4C60034C-4A54-4F20-BFC5-C778830C66C5}" type="slidenum">
              <a:rPr lang="en-US" smtClean="0"/>
              <a:t>37</a:t>
            </a:fld>
            <a:endParaRPr lang="en-US"/>
          </a:p>
        </p:txBody>
      </p:sp>
    </p:spTree>
    <p:extLst>
      <p:ext uri="{BB962C8B-B14F-4D97-AF65-F5344CB8AC3E}">
        <p14:creationId xmlns:p14="http://schemas.microsoft.com/office/powerpoint/2010/main" val="13011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Frontal radiograph of the chest of a term newborn shows streaky, </a:t>
            </a:r>
            <a:r>
              <a:rPr lang="en-US" sz="1200" b="1" i="0" kern="1200" dirty="0" err="1">
                <a:solidFill>
                  <a:schemeClr val="tx1"/>
                </a:solidFill>
                <a:effectLst/>
                <a:latin typeface="+mn-lt"/>
                <a:ea typeface="+mn-ea"/>
                <a:cs typeface="+mn-cs"/>
              </a:rPr>
              <a:t>perihilar</a:t>
            </a:r>
            <a:r>
              <a:rPr lang="en-US" sz="1200" b="1" i="0" kern="1200" dirty="0">
                <a:solidFill>
                  <a:schemeClr val="tx1"/>
                </a:solidFill>
                <a:effectLst/>
                <a:latin typeface="+mn-lt"/>
                <a:ea typeface="+mn-ea"/>
                <a:cs typeface="+mn-cs"/>
              </a:rPr>
              <a:t> linear densities, indistinctness of the blood vessels and fluid in the minor fissure (white arrow) along with a small right effusion (red arrow), all signs of increased fluid in the lungs.</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39</a:t>
            </a:fld>
            <a:endParaRPr lang="en-US"/>
          </a:p>
        </p:txBody>
      </p:sp>
    </p:spTree>
    <p:extLst>
      <p:ext uri="{BB962C8B-B14F-4D97-AF65-F5344CB8AC3E}">
        <p14:creationId xmlns:p14="http://schemas.microsoft.com/office/powerpoint/2010/main" val="11275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flow o2 (usually need 30-40% fio2 cons. )</a:t>
            </a:r>
          </a:p>
          <a:p>
            <a:r>
              <a:rPr lang="en-US" baseline="0" dirty="0"/>
              <a:t>Rarely need mechanical ventilation .</a:t>
            </a:r>
          </a:p>
          <a:p>
            <a:r>
              <a:rPr lang="en-US" sz="1200" b="1" i="0" kern="1200" dirty="0">
                <a:solidFill>
                  <a:schemeClr val="tx1"/>
                </a:solidFill>
                <a:effectLst/>
                <a:latin typeface="+mn-lt"/>
                <a:ea typeface="+mn-ea"/>
                <a:cs typeface="+mn-cs"/>
              </a:rPr>
              <a:t>Continuous positive airway pressure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CPAP</a:t>
            </a:r>
            <a:r>
              <a:rPr lang="en-US" sz="1200" b="0" i="0" kern="1200" dirty="0">
                <a:solidFill>
                  <a:schemeClr val="tx1"/>
                </a:solidFill>
                <a:effectLst/>
                <a:latin typeface="+mn-lt"/>
                <a:ea typeface="+mn-ea"/>
                <a:cs typeface="+mn-cs"/>
              </a:rPr>
              <a:t>)  (fio2</a:t>
            </a:r>
            <a:r>
              <a:rPr lang="en-US" sz="1200" b="0" i="0" kern="1200" baseline="0" dirty="0">
                <a:solidFill>
                  <a:schemeClr val="tx1"/>
                </a:solidFill>
                <a:effectLst/>
                <a:latin typeface="+mn-lt"/>
                <a:ea typeface="+mn-ea"/>
                <a:cs typeface="+mn-cs"/>
              </a:rPr>
              <a:t> 40-0%)</a:t>
            </a:r>
          </a:p>
          <a:p>
            <a:r>
              <a:rPr lang="en-US" sz="1200" b="0" i="0" kern="1200" baseline="0" dirty="0">
                <a:solidFill>
                  <a:schemeClr val="tx1"/>
                </a:solidFill>
                <a:effectLst/>
                <a:latin typeface="+mn-lt"/>
                <a:ea typeface="+mn-ea"/>
                <a:cs typeface="+mn-cs"/>
                <a:sym typeface="Wingdings" pitchFamily="2" charset="2"/>
              </a:rPr>
              <a:t> Show very rapid response to </a:t>
            </a:r>
            <a:r>
              <a:rPr lang="en-US" sz="1200" b="0" i="0" kern="1200" baseline="0" dirty="0" err="1">
                <a:solidFill>
                  <a:schemeClr val="tx1"/>
                </a:solidFill>
                <a:effectLst/>
                <a:latin typeface="+mn-lt"/>
                <a:ea typeface="+mn-ea"/>
                <a:cs typeface="+mn-cs"/>
                <a:sym typeface="Wingdings" pitchFamily="2" charset="2"/>
              </a:rPr>
              <a:t>tx</a:t>
            </a:r>
            <a:r>
              <a:rPr lang="en-US" sz="1200" b="0" i="0" kern="1200" baseline="0" dirty="0">
                <a:solidFill>
                  <a:schemeClr val="tx1"/>
                </a:solidFill>
                <a:effectLst/>
                <a:latin typeface="+mn-lt"/>
                <a:ea typeface="+mn-ea"/>
                <a:cs typeface="+mn-cs"/>
                <a:sym typeface="Wingdings" pitchFamily="2" charset="2"/>
              </a:rPr>
              <a:t> .</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sym typeface="Wingdings" pitchFamily="2" charset="2"/>
              </a:rPr>
              <a:t></a:t>
            </a:r>
            <a:r>
              <a:rPr lang="en-US" sz="1200" b="0" i="0" kern="1200" baseline="0" dirty="0">
                <a:solidFill>
                  <a:schemeClr val="tx1"/>
                </a:solidFill>
                <a:effectLst/>
                <a:latin typeface="+mn-lt"/>
                <a:ea typeface="+mn-ea"/>
                <a:cs typeface="+mn-cs"/>
              </a:rPr>
              <a:t>the disease is very good prognosis without residual lung problem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41</a:t>
            </a:fld>
            <a:endParaRPr lang="en-US"/>
          </a:p>
        </p:txBody>
      </p:sp>
    </p:spTree>
    <p:extLst>
      <p:ext uri="{BB962C8B-B14F-4D97-AF65-F5344CB8AC3E}">
        <p14:creationId xmlns:p14="http://schemas.microsoft.com/office/powerpoint/2010/main" val="174764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0034C-4A54-4F20-BFC5-C778830C66C5}" type="slidenum">
              <a:rPr lang="en-US" smtClean="0"/>
              <a:t>43</a:t>
            </a:fld>
            <a:endParaRPr lang="en-US"/>
          </a:p>
        </p:txBody>
      </p:sp>
    </p:spTree>
    <p:extLst>
      <p:ext uri="{BB962C8B-B14F-4D97-AF65-F5344CB8AC3E}">
        <p14:creationId xmlns:p14="http://schemas.microsoft.com/office/powerpoint/2010/main" val="182186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extent of hemorrhage may</a:t>
            </a:r>
            <a:r>
              <a:rPr lang="en-US" baseline="0" dirty="0"/>
              <a:t> be sever enough to cause anemia and hypotension (uncommon).</a:t>
            </a:r>
            <a:br>
              <a:rPr lang="en-US" baseline="0" dirty="0"/>
            </a:br>
            <a:r>
              <a:rPr lang="en-US" baseline="0" dirty="0"/>
              <a:t>Significant bleeding is a risk; when the blood is reabsorbed it can worsen neonatal jaundice. </a:t>
            </a:r>
          </a:p>
          <a:p>
            <a:r>
              <a:rPr lang="en-US" baseline="0" dirty="0"/>
              <a:t>Secondary infection is rare, may cause osteomyelitis or meningitis.</a:t>
            </a:r>
          </a:p>
          <a:p>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dirty="0"/>
              <a:t>The latter </a:t>
            </a:r>
            <a:r>
              <a:rPr lang="en-US" dirty="0" err="1"/>
              <a:t>transluminates</a:t>
            </a:r>
            <a:r>
              <a:rPr lang="en-US" baseline="0" dirty="0"/>
              <a:t>, is pulsatile, and is associated with underlying bony defect. An ultrasound or a CT scan </a:t>
            </a:r>
            <a:r>
              <a:rPr lang="en-US" baseline="0" dirty="0" err="1"/>
              <a:t>os</a:t>
            </a:r>
            <a:r>
              <a:rPr lang="en-US" baseline="0" dirty="0"/>
              <a:t> indicated to differentiate between the two .</a:t>
            </a:r>
          </a:p>
          <a:p>
            <a:pPr marL="0" marR="0" lvl="0" indent="0" algn="r" defTabSz="914400" rtl="1" eaLnBrk="1" fontAlgn="auto" latinLnBrk="0" hangingPunct="1">
              <a:lnSpc>
                <a:spcPct val="100000"/>
              </a:lnSpc>
              <a:spcBef>
                <a:spcPts val="0"/>
              </a:spcBef>
              <a:spcAft>
                <a:spcPts val="0"/>
              </a:spcAft>
              <a:buClrTx/>
              <a:buSzTx/>
              <a:buFontTx/>
              <a:buNone/>
              <a:defRPr/>
            </a:pPr>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sz="1200" b="0" i="0" kern="1200" dirty="0">
                <a:solidFill>
                  <a:schemeClr val="tx1"/>
                </a:solidFill>
                <a:effectLst/>
                <a:latin typeface="+mn-lt"/>
                <a:ea typeface="+mn-ea"/>
                <a:cs typeface="+mn-cs"/>
              </a:rPr>
              <a:t>is a </a:t>
            </a:r>
            <a:r>
              <a:rPr lang="en-US" sz="1200" b="0" i="0" u="none" strike="noStrike" kern="1200" dirty="0">
                <a:solidFill>
                  <a:schemeClr val="tx1"/>
                </a:solidFill>
                <a:effectLst/>
                <a:latin typeface="+mn-lt"/>
                <a:ea typeface="+mn-ea"/>
                <a:cs typeface="+mn-cs"/>
                <a:hlinkClick r:id="rId3" tooltip="Neural tube defect"/>
              </a:rPr>
              <a:t>neural tube defect</a:t>
            </a:r>
            <a:r>
              <a:rPr lang="en-US" sz="1200" b="0" i="0" kern="1200" dirty="0">
                <a:solidFill>
                  <a:schemeClr val="tx1"/>
                </a:solidFill>
                <a:effectLst/>
                <a:latin typeface="+mn-lt"/>
                <a:ea typeface="+mn-ea"/>
                <a:cs typeface="+mn-cs"/>
              </a:rPr>
              <a:t> characterized by sac-like protrusions of the </a:t>
            </a:r>
            <a:r>
              <a:rPr lang="en-US" sz="1200" b="0" i="0" u="none" strike="noStrike" kern="1200" dirty="0">
                <a:solidFill>
                  <a:schemeClr val="tx1"/>
                </a:solidFill>
                <a:effectLst/>
                <a:latin typeface="+mn-lt"/>
                <a:ea typeface="+mn-ea"/>
                <a:cs typeface="+mn-cs"/>
                <a:hlinkClick r:id="rId4" tooltip="Brain"/>
              </a:rPr>
              <a:t>brain</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5" tooltip="Biological membrane"/>
              </a:rPr>
              <a:t>membranes</a:t>
            </a:r>
            <a:r>
              <a:rPr lang="en-US" sz="1200" b="0" i="0" kern="1200" dirty="0">
                <a:solidFill>
                  <a:schemeClr val="tx1"/>
                </a:solidFill>
                <a:effectLst/>
                <a:latin typeface="+mn-lt"/>
                <a:ea typeface="+mn-ea"/>
                <a:cs typeface="+mn-cs"/>
              </a:rPr>
              <a:t> that cover it through openings in the </a:t>
            </a:r>
            <a:r>
              <a:rPr lang="en-US" sz="1200" b="0" i="0" u="none" strike="noStrike" kern="1200" dirty="0">
                <a:solidFill>
                  <a:schemeClr val="tx1"/>
                </a:solidFill>
                <a:effectLst/>
                <a:latin typeface="+mn-lt"/>
                <a:ea typeface="+mn-ea"/>
                <a:cs typeface="+mn-cs"/>
                <a:hlinkClick r:id="rId6" tooltip="Human skull"/>
              </a:rPr>
              <a:t>skull</a:t>
            </a:r>
            <a:r>
              <a:rPr lang="en-US" sz="1200" b="0" i="0" kern="1200" dirty="0">
                <a:solidFill>
                  <a:schemeClr val="tx1"/>
                </a:solidFill>
                <a:effectLst/>
                <a:latin typeface="+mn-lt"/>
                <a:ea typeface="+mn-ea"/>
                <a:cs typeface="+mn-cs"/>
              </a:rPr>
              <a:t>. These defects are caused by failure of the neural tube to close completely during fetal development. </a:t>
            </a:r>
            <a:endParaRPr lang="en-US" dirty="0"/>
          </a:p>
          <a:p>
            <a:endParaRPr lang="en-US" baseline="0"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51</a:t>
            </a:fld>
            <a:endParaRPr lang="en-US"/>
          </a:p>
        </p:txBody>
      </p:sp>
    </p:spTree>
    <p:extLst>
      <p:ext uri="{BB962C8B-B14F-4D97-AF65-F5344CB8AC3E}">
        <p14:creationId xmlns:p14="http://schemas.microsoft.com/office/powerpoint/2010/main" val="65435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edema which is sometimes </a:t>
            </a:r>
            <a:r>
              <a:rPr lang="en-US" baseline="0" dirty="0" err="1"/>
              <a:t>ecchymotic</a:t>
            </a:r>
            <a:r>
              <a:rPr lang="en-US" baseline="0" dirty="0"/>
              <a:t> typically crosses the suture lines and the midline of the skull because it is located above the </a:t>
            </a:r>
            <a:r>
              <a:rPr lang="en-US" baseline="0" dirty="0" err="1"/>
              <a:t>periosteum</a:t>
            </a:r>
            <a:r>
              <a:rPr lang="en-US" baseline="0" dirty="0"/>
              <a:t>. </a:t>
            </a:r>
          </a:p>
          <a:p>
            <a:r>
              <a:rPr lang="en-US" baseline="0"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55</a:t>
            </a:fld>
            <a:endParaRPr lang="en-US"/>
          </a:p>
        </p:txBody>
      </p:sp>
    </p:spTree>
    <p:extLst>
      <p:ext uri="{BB962C8B-B14F-4D97-AF65-F5344CB8AC3E}">
        <p14:creationId xmlns:p14="http://schemas.microsoft.com/office/powerpoint/2010/main" val="44442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dirty="0"/>
          </a:p>
        </p:txBody>
      </p:sp>
      <p:sp>
        <p:nvSpPr>
          <p:cNvPr id="4" name="Slide Number Placeholder 3"/>
          <p:cNvSpPr>
            <a:spLocks noGrp="1"/>
          </p:cNvSpPr>
          <p:nvPr>
            <p:ph type="sldNum" sz="quarter" idx="10"/>
          </p:nvPr>
        </p:nvSpPr>
        <p:spPr/>
        <p:txBody>
          <a:bodyPr/>
          <a:lstStyle/>
          <a:p>
            <a:fld id="{7DA1488F-7BD9-4FEB-929F-EF4CD807282B}" type="slidenum">
              <a:rPr lang="ar-SA" smtClean="0"/>
              <a:pPr/>
              <a:t>56</a:t>
            </a:fld>
            <a:endParaRPr lang="ar-SA"/>
          </a:p>
        </p:txBody>
      </p:sp>
    </p:spTree>
    <p:extLst>
      <p:ext uri="{BB962C8B-B14F-4D97-AF65-F5344CB8AC3E}">
        <p14:creationId xmlns:p14="http://schemas.microsoft.com/office/powerpoint/2010/main" val="50905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57</a:t>
            </a:fld>
            <a:endParaRPr lang="ar-SA"/>
          </a:p>
        </p:txBody>
      </p:sp>
    </p:spTree>
    <p:extLst>
      <p:ext uri="{BB962C8B-B14F-4D97-AF65-F5344CB8AC3E}">
        <p14:creationId xmlns:p14="http://schemas.microsoft.com/office/powerpoint/2010/main" val="372700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BDC1C6"/>
                </a:solidFill>
                <a:effectLst/>
                <a:latin typeface="arial" panose="020B0604020202020204" pitchFamily="34" charset="0"/>
              </a:rPr>
              <a:t>Panniculitis (</a:t>
            </a:r>
            <a:r>
              <a:rPr lang="en-US" b="1" i="0" u="none" strike="noStrike" dirty="0">
                <a:solidFill>
                  <a:srgbClr val="BDC1C6"/>
                </a:solidFill>
                <a:effectLst/>
                <a:latin typeface="arial" panose="020B0604020202020204" pitchFamily="34" charset="0"/>
              </a:rPr>
              <a:t>inflammation of the subcutaneous fat</a:t>
            </a:r>
            <a:r>
              <a:rPr lang="en-US" b="0" i="0" u="none" strike="noStrike" dirty="0">
                <a:solidFill>
                  <a:srgbClr val="BDC1C6"/>
                </a:solidFill>
                <a:effectLst/>
                <a:latin typeface="arial" panose="020B0604020202020204" pitchFamily="34" charset="0"/>
              </a:rPr>
              <a:t>)</a:t>
            </a:r>
            <a:endParaRPr lang="x-none" dirty="0"/>
          </a:p>
        </p:txBody>
      </p:sp>
      <p:sp>
        <p:nvSpPr>
          <p:cNvPr id="4" name="Slide Number Placeholder 3"/>
          <p:cNvSpPr>
            <a:spLocks noGrp="1"/>
          </p:cNvSpPr>
          <p:nvPr>
            <p:ph type="sldNum" sz="quarter" idx="5"/>
          </p:nvPr>
        </p:nvSpPr>
        <p:spPr/>
        <p:txBody>
          <a:bodyPr/>
          <a:lstStyle/>
          <a:p>
            <a:fld id="{4C60034C-4A54-4F20-BFC5-C778830C66C5}" type="slidenum">
              <a:rPr lang="en-US" smtClean="0"/>
              <a:t>63</a:t>
            </a:fld>
            <a:endParaRPr lang="en-US"/>
          </a:p>
        </p:txBody>
      </p:sp>
    </p:spTree>
    <p:extLst>
      <p:ext uri="{BB962C8B-B14F-4D97-AF65-F5344CB8AC3E}">
        <p14:creationId xmlns:p14="http://schemas.microsoft.com/office/powerpoint/2010/main" val="324251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AB </a:t>
            </a:r>
            <a:r>
              <a:rPr lang="en-US" sz="1200" dirty="0">
                <a:sym typeface="Wingdings" panose="05000000000000000000" pitchFamily="2" charset="2"/>
              </a:rPr>
              <a:t> </a:t>
            </a:r>
            <a:r>
              <a:rPr lang="en-US" sz="1200" dirty="0"/>
              <a:t>No studies have shown prophylactic antibiotics to reduce the incidence of sepsis in neonates born through meconium-stained amniotic fluid; thus, </a:t>
            </a:r>
            <a:br>
              <a:rPr lang="en-US" sz="1200" dirty="0"/>
            </a:br>
            <a:r>
              <a:rPr lang="en-US" sz="1200" dirty="0"/>
              <a:t>  antibiotic use may be reserved for suspected or documented infections.</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27</a:t>
            </a:fld>
            <a:endParaRPr lang="en-US"/>
          </a:p>
        </p:txBody>
      </p:sp>
    </p:spTree>
    <p:extLst>
      <p:ext uri="{BB962C8B-B14F-4D97-AF65-F5344CB8AC3E}">
        <p14:creationId xmlns:p14="http://schemas.microsoft.com/office/powerpoint/2010/main" val="428300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amnioinfusion</a:t>
            </a:r>
            <a:r>
              <a:rPr lang="en-US" sz="1200" b="0" i="0" kern="1200" dirty="0">
                <a:solidFill>
                  <a:schemeClr val="tx1"/>
                </a:solidFill>
                <a:effectLst/>
                <a:latin typeface="+mn-lt"/>
                <a:ea typeface="+mn-ea"/>
                <a:cs typeface="+mn-cs"/>
              </a:rPr>
              <a:t> with warm, sterile to dilute the meconium in the amniotic fluid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minimizing the severity of the aspiration. </a:t>
            </a:r>
          </a:p>
          <a:p>
            <a:pPr algn="l" rtl="0">
              <a:buFont typeface="Arial" panose="020B0604020202020204" pitchFamily="34" charset="0"/>
              <a:buChar char="•"/>
            </a:pPr>
            <a:r>
              <a:rPr lang="ar-JO"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Current recommendations no longer advise routine </a:t>
            </a:r>
            <a:r>
              <a:rPr lang="en-US" sz="1200" b="0" i="0" kern="1200" dirty="0" err="1">
                <a:solidFill>
                  <a:schemeClr val="tx1"/>
                </a:solidFill>
                <a:effectLst/>
                <a:latin typeface="+mn-lt"/>
                <a:ea typeface="+mn-ea"/>
                <a:cs typeface="+mn-cs"/>
              </a:rPr>
              <a:t>intrapartum</a:t>
            </a:r>
            <a:r>
              <a:rPr lang="en-US" sz="1200" b="0" i="0" kern="1200" dirty="0">
                <a:solidFill>
                  <a:schemeClr val="tx1"/>
                </a:solidFill>
                <a:effectLst/>
                <a:latin typeface="+mn-lt"/>
                <a:ea typeface="+mn-ea"/>
                <a:cs typeface="+mn-cs"/>
              </a:rPr>
              <a:t> suctioning for infants born to mothers with meconium staining of the amniotic fluid.</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28</a:t>
            </a:fld>
            <a:endParaRPr lang="en-US"/>
          </a:p>
        </p:txBody>
      </p:sp>
    </p:spTree>
    <p:extLst>
      <p:ext uri="{BB962C8B-B14F-4D97-AF65-F5344CB8AC3E}">
        <p14:creationId xmlns:p14="http://schemas.microsoft.com/office/powerpoint/2010/main" val="170291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PPHN</a:t>
            </a:r>
            <a:r>
              <a:rPr lang="en-US" sz="1200" b="0" i="0" kern="1200" dirty="0">
                <a:solidFill>
                  <a:schemeClr val="tx1"/>
                </a:solidFill>
                <a:latin typeface="+mn-lt"/>
                <a:ea typeface="+mn-ea"/>
                <a:cs typeface="+mn-cs"/>
              </a:rPr>
              <a:t> is a serious breathing condition in a newborn in which lung vessels are not open wide enough meaning that oxygen and blood flow is restricted</a:t>
            </a:r>
            <a:endParaRPr lang="ar-JO" dirty="0"/>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30</a:t>
            </a:fld>
            <a:endParaRPr lang="en-US"/>
          </a:p>
        </p:txBody>
      </p:sp>
    </p:spTree>
    <p:extLst>
      <p:ext uri="{BB962C8B-B14F-4D97-AF65-F5344CB8AC3E}">
        <p14:creationId xmlns:p14="http://schemas.microsoft.com/office/powerpoint/2010/main" val="25292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it was called RDS</a:t>
            </a:r>
            <a:r>
              <a:rPr lang="en-US" baseline="0" dirty="0"/>
              <a:t> type 2</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31</a:t>
            </a:fld>
            <a:endParaRPr lang="en-US"/>
          </a:p>
        </p:txBody>
      </p:sp>
    </p:spTree>
    <p:extLst>
      <p:ext uri="{BB962C8B-B14F-4D97-AF65-F5344CB8AC3E}">
        <p14:creationId xmlns:p14="http://schemas.microsoft.com/office/powerpoint/2010/main" val="88460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r>
              <a:rPr lang="en-US" baseline="0" dirty="0"/>
              <a:t> </a:t>
            </a:r>
            <a:r>
              <a:rPr lang="en-US" baseline="0" dirty="0" err="1"/>
              <a:t>ttn</a:t>
            </a:r>
            <a:r>
              <a:rPr lang="en-US" baseline="0" dirty="0"/>
              <a:t> is benign , self limited disease</a:t>
            </a:r>
          </a:p>
          <a:p>
            <a:r>
              <a:rPr lang="en-US" baseline="0" dirty="0"/>
              <a:t>Mainly we see it in term or post term </a:t>
            </a:r>
          </a:p>
          <a:p>
            <a:r>
              <a:rPr lang="en-US" baseline="0" dirty="0"/>
              <a:t>The incidence = 1%</a:t>
            </a:r>
          </a:p>
        </p:txBody>
      </p:sp>
      <p:sp>
        <p:nvSpPr>
          <p:cNvPr id="4" name="Slide Number Placeholder 3"/>
          <p:cNvSpPr>
            <a:spLocks noGrp="1"/>
          </p:cNvSpPr>
          <p:nvPr>
            <p:ph type="sldNum" sz="quarter" idx="10"/>
          </p:nvPr>
        </p:nvSpPr>
        <p:spPr/>
        <p:txBody>
          <a:bodyPr/>
          <a:lstStyle/>
          <a:p>
            <a:fld id="{4C60034C-4A54-4F20-BFC5-C778830C66C5}" type="slidenum">
              <a:rPr lang="en-US" smtClean="0"/>
              <a:t>32</a:t>
            </a:fld>
            <a:endParaRPr lang="en-US"/>
          </a:p>
        </p:txBody>
      </p:sp>
    </p:spTree>
    <p:extLst>
      <p:ext uri="{BB962C8B-B14F-4D97-AF65-F5344CB8AC3E}">
        <p14:creationId xmlns:p14="http://schemas.microsoft.com/office/powerpoint/2010/main" val="298382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t>
            </a:r>
            <a:r>
              <a:rPr lang="en-US" b="1" dirty="0">
                <a:effectLst>
                  <a:outerShdw blurRad="38100" dist="38100" dir="2700000" algn="tl">
                    <a:srgbClr val="000000">
                      <a:alpha val="43137"/>
                    </a:srgbClr>
                  </a:outerShdw>
                </a:effectLst>
              </a:rPr>
              <a:t>Lung </a:t>
            </a:r>
            <a:r>
              <a:rPr lang="en-US" b="1" dirty="0" err="1">
                <a:effectLst>
                  <a:outerShdw blurRad="38100" dist="38100" dir="2700000" algn="tl">
                    <a:srgbClr val="000000">
                      <a:alpha val="43137"/>
                    </a:srgbClr>
                  </a:outerShdw>
                </a:effectLst>
              </a:rPr>
              <a:t>comliance</a:t>
            </a:r>
            <a:r>
              <a:rPr lang="en-US" b="1" dirty="0">
                <a:effectLst>
                  <a:outerShdw blurRad="38100" dist="38100" dir="2700000" algn="tl">
                    <a:srgbClr val="000000">
                      <a:alpha val="43137"/>
                    </a:srgbClr>
                  </a:outerShdw>
                </a:effectLst>
              </a:rPr>
              <a:t>: </a:t>
            </a:r>
            <a:r>
              <a:rPr lang="en-US" sz="1200" b="0" i="0" kern="1200" dirty="0">
                <a:solidFill>
                  <a:schemeClr val="tx1"/>
                </a:solidFill>
                <a:latin typeface="+mn-lt"/>
                <a:ea typeface="+mn-ea"/>
                <a:cs typeface="+mn-cs"/>
              </a:rPr>
              <a:t>is a measure of the </a:t>
            </a:r>
            <a:r>
              <a:rPr lang="en-US" sz="1200" b="1" i="0" kern="1200" dirty="0">
                <a:solidFill>
                  <a:schemeClr val="tx1"/>
                </a:solidFill>
                <a:latin typeface="+mn-lt"/>
                <a:ea typeface="+mn-ea"/>
                <a:cs typeface="+mn-cs"/>
              </a:rPr>
              <a:t>lung</a:t>
            </a:r>
            <a:r>
              <a:rPr lang="en-US" sz="1200" b="0" i="0" kern="1200" dirty="0">
                <a:solidFill>
                  <a:schemeClr val="tx1"/>
                </a:solidFill>
                <a:latin typeface="+mn-lt"/>
                <a:ea typeface="+mn-ea"/>
                <a:cs typeface="+mn-cs"/>
              </a:rPr>
              <a:t>'s ability to stretch and expand (</a:t>
            </a:r>
            <a:r>
              <a:rPr lang="en-US" sz="1200" b="0" i="0" kern="1200" dirty="0" err="1">
                <a:solidFill>
                  <a:schemeClr val="tx1"/>
                </a:solidFill>
                <a:latin typeface="+mn-lt"/>
                <a:ea typeface="+mn-ea"/>
                <a:cs typeface="+mn-cs"/>
              </a:rPr>
              <a:t>distensibility</a:t>
            </a:r>
            <a:r>
              <a:rPr lang="en-US" sz="1200" b="0" i="0" kern="1200" dirty="0">
                <a:solidFill>
                  <a:schemeClr val="tx1"/>
                </a:solidFill>
                <a:latin typeface="+mn-lt"/>
                <a:ea typeface="+mn-ea"/>
                <a:cs typeface="+mn-cs"/>
              </a:rPr>
              <a:t> of elastic tissue).</a:t>
            </a:r>
          </a:p>
          <a:p>
            <a:pPr algn="l" rtl="0"/>
            <a:r>
              <a:rPr lang="en-US" dirty="0"/>
              <a:t>-</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(symbol VT or TV) is the lung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representing the normal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of air displaced between normal inhalation and exhalation when extra effort is not applied. In a healthy, young human adult, </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is approximately 500 mL per inspiration or 7 mL/kg of body mass.</a:t>
            </a:r>
          </a:p>
          <a:p>
            <a:pPr algn="l" rtl="0"/>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Dead space</a:t>
            </a:r>
            <a:r>
              <a:rPr lang="en-US" sz="1200" b="0" i="0" kern="1200" dirty="0">
                <a:solidFill>
                  <a:schemeClr val="tx1"/>
                </a:solidFill>
                <a:latin typeface="+mn-lt"/>
                <a:ea typeface="+mn-ea"/>
                <a:cs typeface="+mn-cs"/>
              </a:rPr>
              <a:t> is the volume of air that is inhaled that does not take part in the gas exchange, because it either remains in the conducting airways or reaches alveoli that are not perfused or poorly perfused.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During fetal life, the potential airspaces of the lung are filled with fluid.</a:t>
            </a:r>
            <a:r>
              <a:rPr lang="en-US" sz="1200" b="0" i="0" kern="1200" baseline="0" dirty="0">
                <a:solidFill>
                  <a:schemeClr val="tx1"/>
                </a:solidFill>
                <a:latin typeface="+mn-lt"/>
                <a:ea typeface="+mn-ea"/>
                <a:cs typeface="+mn-cs"/>
              </a:rPr>
              <a:t> </a:t>
            </a:r>
            <a:r>
              <a:rPr lang="en-US" dirty="0"/>
              <a:t>At birth, the fetal lung must rapidly clear its fluid-filled potential airspaces to allow effective gas exchange in postnatal life. </a:t>
            </a:r>
          </a:p>
          <a:p>
            <a:pPr algn="l" rtl="0"/>
            <a:endParaRPr lang="en-US" sz="1200" b="0" i="0" kern="1200" dirty="0">
              <a:solidFill>
                <a:schemeClr val="tx1"/>
              </a:solidFill>
              <a:latin typeface="+mn-lt"/>
              <a:ea typeface="+mn-ea"/>
              <a:cs typeface="+mn-cs"/>
            </a:endParaRPr>
          </a:p>
          <a:p>
            <a:endParaRPr lang="en-US" dirty="0"/>
          </a:p>
          <a:p>
            <a:pPr algn="l" rtl="0"/>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33</a:t>
            </a:fld>
            <a:endParaRPr lang="en-US"/>
          </a:p>
        </p:txBody>
      </p:sp>
    </p:spTree>
    <p:extLst>
      <p:ext uri="{BB962C8B-B14F-4D97-AF65-F5344CB8AC3E}">
        <p14:creationId xmlns:p14="http://schemas.microsoft.com/office/powerpoint/2010/main" val="415974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Clearance by? –chest compression (during vaginal delivery</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-active crying and breathing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buChar char="•"/>
            </a:pPr>
            <a:r>
              <a:rPr lang="en-US" sz="1200" dirty="0"/>
              <a:t> An infant born by </a:t>
            </a:r>
            <a:r>
              <a:rPr lang="en-US" sz="2000" b="1" u="sng" dirty="0">
                <a:effectLst>
                  <a:outerShdw blurRad="38100" dist="38100" dir="2700000" algn="tl">
                    <a:srgbClr val="000000">
                      <a:alpha val="43137"/>
                    </a:srgbClr>
                  </a:outerShdw>
                </a:effectLst>
              </a:rPr>
              <a:t>CS</a:t>
            </a:r>
            <a:r>
              <a:rPr lang="en-US" sz="1200" dirty="0"/>
              <a:t> is at risk of having excessive </a:t>
            </a:r>
            <a:br>
              <a:rPr lang="en-US" sz="1200" dirty="0"/>
            </a:br>
            <a:r>
              <a:rPr lang="en-US" sz="1200" dirty="0"/>
              <a:t>  pulmonary fluid as a result of not having experienced all of the stages of labor and subsequent lack of appropriate catecholamine surge, which results in low release of  counter-regulatory hormones at delivery. </a:t>
            </a:r>
          </a:p>
          <a:p>
            <a:pPr>
              <a:buFont typeface="Arial" panose="020B0604020202020204" pitchFamily="34" charset="0"/>
              <a:buChar char="•"/>
            </a:pPr>
            <a:r>
              <a:rPr lang="en-US" sz="1200" dirty="0"/>
              <a:t>The result is  alveoli with retained fluid that inhibit </a:t>
            </a:r>
            <a:r>
              <a:rPr lang="en-US" dirty="0">
                <a:solidFill>
                  <a:srgbClr val="7030A0"/>
                </a:solidFill>
                <a:latin typeface="Andalus" panose="02020603050405020304" pitchFamily="18" charset="-78"/>
                <a:cs typeface="Andalus" panose="02020603050405020304" pitchFamily="18" charset="-78"/>
              </a:rPr>
              <a:t>gas exchange.</a:t>
            </a:r>
          </a:p>
          <a:p>
            <a:endParaRPr lang="en-US" dirty="0"/>
          </a:p>
          <a:p>
            <a:pPr algn="l" rtl="0">
              <a:buFont typeface="Arial" pitchFamily="34" charset="0"/>
              <a:buChar char="•"/>
            </a:pPr>
            <a:r>
              <a:rPr lang="en-US" sz="1200" b="0" i="0" kern="1200" dirty="0">
                <a:solidFill>
                  <a:schemeClr val="tx1"/>
                </a:solidFill>
                <a:latin typeface="+mn-lt"/>
                <a:ea typeface="+mn-ea"/>
                <a:cs typeface="+mn-cs"/>
              </a:rPr>
              <a:t>Neonatal Lung Passive movement of sodium through epithelial sodium channels (</a:t>
            </a:r>
            <a:r>
              <a:rPr lang="en-US" sz="1200" b="1" i="0" kern="1200" dirty="0">
                <a:solidFill>
                  <a:schemeClr val="tx1"/>
                </a:solidFill>
                <a:latin typeface="+mn-lt"/>
                <a:ea typeface="+mn-ea"/>
                <a:cs typeface="+mn-cs"/>
              </a:rPr>
              <a:t>ENaC</a:t>
            </a:r>
            <a:r>
              <a:rPr lang="en-US" sz="1200" b="0" i="0" kern="1200" dirty="0">
                <a:solidFill>
                  <a:schemeClr val="tx1"/>
                </a:solidFill>
                <a:latin typeface="+mn-lt"/>
                <a:ea typeface="+mn-ea"/>
                <a:cs typeface="+mn-cs"/>
              </a:rPr>
              <a:t>) is believed to be the principle mechanism of </a:t>
            </a:r>
            <a:r>
              <a:rPr lang="en-US" sz="1200" b="1" i="0" kern="1200" dirty="0">
                <a:solidFill>
                  <a:schemeClr val="tx1"/>
                </a:solidFill>
                <a:latin typeface="+mn-lt"/>
                <a:ea typeface="+mn-ea"/>
                <a:cs typeface="+mn-cs"/>
              </a:rPr>
              <a:t>reabsorption</a:t>
            </a:r>
            <a:r>
              <a:rPr lang="en-US" sz="1200" b="0" i="0" kern="1200" dirty="0">
                <a:solidFill>
                  <a:schemeClr val="tx1"/>
                </a:solidFill>
                <a:latin typeface="+mn-lt"/>
                <a:ea typeface="+mn-ea"/>
                <a:cs typeface="+mn-cs"/>
              </a:rPr>
              <a:t> of fetal lung fluid with starling forces and thoracic squeeze playing a minor role in clearance.</a:t>
            </a:r>
          </a:p>
          <a:p>
            <a:pPr algn="l" rtl="0">
              <a:buFont typeface="Arial" pitchFamily="34" charset="0"/>
              <a:buChar char="•"/>
            </a:pP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*Four primary </a:t>
            </a:r>
            <a:r>
              <a:rPr lang="en-US" sz="1200" b="1" i="0" kern="1200" dirty="0">
                <a:solidFill>
                  <a:schemeClr val="tx1"/>
                </a:solidFill>
                <a:latin typeface="+mn-lt"/>
                <a:ea typeface="+mn-ea"/>
                <a:cs typeface="+mn-cs"/>
              </a:rPr>
              <a:t>counter</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regulatory hormones</a:t>
            </a:r>
            <a:r>
              <a:rPr lang="en-US" sz="1200" b="0" i="0" kern="1200" dirty="0">
                <a:solidFill>
                  <a:schemeClr val="tx1"/>
                </a:solidFill>
                <a:latin typeface="+mn-lt"/>
                <a:ea typeface="+mn-ea"/>
                <a:cs typeface="+mn-cs"/>
              </a:rPr>
              <a:t>—glucagon, epinephrine, cortisol, and growth </a:t>
            </a:r>
            <a:r>
              <a:rPr lang="en-US" sz="1200" b="1" i="0" kern="1200" dirty="0">
                <a:solidFill>
                  <a:schemeClr val="tx1"/>
                </a:solidFill>
                <a:latin typeface="+mn-lt"/>
                <a:ea typeface="+mn-ea"/>
                <a:cs typeface="+mn-cs"/>
              </a:rPr>
              <a:t>hormone</a:t>
            </a:r>
            <a:r>
              <a:rPr lang="en-US" sz="1200" b="0" i="0" kern="1200" dirty="0">
                <a:solidFill>
                  <a:schemeClr val="tx1"/>
                </a:solidFill>
                <a:latin typeface="+mn-lt"/>
                <a:ea typeface="+mn-ea"/>
                <a:cs typeface="+mn-cs"/>
              </a:rPr>
              <a:t>—help maintain blood glucose levels and can produce hyperglycemia in excess.</a:t>
            </a:r>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34</a:t>
            </a:fld>
            <a:endParaRPr lang="en-US"/>
          </a:p>
        </p:txBody>
      </p:sp>
    </p:spTree>
    <p:extLst>
      <p:ext uri="{BB962C8B-B14F-4D97-AF65-F5344CB8AC3E}">
        <p14:creationId xmlns:p14="http://schemas.microsoft.com/office/powerpoint/2010/main" val="6651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The term </a:t>
            </a:r>
            <a:r>
              <a:rPr lang="en-US" sz="1200" b="1" i="0" kern="1200" dirty="0" err="1">
                <a:solidFill>
                  <a:schemeClr val="tx1"/>
                </a:solidFill>
                <a:latin typeface="+mn-lt"/>
                <a:ea typeface="+mn-ea"/>
                <a:cs typeface="+mn-cs"/>
              </a:rPr>
              <a:t>macrosomia</a:t>
            </a:r>
            <a:r>
              <a:rPr lang="en-US" sz="1200" b="0" i="0" kern="1200" dirty="0">
                <a:solidFill>
                  <a:schemeClr val="tx1"/>
                </a:solidFill>
                <a:latin typeface="+mn-lt"/>
                <a:ea typeface="+mn-ea"/>
                <a:cs typeface="+mn-cs"/>
              </a:rPr>
              <a:t> is used to describe a newborn with an excessive birth weight. </a:t>
            </a:r>
            <a:endParaRPr lang="ar-JO"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35</a:t>
            </a:fld>
            <a:endParaRPr lang="en-US"/>
          </a:p>
        </p:txBody>
      </p:sp>
    </p:spTree>
    <p:extLst>
      <p:ext uri="{BB962C8B-B14F-4D97-AF65-F5344CB8AC3E}">
        <p14:creationId xmlns:p14="http://schemas.microsoft.com/office/powerpoint/2010/main" val="407865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3C36ED6-B59D-7E43-9F1F-7EDC7D3302BD}"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41136896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D69EA-918A-A342-A1DC-7513A0B7343F}"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38566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6B4D0-BD2E-3947-8068-9A9886FF998E}"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552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101FC4-D9E0-F445-B20B-E02DD31893D7}"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86415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E46C335-0299-B347-BAAD-86DD50D0AFF1}"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4125088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8BA0217-3262-7A43-900D-29353E5843E7}" type="datetime1">
              <a:rPr lang="en-US" smtClean="0"/>
              <a:t>11/14/2022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2080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A617E97-7F7E-F54C-83BC-395F6D07D440}"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414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7C847-0239-0A4A-B5A5-CB7BD943CD9E}"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5084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4BA32-98A3-6B44-A6C1-B5979D1EA6FC}" type="datetime1">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58101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4510493-DD04-9943-93B5-E6A461E48084}" type="datetime1">
              <a:rPr lang="en-US" smtClean="0"/>
              <a:t>11/14/2022</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3208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9FD3EC9-874E-2D43-9A48-C120EECBEB5E}" type="datetime1">
              <a:rPr lang="en-US" smtClean="0"/>
              <a:t>11/14/2022</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40091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92000">
              <a:schemeClr val="accent2">
                <a:lumMod val="60000"/>
                <a:lumOff val="40000"/>
              </a:schemeClr>
            </a:gs>
            <a:gs pos="100000">
              <a:schemeClr val="accent2">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AB197AA9-B3DD-1C4B-BA42-B01FB295B170}" type="datetime1">
              <a:rPr lang="en-US" smtClean="0"/>
              <a:t>11/14/2022</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9685984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Cervical_spinal_nerve_8" TargetMode="External" /><Relationship Id="rId3" Type="http://schemas.openxmlformats.org/officeDocument/2006/relationships/hyperlink" Target="https://en.wikipedia.org/wiki/Spinal_nerve#Cervical_nerves" TargetMode="External" /><Relationship Id="rId7" Type="http://schemas.openxmlformats.org/officeDocument/2006/relationships/hyperlink" Target="https://en.wikipedia.org/wiki/Cervical_spinal_nerve_7" TargetMode="External" /><Relationship Id="rId12" Type="http://schemas.openxmlformats.org/officeDocument/2006/relationships/image" Target="../media/image24.jpeg" /><Relationship Id="rId2" Type="http://schemas.openxmlformats.org/officeDocument/2006/relationships/hyperlink" Target="https://en.wikipedia.org/wiki/Anterior_rami" TargetMode="External" /><Relationship Id="rId1" Type="http://schemas.openxmlformats.org/officeDocument/2006/relationships/slideLayout" Target="../slideLayouts/slideLayout2.xml" /><Relationship Id="rId6" Type="http://schemas.openxmlformats.org/officeDocument/2006/relationships/hyperlink" Target="https://en.wikipedia.org/wiki/Cervical_spinal_nerve_6" TargetMode="External" /><Relationship Id="rId11" Type="http://schemas.openxmlformats.org/officeDocument/2006/relationships/hyperlink" Target="https://en.wikipedia.org/wiki/Efferent_nerve_fiber" TargetMode="External" /><Relationship Id="rId5" Type="http://schemas.openxmlformats.org/officeDocument/2006/relationships/hyperlink" Target="https://en.wikipedia.org/wiki/Cervical_spinal_nerve_5" TargetMode="External" /><Relationship Id="rId10" Type="http://schemas.openxmlformats.org/officeDocument/2006/relationships/hyperlink" Target="https://en.wikipedia.org/wiki/Afferent_nerve_fiber" TargetMode="External" /><Relationship Id="rId4" Type="http://schemas.openxmlformats.org/officeDocument/2006/relationships/hyperlink" Target="https://en.wikipedia.org/wiki/Spinal_nerve#Thoracic_nerves" TargetMode="External" /><Relationship Id="rId9" Type="http://schemas.openxmlformats.org/officeDocument/2006/relationships/hyperlink" Target="https://en.wikipedia.org/wiki/Thoracic_spinal_nerve_1" TargetMode="External" /></Relationships>
</file>

<file path=ppt/slides/_rels/slide66.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37.jp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image" Target="../media/image40.jpg" /><Relationship Id="rId1" Type="http://schemas.openxmlformats.org/officeDocument/2006/relationships/slideLayout" Target="../slideLayouts/slideLayout2.xml" /><Relationship Id="rId5" Type="http://schemas.openxmlformats.org/officeDocument/2006/relationships/image" Target="../media/image43.jpeg" /><Relationship Id="rId4" Type="http://schemas.openxmlformats.org/officeDocument/2006/relationships/image" Target="../media/image42.jpeg"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jpg"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png" /><Relationship Id="rId1" Type="http://schemas.openxmlformats.org/officeDocument/2006/relationships/slideLayout" Target="../slideLayouts/slideLayout2.xml" /><Relationship Id="rId4" Type="http://schemas.openxmlformats.org/officeDocument/2006/relationships/image" Target="../media/image48.jpeg" /></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urfactant_protein_B" TargetMode="External" /><Relationship Id="rId2" Type="http://schemas.openxmlformats.org/officeDocument/2006/relationships/hyperlink" Target="https://en.wikipedia.org/wiki/Surfactant_protein_A"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216" y="457200"/>
            <a:ext cx="800571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dirty="0">
                <a:solidFill>
                  <a:srgbClr val="7030A0"/>
                </a:solidFill>
              </a:rPr>
              <a:t>Common problems in neonate</a:t>
            </a:r>
            <a:endParaRPr lang="en-US" sz="4400" b="1" dirty="0">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5" name="مستطيل 4"/>
          <p:cNvSpPr/>
          <p:nvPr/>
        </p:nvSpPr>
        <p:spPr>
          <a:xfrm>
            <a:off x="2133600" y="3457977"/>
            <a:ext cx="4419600"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Done by:</a:t>
            </a:r>
            <a:br>
              <a:rPr lang="en-US" sz="2400" dirty="0">
                <a:solidFill>
                  <a:schemeClr val="tx1"/>
                </a:solidFill>
              </a:rPr>
            </a:br>
            <a:r>
              <a:rPr lang="en-US" sz="2400" dirty="0" err="1">
                <a:solidFill>
                  <a:schemeClr val="tx1"/>
                </a:solidFill>
              </a:rPr>
              <a:t>Aya</a:t>
            </a:r>
            <a:r>
              <a:rPr lang="en-US" sz="2400" dirty="0">
                <a:solidFill>
                  <a:schemeClr val="tx1"/>
                </a:solidFill>
              </a:rPr>
              <a:t> </a:t>
            </a:r>
            <a:r>
              <a:rPr lang="en-US" sz="2400" dirty="0" err="1">
                <a:solidFill>
                  <a:schemeClr val="tx1"/>
                </a:solidFill>
              </a:rPr>
              <a:t>Musleh</a:t>
            </a:r>
            <a:endParaRPr lang="en-US" sz="2400" dirty="0">
              <a:solidFill>
                <a:schemeClr val="tx1"/>
              </a:solidFill>
            </a:endParaRPr>
          </a:p>
          <a:p>
            <a:pPr algn="ctr"/>
            <a:r>
              <a:rPr lang="en-US" sz="2400" dirty="0" err="1">
                <a:solidFill>
                  <a:schemeClr val="tx1"/>
                </a:solidFill>
              </a:rPr>
              <a:t>Hala</a:t>
            </a:r>
            <a:r>
              <a:rPr lang="en-US" sz="2400" dirty="0">
                <a:solidFill>
                  <a:schemeClr val="tx1"/>
                </a:solidFill>
              </a:rPr>
              <a:t> </a:t>
            </a:r>
            <a:r>
              <a:rPr lang="en-US" sz="2400" dirty="0" err="1">
                <a:solidFill>
                  <a:schemeClr val="tx1"/>
                </a:solidFill>
              </a:rPr>
              <a:t>Ìhmoud</a:t>
            </a:r>
            <a:endParaRPr lang="en-US" sz="2400" dirty="0">
              <a:solidFill>
                <a:schemeClr val="tx1"/>
              </a:solidFill>
            </a:endParaRPr>
          </a:p>
          <a:p>
            <a:pPr algn="ctr"/>
            <a:r>
              <a:rPr lang="en-US" sz="2400" dirty="0">
                <a:solidFill>
                  <a:schemeClr val="tx1"/>
                </a:solidFill>
              </a:rPr>
              <a:t>Rama Ismail</a:t>
            </a:r>
          </a:p>
          <a:p>
            <a:pPr algn="ctr"/>
            <a:r>
              <a:rPr lang="en-US" sz="2400" dirty="0" err="1">
                <a:solidFill>
                  <a:schemeClr val="tx1"/>
                </a:solidFill>
              </a:rPr>
              <a:t>Marwa</a:t>
            </a:r>
            <a:r>
              <a:rPr lang="en-US" sz="2400" dirty="0">
                <a:solidFill>
                  <a:schemeClr val="tx1"/>
                </a:solidFill>
              </a:rPr>
              <a:t> </a:t>
            </a:r>
            <a:r>
              <a:rPr lang="en-US" sz="2400" dirty="0" err="1">
                <a:solidFill>
                  <a:schemeClr val="tx1"/>
                </a:solidFill>
              </a:rPr>
              <a:t>Rateb</a:t>
            </a:r>
            <a:endParaRPr lang="en-US" sz="2400" dirty="0">
              <a:solidFill>
                <a:schemeClr val="tx1"/>
              </a:solidFill>
            </a:endParaRPr>
          </a:p>
        </p:txBody>
      </p:sp>
      <p:sp>
        <p:nvSpPr>
          <p:cNvPr id="6" name="مستطيل 5"/>
          <p:cNvSpPr/>
          <p:nvPr/>
        </p:nvSpPr>
        <p:spPr>
          <a:xfrm>
            <a:off x="1148953" y="1676400"/>
            <a:ext cx="64008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Supervised by:</a:t>
            </a:r>
            <a:br>
              <a:rPr lang="en-US" sz="2800">
                <a:solidFill>
                  <a:schemeClr val="tx1"/>
                </a:solidFill>
              </a:rPr>
            </a:br>
            <a:r>
              <a:rPr lang="en-US" sz="2800">
                <a:solidFill>
                  <a:schemeClr val="tx1"/>
                </a:solidFill>
              </a:rPr>
              <a:t>Dr . Amjad Al Tarawneh</a:t>
            </a:r>
          </a:p>
        </p:txBody>
      </p:sp>
    </p:spTree>
    <p:extLst>
      <p:ext uri="{BB962C8B-B14F-4D97-AF65-F5344CB8AC3E}">
        <p14:creationId xmlns:p14="http://schemas.microsoft.com/office/powerpoint/2010/main" val="37353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00200"/>
          </a:xfrm>
        </p:spPr>
        <p:txBody>
          <a:bodyPr/>
          <a:lstStyle/>
          <a:p>
            <a:r>
              <a:rPr lang="en-US"/>
              <a:t>3- Chemical </a:t>
            </a:r>
            <a:r>
              <a:rPr lang="en-US" dirty="0"/>
              <a:t>pneumonitis:</a:t>
            </a:r>
          </a:p>
        </p:txBody>
      </p:sp>
      <p:sp>
        <p:nvSpPr>
          <p:cNvPr id="4" name="Content Placeholder 3"/>
          <p:cNvSpPr>
            <a:spLocks noGrp="1"/>
          </p:cNvSpPr>
          <p:nvPr>
            <p:ph idx="1"/>
          </p:nvPr>
        </p:nvSpPr>
        <p:spPr>
          <a:xfrm>
            <a:off x="457200" y="1600200"/>
            <a:ext cx="8229600" cy="4457631"/>
          </a:xfrm>
          <a:prstGeom prst="rect">
            <a:avLst/>
          </a:prstGeom>
        </p:spPr>
        <p:txBody>
          <a:bodyPr wrap="square">
            <a:spAutoFit/>
          </a:bodyPr>
          <a:lstStyle/>
          <a:p>
            <a:pPr algn="l" rtl="0">
              <a:buFont typeface="Arial" panose="020B0604020202020204" pitchFamily="34" charset="0"/>
              <a:buChar char="•"/>
            </a:pPr>
            <a:r>
              <a:rPr lang="en-US" sz="2200" dirty="0">
                <a:solidFill>
                  <a:schemeClr val="tx1">
                    <a:lumMod val="95000"/>
                    <a:lumOff val="5000"/>
                  </a:schemeClr>
                </a:solidFill>
                <a:latin typeface="Andalus" panose="02020603050405020304" pitchFamily="18" charset="-78"/>
                <a:cs typeface="Andalus" panose="02020603050405020304" pitchFamily="18" charset="-78"/>
              </a:rPr>
              <a:t> </a:t>
            </a:r>
            <a:r>
              <a:rPr lang="en-US" sz="2200" dirty="0">
                <a:solidFill>
                  <a:schemeClr val="tx1">
                    <a:lumMod val="95000"/>
                    <a:lumOff val="5000"/>
                  </a:schemeClr>
                </a:solidFill>
                <a:cs typeface="Andalus" panose="02020603050405020304" pitchFamily="18" charset="-78"/>
              </a:rPr>
              <a:t>Once meconium is aspirated into the lungs, it activates the immune system,  causing a release of inflammatory cytokines (TNF-α, IL-1ß, IL-6, IL-8, IL-13), which initiate a diffuse pneumonitis that will cause tissue damage.</a:t>
            </a: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This may begin within a few hours of aspiration</a:t>
            </a:r>
            <a:r>
              <a:rPr lang="en-GB" sz="2200" dirty="0">
                <a:solidFill>
                  <a:schemeClr val="tx1">
                    <a:lumMod val="95000"/>
                    <a:lumOff val="5000"/>
                  </a:schemeClr>
                </a:solidFill>
                <a:cs typeface="Andalus" panose="02020603050405020304" pitchFamily="18" charset="-78"/>
              </a:rPr>
              <a:t> (First 72 hours after birth)</a:t>
            </a: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All of these pulmonary effects can produce a gross </a:t>
            </a:r>
            <a:br>
              <a:rPr lang="en-US" sz="2200" dirty="0">
                <a:solidFill>
                  <a:schemeClr val="tx1">
                    <a:lumMod val="95000"/>
                    <a:lumOff val="5000"/>
                  </a:schemeClr>
                </a:solidFill>
                <a:cs typeface="Andalus" panose="02020603050405020304" pitchFamily="18" charset="-78"/>
              </a:rPr>
            </a:br>
            <a:r>
              <a:rPr lang="en-US" sz="2200" dirty="0">
                <a:solidFill>
                  <a:schemeClr val="tx1">
                    <a:lumMod val="95000"/>
                    <a:lumOff val="5000"/>
                  </a:schemeClr>
                </a:solidFill>
                <a:cs typeface="Andalus" panose="02020603050405020304" pitchFamily="18" charset="-78"/>
              </a:rPr>
              <a:t>  ventilation-perfusion (V/Q) mismatch</a:t>
            </a:r>
            <a:r>
              <a:rPr lang="en-US" sz="2200" dirty="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1669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381000"/>
            <a:ext cx="5937755" cy="1188720"/>
          </a:xfrm>
        </p:spPr>
        <p:txBody>
          <a:bodyPr>
            <a:normAutofit/>
          </a:bodyPr>
          <a:lstStyle/>
          <a:p>
            <a:r>
              <a:rPr lang="en-US"/>
              <a:t>4- Persistent </a:t>
            </a:r>
            <a:r>
              <a:rPr lang="en-US" dirty="0"/>
              <a:t>pulmonary hypertension</a:t>
            </a:r>
          </a:p>
        </p:txBody>
      </p:sp>
      <p:sp>
        <p:nvSpPr>
          <p:cNvPr id="2" name="Content Placeholder 1"/>
          <p:cNvSpPr>
            <a:spLocks noGrp="1"/>
          </p:cNvSpPr>
          <p:nvPr>
            <p:ph idx="1"/>
          </p:nvPr>
        </p:nvSpPr>
        <p:spPr>
          <a:xfrm>
            <a:off x="457200" y="1752600"/>
            <a:ext cx="8229600" cy="4525963"/>
          </a:xfrm>
        </p:spPr>
        <p:txBody>
          <a:bodyPr>
            <a:normAutofit fontScale="77500" lnSpcReduction="20000"/>
          </a:bodyPr>
          <a:lstStyle/>
          <a:p>
            <a:pPr>
              <a:buFont typeface="Arial" panose="020B0604020202020204" pitchFamily="34" charset="0"/>
              <a:buChar char="•"/>
            </a:pPr>
            <a:r>
              <a:rPr lang="en-US" sz="2800" dirty="0">
                <a:solidFill>
                  <a:srgbClr val="7030A0"/>
                </a:solidFill>
                <a:latin typeface="Andalus" panose="02020603050405020304" pitchFamily="18" charset="-78"/>
                <a:cs typeface="Andalus" panose="02020603050405020304" pitchFamily="18" charset="-78"/>
              </a:rPr>
              <a:t> </a:t>
            </a:r>
            <a:r>
              <a:rPr lang="en-US" sz="2800" dirty="0">
                <a:solidFill>
                  <a:schemeClr val="tx1">
                    <a:lumMod val="95000"/>
                    <a:lumOff val="5000"/>
                  </a:schemeClr>
                </a:solidFill>
                <a:cs typeface="Andalus" panose="02020603050405020304" pitchFamily="18" charset="-78"/>
              </a:rPr>
              <a:t>Primary or secondary </a:t>
            </a:r>
            <a:r>
              <a:rPr lang="en-US" sz="2800" b="1" dirty="0">
                <a:solidFill>
                  <a:schemeClr val="tx1">
                    <a:lumMod val="95000"/>
                    <a:lumOff val="5000"/>
                  </a:schemeClr>
                </a:solidFill>
                <a:cs typeface="Andalus" panose="02020603050405020304" pitchFamily="18" charset="-78"/>
              </a:rPr>
              <a:t>PPHN</a:t>
            </a:r>
            <a:r>
              <a:rPr lang="en-US" sz="2800" dirty="0">
                <a:solidFill>
                  <a:schemeClr val="tx1">
                    <a:lumMod val="95000"/>
                    <a:lumOff val="5000"/>
                  </a:schemeClr>
                </a:solidFill>
                <a:cs typeface="Andalus" panose="02020603050405020304" pitchFamily="18" charset="-78"/>
              </a:rPr>
              <a:t> frequently accompany meconium aspiration as a result of chronic in utero stress and thickening of the pulmonary vessels, with right-to-left shunting via( PDA and foramen </a:t>
            </a:r>
            <a:r>
              <a:rPr lang="en-US" sz="2800" dirty="0" err="1">
                <a:solidFill>
                  <a:schemeClr val="tx1">
                    <a:lumMod val="95000"/>
                    <a:lumOff val="5000"/>
                  </a:schemeClr>
                </a:solidFill>
                <a:cs typeface="Andalus" panose="02020603050405020304" pitchFamily="18" charset="-78"/>
              </a:rPr>
              <a:t>ovale</a:t>
            </a:r>
            <a:r>
              <a:rPr lang="en-US" sz="2800" dirty="0">
                <a:solidFill>
                  <a:schemeClr val="tx1">
                    <a:lumMod val="95000"/>
                    <a:lumOff val="5000"/>
                  </a:schemeClr>
                </a:solidFill>
                <a:cs typeface="Andalus" panose="02020603050405020304" pitchFamily="18" charset="-78"/>
              </a:rPr>
              <a:t>) caused by increased pulmonary vascular resistance.</a:t>
            </a:r>
          </a:p>
          <a:p>
            <a:pPr>
              <a:buFont typeface="Arial" panose="020B0604020202020204" pitchFamily="34" charset="0"/>
              <a:buChar char="•"/>
            </a:pPr>
            <a:endParaRPr lang="en-US" sz="28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800" dirty="0">
                <a:solidFill>
                  <a:schemeClr val="tx1">
                    <a:lumMod val="95000"/>
                    <a:lumOff val="5000"/>
                  </a:schemeClr>
                </a:solidFill>
                <a:cs typeface="Andalus" panose="02020603050405020304" pitchFamily="18" charset="-78"/>
              </a:rPr>
              <a:t> </a:t>
            </a:r>
            <a:r>
              <a:rPr lang="en-US" sz="2800" b="1" dirty="0">
                <a:solidFill>
                  <a:schemeClr val="tx1">
                    <a:lumMod val="95000"/>
                    <a:lumOff val="5000"/>
                  </a:schemeClr>
                </a:solidFill>
                <a:cs typeface="Andalus" panose="02020603050405020304" pitchFamily="18" charset="-78"/>
              </a:rPr>
              <a:t>PPHN</a:t>
            </a:r>
            <a:r>
              <a:rPr lang="en-US" sz="2800" dirty="0">
                <a:solidFill>
                  <a:schemeClr val="tx1">
                    <a:lumMod val="95000"/>
                    <a:lumOff val="5000"/>
                  </a:schemeClr>
                </a:solidFill>
                <a:cs typeface="Andalus" panose="02020603050405020304" pitchFamily="18" charset="-78"/>
              </a:rPr>
              <a:t> further contributes to the hypoxemia caused by meconium aspiration syndrome.</a:t>
            </a:r>
            <a:endParaRPr lang="en-US" sz="2800" baseline="30000" dirty="0">
              <a:solidFill>
                <a:schemeClr val="tx1">
                  <a:lumMod val="95000"/>
                  <a:lumOff val="5000"/>
                </a:schemeClr>
              </a:solidFill>
              <a:cs typeface="Andalus" panose="02020603050405020304" pitchFamily="18" charset="-78"/>
            </a:endParaRPr>
          </a:p>
          <a:p>
            <a:pPr>
              <a:buFont typeface="Arial" panose="020B0604020202020204" pitchFamily="34" charset="0"/>
              <a:buChar char="•"/>
            </a:pPr>
            <a:endParaRPr lang="en-US" sz="28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800" dirty="0">
                <a:solidFill>
                  <a:schemeClr val="tx1">
                    <a:lumMod val="95000"/>
                    <a:lumOff val="5000"/>
                  </a:schemeClr>
                </a:solidFill>
                <a:cs typeface="Andalus" panose="02020603050405020304" pitchFamily="18" charset="-78"/>
              </a:rPr>
              <a:t> </a:t>
            </a:r>
            <a:r>
              <a:rPr lang="en-GB" sz="2800" b="1" dirty="0"/>
              <a:t>PPHN</a:t>
            </a:r>
            <a:r>
              <a:rPr lang="en-GB" sz="2800" dirty="0"/>
              <a:t> in </a:t>
            </a:r>
            <a:r>
              <a:rPr lang="en-GB" sz="2800" dirty="0" err="1"/>
              <a:t>newborns</a:t>
            </a:r>
            <a:r>
              <a:rPr lang="en-GB" sz="2800" dirty="0"/>
              <a:t> is the leading cause of death in MAS.</a:t>
            </a:r>
          </a:p>
          <a:p>
            <a:pPr>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sz="2800" b="1" dirty="0">
                <a:solidFill>
                  <a:schemeClr val="tx1">
                    <a:lumMod val="95000"/>
                    <a:lumOff val="5000"/>
                  </a:schemeClr>
                </a:solidFill>
                <a:latin typeface="Andalus" pitchFamily="2" charset="-78"/>
                <a:cs typeface="Andalus" pitchFamily="2" charset="-78"/>
              </a:rPr>
              <a:t>although meconium is sterile, its presence in the air </a:t>
            </a:r>
            <a:br>
              <a:rPr lang="en-US" sz="2800" b="1" dirty="0">
                <a:solidFill>
                  <a:schemeClr val="tx1">
                    <a:lumMod val="95000"/>
                    <a:lumOff val="5000"/>
                  </a:schemeClr>
                </a:solidFill>
                <a:latin typeface="Andalus" pitchFamily="2" charset="-78"/>
                <a:cs typeface="Andalus" pitchFamily="2" charset="-78"/>
              </a:rPr>
            </a:br>
            <a:r>
              <a:rPr lang="en-US" sz="2800" b="1" dirty="0">
                <a:solidFill>
                  <a:schemeClr val="tx1">
                    <a:lumMod val="95000"/>
                    <a:lumOff val="5000"/>
                  </a:schemeClr>
                </a:solidFill>
                <a:latin typeface="Andalus" pitchFamily="2" charset="-78"/>
                <a:cs typeface="Andalus" pitchFamily="2" charset="-78"/>
              </a:rPr>
              <a:t>  passages can predispose the infant to pulmonary infection</a:t>
            </a:r>
            <a:r>
              <a:rPr lang="en-US" sz="2800" dirty="0">
                <a:solidFill>
                  <a:schemeClr val="tx1">
                    <a:lumMod val="95000"/>
                    <a:lumOff val="5000"/>
                  </a:schemeClr>
                </a:solidFill>
                <a:latin typeface="Andalus" pitchFamily="2" charset="-78"/>
                <a:cs typeface="Andalus" pitchFamily="2" charset="-78"/>
              </a:rPr>
              <a:t>.</a:t>
            </a:r>
          </a:p>
          <a:p>
            <a:pPr>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a:p>
            <a:pPr marL="109728" indent="0">
              <a:buNone/>
            </a:pPr>
            <a:endParaRPr lang="en-US" dirty="0"/>
          </a:p>
        </p:txBody>
      </p:sp>
    </p:spTree>
    <p:extLst>
      <p:ext uri="{BB962C8B-B14F-4D97-AF65-F5344CB8AC3E}">
        <p14:creationId xmlns:p14="http://schemas.microsoft.com/office/powerpoint/2010/main" val="48779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Effect to the skin:</a:t>
            </a:r>
          </a:p>
        </p:txBody>
      </p:sp>
      <p:sp>
        <p:nvSpPr>
          <p:cNvPr id="2" name="Content Placeholder 1"/>
          <p:cNvSpPr>
            <a:spLocks noGrp="1"/>
          </p:cNvSpPr>
          <p:nvPr>
            <p:ph idx="1"/>
          </p:nvPr>
        </p:nvSpPr>
        <p:spPr/>
        <p:txBody>
          <a:bodyPr/>
          <a:lstStyle/>
          <a:p>
            <a:pPr lvl="0"/>
            <a:r>
              <a:rPr lang="en-US" sz="2400" dirty="0">
                <a:solidFill>
                  <a:schemeClr val="tx1">
                    <a:lumMod val="95000"/>
                    <a:lumOff val="5000"/>
                  </a:schemeClr>
                </a:solidFill>
                <a:latin typeface="Andalus" pitchFamily="18" charset="-78"/>
                <a:ea typeface="Arial"/>
                <a:cs typeface="Andalus" pitchFamily="18" charset="-78"/>
                <a:sym typeface="Arial"/>
              </a:rPr>
              <a:t>meconium is irritating to fetal skin, thus increasing the incidence of </a:t>
            </a:r>
            <a:r>
              <a:rPr lang="en-US" sz="2400" b="1" dirty="0">
                <a:solidFill>
                  <a:schemeClr val="tx1">
                    <a:lumMod val="95000"/>
                    <a:lumOff val="5000"/>
                  </a:schemeClr>
                </a:solidFill>
                <a:latin typeface="Andalus" pitchFamily="18" charset="-78"/>
                <a:ea typeface="Arial"/>
                <a:cs typeface="Andalus" pitchFamily="18" charset="-78"/>
                <a:sym typeface="Arial"/>
              </a:rPr>
              <a:t>erythema </a:t>
            </a:r>
            <a:r>
              <a:rPr lang="en-US" sz="2400" b="1" dirty="0" err="1">
                <a:solidFill>
                  <a:schemeClr val="tx1">
                    <a:lumMod val="95000"/>
                    <a:lumOff val="5000"/>
                  </a:schemeClr>
                </a:solidFill>
                <a:latin typeface="Andalus" pitchFamily="18" charset="-78"/>
                <a:ea typeface="Arial"/>
                <a:cs typeface="Andalus" pitchFamily="18" charset="-78"/>
                <a:sym typeface="Arial"/>
              </a:rPr>
              <a:t>toxicum</a:t>
            </a:r>
            <a:r>
              <a:rPr lang="en-US" sz="2400" b="1" dirty="0">
                <a:solidFill>
                  <a:schemeClr val="tx1">
                    <a:lumMod val="95000"/>
                    <a:lumOff val="5000"/>
                  </a:schemeClr>
                </a:solidFill>
                <a:latin typeface="Andalus" pitchFamily="18" charset="-78"/>
                <a:ea typeface="Arial"/>
                <a:cs typeface="Andalus" pitchFamily="18" charset="-78"/>
                <a:sym typeface="Arial"/>
              </a:rPr>
              <a:t> syndrome</a:t>
            </a:r>
            <a:r>
              <a:rPr lang="en-US" sz="2400" dirty="0">
                <a:solidFill>
                  <a:schemeClr val="tx1">
                    <a:lumMod val="95000"/>
                    <a:lumOff val="5000"/>
                  </a:schemeClr>
                </a:solidFill>
                <a:latin typeface="Andalus" pitchFamily="18" charset="-78"/>
                <a:ea typeface="Arial"/>
                <a:cs typeface="Andalus" pitchFamily="18" charset="-78"/>
                <a:sym typeface="Arial"/>
              </a:rPr>
              <a:t>. </a:t>
            </a:r>
          </a:p>
          <a:p>
            <a:endParaRPr lang="en-US" dirty="0"/>
          </a:p>
        </p:txBody>
      </p:sp>
      <p:pic>
        <p:nvPicPr>
          <p:cNvPr id="4" name="عنصر نائب للمحتوى 3" descr="28932tn.jpg"/>
          <p:cNvPicPr>
            <a:picLocks noChangeAspect="1"/>
          </p:cNvPicPr>
          <p:nvPr/>
        </p:nvPicPr>
        <p:blipFill>
          <a:blip r:embed="rId2"/>
          <a:stretch>
            <a:fillRect/>
          </a:stretch>
        </p:blipFill>
        <p:spPr>
          <a:xfrm>
            <a:off x="1031622" y="2362200"/>
            <a:ext cx="7086600" cy="3886200"/>
          </a:xfrm>
          <a:prstGeom prst="rect">
            <a:avLst/>
          </a:prstGeom>
        </p:spPr>
      </p:pic>
    </p:spTree>
    <p:extLst>
      <p:ext uri="{BB962C8B-B14F-4D97-AF65-F5344CB8AC3E}">
        <p14:creationId xmlns:p14="http://schemas.microsoft.com/office/powerpoint/2010/main" val="270240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055" y="-152400"/>
            <a:ext cx="8229600" cy="1600200"/>
          </a:xfrm>
        </p:spPr>
        <p:txBody>
          <a:bodyPr/>
          <a:lstStyle/>
          <a:p>
            <a:r>
              <a:rPr lang="en-US" dirty="0"/>
              <a:t>Clinical presentation  :</a:t>
            </a:r>
          </a:p>
        </p:txBody>
      </p:sp>
      <p:sp>
        <p:nvSpPr>
          <p:cNvPr id="4" name="Content Placeholder 3"/>
          <p:cNvSpPr>
            <a:spLocks noGrp="1"/>
          </p:cNvSpPr>
          <p:nvPr>
            <p:ph idx="1"/>
          </p:nvPr>
        </p:nvSpPr>
        <p:spPr>
          <a:xfrm>
            <a:off x="304800" y="1676400"/>
            <a:ext cx="8229600" cy="5468164"/>
          </a:xfrm>
          <a:prstGeom prst="rect">
            <a:avLst/>
          </a:prstGeom>
        </p:spPr>
        <p:txBody>
          <a:bodyPr wrap="square">
            <a:spAutoFit/>
          </a:bodyPr>
          <a:lstStyle/>
          <a:p>
            <a:pPr marL="109728" indent="0" algn="l" rtl="0">
              <a:buNone/>
            </a:pPr>
            <a:endParaRPr lang="en-US" sz="1800" b="1" i="1" dirty="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1800" i="1" dirty="0">
                <a:solidFill>
                  <a:schemeClr val="tx1">
                    <a:lumMod val="95000"/>
                    <a:lumOff val="5000"/>
                  </a:schemeClr>
                </a:solidFill>
                <a:latin typeface="Andalus" panose="02020603050405020304" pitchFamily="18" charset="-78"/>
                <a:cs typeface="Andalus" panose="02020603050405020304" pitchFamily="18" charset="-78"/>
              </a:rPr>
              <a:t> </a:t>
            </a:r>
            <a:r>
              <a:rPr lang="en-US" sz="1800" dirty="0">
                <a:solidFill>
                  <a:schemeClr val="tx1">
                    <a:lumMod val="95000"/>
                    <a:lumOff val="5000"/>
                  </a:schemeClr>
                </a:solidFill>
                <a:latin typeface="+mj-lt"/>
                <a:cs typeface="Andalus" panose="02020603050405020304" pitchFamily="18" charset="-78"/>
              </a:rPr>
              <a:t>Symptoms of </a:t>
            </a:r>
            <a:r>
              <a:rPr lang="en-US" sz="1800" b="1" dirty="0">
                <a:solidFill>
                  <a:schemeClr val="tx1">
                    <a:lumMod val="95000"/>
                    <a:lumOff val="5000"/>
                  </a:schemeClr>
                </a:solidFill>
                <a:latin typeface="+mj-lt"/>
                <a:cs typeface="Andalus" panose="02020603050405020304" pitchFamily="18" charset="-78"/>
              </a:rPr>
              <a:t>severe respiratory distress </a:t>
            </a:r>
            <a:r>
              <a:rPr lang="en-US" sz="1800" dirty="0">
                <a:solidFill>
                  <a:schemeClr val="tx1">
                    <a:lumMod val="95000"/>
                    <a:lumOff val="5000"/>
                  </a:schemeClr>
                </a:solidFill>
                <a:latin typeface="+mj-lt"/>
                <a:cs typeface="Andalus" panose="02020603050405020304" pitchFamily="18" charset="-78"/>
              </a:rPr>
              <a:t>may be present </a:t>
            </a:r>
            <a:r>
              <a:rPr lang="en-US" sz="1800" i="1" u="sng" dirty="0">
                <a:solidFill>
                  <a:schemeClr val="tx1">
                    <a:lumMod val="95000"/>
                    <a:lumOff val="5000"/>
                  </a:schemeClr>
                </a:solidFill>
                <a:latin typeface="+mj-lt"/>
                <a:cs typeface="Andalus" panose="02020603050405020304" pitchFamily="18" charset="-78"/>
              </a:rPr>
              <a:t>shortly after delivery :</a:t>
            </a:r>
            <a:endParaRPr lang="en-US" sz="1800" i="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Cyanosis.</a:t>
            </a:r>
            <a:endParaRPr lang="en-US" sz="1800" b="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End-expiratory grunting.</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Nasal flaring.</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Intercostal retractions.</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Tachypnea.</a:t>
            </a:r>
          </a:p>
          <a:p>
            <a:pPr algn="l" rtl="0">
              <a:buFont typeface="Wingdings" panose="05000000000000000000" pitchFamily="2" charset="2"/>
              <a:buChar char="ü"/>
            </a:pPr>
            <a:r>
              <a:rPr lang="en-US" sz="1800" b="1" u="sng" dirty="0">
                <a:solidFill>
                  <a:schemeClr val="tx1">
                    <a:lumMod val="95000"/>
                    <a:lumOff val="5000"/>
                  </a:schemeClr>
                </a:solidFill>
                <a:latin typeface="+mj-lt"/>
                <a:cs typeface="Andalus" panose="02020603050405020304" pitchFamily="18" charset="-78"/>
              </a:rPr>
              <a:t> Barrel chest</a:t>
            </a:r>
            <a:r>
              <a:rPr lang="en-US" sz="1800" dirty="0">
                <a:solidFill>
                  <a:schemeClr val="tx1">
                    <a:lumMod val="95000"/>
                    <a:lumOff val="5000"/>
                  </a:schemeClr>
                </a:solidFill>
                <a:latin typeface="+mj-lt"/>
                <a:cs typeface="Andalus" panose="02020603050405020304" pitchFamily="18" charset="-78"/>
              </a:rPr>
              <a:t>. due to the presence of air trapping </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a:t>
            </a:r>
            <a:r>
              <a:rPr lang="en-GB" sz="1800" dirty="0"/>
              <a:t>Auscultated rales and rhonchi</a:t>
            </a:r>
            <a:r>
              <a:rPr lang="en-US" sz="1800" dirty="0">
                <a:solidFill>
                  <a:schemeClr val="tx1">
                    <a:lumMod val="95000"/>
                    <a:lumOff val="5000"/>
                  </a:schemeClr>
                </a:solidFill>
                <a:latin typeface="+mj-lt"/>
                <a:cs typeface="Andalus" panose="02020603050405020304" pitchFamily="18" charset="-78"/>
              </a:rPr>
              <a:t>.</a:t>
            </a:r>
          </a:p>
          <a:p>
            <a:pPr algn="l" rtl="0">
              <a:buFont typeface="Arial" panose="020B0604020202020204" pitchFamily="34" charset="0"/>
              <a:buChar char="•"/>
            </a:pPr>
            <a:endParaRPr lang="en-US" sz="18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1800" dirty="0">
                <a:solidFill>
                  <a:schemeClr val="tx1">
                    <a:lumMod val="95000"/>
                    <a:lumOff val="5000"/>
                  </a:schemeClr>
                </a:solidFill>
                <a:latin typeface="+mj-lt"/>
                <a:cs typeface="Andalus" panose="02020603050405020304" pitchFamily="18" charset="-78"/>
              </a:rPr>
              <a:t> Yellow-green staining of fingernails, umbilical cord, and skin may be also observed</a:t>
            </a:r>
            <a:r>
              <a:rPr lang="en-US" sz="1800" dirty="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r>
              <a:rPr lang="en-GB" sz="1800" dirty="0"/>
              <a:t> Green urine may be noted in </a:t>
            </a:r>
            <a:r>
              <a:rPr lang="en-GB" sz="1800" dirty="0" err="1"/>
              <a:t>newborns</a:t>
            </a:r>
            <a:r>
              <a:rPr lang="en-GB" sz="1800" dirty="0"/>
              <a:t> with MAS less than 24 hours after birth. </a:t>
            </a:r>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a:p>
            <a:pPr algn="l" rtl="0"/>
            <a:r>
              <a:rPr lang="en-US" sz="1800" dirty="0">
                <a:solidFill>
                  <a:schemeClr val="tx1">
                    <a:lumMod val="95000"/>
                    <a:lumOff val="5000"/>
                  </a:schemeClr>
                </a:solidFill>
                <a:latin typeface="Andalus" panose="02020603050405020304" pitchFamily="18" charset="-78"/>
                <a:cs typeface="Andalus" panose="02020603050405020304" pitchFamily="18" charset="-78"/>
              </a:rPr>
              <a:t> </a:t>
            </a:r>
          </a:p>
          <a:p>
            <a:pPr algn="l" rtl="0"/>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84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newborn-nt-5-30-63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138" t="55010" r="52964" b="5817"/>
          <a:stretch>
            <a:fillRect/>
          </a:stretch>
        </p:blipFill>
        <p:spPr bwMode="auto">
          <a:xfrm>
            <a:off x="533400" y="3733800"/>
            <a:ext cx="3200400"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5" t="5209" r="52508" b="52126"/>
          <a:stretch>
            <a:fillRect/>
          </a:stretch>
        </p:blipFill>
        <p:spPr bwMode="auto">
          <a:xfrm>
            <a:off x="533400" y="914400"/>
            <a:ext cx="3235036" cy="2456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508" t="7335" r="2508" b="51062"/>
          <a:stretch>
            <a:fillRect/>
          </a:stretch>
        </p:blipFill>
        <p:spPr bwMode="auto">
          <a:xfrm>
            <a:off x="4724400" y="879764"/>
            <a:ext cx="3461039" cy="24031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244" t="55618" r="10559" b="3341"/>
          <a:stretch>
            <a:fillRect/>
          </a:stretch>
        </p:blipFill>
        <p:spPr bwMode="auto">
          <a:xfrm>
            <a:off x="4724400" y="3340317"/>
            <a:ext cx="3505200" cy="28150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7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00200"/>
          </a:xfrm>
        </p:spPr>
        <p:txBody>
          <a:bodyPr/>
          <a:lstStyle/>
          <a:p>
            <a:r>
              <a:rPr lang="en-US" dirty="0" err="1"/>
              <a:t>Investigtion</a:t>
            </a:r>
            <a:r>
              <a:rPr lang="en-US" dirty="0"/>
              <a:t> </a:t>
            </a:r>
          </a:p>
        </p:txBody>
      </p:sp>
      <p:sp>
        <p:nvSpPr>
          <p:cNvPr id="4" name="Content Placeholder 3"/>
          <p:cNvSpPr>
            <a:spLocks noGrp="1"/>
          </p:cNvSpPr>
          <p:nvPr>
            <p:ph idx="1"/>
          </p:nvPr>
        </p:nvSpPr>
        <p:spPr>
          <a:xfrm>
            <a:off x="304800" y="1600200"/>
            <a:ext cx="8534400" cy="4119076"/>
          </a:xfrm>
          <a:prstGeom prst="rect">
            <a:avLst/>
          </a:prstGeom>
        </p:spPr>
        <p:txBody>
          <a:bodyPr wrap="square">
            <a:spAutoFit/>
          </a:bodyPr>
          <a:lstStyle/>
          <a:p>
            <a:pPr>
              <a:buFont typeface="Wingdings" panose="05000000000000000000" pitchFamily="2" charset="2"/>
              <a:buChar char="q"/>
            </a:pPr>
            <a:r>
              <a:rPr lang="en-US" sz="2800" b="1" i="1" dirty="0">
                <a:solidFill>
                  <a:schemeClr val="tx1">
                    <a:lumMod val="95000"/>
                    <a:lumOff val="5000"/>
                  </a:schemeClr>
                </a:solidFill>
                <a:latin typeface="+mj-lt"/>
                <a:cs typeface="Andalus" panose="02020603050405020304" pitchFamily="18" charset="-78"/>
              </a:rPr>
              <a:t>Pulse </a:t>
            </a:r>
            <a:r>
              <a:rPr lang="en-US" sz="2800" b="1" i="1" dirty="0" err="1">
                <a:solidFill>
                  <a:schemeClr val="tx1">
                    <a:lumMod val="95000"/>
                    <a:lumOff val="5000"/>
                  </a:schemeClr>
                </a:solidFill>
                <a:latin typeface="+mj-lt"/>
                <a:cs typeface="Andalus" panose="02020603050405020304" pitchFamily="18" charset="-78"/>
              </a:rPr>
              <a:t>oximetry</a:t>
            </a:r>
            <a:r>
              <a:rPr lang="en-US" sz="2800" b="1" i="1" dirty="0">
                <a:solidFill>
                  <a:schemeClr val="tx1">
                    <a:lumMod val="95000"/>
                    <a:lumOff val="5000"/>
                  </a:schemeClr>
                </a:solidFill>
                <a:latin typeface="+mj-lt"/>
                <a:cs typeface="Andalus" panose="02020603050405020304" pitchFamily="18" charset="-78"/>
              </a:rPr>
              <a:t> and ABGs </a:t>
            </a:r>
          </a:p>
          <a:p>
            <a:pPr marL="0" indent="0" algn="l" rtl="0">
              <a:buNone/>
            </a:pPr>
            <a:r>
              <a:rPr lang="en-US" sz="2400" dirty="0">
                <a:solidFill>
                  <a:schemeClr val="tx1"/>
                </a:solidFill>
                <a:latin typeface="+mj-lt"/>
                <a:cs typeface="Andalus" panose="02020603050405020304" pitchFamily="18" charset="-78"/>
              </a:rPr>
              <a:t>* Metabolic acidosis from perinatal stress is complicated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by respiratory acidosis</a:t>
            </a:r>
          </a:p>
          <a:p>
            <a:pPr marL="0" indent="0" algn="l" rtl="0">
              <a:buNone/>
            </a:pPr>
            <a:r>
              <a:rPr lang="en-US" sz="2400" dirty="0">
                <a:solidFill>
                  <a:schemeClr val="tx1"/>
                </a:solidFill>
                <a:latin typeface="+mj-lt"/>
                <a:cs typeface="Andalus" panose="02020603050405020304" pitchFamily="18" charset="-78"/>
              </a:rPr>
              <a:t>* Hypoxia.</a:t>
            </a:r>
          </a:p>
          <a:p>
            <a:pPr marL="0" indent="0" algn="l" rtl="0">
              <a:buNone/>
            </a:pPr>
            <a:r>
              <a:rPr lang="en-US" sz="2400" dirty="0">
                <a:solidFill>
                  <a:schemeClr val="tx1"/>
                </a:solidFill>
                <a:latin typeface="+mj-lt"/>
                <a:cs typeface="Andalus" panose="02020603050405020304" pitchFamily="18" charset="-78"/>
              </a:rPr>
              <a:t>* </a:t>
            </a:r>
            <a:r>
              <a:rPr lang="en-US" sz="2400" dirty="0" err="1">
                <a:solidFill>
                  <a:schemeClr val="tx1"/>
                </a:solidFill>
                <a:latin typeface="+mj-lt"/>
                <a:cs typeface="Andalus" panose="02020603050405020304" pitchFamily="18" charset="-78"/>
              </a:rPr>
              <a:t>Hypercapnia</a:t>
            </a:r>
            <a:r>
              <a:rPr lang="en-US" sz="2400" dirty="0">
                <a:solidFill>
                  <a:schemeClr val="tx1"/>
                </a:solidFill>
                <a:latin typeface="+mj-lt"/>
                <a:cs typeface="Andalus" panose="02020603050405020304" pitchFamily="18" charset="-78"/>
              </a:rPr>
              <a:t>.</a:t>
            </a:r>
          </a:p>
          <a:p>
            <a:pPr marL="0" indent="0" algn="l" rtl="0">
              <a:buNone/>
            </a:pPr>
            <a:endParaRPr lang="en-US" sz="2400" dirty="0">
              <a:solidFill>
                <a:schemeClr val="tx1"/>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continuous measurement of oxygenation by pulse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oximetry are necessary for appropriate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management.</a:t>
            </a:r>
          </a:p>
        </p:txBody>
      </p:sp>
    </p:spTree>
    <p:extLst>
      <p:ext uri="{BB962C8B-B14F-4D97-AF65-F5344CB8AC3E}">
        <p14:creationId xmlns:p14="http://schemas.microsoft.com/office/powerpoint/2010/main" val="227282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990600"/>
            <a:ext cx="8229600" cy="4483279"/>
          </a:xfrm>
          <a:prstGeom prst="rect">
            <a:avLst/>
          </a:prstGeom>
        </p:spPr>
        <p:txBody>
          <a:bodyPr wrap="square">
            <a:spAutoFit/>
          </a:bodyPr>
          <a:lstStyle/>
          <a:p>
            <a:pPr marL="0" indent="0" algn="l">
              <a:buNone/>
            </a:pPr>
            <a:endParaRPr lang="en-US" sz="2800" b="1" i="1" dirty="0">
              <a:solidFill>
                <a:schemeClr val="accent2">
                  <a:lumMod val="75000"/>
                </a:schemeClr>
              </a:solidFill>
              <a:latin typeface="Andalus" panose="02020603050405020304" pitchFamily="18" charset="-78"/>
              <a:cs typeface="Andalus" panose="02020603050405020304" pitchFamily="18" charset="-78"/>
            </a:endParaRPr>
          </a:p>
          <a:p>
            <a:pPr>
              <a:buFont typeface="Wingdings" panose="05000000000000000000" pitchFamily="2" charset="2"/>
              <a:buChar char="q"/>
            </a:pPr>
            <a:r>
              <a:rPr lang="en-US" sz="2800" b="1" i="1" dirty="0">
                <a:solidFill>
                  <a:schemeClr val="tx1">
                    <a:lumMod val="95000"/>
                    <a:lumOff val="5000"/>
                  </a:schemeClr>
                </a:solidFill>
                <a:latin typeface="Andalus" panose="02020603050405020304" pitchFamily="18" charset="-78"/>
                <a:cs typeface="Andalus" panose="02020603050405020304" pitchFamily="18" charset="-78"/>
              </a:rPr>
              <a:t>Serum electrolytes</a:t>
            </a:r>
          </a:p>
          <a:p>
            <a:pPr marL="0" indent="0" algn="l" rtl="0">
              <a:buNone/>
            </a:pPr>
            <a:r>
              <a:rPr lang="en-US" sz="2800" dirty="0">
                <a:latin typeface="Andalus" panose="02020603050405020304" pitchFamily="18" charset="-78"/>
                <a:cs typeface="Andalus" panose="02020603050405020304" pitchFamily="18" charset="-78"/>
              </a:rPr>
              <a:t> </a:t>
            </a:r>
            <a:r>
              <a:rPr lang="en-US" sz="2800" dirty="0">
                <a:solidFill>
                  <a:schemeClr val="tx1"/>
                </a:solidFill>
                <a:latin typeface="Andalus" panose="02020603050405020304" pitchFamily="18" charset="-78"/>
                <a:cs typeface="Andalus" panose="02020603050405020304" pitchFamily="18" charset="-78"/>
              </a:rPr>
              <a:t>Obtain sodium, potassium, and calcium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concentrations at 24 hours of life in infants with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a:t>
            </a:r>
            <a:r>
              <a:rPr lang="en-US" sz="2800" dirty="0" err="1">
                <a:solidFill>
                  <a:schemeClr val="tx1"/>
                </a:solidFill>
                <a:latin typeface="Andalus" panose="02020603050405020304" pitchFamily="18" charset="-78"/>
                <a:cs typeface="Andalus" panose="02020603050405020304" pitchFamily="18" charset="-78"/>
              </a:rPr>
              <a:t>meconium</a:t>
            </a:r>
            <a:r>
              <a:rPr lang="en-US" sz="2800" dirty="0">
                <a:solidFill>
                  <a:schemeClr val="tx1"/>
                </a:solidFill>
                <a:latin typeface="Andalus" panose="02020603050405020304" pitchFamily="18" charset="-78"/>
                <a:cs typeface="Andalus" panose="02020603050405020304" pitchFamily="18" charset="-78"/>
              </a:rPr>
              <a:t> aspiration syndrome because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the (SIADH) and acute renal failure are frequent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complications of </a:t>
            </a:r>
            <a:r>
              <a:rPr lang="en-US" sz="2800" dirty="0" err="1">
                <a:solidFill>
                  <a:schemeClr val="tx1"/>
                </a:solidFill>
                <a:latin typeface="Andalus" panose="02020603050405020304" pitchFamily="18" charset="-78"/>
                <a:cs typeface="Andalus" panose="02020603050405020304" pitchFamily="18" charset="-78"/>
              </a:rPr>
              <a:t>perinatal</a:t>
            </a:r>
            <a:r>
              <a:rPr lang="en-US" sz="2800" dirty="0">
                <a:solidFill>
                  <a:schemeClr val="tx1"/>
                </a:solidFill>
                <a:latin typeface="Andalus" panose="02020603050405020304" pitchFamily="18" charset="-78"/>
                <a:cs typeface="Andalus" panose="02020603050405020304" pitchFamily="18" charset="-78"/>
              </a:rPr>
              <a:t> stress.</a:t>
            </a: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9866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1596"/>
            <a:ext cx="8229600" cy="5693866"/>
          </a:xfrm>
          <a:prstGeom prst="rect">
            <a:avLst/>
          </a:prstGeom>
        </p:spPr>
        <p:txBody>
          <a:bodyPr wrap="square">
            <a:spAutoFit/>
          </a:bodyPr>
          <a:lstStyle/>
          <a:p>
            <a:pPr algn="l">
              <a:buFont typeface="Wingdings" panose="05000000000000000000" pitchFamily="2" charset="2"/>
              <a:buChar char="q"/>
            </a:pPr>
            <a:r>
              <a:rPr lang="en-US" sz="2800" b="1" i="1" dirty="0">
                <a:solidFill>
                  <a:schemeClr val="tx1"/>
                </a:solidFill>
                <a:latin typeface="Andalus" panose="02020603050405020304" pitchFamily="18" charset="-78"/>
                <a:cs typeface="Andalus" panose="02020603050405020304" pitchFamily="18" charset="-78"/>
              </a:rPr>
              <a:t>CBC count</a:t>
            </a:r>
          </a:p>
          <a:p>
            <a:pPr marL="0" indent="0" algn="l">
              <a:buNone/>
            </a:pPr>
            <a:r>
              <a:rPr lang="en-US" sz="2800">
                <a:solidFill>
                  <a:schemeClr val="tx1"/>
                </a:solidFill>
                <a:latin typeface="Andalus" panose="02020603050405020304" pitchFamily="18" charset="-78"/>
                <a:cs typeface="Andalus" panose="02020603050405020304" pitchFamily="18" charset="-78"/>
              </a:rPr>
              <a:t>    Polycythemia</a:t>
            </a: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algn="l">
              <a:buFont typeface="Wingdings" panose="05000000000000000000" pitchFamily="2" charset="2"/>
              <a:buChar char="q"/>
            </a:pPr>
            <a:r>
              <a:rPr lang="en-US" sz="2800" b="1" i="1" dirty="0">
                <a:solidFill>
                  <a:schemeClr val="tx1"/>
                </a:solidFill>
                <a:latin typeface="Andalus" panose="02020603050405020304" pitchFamily="18" charset="-78"/>
                <a:cs typeface="Andalus" panose="02020603050405020304" pitchFamily="18" charset="-78"/>
              </a:rPr>
              <a:t>Echo</a:t>
            </a:r>
          </a:p>
          <a:p>
            <a:pPr marL="0" indent="0" algn="l">
              <a:buNone/>
            </a:pPr>
            <a:r>
              <a:rPr lang="en-US" sz="2800">
                <a:solidFill>
                  <a:schemeClr val="tx1"/>
                </a:solidFill>
                <a:latin typeface="Andalus" panose="02020603050405020304" pitchFamily="18" charset="-78"/>
                <a:cs typeface="Andalus" panose="02020603050405020304" pitchFamily="18" charset="-78"/>
              </a:rPr>
              <a:t>    To </a:t>
            </a:r>
            <a:r>
              <a:rPr lang="en-US" sz="2800" dirty="0">
                <a:solidFill>
                  <a:schemeClr val="tx1"/>
                </a:solidFill>
                <a:latin typeface="Andalus" panose="02020603050405020304" pitchFamily="18" charset="-78"/>
                <a:cs typeface="Andalus" panose="02020603050405020304" pitchFamily="18" charset="-78"/>
              </a:rPr>
              <a:t>ensure normal cardiac structure</a:t>
            </a:r>
          </a:p>
          <a:p>
            <a:pPr marL="0" indent="0" algn="l">
              <a:buNone/>
            </a:pPr>
            <a:r>
              <a:rPr lang="en-US" sz="2800">
                <a:solidFill>
                  <a:schemeClr val="tx1"/>
                </a:solidFill>
                <a:latin typeface="Andalus" panose="02020603050405020304" pitchFamily="18" charset="-78"/>
                <a:cs typeface="Andalus" panose="02020603050405020304" pitchFamily="18" charset="-78"/>
              </a:rPr>
              <a:t>    Severity </a:t>
            </a:r>
            <a:r>
              <a:rPr lang="en-US" sz="2800" dirty="0">
                <a:solidFill>
                  <a:schemeClr val="tx1"/>
                </a:solidFill>
                <a:latin typeface="Andalus" panose="02020603050405020304" pitchFamily="18" charset="-78"/>
                <a:cs typeface="Andalus" panose="02020603050405020304" pitchFamily="18" charset="-78"/>
              </a:rPr>
              <a:t>of PPHN and right to left shunting </a:t>
            </a: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GB"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7995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1066801"/>
            <a:ext cx="6858000" cy="685799"/>
          </a:xfrm>
        </p:spPr>
        <p:txBody>
          <a:bodyPr/>
          <a:lstStyle/>
          <a:p>
            <a:pPr marL="452628">
              <a:buFont typeface="Wingdings" panose="05000000000000000000" pitchFamily="2" charset="2"/>
              <a:buChar char="q"/>
            </a:pPr>
            <a:r>
              <a:rPr lang="en-US" sz="2800" dirty="0">
                <a:solidFill>
                  <a:schemeClr val="tx1"/>
                </a:solidFill>
              </a:rPr>
              <a:t>Chest X-ray </a:t>
            </a:r>
          </a:p>
          <a:p>
            <a:pPr marL="109728" indent="0">
              <a:buNone/>
            </a:pPr>
            <a:endParaRPr lang="en-US" dirty="0"/>
          </a:p>
          <a:p>
            <a:pPr marL="109728" indent="0">
              <a:buNone/>
            </a:pPr>
            <a:endParaRPr lang="en-US" dirty="0"/>
          </a:p>
        </p:txBody>
      </p:sp>
      <p:sp>
        <p:nvSpPr>
          <p:cNvPr id="4" name="عنصر نائب للمحتوى 2"/>
          <p:cNvSpPr txBox="1">
            <a:spLocks/>
          </p:cNvSpPr>
          <p:nvPr/>
        </p:nvSpPr>
        <p:spPr>
          <a:xfrm>
            <a:off x="228600" y="1752600"/>
            <a:ext cx="8229600" cy="310053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latin typeface="+mj-lt"/>
                <a:cs typeface="Andalus" panose="02020603050405020304" pitchFamily="18" charset="-78"/>
              </a:rPr>
              <a:t>The typical chest radiograph is characterized by patchy infiltrates, coarse streaking of both lung fields, increased </a:t>
            </a:r>
            <a:r>
              <a:rPr lang="en-US" sz="2400" dirty="0" err="1">
                <a:latin typeface="+mj-lt"/>
                <a:cs typeface="Andalus" panose="02020603050405020304" pitchFamily="18" charset="-78"/>
              </a:rPr>
              <a:t>anteroposterior</a:t>
            </a:r>
            <a:r>
              <a:rPr lang="en-US" sz="2400" dirty="0">
                <a:latin typeface="+mj-lt"/>
                <a:cs typeface="Andalus" panose="02020603050405020304" pitchFamily="18" charset="-78"/>
              </a:rPr>
              <a:t> diameter, and flattening of the diaphragm.</a:t>
            </a:r>
            <a:endParaRPr lang="ar-SA" sz="2400" dirty="0">
              <a:latin typeface="+mj-lt"/>
              <a:cs typeface="Andalus" panose="02020603050405020304" pitchFamily="18" charset="-78"/>
            </a:endParaRPr>
          </a:p>
        </p:txBody>
      </p:sp>
    </p:spTree>
    <p:extLst>
      <p:ext uri="{BB962C8B-B14F-4D97-AF65-F5344CB8AC3E}">
        <p14:creationId xmlns:p14="http://schemas.microsoft.com/office/powerpoint/2010/main" val="214230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620000" cy="442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9530" y="533399"/>
            <a:ext cx="8834470" cy="461665"/>
          </a:xfrm>
          <a:prstGeom prst="rect">
            <a:avLst/>
          </a:prstGeom>
          <a:noFill/>
        </p:spPr>
        <p:txBody>
          <a:bodyPr wrap="none" rtlCol="0">
            <a:spAutoFit/>
          </a:bodyPr>
          <a:lstStyle/>
          <a:p>
            <a:r>
              <a:rPr lang="en-US" sz="2400" dirty="0"/>
              <a:t>Bilateral diffuse asymmetrical patchy areas of infiltration :</a:t>
            </a:r>
          </a:p>
        </p:txBody>
      </p:sp>
      <p:cxnSp>
        <p:nvCxnSpPr>
          <p:cNvPr id="6" name="رابط كسهم مستقيم 5"/>
          <p:cNvCxnSpPr/>
          <p:nvPr/>
        </p:nvCxnSpPr>
        <p:spPr>
          <a:xfrm flipH="1">
            <a:off x="6400800" y="2286000"/>
            <a:ext cx="224028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1371600" y="1981200"/>
            <a:ext cx="13716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8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202" y="2438400"/>
            <a:ext cx="6670131" cy="923330"/>
          </a:xfrm>
          <a:prstGeom prst="rect">
            <a:avLst/>
          </a:prstGeom>
          <a:noFill/>
        </p:spPr>
        <p:txBody>
          <a:bodyPr wrap="square" rtlCol="0">
            <a:spAutoFit/>
          </a:bodyPr>
          <a:lstStyle/>
          <a:p>
            <a:r>
              <a:rPr lang="en-US" sz="4400" dirty="0" err="1"/>
              <a:t>Meconuim</a:t>
            </a:r>
            <a:r>
              <a:rPr lang="en-US" sz="4400" dirty="0"/>
              <a:t> </a:t>
            </a:r>
            <a:r>
              <a:rPr lang="en-US" sz="5400" dirty="0"/>
              <a:t>Aspiration</a:t>
            </a:r>
          </a:p>
        </p:txBody>
      </p:sp>
    </p:spTree>
    <p:extLst>
      <p:ext uri="{BB962C8B-B14F-4D97-AF65-F5344CB8AC3E}">
        <p14:creationId xmlns:p14="http://schemas.microsoft.com/office/powerpoint/2010/main" val="354859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Air trapping and </a:t>
            </a:r>
            <a:r>
              <a:rPr lang="en-US" dirty="0" err="1"/>
              <a:t>hyperexpansion</a:t>
            </a:r>
            <a:r>
              <a:rPr lang="en-US" dirty="0"/>
              <a:t> :</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99690" y="2638425"/>
            <a:ext cx="235097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04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600200"/>
          </a:xfrm>
        </p:spPr>
        <p:txBody>
          <a:bodyPr/>
          <a:lstStyle/>
          <a:p>
            <a:r>
              <a:rPr lang="en-US" dirty="0"/>
              <a:t>Acute atelectasis :</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81200" y="1600200"/>
            <a:ext cx="480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5"/>
          <p:cNvCxnSpPr/>
          <p:nvPr/>
        </p:nvCxnSpPr>
        <p:spPr>
          <a:xfrm flipH="1">
            <a:off x="5334000" y="3048000"/>
            <a:ext cx="246888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44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533400" y="1524000"/>
            <a:ext cx="8229600" cy="3200400"/>
          </a:xfrm>
        </p:spPr>
        <p:txBody>
          <a:bodyPr>
            <a:noAutofit/>
          </a:bodyPr>
          <a:lstStyle/>
          <a:p>
            <a:pPr algn="ct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Management of </a:t>
            </a:r>
            <a:r>
              <a:rPr lang="en-US" sz="66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66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aspiartion</a:t>
            </a:r>
            <a:r>
              <a:rPr lang="en-US" sz="66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p:txBody>
      </p:sp>
    </p:spTree>
    <p:extLst>
      <p:ext uri="{BB962C8B-B14F-4D97-AF65-F5344CB8AC3E}">
        <p14:creationId xmlns:p14="http://schemas.microsoft.com/office/powerpoint/2010/main" val="339961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6" descr="Apgar-Scoring-System-Diagnosing-Birth-Injuries.jpg"/>
          <p:cNvPicPr>
            <a:picLocks noGrp="1" noChangeAspect="1"/>
          </p:cNvPicPr>
          <p:nvPr>
            <p:ph idx="1"/>
          </p:nvPr>
        </p:nvPicPr>
        <p:blipFill>
          <a:blip r:embed="rId2"/>
          <a:stretch>
            <a:fillRect/>
          </a:stretch>
        </p:blipFill>
        <p:spPr>
          <a:xfrm>
            <a:off x="228600" y="228600"/>
            <a:ext cx="8763000" cy="5791200"/>
          </a:xfrm>
          <a:prstGeom prst="rect">
            <a:avLst/>
          </a:prstGeom>
        </p:spPr>
      </p:pic>
    </p:spTree>
    <p:extLst>
      <p:ext uri="{BB962C8B-B14F-4D97-AF65-F5344CB8AC3E}">
        <p14:creationId xmlns:p14="http://schemas.microsoft.com/office/powerpoint/2010/main" val="117490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20" y="609600"/>
            <a:ext cx="8229600" cy="3247043"/>
          </a:xfrm>
          <a:prstGeom prst="rect">
            <a:avLst/>
          </a:prstGeom>
        </p:spPr>
        <p:txBody>
          <a:bodyPr wrap="square">
            <a:spAutoFit/>
          </a:bodyPr>
          <a:lstStyle/>
          <a:p>
            <a:pPr algn="l" rtl="0">
              <a:buFont typeface="Arial" panose="020B0604020202020204" pitchFamily="34" charset="0"/>
              <a:buChar char="•"/>
            </a:pPr>
            <a:r>
              <a:rPr lang="en-US" sz="2400"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baby is vigorous </a:t>
            </a:r>
            <a:r>
              <a:rPr lang="en-US" sz="2400" dirty="0">
                <a:solidFill>
                  <a:schemeClr val="tx1"/>
                </a:solidFill>
                <a:latin typeface="Andalus" panose="02020603050405020304" pitchFamily="18" charset="-78"/>
                <a:cs typeface="Andalus" panose="02020603050405020304" pitchFamily="18" charset="-78"/>
              </a:rPr>
              <a:t>(defined as normal respiratory effort, normal muscle tone, and heart rate &gt;100 </a:t>
            </a:r>
            <a:r>
              <a:rPr lang="en-US" sz="2400" dirty="0" err="1">
                <a:solidFill>
                  <a:schemeClr val="tx1"/>
                </a:solidFill>
                <a:latin typeface="Andalus" panose="02020603050405020304" pitchFamily="18" charset="-78"/>
                <a:cs typeface="Andalus" panose="02020603050405020304" pitchFamily="18" charset="-78"/>
              </a:rPr>
              <a:t>bpm</a:t>
            </a:r>
            <a:r>
              <a:rPr lang="en-US" sz="2400"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a:t>
            </a:r>
            <a:r>
              <a:rPr lang="en-US" sz="2400" dirty="0">
                <a:solidFill>
                  <a:schemeClr val="tx1"/>
                </a:solidFill>
                <a:latin typeface="Andalus" panose="02020603050405020304" pitchFamily="18" charset="-78"/>
                <a:cs typeface="Andalus" panose="02020603050405020304" pitchFamily="18" charset="-78"/>
              </a:rPr>
              <a:t> Do not electively </a:t>
            </a:r>
            <a:r>
              <a:rPr lang="en-US" sz="2400" dirty="0" err="1">
                <a:solidFill>
                  <a:schemeClr val="tx1"/>
                </a:solidFill>
                <a:latin typeface="Andalus" panose="02020603050405020304" pitchFamily="18" charset="-78"/>
                <a:cs typeface="Andalus" panose="02020603050405020304" pitchFamily="18" charset="-78"/>
              </a:rPr>
              <a:t>intubate</a:t>
            </a:r>
            <a:r>
              <a:rPr lang="en-US" sz="2400" dirty="0">
                <a:solidFill>
                  <a:schemeClr val="tx1"/>
                </a:solidFill>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Clear secretions and </a:t>
            </a:r>
            <a:r>
              <a:rPr lang="en-US" sz="2400" dirty="0" err="1">
                <a:solidFill>
                  <a:schemeClr val="tx1"/>
                </a:solidFill>
                <a:latin typeface="Andalus" panose="02020603050405020304" pitchFamily="18" charset="-78"/>
                <a:cs typeface="Andalus" panose="02020603050405020304" pitchFamily="18" charset="-78"/>
              </a:rPr>
              <a:t>meconium</a:t>
            </a:r>
            <a:r>
              <a:rPr lang="en-US" sz="2400" dirty="0">
                <a:solidFill>
                  <a:schemeClr val="tx1"/>
                </a:solidFill>
                <a:latin typeface="Andalus" panose="02020603050405020304" pitchFamily="18" charset="-78"/>
                <a:cs typeface="Andalus" panose="02020603050405020304" pitchFamily="18" charset="-78"/>
              </a:rPr>
              <a:t> from the mouth and nose with a </a:t>
            </a:r>
            <a:r>
              <a:rPr lang="en-US" sz="2400" b="1" dirty="0">
                <a:solidFill>
                  <a:schemeClr val="tx1"/>
                </a:solidFill>
                <a:latin typeface="Andalus" panose="02020603050405020304" pitchFamily="18" charset="-78"/>
                <a:cs typeface="Andalus" panose="02020603050405020304" pitchFamily="18" charset="-78"/>
              </a:rPr>
              <a:t>bulb syringe</a:t>
            </a:r>
            <a:r>
              <a:rPr lang="en-US" sz="2400" dirty="0">
                <a:solidFill>
                  <a:schemeClr val="tx1"/>
                </a:solidFill>
                <a:latin typeface="Andalus" panose="02020603050405020304" pitchFamily="18" charset="-78"/>
                <a:cs typeface="Andalus" panose="02020603050405020304" pitchFamily="18" charset="-78"/>
              </a:rPr>
              <a:t> or a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large-bore suction catheter</a:t>
            </a:r>
            <a:r>
              <a:rPr lang="en-US" sz="2400" dirty="0">
                <a:solidFill>
                  <a:schemeClr val="tx1"/>
                </a:solidFill>
                <a:latin typeface="Andalus" panose="02020603050405020304" pitchFamily="18" charset="-78"/>
                <a:cs typeface="Andalus" panose="02020603050405020304" pitchFamily="18" charset="-78"/>
              </a:rPr>
              <a:t>.</a:t>
            </a:r>
          </a:p>
          <a:p>
            <a:pPr algn="l" rtl="0"/>
            <a:endParaRPr lang="en-US" sz="2800" dirty="0">
              <a:solidFill>
                <a:schemeClr val="tx1"/>
              </a:solidFill>
              <a:latin typeface="Andalus" panose="02020603050405020304" pitchFamily="18" charset="-78"/>
              <a:cs typeface="Andalus" panose="02020603050405020304" pitchFamily="18" charset="-78"/>
            </a:endParaRPr>
          </a:p>
        </p:txBody>
      </p:sp>
      <p:pic>
        <p:nvPicPr>
          <p:cNvPr id="5" name="صورة 7" descr="61QWRAjgXCL._SL1500_.jpg"/>
          <p:cNvPicPr>
            <a:picLocks noChangeAspect="1"/>
          </p:cNvPicPr>
          <p:nvPr/>
        </p:nvPicPr>
        <p:blipFill>
          <a:blip r:embed="rId2"/>
          <a:stretch>
            <a:fillRect/>
          </a:stretch>
        </p:blipFill>
        <p:spPr>
          <a:xfrm>
            <a:off x="735527" y="3709857"/>
            <a:ext cx="3214686" cy="2743200"/>
          </a:xfrm>
          <a:prstGeom prst="rect">
            <a:avLst/>
          </a:prstGeom>
        </p:spPr>
      </p:pic>
      <p:pic>
        <p:nvPicPr>
          <p:cNvPr id="6" name="صورة 6" descr="Untitled.png"/>
          <p:cNvPicPr>
            <a:picLocks noChangeAspect="1"/>
          </p:cNvPicPr>
          <p:nvPr/>
        </p:nvPicPr>
        <p:blipFill>
          <a:blip r:embed="rId3"/>
          <a:stretch>
            <a:fillRect/>
          </a:stretch>
        </p:blipFill>
        <p:spPr>
          <a:xfrm>
            <a:off x="4400020" y="3297382"/>
            <a:ext cx="4743980" cy="3174725"/>
          </a:xfrm>
          <a:prstGeom prst="rect">
            <a:avLst/>
          </a:prstGeom>
        </p:spPr>
      </p:pic>
    </p:spTree>
    <p:extLst>
      <p:ext uri="{BB962C8B-B14F-4D97-AF65-F5344CB8AC3E}">
        <p14:creationId xmlns:p14="http://schemas.microsoft.com/office/powerpoint/2010/main" val="197246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8229600" cy="5529719"/>
          </a:xfrm>
          <a:prstGeom prst="rect">
            <a:avLst/>
          </a:prstGeom>
        </p:spPr>
        <p:txBody>
          <a:bodyPr wrap="square">
            <a:spAutoFit/>
          </a:bodyPr>
          <a:lstStyle/>
          <a:p>
            <a:pPr algn="l" rtl="0">
              <a:buFont typeface="Arial" panose="020B0604020202020204" pitchFamily="34" charset="0"/>
              <a:buChar char="•"/>
            </a:pP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If the baby is not vigorous</a:t>
            </a:r>
            <a:br>
              <a:rPr lang="ar-JO" b="1" dirty="0">
                <a:solidFill>
                  <a:schemeClr val="tx1"/>
                </a:solidFill>
                <a:latin typeface="Andalus" panose="02020603050405020304" pitchFamily="18" charset="-78"/>
                <a:cs typeface="Andalus" panose="02020603050405020304" pitchFamily="18" charset="-78"/>
              </a:rPr>
            </a:br>
            <a:r>
              <a:rPr lang="en-US" b="1"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(defined as depressed respiratory effort, poor muscle tone, and/or heart rate &lt; 100 </a:t>
            </a:r>
            <a:r>
              <a:rPr lang="en-US" sz="2400" dirty="0" err="1">
                <a:solidFill>
                  <a:schemeClr val="tx1"/>
                </a:solidFill>
                <a:latin typeface="Andalus" panose="02020603050405020304" pitchFamily="18" charset="-78"/>
                <a:cs typeface="Andalus" panose="02020603050405020304" pitchFamily="18" charset="-78"/>
              </a:rPr>
              <a:t>bpm</a:t>
            </a:r>
            <a:r>
              <a:rPr lang="en-US" sz="2400"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a:t>
            </a:r>
            <a:r>
              <a:rPr lang="en-US" sz="2400" dirty="0">
                <a:solidFill>
                  <a:schemeClr val="tx1"/>
                </a:solidFill>
                <a:latin typeface="Andalus" panose="02020603050405020304" pitchFamily="18" charset="-78"/>
                <a:cs typeface="Andalus" panose="02020603050405020304" pitchFamily="18" charset="-78"/>
              </a:rPr>
              <a:t>Use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direct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laryngoscopy</a:t>
            </a:r>
            <a:r>
              <a:rPr lang="en-US" sz="2400" dirty="0">
                <a:solidFill>
                  <a:schemeClr val="tx1"/>
                </a:solidFill>
                <a:latin typeface="Andalus" panose="02020603050405020304" pitchFamily="18" charset="-78"/>
                <a:cs typeface="Andalus" panose="02020603050405020304" pitchFamily="18" charset="-78"/>
              </a:rPr>
              <a:t>,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intubate</a:t>
            </a:r>
            <a:r>
              <a:rPr lang="en-US" sz="2400" dirty="0">
                <a:solidFill>
                  <a:schemeClr val="tx1"/>
                </a:solidFill>
                <a:latin typeface="Andalus" panose="02020603050405020304" pitchFamily="18" charset="-78"/>
                <a:cs typeface="Andalus" panose="02020603050405020304" pitchFamily="18" charset="-78"/>
              </a:rPr>
              <a:t>, and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the trachea immediately </a:t>
            </a:r>
            <a:r>
              <a:rPr lang="en-US" sz="2400" dirty="0">
                <a:solidFill>
                  <a:schemeClr val="tx1"/>
                </a:solidFill>
                <a:latin typeface="Andalus" panose="02020603050405020304" pitchFamily="18" charset="-78"/>
                <a:cs typeface="Andalus" panose="02020603050405020304" pitchFamily="18" charset="-78"/>
              </a:rPr>
              <a:t>after delivery. Suction for no longer than 5 seconds.</a:t>
            </a:r>
            <a:r>
              <a:rPr lang="en-GB" sz="2400" dirty="0">
                <a:solidFill>
                  <a:schemeClr val="tx1"/>
                </a:solidFill>
                <a:latin typeface="Andalus" panose="02020603050405020304" pitchFamily="18" charset="-78"/>
                <a:cs typeface="Andalus" panose="02020603050405020304" pitchFamily="18" charset="-78"/>
              </a:rPr>
              <a:t> Suction </a:t>
            </a:r>
            <a:r>
              <a:rPr lang="en-GB" sz="2400" dirty="0" err="1">
                <a:solidFill>
                  <a:schemeClr val="tx1"/>
                </a:solidFill>
                <a:latin typeface="Andalus" panose="02020603050405020304" pitchFamily="18" charset="-78"/>
                <a:cs typeface="Andalus" panose="02020603050405020304" pitchFamily="18" charset="-78"/>
              </a:rPr>
              <a:t>befor</a:t>
            </a:r>
            <a:r>
              <a:rPr lang="en-GB" sz="2400" dirty="0">
                <a:solidFill>
                  <a:schemeClr val="tx1"/>
                </a:solidFill>
                <a:latin typeface="Andalus" panose="02020603050405020304" pitchFamily="18" charset="-78"/>
                <a:cs typeface="Andalus" panose="02020603050405020304" pitchFamily="18" charset="-78"/>
              </a:rPr>
              <a:t> his first breath </a:t>
            </a:r>
            <a:endParaRPr lang="en-US" sz="2400" dirty="0">
              <a:solidFill>
                <a:schemeClr val="tx1"/>
              </a:solidFill>
              <a:latin typeface="Andalus" panose="02020603050405020304" pitchFamily="18" charset="-78"/>
              <a:cs typeface="Andalus" panose="02020603050405020304" pitchFamily="18" charset="-78"/>
            </a:endParaRPr>
          </a:p>
          <a:p>
            <a:pPr algn="l" rtl="0"/>
            <a:endParaRPr lang="en-US" sz="2400" dirty="0">
              <a:solidFill>
                <a:schemeClr val="tx1"/>
              </a:solidFill>
              <a:latin typeface="Andalus" panose="02020603050405020304" pitchFamily="18" charset="-78"/>
              <a:cs typeface="Andalus" panose="02020603050405020304" pitchFamily="18" charset="-78"/>
            </a:endParaRPr>
          </a:p>
          <a:p>
            <a:pPr algn="l" rtl="0"/>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sz="2400" b="1" i="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a:t>
            </a:r>
            <a:r>
              <a:rPr lang="en-US" sz="2400" dirty="0">
                <a:solidFill>
                  <a:schemeClr val="tx1"/>
                </a:solidFill>
                <a:latin typeface="Andalus" panose="02020603050405020304" pitchFamily="18" charset="-78"/>
                <a:cs typeface="Andalus" panose="02020603050405020304" pitchFamily="18" charset="-78"/>
              </a:rPr>
              <a:t>,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do not repeat </a:t>
            </a:r>
            <a:r>
              <a:rPr lang="en-US" sz="2400" dirty="0">
                <a:solidFill>
                  <a:schemeClr val="tx1"/>
                </a:solidFill>
                <a:latin typeface="Andalus" panose="02020603050405020304" pitchFamily="18" charset="-78"/>
                <a:cs typeface="Andalus" panose="02020603050405020304" pitchFamily="18" charset="-78"/>
              </a:rPr>
              <a:t>intubation and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suction. </a:t>
            </a:r>
          </a:p>
          <a:p>
            <a:pPr algn="l" rtl="0"/>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 </a:t>
            </a:r>
            <a:r>
              <a:rPr lang="en-US" sz="2400" dirty="0">
                <a:solidFill>
                  <a:schemeClr val="tx1"/>
                </a:solidFill>
                <a:latin typeface="Andalus" panose="02020603050405020304" pitchFamily="18" charset="-78"/>
                <a:cs typeface="Andalus" panose="02020603050405020304" pitchFamily="18" charset="-78"/>
              </a:rPr>
              <a:t>and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bradycardia</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b="1" dirty="0">
                <a:solidFill>
                  <a:schemeClr val="tx1"/>
                </a:solidFill>
                <a:latin typeface="Andalus" panose="02020603050405020304" pitchFamily="18" charset="-78"/>
                <a:cs typeface="Andalus" panose="02020603050405020304" pitchFamily="18" charset="-78"/>
              </a:rPr>
              <a:t>,</a:t>
            </a:r>
            <a:r>
              <a:rPr lang="en-US" sz="2400" dirty="0">
                <a:solidFill>
                  <a:schemeClr val="tx1"/>
                </a:solidFill>
                <a:latin typeface="Andalus" panose="02020603050405020304" pitchFamily="18" charset="-78"/>
                <a:cs typeface="Andalus" panose="02020603050405020304" pitchFamily="18" charset="-78"/>
              </a:rPr>
              <a:t>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HR &lt;100 </a:t>
            </a:r>
            <a:r>
              <a:rPr lang="en-US" sz="2400" dirty="0">
                <a:solidFill>
                  <a:schemeClr val="tx1"/>
                </a:solidFill>
                <a:latin typeface="Andalus" panose="02020603050405020304" pitchFamily="18" charset="-78"/>
                <a:cs typeface="Andalus" panose="02020603050405020304" pitchFamily="18" charset="-78"/>
              </a:rPr>
              <a:t>is present, &gt; </a:t>
            </a:r>
            <a:r>
              <a:rPr lang="en-US" sz="24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reintubate</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and suction</a:t>
            </a:r>
            <a:r>
              <a:rPr lang="en-US" sz="2400" dirty="0">
                <a:solidFill>
                  <a:schemeClr val="tx1"/>
                </a:solidFill>
                <a:latin typeface="Andalus" panose="02020603050405020304" pitchFamily="18" charset="-78"/>
                <a:cs typeface="Andalus" panose="02020603050405020304" pitchFamily="18" charset="-78"/>
              </a:rPr>
              <a:t>. </a:t>
            </a:r>
          </a:p>
          <a:p>
            <a:pPr algn="l" rtl="0"/>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heart rate is low</a:t>
            </a:r>
            <a:r>
              <a:rPr lang="en-US" sz="2400" dirty="0">
                <a:solidFill>
                  <a:schemeClr val="tx1"/>
                </a:solidFill>
                <a:latin typeface="Andalus" panose="02020603050405020304" pitchFamily="18" charset="-78"/>
                <a:cs typeface="Andalus" panose="02020603050405020304" pitchFamily="18" charset="-78"/>
              </a:rPr>
              <a:t>, administer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positive pressure </a:t>
            </a:r>
            <a:b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ventilation</a:t>
            </a:r>
            <a:r>
              <a:rPr lang="en-US" sz="2400" dirty="0">
                <a:solidFill>
                  <a:schemeClr val="tx1"/>
                </a:solidFill>
                <a:latin typeface="Andalus" panose="02020603050405020304" pitchFamily="18" charset="-78"/>
                <a:cs typeface="Andalus" panose="02020603050405020304" pitchFamily="18" charset="-78"/>
              </a:rPr>
              <a:t> and consider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suctioning again later</a:t>
            </a:r>
            <a:r>
              <a:rPr lang="en-US" sz="2400" dirty="0">
                <a:solidFill>
                  <a:schemeClr val="tx1"/>
                </a:solidFill>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231209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76300"/>
            <a:ext cx="5791200" cy="762000"/>
          </a:xfrm>
        </p:spPr>
        <p:txBody>
          <a:bodyPr>
            <a:noAutofit/>
          </a:bodyPr>
          <a:lstStyle/>
          <a:p>
            <a:r>
              <a:rPr lang="en-US" sz="2400" dirty="0"/>
              <a:t>Continued care in the NICU </a:t>
            </a:r>
          </a:p>
        </p:txBody>
      </p:sp>
      <p:sp>
        <p:nvSpPr>
          <p:cNvPr id="4" name="Content Placeholder 3"/>
          <p:cNvSpPr>
            <a:spLocks noGrp="1"/>
          </p:cNvSpPr>
          <p:nvPr>
            <p:ph idx="1"/>
          </p:nvPr>
        </p:nvSpPr>
        <p:spPr>
          <a:xfrm>
            <a:off x="304800" y="1600200"/>
            <a:ext cx="8458200" cy="4483279"/>
          </a:xfrm>
          <a:prstGeom prst="rect">
            <a:avLst/>
          </a:prstGeom>
        </p:spPr>
        <p:txBody>
          <a:bodyPr wrap="square">
            <a:spAutoFit/>
          </a:bodyPr>
          <a:lstStyle/>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200" u="sng" dirty="0">
                <a:solidFill>
                  <a:schemeClr val="tx1"/>
                </a:solidFill>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Minimal handling </a:t>
            </a:r>
            <a:r>
              <a:rPr lang="en-US" sz="2400" dirty="0">
                <a:solidFill>
                  <a:schemeClr val="tx1"/>
                </a:solidFill>
                <a:latin typeface="Andalus" panose="02020603050405020304" pitchFamily="18" charset="-78"/>
                <a:cs typeface="Andalus" panose="02020603050405020304" pitchFamily="18" charset="-78"/>
              </a:rPr>
              <a:t>is essential because these infants are easily  agitated</a:t>
            </a:r>
            <a:r>
              <a:rPr lang="en-US" sz="2400" b="1" dirty="0">
                <a:solidFill>
                  <a:schemeClr val="tx1"/>
                </a:solidFill>
                <a:latin typeface="Andalus" panose="02020603050405020304" pitchFamily="18" charset="-78"/>
                <a:cs typeface="Andalus" panose="02020603050405020304" pitchFamily="18" charset="-78"/>
              </a:rPr>
              <a:t>, Agitation can increase pulmonary hypertension and right-to-left shunting, leading to additional hypoxia </a:t>
            </a:r>
            <a:r>
              <a:rPr lang="en-US" sz="2400" dirty="0">
                <a:solidFill>
                  <a:schemeClr val="tx1"/>
                </a:solidFill>
                <a:latin typeface="Andalus" panose="02020603050405020304" pitchFamily="18" charset="-78"/>
                <a:cs typeface="Andalus" panose="02020603050405020304" pitchFamily="18" charset="-78"/>
              </a:rPr>
              <a:t>and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acidosis</a:t>
            </a:r>
            <a:r>
              <a:rPr lang="en-US" sz="2400" dirty="0">
                <a:solidFill>
                  <a:schemeClr val="tx1"/>
                </a:solidFill>
                <a:latin typeface="Andalus" panose="02020603050405020304" pitchFamily="18" charset="-78"/>
                <a:cs typeface="Andalus" panose="02020603050405020304" pitchFamily="18" charset="-78"/>
              </a:rPr>
              <a:t>. Sedation may be necessary to decrease agitation.</a:t>
            </a: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0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Continue respiratory care</a:t>
            </a:r>
            <a:r>
              <a:rPr lang="en-US" sz="2400" dirty="0">
                <a:solidFill>
                  <a:schemeClr val="tx1"/>
                </a:solidFill>
                <a:latin typeface="Andalus" panose="02020603050405020304" pitchFamily="18" charset="-78"/>
                <a:cs typeface="Andalus" panose="02020603050405020304" pitchFamily="18" charset="-78"/>
              </a:rPr>
              <a:t>.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Oxygen therapy via positive pressure is crucial in maintaining adequate arterial oxygenation. </a:t>
            </a:r>
          </a:p>
        </p:txBody>
      </p:sp>
    </p:spTree>
    <p:extLst>
      <p:ext uri="{BB962C8B-B14F-4D97-AF65-F5344CB8AC3E}">
        <p14:creationId xmlns:p14="http://schemas.microsoft.com/office/powerpoint/2010/main" val="230636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753765"/>
            <a:ext cx="8229600" cy="6104235"/>
          </a:xfrm>
          <a:prstGeom prst="rect">
            <a:avLst/>
          </a:prstGeom>
        </p:spPr>
        <p:txBody>
          <a:bodyPr wrap="square">
            <a:spAutoFit/>
          </a:bodyPr>
          <a:lstStyle/>
          <a:p>
            <a:pPr algn="l" rtl="0">
              <a:buFont typeface="Arial" panose="020B0604020202020204" pitchFamily="34" charset="0"/>
              <a:buChar char="•"/>
            </a:pP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Mechanical ventilation </a:t>
            </a:r>
            <a:r>
              <a:rPr lang="en-US" sz="2400" dirty="0">
                <a:solidFill>
                  <a:schemeClr val="tx1"/>
                </a:solidFill>
                <a:latin typeface="Andalus" panose="02020603050405020304" pitchFamily="18" charset="-78"/>
                <a:cs typeface="Andalus" panose="02020603050405020304" pitchFamily="18" charset="-78"/>
              </a:rPr>
              <a:t>in 30% of cases (hyperventilation)</a:t>
            </a: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6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Surfactant</a:t>
            </a:r>
            <a:r>
              <a:rPr lang="en-US" sz="3200"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when needed</a:t>
            </a: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prophylactic antibiotic </a:t>
            </a:r>
            <a:r>
              <a:rPr lang="en-US" sz="2400" dirty="0">
                <a:solidFill>
                  <a:schemeClr val="tx1"/>
                </a:solidFill>
                <a:latin typeface="Andalus" panose="02020603050405020304" pitchFamily="18" charset="-78"/>
                <a:cs typeface="Andalus" panose="02020603050405020304" pitchFamily="18" charset="-78"/>
              </a:rPr>
              <a:t>is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not</a:t>
            </a:r>
            <a:r>
              <a:rPr lang="en-US" sz="24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indicated if there is no pneumonia  </a:t>
            </a:r>
          </a:p>
          <a:p>
            <a:pPr algn="l" rtl="0">
              <a:buFont typeface="Arial" panose="020B0604020202020204" pitchFamily="34" charset="0"/>
              <a:buChar char="•"/>
            </a:pPr>
            <a:endParaRPr lang="en-US" sz="2400"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Inhaled NO </a:t>
            </a:r>
            <a:r>
              <a:rPr lang="en-US" sz="2400" dirty="0">
                <a:solidFill>
                  <a:schemeClr val="tx1"/>
                </a:solidFill>
                <a:latin typeface="Andalus" panose="02020603050405020304" pitchFamily="18" charset="-78"/>
                <a:cs typeface="Andalus" panose="02020603050405020304" pitchFamily="18" charset="-78"/>
                <a:sym typeface="Wingdings" panose="05000000000000000000" pitchFamily="2" charset="2"/>
              </a:rPr>
              <a:t> for PPHN (Persistent pulmonary hypertension of the newborn)</a:t>
            </a:r>
          </a:p>
          <a:p>
            <a:pPr algn="l" rtl="0"/>
            <a:endParaRPr lang="en-US" sz="2400" dirty="0">
              <a:solidFill>
                <a:schemeClr val="tx1"/>
              </a:solidFill>
              <a:latin typeface="Andalus" panose="02020603050405020304" pitchFamily="18" charset="-78"/>
              <a:cs typeface="Andalus" panose="02020603050405020304" pitchFamily="18" charset="-78"/>
            </a:endParaRPr>
          </a:p>
          <a:p>
            <a:pPr algn="l" rtl="0"/>
            <a:endParaRPr lang="en-US" sz="24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278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762000"/>
            <a:ext cx="2743200" cy="838200"/>
          </a:xfrm>
        </p:spPr>
        <p:txBody>
          <a:bodyPr>
            <a:normAutofit fontScale="90000"/>
          </a:bodyPr>
          <a:lstStyle/>
          <a:p>
            <a:pPr algn="l"/>
            <a:r>
              <a:rPr lang="en-US" dirty="0"/>
              <a:t>Prevention :</a:t>
            </a:r>
          </a:p>
        </p:txBody>
      </p:sp>
      <p:sp>
        <p:nvSpPr>
          <p:cNvPr id="4" name="Content Placeholder 3"/>
          <p:cNvSpPr>
            <a:spLocks noGrp="1"/>
          </p:cNvSpPr>
          <p:nvPr>
            <p:ph idx="1"/>
          </p:nvPr>
        </p:nvSpPr>
        <p:spPr>
          <a:xfrm>
            <a:off x="19050" y="1943834"/>
            <a:ext cx="8001000" cy="4914166"/>
          </a:xfrm>
          <a:prstGeom prst="rect">
            <a:avLst/>
          </a:prstGeom>
        </p:spPr>
        <p:txBody>
          <a:bodyPr wrap="square">
            <a:spAutoFit/>
          </a:bodyPr>
          <a:lstStyle/>
          <a:p>
            <a:pPr algn="l" rtl="0">
              <a:buFont typeface="Arial" panose="020B0604020202020204" pitchFamily="34" charset="0"/>
              <a:buChar char="•"/>
            </a:pPr>
            <a:r>
              <a:rPr lang="en-US" sz="2800"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The risk of meconium aspiration may be decreased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by</a:t>
            </a: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rapid identification </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 fetal distress and </a:t>
            </a:r>
            <a:r>
              <a:rPr lang="en-US" sz="3200" b="1" u="sng"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before his first breath </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non </a:t>
            </a:r>
            <a:r>
              <a:rPr lang="en-US" sz="3200" b="1" dirty="0" err="1">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vigourus</a:t>
            </a:r>
            <a:r>
              <a:rPr lang="en-US" sz="32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a:t>
            </a:r>
            <a:r>
              <a:rPr lang="en-US" sz="3200" b="1" u="sng" dirty="0" err="1">
                <a:solidFill>
                  <a:schemeClr val="tx1"/>
                </a:solidFill>
                <a:latin typeface="Andalus" panose="02020603050405020304" pitchFamily="18" charset="-78"/>
                <a:cs typeface="Andalus" panose="02020603050405020304" pitchFamily="18" charset="-78"/>
              </a:rPr>
              <a:t>Amnioinfusion</a:t>
            </a:r>
            <a:r>
              <a:rPr lang="en-US" sz="2400" dirty="0">
                <a:solidFill>
                  <a:schemeClr val="tx1"/>
                </a:solidFill>
                <a:latin typeface="Andalus" panose="02020603050405020304" pitchFamily="18" charset="-78"/>
                <a:cs typeface="Andalus" panose="02020603050405020304" pitchFamily="18" charset="-78"/>
              </a:rPr>
              <a:t> or routine </a:t>
            </a:r>
            <a:r>
              <a:rPr lang="en-US" sz="3200" b="1" u="sng" dirty="0" err="1">
                <a:solidFill>
                  <a:schemeClr val="tx1"/>
                </a:solidFill>
                <a:latin typeface="Andalus" panose="02020603050405020304" pitchFamily="18" charset="-78"/>
                <a:cs typeface="Andalus" panose="02020603050405020304" pitchFamily="18" charset="-78"/>
              </a:rPr>
              <a:t>intrapartum</a:t>
            </a:r>
            <a:r>
              <a:rPr lang="en-US" sz="3200" b="1" u="sng" dirty="0">
                <a:solidFill>
                  <a:schemeClr val="tx1"/>
                </a:solidFill>
                <a:latin typeface="Andalus" panose="02020603050405020304" pitchFamily="18" charset="-78"/>
                <a:cs typeface="Andalus" panose="02020603050405020304" pitchFamily="18" charset="-78"/>
              </a:rPr>
              <a:t>  nasopharyngeal suctioning</a:t>
            </a:r>
            <a:r>
              <a:rPr lang="en-US" sz="2400" b="1" dirty="0">
                <a:solidFill>
                  <a:schemeClr val="tx1"/>
                </a:solidFill>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in infants with </a:t>
            </a:r>
            <a:r>
              <a:rPr lang="en-US" sz="2400" dirty="0" err="1">
                <a:solidFill>
                  <a:schemeClr val="tx1"/>
                </a:solidFill>
                <a:latin typeface="Andalus" panose="02020603050405020304" pitchFamily="18" charset="-78"/>
                <a:cs typeface="Andalus" panose="02020603050405020304" pitchFamily="18" charset="-78"/>
              </a:rPr>
              <a:t>meconium</a:t>
            </a:r>
            <a:r>
              <a:rPr lang="en-US" sz="2400" dirty="0">
                <a:solidFill>
                  <a:schemeClr val="tx1"/>
                </a:solidFill>
                <a:latin typeface="Andalus" panose="02020603050405020304" pitchFamily="18" charset="-78"/>
                <a:cs typeface="Andalus" panose="02020603050405020304" pitchFamily="18" charset="-78"/>
              </a:rPr>
              <a:t>-stained amniotic fluid </a:t>
            </a:r>
            <a:r>
              <a:rPr lang="en-US" sz="2400" b="1" dirty="0">
                <a:solidFill>
                  <a:schemeClr val="tx1"/>
                </a:solidFill>
                <a:latin typeface="Andalus" panose="02020603050405020304" pitchFamily="18" charset="-78"/>
                <a:cs typeface="Andalus" panose="02020603050405020304" pitchFamily="18" charset="-78"/>
              </a:rPr>
              <a:t>do not </a:t>
            </a:r>
            <a:r>
              <a:rPr lang="en-US" sz="2400" dirty="0">
                <a:solidFill>
                  <a:schemeClr val="tx1"/>
                </a:solidFill>
                <a:latin typeface="Andalus" panose="02020603050405020304" pitchFamily="18" charset="-78"/>
                <a:cs typeface="Andalus" panose="02020603050405020304" pitchFamily="18" charset="-78"/>
              </a:rPr>
              <a:t>reduce the risk for MAS.</a:t>
            </a:r>
          </a:p>
          <a:p>
            <a:pPr algn="l" rtl="0">
              <a:buFont typeface="Arial" panose="020B0604020202020204" pitchFamily="34" charset="0"/>
              <a:buChar char="•"/>
            </a:pPr>
            <a:endParaRPr lang="en-US" sz="2800"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9932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2590800" cy="609600"/>
          </a:xfrm>
        </p:spPr>
        <p:txBody>
          <a:bodyPr>
            <a:normAutofit fontScale="90000"/>
          </a:bodyPr>
          <a:lstStyle/>
          <a:p>
            <a:pPr algn="l"/>
            <a:r>
              <a:rPr lang="en-US" dirty="0"/>
              <a:t>Prognosis :</a:t>
            </a:r>
          </a:p>
        </p:txBody>
      </p:sp>
      <p:sp>
        <p:nvSpPr>
          <p:cNvPr id="4" name="Content Placeholder 3"/>
          <p:cNvSpPr>
            <a:spLocks noGrp="1"/>
          </p:cNvSpPr>
          <p:nvPr>
            <p:ph idx="1"/>
          </p:nvPr>
        </p:nvSpPr>
        <p:spPr>
          <a:xfrm>
            <a:off x="19050" y="1447800"/>
            <a:ext cx="8686800" cy="4170372"/>
          </a:xfrm>
          <a:prstGeom prst="rect">
            <a:avLst/>
          </a:prstGeom>
        </p:spPr>
        <p:txBody>
          <a:bodyPr wrap="square">
            <a:spAutoFit/>
          </a:bodyPr>
          <a:lstStyle/>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mortality</a:t>
            </a:r>
            <a:r>
              <a:rPr lang="en-US" sz="24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solidFill>
                  <a:schemeClr val="tx1"/>
                </a:solidFill>
                <a:latin typeface="Andalus" panose="02020603050405020304" pitchFamily="18" charset="-78"/>
                <a:cs typeface="Andalus" panose="02020603050405020304" pitchFamily="18" charset="-78"/>
              </a:rPr>
              <a:t>rate of MAS 4-5%.</a:t>
            </a: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decline in neonatal deaths due to MAS during the last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decades is related to improvements in obstetric and neonatal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care.</a:t>
            </a: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Residual lung problems </a:t>
            </a:r>
            <a:r>
              <a:rPr lang="en-US" sz="2400" dirty="0">
                <a:solidFill>
                  <a:schemeClr val="tx1"/>
                </a:solidFill>
                <a:latin typeface="Andalus" panose="02020603050405020304" pitchFamily="18" charset="-78"/>
                <a:cs typeface="Andalus" panose="02020603050405020304" pitchFamily="18" charset="-78"/>
              </a:rPr>
              <a:t>are rare but include symptomatic </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cough, wheezing, and persistent hyperinflation for up to 5-</a:t>
            </a:r>
            <a:br>
              <a:rPr lang="en-US" sz="2400" dirty="0">
                <a:solidFill>
                  <a:schemeClr val="tx1"/>
                </a:solidFill>
                <a:latin typeface="Andalus" panose="02020603050405020304" pitchFamily="18" charset="-78"/>
                <a:cs typeface="Andalus" panose="02020603050405020304" pitchFamily="18" charset="-78"/>
              </a:rPr>
            </a:br>
            <a:r>
              <a:rPr lang="en-US" sz="2400" dirty="0">
                <a:solidFill>
                  <a:schemeClr val="tx1"/>
                </a:solidFill>
                <a:latin typeface="Andalus" panose="02020603050405020304" pitchFamily="18" charset="-78"/>
                <a:cs typeface="Andalus" panose="02020603050405020304" pitchFamily="18" charset="-78"/>
              </a:rPr>
              <a:t>  10 yr.</a:t>
            </a:r>
            <a:endParaRPr lang="en-US" sz="2400" b="1"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solidFill>
                  <a:schemeClr val="tx1"/>
                </a:solidFill>
                <a:latin typeface="Andalus" panose="02020603050405020304" pitchFamily="18" charset="-78"/>
                <a:cs typeface="Andalus" panose="02020603050405020304" pitchFamily="18" charset="-78"/>
              </a:rPr>
              <a:t> The ultimate prognosis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depends on the extent of CNS injury from asphyxia</a:t>
            </a:r>
            <a:r>
              <a:rPr lang="en-US" sz="2400" dirty="0">
                <a:solidFill>
                  <a:schemeClr val="tx1"/>
                </a:solidFill>
                <a:latin typeface="Andalus" panose="02020603050405020304" pitchFamily="18" charset="-78"/>
                <a:cs typeface="Andalus" panose="02020603050405020304" pitchFamily="18" charset="-78"/>
              </a:rPr>
              <a:t> and the </a:t>
            </a:r>
            <a:r>
              <a:rPr lang="en-US" sz="2400" b="1"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presence of associated problems such as pulmonary hypertension</a:t>
            </a:r>
          </a:p>
        </p:txBody>
      </p:sp>
    </p:spTree>
    <p:extLst>
      <p:ext uri="{BB962C8B-B14F-4D97-AF65-F5344CB8AC3E}">
        <p14:creationId xmlns:p14="http://schemas.microsoft.com/office/powerpoint/2010/main" val="358363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600200"/>
          </a:xfrm>
        </p:spPr>
        <p:txBody>
          <a:bodyPr/>
          <a:lstStyle/>
          <a:p>
            <a:r>
              <a:rPr lang="en-US" dirty="0"/>
              <a:t>What is </a:t>
            </a:r>
            <a:r>
              <a:rPr lang="en-US" dirty="0" err="1"/>
              <a:t>meconuim</a:t>
            </a:r>
            <a:r>
              <a:rPr lang="en-US" dirty="0"/>
              <a:t> ?</a:t>
            </a:r>
          </a:p>
        </p:txBody>
      </p:sp>
      <p:sp>
        <p:nvSpPr>
          <p:cNvPr id="4" name="Content Placeholder 2"/>
          <p:cNvSpPr>
            <a:spLocks noGrp="1"/>
          </p:cNvSpPr>
          <p:nvPr>
            <p:ph idx="1"/>
          </p:nvPr>
        </p:nvSpPr>
        <p:spPr>
          <a:xfrm>
            <a:off x="228600" y="1219200"/>
            <a:ext cx="8839200" cy="4525963"/>
          </a:xfrm>
        </p:spPr>
        <p:txBody>
          <a:bodyPr>
            <a:noAutofit/>
          </a:bodyPr>
          <a:lstStyle/>
          <a:p>
            <a:pPr algn="l" rtl="0">
              <a:buFont typeface="Arial" panose="020B0604020202020204" pitchFamily="34" charset="0"/>
              <a:buChar char="•"/>
            </a:pPr>
            <a:r>
              <a:rPr lang="en-US" sz="1800" dirty="0">
                <a:solidFill>
                  <a:schemeClr val="tx1">
                    <a:lumMod val="95000"/>
                    <a:lumOff val="5000"/>
                  </a:schemeClr>
                </a:solidFill>
                <a:latin typeface="Andalus" panose="02020603050405020304" pitchFamily="18" charset="-78"/>
                <a:sym typeface="+mn-ea"/>
              </a:rPr>
              <a:t> </a:t>
            </a:r>
            <a:r>
              <a:rPr lang="en-US" sz="1800" b="1" dirty="0">
                <a:solidFill>
                  <a:schemeClr val="tx1">
                    <a:lumMod val="95000"/>
                    <a:lumOff val="5000"/>
                  </a:schemeClr>
                </a:solidFill>
                <a:sym typeface="+mn-ea"/>
              </a:rPr>
              <a:t>It is the first intestinal discharge from newborns, </a:t>
            </a:r>
            <a:r>
              <a:rPr lang="en-US" sz="1800" b="1" dirty="0">
                <a:solidFill>
                  <a:schemeClr val="tx1">
                    <a:lumMod val="95000"/>
                    <a:lumOff val="5000"/>
                  </a:schemeClr>
                </a:solidFill>
                <a:cs typeface="Andalus" panose="02020603050405020304" pitchFamily="18" charset="-78"/>
                <a:sym typeface="+mn-ea"/>
              </a:rPr>
              <a:t>which is a viscous, dark green substance</a:t>
            </a:r>
            <a:r>
              <a:rPr lang="en-US" sz="1800" dirty="0">
                <a:solidFill>
                  <a:schemeClr val="tx1">
                    <a:lumMod val="95000"/>
                    <a:lumOff val="5000"/>
                  </a:schemeClr>
                </a:solidFill>
                <a:cs typeface="Andalus" panose="02020603050405020304" pitchFamily="18" charset="-78"/>
                <a:sym typeface="+mn-ea"/>
              </a:rPr>
              <a:t>  </a:t>
            </a:r>
            <a:r>
              <a:rPr lang="en-US" sz="1800" u="sng" dirty="0">
                <a:solidFill>
                  <a:schemeClr val="tx1">
                    <a:lumMod val="95000"/>
                    <a:lumOff val="5000"/>
                  </a:schemeClr>
                </a:solidFill>
                <a:cs typeface="Andalus" panose="02020603050405020304" pitchFamily="18" charset="-78"/>
                <a:sym typeface="+mn-ea"/>
              </a:rPr>
              <a:t>composed  </a:t>
            </a:r>
            <a:r>
              <a:rPr lang="en-GB" sz="1800" u="sng" dirty="0">
                <a:solidFill>
                  <a:schemeClr val="tx1">
                    <a:lumMod val="95000"/>
                    <a:lumOff val="5000"/>
                  </a:schemeClr>
                </a:solidFill>
                <a:cs typeface="Andalus" panose="02020603050405020304" pitchFamily="18" charset="-78"/>
                <a:sym typeface="+mn-ea"/>
              </a:rPr>
              <a:t>Of:</a:t>
            </a:r>
            <a:br>
              <a:rPr lang="en-GB" sz="1800" u="sng" dirty="0">
                <a:solidFill>
                  <a:schemeClr val="tx1">
                    <a:lumMod val="95000"/>
                    <a:lumOff val="5000"/>
                  </a:schemeClr>
                </a:solidFill>
                <a:cs typeface="Andalus" panose="02020603050405020304" pitchFamily="18" charset="-78"/>
                <a:sym typeface="+mn-ea"/>
              </a:rPr>
            </a:br>
            <a:endParaRPr lang="en-GB" sz="1800" u="sng" dirty="0">
              <a:solidFill>
                <a:schemeClr val="tx1">
                  <a:lumMod val="95000"/>
                  <a:lumOff val="5000"/>
                </a:schemeClr>
              </a:solidFill>
              <a:cs typeface="Andalus" panose="02020603050405020304" pitchFamily="18" charset="-78"/>
            </a:endParaRPr>
          </a:p>
          <a:p>
            <a:pPr algn="l" rtl="0"/>
            <a:r>
              <a:rPr lang="en-US" sz="1800" b="1" u="sng" dirty="0">
                <a:solidFill>
                  <a:schemeClr val="tx1">
                    <a:lumMod val="95000"/>
                    <a:lumOff val="5000"/>
                  </a:schemeClr>
                </a:solidFill>
                <a:cs typeface="Andalus" panose="02020603050405020304" pitchFamily="18" charset="-78"/>
                <a:sym typeface="+mn-ea"/>
              </a:rPr>
              <a:t>Water</a:t>
            </a:r>
            <a:r>
              <a:rPr lang="en-US" sz="1800" dirty="0">
                <a:solidFill>
                  <a:schemeClr val="tx1">
                    <a:lumMod val="95000"/>
                    <a:lumOff val="5000"/>
                  </a:schemeClr>
                </a:solidFill>
                <a:cs typeface="Andalus" panose="02020603050405020304" pitchFamily="18" charset="-78"/>
                <a:sym typeface="+mn-ea"/>
              </a:rPr>
              <a:t>  which is the major liquid constituent, comprising 85-95% of meconium.</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cs typeface="Andalus" panose="02020603050405020304" pitchFamily="18" charset="-78"/>
            </a:endParaRPr>
          </a:p>
          <a:p>
            <a:pPr algn="l" rtl="0"/>
            <a:r>
              <a:rPr lang="en-US" sz="1800" dirty="0">
                <a:solidFill>
                  <a:schemeClr val="tx1">
                    <a:lumMod val="95000"/>
                    <a:lumOff val="5000"/>
                  </a:schemeClr>
                </a:solidFill>
                <a:cs typeface="Andalus" panose="02020603050405020304" pitchFamily="18" charset="-78"/>
                <a:sym typeface="+mn-ea"/>
              </a:rPr>
              <a:t>the remaining 5-15% of </a:t>
            </a:r>
            <a:r>
              <a:rPr lang="en-US" sz="1800">
                <a:solidFill>
                  <a:schemeClr val="tx1">
                    <a:lumMod val="95000"/>
                    <a:lumOff val="5000"/>
                  </a:schemeClr>
                </a:solidFill>
                <a:cs typeface="Andalus" panose="02020603050405020304" pitchFamily="18" charset="-78"/>
                <a:sym typeface="+mn-ea"/>
              </a:rPr>
              <a:t>ingredients consists </a:t>
            </a:r>
            <a:r>
              <a:rPr lang="en-US" sz="1800" dirty="0">
                <a:solidFill>
                  <a:schemeClr val="tx1">
                    <a:lumMod val="95000"/>
                    <a:lumOff val="5000"/>
                  </a:schemeClr>
                </a:solidFill>
                <a:cs typeface="Andalus" panose="02020603050405020304" pitchFamily="18" charset="-78"/>
                <a:sym typeface="+mn-ea"/>
              </a:rPr>
              <a:t>of </a:t>
            </a:r>
            <a:r>
              <a:rPr lang="en-US" sz="1800" b="1" u="sng" dirty="0">
                <a:solidFill>
                  <a:schemeClr val="tx1">
                    <a:lumMod val="95000"/>
                    <a:lumOff val="5000"/>
                  </a:schemeClr>
                </a:solidFill>
                <a:cs typeface="Andalus" panose="02020603050405020304" pitchFamily="18" charset="-78"/>
                <a:sym typeface="+mn-ea"/>
              </a:rPr>
              <a:t>solid constituents</a:t>
            </a:r>
            <a:r>
              <a:rPr lang="en-US" sz="1800" dirty="0">
                <a:solidFill>
                  <a:schemeClr val="tx1">
                    <a:lumMod val="95000"/>
                    <a:lumOff val="5000"/>
                  </a:schemeClr>
                </a:solidFill>
                <a:cs typeface="Andalus" panose="02020603050405020304" pitchFamily="18" charset="-78"/>
                <a:sym typeface="+mn-ea"/>
              </a:rPr>
              <a:t>, primarily intestinal secretions(</a:t>
            </a:r>
            <a:r>
              <a:rPr lang="en-US" sz="1800" dirty="0" err="1">
                <a:solidFill>
                  <a:schemeClr val="tx1">
                    <a:lumMod val="95000"/>
                    <a:lumOff val="5000"/>
                  </a:schemeClr>
                </a:solidFill>
                <a:cs typeface="Andalus" panose="02020603050405020304" pitchFamily="18" charset="-78"/>
                <a:sym typeface="+mn-ea"/>
              </a:rPr>
              <a:t>eg</a:t>
            </a:r>
            <a:r>
              <a:rPr lang="en-US" sz="1800" dirty="0">
                <a:solidFill>
                  <a:schemeClr val="tx1">
                    <a:lumMod val="95000"/>
                    <a:lumOff val="5000"/>
                  </a:schemeClr>
                </a:solidFill>
                <a:cs typeface="Andalus" panose="02020603050405020304" pitchFamily="18" charset="-78"/>
                <a:sym typeface="+mn-ea"/>
              </a:rPr>
              <a:t>. Bile), mucosal cells, and solid elements of swallowed amniotic fluid, such as proteins and lipids.</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 Meconium is</a:t>
            </a:r>
            <a:r>
              <a:rPr lang="en-US" sz="1800" b="1" u="sng" dirty="0">
                <a:solidFill>
                  <a:schemeClr val="tx1">
                    <a:lumMod val="95000"/>
                    <a:lumOff val="5000"/>
                  </a:schemeClr>
                </a:solidFill>
                <a:sym typeface="+mn-ea"/>
              </a:rPr>
              <a:t> sterile </a:t>
            </a:r>
            <a:r>
              <a:rPr lang="en-US" sz="1800" dirty="0">
                <a:solidFill>
                  <a:schemeClr val="tx1">
                    <a:lumMod val="95000"/>
                    <a:lumOff val="5000"/>
                  </a:schemeClr>
                </a:solidFill>
                <a:sym typeface="+mn-ea"/>
              </a:rPr>
              <a:t>and does not contain </a:t>
            </a:r>
            <a:r>
              <a:rPr lang="en-US" sz="1800">
                <a:solidFill>
                  <a:schemeClr val="tx1">
                    <a:lumMod val="95000"/>
                    <a:lumOff val="5000"/>
                  </a:schemeClr>
                </a:solidFill>
                <a:sym typeface="+mn-ea"/>
              </a:rPr>
              <a:t>bacteria.</a:t>
            </a:r>
            <a:br>
              <a:rPr lang="en-US" sz="1800">
                <a:solidFill>
                  <a:schemeClr val="tx1">
                    <a:lumMod val="95000"/>
                    <a:lumOff val="5000"/>
                  </a:schemeClr>
                </a:solidFill>
                <a:sym typeface="+mn-ea"/>
              </a:rPr>
            </a:br>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PH of meconium 5.5 to 7.0.</a:t>
            </a:r>
            <a:endParaRPr lang="en-US" sz="1800" dirty="0">
              <a:solidFill>
                <a:schemeClr val="tx1">
                  <a:lumMod val="95000"/>
                  <a:lumOff val="5000"/>
                </a:schemeClr>
              </a:solidFill>
            </a:endParaRPr>
          </a:p>
          <a:p>
            <a:pPr algn="l" rtl="0">
              <a:buFont typeface="Arial" panose="020B0604020202020204" pitchFamily="34" charset="0"/>
              <a:buChar char="•"/>
            </a:pPr>
            <a:endParaRPr lang="en-US" sz="1800" dirty="0">
              <a:solidFill>
                <a:schemeClr val="tx1">
                  <a:lumMod val="95000"/>
                  <a:lumOff val="5000"/>
                </a:schemeClr>
              </a:solidFill>
            </a:endParaRPr>
          </a:p>
          <a:p>
            <a:pPr marL="0" lvl="1" algn="l" rtl="0">
              <a:buFont typeface="Arial" panose="020B0604020202020204" pitchFamily="34" charset="0"/>
              <a:buChar char="•"/>
            </a:pPr>
            <a:r>
              <a:rPr lang="en-US" sz="1800" dirty="0">
                <a:solidFill>
                  <a:schemeClr val="tx1">
                    <a:lumMod val="95000"/>
                    <a:lumOff val="5000"/>
                  </a:schemeClr>
                </a:solidFill>
                <a:cs typeface="Andalus" panose="02020603050405020304" pitchFamily="18" charset="-78"/>
                <a:sym typeface="+mn-ea"/>
              </a:rPr>
              <a:t>. Normally meconium should pass after </a:t>
            </a:r>
            <a:r>
              <a:rPr lang="en-US" sz="1800">
                <a:solidFill>
                  <a:schemeClr val="tx1">
                    <a:lumMod val="95000"/>
                    <a:lumOff val="5000"/>
                  </a:schemeClr>
                </a:solidFill>
                <a:cs typeface="Andalus" panose="02020603050405020304" pitchFamily="18" charset="-78"/>
                <a:sym typeface="+mn-ea"/>
              </a:rPr>
              <a:t>delivery, </a:t>
            </a:r>
            <a:r>
              <a:rPr lang="en-US" sz="1800" dirty="0">
                <a:solidFill>
                  <a:schemeClr val="tx1">
                    <a:lumMod val="95000"/>
                    <a:lumOff val="5000"/>
                  </a:schemeClr>
                </a:solidFill>
                <a:cs typeface="Andalus" panose="02020603050405020304" pitchFamily="18" charset="-78"/>
                <a:sym typeface="+mn-ea"/>
              </a:rPr>
              <a:t>within the first 48 hours.</a:t>
            </a:r>
            <a:endParaRPr lang="en-US" sz="1800" b="1" u="sng" dirty="0">
              <a:solidFill>
                <a:schemeClr val="tx1">
                  <a:lumMod val="95000"/>
                  <a:lumOff val="5000"/>
                </a:schemeClr>
              </a:solidFill>
              <a:cs typeface="Andalus" panose="02020603050405020304" pitchFamily="18" charset="-78"/>
            </a:endParaRPr>
          </a:p>
          <a:p>
            <a:pPr marL="0" indent="0" algn="l" rtl="0">
              <a:buNone/>
            </a:pPr>
            <a:endParaRPr lang="en-US" sz="1800" dirty="0">
              <a:solidFill>
                <a:srgbClr val="7030A0"/>
              </a:solidFill>
            </a:endParaRPr>
          </a:p>
          <a:p>
            <a:endParaRPr lang="en-US" sz="1800" dirty="0"/>
          </a:p>
        </p:txBody>
      </p:sp>
    </p:spTree>
    <p:extLst>
      <p:ext uri="{BB962C8B-B14F-4D97-AF65-F5344CB8AC3E}">
        <p14:creationId xmlns:p14="http://schemas.microsoft.com/office/powerpoint/2010/main" val="3871938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411480"/>
            <a:ext cx="3581400" cy="960120"/>
          </a:xfrm>
        </p:spPr>
        <p:txBody>
          <a:bodyPr/>
          <a:lstStyle/>
          <a:p>
            <a:pPr algn="l"/>
            <a:r>
              <a:rPr lang="en-US" dirty="0"/>
              <a:t>Complication :</a:t>
            </a:r>
          </a:p>
        </p:txBody>
      </p:sp>
      <p:sp>
        <p:nvSpPr>
          <p:cNvPr id="4" name="Content Placeholder 3"/>
          <p:cNvSpPr>
            <a:spLocks noGrp="1"/>
          </p:cNvSpPr>
          <p:nvPr>
            <p:ph idx="1"/>
          </p:nvPr>
        </p:nvSpPr>
        <p:spPr>
          <a:xfrm>
            <a:off x="457200" y="1600200"/>
            <a:ext cx="8229600" cy="5293757"/>
          </a:xfrm>
          <a:prstGeom prst="rect">
            <a:avLst/>
          </a:prstGeom>
        </p:spPr>
        <p:txBody>
          <a:bodyPr wrap="square">
            <a:spAutoFit/>
          </a:bodyPr>
          <a:lstStyle/>
          <a:p>
            <a:pPr algn="l" rtl="0">
              <a:buFont typeface="Arial" panose="020B0604020202020204" pitchFamily="34" charset="0"/>
              <a:buChar char="•"/>
            </a:pP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PPHN</a:t>
            </a: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p>
          <a:p>
            <a:pPr algn="l" rtl="0">
              <a:buFont typeface="Arial" panose="020B0604020202020204" pitchFamily="34" charset="0"/>
              <a:buChar char="•"/>
            </a:pPr>
            <a:endPar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2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chronic lung disease </a:t>
            </a:r>
            <a:r>
              <a:rPr lang="en-US" sz="2800" dirty="0">
                <a:latin typeface="Andalus" panose="02020603050405020304" pitchFamily="18" charset="-78"/>
                <a:cs typeface="Andalus" panose="02020603050405020304" pitchFamily="18" charset="-78"/>
              </a:rPr>
              <a:t>from intense pulmonary</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intervention.</a:t>
            </a:r>
          </a:p>
          <a:p>
            <a:pPr algn="l" rtl="0">
              <a:buFont typeface="Arial" panose="020B0604020202020204" pitchFamily="34" charset="0"/>
              <a:buChar char="•"/>
            </a:pPr>
            <a:endParaRPr lang="en-US" sz="28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a:latin typeface="Andalus" panose="02020603050405020304" pitchFamily="18" charset="-78"/>
                <a:cs typeface="Andalus" panose="02020603050405020304" pitchFamily="18" charset="-78"/>
              </a:rPr>
              <a:t> Infants with MAS have a slightly </a:t>
            </a:r>
            <a:r>
              <a:rPr lang="en-US" sz="2800"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increased incidence of respiratory infections in the first year of life</a:t>
            </a:r>
            <a:r>
              <a:rPr lang="en-US" sz="2800" u="sng" dirty="0">
                <a:latin typeface="Andalus" panose="02020603050405020304" pitchFamily="18" charset="-78"/>
                <a:cs typeface="Andalus" panose="02020603050405020304" pitchFamily="18" charset="-78"/>
              </a:rPr>
              <a:t> </a:t>
            </a:r>
            <a:r>
              <a:rPr lang="en-US" sz="2800" dirty="0">
                <a:latin typeface="Andalus" panose="02020603050405020304" pitchFamily="18" charset="-78"/>
                <a:cs typeface="Andalus" panose="02020603050405020304" pitchFamily="18" charset="-78"/>
              </a:rPr>
              <a:t>because the lungs are still in recovery.</a:t>
            </a:r>
          </a:p>
          <a:p>
            <a:pPr algn="l" rtl="0">
              <a:buFont typeface="Arial" panose="020B0604020202020204" pitchFamily="34" charset="0"/>
              <a:buChar char="•"/>
            </a:pPr>
            <a:endParaRPr lang="ar-SA" sz="28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6600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piratory Distress in the Newborn&quot; by Megan Connelly for ..."/>
          <p:cNvPicPr>
            <a:picLocks noChangeAspect="1" noChangeArrowheads="1"/>
          </p:cNvPicPr>
          <p:nvPr/>
        </p:nvPicPr>
        <p:blipFill rotWithShape="1">
          <a:blip r:embed="rId3">
            <a:extLst>
              <a:ext uri="{28A0092B-C50C-407E-A947-70E740481C1C}">
                <a14:useLocalDpi xmlns:a14="http://schemas.microsoft.com/office/drawing/2010/main" val="0"/>
              </a:ext>
            </a:extLst>
          </a:blip>
          <a:srcRect l="14871" r="1" b="27642"/>
          <a:stretch/>
        </p:blipFill>
        <p:spPr bwMode="auto">
          <a:xfrm>
            <a:off x="2438400" y="1828800"/>
            <a:ext cx="6324601" cy="4757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457200"/>
            <a:ext cx="7737764" cy="83099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Transient Tachypnea of the newborn</a:t>
            </a:r>
          </a:p>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(TTN)</a:t>
            </a:r>
          </a:p>
        </p:txBody>
      </p:sp>
    </p:spTree>
    <p:extLst>
      <p:ext uri="{BB962C8B-B14F-4D97-AF65-F5344CB8AC3E}">
        <p14:creationId xmlns:p14="http://schemas.microsoft.com/office/powerpoint/2010/main" val="111651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85800"/>
            <a:ext cx="3122971"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dirty="0">
                <a:solidFill>
                  <a:schemeClr val="tx1"/>
                </a:solidFill>
              </a:rPr>
              <a:t>Definition:</a:t>
            </a:r>
          </a:p>
        </p:txBody>
      </p:sp>
      <p:sp>
        <p:nvSpPr>
          <p:cNvPr id="4" name="Rectangle 3"/>
          <p:cNvSpPr/>
          <p:nvPr/>
        </p:nvSpPr>
        <p:spPr>
          <a:xfrm>
            <a:off x="304800" y="2111024"/>
            <a:ext cx="8572500" cy="2116990"/>
          </a:xfrm>
          <a:prstGeom prst="rect">
            <a:avLst/>
          </a:prstGeom>
        </p:spPr>
        <p:txBody>
          <a:bodyPr wrap="square">
            <a:spAutoFit/>
          </a:bodyPr>
          <a:lstStyle/>
          <a:p>
            <a:pPr>
              <a:lnSpc>
                <a:spcPct val="120000"/>
              </a:lnSpc>
            </a:pPr>
            <a:r>
              <a:rPr lang="en-US" sz="2800" b="1" dirty="0">
                <a:effectLst>
                  <a:outerShdw blurRad="38100" dist="38100" dir="2700000" algn="tl">
                    <a:srgbClr val="000000">
                      <a:alpha val="43137"/>
                    </a:srgbClr>
                  </a:outerShdw>
                </a:effectLst>
              </a:rPr>
              <a:t>IT Is a self-limited disease commonly seen in term or  slightly preterm  neonates </a:t>
            </a:r>
          </a:p>
          <a:p>
            <a:pPr>
              <a:lnSpc>
                <a:spcPct val="120000"/>
              </a:lnSpc>
            </a:pPr>
            <a:r>
              <a:rPr lang="en-US" sz="2800" b="1" dirty="0">
                <a:effectLst>
                  <a:outerShdw blurRad="38100" dist="38100" dir="2700000" algn="tl">
                    <a:srgbClr val="000000">
                      <a:alpha val="43137"/>
                    </a:srgbClr>
                  </a:outerShdw>
                </a:effectLst>
              </a:rPr>
              <a:t>develops in approximately  1% of all newborn infants and results in admission to NICU. </a:t>
            </a:r>
          </a:p>
        </p:txBody>
      </p:sp>
      <p:pic>
        <p:nvPicPr>
          <p:cNvPr id="1026" name="Picture 2" descr="Transient Tachypnea of the New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233515"/>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1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828800"/>
            <a:ext cx="4572000" cy="4967514"/>
          </a:xfrm>
          <a:prstGeom prst="rect">
            <a:avLst/>
          </a:prstGeom>
        </p:spPr>
        <p:txBody>
          <a:bodyPr wrap="square">
            <a:spAutoFit/>
          </a:bodyPr>
          <a:lstStyle/>
          <a:p>
            <a:pPr>
              <a:lnSpc>
                <a:spcPct val="120000"/>
              </a:lnSpc>
            </a:pPr>
            <a:r>
              <a:rPr lang="en-US" sz="2400" b="1" dirty="0"/>
              <a:t>IT is believed to be </a:t>
            </a:r>
            <a:r>
              <a:rPr lang="en-US" sz="2400" b="1" u="sng" dirty="0">
                <a:effectLst>
                  <a:outerShdw blurRad="38100" dist="38100" dir="2700000" algn="tl">
                    <a:srgbClr val="000000">
                      <a:alpha val="43137"/>
                    </a:srgbClr>
                  </a:outerShdw>
                </a:effectLst>
              </a:rPr>
              <a:t>secondary to slow resorption of fetal lung fluid,</a:t>
            </a:r>
            <a:r>
              <a:rPr lang="en-US" sz="2400" b="1" dirty="0"/>
              <a:t> resulting in decreased pulmonary </a:t>
            </a:r>
            <a:r>
              <a:rPr lang="en-US" sz="2400" b="1" dirty="0">
                <a:effectLst>
                  <a:outerShdw blurRad="38100" dist="38100" dir="2700000" algn="tl">
                    <a:srgbClr val="000000">
                      <a:alpha val="43137"/>
                    </a:srgbClr>
                  </a:outerShdw>
                </a:effectLst>
              </a:rPr>
              <a:t>compliance </a:t>
            </a:r>
            <a:r>
              <a:rPr lang="en-US" sz="2400" b="1" dirty="0"/>
              <a:t>(because of increased surface tension) and </a:t>
            </a:r>
            <a:r>
              <a:rPr lang="en-US" sz="2400" b="1" dirty="0">
                <a:effectLst>
                  <a:outerShdw blurRad="38100" dist="38100" dir="2700000" algn="tl">
                    <a:srgbClr val="000000">
                      <a:alpha val="43137"/>
                    </a:srgbClr>
                  </a:outerShdw>
                </a:effectLst>
              </a:rPr>
              <a:t>tidal volume </a:t>
            </a:r>
            <a:r>
              <a:rPr lang="en-US" sz="2400" b="1" dirty="0"/>
              <a:t>and increased </a:t>
            </a:r>
            <a:r>
              <a:rPr lang="en-US" sz="2400" b="1" dirty="0">
                <a:effectLst>
                  <a:outerShdw blurRad="38100" dist="38100" dir="2700000" algn="tl">
                    <a:srgbClr val="000000">
                      <a:alpha val="43137"/>
                    </a:srgbClr>
                  </a:outerShdw>
                </a:effectLst>
              </a:rPr>
              <a:t>dead space</a:t>
            </a:r>
            <a:r>
              <a:rPr lang="en-US" sz="2400" b="1" dirty="0"/>
              <a:t>.</a:t>
            </a:r>
          </a:p>
          <a:p>
            <a:pPr>
              <a:lnSpc>
                <a:spcPct val="120000"/>
              </a:lnSpc>
            </a:pPr>
            <a:endParaRPr lang="en-US" sz="2400" b="1" dirty="0"/>
          </a:p>
          <a:p>
            <a:pPr>
              <a:lnSpc>
                <a:spcPct val="120000"/>
              </a:lnSpc>
            </a:pPr>
            <a:r>
              <a:rPr lang="en-US" sz="2400" b="1" dirty="0"/>
              <a:t>So accumulation of fluid will cause inhibition in gas exchange or v/p mismatch .</a:t>
            </a:r>
          </a:p>
        </p:txBody>
      </p:sp>
      <p:sp>
        <p:nvSpPr>
          <p:cNvPr id="7" name="Rectangle 6"/>
          <p:cNvSpPr/>
          <p:nvPr/>
        </p:nvSpPr>
        <p:spPr>
          <a:xfrm>
            <a:off x="554253" y="609600"/>
            <a:ext cx="3431772"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dirty="0"/>
              <a:t>Pathophysiology :</a:t>
            </a:r>
          </a:p>
        </p:txBody>
      </p:sp>
      <p:pic>
        <p:nvPicPr>
          <p:cNvPr id="2" name="Picture 1"/>
          <p:cNvPicPr>
            <a:picLocks noChangeAspect="1"/>
          </p:cNvPicPr>
          <p:nvPr/>
        </p:nvPicPr>
        <p:blipFill>
          <a:blip r:embed="rId3"/>
          <a:stretch>
            <a:fillRect/>
          </a:stretch>
        </p:blipFill>
        <p:spPr>
          <a:xfrm>
            <a:off x="4819650" y="1676400"/>
            <a:ext cx="4286250" cy="4743450"/>
          </a:xfrm>
          <a:prstGeom prst="rect">
            <a:avLst/>
          </a:prstGeom>
        </p:spPr>
      </p:pic>
    </p:spTree>
    <p:extLst>
      <p:ext uri="{BB962C8B-B14F-4D97-AF65-F5344CB8AC3E}">
        <p14:creationId xmlns:p14="http://schemas.microsoft.com/office/powerpoint/2010/main" val="61563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5257801"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3600" dirty="0">
                <a:solidFill>
                  <a:schemeClr val="tx1"/>
                </a:solidFill>
              </a:rPr>
              <a:t>fetal lung fluid  clearance :</a:t>
            </a:r>
          </a:p>
        </p:txBody>
      </p:sp>
      <p:sp>
        <p:nvSpPr>
          <p:cNvPr id="4" name="Rectangle 3"/>
          <p:cNvSpPr/>
          <p:nvPr/>
        </p:nvSpPr>
        <p:spPr>
          <a:xfrm>
            <a:off x="304800" y="2057400"/>
            <a:ext cx="8305800" cy="2308324"/>
          </a:xfrm>
          <a:prstGeom prst="rect">
            <a:avLst/>
          </a:prstGeom>
        </p:spPr>
        <p:txBody>
          <a:bodyPr wrap="square">
            <a:spAutoFit/>
          </a:bodyPr>
          <a:lstStyle/>
          <a:p>
            <a:pPr>
              <a:buFont typeface="Arial" panose="020B0604020202020204" pitchFamily="34" charset="0"/>
              <a:buChar char="•"/>
            </a:pPr>
            <a:r>
              <a:rPr lang="en-US" sz="2400" dirty="0">
                <a:effectLst>
                  <a:outerShdw blurRad="38100" dist="38100" dir="2700000" algn="tl">
                    <a:srgbClr val="000000">
                      <a:alpha val="43137"/>
                    </a:srgbClr>
                  </a:outerShdw>
                </a:effectLst>
              </a:rPr>
              <a:t>35% </a:t>
            </a:r>
            <a:r>
              <a:rPr lang="en-US" sz="2400" dirty="0"/>
              <a:t>clears by a </a:t>
            </a:r>
            <a:r>
              <a:rPr lang="en-US" sz="2400" dirty="0">
                <a:effectLst>
                  <a:outerShdw blurRad="38100" dist="38100" dir="2700000" algn="tl">
                    <a:srgbClr val="000000">
                      <a:alpha val="43137"/>
                    </a:srgbClr>
                  </a:outerShdw>
                </a:effectLst>
              </a:rPr>
              <a:t>few days prior to birth</a:t>
            </a:r>
            <a:r>
              <a:rPr lang="en-US" sz="2400" dirty="0"/>
              <a:t>, owing to </a:t>
            </a:r>
            <a:r>
              <a:rPr lang="en-US" sz="2400" dirty="0">
                <a:effectLst>
                  <a:outerShdw blurRad="38100" dist="38100" dir="2700000" algn="tl">
                    <a:srgbClr val="000000">
                      <a:alpha val="43137"/>
                    </a:srgbClr>
                  </a:outerShdw>
                </a:effectLst>
              </a:rPr>
              <a:t>changes in the </a:t>
            </a:r>
            <a:r>
              <a:rPr lang="en-US" sz="2400" u="sng" dirty="0">
                <a:effectLst>
                  <a:outerShdw blurRad="38100" dist="38100" dir="2700000" algn="tl">
                    <a:srgbClr val="000000">
                      <a:alpha val="43137"/>
                    </a:srgbClr>
                  </a:outerShdw>
                </a:effectLst>
              </a:rPr>
              <a:t>ENaC (epithelial Na channel)</a:t>
            </a:r>
          </a:p>
          <a:p>
            <a:r>
              <a:rPr lang="en-US" sz="2400" dirty="0"/>
              <a:t>  - </a:t>
            </a:r>
            <a:r>
              <a:rPr lang="en-US" sz="2400" dirty="0">
                <a:effectLst>
                  <a:outerShdw blurRad="38100" dist="38100" dir="2700000" algn="tl">
                    <a:srgbClr val="000000">
                      <a:alpha val="43137"/>
                    </a:srgbClr>
                  </a:outerShdw>
                </a:effectLst>
              </a:rPr>
              <a:t>30% </a:t>
            </a:r>
            <a:r>
              <a:rPr lang="en-US" sz="2400" u="sng" dirty="0">
                <a:effectLst>
                  <a:outerShdw blurRad="38100" dist="38100" dir="2700000" algn="tl">
                    <a:srgbClr val="000000">
                      <a:alpha val="43137"/>
                    </a:srgbClr>
                  </a:outerShdw>
                </a:effectLst>
              </a:rPr>
              <a:t>during active labor </a:t>
            </a:r>
            <a:r>
              <a:rPr lang="en-US" sz="2400" u="sng" dirty="0"/>
              <a:t>owing to </a:t>
            </a:r>
            <a:r>
              <a:rPr lang="en-US" sz="2400" u="sng" dirty="0">
                <a:effectLst>
                  <a:outerShdw blurRad="38100" dist="38100" dir="2700000" algn="tl">
                    <a:srgbClr val="000000">
                      <a:alpha val="43137"/>
                    </a:srgbClr>
                  </a:outerShdw>
                </a:effectLst>
              </a:rPr>
              <a:t>mechanical </a:t>
            </a:r>
            <a:br>
              <a:rPr lang="en-US" sz="2400" u="sng" dirty="0">
                <a:effectLst>
                  <a:outerShdw blurRad="38100" dist="38100" dir="2700000" algn="tl">
                    <a:srgbClr val="000000">
                      <a:alpha val="43137"/>
                    </a:srgbClr>
                  </a:outerShdw>
                </a:effectLst>
              </a:rPr>
            </a:br>
            <a:r>
              <a:rPr lang="en-US" sz="2400" u="sng" dirty="0">
                <a:effectLst>
                  <a:outerShdw blurRad="38100" dist="38100" dir="2700000" algn="tl">
                    <a:srgbClr val="000000">
                      <a:alpha val="43137"/>
                    </a:srgbClr>
                  </a:outerShdw>
                </a:effectLst>
              </a:rPr>
              <a:t>     transpulmonary forces and catecholamine surge</a:t>
            </a:r>
          </a:p>
          <a:p>
            <a:r>
              <a:rPr lang="en-US" sz="2400" dirty="0"/>
              <a:t>  - </a:t>
            </a:r>
            <a:r>
              <a:rPr lang="en-US" sz="2400" dirty="0">
                <a:effectLst>
                  <a:outerShdw blurRad="38100" dist="38100" dir="2700000" algn="tl">
                    <a:srgbClr val="000000">
                      <a:alpha val="43137"/>
                    </a:srgbClr>
                  </a:outerShdw>
                </a:effectLst>
              </a:rPr>
              <a:t>35% </a:t>
            </a:r>
            <a:r>
              <a:rPr lang="en-US" sz="2400" dirty="0"/>
              <a:t>is cleared </a:t>
            </a:r>
            <a:r>
              <a:rPr lang="en-US" sz="2400" dirty="0">
                <a:effectLst>
                  <a:outerShdw blurRad="38100" dist="38100" dir="2700000" algn="tl">
                    <a:srgbClr val="000000">
                      <a:alpha val="43137"/>
                    </a:srgbClr>
                  </a:outerShdw>
                </a:effectLst>
              </a:rPr>
              <a:t>postnatally </a:t>
            </a:r>
            <a:r>
              <a:rPr lang="en-US" sz="2400" dirty="0"/>
              <a:t>during </a:t>
            </a:r>
            <a:r>
              <a:rPr lang="en-US" sz="2400" u="sng" dirty="0">
                <a:effectLst>
                  <a:outerShdw blurRad="38100" dist="38100" dir="2700000" algn="tl">
                    <a:srgbClr val="000000">
                      <a:alpha val="43137"/>
                    </a:srgbClr>
                  </a:outerShdw>
                </a:effectLst>
              </a:rPr>
              <a:t>active crying and </a:t>
            </a:r>
            <a:br>
              <a:rPr lang="en-US" sz="2400" u="sng" dirty="0">
                <a:effectLst>
                  <a:outerShdw blurRad="38100" dist="38100" dir="2700000" algn="tl">
                    <a:srgbClr val="000000">
                      <a:alpha val="43137"/>
                    </a:srgbClr>
                  </a:outerShdw>
                </a:effectLst>
              </a:rPr>
            </a:br>
            <a:r>
              <a:rPr lang="en-US" sz="2400" u="sng" dirty="0">
                <a:effectLst>
                  <a:outerShdw blurRad="38100" dist="38100" dir="2700000" algn="tl">
                    <a:srgbClr val="000000">
                      <a:alpha val="43137"/>
                    </a:srgbClr>
                  </a:outerShdw>
                </a:effectLst>
              </a:rPr>
              <a:t>     breathing</a:t>
            </a:r>
            <a:endParaRPr lang="en-US" sz="2400" u="sng" dirty="0"/>
          </a:p>
        </p:txBody>
      </p:sp>
    </p:spTree>
    <p:extLst>
      <p:ext uri="{BB962C8B-B14F-4D97-AF65-F5344CB8AC3E}">
        <p14:creationId xmlns:p14="http://schemas.microsoft.com/office/powerpoint/2010/main" val="61563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0"/>
            <a:ext cx="8229600" cy="3733800"/>
          </a:xfrm>
        </p:spPr>
        <p:txBody>
          <a:bodyPr>
            <a:normAutofit/>
          </a:bodyPr>
          <a:lstStyle/>
          <a:p>
            <a:pPr marL="0" indent="0">
              <a:buNone/>
            </a:pPr>
            <a:r>
              <a:rPr lang="en-US" sz="2800" b="1" dirty="0"/>
              <a:t>1- infant born via C-section  .</a:t>
            </a:r>
          </a:p>
          <a:p>
            <a:pPr marL="0" indent="0">
              <a:buNone/>
            </a:pPr>
            <a:r>
              <a:rPr lang="en-US" sz="2800" b="1" dirty="0"/>
              <a:t>2- infant of diabetic mother.</a:t>
            </a:r>
          </a:p>
          <a:p>
            <a:pPr marL="0" indent="0">
              <a:buNone/>
            </a:pPr>
            <a:r>
              <a:rPr lang="en-US" sz="2800" b="1" dirty="0"/>
              <a:t>3-macrosomic baby .</a:t>
            </a:r>
          </a:p>
          <a:p>
            <a:pPr marL="0" indent="0">
              <a:buNone/>
            </a:pPr>
            <a:r>
              <a:rPr lang="en-US" sz="2800" b="1" dirty="0"/>
              <a:t>4-neonatal asphyxia .</a:t>
            </a:r>
          </a:p>
          <a:p>
            <a:pPr marL="0" indent="0">
              <a:buNone/>
            </a:pPr>
            <a:r>
              <a:rPr lang="en-US" sz="2800" b="1" dirty="0"/>
              <a:t>5-prolong rupture of membrane .</a:t>
            </a:r>
          </a:p>
          <a:p>
            <a:pPr marL="0" indent="0">
              <a:buNone/>
            </a:pPr>
            <a:r>
              <a:rPr lang="en-US" sz="2800" b="1" dirty="0"/>
              <a:t>6-used excessive sedation material during delivery .</a:t>
            </a:r>
          </a:p>
        </p:txBody>
      </p:sp>
      <p:sp>
        <p:nvSpPr>
          <p:cNvPr id="3" name="Rectangle 2"/>
          <p:cNvSpPr/>
          <p:nvPr/>
        </p:nvSpPr>
        <p:spPr>
          <a:xfrm>
            <a:off x="152400" y="533400"/>
            <a:ext cx="3734484"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4000" dirty="0">
                <a:solidFill>
                  <a:schemeClr val="tx1"/>
                </a:solidFill>
              </a:rPr>
              <a:t>RISK FACTORS :</a:t>
            </a:r>
          </a:p>
        </p:txBody>
      </p:sp>
      <p:sp>
        <p:nvSpPr>
          <p:cNvPr id="6" name="مستطيل 4"/>
          <p:cNvSpPr/>
          <p:nvPr/>
        </p:nvSpPr>
        <p:spPr>
          <a:xfrm>
            <a:off x="152400" y="5372100"/>
            <a:ext cx="7044743" cy="1569660"/>
          </a:xfrm>
          <a:prstGeom prst="rect">
            <a:avLst/>
          </a:prstGeom>
        </p:spPr>
        <p:txBody>
          <a:bodyPr wrap="square">
            <a:spAutoFit/>
          </a:bodyPr>
          <a:lstStyle/>
          <a:p>
            <a:pPr>
              <a:buFont typeface="Arial" panose="020B0604020202020204" pitchFamily="34" charset="0"/>
              <a:buChar char="•"/>
            </a:pPr>
            <a:r>
              <a:rPr lang="en-US" sz="2400" b="1" dirty="0"/>
              <a:t> Other factors:  Maternal asthma and smoking, low APGAR score, male patient,</a:t>
            </a:r>
            <a:r>
              <a:rPr lang="en-US" sz="2400" dirty="0"/>
              <a:t> age </a:t>
            </a:r>
            <a:r>
              <a:rPr lang="en-US" sz="2400" b="1" dirty="0"/>
              <a:t>&lt;39 weeks</a:t>
            </a:r>
            <a:br>
              <a:rPr lang="en-US" sz="2400" b="1" dirty="0"/>
            </a:br>
            <a:br>
              <a:rPr lang="en-US" sz="2400" b="1" dirty="0"/>
            </a:br>
            <a:endParaRPr lang="en-US" sz="2400" b="1" dirty="0"/>
          </a:p>
        </p:txBody>
      </p:sp>
    </p:spTree>
    <p:extLst>
      <p:ext uri="{BB962C8B-B14F-4D97-AF65-F5344CB8AC3E}">
        <p14:creationId xmlns:p14="http://schemas.microsoft.com/office/powerpoint/2010/main" val="61563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614" y="1752600"/>
            <a:ext cx="7620000" cy="4800600"/>
          </a:xfrm>
        </p:spPr>
        <p:txBody>
          <a:bodyPr>
            <a:normAutofit/>
          </a:bodyPr>
          <a:lstStyle/>
          <a:p>
            <a:pPr marL="0" indent="0">
              <a:buNone/>
            </a:pPr>
            <a:r>
              <a:rPr lang="en-US" sz="2800" b="1" dirty="0"/>
              <a:t> 1- tachypnea RR&gt;60 </a:t>
            </a:r>
          </a:p>
          <a:p>
            <a:pPr marL="0" indent="0">
              <a:buNone/>
            </a:pPr>
            <a:r>
              <a:rPr lang="en-US" sz="2800" b="1" dirty="0"/>
              <a:t>2- grunting and flaring </a:t>
            </a:r>
          </a:p>
          <a:p>
            <a:pPr marL="0" indent="0">
              <a:buNone/>
            </a:pPr>
            <a:r>
              <a:rPr lang="en-US" sz="2800" b="1" dirty="0"/>
              <a:t>3- retardation </a:t>
            </a:r>
          </a:p>
          <a:p>
            <a:pPr marL="0" indent="0">
              <a:buNone/>
            </a:pPr>
            <a:r>
              <a:rPr lang="en-US" sz="2800" b="1" dirty="0"/>
              <a:t>4- cyanosis </a:t>
            </a:r>
          </a:p>
          <a:p>
            <a:pPr marL="0" indent="0">
              <a:buNone/>
            </a:pPr>
            <a:r>
              <a:rPr lang="en-US" sz="2800" b="1" dirty="0"/>
              <a:t>5- clear lung fluids or crackles.</a:t>
            </a:r>
          </a:p>
          <a:p>
            <a:pPr marL="114300" indent="0">
              <a:buNone/>
            </a:pPr>
            <a:r>
              <a:rPr lang="en-US" sz="2800" b="1" dirty="0">
                <a:sym typeface="Wingdings" pitchFamily="2" charset="2"/>
              </a:rPr>
              <a:t> The </a:t>
            </a:r>
            <a:r>
              <a:rPr lang="en-US" sz="2800" b="1" dirty="0"/>
              <a:t>resolution of these respiratory distress symptoms  occur within 72 hrs .</a:t>
            </a:r>
          </a:p>
        </p:txBody>
      </p:sp>
      <p:sp>
        <p:nvSpPr>
          <p:cNvPr id="3" name="Rectangle 2"/>
          <p:cNvSpPr/>
          <p:nvPr/>
        </p:nvSpPr>
        <p:spPr>
          <a:xfrm>
            <a:off x="381000" y="609600"/>
            <a:ext cx="3786614"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3600" dirty="0">
                <a:solidFill>
                  <a:schemeClr val="tx1"/>
                </a:solidFill>
              </a:rPr>
              <a:t>Signs &amp; symptoms :</a:t>
            </a:r>
          </a:p>
        </p:txBody>
      </p:sp>
    </p:spTree>
    <p:extLst>
      <p:ext uri="{BB962C8B-B14F-4D97-AF65-F5344CB8AC3E}">
        <p14:creationId xmlns:p14="http://schemas.microsoft.com/office/powerpoint/2010/main" val="61563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62000"/>
            <a:ext cx="3573351"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000" dirty="0"/>
              <a:t>By examination: </a:t>
            </a:r>
          </a:p>
        </p:txBody>
      </p:sp>
      <p:sp>
        <p:nvSpPr>
          <p:cNvPr id="7" name="Rectangle 6"/>
          <p:cNvSpPr/>
          <p:nvPr/>
        </p:nvSpPr>
        <p:spPr>
          <a:xfrm>
            <a:off x="304800" y="2159913"/>
            <a:ext cx="6593958" cy="1569660"/>
          </a:xfrm>
          <a:prstGeom prst="rect">
            <a:avLst/>
          </a:prstGeom>
        </p:spPr>
        <p:txBody>
          <a:bodyPr wrap="square">
            <a:spAutoFit/>
          </a:bodyPr>
          <a:lstStyle/>
          <a:p>
            <a:r>
              <a:rPr lang="en-US" sz="2400" b="1" dirty="0"/>
              <a:t>-immediately or within first  6 hrs of delivery the baby will develop early onset tachypnea </a:t>
            </a:r>
          </a:p>
          <a:p>
            <a:r>
              <a:rPr lang="en-US" sz="2400" b="1" dirty="0"/>
              <a:t>with grunting, retractions, flaring, on extreme cases severe hypoxia and cyanosis (but rarely). </a:t>
            </a:r>
          </a:p>
        </p:txBody>
      </p:sp>
      <p:sp>
        <p:nvSpPr>
          <p:cNvPr id="8" name="Rectangle 7"/>
          <p:cNvSpPr/>
          <p:nvPr/>
        </p:nvSpPr>
        <p:spPr>
          <a:xfrm>
            <a:off x="323850" y="4400550"/>
            <a:ext cx="6780028" cy="1200329"/>
          </a:xfrm>
          <a:prstGeom prst="rect">
            <a:avLst/>
          </a:prstGeom>
        </p:spPr>
        <p:txBody>
          <a:bodyPr wrap="square">
            <a:spAutoFit/>
          </a:bodyPr>
          <a:lstStyle/>
          <a:p>
            <a:r>
              <a:rPr lang="en-US" sz="2400" b="1" dirty="0"/>
              <a:t>-the Chest in general  is clear without added sounds except rarely you can find crackles , with normal air entry </a:t>
            </a:r>
          </a:p>
        </p:txBody>
      </p:sp>
    </p:spTree>
    <p:extLst>
      <p:ext uri="{BB962C8B-B14F-4D97-AF65-F5344CB8AC3E}">
        <p14:creationId xmlns:p14="http://schemas.microsoft.com/office/powerpoint/2010/main" val="61563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382000" cy="4038600"/>
          </a:xfrm>
        </p:spPr>
        <p:txBody>
          <a:bodyPr>
            <a:noAutofit/>
          </a:bodyPr>
          <a:lstStyle/>
          <a:p>
            <a:pPr marL="114300" indent="0">
              <a:buNone/>
            </a:pPr>
            <a:r>
              <a:rPr lang="en-US" sz="2800" b="1" u="sng" dirty="0">
                <a:effectLst>
                  <a:outerShdw blurRad="38100" dist="38100" dir="2700000" algn="tl">
                    <a:srgbClr val="000000">
                      <a:alpha val="43137"/>
                    </a:srgbClr>
                  </a:outerShdw>
                </a:effectLst>
              </a:rPr>
              <a:t>1- ABG</a:t>
            </a:r>
            <a:r>
              <a:rPr lang="en-US" sz="2800" u="sng"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Pulse oximetry :</a:t>
            </a:r>
          </a:p>
          <a:p>
            <a:pPr marL="114300" indent="0">
              <a:buNone/>
            </a:pPr>
            <a:r>
              <a:rPr lang="en-US" sz="2800" dirty="0"/>
              <a:t>-ABGs do not reflect CO2 retention</a:t>
            </a:r>
          </a:p>
          <a:p>
            <a:pPr marL="114300" indent="0">
              <a:buNone/>
            </a:pPr>
            <a:r>
              <a:rPr lang="en-US" sz="2800" b="1" u="sng" dirty="0">
                <a:effectLst>
                  <a:outerShdw blurRad="38100" dist="38100" dir="2700000" algn="tl">
                    <a:srgbClr val="000000">
                      <a:alpha val="43137"/>
                    </a:srgbClr>
                  </a:outerShdw>
                </a:effectLst>
              </a:rPr>
              <a:t>2-CXR</a:t>
            </a:r>
            <a:r>
              <a:rPr lang="en-US" sz="2800" b="1" dirty="0"/>
              <a:t> :</a:t>
            </a:r>
          </a:p>
          <a:p>
            <a:pPr>
              <a:buFontTx/>
              <a:buChar char="-"/>
            </a:pPr>
            <a:r>
              <a:rPr lang="en-US" sz="2800" dirty="0"/>
              <a:t>Chest radiography is the diagnostic standard for TTN .</a:t>
            </a:r>
          </a:p>
          <a:p>
            <a:pPr marL="114300" indent="0">
              <a:buNone/>
            </a:pPr>
            <a:r>
              <a:rPr lang="en-US" sz="2800" dirty="0"/>
              <a:t>- The main finding : fluid/ edema in the fissure , and maybe found small pleural effusion or hyperinflation .</a:t>
            </a:r>
          </a:p>
          <a:p>
            <a:pPr marL="114300" indent="0">
              <a:buNone/>
            </a:pPr>
            <a:r>
              <a:rPr lang="en-US" sz="2800" b="1" u="sng" dirty="0">
                <a:effectLst>
                  <a:outerShdw blurRad="38100" dist="38100" dir="2700000" algn="tl">
                    <a:srgbClr val="000000">
                      <a:alpha val="43137"/>
                    </a:srgbClr>
                  </a:outerShdw>
                </a:effectLst>
              </a:rPr>
              <a:t>3-ECHO :</a:t>
            </a:r>
          </a:p>
          <a:p>
            <a:pPr marL="114300" indent="0">
              <a:buNone/>
            </a:pPr>
            <a:r>
              <a:rPr lang="en-US" sz="2800" dirty="0"/>
              <a:t>- rule out cardiac cause or pulmonary HTN </a:t>
            </a:r>
          </a:p>
        </p:txBody>
      </p:sp>
      <p:sp>
        <p:nvSpPr>
          <p:cNvPr id="4" name="Rectangle 3"/>
          <p:cNvSpPr/>
          <p:nvPr/>
        </p:nvSpPr>
        <p:spPr>
          <a:xfrm>
            <a:off x="304800" y="609600"/>
            <a:ext cx="2554482" cy="76944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4400" dirty="0"/>
              <a:t>Work-up :</a:t>
            </a:r>
          </a:p>
        </p:txBody>
      </p:sp>
    </p:spTree>
    <p:extLst>
      <p:ext uri="{BB962C8B-B14F-4D97-AF65-F5344CB8AC3E}">
        <p14:creationId xmlns:p14="http://schemas.microsoft.com/office/powerpoint/2010/main" val="61563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ttn cx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4083" y="1371600"/>
            <a:ext cx="6555833" cy="460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304800"/>
            <a:ext cx="7848600" cy="4525963"/>
          </a:xfrm>
        </p:spPr>
        <p:txBody>
          <a:bodyPr>
            <a:noAutofit/>
          </a:bodyPr>
          <a:lstStyle/>
          <a:p>
            <a:pPr algn="l" rtl="0"/>
            <a:r>
              <a:rPr lang="en-US" sz="2000" b="1" dirty="0">
                <a:solidFill>
                  <a:schemeClr val="tx1"/>
                </a:solidFill>
              </a:rPr>
              <a:t>Several factors plays a role in the passage of meconium into the amniotic fluid. The major two factors are fetal hypoxic stress and fetal maturity.</a:t>
            </a:r>
          </a:p>
          <a:p>
            <a:pPr algn="l" rtl="0"/>
            <a:endParaRPr lang="en-US" sz="2000" b="1" dirty="0">
              <a:solidFill>
                <a:schemeClr val="tx1"/>
              </a:solidFill>
            </a:endParaRPr>
          </a:p>
          <a:p>
            <a:pPr algn="l" rtl="0"/>
            <a:r>
              <a:rPr lang="en-US" sz="2000" b="1" dirty="0">
                <a:solidFill>
                  <a:schemeClr val="tx1"/>
                </a:solidFill>
              </a:rPr>
              <a:t> Other Factors include:</a:t>
            </a:r>
            <a:endParaRPr lang="en-GB" sz="2000" b="1" dirty="0">
              <a:solidFill>
                <a:schemeClr val="tx1"/>
              </a:solidFill>
            </a:endParaRPr>
          </a:p>
          <a:p>
            <a:pPr marL="457200" indent="-457200" algn="l" rtl="0">
              <a:buFont typeface="+mj-lt"/>
              <a:buAutoNum type="arabicPeriod"/>
            </a:pPr>
            <a:r>
              <a:rPr lang="en-GB" sz="2000" dirty="0">
                <a:solidFill>
                  <a:schemeClr val="tx1"/>
                </a:solidFill>
              </a:rPr>
              <a:t>Placental insufficiency</a:t>
            </a:r>
          </a:p>
          <a:p>
            <a:pPr marL="457200" indent="-457200" algn="l" rtl="0">
              <a:buFont typeface="+mj-lt"/>
              <a:buAutoNum type="arabicPeriod"/>
            </a:pPr>
            <a:r>
              <a:rPr lang="en-US" sz="2000" dirty="0">
                <a:solidFill>
                  <a:schemeClr val="tx1"/>
                </a:solidFill>
              </a:rPr>
              <a:t>maternal hypertension</a:t>
            </a:r>
          </a:p>
          <a:p>
            <a:pPr marL="457200" indent="-457200" algn="l" rtl="0">
              <a:buFont typeface="+mj-lt"/>
              <a:buAutoNum type="arabicPeriod"/>
            </a:pPr>
            <a:r>
              <a:rPr lang="en-US" sz="2000" dirty="0">
                <a:solidFill>
                  <a:schemeClr val="tx1"/>
                </a:solidFill>
              </a:rPr>
              <a:t>Preeclampsia</a:t>
            </a:r>
          </a:p>
          <a:p>
            <a:pPr marL="457200" indent="-457200" algn="l" rtl="0">
              <a:buFont typeface="+mj-lt"/>
              <a:buAutoNum type="arabicPeriod"/>
            </a:pPr>
            <a:r>
              <a:rPr lang="en-US" sz="2000" dirty="0">
                <a:solidFill>
                  <a:schemeClr val="tx1"/>
                </a:solidFill>
              </a:rPr>
              <a:t>Oligohydramnios</a:t>
            </a:r>
          </a:p>
          <a:p>
            <a:pPr marL="457200" indent="-457200" algn="l" rtl="0">
              <a:buFont typeface="+mj-lt"/>
              <a:buAutoNum type="arabicPeriod"/>
            </a:pPr>
            <a:r>
              <a:rPr lang="en-US" sz="2000" dirty="0">
                <a:solidFill>
                  <a:schemeClr val="tx1"/>
                </a:solidFill>
              </a:rPr>
              <a:t>infection</a:t>
            </a:r>
          </a:p>
          <a:p>
            <a:pPr marL="457200" indent="-457200" algn="l" rtl="0">
              <a:buFont typeface="+mj-lt"/>
              <a:buAutoNum type="arabicPeriod"/>
            </a:pPr>
            <a:r>
              <a:rPr lang="en-US" sz="2000" dirty="0">
                <a:solidFill>
                  <a:schemeClr val="tx1"/>
                </a:solidFill>
              </a:rPr>
              <a:t>Acidosis</a:t>
            </a:r>
          </a:p>
          <a:p>
            <a:pPr marL="457200" indent="-457200" algn="l" rtl="0">
              <a:buFont typeface="+mj-lt"/>
              <a:buAutoNum type="arabicPeriod"/>
            </a:pPr>
            <a:r>
              <a:rPr lang="en-US" sz="2000" dirty="0">
                <a:solidFill>
                  <a:schemeClr val="tx1"/>
                </a:solidFill>
              </a:rPr>
              <a:t>maternal drug abuse( especially use of tobacco and cocaine)</a:t>
            </a:r>
          </a:p>
          <a:p>
            <a:pPr marL="457200" indent="-457200" algn="l" rtl="0">
              <a:buFont typeface="+mj-lt"/>
              <a:buAutoNum type="arabicPeriod"/>
            </a:pPr>
            <a:endParaRPr lang="en-US" sz="2000" dirty="0">
              <a:solidFill>
                <a:schemeClr val="tx1"/>
              </a:solidFill>
            </a:endParaRPr>
          </a:p>
          <a:p>
            <a:pPr marL="0" indent="0" algn="l" rtl="0">
              <a:buNone/>
            </a:pPr>
            <a:r>
              <a:rPr lang="en-GB" sz="2000" b="1" dirty="0">
                <a:solidFill>
                  <a:schemeClr val="tx1"/>
                </a:solidFill>
              </a:rPr>
              <a:t>THE EXACT MECHANISM OF MECONIUM PASSAGE INTO THE AMNIOTIC FLUID IS NOT COMPLETELY UNDERSTOOD AND IT MAY BE A COMBINATION OF SEVERAL FACTROS.</a:t>
            </a:r>
            <a:endParaRPr lang="en-US" sz="2000" b="1" dirty="0">
              <a:solidFill>
                <a:schemeClr val="tx1"/>
              </a:solidFill>
            </a:endParaRPr>
          </a:p>
          <a:p>
            <a:pPr marL="0" indent="0" algn="l" rtl="0">
              <a:buNone/>
            </a:pPr>
            <a:endParaRPr lang="en-US" sz="2000" b="1" dirty="0">
              <a:solidFill>
                <a:schemeClr val="tx1"/>
              </a:solidFill>
            </a:endParaRPr>
          </a:p>
          <a:p>
            <a:pPr marL="457200" indent="-457200" algn="l" rtl="0">
              <a:buFont typeface="+mj-lt"/>
              <a:buAutoNum type="arabicPeriod"/>
            </a:pPr>
            <a:endParaRPr lang="ar-JO" sz="2000" dirty="0">
              <a:solidFill>
                <a:schemeClr val="tx1"/>
              </a:solidFill>
            </a:endParaRPr>
          </a:p>
        </p:txBody>
      </p:sp>
    </p:spTree>
    <p:extLst>
      <p:ext uri="{BB962C8B-B14F-4D97-AF65-F5344CB8AC3E}">
        <p14:creationId xmlns:p14="http://schemas.microsoft.com/office/powerpoint/2010/main" val="27486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101772"/>
            <a:ext cx="8534400" cy="3657600"/>
          </a:xfrm>
        </p:spPr>
        <p:txBody>
          <a:bodyPr>
            <a:noAutofit/>
          </a:bodyPr>
          <a:lstStyle/>
          <a:p>
            <a:r>
              <a:rPr lang="en-US" sz="2400" b="1" dirty="0"/>
              <a:t>1- congenital HD </a:t>
            </a:r>
          </a:p>
          <a:p>
            <a:r>
              <a:rPr lang="en-US" sz="2400" b="1" dirty="0"/>
              <a:t>2- diaphragmatic hernia </a:t>
            </a:r>
          </a:p>
          <a:p>
            <a:r>
              <a:rPr lang="en-US" sz="2400" b="1" dirty="0"/>
              <a:t>3- congenital lung defect</a:t>
            </a:r>
          </a:p>
          <a:p>
            <a:r>
              <a:rPr lang="en-US" sz="2400" b="1" dirty="0"/>
              <a:t> 4- pneumothorax </a:t>
            </a:r>
          </a:p>
          <a:p>
            <a:r>
              <a:rPr lang="en-US" sz="2400" b="1" dirty="0"/>
              <a:t>5- meconium aspiration </a:t>
            </a:r>
          </a:p>
          <a:p>
            <a:r>
              <a:rPr lang="en-US" sz="2400" b="1" dirty="0"/>
              <a:t>6- RDS</a:t>
            </a:r>
          </a:p>
          <a:p>
            <a:r>
              <a:rPr lang="en-US" sz="2400" b="1" dirty="0"/>
              <a:t> 7- PPHN (Persistent Pulmonary Hypertension of the Newborn) </a:t>
            </a:r>
          </a:p>
          <a:p>
            <a:r>
              <a:rPr lang="en-US" sz="2400" b="1" dirty="0"/>
              <a:t>8- neonatal pneumonia</a:t>
            </a:r>
          </a:p>
        </p:txBody>
      </p:sp>
      <p:sp>
        <p:nvSpPr>
          <p:cNvPr id="4" name="Rectangle 3"/>
          <p:cNvSpPr/>
          <p:nvPr/>
        </p:nvSpPr>
        <p:spPr>
          <a:xfrm>
            <a:off x="400050" y="838200"/>
            <a:ext cx="1710725" cy="76944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400" dirty="0">
                <a:solidFill>
                  <a:schemeClr val="tx1"/>
                </a:solidFill>
              </a:rPr>
              <a:t>DDX :</a:t>
            </a:r>
          </a:p>
        </p:txBody>
      </p:sp>
    </p:spTree>
    <p:extLst>
      <p:ext uri="{BB962C8B-B14F-4D97-AF65-F5344CB8AC3E}">
        <p14:creationId xmlns:p14="http://schemas.microsoft.com/office/powerpoint/2010/main" val="61563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286000"/>
            <a:ext cx="7620000" cy="4800600"/>
          </a:xfrm>
        </p:spPr>
        <p:txBody>
          <a:bodyPr>
            <a:normAutofit/>
          </a:bodyPr>
          <a:lstStyle/>
          <a:p>
            <a:r>
              <a:rPr lang="en-US" sz="32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-Supportive TX. </a:t>
            </a:r>
          </a:p>
          <a:p>
            <a:r>
              <a:rPr lang="en-US" sz="3200" dirty="0">
                <a:effectLst>
                  <a:outerShdw blurRad="38100" dist="38100" dir="2700000" algn="tl">
                    <a:srgbClr val="000000">
                      <a:alpha val="43137"/>
                    </a:srgbClr>
                  </a:outerShdw>
                </a:effectLst>
              </a:rPr>
              <a:t>I-V Fluid</a:t>
            </a:r>
          </a:p>
          <a:p>
            <a:r>
              <a:rPr lang="en-US" sz="3200" dirty="0">
                <a:effectLst>
                  <a:outerShdw blurRad="38100" dist="38100" dir="2700000" algn="tl">
                    <a:srgbClr val="000000">
                      <a:alpha val="43137"/>
                    </a:srgbClr>
                  </a:outerShdw>
                </a:effectLst>
              </a:rPr>
              <a:t>- O2 supplement</a:t>
            </a:r>
          </a:p>
          <a:p>
            <a:r>
              <a:rPr lang="en-US" sz="3200" dirty="0">
                <a:effectLst>
                  <a:outerShdw blurRad="38100" dist="38100" dir="2700000" algn="tl">
                    <a:srgbClr val="000000">
                      <a:alpha val="43137"/>
                    </a:srgbClr>
                  </a:outerShdw>
                </a:effectLst>
              </a:rPr>
              <a:t>- correct any metabolic disorders</a:t>
            </a:r>
          </a:p>
          <a:p>
            <a:r>
              <a:rPr lang="en-US" sz="3200" dirty="0">
                <a:effectLst>
                  <a:outerShdw blurRad="38100" dist="38100" dir="2700000" algn="tl">
                    <a:srgbClr val="000000">
                      <a:alpha val="43137"/>
                    </a:srgbClr>
                  </a:outerShdw>
                </a:effectLst>
              </a:rPr>
              <a:t>-regulate temperature</a:t>
            </a:r>
          </a:p>
        </p:txBody>
      </p:sp>
      <p:sp>
        <p:nvSpPr>
          <p:cNvPr id="4" name="Rectangle 3"/>
          <p:cNvSpPr/>
          <p:nvPr/>
        </p:nvSpPr>
        <p:spPr>
          <a:xfrm>
            <a:off x="381000" y="914400"/>
            <a:ext cx="2821542" cy="76944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r>
              <a:rPr lang="en-US" sz="4400" dirty="0">
                <a:solidFill>
                  <a:schemeClr val="tx1"/>
                </a:solidFill>
              </a:rPr>
              <a:t>Treatment :</a:t>
            </a:r>
          </a:p>
        </p:txBody>
      </p:sp>
    </p:spTree>
    <p:extLst>
      <p:ext uri="{BB962C8B-B14F-4D97-AF65-F5344CB8AC3E}">
        <p14:creationId xmlns:p14="http://schemas.microsoft.com/office/powerpoint/2010/main" val="61563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9445"/>
            <a:ext cx="7772400" cy="3514402"/>
          </a:xfrm>
        </p:spPr>
        <p:txBody>
          <a:bodyPr>
            <a:noAutofit/>
          </a:bodyPr>
          <a:lstStyle/>
          <a:p>
            <a:pPr algn="ctr"/>
            <a:r>
              <a:rPr lang="en-US" sz="11500" b="1" dirty="0">
                <a:solidFill>
                  <a:schemeClr val="tx1"/>
                </a:solidFill>
                <a:latin typeface="Britannic Bold" pitchFamily="34" charset="0"/>
              </a:rPr>
              <a:t>Birth injuries </a:t>
            </a:r>
          </a:p>
        </p:txBody>
      </p:sp>
    </p:spTree>
    <p:extLst>
      <p:ext uri="{BB962C8B-B14F-4D97-AF65-F5344CB8AC3E}">
        <p14:creationId xmlns:p14="http://schemas.microsoft.com/office/powerpoint/2010/main" val="303476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920"/>
            <a:ext cx="3733800" cy="582613"/>
          </a:xfrm>
        </p:spPr>
        <p:txBody>
          <a:bodyPr>
            <a:noAutofit/>
          </a:bodyPr>
          <a:lstStyle/>
          <a:p>
            <a:pPr algn="l"/>
            <a:r>
              <a:rPr lang="en-US" sz="3200" b="1" dirty="0"/>
              <a:t>Definitions</a:t>
            </a:r>
          </a:p>
        </p:txBody>
      </p:sp>
      <p:sp>
        <p:nvSpPr>
          <p:cNvPr id="3" name="Content Placeholder 2"/>
          <p:cNvSpPr>
            <a:spLocks noGrp="1"/>
          </p:cNvSpPr>
          <p:nvPr>
            <p:ph idx="1"/>
          </p:nvPr>
        </p:nvSpPr>
        <p:spPr>
          <a:xfrm>
            <a:off x="205532" y="914400"/>
            <a:ext cx="8964488" cy="7998296"/>
          </a:xfrm>
        </p:spPr>
        <p:txBody>
          <a:bodyPr>
            <a:noAutofit/>
          </a:bodyPr>
          <a:lstStyle/>
          <a:p>
            <a:pPr algn="l" rtl="0">
              <a:buClr>
                <a:schemeClr val="tx1"/>
              </a:buClr>
            </a:pPr>
            <a:r>
              <a:rPr lang="en-US" sz="2800" b="1" u="sng" dirty="0">
                <a:latin typeface="Andalus" pitchFamily="18" charset="-78"/>
                <a:cs typeface="Andalus" pitchFamily="18" charset="-78"/>
              </a:rPr>
              <a:t>Birth injury :</a:t>
            </a:r>
            <a:r>
              <a:rPr lang="en-US" sz="2800" dirty="0"/>
              <a:t> </a:t>
            </a:r>
          </a:p>
          <a:p>
            <a:pPr marL="0" indent="0" algn="l" rtl="0">
              <a:buNone/>
            </a:pPr>
            <a:r>
              <a:rPr lang="en-US" sz="2800" dirty="0"/>
              <a:t>Is defined as the </a:t>
            </a:r>
            <a:r>
              <a:rPr lang="en-US" sz="2800" b="1" dirty="0">
                <a:solidFill>
                  <a:schemeClr val="tx1"/>
                </a:solidFill>
                <a:effectLst>
                  <a:outerShdw blurRad="38100" dist="38100" dir="2700000" algn="tl">
                    <a:srgbClr val="000000">
                      <a:alpha val="43137"/>
                    </a:srgbClr>
                  </a:outerShdw>
                </a:effectLst>
              </a:rPr>
              <a:t>structural destruction </a:t>
            </a:r>
            <a:r>
              <a:rPr lang="en-US" sz="2800" dirty="0"/>
              <a:t>or </a:t>
            </a:r>
            <a:r>
              <a:rPr lang="en-US" sz="2800" b="1" dirty="0">
                <a:solidFill>
                  <a:schemeClr val="tx1"/>
                </a:solidFill>
                <a:effectLst>
                  <a:outerShdw blurRad="38100" dist="38100" dir="2700000" algn="tl">
                    <a:srgbClr val="000000">
                      <a:alpha val="43137"/>
                    </a:srgbClr>
                  </a:outerShdw>
                </a:effectLst>
              </a:rPr>
              <a:t>functional deterioration</a:t>
            </a:r>
            <a:r>
              <a:rPr lang="en-US" sz="2800" dirty="0">
                <a:solidFill>
                  <a:srgbClr val="FF0000"/>
                </a:solidFill>
                <a:effectLst>
                  <a:outerShdw blurRad="38100" dist="38100" dir="2700000" algn="tl">
                    <a:srgbClr val="000000">
                      <a:alpha val="43137"/>
                    </a:srgbClr>
                  </a:outerShdw>
                </a:effectLst>
              </a:rPr>
              <a:t> </a:t>
            </a:r>
            <a:r>
              <a:rPr lang="en-US" sz="2800" dirty="0"/>
              <a:t>of the neonate’s body due to a traumatic event at birth. </a:t>
            </a:r>
          </a:p>
          <a:p>
            <a:pPr marL="0" indent="0">
              <a:buNone/>
            </a:pPr>
            <a:r>
              <a:rPr lang="en-US" sz="2800" dirty="0"/>
              <a:t>-Is used to denote avoidable and unavoidable mechanical and hypoxic- ischemic injury incurred by an infant during labor and delivery.</a:t>
            </a:r>
          </a:p>
          <a:p>
            <a:pPr marL="0" indent="0">
              <a:buNone/>
            </a:pPr>
            <a:r>
              <a:rPr lang="en-US" sz="2800" dirty="0"/>
              <a:t>-Birth injuries are a significant cause of neonatal morbidity</a:t>
            </a:r>
          </a:p>
          <a:p>
            <a:pPr marL="0" indent="0">
              <a:buNone/>
            </a:pPr>
            <a:r>
              <a:rPr lang="en-US" sz="2800" dirty="0"/>
              <a:t>and mortality. </a:t>
            </a:r>
          </a:p>
          <a:p>
            <a:pPr marL="0" indent="0" algn="l" rtl="0">
              <a:buNone/>
            </a:pPr>
            <a:endParaRPr lang="en-US" sz="2800" dirty="0"/>
          </a:p>
        </p:txBody>
      </p:sp>
    </p:spTree>
    <p:extLst>
      <p:ext uri="{BB962C8B-B14F-4D97-AF65-F5344CB8AC3E}">
        <p14:creationId xmlns:p14="http://schemas.microsoft.com/office/powerpoint/2010/main" val="2017400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73E654-C6DD-DC24-5B60-8D7EC49B44A4}"/>
              </a:ext>
            </a:extLst>
          </p:cNvPr>
          <p:cNvSpPr txBox="1"/>
          <p:nvPr/>
        </p:nvSpPr>
        <p:spPr>
          <a:xfrm>
            <a:off x="147672" y="1295400"/>
            <a:ext cx="8458200" cy="3539430"/>
          </a:xfrm>
          <a:prstGeom prst="rect">
            <a:avLst/>
          </a:prstGeom>
          <a:noFill/>
        </p:spPr>
        <p:txBody>
          <a:bodyPr wrap="square">
            <a:spAutoFit/>
          </a:bodyPr>
          <a:lstStyle/>
          <a:p>
            <a:pPr marL="457200" indent="-457200" algn="l" rtl="0">
              <a:buFont typeface="Arial" panose="020B0604020202020204" pitchFamily="34" charset="0"/>
              <a:buChar char="•"/>
            </a:pPr>
            <a:r>
              <a:rPr lang="en-US" sz="2800" b="1" u="sng" dirty="0">
                <a:latin typeface="Andalus" pitchFamily="18" charset="-78"/>
                <a:cs typeface="Andalus" pitchFamily="18" charset="-78"/>
              </a:rPr>
              <a:t>Birth trauma :</a:t>
            </a:r>
          </a:p>
          <a:p>
            <a:pPr algn="l" rtl="0">
              <a:buNone/>
            </a:pPr>
            <a:r>
              <a:rPr lang="en-US" sz="2800" dirty="0"/>
              <a:t> Injuries to the infant that result from </a:t>
            </a:r>
            <a:r>
              <a:rPr lang="en-US" sz="2800" dirty="0">
                <a:effectLst>
                  <a:outerShdw blurRad="38100" dist="38100" dir="2700000" algn="tl">
                    <a:srgbClr val="000000">
                      <a:alpha val="43137"/>
                    </a:srgbClr>
                  </a:outerShdw>
                </a:effectLst>
              </a:rPr>
              <a:t>mechanical forces </a:t>
            </a:r>
            <a:r>
              <a:rPr lang="en-US" sz="2800" dirty="0"/>
              <a:t>during the birth process.</a:t>
            </a:r>
          </a:p>
          <a:p>
            <a:pPr algn="l" rtl="0">
              <a:buNone/>
            </a:pPr>
            <a:endParaRPr lang="en-US" sz="2800" dirty="0"/>
          </a:p>
          <a:p>
            <a:pPr marL="457200" indent="-457200">
              <a:buFont typeface="Arial" panose="020B0604020202020204" pitchFamily="34" charset="0"/>
              <a:buChar char="•"/>
            </a:pPr>
            <a:r>
              <a:rPr lang="en-US" sz="2800" b="1" u="sng" dirty="0">
                <a:latin typeface="Andalus" pitchFamily="18" charset="-78"/>
                <a:cs typeface="Andalus" pitchFamily="18" charset="-78"/>
              </a:rPr>
              <a:t>Birth defect:</a:t>
            </a:r>
          </a:p>
          <a:p>
            <a:pPr algn="l" rtl="0">
              <a:buNone/>
            </a:pPr>
            <a:r>
              <a:rPr lang="en-US" sz="2800" dirty="0"/>
              <a:t>A congenital disorder present at birth regardless of its cause, may result in disabilities that may be physical , intellectual or developmental.</a:t>
            </a:r>
            <a:endParaRPr lang="x-none" sz="2800" dirty="0"/>
          </a:p>
        </p:txBody>
      </p:sp>
    </p:spTree>
    <p:extLst>
      <p:ext uri="{BB962C8B-B14F-4D97-AF65-F5344CB8AC3E}">
        <p14:creationId xmlns:p14="http://schemas.microsoft.com/office/powerpoint/2010/main" val="3239056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4114800" cy="685800"/>
          </a:xfrm>
        </p:spPr>
        <p:txBody>
          <a:bodyPr>
            <a:normAutofit fontScale="90000"/>
          </a:bodyPr>
          <a:lstStyle/>
          <a:p>
            <a:pPr algn="l"/>
            <a:r>
              <a:rPr lang="en-US" sz="3600" b="1" dirty="0"/>
              <a:t>Epidemiology</a:t>
            </a:r>
            <a:r>
              <a:rPr lang="en-US" sz="3200" b="1" dirty="0">
                <a:solidFill>
                  <a:schemeClr val="tx1"/>
                </a:solidFill>
              </a:rPr>
              <a:t> </a:t>
            </a:r>
            <a:endParaRPr lang="en-US" sz="3200" b="1" dirty="0"/>
          </a:p>
        </p:txBody>
      </p:sp>
      <p:sp>
        <p:nvSpPr>
          <p:cNvPr id="3" name="Content Placeholder 2"/>
          <p:cNvSpPr>
            <a:spLocks noGrp="1"/>
          </p:cNvSpPr>
          <p:nvPr>
            <p:ph idx="1"/>
          </p:nvPr>
        </p:nvSpPr>
        <p:spPr>
          <a:xfrm>
            <a:off x="254493" y="1783080"/>
            <a:ext cx="8136904" cy="4800600"/>
          </a:xfrm>
        </p:spPr>
        <p:txBody>
          <a:bodyPr>
            <a:normAutofit/>
          </a:bodyPr>
          <a:lstStyle/>
          <a:p>
            <a:pPr algn="l" rtl="0">
              <a:buClr>
                <a:schemeClr val="tx1"/>
              </a:buClr>
            </a:pPr>
            <a:r>
              <a:rPr lang="en-US" sz="2800" dirty="0">
                <a:solidFill>
                  <a:schemeClr val="tx1"/>
                </a:solidFill>
              </a:rPr>
              <a:t>Significant birth injury accounts for fewer than 2% of neonatal deaths and stillbirths in the United States.</a:t>
            </a:r>
          </a:p>
          <a:p>
            <a:pPr algn="l" rtl="0">
              <a:buClr>
                <a:schemeClr val="tx1"/>
              </a:buClr>
            </a:pPr>
            <a:r>
              <a:rPr lang="en-US" sz="2800" dirty="0">
                <a:solidFill>
                  <a:schemeClr val="tx1"/>
                </a:solidFill>
              </a:rPr>
              <a:t>It still occurs </a:t>
            </a:r>
            <a:r>
              <a:rPr lang="en-US" sz="2800" u="sng" dirty="0">
                <a:solidFill>
                  <a:schemeClr val="tx1"/>
                </a:solidFill>
                <a:effectLst>
                  <a:outerShdw blurRad="38100" dist="38100" dir="2700000" algn="tl">
                    <a:srgbClr val="000000">
                      <a:alpha val="43137"/>
                    </a:srgbClr>
                  </a:outerShdw>
                </a:effectLst>
              </a:rPr>
              <a:t>occasionally</a:t>
            </a:r>
            <a:r>
              <a:rPr lang="en-US" sz="2800" dirty="0">
                <a:solidFill>
                  <a:schemeClr val="tx1"/>
                </a:solidFill>
              </a:rPr>
              <a:t> and </a:t>
            </a:r>
            <a:r>
              <a:rPr lang="en-US" sz="2800" u="sng" dirty="0">
                <a:solidFill>
                  <a:schemeClr val="tx1"/>
                </a:solidFill>
                <a:effectLst>
                  <a:outerShdw blurRad="38100" dist="38100" dir="2700000" algn="tl">
                    <a:srgbClr val="000000">
                      <a:alpha val="43137"/>
                    </a:srgbClr>
                  </a:outerShdw>
                </a:effectLst>
              </a:rPr>
              <a:t>unavoidably</a:t>
            </a:r>
            <a:r>
              <a:rPr lang="en-US" sz="2800" dirty="0">
                <a:solidFill>
                  <a:schemeClr val="tx1"/>
                </a:solidFill>
              </a:rPr>
              <a:t>, with an average of 6-8 injuries per 1000 live births.</a:t>
            </a:r>
          </a:p>
          <a:p>
            <a:pPr algn="l" rtl="0">
              <a:buClr>
                <a:schemeClr val="tx1"/>
              </a:buClr>
            </a:pPr>
            <a:r>
              <a:rPr lang="en-US" sz="2800" dirty="0">
                <a:solidFill>
                  <a:schemeClr val="tx1"/>
                </a:solidFill>
              </a:rPr>
              <a:t> In general, </a:t>
            </a:r>
            <a:r>
              <a:rPr lang="en-US" sz="2800" b="1" dirty="0">
                <a:solidFill>
                  <a:schemeClr val="tx1"/>
                </a:solidFill>
              </a:rPr>
              <a:t>larger</a:t>
            </a:r>
            <a:r>
              <a:rPr lang="en-US" sz="2800" dirty="0">
                <a:solidFill>
                  <a:schemeClr val="tx1"/>
                </a:solidFill>
              </a:rPr>
              <a:t> infants are more susceptible to birth trauma. </a:t>
            </a:r>
          </a:p>
          <a:p>
            <a:pPr algn="l" rtl="0">
              <a:buClr>
                <a:schemeClr val="tx1"/>
              </a:buClr>
            </a:pPr>
            <a:r>
              <a:rPr lang="en-US" sz="2800" dirty="0">
                <a:solidFill>
                  <a:schemeClr val="tx1"/>
                </a:solidFill>
              </a:rPr>
              <a:t>Higher rates are reported for infants who </a:t>
            </a:r>
            <a:r>
              <a:rPr lang="en-US" sz="2800" b="1" dirty="0">
                <a:solidFill>
                  <a:schemeClr val="tx1"/>
                </a:solidFill>
              </a:rPr>
              <a:t>weigh more than 4500g.</a:t>
            </a:r>
          </a:p>
        </p:txBody>
      </p:sp>
    </p:spTree>
    <p:extLst>
      <p:ext uri="{BB962C8B-B14F-4D97-AF65-F5344CB8AC3E}">
        <p14:creationId xmlns:p14="http://schemas.microsoft.com/office/powerpoint/2010/main" val="240889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910"/>
            <a:ext cx="3810000" cy="691912"/>
          </a:xfrm>
        </p:spPr>
        <p:txBody>
          <a:bodyPr>
            <a:noAutofit/>
          </a:bodyPr>
          <a:lstStyle/>
          <a:p>
            <a:pPr algn="l"/>
            <a:r>
              <a:rPr lang="en-US" sz="3200" b="1" dirty="0"/>
              <a:t>Risk</a:t>
            </a:r>
            <a:r>
              <a:rPr lang="en-US" sz="3200" dirty="0"/>
              <a:t> </a:t>
            </a:r>
            <a:r>
              <a:rPr lang="en-US" sz="3200" b="1" dirty="0"/>
              <a:t>factors</a:t>
            </a:r>
          </a:p>
        </p:txBody>
      </p:sp>
      <p:sp>
        <p:nvSpPr>
          <p:cNvPr id="3" name="Content Placeholder 2"/>
          <p:cNvSpPr>
            <a:spLocks noGrp="1"/>
          </p:cNvSpPr>
          <p:nvPr>
            <p:ph idx="1"/>
          </p:nvPr>
        </p:nvSpPr>
        <p:spPr>
          <a:xfrm>
            <a:off x="277851" y="1143000"/>
            <a:ext cx="7315200" cy="5544616"/>
          </a:xfrm>
        </p:spPr>
        <p:txBody>
          <a:bodyPr>
            <a:noAutofit/>
          </a:bodyPr>
          <a:lstStyle/>
          <a:p>
            <a:pPr>
              <a:buClr>
                <a:schemeClr val="tx1"/>
              </a:buClr>
            </a:pPr>
            <a:r>
              <a:rPr lang="en-US" sz="2800" b="1" u="sng" dirty="0">
                <a:solidFill>
                  <a:srgbClr val="0070C0"/>
                </a:solidFill>
              </a:rPr>
              <a:t>Maternal</a:t>
            </a:r>
          </a:p>
          <a:p>
            <a:pPr>
              <a:buClr>
                <a:schemeClr val="tx1"/>
              </a:buClr>
            </a:pPr>
            <a:endParaRPr lang="en-US" sz="2400" b="1" u="sng" dirty="0"/>
          </a:p>
          <a:p>
            <a:pPr marL="0" indent="0">
              <a:buClr>
                <a:schemeClr val="tx1"/>
              </a:buClr>
              <a:buNone/>
            </a:pPr>
            <a:endParaRPr lang="en-US" sz="2400" dirty="0"/>
          </a:p>
          <a:p>
            <a:pPr>
              <a:buClr>
                <a:schemeClr val="tx1"/>
              </a:buClr>
            </a:pPr>
            <a:r>
              <a:rPr lang="en-US" sz="2800" b="1" u="sng" dirty="0">
                <a:solidFill>
                  <a:srgbClr val="0070C0"/>
                </a:solidFill>
              </a:rPr>
              <a:t>Fetal</a:t>
            </a:r>
          </a:p>
          <a:p>
            <a:pPr>
              <a:buClr>
                <a:schemeClr val="tx1"/>
              </a:buClr>
            </a:pPr>
            <a:endParaRPr lang="en-US" sz="2800" b="1" u="sng" dirty="0"/>
          </a:p>
          <a:p>
            <a:pPr marL="0" indent="0">
              <a:buClr>
                <a:schemeClr val="tx1"/>
              </a:buClr>
              <a:buNone/>
            </a:pPr>
            <a:endParaRPr lang="en-US" sz="2400" dirty="0"/>
          </a:p>
          <a:p>
            <a:pPr>
              <a:buClr>
                <a:schemeClr val="tx1"/>
              </a:buClr>
            </a:pPr>
            <a:r>
              <a:rPr lang="en-US" sz="2800" b="1" u="sng" dirty="0">
                <a:solidFill>
                  <a:srgbClr val="0070C0"/>
                </a:solidFill>
              </a:rPr>
              <a:t>Delivery</a:t>
            </a:r>
            <a:endParaRPr lang="en-US" sz="2400" dirty="0">
              <a:solidFill>
                <a:srgbClr val="0070C0"/>
              </a:solidFill>
            </a:endParaRPr>
          </a:p>
        </p:txBody>
      </p:sp>
      <p:sp>
        <p:nvSpPr>
          <p:cNvPr id="5" name="TextBox 4">
            <a:extLst>
              <a:ext uri="{FF2B5EF4-FFF2-40B4-BE49-F238E27FC236}">
                <a16:creationId xmlns:a16="http://schemas.microsoft.com/office/drawing/2014/main" id="{1C32C62D-2E4C-6F06-D6C7-99EC9D929149}"/>
              </a:ext>
            </a:extLst>
          </p:cNvPr>
          <p:cNvSpPr txBox="1"/>
          <p:nvPr/>
        </p:nvSpPr>
        <p:spPr>
          <a:xfrm>
            <a:off x="64120" y="1766636"/>
            <a:ext cx="8785302" cy="1200329"/>
          </a:xfrm>
          <a:prstGeom prst="rect">
            <a:avLst/>
          </a:prstGeom>
          <a:noFill/>
        </p:spPr>
        <p:txBody>
          <a:bodyPr wrap="square" rtlCol="0">
            <a:spAutoFit/>
          </a:bodyPr>
          <a:lstStyle/>
          <a:p>
            <a:pPr marL="114300" indent="0">
              <a:buNone/>
            </a:pPr>
            <a:r>
              <a:rPr lang="en-US" sz="2400" b="1" dirty="0"/>
              <a:t>1-</a:t>
            </a:r>
            <a:r>
              <a:rPr lang="en-US" sz="2400" dirty="0"/>
              <a:t> primigravida        </a:t>
            </a:r>
            <a:r>
              <a:rPr lang="en-US" sz="2400" b="1" dirty="0"/>
              <a:t>2-</a:t>
            </a:r>
            <a:r>
              <a:rPr lang="en-US" sz="2400" dirty="0"/>
              <a:t> pelvic abnormality        </a:t>
            </a:r>
            <a:r>
              <a:rPr lang="en-US" sz="2400" b="1" dirty="0"/>
              <a:t>3-</a:t>
            </a:r>
            <a:r>
              <a:rPr lang="en-US" sz="2400" dirty="0"/>
              <a:t> </a:t>
            </a:r>
            <a:r>
              <a:rPr lang="en-US" sz="2400" dirty="0" err="1"/>
              <a:t>oligohydramnious</a:t>
            </a:r>
            <a:r>
              <a:rPr lang="en-US" sz="2400" dirty="0"/>
              <a:t>       </a:t>
            </a:r>
          </a:p>
          <a:p>
            <a:pPr marL="114300" indent="0">
              <a:buNone/>
            </a:pPr>
            <a:r>
              <a:rPr lang="en-US" sz="2400" b="1" dirty="0"/>
              <a:t>4-</a:t>
            </a:r>
            <a:r>
              <a:rPr lang="en-US" sz="2400" dirty="0"/>
              <a:t> small maternal stature        </a:t>
            </a:r>
            <a:r>
              <a:rPr lang="en-US" sz="2400" b="1" dirty="0"/>
              <a:t>5-</a:t>
            </a:r>
            <a:r>
              <a:rPr lang="en-US" sz="2400" dirty="0"/>
              <a:t> cephalopelvic disproportion</a:t>
            </a:r>
          </a:p>
          <a:p>
            <a:endParaRPr lang="x-none" sz="2400" dirty="0"/>
          </a:p>
        </p:txBody>
      </p:sp>
      <p:sp>
        <p:nvSpPr>
          <p:cNvPr id="6" name="TextBox 5">
            <a:extLst>
              <a:ext uri="{FF2B5EF4-FFF2-40B4-BE49-F238E27FC236}">
                <a16:creationId xmlns:a16="http://schemas.microsoft.com/office/drawing/2014/main" id="{12B83DEC-E84E-30CF-64DD-D020D07A7312}"/>
              </a:ext>
            </a:extLst>
          </p:cNvPr>
          <p:cNvSpPr txBox="1"/>
          <p:nvPr/>
        </p:nvSpPr>
        <p:spPr>
          <a:xfrm>
            <a:off x="64120" y="3315143"/>
            <a:ext cx="9144000" cy="1200329"/>
          </a:xfrm>
          <a:prstGeom prst="rect">
            <a:avLst/>
          </a:prstGeom>
          <a:noFill/>
        </p:spPr>
        <p:txBody>
          <a:bodyPr wrap="square" rtlCol="0">
            <a:spAutoFit/>
          </a:bodyPr>
          <a:lstStyle/>
          <a:p>
            <a:pPr marL="114300" indent="0">
              <a:buNone/>
            </a:pPr>
            <a:r>
              <a:rPr lang="en-US" sz="2400" b="1" dirty="0"/>
              <a:t>1-</a:t>
            </a:r>
            <a:r>
              <a:rPr lang="en-US" sz="2400" dirty="0"/>
              <a:t> very low BW.     </a:t>
            </a:r>
            <a:r>
              <a:rPr lang="en-US" sz="2400" b="1" dirty="0"/>
              <a:t>2-</a:t>
            </a:r>
            <a:r>
              <a:rPr lang="en-US" sz="2400" dirty="0"/>
              <a:t> Extreme prematurity     </a:t>
            </a:r>
            <a:r>
              <a:rPr lang="en-US" sz="2400" b="1" dirty="0"/>
              <a:t> 3- </a:t>
            </a:r>
            <a:r>
              <a:rPr lang="en-US" sz="2400" dirty="0"/>
              <a:t>fetal anomalies    </a:t>
            </a:r>
            <a:br>
              <a:rPr lang="en-US" sz="2400" dirty="0"/>
            </a:br>
            <a:r>
              <a:rPr lang="en-US" sz="2400" b="1" dirty="0"/>
              <a:t>4-</a:t>
            </a:r>
            <a:r>
              <a:rPr lang="en-US" sz="2400" dirty="0"/>
              <a:t> fetal macrosomia              </a:t>
            </a:r>
            <a:r>
              <a:rPr lang="en-US" sz="2400" b="1" dirty="0"/>
              <a:t>5-</a:t>
            </a:r>
            <a:r>
              <a:rPr lang="en-US" sz="2400" dirty="0"/>
              <a:t> breech presentation</a:t>
            </a:r>
          </a:p>
          <a:p>
            <a:pPr marL="114300" indent="0">
              <a:buNone/>
            </a:pPr>
            <a:r>
              <a:rPr lang="en-US" sz="2400" dirty="0"/>
              <a:t> </a:t>
            </a:r>
          </a:p>
        </p:txBody>
      </p:sp>
      <p:sp>
        <p:nvSpPr>
          <p:cNvPr id="7" name="TextBox 6">
            <a:extLst>
              <a:ext uri="{FF2B5EF4-FFF2-40B4-BE49-F238E27FC236}">
                <a16:creationId xmlns:a16="http://schemas.microsoft.com/office/drawing/2014/main" id="{6B53BF11-AF6C-B1E1-61B9-449FFFF2C969}"/>
              </a:ext>
            </a:extLst>
          </p:cNvPr>
          <p:cNvSpPr txBox="1"/>
          <p:nvPr/>
        </p:nvSpPr>
        <p:spPr>
          <a:xfrm>
            <a:off x="0" y="5052767"/>
            <a:ext cx="8011222" cy="1569660"/>
          </a:xfrm>
          <a:prstGeom prst="rect">
            <a:avLst/>
          </a:prstGeom>
          <a:noFill/>
        </p:spPr>
        <p:txBody>
          <a:bodyPr wrap="square" rtlCol="0">
            <a:spAutoFit/>
          </a:bodyPr>
          <a:lstStyle/>
          <a:p>
            <a:pPr marL="114300" indent="0">
              <a:buNone/>
            </a:pPr>
            <a:r>
              <a:rPr lang="en-US" sz="2400" dirty="0"/>
              <a:t> </a:t>
            </a:r>
            <a:r>
              <a:rPr lang="en-US" sz="2400" b="1" dirty="0"/>
              <a:t>1-</a:t>
            </a:r>
            <a:r>
              <a:rPr lang="en-US" sz="2400" dirty="0"/>
              <a:t> prolonged or rapid labor      </a:t>
            </a:r>
            <a:r>
              <a:rPr lang="en-US" sz="2400" b="1" dirty="0"/>
              <a:t>2-</a:t>
            </a:r>
            <a:r>
              <a:rPr lang="en-US" sz="2400" dirty="0"/>
              <a:t> instrument use </a:t>
            </a:r>
          </a:p>
          <a:p>
            <a:pPr marL="114300" indent="0">
              <a:buNone/>
            </a:pPr>
            <a:r>
              <a:rPr lang="en-US" sz="2400" dirty="0"/>
              <a:t> </a:t>
            </a:r>
            <a:r>
              <a:rPr lang="en-US" sz="2400" b="1" dirty="0"/>
              <a:t>3-</a:t>
            </a:r>
            <a:r>
              <a:rPr lang="en-US" sz="2400" dirty="0"/>
              <a:t> version + extraction              </a:t>
            </a:r>
          </a:p>
          <a:p>
            <a:pPr marL="114300" indent="0">
              <a:buNone/>
            </a:pPr>
            <a:r>
              <a:rPr lang="en-US" sz="2400" dirty="0"/>
              <a:t> </a:t>
            </a:r>
            <a:r>
              <a:rPr lang="en-US" sz="2400" b="1" dirty="0"/>
              <a:t>4-</a:t>
            </a:r>
            <a:r>
              <a:rPr lang="en-US" sz="2400" dirty="0"/>
              <a:t> deep, transverse, arrested descend</a:t>
            </a:r>
          </a:p>
          <a:p>
            <a:endParaRPr lang="x-none" sz="2400" dirty="0"/>
          </a:p>
        </p:txBody>
      </p:sp>
    </p:spTree>
    <p:extLst>
      <p:ext uri="{BB962C8B-B14F-4D97-AF65-F5344CB8AC3E}">
        <p14:creationId xmlns:p14="http://schemas.microsoft.com/office/powerpoint/2010/main" val="2136686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762000"/>
            <a:ext cx="7498080" cy="7791877"/>
          </a:xfrm>
          <a:prstGeom prst="rect">
            <a:avLst/>
          </a:prstGeom>
        </p:spPr>
        <p:txBody>
          <a:bodyPr wrap="square">
            <a:spAutoFit/>
          </a:bodyPr>
          <a:lstStyle/>
          <a:p>
            <a:pPr algn="l" rtl="0">
              <a:buClr>
                <a:schemeClr val="tx1"/>
              </a:buClr>
            </a:pPr>
            <a:r>
              <a:rPr lang="en-US" sz="2800" dirty="0">
                <a:solidFill>
                  <a:schemeClr val="tx1"/>
                </a:solidFill>
                <a:effectLst>
                  <a:outerShdw blurRad="50000" dist="30000" dir="5400000" algn="tl" rotWithShape="0">
                    <a:srgbClr val="000000">
                      <a:alpha val="30000"/>
                    </a:srgbClr>
                  </a:outerShdw>
                </a:effectLst>
                <a:latin typeface="+mj-lt"/>
                <a:ea typeface="+mj-ea"/>
                <a:cs typeface="+mj-cs"/>
              </a:rPr>
              <a:t>Types :</a:t>
            </a:r>
          </a:p>
          <a:p>
            <a:pPr algn="l" rtl="0"/>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lgn="l" rtl="0">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Soft Tissue Injury</a:t>
            </a:r>
          </a:p>
          <a:p>
            <a:pPr algn="l" rtl="0">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Nerve Injury</a:t>
            </a: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Brachial Plexus Injury</a:t>
            </a: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Cranial Nerve Injury</a:t>
            </a: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Laryngeal Nerve Injury</a:t>
            </a:r>
          </a:p>
          <a:p>
            <a:pPr lvl="1">
              <a:buClr>
                <a:schemeClr val="tx1"/>
              </a:buClr>
              <a:buFont typeface="Courier New" panose="02070309020205020404" pitchFamily="49" charset="0"/>
              <a:buChar char="o"/>
            </a:pPr>
            <a:r>
              <a:rPr lang="en-US" sz="2400" dirty="0">
                <a:solidFill>
                  <a:schemeClr val="tx1"/>
                </a:solidFill>
                <a:effectLst>
                  <a:outerShdw blurRad="50000" dist="30000" dir="5400000" algn="tl" rotWithShape="0">
                    <a:srgbClr val="000000">
                      <a:alpha val="30000"/>
                    </a:srgbClr>
                  </a:outerShdw>
                </a:effectLst>
                <a:latin typeface="+mj-lt"/>
                <a:ea typeface="+mj-ea"/>
                <a:cs typeface="+mj-cs"/>
              </a:rPr>
              <a:t>Spinal Cord Injury</a:t>
            </a:r>
          </a:p>
          <a:p>
            <a:pPr>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Bone Injury</a:t>
            </a:r>
          </a:p>
          <a:p>
            <a:pPr>
              <a:buClr>
                <a:schemeClr val="tx1"/>
              </a:buClr>
              <a:buFont typeface="Wingdings" panose="05000000000000000000" pitchFamily="2" charset="2"/>
              <a:buChar char="Ø"/>
            </a:pPr>
            <a:r>
              <a:rPr lang="en-US" sz="2800" dirty="0">
                <a:solidFill>
                  <a:srgbClr val="0070C0"/>
                </a:solidFill>
                <a:effectLst>
                  <a:outerShdw blurRad="50000" dist="30000" dir="5400000" algn="tl" rotWithShape="0">
                    <a:srgbClr val="000000">
                      <a:alpha val="30000"/>
                    </a:srgbClr>
                  </a:outerShdw>
                </a:effectLst>
                <a:latin typeface="+mj-lt"/>
                <a:ea typeface="+mj-ea"/>
                <a:cs typeface="+mj-cs"/>
              </a:rPr>
              <a:t>Intra-Abdominal Injury</a:t>
            </a: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a:buClr>
                <a:schemeClr val="tx1"/>
              </a:buClr>
              <a:buFont typeface="Wingdings" panose="05000000000000000000" pitchFamily="2" charset="2"/>
              <a:buChar char="Ø"/>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a:p>
            <a:pPr marL="0" indent="0" algn="l" rtl="0">
              <a:buClr>
                <a:schemeClr val="tx1"/>
              </a:buClr>
              <a:buNone/>
            </a:pPr>
            <a:endParaRPr lang="en-US" sz="2800" dirty="0">
              <a:solidFill>
                <a:schemeClr val="tx1"/>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630357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5701b802b99c426cbb3fd9e434299b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782"/>
            <a:ext cx="5818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95A0FC-5E3C-07C6-5B73-29945E679B72}"/>
              </a:ext>
            </a:extLst>
          </p:cNvPr>
          <p:cNvSpPr/>
          <p:nvPr/>
        </p:nvSpPr>
        <p:spPr>
          <a:xfrm>
            <a:off x="1676400" y="914400"/>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id="{F324903E-A6AB-AB08-7216-F4A05BF4775A}"/>
              </a:ext>
            </a:extLst>
          </p:cNvPr>
          <p:cNvSpPr/>
          <p:nvPr/>
        </p:nvSpPr>
        <p:spPr>
          <a:xfrm>
            <a:off x="1713571" y="3449782"/>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68090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04223"/>
            <a:ext cx="7355160" cy="582613"/>
          </a:xfrm>
        </p:spPr>
        <p:txBody>
          <a:bodyPr>
            <a:noAutofit/>
          </a:bodyPr>
          <a:lstStyle/>
          <a:p>
            <a:pPr algn="l"/>
            <a:r>
              <a:rPr lang="en-US" sz="3200" b="1" dirty="0">
                <a:solidFill>
                  <a:srgbClr val="0070C0"/>
                </a:solidFill>
              </a:rPr>
              <a:t>1. cephalohematoma</a:t>
            </a:r>
          </a:p>
        </p:txBody>
      </p:sp>
      <p:sp>
        <p:nvSpPr>
          <p:cNvPr id="3" name="Content Placeholder 2"/>
          <p:cNvSpPr>
            <a:spLocks noGrp="1"/>
          </p:cNvSpPr>
          <p:nvPr>
            <p:ph idx="1"/>
          </p:nvPr>
        </p:nvSpPr>
        <p:spPr>
          <a:xfrm>
            <a:off x="152399" y="988656"/>
            <a:ext cx="8542933" cy="6021744"/>
          </a:xfrm>
        </p:spPr>
        <p:txBody>
          <a:bodyPr>
            <a:noAutofit/>
          </a:bodyPr>
          <a:lstStyle/>
          <a:p>
            <a:pPr>
              <a:buClr>
                <a:schemeClr val="tx1"/>
              </a:buClr>
            </a:pPr>
            <a:r>
              <a:rPr lang="en-US" sz="2800" b="1" dirty="0">
                <a:latin typeface="Aparajita" pitchFamily="34" charset="0"/>
                <a:cs typeface="Aparajita" pitchFamily="34" charset="0"/>
              </a:rPr>
              <a:t>Is a localized subperiosteal hemorrhage that does </a:t>
            </a:r>
            <a:r>
              <a:rPr lang="en-US" sz="2800" b="1" u="sng" dirty="0">
                <a:latin typeface="Aparajita" pitchFamily="34" charset="0"/>
                <a:cs typeface="Aparajita" pitchFamily="34" charset="0"/>
              </a:rPr>
              <a:t>not</a:t>
            </a:r>
            <a:r>
              <a:rPr lang="en-US" sz="2800" b="1" dirty="0">
                <a:latin typeface="Aparajita" pitchFamily="34" charset="0"/>
                <a:cs typeface="Aparajita" pitchFamily="34" charset="0"/>
              </a:rPr>
              <a:t> cross the suture lines.</a:t>
            </a:r>
          </a:p>
          <a:p>
            <a:pPr>
              <a:buClr>
                <a:schemeClr val="tx1"/>
              </a:buClr>
            </a:pPr>
            <a:r>
              <a:rPr lang="en-US" sz="2800" b="1" dirty="0">
                <a:latin typeface="Aparajita" pitchFamily="34" charset="0"/>
                <a:cs typeface="Aparajita" pitchFamily="34" charset="0"/>
              </a:rPr>
              <a:t>It maybe unilateral or bilateral. </a:t>
            </a:r>
          </a:p>
          <a:p>
            <a:pPr>
              <a:buClr>
                <a:schemeClr val="tx1"/>
              </a:buClr>
            </a:pPr>
            <a:r>
              <a:rPr lang="en-US" sz="2800" b="1" dirty="0">
                <a:latin typeface="Aparajita" pitchFamily="34" charset="0"/>
                <a:cs typeface="Aparajita" pitchFamily="34" charset="0"/>
              </a:rPr>
              <a:t>Most commonly over the </a:t>
            </a:r>
            <a:r>
              <a:rPr lang="en-US" sz="2800" b="1" u="sng" dirty="0">
                <a:latin typeface="Aparajita" pitchFamily="34" charset="0"/>
                <a:cs typeface="Aparajita" pitchFamily="34" charset="0"/>
              </a:rPr>
              <a:t>parietal</a:t>
            </a:r>
            <a:r>
              <a:rPr lang="en-US" sz="2800" b="1" dirty="0">
                <a:latin typeface="Aparajita" pitchFamily="34" charset="0"/>
                <a:cs typeface="Aparajita" pitchFamily="34" charset="0"/>
              </a:rPr>
              <a:t> bones. </a:t>
            </a:r>
          </a:p>
          <a:p>
            <a:pPr>
              <a:buClr>
                <a:schemeClr val="tx1"/>
              </a:buClr>
            </a:pPr>
            <a:r>
              <a:rPr lang="en-US" sz="2800" b="1" dirty="0">
                <a:latin typeface="Aparajita" pitchFamily="34" charset="0"/>
                <a:cs typeface="Aparajita" pitchFamily="34" charset="0"/>
              </a:rPr>
              <a:t>A linear skull fracture rarely may be seen underlying a CH . And it doesn’t require specific interventions unless associated with abnormal neurologic findings.</a:t>
            </a:r>
          </a:p>
          <a:p>
            <a:pPr>
              <a:buClr>
                <a:schemeClr val="tx1"/>
              </a:buClr>
            </a:pPr>
            <a:r>
              <a:rPr lang="en-US" sz="2800" b="1" dirty="0">
                <a:latin typeface="Aparajita" pitchFamily="34" charset="0"/>
                <a:cs typeface="Aparajita" pitchFamily="34" charset="0"/>
              </a:rPr>
              <a:t>With time, it may calcify, and form a central depression.</a:t>
            </a:r>
          </a:p>
          <a:p>
            <a:pPr>
              <a:buClr>
                <a:schemeClr val="tx1"/>
              </a:buClr>
            </a:pPr>
            <a:r>
              <a:rPr lang="en-US" sz="2800" b="1" dirty="0">
                <a:latin typeface="Aparajita" pitchFamily="34" charset="0"/>
                <a:cs typeface="Aparajita" pitchFamily="34" charset="0"/>
              </a:rPr>
              <a:t>Between 1 -2 % of all babies born                                                      will develop CH during or after birth,                                                    so it’s not a rare condition.</a:t>
            </a:r>
          </a:p>
          <a:p>
            <a:pPr>
              <a:buClr>
                <a:schemeClr val="tx1"/>
              </a:buClr>
            </a:pPr>
            <a:endParaRPr lang="en-US" sz="2800" b="1" dirty="0">
              <a:latin typeface="Aparajita" pitchFamily="34" charset="0"/>
              <a:cs typeface="Aparajita" pitchFamily="34" charset="0"/>
            </a:endParaRPr>
          </a:p>
          <a:p>
            <a:pPr algn="l" rtl="0"/>
            <a:endParaRPr lang="en-US" sz="2800" b="1" dirty="0">
              <a:latin typeface="Aparajita" pitchFamily="34" charset="0"/>
              <a:cs typeface="Aparajita" pitchFamily="34" charset="0"/>
            </a:endParaRPr>
          </a:p>
        </p:txBody>
      </p:sp>
      <p:pic>
        <p:nvPicPr>
          <p:cNvPr id="2050" name="Picture 2" descr="C:\Users\DELL\Desktop\image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729" y="4862132"/>
            <a:ext cx="2667001" cy="199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5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381000"/>
            <a:ext cx="5937755" cy="1188720"/>
          </a:xfrm>
        </p:spPr>
        <p:txBody>
          <a:bodyPr/>
          <a:lstStyle/>
          <a:p>
            <a:r>
              <a:rPr lang="en-US" b="1" dirty="0">
                <a:solidFill>
                  <a:srgbClr val="C00000"/>
                </a:solidFill>
              </a:rPr>
              <a:t>Pathophysiology</a:t>
            </a:r>
            <a:endParaRPr lang="ar-JO" dirty="0"/>
          </a:p>
        </p:txBody>
      </p:sp>
      <p:sp>
        <p:nvSpPr>
          <p:cNvPr id="5" name="Content Placeholder 2"/>
          <p:cNvSpPr>
            <a:spLocks noGrp="1"/>
          </p:cNvSpPr>
          <p:nvPr>
            <p:ph idx="1"/>
          </p:nvPr>
        </p:nvSpPr>
        <p:spPr>
          <a:xfrm>
            <a:off x="838200" y="1905000"/>
            <a:ext cx="7696200" cy="4525963"/>
          </a:xfrm>
        </p:spPr>
        <p:txBody>
          <a:bodyPr>
            <a:normAutofit/>
          </a:bodyPr>
          <a:lstStyle/>
          <a:p>
            <a:pPr marL="0" indent="0" algn="l">
              <a:buNone/>
            </a:pPr>
            <a:r>
              <a:rPr lang="en-US" b="1" dirty="0">
                <a:solidFill>
                  <a:schemeClr val="tx1"/>
                </a:solidFill>
              </a:rPr>
              <a:t>Effects of meconium passage into the amniotic fluid are:</a:t>
            </a:r>
          </a:p>
          <a:p>
            <a:pPr marL="0" indent="0" algn="l">
              <a:buNone/>
            </a:pPr>
            <a:endParaRPr lang="en-US" b="1" dirty="0">
              <a:solidFill>
                <a:schemeClr val="tx1"/>
              </a:solidFill>
            </a:endParaRPr>
          </a:p>
          <a:p>
            <a:pPr marL="0" indent="0" algn="l">
              <a:buNone/>
            </a:pPr>
            <a:r>
              <a:rPr lang="en-US" dirty="0">
                <a:solidFill>
                  <a:schemeClr val="tx1"/>
                </a:solidFill>
              </a:rPr>
              <a:t>1- Reduction in </a:t>
            </a:r>
            <a:r>
              <a:rPr lang="en-GB" dirty="0">
                <a:solidFill>
                  <a:schemeClr val="tx1"/>
                </a:solidFill>
              </a:rPr>
              <a:t>antibacterial activity. </a:t>
            </a:r>
          </a:p>
          <a:p>
            <a:pPr marL="0" indent="0" algn="l">
              <a:buNone/>
            </a:pPr>
            <a:r>
              <a:rPr lang="en-GB" dirty="0">
                <a:solidFill>
                  <a:schemeClr val="tx1"/>
                </a:solidFill>
              </a:rPr>
              <a:t>2- Irritation of the </a:t>
            </a:r>
            <a:r>
              <a:rPr lang="en-GB" dirty="0" err="1">
                <a:solidFill>
                  <a:schemeClr val="tx1"/>
                </a:solidFill>
              </a:rPr>
              <a:t>fetal</a:t>
            </a:r>
            <a:r>
              <a:rPr lang="en-GB" dirty="0">
                <a:solidFill>
                  <a:schemeClr val="tx1"/>
                </a:solidFill>
              </a:rPr>
              <a:t> skin.</a:t>
            </a:r>
          </a:p>
          <a:p>
            <a:pPr marL="0" indent="0" algn="l">
              <a:buNone/>
            </a:pPr>
            <a:r>
              <a:rPr lang="en-GB" dirty="0">
                <a:solidFill>
                  <a:schemeClr val="tx1"/>
                </a:solidFill>
              </a:rPr>
              <a:t>3- Aspiration of meconium-stained amniotic fluid. </a:t>
            </a:r>
          </a:p>
        </p:txBody>
      </p:sp>
    </p:spTree>
    <p:extLst>
      <p:ext uri="{BB962C8B-B14F-4D97-AF65-F5344CB8AC3E}">
        <p14:creationId xmlns:p14="http://schemas.microsoft.com/office/powerpoint/2010/main" val="3568957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1" y="381000"/>
            <a:ext cx="5924773" cy="5544616"/>
          </a:xfrm>
        </p:spPr>
        <p:txBody>
          <a:bodyPr>
            <a:noAutofit/>
          </a:bodyPr>
          <a:lstStyle/>
          <a:p>
            <a:r>
              <a:rPr lang="en-US" sz="2800" b="1" dirty="0">
                <a:latin typeface="Aparajita" pitchFamily="34" charset="0"/>
                <a:cs typeface="Aparajita" pitchFamily="34" charset="0"/>
              </a:rPr>
              <a:t>It’s also </a:t>
            </a:r>
            <a:r>
              <a:rPr lang="en-US" sz="2800" b="1" u="sng" dirty="0">
                <a:latin typeface="Aparajita" pitchFamily="34" charset="0"/>
                <a:cs typeface="Aparajita" pitchFamily="34" charset="0"/>
              </a:rPr>
              <a:t>not dangerous</a:t>
            </a:r>
            <a:r>
              <a:rPr lang="en-US" sz="2800" b="1" dirty="0">
                <a:latin typeface="Aparajita" pitchFamily="34" charset="0"/>
                <a:cs typeface="Aparajita" pitchFamily="34" charset="0"/>
              </a:rPr>
              <a:t>. The blood is sitting on top of the skull, not under the skull. That means the </a:t>
            </a:r>
            <a:r>
              <a:rPr lang="en-US" sz="2800" b="1" u="sng" dirty="0">
                <a:latin typeface="Aparajita" pitchFamily="34" charset="0"/>
                <a:cs typeface="Aparajita" pitchFamily="34" charset="0"/>
              </a:rPr>
              <a:t>brain isn’t affected</a:t>
            </a:r>
          </a:p>
          <a:p>
            <a:r>
              <a:rPr lang="en-US" sz="2800" b="1" dirty="0">
                <a:latin typeface="Aparajita" pitchFamily="34" charset="0"/>
                <a:cs typeface="Aparajita" pitchFamily="34" charset="0"/>
              </a:rPr>
              <a:t>The most obvious CH symptom will be a soft, unusual bulge on the back of a baby’s skull. You likely </a:t>
            </a:r>
            <a:r>
              <a:rPr lang="en-US" sz="2800" b="1" u="sng" dirty="0">
                <a:latin typeface="Aparajita" pitchFamily="34" charset="0"/>
                <a:cs typeface="Aparajita" pitchFamily="34" charset="0"/>
              </a:rPr>
              <a:t>won’t see a cut or bruise </a:t>
            </a:r>
            <a:r>
              <a:rPr lang="en-US" sz="2800" b="1" dirty="0">
                <a:latin typeface="Aparajita" pitchFamily="34" charset="0"/>
                <a:cs typeface="Aparajita" pitchFamily="34" charset="0"/>
              </a:rPr>
              <a:t>on the surface of the skin over the bulge.</a:t>
            </a:r>
          </a:p>
          <a:p>
            <a:r>
              <a:rPr lang="en-US" sz="2800" b="1" dirty="0">
                <a:latin typeface="Aparajita" pitchFamily="34" charset="0"/>
                <a:cs typeface="Aparajita" pitchFamily="34" charset="0"/>
              </a:rPr>
              <a:t>Over the course of a few weeks, the bulge may feel harder as the blood calcifies. After a few weeks, the blood will start to disappear, and the bulge will shrink.</a:t>
            </a:r>
          </a:p>
          <a:p>
            <a:r>
              <a:rPr lang="en-US" sz="2800" b="1" dirty="0">
                <a:latin typeface="Aparajita" pitchFamily="34" charset="0"/>
                <a:cs typeface="Aparajita" pitchFamily="34" charset="0"/>
              </a:rPr>
              <a:t>Occipital CHs are uncommon and may be confused as encephalocele.</a:t>
            </a:r>
          </a:p>
          <a:p>
            <a:endParaRPr lang="en-US" sz="2800" b="1" dirty="0">
              <a:latin typeface="Aparajita" pitchFamily="34" charset="0"/>
              <a:cs typeface="Aparajita"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0" t="5479" r="2812" b="3014"/>
          <a:stretch/>
        </p:blipFill>
        <p:spPr bwMode="auto">
          <a:xfrm>
            <a:off x="6096000" y="533400"/>
            <a:ext cx="2743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31" t="3643" r="1854"/>
          <a:stretch/>
        </p:blipFill>
        <p:spPr bwMode="auto">
          <a:xfrm>
            <a:off x="6096000" y="4177468"/>
            <a:ext cx="2743201" cy="213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919B8DC7-553A-6D67-7815-6BD2B7A62EC5}"/>
              </a:ext>
            </a:extLst>
          </p:cNvPr>
          <p:cNvSpPr txBox="1"/>
          <p:nvPr/>
        </p:nvSpPr>
        <p:spPr>
          <a:xfrm>
            <a:off x="6096000" y="6016823"/>
            <a:ext cx="2667000" cy="307777"/>
          </a:xfrm>
          <a:prstGeom prst="rect">
            <a:avLst/>
          </a:prstGeom>
          <a:noFill/>
        </p:spPr>
        <p:txBody>
          <a:bodyPr wrap="square" rtlCol="0">
            <a:spAutoFit/>
          </a:bodyPr>
          <a:lstStyle/>
          <a:p>
            <a:r>
              <a:rPr lang="x-none" sz="1400" dirty="0"/>
              <a:t>encephalocele</a:t>
            </a:r>
          </a:p>
        </p:txBody>
      </p:sp>
    </p:spTree>
    <p:extLst>
      <p:ext uri="{BB962C8B-B14F-4D97-AF65-F5344CB8AC3E}">
        <p14:creationId xmlns:p14="http://schemas.microsoft.com/office/powerpoint/2010/main" val="3930284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02016" cy="6377940"/>
          </a:xfrm>
        </p:spPr>
        <p:txBody>
          <a:bodyPr>
            <a:normAutofit fontScale="97500"/>
          </a:bodyPr>
          <a:lstStyle/>
          <a:p>
            <a:pPr>
              <a:buClr>
                <a:schemeClr val="tx1"/>
              </a:buClr>
            </a:pPr>
            <a:r>
              <a:rPr lang="en-US" sz="2900" b="1" dirty="0">
                <a:latin typeface="Aparajita" pitchFamily="34" charset="0"/>
                <a:cs typeface="Aparajita" pitchFamily="34" charset="0"/>
              </a:rPr>
              <a:t>Beyond this bulge, infants with CH may not display any obvious symptoms or behavioral differences. Instead, the symptoms may be </a:t>
            </a:r>
            <a:r>
              <a:rPr lang="en-US" sz="2900" b="1" u="sng" dirty="0">
                <a:latin typeface="Aparajita" pitchFamily="34" charset="0"/>
                <a:cs typeface="Aparajita" pitchFamily="34" charset="0"/>
              </a:rPr>
              <a:t>more internal</a:t>
            </a:r>
            <a:r>
              <a:rPr lang="en-US" sz="2900" b="1" dirty="0">
                <a:latin typeface="Aparajita" pitchFamily="34" charset="0"/>
                <a:cs typeface="Aparajita" pitchFamily="34" charset="0"/>
              </a:rPr>
              <a:t>. These could include :</a:t>
            </a:r>
          </a:p>
          <a:p>
            <a:pPr marL="114300" indent="0">
              <a:buNone/>
            </a:pPr>
            <a:r>
              <a:rPr lang="en-US" sz="2900" b="1" i="1" dirty="0">
                <a:latin typeface="Aparajita" pitchFamily="34" charset="0"/>
                <a:cs typeface="Aparajita" pitchFamily="34" charset="0"/>
              </a:rPr>
              <a:t>    1. Anemia , or low RBC count</a:t>
            </a:r>
          </a:p>
          <a:p>
            <a:pPr marL="114300" indent="0">
              <a:buNone/>
            </a:pPr>
            <a:r>
              <a:rPr lang="en-US" sz="2900" b="1" i="1" dirty="0">
                <a:latin typeface="Aparajita" pitchFamily="34" charset="0"/>
                <a:cs typeface="Aparajita" pitchFamily="34" charset="0"/>
              </a:rPr>
              <a:t>    2. Jaundice, or yellowish discoloration</a:t>
            </a:r>
          </a:p>
          <a:p>
            <a:pPr marL="114300" indent="0">
              <a:buNone/>
            </a:pPr>
            <a:r>
              <a:rPr lang="en-US" sz="2900" b="1" i="1" dirty="0">
                <a:latin typeface="Aparajita" pitchFamily="34" charset="0"/>
                <a:cs typeface="Aparajita" pitchFamily="34" charset="0"/>
              </a:rPr>
              <a:t>    3. Infection</a:t>
            </a:r>
          </a:p>
          <a:p>
            <a:pPr marL="114300" indent="0">
              <a:buNone/>
            </a:pPr>
            <a:endParaRPr lang="en-US" sz="2900" b="1" dirty="0">
              <a:latin typeface="Aparajita" pitchFamily="34" charset="0"/>
              <a:cs typeface="Aparajita" pitchFamily="34" charset="0"/>
            </a:endParaRPr>
          </a:p>
          <a:p>
            <a:pPr marL="114300" indent="0">
              <a:buNone/>
            </a:pPr>
            <a:endParaRPr lang="en-US" sz="2800" b="1" dirty="0">
              <a:latin typeface="Aparajita" pitchFamily="34" charset="0"/>
              <a:cs typeface="Aparajita" pitchFamily="34" charset="0"/>
            </a:endParaRPr>
          </a:p>
          <a:p>
            <a:pPr algn="l" rtl="0"/>
            <a:endParaRPr lang="en-US" sz="2800" b="1" dirty="0">
              <a:latin typeface="Aparajita" pitchFamily="34" charset="0"/>
              <a:cs typeface="Aparajita" pitchFamily="34" charset="0"/>
            </a:endParaRPr>
          </a:p>
        </p:txBody>
      </p:sp>
    </p:spTree>
    <p:extLst>
      <p:ext uri="{BB962C8B-B14F-4D97-AF65-F5344CB8AC3E}">
        <p14:creationId xmlns:p14="http://schemas.microsoft.com/office/powerpoint/2010/main" val="1269323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2514599" cy="889372"/>
          </a:xfrm>
        </p:spPr>
        <p:txBody>
          <a:bodyPr>
            <a:normAutofit/>
          </a:bodyPr>
          <a:lstStyle/>
          <a:p>
            <a:pPr algn="l"/>
            <a:r>
              <a:rPr lang="en-US" sz="2800" dirty="0"/>
              <a:t>DIAGNOSIS</a:t>
            </a:r>
          </a:p>
        </p:txBody>
      </p:sp>
      <p:sp>
        <p:nvSpPr>
          <p:cNvPr id="3" name="Content Placeholder 2"/>
          <p:cNvSpPr>
            <a:spLocks noGrp="1"/>
          </p:cNvSpPr>
          <p:nvPr>
            <p:ph idx="1"/>
          </p:nvPr>
        </p:nvSpPr>
        <p:spPr>
          <a:xfrm>
            <a:off x="304800" y="1447800"/>
            <a:ext cx="7924800" cy="4648200"/>
          </a:xfrm>
        </p:spPr>
        <p:txBody>
          <a:bodyPr>
            <a:noAutofit/>
          </a:bodyPr>
          <a:lstStyle/>
          <a:p>
            <a:pPr marL="457200" indent="-342900">
              <a:buClr>
                <a:schemeClr val="tx1"/>
              </a:buClr>
              <a:buFont typeface="Wingdings" pitchFamily="2" charset="2"/>
              <a:buChar char="v"/>
            </a:pPr>
            <a:r>
              <a:rPr lang="en-US" sz="2800" b="1" dirty="0">
                <a:latin typeface="Aparajita" pitchFamily="34" charset="0"/>
                <a:cs typeface="Aparajita" pitchFamily="34" charset="0"/>
              </a:rPr>
              <a:t>A full-body physical examination. Often, the appearance of the bulge alone is enough to make a diagnosis </a:t>
            </a:r>
            <a:r>
              <a:rPr lang="en-US" sz="2800" b="1" i="1" dirty="0">
                <a:latin typeface="Aparajita" pitchFamily="34" charset="0"/>
                <a:cs typeface="Aparajita" pitchFamily="34" charset="0"/>
              </a:rPr>
              <a:t>“clinical Dx”                       </a:t>
            </a:r>
            <a:r>
              <a:rPr lang="en-US" sz="2800" b="1" dirty="0">
                <a:latin typeface="Aparajita" pitchFamily="34" charset="0"/>
                <a:cs typeface="Aparajita" pitchFamily="34" charset="0"/>
              </a:rPr>
              <a:t>( By examination → palpable edge at the margin of the lesion)</a:t>
            </a:r>
          </a:p>
          <a:p>
            <a:pPr marL="457200" indent="-342900">
              <a:buClr>
                <a:schemeClr val="tx1"/>
              </a:buClr>
              <a:buFont typeface="Wingdings" pitchFamily="2" charset="2"/>
              <a:buChar char="v"/>
            </a:pPr>
            <a:r>
              <a:rPr lang="en-US" sz="2800" b="1" dirty="0">
                <a:latin typeface="Aparajita" pitchFamily="34" charset="0"/>
                <a:cs typeface="Aparajita" pitchFamily="34" charset="0"/>
              </a:rPr>
              <a:t>For added precaution , additional tests, including :</a:t>
            </a:r>
          </a:p>
          <a:p>
            <a:pPr lvl="2">
              <a:buClr>
                <a:schemeClr val="tx1"/>
              </a:buClr>
            </a:pPr>
            <a:r>
              <a:rPr lang="en-US" sz="2600" b="1" dirty="0">
                <a:latin typeface="Aparajita" pitchFamily="34" charset="0"/>
                <a:cs typeface="Aparajita" pitchFamily="34" charset="0"/>
              </a:rPr>
              <a:t>X-ray</a:t>
            </a:r>
          </a:p>
          <a:p>
            <a:pPr lvl="2">
              <a:buClr>
                <a:schemeClr val="tx1"/>
              </a:buClr>
            </a:pPr>
            <a:r>
              <a:rPr lang="en-US" sz="2400" b="1" dirty="0">
                <a:latin typeface="Aparajita" pitchFamily="34" charset="0"/>
                <a:cs typeface="Aparajita" pitchFamily="34" charset="0"/>
              </a:rPr>
              <a:t>CT scan</a:t>
            </a:r>
          </a:p>
          <a:p>
            <a:pPr lvl="2">
              <a:buClr>
                <a:schemeClr val="tx1"/>
              </a:buClr>
            </a:pPr>
            <a:r>
              <a:rPr lang="en-US" sz="2400" b="1" dirty="0">
                <a:latin typeface="Aparajita" pitchFamily="34" charset="0"/>
                <a:cs typeface="Aparajita" pitchFamily="34" charset="0"/>
              </a:rPr>
              <a:t>MRI scan</a:t>
            </a:r>
          </a:p>
          <a:p>
            <a:pPr lvl="2">
              <a:buClr>
                <a:schemeClr val="tx1"/>
              </a:buClr>
            </a:pPr>
            <a:r>
              <a:rPr lang="en-US" sz="2400" b="1" dirty="0">
                <a:latin typeface="Aparajita" pitchFamily="34" charset="0"/>
                <a:cs typeface="Aparajita" pitchFamily="34" charset="0"/>
              </a:rPr>
              <a:t>Ultrasound</a:t>
            </a:r>
          </a:p>
          <a:p>
            <a:pPr lvl="2">
              <a:buClr>
                <a:schemeClr val="tx1"/>
              </a:buClr>
            </a:pPr>
            <a:endParaRPr lang="en-US" sz="2400" b="1" dirty="0">
              <a:latin typeface="Aparajita" pitchFamily="34" charset="0"/>
              <a:cs typeface="Aparajita" pitchFamily="34" charset="0"/>
            </a:endParaRPr>
          </a:p>
          <a:p>
            <a:pPr lvl="2">
              <a:buClr>
                <a:schemeClr val="tx1"/>
              </a:buClr>
            </a:pPr>
            <a:endParaRPr lang="en-US" sz="2600" b="1" dirty="0">
              <a:latin typeface="Aparajita" pitchFamily="34" charset="0"/>
              <a:cs typeface="Aparajita" pitchFamily="34" charset="0"/>
            </a:endParaRPr>
          </a:p>
          <a:p>
            <a:pPr marL="457200" indent="-342900">
              <a:buClr>
                <a:schemeClr val="tx1"/>
              </a:buClr>
              <a:buFont typeface="Wingdings" pitchFamily="2" charset="2"/>
              <a:buChar char="v"/>
            </a:pPr>
            <a:endParaRPr lang="en-US" sz="2800" b="1" dirty="0">
              <a:latin typeface="Aparajita" pitchFamily="34" charset="0"/>
              <a:cs typeface="Aparajita" pitchFamily="34" charset="0"/>
            </a:endParaRPr>
          </a:p>
          <a:p>
            <a:endParaRPr lang="en-US" sz="2800" b="1" dirty="0">
              <a:latin typeface="Aparajita" pitchFamily="34" charset="0"/>
              <a:cs typeface="Aparajita" pitchFamily="34" charset="0"/>
            </a:endParaRPr>
          </a:p>
        </p:txBody>
      </p:sp>
    </p:spTree>
    <p:extLst>
      <p:ext uri="{BB962C8B-B14F-4D97-AF65-F5344CB8AC3E}">
        <p14:creationId xmlns:p14="http://schemas.microsoft.com/office/powerpoint/2010/main" val="704036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2268"/>
            <a:ext cx="3200400" cy="895703"/>
          </a:xfrm>
        </p:spPr>
        <p:txBody>
          <a:bodyPr>
            <a:normAutofit/>
          </a:bodyPr>
          <a:lstStyle/>
          <a:p>
            <a:pPr algn="l"/>
            <a:r>
              <a:rPr lang="en-US" sz="2800" dirty="0"/>
              <a:t>MANAGEMENT</a:t>
            </a:r>
          </a:p>
        </p:txBody>
      </p:sp>
      <p:sp>
        <p:nvSpPr>
          <p:cNvPr id="3" name="Content Placeholder 2"/>
          <p:cNvSpPr>
            <a:spLocks noGrp="1"/>
          </p:cNvSpPr>
          <p:nvPr>
            <p:ph idx="1"/>
          </p:nvPr>
        </p:nvSpPr>
        <p:spPr>
          <a:xfrm>
            <a:off x="381000" y="1447800"/>
            <a:ext cx="7772400" cy="4800600"/>
          </a:xfrm>
        </p:spPr>
        <p:txBody>
          <a:bodyPr>
            <a:normAutofit/>
          </a:bodyPr>
          <a:lstStyle/>
          <a:p>
            <a:pPr marL="114300" indent="0">
              <a:buNone/>
            </a:pPr>
            <a:endParaRPr lang="en-US" sz="2400" dirty="0">
              <a:solidFill>
                <a:schemeClr val="tx1"/>
              </a:solidFill>
            </a:endParaRPr>
          </a:p>
          <a:p>
            <a:pPr>
              <a:buClr>
                <a:schemeClr val="tx1"/>
              </a:buClr>
            </a:pPr>
            <a:r>
              <a:rPr lang="en-US" sz="2400" dirty="0">
                <a:solidFill>
                  <a:schemeClr val="tx1"/>
                </a:solidFill>
              </a:rPr>
              <a:t>In almost all cases, an infant </a:t>
            </a:r>
            <a:r>
              <a:rPr lang="en-US" sz="2400" b="1" u="sng" dirty="0">
                <a:solidFill>
                  <a:schemeClr val="tx1"/>
                </a:solidFill>
              </a:rPr>
              <a:t>won’t need treatment </a:t>
            </a:r>
            <a:r>
              <a:rPr lang="en-US" sz="2400" dirty="0">
                <a:solidFill>
                  <a:schemeClr val="tx1"/>
                </a:solidFill>
              </a:rPr>
              <a:t>for CH. That’s because most of these injuries will heal on their own. You can expect the bump to </a:t>
            </a:r>
            <a:r>
              <a:rPr lang="en-US" sz="2400" u="sng" dirty="0">
                <a:solidFill>
                  <a:schemeClr val="tx1"/>
                </a:solidFill>
              </a:rPr>
              <a:t>go away in several weeks to a few months</a:t>
            </a:r>
            <a:r>
              <a:rPr lang="en-US" sz="2400" dirty="0">
                <a:solidFill>
                  <a:schemeClr val="tx1"/>
                </a:solidFill>
              </a:rPr>
              <a:t>. Some injuries may take up to three months to heal completely.</a:t>
            </a:r>
          </a:p>
          <a:p>
            <a:pPr>
              <a:buClr>
                <a:schemeClr val="tx1"/>
              </a:buClr>
            </a:pPr>
            <a:r>
              <a:rPr lang="en-US" sz="2400" dirty="0">
                <a:solidFill>
                  <a:schemeClr val="tx1"/>
                </a:solidFill>
              </a:rPr>
              <a:t>Management consist mainly of </a:t>
            </a:r>
            <a:r>
              <a:rPr lang="en-US" sz="2400" b="1" u="sng" dirty="0">
                <a:solidFill>
                  <a:schemeClr val="tx1"/>
                </a:solidFill>
              </a:rPr>
              <a:t>observation</a:t>
            </a:r>
            <a:r>
              <a:rPr lang="en-US" sz="2400" dirty="0">
                <a:solidFill>
                  <a:schemeClr val="tx1"/>
                </a:solidFill>
              </a:rPr>
              <a:t>, if </a:t>
            </a:r>
            <a:r>
              <a:rPr lang="en-US" sz="2400" b="1" dirty="0">
                <a:solidFill>
                  <a:schemeClr val="tx1"/>
                </a:solidFill>
              </a:rPr>
              <a:t>anemia </a:t>
            </a:r>
            <a:r>
              <a:rPr lang="en-US" sz="2400" dirty="0">
                <a:solidFill>
                  <a:schemeClr val="tx1"/>
                </a:solidFill>
              </a:rPr>
              <a:t>or </a:t>
            </a:r>
            <a:r>
              <a:rPr lang="en-US" sz="2400" b="1" dirty="0">
                <a:solidFill>
                  <a:schemeClr val="tx1"/>
                </a:solidFill>
              </a:rPr>
              <a:t>hypovolemia</a:t>
            </a:r>
            <a:r>
              <a:rPr lang="en-US" sz="2400" dirty="0">
                <a:solidFill>
                  <a:schemeClr val="tx1"/>
                </a:solidFill>
              </a:rPr>
              <a:t> is present resuscitation including transfusion may be needed, aspiration is not required</a:t>
            </a:r>
          </a:p>
          <a:p>
            <a:pPr>
              <a:buClr>
                <a:schemeClr val="tx1"/>
              </a:buClr>
            </a:pP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1396284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common-birth-injuries-part-i-14-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6047" t="20136" r="53640" b="26170"/>
          <a:stretch/>
        </p:blipFill>
        <p:spPr bwMode="auto">
          <a:xfrm>
            <a:off x="1183432" y="1986776"/>
            <a:ext cx="3236168"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LL\Desktop\common-birth-injuries-part-i-14-638.jpg">
            <a:extLst>
              <a:ext uri="{FF2B5EF4-FFF2-40B4-BE49-F238E27FC236}">
                <a16:creationId xmlns:a16="http://schemas.microsoft.com/office/drawing/2014/main" id="{D661FE4D-8245-3A6B-5937-59B847675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68" t="20136" r="9830" b="26170"/>
          <a:stretch/>
        </p:blipFill>
        <p:spPr bwMode="auto">
          <a:xfrm>
            <a:off x="4724400" y="1986775"/>
            <a:ext cx="3236168"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C0DD02-63EC-28DD-5A0E-2B056C376480}"/>
              </a:ext>
            </a:extLst>
          </p:cNvPr>
          <p:cNvSpPr txBox="1">
            <a:spLocks/>
          </p:cNvSpPr>
          <p:nvPr/>
        </p:nvSpPr>
        <p:spPr bwMode="black">
          <a:xfrm>
            <a:off x="228600" y="152400"/>
            <a:ext cx="7431360" cy="792088"/>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en-US" sz="3200" b="1" dirty="0">
                <a:ln w="18415" cmpd="sng">
                  <a:solidFill>
                    <a:srgbClr val="FFFFFF"/>
                  </a:solidFill>
                  <a:prstDash val="solid"/>
                </a:ln>
                <a:solidFill>
                  <a:srgbClr val="0070C0"/>
                </a:solidFill>
              </a:rPr>
              <a:t>2.Caput succedaneum</a:t>
            </a:r>
          </a:p>
        </p:txBody>
      </p:sp>
    </p:spTree>
    <p:extLst>
      <p:ext uri="{BB962C8B-B14F-4D97-AF65-F5344CB8AC3E}">
        <p14:creationId xmlns:p14="http://schemas.microsoft.com/office/powerpoint/2010/main" val="217976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014692" cy="5551376"/>
          </a:xfrm>
        </p:spPr>
        <p:txBody>
          <a:bodyPr>
            <a:noAutofit/>
          </a:bodyPr>
          <a:lstStyle/>
          <a:p>
            <a:pPr>
              <a:buClr>
                <a:schemeClr val="tx1"/>
              </a:buClr>
            </a:pPr>
            <a:r>
              <a:rPr lang="en-US" sz="2800" b="1" dirty="0">
                <a:solidFill>
                  <a:schemeClr val="tx1"/>
                </a:solidFill>
                <a:latin typeface="Aparajita" pitchFamily="34" charset="0"/>
                <a:cs typeface="Aparajita" pitchFamily="34" charset="0"/>
              </a:rPr>
              <a:t>Localized swelling, or edema, of the soft tissue of scalp that appears as a lump or bump on their head </a:t>
            </a:r>
            <a:r>
              <a:rPr lang="en-US" sz="2800" b="1" u="sng" dirty="0">
                <a:solidFill>
                  <a:schemeClr val="tx1"/>
                </a:solidFill>
                <a:latin typeface="Aparajita" pitchFamily="34" charset="0"/>
                <a:cs typeface="Aparajita" pitchFamily="34" charset="0"/>
              </a:rPr>
              <a:t>shortly after delivery. </a:t>
            </a:r>
          </a:p>
          <a:p>
            <a:pPr>
              <a:buClr>
                <a:schemeClr val="tx1"/>
              </a:buClr>
            </a:pPr>
            <a:r>
              <a:rPr lang="en-US" sz="2800" b="1" dirty="0">
                <a:solidFill>
                  <a:schemeClr val="tx1"/>
                </a:solidFill>
                <a:latin typeface="Aparajita" pitchFamily="34" charset="0"/>
                <a:cs typeface="Aparajita" pitchFamily="34" charset="0"/>
              </a:rPr>
              <a:t>This condition is </a:t>
            </a:r>
            <a:r>
              <a:rPr lang="en-US" sz="2800" b="1" u="sng" dirty="0">
                <a:solidFill>
                  <a:schemeClr val="tx1"/>
                </a:solidFill>
                <a:latin typeface="Aparajita" pitchFamily="34" charset="0"/>
                <a:cs typeface="Aparajita" pitchFamily="34" charset="0"/>
              </a:rPr>
              <a:t>harmless</a:t>
            </a:r>
            <a:r>
              <a:rPr lang="en-US" sz="2800" b="1" dirty="0">
                <a:solidFill>
                  <a:schemeClr val="tx1"/>
                </a:solidFill>
                <a:latin typeface="Aparajita" pitchFamily="34" charset="0"/>
                <a:cs typeface="Aparajita" pitchFamily="34" charset="0"/>
              </a:rPr>
              <a:t>. It doesn’t indicate damage to the brain or the bones of the cranium.</a:t>
            </a:r>
          </a:p>
          <a:p>
            <a:pPr>
              <a:buClr>
                <a:schemeClr val="tx1"/>
              </a:buClr>
            </a:pPr>
            <a:r>
              <a:rPr lang="en-US" sz="2800" b="1" i="1" dirty="0">
                <a:solidFill>
                  <a:schemeClr val="tx1"/>
                </a:solidFill>
                <a:latin typeface="Aparajita" pitchFamily="34" charset="0"/>
                <a:cs typeface="Aparajita" pitchFamily="34" charset="0"/>
              </a:rPr>
              <a:t>Causes : </a:t>
            </a:r>
          </a:p>
          <a:p>
            <a:pPr marL="457200" indent="-342900">
              <a:buClr>
                <a:schemeClr val="tx1"/>
              </a:buClr>
              <a:buFont typeface="Wingdings" pitchFamily="2" charset="2"/>
              <a:buChar char="§"/>
            </a:pPr>
            <a:r>
              <a:rPr lang="en-US" sz="2400" b="1" dirty="0">
                <a:solidFill>
                  <a:schemeClr val="tx1"/>
                </a:solidFill>
                <a:latin typeface="Aparajita" pitchFamily="34" charset="0"/>
                <a:cs typeface="Aparajita" pitchFamily="34" charset="0"/>
              </a:rPr>
              <a:t> </a:t>
            </a:r>
            <a:r>
              <a:rPr lang="en-US" sz="2400" b="1" i="1" dirty="0">
                <a:solidFill>
                  <a:schemeClr val="tx1"/>
                </a:solidFill>
                <a:latin typeface="Aparajita" pitchFamily="34" charset="0"/>
                <a:cs typeface="Aparajita" pitchFamily="34" charset="0"/>
              </a:rPr>
              <a:t>Prolonged pressure </a:t>
            </a:r>
            <a:r>
              <a:rPr lang="en-US" sz="2400" b="1" dirty="0">
                <a:solidFill>
                  <a:schemeClr val="tx1"/>
                </a:solidFill>
                <a:latin typeface="Aparajita" pitchFamily="34" charset="0"/>
                <a:cs typeface="Aparajita" pitchFamily="34" charset="0"/>
              </a:rPr>
              <a:t>from the dilated cervix or vaginal walls on the baby’s head causes swelling, puffiness, and bruising.</a:t>
            </a:r>
          </a:p>
          <a:p>
            <a:pPr marL="457200" indent="-342900">
              <a:buClr>
                <a:schemeClr val="tx1"/>
              </a:buClr>
              <a:buFont typeface="Wingdings" pitchFamily="2" charset="2"/>
              <a:buChar char="§"/>
            </a:pPr>
            <a:r>
              <a:rPr lang="en-US" sz="2400" b="1" dirty="0">
                <a:solidFill>
                  <a:schemeClr val="tx1"/>
                </a:solidFill>
                <a:latin typeface="Aparajita" pitchFamily="34" charset="0"/>
                <a:cs typeface="Aparajita" pitchFamily="34" charset="0"/>
              </a:rPr>
              <a:t>The use of </a:t>
            </a:r>
            <a:r>
              <a:rPr lang="en-US" sz="2400" b="1" i="1" dirty="0">
                <a:solidFill>
                  <a:schemeClr val="tx1"/>
                </a:solidFill>
                <a:latin typeface="Aparajita" pitchFamily="34" charset="0"/>
                <a:cs typeface="Aparajita" pitchFamily="34" charset="0"/>
              </a:rPr>
              <a:t>vacuum suction or forceps </a:t>
            </a:r>
            <a:r>
              <a:rPr lang="en-US" sz="2400" b="1" dirty="0">
                <a:solidFill>
                  <a:schemeClr val="tx1"/>
                </a:solidFill>
                <a:latin typeface="Aparajita" pitchFamily="34" charset="0"/>
                <a:cs typeface="Aparajita" pitchFamily="34" charset="0"/>
              </a:rPr>
              <a:t>also can increase the risk of this type of swelling.</a:t>
            </a:r>
          </a:p>
          <a:p>
            <a:pPr marL="457200" indent="-342900">
              <a:buClr>
                <a:schemeClr val="tx1"/>
              </a:buClr>
              <a:buFont typeface="Wingdings" pitchFamily="2" charset="2"/>
              <a:buChar char="§"/>
            </a:pPr>
            <a:r>
              <a:rPr lang="en-US" sz="2400" b="1" dirty="0">
                <a:solidFill>
                  <a:schemeClr val="tx1"/>
                </a:solidFill>
                <a:latin typeface="Aparajita" pitchFamily="34" charset="0"/>
                <a:cs typeface="Aparajita" pitchFamily="34" charset="0"/>
              </a:rPr>
              <a:t>Scalp swelling may be more likely if the amniotic sac </a:t>
            </a:r>
            <a:r>
              <a:rPr lang="en-US" sz="2400" b="1" i="1" dirty="0">
                <a:solidFill>
                  <a:schemeClr val="tx1"/>
                </a:solidFill>
                <a:latin typeface="Aparajita" pitchFamily="34" charset="0"/>
                <a:cs typeface="Aparajita" pitchFamily="34" charset="0"/>
              </a:rPr>
              <a:t>membranes rupture early</a:t>
            </a:r>
            <a:r>
              <a:rPr lang="en-US" sz="2400" b="1" dirty="0">
                <a:solidFill>
                  <a:schemeClr val="tx1"/>
                </a:solidFill>
                <a:latin typeface="Aparajita" pitchFamily="34" charset="0"/>
                <a:cs typeface="Aparajita" pitchFamily="34" charset="0"/>
              </a:rPr>
              <a:t> in labor. </a:t>
            </a:r>
          </a:p>
          <a:p>
            <a:pPr marL="457200" indent="-342900">
              <a:buClr>
                <a:schemeClr val="tx1"/>
              </a:buClr>
              <a:buFont typeface="Wingdings" pitchFamily="2" charset="2"/>
              <a:buChar char="§"/>
            </a:pPr>
            <a:endParaRPr lang="en-US" sz="2400" b="1" dirty="0">
              <a:solidFill>
                <a:schemeClr val="tx1"/>
              </a:solidFill>
              <a:latin typeface="Aparajita" pitchFamily="34" charset="0"/>
              <a:cs typeface="Aparajita" pitchFamily="34" charset="0"/>
            </a:endParaRPr>
          </a:p>
          <a:p>
            <a:pPr marL="457200" indent="-342900">
              <a:buClr>
                <a:schemeClr val="tx1"/>
              </a:buClr>
              <a:buFont typeface="Wingdings" pitchFamily="2" charset="2"/>
              <a:buChar char="§"/>
            </a:pPr>
            <a:endParaRPr lang="en-US" sz="2400" b="1" dirty="0">
              <a:solidFill>
                <a:schemeClr val="tx1"/>
              </a:solidFill>
              <a:latin typeface="Aparajita" pitchFamily="34" charset="0"/>
              <a:cs typeface="Aparajita" pitchFamily="34" charset="0"/>
            </a:endParaRPr>
          </a:p>
          <a:p>
            <a:pPr>
              <a:buClr>
                <a:schemeClr val="tx1"/>
              </a:buClr>
            </a:pPr>
            <a:endParaRPr lang="en-US" sz="2400" b="1" dirty="0">
              <a:solidFill>
                <a:schemeClr val="tx1"/>
              </a:solidFill>
              <a:latin typeface="Aparajita" pitchFamily="34" charset="0"/>
              <a:cs typeface="Aparajita" pitchFamily="34" charset="0"/>
            </a:endParaRPr>
          </a:p>
          <a:p>
            <a:pPr algn="l" rtl="0"/>
            <a:endParaRPr lang="en-US" sz="2400" b="1" dirty="0">
              <a:solidFill>
                <a:schemeClr val="tx1"/>
              </a:solidFill>
              <a:latin typeface="Aparajita" pitchFamily="34" charset="0"/>
              <a:cs typeface="Aparajita" pitchFamily="34" charset="0"/>
            </a:endParaRPr>
          </a:p>
        </p:txBody>
      </p:sp>
    </p:spTree>
    <p:extLst>
      <p:ext uri="{BB962C8B-B14F-4D97-AF65-F5344CB8AC3E}">
        <p14:creationId xmlns:p14="http://schemas.microsoft.com/office/powerpoint/2010/main" val="3238970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9464"/>
            <a:ext cx="8839200" cy="6068144"/>
          </a:xfrm>
        </p:spPr>
        <p:txBody>
          <a:bodyPr>
            <a:normAutofit/>
          </a:bodyPr>
          <a:lstStyle/>
          <a:p>
            <a:pPr>
              <a:buClr>
                <a:schemeClr val="tx1"/>
              </a:buClr>
            </a:pPr>
            <a:r>
              <a:rPr lang="en-US" sz="2800" b="1" dirty="0">
                <a:latin typeface="Aparajita" pitchFamily="34" charset="0"/>
                <a:cs typeface="Aparajita" pitchFamily="34" charset="0"/>
              </a:rPr>
              <a:t>A physical exam of the newborn infant is all that’s necessary for a diagnosis </a:t>
            </a:r>
            <a:r>
              <a:rPr lang="en-US" sz="2800" b="1" i="1" dirty="0">
                <a:latin typeface="Aparajita" pitchFamily="34" charset="0"/>
                <a:cs typeface="Aparajita" pitchFamily="34" charset="0"/>
              </a:rPr>
              <a:t>“clinical Dx”</a:t>
            </a:r>
          </a:p>
          <a:p>
            <a:pPr marL="114300" indent="0">
              <a:buNone/>
            </a:pPr>
            <a:r>
              <a:rPr lang="en-US" sz="2800" b="1" dirty="0">
                <a:latin typeface="Aparajita" pitchFamily="34" charset="0"/>
                <a:cs typeface="Aparajita" pitchFamily="34" charset="0"/>
              </a:rPr>
              <a:t>- It has ill-defined margin, no need for X-ray and will resolve in days.</a:t>
            </a:r>
          </a:p>
          <a:p>
            <a:pPr marL="114300" indent="0">
              <a:buNone/>
            </a:pPr>
            <a:r>
              <a:rPr lang="en-US" sz="2800" b="1" dirty="0">
                <a:latin typeface="Aparajita" pitchFamily="34" charset="0"/>
                <a:cs typeface="Aparajita" pitchFamily="34" charset="0"/>
              </a:rPr>
              <a:t>- Not associated with fractures but may have skin ecchymosis.</a:t>
            </a:r>
          </a:p>
          <a:p>
            <a:pPr marL="114300" indent="0">
              <a:buNone/>
            </a:pPr>
            <a:endParaRPr lang="en-US" sz="2800" b="1" dirty="0">
              <a:latin typeface="Aparajita" pitchFamily="34" charset="0"/>
              <a:cs typeface="Aparajita" pitchFamily="34" charset="0"/>
            </a:endParaRPr>
          </a:p>
          <a:p>
            <a:pPr>
              <a:buClr>
                <a:schemeClr val="tx1"/>
              </a:buClr>
            </a:pPr>
            <a:r>
              <a:rPr lang="en-US" sz="2800" b="1" dirty="0">
                <a:latin typeface="Aparajita" pitchFamily="34" charset="0"/>
                <a:cs typeface="Aparajita" pitchFamily="34" charset="0"/>
              </a:rPr>
              <a:t>Significant bleeding is rare ; but jaundice can worsen if blood is reabsorbed.</a:t>
            </a:r>
          </a:p>
          <a:p>
            <a:pPr>
              <a:buClr>
                <a:schemeClr val="tx1"/>
              </a:buClr>
            </a:pPr>
            <a:r>
              <a:rPr lang="en-US" sz="2800" b="1" u="sng" dirty="0">
                <a:latin typeface="Aparajita" pitchFamily="34" charset="0"/>
                <a:cs typeface="Aparajita" pitchFamily="34" charset="0"/>
              </a:rPr>
              <a:t>No Management needed. </a:t>
            </a:r>
          </a:p>
          <a:p>
            <a:endParaRPr lang="en-US" sz="2800" b="1" dirty="0">
              <a:latin typeface="Aparajita" pitchFamily="34" charset="0"/>
              <a:cs typeface="Aparajita" pitchFamily="34" charset="0"/>
            </a:endParaRPr>
          </a:p>
          <a:p>
            <a:endParaRPr lang="en-US" sz="2800" b="1" dirty="0">
              <a:latin typeface="Aparajita" pitchFamily="34" charset="0"/>
              <a:cs typeface="Aparajita" pitchFamily="34" charset="0"/>
            </a:endParaRPr>
          </a:p>
        </p:txBody>
      </p:sp>
    </p:spTree>
    <p:extLst>
      <p:ext uri="{BB962C8B-B14F-4D97-AF65-F5344CB8AC3E}">
        <p14:creationId xmlns:p14="http://schemas.microsoft.com/office/powerpoint/2010/main" val="3060598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22AE4A0-07B4-E422-6271-89E56F950D76}"/>
              </a:ext>
            </a:extLst>
          </p:cNvPr>
          <p:cNvGraphicFramePr>
            <a:graphicFrameLocks noGrp="1"/>
          </p:cNvGraphicFramePr>
          <p:nvPr>
            <p:extLst>
              <p:ext uri="{D42A27DB-BD31-4B8C-83A1-F6EECF244321}">
                <p14:modId xmlns:p14="http://schemas.microsoft.com/office/powerpoint/2010/main" val="4064579779"/>
              </p:ext>
            </p:extLst>
          </p:nvPr>
        </p:nvGraphicFramePr>
        <p:xfrm>
          <a:off x="533400" y="152400"/>
          <a:ext cx="7620000" cy="6129336"/>
        </p:xfrm>
        <a:graphic>
          <a:graphicData uri="http://schemas.openxmlformats.org/drawingml/2006/table">
            <a:tbl>
              <a:tblPr firstRow="1" bandRow="1">
                <a:tableStyleId>{37CE84F3-28C3-443E-9E96-99CF82512B78}</a:tableStyleId>
              </a:tblPr>
              <a:tblGrid>
                <a:gridCol w="3810000">
                  <a:extLst>
                    <a:ext uri="{9D8B030D-6E8A-4147-A177-3AD203B41FA5}">
                      <a16:colId xmlns:a16="http://schemas.microsoft.com/office/drawing/2014/main" val="1605694719"/>
                    </a:ext>
                  </a:extLst>
                </a:gridCol>
                <a:gridCol w="3810000">
                  <a:extLst>
                    <a:ext uri="{9D8B030D-6E8A-4147-A177-3AD203B41FA5}">
                      <a16:colId xmlns:a16="http://schemas.microsoft.com/office/drawing/2014/main" val="1606315642"/>
                    </a:ext>
                  </a:extLst>
                </a:gridCol>
              </a:tblGrid>
              <a:tr h="671512">
                <a:tc>
                  <a:txBody>
                    <a:bodyPr/>
                    <a:lstStyle/>
                    <a:p>
                      <a:pPr algn="ctr"/>
                      <a:r>
                        <a:rPr lang="x-none" sz="2400" dirty="0">
                          <a:solidFill>
                            <a:schemeClr val="bg1"/>
                          </a:solidFill>
                        </a:rPr>
                        <a:t>Caput Succedaneum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sz="2400" dirty="0"/>
                        <a:t>Cephalhaematoma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2162746"/>
                  </a:ext>
                </a:extLst>
              </a:tr>
              <a:tr h="671512">
                <a:tc>
                  <a:txBody>
                    <a:bodyPr/>
                    <a:lstStyle/>
                    <a:p>
                      <a:r>
                        <a:rPr lang="x-none" sz="2000" dirty="0"/>
                        <a:t>1. Present at birth on normal vaginal delivery</a:t>
                      </a:r>
                    </a:p>
                  </a:txBody>
                  <a:tcPr>
                    <a:lnT w="12700" cap="flat" cmpd="sng" algn="ctr">
                      <a:noFill/>
                      <a:prstDash val="solid"/>
                      <a:round/>
                      <a:headEnd type="none" w="med" len="med"/>
                      <a:tailEnd type="none" w="med" len="med"/>
                    </a:lnT>
                  </a:tcPr>
                </a:tc>
                <a:tc>
                  <a:txBody>
                    <a:bodyPr/>
                    <a:lstStyle/>
                    <a:p>
                      <a:r>
                        <a:rPr lang="x-none" sz="2000" dirty="0"/>
                        <a:t>1. Appears within a few days after birth on normal or forceps delivery</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61645090"/>
                  </a:ext>
                </a:extLst>
              </a:tr>
              <a:tr h="671512">
                <a:tc>
                  <a:txBody>
                    <a:bodyPr/>
                    <a:lstStyle/>
                    <a:p>
                      <a:r>
                        <a:rPr lang="x-none" sz="2000" dirty="0"/>
                        <a:t>2. May lie on sutures , not well defined</a:t>
                      </a:r>
                    </a:p>
                  </a:txBody>
                  <a:tcPr/>
                </a:tc>
                <a:tc>
                  <a:txBody>
                    <a:bodyPr/>
                    <a:lstStyle/>
                    <a:p>
                      <a:r>
                        <a:rPr lang="x-none" sz="2000" dirty="0"/>
                        <a:t>2. Well defines by suture , gradually developing , hard edge</a:t>
                      </a:r>
                    </a:p>
                  </a:txBody>
                  <a:tcPr/>
                </a:tc>
                <a:extLst>
                  <a:ext uri="{0D108BD9-81ED-4DB2-BD59-A6C34878D82A}">
                    <a16:rowId xmlns:a16="http://schemas.microsoft.com/office/drawing/2014/main" val="297551702"/>
                  </a:ext>
                </a:extLst>
              </a:tr>
              <a:tr h="671512">
                <a:tc>
                  <a:txBody>
                    <a:bodyPr/>
                    <a:lstStyle/>
                    <a:p>
                      <a:r>
                        <a:rPr lang="x-none" sz="2000" dirty="0"/>
                        <a:t>3. Soft , pits on pressure</a:t>
                      </a:r>
                    </a:p>
                  </a:txBody>
                  <a:tcPr/>
                </a:tc>
                <a:tc>
                  <a:txBody>
                    <a:bodyPr/>
                    <a:lstStyle/>
                    <a:p>
                      <a:r>
                        <a:rPr lang="x-none" sz="2000" dirty="0"/>
                        <a:t>3. Soft , elastic but does not pit on pressure</a:t>
                      </a:r>
                    </a:p>
                  </a:txBody>
                  <a:tcPr/>
                </a:tc>
                <a:extLst>
                  <a:ext uri="{0D108BD9-81ED-4DB2-BD59-A6C34878D82A}">
                    <a16:rowId xmlns:a16="http://schemas.microsoft.com/office/drawing/2014/main" val="3689743596"/>
                  </a:ext>
                </a:extLst>
              </a:tr>
              <a:tr h="671512">
                <a:tc>
                  <a:txBody>
                    <a:bodyPr/>
                    <a:lstStyle/>
                    <a:p>
                      <a:r>
                        <a:rPr lang="x-none" sz="2000" dirty="0"/>
                        <a:t>4. Skin ecchymosis</a:t>
                      </a:r>
                    </a:p>
                  </a:txBody>
                  <a:tcPr/>
                </a:tc>
                <a:tc>
                  <a:txBody>
                    <a:bodyPr/>
                    <a:lstStyle/>
                    <a:p>
                      <a:r>
                        <a:rPr lang="x-none" sz="2000" dirty="0"/>
                        <a:t>4. No skin change</a:t>
                      </a:r>
                    </a:p>
                  </a:txBody>
                  <a:tcPr/>
                </a:tc>
                <a:extLst>
                  <a:ext uri="{0D108BD9-81ED-4DB2-BD59-A6C34878D82A}">
                    <a16:rowId xmlns:a16="http://schemas.microsoft.com/office/drawing/2014/main" val="2977829628"/>
                  </a:ext>
                </a:extLst>
              </a:tr>
              <a:tr h="671512">
                <a:tc>
                  <a:txBody>
                    <a:bodyPr/>
                    <a:lstStyle/>
                    <a:p>
                      <a:r>
                        <a:rPr lang="x-none" sz="2000" dirty="0"/>
                        <a:t>5. Size largest at birth , gradually subsides within a day</a:t>
                      </a:r>
                    </a:p>
                  </a:txBody>
                  <a:tcPr/>
                </a:tc>
                <a:tc>
                  <a:txBody>
                    <a:bodyPr/>
                    <a:lstStyle/>
                    <a:p>
                      <a:r>
                        <a:rPr lang="x-none" sz="2000" dirty="0"/>
                        <a:t>5. Become largest after birth and then disappears within 6-8 weeks to few months</a:t>
                      </a:r>
                    </a:p>
                  </a:txBody>
                  <a:tcPr/>
                </a:tc>
                <a:extLst>
                  <a:ext uri="{0D108BD9-81ED-4DB2-BD59-A6C34878D82A}">
                    <a16:rowId xmlns:a16="http://schemas.microsoft.com/office/drawing/2014/main" val="3288617738"/>
                  </a:ext>
                </a:extLst>
              </a:tr>
              <a:tr h="671512">
                <a:tc>
                  <a:txBody>
                    <a:bodyPr/>
                    <a:lstStyle/>
                    <a:p>
                      <a:r>
                        <a:rPr lang="x-none" sz="2000" dirty="0"/>
                        <a:t>6. No underlying skull bone fracture</a:t>
                      </a:r>
                    </a:p>
                  </a:txBody>
                  <a:tcPr/>
                </a:tc>
                <a:tc>
                  <a:txBody>
                    <a:bodyPr/>
                    <a:lstStyle/>
                    <a:p>
                      <a:r>
                        <a:rPr lang="x-none" sz="2000" dirty="0"/>
                        <a:t>6. There maybe an underlying skull bone fracture</a:t>
                      </a:r>
                    </a:p>
                  </a:txBody>
                  <a:tcPr/>
                </a:tc>
                <a:extLst>
                  <a:ext uri="{0D108BD9-81ED-4DB2-BD59-A6C34878D82A}">
                    <a16:rowId xmlns:a16="http://schemas.microsoft.com/office/drawing/2014/main" val="767481362"/>
                  </a:ext>
                </a:extLst>
              </a:tr>
              <a:tr h="671512">
                <a:tc>
                  <a:txBody>
                    <a:bodyPr/>
                    <a:lstStyle/>
                    <a:p>
                      <a:r>
                        <a:rPr lang="x-none" sz="2000" dirty="0"/>
                        <a:t>7. No treatment required</a:t>
                      </a:r>
                    </a:p>
                  </a:txBody>
                  <a:tcPr/>
                </a:tc>
                <a:tc>
                  <a:txBody>
                    <a:bodyPr/>
                    <a:lstStyle/>
                    <a:p>
                      <a:r>
                        <a:rPr lang="x-none" sz="2000" dirty="0"/>
                        <a:t>7. No treatment required</a:t>
                      </a:r>
                    </a:p>
                  </a:txBody>
                  <a:tcPr/>
                </a:tc>
                <a:extLst>
                  <a:ext uri="{0D108BD9-81ED-4DB2-BD59-A6C34878D82A}">
                    <a16:rowId xmlns:a16="http://schemas.microsoft.com/office/drawing/2014/main" val="4115024316"/>
                  </a:ext>
                </a:extLst>
              </a:tr>
            </a:tbl>
          </a:graphicData>
        </a:graphic>
      </p:graphicFrame>
    </p:spTree>
    <p:extLst>
      <p:ext uri="{BB962C8B-B14F-4D97-AF65-F5344CB8AC3E}">
        <p14:creationId xmlns:p14="http://schemas.microsoft.com/office/powerpoint/2010/main" val="1807901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45"/>
            <a:ext cx="6172200" cy="792088"/>
          </a:xfrm>
        </p:spPr>
        <p:txBody>
          <a:bodyPr>
            <a:normAutofit fontScale="90000"/>
          </a:bodyPr>
          <a:lstStyle/>
          <a:p>
            <a:pPr algn="l"/>
            <a:r>
              <a:rPr lang="en-US" sz="3200" b="1" dirty="0">
                <a:ln w="18415" cmpd="sng">
                  <a:solidFill>
                    <a:srgbClr val="FFFFFF"/>
                  </a:solidFill>
                  <a:prstDash val="solid"/>
                </a:ln>
                <a:solidFill>
                  <a:srgbClr val="0070C0"/>
                </a:solidFill>
              </a:rPr>
              <a:t>3.Subgaleal hematoma</a:t>
            </a:r>
          </a:p>
        </p:txBody>
      </p:sp>
      <p:sp>
        <p:nvSpPr>
          <p:cNvPr id="3" name="Content Placeholder 2"/>
          <p:cNvSpPr>
            <a:spLocks noGrp="1"/>
          </p:cNvSpPr>
          <p:nvPr>
            <p:ph idx="1"/>
          </p:nvPr>
        </p:nvSpPr>
        <p:spPr>
          <a:xfrm>
            <a:off x="41590" y="1219200"/>
            <a:ext cx="9144000" cy="5842635"/>
          </a:xfrm>
        </p:spPr>
        <p:txBody>
          <a:bodyPr>
            <a:noAutofit/>
          </a:bodyPr>
          <a:lstStyle/>
          <a:p>
            <a:pPr marL="180000" algn="l" rtl="0">
              <a:buClr>
                <a:schemeClr val="tx1"/>
              </a:buClr>
            </a:pPr>
            <a:r>
              <a:rPr lang="en-US" sz="2800" b="1" dirty="0">
                <a:latin typeface="Aparajita" pitchFamily="34" charset="0"/>
                <a:cs typeface="Aparajita" pitchFamily="34" charset="0"/>
              </a:rPr>
              <a:t>It is a </a:t>
            </a:r>
            <a:r>
              <a:rPr lang="en-US" sz="2800" b="1" u="sng" dirty="0">
                <a:latin typeface="Aparajita" pitchFamily="34" charset="0"/>
                <a:cs typeface="Aparajita" pitchFamily="34" charset="0"/>
              </a:rPr>
              <a:t>life threatening </a:t>
            </a:r>
            <a:r>
              <a:rPr lang="en-US" sz="2800" b="1" dirty="0">
                <a:latin typeface="Aparajita" pitchFamily="34" charset="0"/>
                <a:cs typeface="Aparajita" pitchFamily="34" charset="0"/>
              </a:rPr>
              <a:t>bleeding in the potential space                                                between the periosteum and the scalp aponeurosis .</a:t>
            </a:r>
          </a:p>
          <a:p>
            <a:pPr marL="180000">
              <a:buClr>
                <a:schemeClr val="tx1"/>
              </a:buClr>
            </a:pPr>
            <a:r>
              <a:rPr lang="en-US" sz="2800" b="1" u="sng" dirty="0">
                <a:latin typeface="Aparajita" pitchFamily="34" charset="0"/>
                <a:cs typeface="Aparajita" pitchFamily="34" charset="0"/>
              </a:rPr>
              <a:t>Cross suture lines.</a:t>
            </a:r>
          </a:p>
          <a:p>
            <a:pPr marL="180000">
              <a:buClr>
                <a:schemeClr val="tx1"/>
              </a:buClr>
            </a:pPr>
            <a:r>
              <a:rPr lang="en-US" sz="2800" b="1" dirty="0">
                <a:latin typeface="Aparajita" pitchFamily="34" charset="0"/>
                <a:cs typeface="Aparajita" pitchFamily="34" charset="0"/>
              </a:rPr>
              <a:t>90% of cases result from a </a:t>
            </a:r>
            <a:r>
              <a:rPr lang="en-US" sz="2800" b="1" u="sng" dirty="0">
                <a:latin typeface="Aparajita" pitchFamily="34" charset="0"/>
                <a:cs typeface="Aparajita" pitchFamily="34" charset="0"/>
              </a:rPr>
              <a:t>vacuum</a:t>
            </a:r>
            <a:r>
              <a:rPr lang="en-US" sz="2800" b="1" dirty="0">
                <a:latin typeface="Aparajita" pitchFamily="34" charset="0"/>
                <a:cs typeface="Aparajita" pitchFamily="34" charset="0"/>
              </a:rPr>
              <a:t> applied to the head at delivery. </a:t>
            </a:r>
          </a:p>
          <a:p>
            <a:pPr marL="180000">
              <a:buClr>
                <a:schemeClr val="tx1"/>
              </a:buClr>
            </a:pPr>
            <a:r>
              <a:rPr lang="en-US" sz="2800" b="1" dirty="0">
                <a:latin typeface="Aparajita" pitchFamily="34" charset="0"/>
                <a:cs typeface="Aparajita" pitchFamily="34" charset="0"/>
              </a:rPr>
              <a:t>It’s highly associated with head trauma → fractures or ICH or it may be the 1</a:t>
            </a:r>
            <a:r>
              <a:rPr lang="en-US" sz="2800" b="1" baseline="30000" dirty="0">
                <a:latin typeface="Aparajita" pitchFamily="34" charset="0"/>
                <a:cs typeface="Aparajita" pitchFamily="34" charset="0"/>
              </a:rPr>
              <a:t>st</a:t>
            </a:r>
            <a:r>
              <a:rPr lang="en-US" sz="2800" b="1" dirty="0">
                <a:latin typeface="Aparajita" pitchFamily="34" charset="0"/>
                <a:cs typeface="Aparajita" pitchFamily="34" charset="0"/>
              </a:rPr>
              <a:t> presentation of hemophilia.</a:t>
            </a:r>
          </a:p>
          <a:p>
            <a:pPr marL="180000">
              <a:buClr>
                <a:schemeClr val="tx1"/>
              </a:buClr>
            </a:pPr>
            <a:r>
              <a:rPr lang="en-US" sz="2800" b="1" dirty="0">
                <a:latin typeface="Aparajita" pitchFamily="34" charset="0"/>
                <a:cs typeface="Aparajita" pitchFamily="34" charset="0"/>
              </a:rPr>
              <a:t>May cause significant bleeding → hypotension, </a:t>
            </a:r>
            <a:r>
              <a:rPr lang="en-US" sz="2800" b="1" u="sng" dirty="0">
                <a:latin typeface="Aparajita" pitchFamily="34" charset="0"/>
                <a:cs typeface="Aparajita" pitchFamily="34" charset="0"/>
              </a:rPr>
              <a:t>shock</a:t>
            </a:r>
            <a:r>
              <a:rPr lang="en-US" sz="2800" b="1" dirty="0">
                <a:latin typeface="Aparajita" pitchFamily="34" charset="0"/>
                <a:cs typeface="Aparajita" pitchFamily="34" charset="0"/>
              </a:rPr>
              <a:t>, coagulopathy, jaundice.</a:t>
            </a:r>
          </a:p>
          <a:p>
            <a:pPr marL="180000">
              <a:buClr>
                <a:schemeClr val="tx1"/>
              </a:buClr>
            </a:pPr>
            <a:endParaRPr lang="en-US" sz="2800" b="1" dirty="0">
              <a:latin typeface="Aparajita" pitchFamily="34" charset="0"/>
              <a:cs typeface="Aparajita" pitchFamily="34" charset="0"/>
            </a:endParaRPr>
          </a:p>
          <a:p>
            <a:pPr marL="180000">
              <a:buClr>
                <a:schemeClr val="tx1"/>
              </a:buClr>
            </a:pPr>
            <a:endParaRPr lang="en-US" sz="2800" b="1" dirty="0">
              <a:latin typeface="Aparajita" pitchFamily="34" charset="0"/>
              <a:cs typeface="Aparajita" pitchFamily="34" charset="0"/>
            </a:endParaRPr>
          </a:p>
          <a:p>
            <a:pPr marL="0" indent="0">
              <a:buNone/>
            </a:pPr>
            <a:endParaRPr lang="en-US" sz="2800" b="1" dirty="0">
              <a:latin typeface="Aparajita" pitchFamily="34" charset="0"/>
              <a:cs typeface="Aparajita"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7" t="6666" r="51404" b="4665"/>
          <a:stretch/>
        </p:blipFill>
        <p:spPr bwMode="auto">
          <a:xfrm>
            <a:off x="7086600" y="83127"/>
            <a:ext cx="2015810" cy="255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110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400"/>
            <a:ext cx="3056892" cy="685800"/>
          </a:xfrm>
        </p:spPr>
        <p:txBody>
          <a:bodyPr>
            <a:normAutofit fontScale="90000"/>
          </a:bodyPr>
          <a:lstStyle/>
          <a:p>
            <a:pPr algn="l"/>
            <a:r>
              <a:rPr lang="en-US" sz="3100" dirty="0"/>
              <a:t>DIAGNOSIS</a:t>
            </a:r>
            <a:r>
              <a:rPr lang="en-US" sz="2800" dirty="0"/>
              <a:t> </a:t>
            </a:r>
          </a:p>
        </p:txBody>
      </p:sp>
      <p:sp>
        <p:nvSpPr>
          <p:cNvPr id="3" name="Content Placeholder 2"/>
          <p:cNvSpPr>
            <a:spLocks noGrp="1"/>
          </p:cNvSpPr>
          <p:nvPr>
            <p:ph idx="1"/>
          </p:nvPr>
        </p:nvSpPr>
        <p:spPr>
          <a:xfrm>
            <a:off x="182563" y="1524000"/>
            <a:ext cx="8856984" cy="6168752"/>
          </a:xfrm>
        </p:spPr>
        <p:txBody>
          <a:bodyPr>
            <a:noAutofit/>
          </a:bodyPr>
          <a:lstStyle/>
          <a:p>
            <a:pPr>
              <a:buClr>
                <a:schemeClr val="tx1"/>
              </a:buClr>
            </a:pPr>
            <a:r>
              <a:rPr lang="en-US" sz="2800" b="1" dirty="0">
                <a:latin typeface="Aparajita" pitchFamily="34" charset="0"/>
                <a:cs typeface="Aparajita" pitchFamily="34" charset="0"/>
              </a:rPr>
              <a:t>Is generally </a:t>
            </a:r>
            <a:r>
              <a:rPr lang="en-US" sz="2800" b="1" i="1" dirty="0">
                <a:latin typeface="Aparajita" pitchFamily="34" charset="0"/>
                <a:cs typeface="Aparajita" pitchFamily="34" charset="0"/>
              </a:rPr>
              <a:t>clinical </a:t>
            </a:r>
            <a:r>
              <a:rPr lang="en-US" sz="2800" b="1" dirty="0">
                <a:latin typeface="Aparajita" pitchFamily="34" charset="0"/>
                <a:cs typeface="Aparajita" pitchFamily="34" charset="0"/>
              </a:rPr>
              <a:t>: </a:t>
            </a:r>
          </a:p>
          <a:p>
            <a:pPr lvl="1">
              <a:buClr>
                <a:schemeClr val="tx1"/>
              </a:buClr>
              <a:buFont typeface="Wingdings" pitchFamily="2" charset="2"/>
              <a:buChar char="§"/>
            </a:pPr>
            <a:r>
              <a:rPr lang="en-US" sz="2400" b="1" dirty="0">
                <a:latin typeface="Aparajita" pitchFamily="34" charset="0"/>
                <a:cs typeface="Aparajita" pitchFamily="34" charset="0"/>
              </a:rPr>
              <a:t>Fluctuant boggy mass </a:t>
            </a:r>
            <a:r>
              <a:rPr lang="en-US" sz="2400" b="1" u="sng" dirty="0">
                <a:latin typeface="Aparajita" pitchFamily="34" charset="0"/>
                <a:cs typeface="Aparajita" pitchFamily="34" charset="0"/>
              </a:rPr>
              <a:t>“pitting edema”</a:t>
            </a:r>
            <a:r>
              <a:rPr lang="en-US" sz="2400" b="1" dirty="0">
                <a:latin typeface="Aparajita" pitchFamily="34" charset="0"/>
                <a:cs typeface="Aparajita" pitchFamily="34" charset="0"/>
              </a:rPr>
              <a:t>                                                                                developing over the scalp                                                                                                      (especially over the </a:t>
            </a:r>
            <a:r>
              <a:rPr lang="en-US" sz="2400" b="1" u="sng" dirty="0">
                <a:latin typeface="Aparajita" pitchFamily="34" charset="0"/>
                <a:cs typeface="Aparajita" pitchFamily="34" charset="0"/>
              </a:rPr>
              <a:t>occiput</a:t>
            </a:r>
            <a:r>
              <a:rPr lang="en-US" sz="2400" b="1" dirty="0">
                <a:latin typeface="Aparajita" pitchFamily="34" charset="0"/>
                <a:cs typeface="Aparajita" pitchFamily="34" charset="0"/>
              </a:rPr>
              <a:t>).</a:t>
            </a:r>
          </a:p>
          <a:p>
            <a:pPr lvl="1">
              <a:buClr>
                <a:schemeClr val="tx1"/>
              </a:buClr>
              <a:buFont typeface="Wingdings" pitchFamily="2" charset="2"/>
              <a:buChar char="§"/>
            </a:pPr>
            <a:r>
              <a:rPr lang="en-US" sz="2400" b="1" dirty="0">
                <a:latin typeface="Aparajita" pitchFamily="34" charset="0"/>
                <a:cs typeface="Aparajita" pitchFamily="34" charset="0"/>
              </a:rPr>
              <a:t>Develops gradually </a:t>
            </a:r>
            <a:r>
              <a:rPr lang="en-US" sz="2400" b="1" u="sng" dirty="0">
                <a:latin typeface="Aparajita" pitchFamily="34" charset="0"/>
                <a:cs typeface="Aparajita" pitchFamily="34" charset="0"/>
              </a:rPr>
              <a:t>12-72 hour after delivery</a:t>
            </a:r>
            <a:r>
              <a:rPr lang="en-US" sz="2400" b="1" dirty="0">
                <a:latin typeface="Aparajita" pitchFamily="34" charset="0"/>
                <a:cs typeface="Aparajita" pitchFamily="34" charset="0"/>
              </a:rPr>
              <a:t>.  </a:t>
            </a:r>
          </a:p>
          <a:p>
            <a:pPr lvl="1">
              <a:buClr>
                <a:schemeClr val="tx1"/>
              </a:buClr>
              <a:buFont typeface="Wingdings" pitchFamily="2" charset="2"/>
              <a:buChar char="§"/>
            </a:pPr>
            <a:r>
              <a:rPr lang="en-US" sz="2400" b="1" dirty="0">
                <a:latin typeface="Aparajita" pitchFamily="34" charset="0"/>
                <a:cs typeface="Aparajita" pitchFamily="34" charset="0"/>
              </a:rPr>
              <a:t>Usually insidious and may not be recognized for hours. </a:t>
            </a:r>
          </a:p>
          <a:p>
            <a:pPr lvl="1">
              <a:buClr>
                <a:schemeClr val="tx1"/>
              </a:buClr>
              <a:buFont typeface="Wingdings" pitchFamily="2" charset="2"/>
              <a:buChar char="§"/>
            </a:pPr>
            <a:r>
              <a:rPr lang="en-US" sz="2400" b="1" dirty="0">
                <a:latin typeface="Aparajita" pitchFamily="34" charset="0"/>
                <a:cs typeface="Aparajita" pitchFamily="34" charset="0"/>
              </a:rPr>
              <a:t>Swelling may obscure the fontanelle and cross suture lines </a:t>
            </a:r>
            <a:r>
              <a:rPr lang="en-US" sz="2400" b="1" i="1" dirty="0">
                <a:latin typeface="Aparajita" pitchFamily="34" charset="0"/>
                <a:cs typeface="Aparajita" pitchFamily="34" charset="0"/>
              </a:rPr>
              <a:t>“distinguishing it from cephalohematoma”. </a:t>
            </a:r>
          </a:p>
          <a:p>
            <a:pPr marL="228600" lvl="1" indent="0">
              <a:buClr>
                <a:schemeClr val="tx1"/>
              </a:buClr>
              <a:buNone/>
            </a:pPr>
            <a:endParaRPr lang="en-US" sz="2400" b="1" dirty="0">
              <a:latin typeface="Aparajita" pitchFamily="34" charset="0"/>
              <a:cs typeface="Aparajita"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945" y="163286"/>
            <a:ext cx="4047492" cy="303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8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190500" y="-152400"/>
            <a:ext cx="8763000" cy="1371600"/>
          </a:xfrm>
        </p:spPr>
        <p:txBody>
          <a:bodyPr>
            <a:noAutofit/>
          </a:bodyPr>
          <a:lstStyle/>
          <a:p>
            <a:pPr marL="0" indent="0" algn="ctr" rtl="0">
              <a:buNone/>
            </a:pPr>
            <a:endParaRPr lang="en-US" sz="2800" dirty="0">
              <a:solidFill>
                <a:schemeClr val="tx1"/>
              </a:solidFill>
            </a:endParaRPr>
          </a:p>
          <a:p>
            <a:pPr marL="0" indent="0" algn="ctr" rtl="0">
              <a:buNone/>
            </a:pPr>
            <a:r>
              <a:rPr lang="en-US" sz="2800" dirty="0">
                <a:solidFill>
                  <a:schemeClr val="tx1"/>
                </a:solidFill>
              </a:rPr>
              <a:t>This aspiration induces its effect via four major pulmonary </a:t>
            </a:r>
            <a:r>
              <a:rPr lang="en-US" sz="2800">
                <a:solidFill>
                  <a:schemeClr val="tx1"/>
                </a:solidFill>
              </a:rPr>
              <a:t>effects:</a:t>
            </a:r>
            <a:endParaRPr lang="ar-SA" sz="2800" dirty="0">
              <a:solidFill>
                <a:schemeClr val="tx1"/>
              </a:solidFill>
            </a:endParaRPr>
          </a:p>
        </p:txBody>
      </p:sp>
      <p:sp>
        <p:nvSpPr>
          <p:cNvPr id="5" name="Oval 4"/>
          <p:cNvSpPr/>
          <p:nvPr/>
        </p:nvSpPr>
        <p:spPr>
          <a:xfrm>
            <a:off x="2133600" y="1607128"/>
            <a:ext cx="4876800" cy="2057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Meconuim</a:t>
            </a:r>
            <a:r>
              <a:rPr lang="en-US" sz="3200" dirty="0"/>
              <a:t> aspiration</a:t>
            </a:r>
          </a:p>
        </p:txBody>
      </p:sp>
      <p:cxnSp>
        <p:nvCxnSpPr>
          <p:cNvPr id="7" name="Straight Arrow Connector 6"/>
          <p:cNvCxnSpPr/>
          <p:nvPr/>
        </p:nvCxnSpPr>
        <p:spPr>
          <a:xfrm flipH="1">
            <a:off x="1582882" y="3335482"/>
            <a:ext cx="990600" cy="71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0" y="4107873"/>
            <a:ext cx="2133600" cy="1447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Airway obstruction</a:t>
            </a:r>
          </a:p>
        </p:txBody>
      </p:sp>
      <p:cxnSp>
        <p:nvCxnSpPr>
          <p:cNvPr id="10" name="Straight Arrow Connector 9"/>
          <p:cNvCxnSpPr/>
          <p:nvPr/>
        </p:nvCxnSpPr>
        <p:spPr>
          <a:xfrm flipH="1">
            <a:off x="3657600" y="37338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81200" y="4814455"/>
            <a:ext cx="2286000" cy="148243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Surfactant dysfunction</a:t>
            </a:r>
          </a:p>
        </p:txBody>
      </p:sp>
      <p:cxnSp>
        <p:nvCxnSpPr>
          <p:cNvPr id="13" name="Straight Arrow Connector 12"/>
          <p:cNvCxnSpPr/>
          <p:nvPr/>
        </p:nvCxnSpPr>
        <p:spPr>
          <a:xfrm>
            <a:off x="5029200" y="3792682"/>
            <a:ext cx="228600" cy="77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19599" y="4856018"/>
            <a:ext cx="2376055" cy="1600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Chemical pneumonitis</a:t>
            </a:r>
          </a:p>
        </p:txBody>
      </p:sp>
      <p:cxnSp>
        <p:nvCxnSpPr>
          <p:cNvPr id="16" name="Straight Arrow Connector 15"/>
          <p:cNvCxnSpPr/>
          <p:nvPr/>
        </p:nvCxnSpPr>
        <p:spPr>
          <a:xfrm>
            <a:off x="6591300" y="3335482"/>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81355" y="4360718"/>
            <a:ext cx="2462645" cy="1295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Pulmonary hypertension</a:t>
            </a:r>
          </a:p>
        </p:txBody>
      </p:sp>
    </p:spTree>
    <p:extLst>
      <p:ext uri="{BB962C8B-B14F-4D97-AF65-F5344CB8AC3E}">
        <p14:creationId xmlns:p14="http://schemas.microsoft.com/office/powerpoint/2010/main" val="1477860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16416" cy="5746209"/>
          </a:xfrm>
        </p:spPr>
        <p:txBody>
          <a:bodyPr>
            <a:normAutofit/>
          </a:bodyPr>
          <a:lstStyle/>
          <a:p>
            <a:pPr marL="180000" algn="l" rtl="0">
              <a:lnSpc>
                <a:spcPct val="110000"/>
              </a:lnSpc>
              <a:buClr>
                <a:schemeClr val="tx1"/>
              </a:buClr>
            </a:pPr>
            <a:r>
              <a:rPr lang="en-US" sz="2400" b="1" dirty="0"/>
              <a:t>Laboratory evaluation may consist of </a:t>
            </a:r>
            <a:r>
              <a:rPr lang="en-US" sz="2400" b="1" u="sng" dirty="0" err="1"/>
              <a:t>hematocrite</a:t>
            </a:r>
            <a:r>
              <a:rPr lang="en-US" sz="2400" b="1" dirty="0"/>
              <a:t> evaluation, and </a:t>
            </a:r>
            <a:r>
              <a:rPr lang="en-US" sz="2400" b="1" u="sng" dirty="0"/>
              <a:t>coagulation</a:t>
            </a:r>
            <a:r>
              <a:rPr lang="en-US" sz="2400" b="1" dirty="0"/>
              <a:t> studies may be required. </a:t>
            </a:r>
          </a:p>
          <a:p>
            <a:pPr marL="180000" algn="l" rtl="0">
              <a:lnSpc>
                <a:spcPct val="110000"/>
              </a:lnSpc>
              <a:buClr>
                <a:schemeClr val="tx1"/>
              </a:buClr>
            </a:pPr>
            <a:endParaRPr lang="en-US" sz="2400" b="1" dirty="0"/>
          </a:p>
          <a:p>
            <a:pPr marL="180000">
              <a:lnSpc>
                <a:spcPct val="110000"/>
              </a:lnSpc>
              <a:buClr>
                <a:schemeClr val="tx1"/>
              </a:buClr>
            </a:pPr>
            <a:r>
              <a:rPr lang="en-US" sz="2400" b="1" dirty="0"/>
              <a:t>Management consists of </a:t>
            </a:r>
            <a:r>
              <a:rPr lang="en-US" sz="2400" b="1" u="sng" dirty="0"/>
              <a:t>strict observation</a:t>
            </a:r>
            <a:r>
              <a:rPr lang="en-US" sz="2400" b="1" dirty="0"/>
              <a:t> and providing treatment when needed. </a:t>
            </a:r>
          </a:p>
          <a:p>
            <a:pPr marL="180000">
              <a:lnSpc>
                <a:spcPct val="110000"/>
              </a:lnSpc>
              <a:buClr>
                <a:schemeClr val="tx1"/>
              </a:buClr>
            </a:pPr>
            <a:endParaRPr lang="en-US" sz="2400" b="1" dirty="0"/>
          </a:p>
          <a:p>
            <a:pPr marL="180000">
              <a:lnSpc>
                <a:spcPct val="110000"/>
              </a:lnSpc>
              <a:buClr>
                <a:schemeClr val="tx1"/>
              </a:buClr>
            </a:pPr>
            <a:r>
              <a:rPr lang="en-US" sz="2400" b="1" dirty="0"/>
              <a:t>In the absence of shock or intracranial injury, the long-term prognosis is generally good.</a:t>
            </a:r>
          </a:p>
          <a:p>
            <a:pPr marL="180000">
              <a:lnSpc>
                <a:spcPct val="110000"/>
              </a:lnSpc>
              <a:buClr>
                <a:schemeClr val="tx1"/>
              </a:buClr>
            </a:pPr>
            <a:endParaRPr lang="en-US" sz="2400" b="1" dirty="0"/>
          </a:p>
          <a:p>
            <a:pPr marL="180000" algn="l" rtl="0">
              <a:lnSpc>
                <a:spcPct val="110000"/>
              </a:lnSpc>
              <a:buClr>
                <a:schemeClr val="tx1"/>
              </a:buClr>
            </a:pPr>
            <a:endParaRPr lang="en-US" sz="2400" b="1" dirty="0"/>
          </a:p>
          <a:p>
            <a:pPr marL="180000" algn="l" rtl="0">
              <a:lnSpc>
                <a:spcPct val="110000"/>
              </a:lnSpc>
            </a:pPr>
            <a:endParaRPr lang="en-US" sz="2400" b="1" dirty="0"/>
          </a:p>
          <a:p>
            <a:pPr marL="180000" algn="l" rtl="0">
              <a:lnSpc>
                <a:spcPct val="110000"/>
              </a:lnSpc>
            </a:pPr>
            <a:endParaRPr lang="en-US" sz="2400" b="1" dirty="0"/>
          </a:p>
          <a:p>
            <a:pPr marL="180000" algn="l" rtl="0">
              <a:lnSpc>
                <a:spcPct val="110000"/>
              </a:lnSpc>
            </a:pPr>
            <a:endParaRPr lang="en-US" sz="2400" b="1" dirty="0"/>
          </a:p>
        </p:txBody>
      </p:sp>
    </p:spTree>
    <p:extLst>
      <p:ext uri="{BB962C8B-B14F-4D97-AF65-F5344CB8AC3E}">
        <p14:creationId xmlns:p14="http://schemas.microsoft.com/office/powerpoint/2010/main" val="3137032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295"/>
            <a:ext cx="7696200" cy="722313"/>
          </a:xfrm>
        </p:spPr>
        <p:txBody>
          <a:bodyPr>
            <a:normAutofit fontScale="90000"/>
          </a:bodyPr>
          <a:lstStyle/>
          <a:p>
            <a:pPr algn="l"/>
            <a:r>
              <a:rPr lang="en-US" sz="3200" dirty="0">
                <a:solidFill>
                  <a:srgbClr val="0070C0"/>
                </a:solidFill>
              </a:rPr>
              <a:t>4. Abrasions and lacerations</a:t>
            </a:r>
          </a:p>
        </p:txBody>
      </p:sp>
      <p:sp>
        <p:nvSpPr>
          <p:cNvPr id="3" name="Content Placeholder 2"/>
          <p:cNvSpPr>
            <a:spLocks noGrp="1"/>
          </p:cNvSpPr>
          <p:nvPr>
            <p:ph idx="1"/>
          </p:nvPr>
        </p:nvSpPr>
        <p:spPr>
          <a:xfrm>
            <a:off x="21772" y="1295401"/>
            <a:ext cx="6031366" cy="5334000"/>
          </a:xfrm>
        </p:spPr>
        <p:txBody>
          <a:bodyPr>
            <a:normAutofit fontScale="77500" lnSpcReduction="20000"/>
          </a:bodyPr>
          <a:lstStyle/>
          <a:p>
            <a:pPr>
              <a:buClr>
                <a:schemeClr val="tx1"/>
              </a:buClr>
            </a:pPr>
            <a:r>
              <a:rPr lang="en-US" sz="3000" b="1" u="sng" dirty="0">
                <a:solidFill>
                  <a:srgbClr val="0070C0"/>
                </a:solidFill>
                <a:latin typeface="Aparajita" pitchFamily="34" charset="0"/>
                <a:cs typeface="Aparajita" pitchFamily="34" charset="0"/>
              </a:rPr>
              <a:t>Abrasion</a:t>
            </a:r>
            <a:r>
              <a:rPr lang="en-US" sz="3000" b="1" dirty="0">
                <a:solidFill>
                  <a:schemeClr val="tx1"/>
                </a:solidFill>
                <a:latin typeface="Aparajita" pitchFamily="34" charset="0"/>
                <a:cs typeface="Aparajita" pitchFamily="34" charset="0"/>
              </a:rPr>
              <a:t> : is a partial thickness wound caused by damage to the skin by friction and can be </a:t>
            </a:r>
            <a:r>
              <a:rPr lang="en-US" sz="3000" b="1" u="sng" dirty="0">
                <a:solidFill>
                  <a:schemeClr val="tx1"/>
                </a:solidFill>
                <a:latin typeface="Aparajita" pitchFamily="34" charset="0"/>
                <a:cs typeface="Aparajita" pitchFamily="34" charset="0"/>
              </a:rPr>
              <a:t>superficial</a:t>
            </a:r>
            <a:r>
              <a:rPr lang="en-US" sz="3000" b="1" dirty="0">
                <a:solidFill>
                  <a:schemeClr val="tx1"/>
                </a:solidFill>
                <a:latin typeface="Aparajita" pitchFamily="34" charset="0"/>
                <a:cs typeface="Aparajita" pitchFamily="34" charset="0"/>
              </a:rPr>
              <a:t> involving only the epidermis to </a:t>
            </a:r>
            <a:r>
              <a:rPr lang="en-US" sz="3000" b="1" u="sng" dirty="0">
                <a:solidFill>
                  <a:schemeClr val="tx1"/>
                </a:solidFill>
                <a:latin typeface="Aparajita" pitchFamily="34" charset="0"/>
                <a:cs typeface="Aparajita" pitchFamily="34" charset="0"/>
              </a:rPr>
              <a:t>deep</a:t>
            </a:r>
            <a:r>
              <a:rPr lang="en-US" sz="3000" b="1" dirty="0">
                <a:solidFill>
                  <a:schemeClr val="tx1"/>
                </a:solidFill>
                <a:latin typeface="Aparajita" pitchFamily="34" charset="0"/>
                <a:cs typeface="Aparajita" pitchFamily="34" charset="0"/>
              </a:rPr>
              <a:t> involving the deep dermis. </a:t>
            </a:r>
          </a:p>
          <a:p>
            <a:pPr marL="114300" indent="0">
              <a:buNone/>
            </a:pPr>
            <a:r>
              <a:rPr lang="en-US" sz="3000" b="1" dirty="0">
                <a:solidFill>
                  <a:schemeClr val="tx1"/>
                </a:solidFill>
                <a:latin typeface="Aparajita" pitchFamily="34" charset="0"/>
                <a:cs typeface="Aparajita" pitchFamily="34" charset="0"/>
              </a:rPr>
              <a:t>      </a:t>
            </a:r>
            <a:r>
              <a:rPr lang="en-US" sz="2600" b="1" dirty="0">
                <a:solidFill>
                  <a:schemeClr val="tx1"/>
                </a:solidFill>
                <a:latin typeface="Aparajita" pitchFamily="34" charset="0"/>
                <a:cs typeface="Aparajita" pitchFamily="34" charset="0"/>
              </a:rPr>
              <a:t>- usually involve minimal bleeding.</a:t>
            </a:r>
          </a:p>
          <a:p>
            <a:pPr>
              <a:buClr>
                <a:schemeClr val="tx1"/>
              </a:buClr>
            </a:pPr>
            <a:r>
              <a:rPr lang="en-US" sz="3000" b="1" u="sng" dirty="0">
                <a:solidFill>
                  <a:srgbClr val="0070C0"/>
                </a:solidFill>
                <a:latin typeface="Aparajita" pitchFamily="34" charset="0"/>
                <a:cs typeface="Aparajita" pitchFamily="34" charset="0"/>
              </a:rPr>
              <a:t>laceration</a:t>
            </a:r>
            <a:r>
              <a:rPr lang="en-US" sz="3000" b="1" dirty="0">
                <a:solidFill>
                  <a:schemeClr val="tx1"/>
                </a:solidFill>
                <a:latin typeface="Aparajita" pitchFamily="34" charset="0"/>
                <a:cs typeface="Aparajita" pitchFamily="34" charset="0"/>
              </a:rPr>
              <a:t>: a deep cut or tear in skin or flesh.</a:t>
            </a:r>
          </a:p>
          <a:p>
            <a:pPr>
              <a:buClr>
                <a:schemeClr val="tx1"/>
              </a:buClr>
            </a:pPr>
            <a:r>
              <a:rPr lang="en-US" sz="3000" b="1" dirty="0">
                <a:solidFill>
                  <a:schemeClr val="tx1"/>
                </a:solidFill>
                <a:latin typeface="Aparajita" pitchFamily="34" charset="0"/>
                <a:cs typeface="Aparajita" pitchFamily="34" charset="0"/>
              </a:rPr>
              <a:t>Abrasions and lacerations sometimes may occur as </a:t>
            </a:r>
            <a:r>
              <a:rPr lang="en-US" sz="3000" b="1" i="1" dirty="0">
                <a:solidFill>
                  <a:schemeClr val="tx1"/>
                </a:solidFill>
                <a:latin typeface="Aparajita" pitchFamily="34" charset="0"/>
                <a:cs typeface="Aparajita" pitchFamily="34" charset="0"/>
              </a:rPr>
              <a:t>scalpel cuts </a:t>
            </a:r>
            <a:r>
              <a:rPr lang="en-US" sz="3000" b="1" dirty="0">
                <a:solidFill>
                  <a:schemeClr val="tx1"/>
                </a:solidFill>
                <a:latin typeface="Aparajita" pitchFamily="34" charset="0"/>
                <a:cs typeface="Aparajita" pitchFamily="34" charset="0"/>
              </a:rPr>
              <a:t>during cesarean delivery or during </a:t>
            </a:r>
            <a:r>
              <a:rPr lang="en-US" sz="3000" b="1" i="1" dirty="0">
                <a:solidFill>
                  <a:schemeClr val="tx1"/>
                </a:solidFill>
                <a:latin typeface="Aparajita" pitchFamily="34" charset="0"/>
                <a:cs typeface="Aparajita" pitchFamily="34" charset="0"/>
              </a:rPr>
              <a:t>instrumental delivery </a:t>
            </a:r>
            <a:r>
              <a:rPr lang="en-US" sz="3000" b="1" dirty="0">
                <a:solidFill>
                  <a:schemeClr val="tx1"/>
                </a:solidFill>
                <a:latin typeface="Aparajita" pitchFamily="34" charset="0"/>
                <a:cs typeface="Aparajita" pitchFamily="34" charset="0"/>
              </a:rPr>
              <a:t>(</a:t>
            </a:r>
            <a:r>
              <a:rPr lang="en-US" sz="3000" b="1" dirty="0" err="1">
                <a:solidFill>
                  <a:schemeClr val="tx1"/>
                </a:solidFill>
                <a:latin typeface="Aparajita" pitchFamily="34" charset="0"/>
                <a:cs typeface="Aparajita" pitchFamily="34" charset="0"/>
              </a:rPr>
              <a:t>ie</a:t>
            </a:r>
            <a:r>
              <a:rPr lang="en-US" sz="3000" b="1" dirty="0">
                <a:solidFill>
                  <a:schemeClr val="tx1"/>
                </a:solidFill>
                <a:latin typeface="Aparajita" pitchFamily="34" charset="0"/>
                <a:cs typeface="Aparajita" pitchFamily="34" charset="0"/>
              </a:rPr>
              <a:t>, vacuum, forceps). </a:t>
            </a:r>
          </a:p>
          <a:p>
            <a:pPr>
              <a:buClr>
                <a:schemeClr val="tx1"/>
              </a:buClr>
            </a:pPr>
            <a:r>
              <a:rPr lang="en-US" sz="3000" b="1" i="1" dirty="0">
                <a:solidFill>
                  <a:schemeClr val="tx1"/>
                </a:solidFill>
                <a:latin typeface="Aparajita" pitchFamily="34" charset="0"/>
                <a:cs typeface="Aparajita" pitchFamily="34" charset="0"/>
              </a:rPr>
              <a:t>Infection</a:t>
            </a:r>
            <a:r>
              <a:rPr lang="en-US" sz="3000" b="1" dirty="0">
                <a:solidFill>
                  <a:schemeClr val="tx1"/>
                </a:solidFill>
                <a:latin typeface="Aparajita" pitchFamily="34" charset="0"/>
                <a:cs typeface="Aparajita" pitchFamily="34" charset="0"/>
              </a:rPr>
              <a:t> remains a risk, but most of these lesions uneventfully heal.</a:t>
            </a:r>
          </a:p>
          <a:p>
            <a:pPr>
              <a:buClr>
                <a:schemeClr val="tx1"/>
              </a:buClr>
            </a:pPr>
            <a:endParaRPr lang="en-US" sz="3000" b="1" dirty="0">
              <a:solidFill>
                <a:schemeClr val="tx1"/>
              </a:solidFill>
              <a:latin typeface="Aparajita" pitchFamily="34" charset="0"/>
              <a:cs typeface="Aparajita" pitchFamily="34" charset="0"/>
            </a:endParaRPr>
          </a:p>
          <a:p>
            <a:pPr>
              <a:buClr>
                <a:schemeClr val="tx1"/>
              </a:buClr>
            </a:pPr>
            <a:endParaRPr lang="en-US" sz="2800" b="1" dirty="0">
              <a:solidFill>
                <a:schemeClr val="tx1"/>
              </a:solidFill>
              <a:latin typeface="Aparajita" pitchFamily="34" charset="0"/>
              <a:cs typeface="Aparajita" pitchFamily="34" charset="0"/>
            </a:endParaRPr>
          </a:p>
          <a:p>
            <a:endParaRPr lang="en-US" sz="2800" b="1" dirty="0">
              <a:solidFill>
                <a:schemeClr val="tx1"/>
              </a:solidFill>
              <a:latin typeface="Aparajita" pitchFamily="34" charset="0"/>
              <a:cs typeface="Aparajita" pitchFamily="34"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121"/>
          <a:stretch/>
        </p:blipFill>
        <p:spPr bwMode="auto">
          <a:xfrm>
            <a:off x="5867400" y="3676340"/>
            <a:ext cx="3090863" cy="25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506F3E3-9E84-4ACA-3FE5-117A9065D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059"/>
          <a:stretch/>
        </p:blipFill>
        <p:spPr bwMode="auto">
          <a:xfrm>
            <a:off x="5867400" y="969793"/>
            <a:ext cx="3090863" cy="244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25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855024" cy="5754960"/>
          </a:xfrm>
        </p:spPr>
        <p:txBody>
          <a:bodyPr>
            <a:normAutofit/>
          </a:bodyPr>
          <a:lstStyle/>
          <a:p>
            <a:pPr>
              <a:lnSpc>
                <a:spcPct val="110000"/>
              </a:lnSpc>
              <a:buClr>
                <a:schemeClr val="tx1"/>
              </a:buClr>
            </a:pPr>
            <a:r>
              <a:rPr lang="en-US" sz="2800" b="1" dirty="0"/>
              <a:t>Management consists of </a:t>
            </a:r>
            <a:r>
              <a:rPr lang="en-US" sz="2800" b="1" u="sng" dirty="0"/>
              <a:t>careful cleaning</a:t>
            </a:r>
            <a:r>
              <a:rPr lang="en-US" sz="2800" b="1" dirty="0"/>
              <a:t>, application of </a:t>
            </a:r>
            <a:r>
              <a:rPr lang="en-US" sz="2800" b="1" u="sng" dirty="0"/>
              <a:t>antibiotic ointment</a:t>
            </a:r>
            <a:r>
              <a:rPr lang="en-US" sz="2800" b="1" dirty="0"/>
              <a:t>, and </a:t>
            </a:r>
            <a:r>
              <a:rPr lang="en-US" sz="2800" b="1" u="sng" dirty="0"/>
              <a:t>observation</a:t>
            </a:r>
            <a:r>
              <a:rPr lang="en-US" sz="2800" b="1" dirty="0"/>
              <a:t>.   </a:t>
            </a:r>
          </a:p>
          <a:p>
            <a:pPr>
              <a:lnSpc>
                <a:spcPct val="110000"/>
              </a:lnSpc>
              <a:buClr>
                <a:schemeClr val="tx1"/>
              </a:buClr>
            </a:pPr>
            <a:endParaRPr lang="en-US" sz="2800" b="1" dirty="0"/>
          </a:p>
          <a:p>
            <a:pPr>
              <a:lnSpc>
                <a:spcPct val="110000"/>
              </a:lnSpc>
              <a:buClr>
                <a:schemeClr val="tx1"/>
              </a:buClr>
            </a:pPr>
            <a:r>
              <a:rPr lang="en-US" sz="2800" b="1" dirty="0"/>
              <a:t>Lacerations occasionally require </a:t>
            </a:r>
            <a:r>
              <a:rPr lang="en-US" sz="2800" b="1" u="sng" dirty="0"/>
              <a:t>suturing</a:t>
            </a:r>
            <a:r>
              <a:rPr lang="en-US" sz="2800" b="1" dirty="0"/>
              <a:t>.</a:t>
            </a:r>
          </a:p>
          <a:p>
            <a:pPr marL="0" indent="0">
              <a:lnSpc>
                <a:spcPct val="110000"/>
              </a:lnSpc>
              <a:buClr>
                <a:schemeClr val="tx1"/>
              </a:buClr>
              <a:buNone/>
            </a:pPr>
            <a:endParaRPr lang="en-US" sz="2800" b="1" dirty="0"/>
          </a:p>
          <a:p>
            <a:pPr algn="l" rtl="0">
              <a:lnSpc>
                <a:spcPct val="110000"/>
              </a:lnSpc>
            </a:pPr>
            <a:endParaRPr lang="en-US" sz="2800" b="1" dirty="0"/>
          </a:p>
        </p:txBody>
      </p:sp>
    </p:spTree>
    <p:extLst>
      <p:ext uri="{BB962C8B-B14F-4D97-AF65-F5344CB8AC3E}">
        <p14:creationId xmlns:p14="http://schemas.microsoft.com/office/powerpoint/2010/main" val="1015097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 y="113177"/>
            <a:ext cx="7391400" cy="886641"/>
          </a:xfrm>
        </p:spPr>
        <p:txBody>
          <a:bodyPr>
            <a:normAutofit/>
          </a:bodyPr>
          <a:lstStyle/>
          <a:p>
            <a:pPr algn="l"/>
            <a:r>
              <a:rPr lang="en-US" sz="3200" dirty="0">
                <a:solidFill>
                  <a:srgbClr val="0070C0"/>
                </a:solidFill>
              </a:rPr>
              <a:t>5. Subcutaneous fat necrosis</a:t>
            </a:r>
          </a:p>
        </p:txBody>
      </p:sp>
      <p:sp>
        <p:nvSpPr>
          <p:cNvPr id="3" name="Content Placeholder 2"/>
          <p:cNvSpPr>
            <a:spLocks noGrp="1"/>
          </p:cNvSpPr>
          <p:nvPr>
            <p:ph idx="1"/>
          </p:nvPr>
        </p:nvSpPr>
        <p:spPr>
          <a:xfrm>
            <a:off x="0" y="1128966"/>
            <a:ext cx="8955324" cy="5445224"/>
          </a:xfrm>
        </p:spPr>
        <p:txBody>
          <a:bodyPr>
            <a:normAutofit fontScale="92500" lnSpcReduction="10000"/>
          </a:bodyPr>
          <a:lstStyle/>
          <a:p>
            <a:pPr>
              <a:buClr>
                <a:schemeClr val="tx1"/>
              </a:buClr>
            </a:pPr>
            <a:r>
              <a:rPr lang="en-US" sz="2400" dirty="0"/>
              <a:t>Irregular, hard, subcutaneous plaques with overlying dusky, red-purple discoloration on the extremities, face, trunk, or buttocks may be caused by </a:t>
            </a:r>
            <a:r>
              <a:rPr lang="en-US" sz="2400" u="sng" dirty="0"/>
              <a:t>pressure</a:t>
            </a:r>
            <a:r>
              <a:rPr lang="en-US" sz="2400" dirty="0"/>
              <a:t> during delivery.</a:t>
            </a:r>
          </a:p>
          <a:p>
            <a:pPr>
              <a:buClr>
                <a:schemeClr val="tx1"/>
              </a:buClr>
            </a:pPr>
            <a:r>
              <a:rPr lang="en-US" sz="2400" dirty="0"/>
              <a:t>It occurs in the first weeks after birth. </a:t>
            </a:r>
          </a:p>
          <a:p>
            <a:pPr>
              <a:buClr>
                <a:schemeClr val="tx1"/>
              </a:buClr>
            </a:pPr>
            <a:r>
              <a:rPr lang="en-US" sz="2400" dirty="0"/>
              <a:t>it is a form of panniculitis. </a:t>
            </a:r>
          </a:p>
          <a:p>
            <a:pPr>
              <a:buClr>
                <a:schemeClr val="tx1"/>
              </a:buClr>
            </a:pPr>
            <a:endParaRPr lang="en-US" sz="2400" dirty="0"/>
          </a:p>
          <a:p>
            <a:pPr>
              <a:buClr>
                <a:schemeClr val="tx1"/>
              </a:buClr>
            </a:pPr>
            <a:r>
              <a:rPr lang="en-US" sz="2400" b="1" i="1" u="sng" dirty="0">
                <a:solidFill>
                  <a:schemeClr val="tx1"/>
                </a:solidFill>
              </a:rPr>
              <a:t>Risk factors </a:t>
            </a:r>
          </a:p>
          <a:p>
            <a:pPr marL="685800" lvl="1" indent="-457200">
              <a:buClr>
                <a:schemeClr val="tx1"/>
              </a:buClr>
              <a:buFont typeface="+mj-lt"/>
              <a:buAutoNum type="arabicPeriod"/>
            </a:pPr>
            <a:r>
              <a:rPr lang="en-US" sz="2200" dirty="0"/>
              <a:t>Fetal distress during labor</a:t>
            </a:r>
          </a:p>
          <a:p>
            <a:pPr marL="685800" lvl="1" indent="-457200">
              <a:buClr>
                <a:schemeClr val="tx1"/>
              </a:buClr>
              <a:buFont typeface="+mj-lt"/>
              <a:buAutoNum type="arabicPeriod"/>
            </a:pPr>
            <a:r>
              <a:rPr lang="en-US" sz="2000" dirty="0"/>
              <a:t>Large birth weight </a:t>
            </a:r>
          </a:p>
          <a:p>
            <a:pPr marL="685800" lvl="1" indent="-457200">
              <a:buClr>
                <a:schemeClr val="tx1"/>
              </a:buClr>
              <a:buFont typeface="+mj-lt"/>
              <a:buAutoNum type="arabicPeriod"/>
            </a:pPr>
            <a:r>
              <a:rPr lang="en-US" sz="2000" dirty="0"/>
              <a:t>CS</a:t>
            </a:r>
          </a:p>
          <a:p>
            <a:pPr marL="685800" lvl="1" indent="-457200">
              <a:buClr>
                <a:schemeClr val="tx1"/>
              </a:buClr>
              <a:buFont typeface="+mj-lt"/>
              <a:buAutoNum type="arabicPeriod"/>
            </a:pPr>
            <a:r>
              <a:rPr lang="en-US" sz="2000" dirty="0"/>
              <a:t>Low O2 level</a:t>
            </a:r>
          </a:p>
          <a:p>
            <a:pPr marL="685800" lvl="1" indent="-457200">
              <a:buClr>
                <a:schemeClr val="tx1"/>
              </a:buClr>
              <a:buFont typeface="+mj-lt"/>
              <a:buAutoNum type="arabicPeriod"/>
            </a:pPr>
            <a:r>
              <a:rPr lang="en-US" sz="2000" dirty="0"/>
              <a:t>Cold temperature</a:t>
            </a:r>
          </a:p>
          <a:p>
            <a:pPr marL="685800" lvl="1" indent="-457200">
              <a:buClr>
                <a:schemeClr val="tx1"/>
              </a:buClr>
              <a:buFont typeface="+mj-lt"/>
              <a:buAutoNum type="arabicPeriod"/>
            </a:pPr>
            <a:r>
              <a:rPr lang="en-US" sz="2000" dirty="0"/>
              <a:t>Infection</a:t>
            </a:r>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685800" lvl="1" indent="-457200">
              <a:buClr>
                <a:schemeClr val="tx1"/>
              </a:buClr>
              <a:buFont typeface="+mj-lt"/>
              <a:buAutoNum type="arabicPeriod"/>
            </a:pPr>
            <a:endParaRPr lang="en-US" sz="2000" dirty="0"/>
          </a:p>
          <a:p>
            <a:pPr marL="228600" lvl="1" indent="0">
              <a:buClr>
                <a:schemeClr val="tx1"/>
              </a:buClr>
              <a:buNone/>
            </a:pPr>
            <a:endParaRPr lang="en-US" sz="2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20" y="4246210"/>
            <a:ext cx="3262379" cy="245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19" y="2017085"/>
            <a:ext cx="3262379" cy="209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991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536632" cy="6073824"/>
          </a:xfrm>
        </p:spPr>
        <p:txBody>
          <a:bodyPr>
            <a:noAutofit/>
          </a:bodyPr>
          <a:lstStyle/>
          <a:p>
            <a:pPr fontAlgn="base">
              <a:buClr>
                <a:schemeClr val="tx1"/>
              </a:buClr>
            </a:pPr>
            <a:r>
              <a:rPr lang="en-US" sz="2800" b="1" dirty="0">
                <a:solidFill>
                  <a:schemeClr val="tx1"/>
                </a:solidFill>
                <a:latin typeface="Aparajita" pitchFamily="34" charset="0"/>
                <a:cs typeface="Aparajita" pitchFamily="34" charset="0"/>
              </a:rPr>
              <a:t>The most common complication of subcutaneous fat necrosis is </a:t>
            </a:r>
            <a:r>
              <a:rPr lang="en-US" sz="2800" b="1" i="1" dirty="0">
                <a:solidFill>
                  <a:srgbClr val="0070C0"/>
                </a:solidFill>
                <a:latin typeface="Aparajita" pitchFamily="34" charset="0"/>
                <a:cs typeface="Aparajita" pitchFamily="34" charset="0"/>
              </a:rPr>
              <a:t>HYPERCALCAEMIA</a:t>
            </a:r>
            <a:r>
              <a:rPr lang="en-US" sz="2800" b="1" i="1" dirty="0">
                <a:solidFill>
                  <a:schemeClr val="tx1"/>
                </a:solidFill>
                <a:latin typeface="Aparajita" pitchFamily="34" charset="0"/>
                <a:cs typeface="Aparajita" pitchFamily="34" charset="0"/>
              </a:rPr>
              <a:t>  </a:t>
            </a:r>
            <a:r>
              <a:rPr lang="en-US" sz="2800" b="1" dirty="0">
                <a:solidFill>
                  <a:schemeClr val="tx1"/>
                </a:solidFill>
                <a:latin typeface="Aparajita" pitchFamily="34" charset="0"/>
                <a:cs typeface="Aparajita" pitchFamily="34" charset="0"/>
              </a:rPr>
              <a:t>causing :  irritability, constipation, poor weight gain and, rarely heart rhythm disturbance.</a:t>
            </a:r>
          </a:p>
          <a:p>
            <a:pPr fontAlgn="base">
              <a:buClr>
                <a:schemeClr val="tx1"/>
              </a:buClr>
            </a:pPr>
            <a:endParaRPr lang="en-US" sz="2800" b="1" dirty="0">
              <a:solidFill>
                <a:schemeClr val="tx1"/>
              </a:solidFill>
              <a:latin typeface="Aparajita" pitchFamily="34" charset="0"/>
              <a:cs typeface="Aparajita" pitchFamily="34" charset="0"/>
            </a:endParaRPr>
          </a:p>
          <a:p>
            <a:pPr fontAlgn="base">
              <a:buClr>
                <a:schemeClr val="tx1"/>
              </a:buClr>
            </a:pPr>
            <a:r>
              <a:rPr lang="en-US" sz="2800" b="1" i="1" dirty="0">
                <a:solidFill>
                  <a:schemeClr val="tx1"/>
                </a:solidFill>
                <a:latin typeface="Aparajita" pitchFamily="34" charset="0"/>
                <a:cs typeface="Aparajita" pitchFamily="34" charset="0"/>
              </a:rPr>
              <a:t>Thrombocytopenia</a:t>
            </a:r>
            <a:r>
              <a:rPr lang="en-US" sz="2800" b="1" dirty="0">
                <a:solidFill>
                  <a:schemeClr val="tx1"/>
                </a:solidFill>
                <a:latin typeface="Aparajita" pitchFamily="34" charset="0"/>
                <a:cs typeface="Aparajita" pitchFamily="34" charset="0"/>
              </a:rPr>
              <a:t> and </a:t>
            </a:r>
            <a:r>
              <a:rPr lang="en-US" sz="2800" b="1" i="1" dirty="0" err="1">
                <a:solidFill>
                  <a:schemeClr val="tx1"/>
                </a:solidFill>
                <a:latin typeface="Aparajita" pitchFamily="34" charset="0"/>
                <a:cs typeface="Aparajita" pitchFamily="34" charset="0"/>
              </a:rPr>
              <a:t>hyperlipidaemia</a:t>
            </a:r>
            <a:r>
              <a:rPr lang="en-US" sz="2800" b="1" dirty="0">
                <a:solidFill>
                  <a:schemeClr val="tx1"/>
                </a:solidFill>
                <a:latin typeface="Aparajita" pitchFamily="34" charset="0"/>
                <a:cs typeface="Aparajita" pitchFamily="34" charset="0"/>
              </a:rPr>
              <a:t>  have also been observed.</a:t>
            </a:r>
          </a:p>
          <a:p>
            <a:pPr fontAlgn="base">
              <a:buClr>
                <a:schemeClr val="tx1"/>
              </a:buClr>
            </a:pPr>
            <a:r>
              <a:rPr lang="en-US" sz="3600" b="1" i="1" dirty="0">
                <a:solidFill>
                  <a:schemeClr val="tx1"/>
                </a:solidFill>
                <a:effectLst>
                  <a:outerShdw blurRad="38100" dist="38100" dir="2700000" algn="tl">
                    <a:srgbClr val="000000">
                      <a:alpha val="43137"/>
                    </a:srgbClr>
                  </a:outerShdw>
                </a:effectLst>
                <a:latin typeface="Aparajita" pitchFamily="34" charset="0"/>
                <a:cs typeface="Aparajita" pitchFamily="34" charset="0"/>
              </a:rPr>
              <a:t>Treatment</a:t>
            </a:r>
            <a:r>
              <a:rPr lang="en-US" sz="3600" b="1" i="1" dirty="0">
                <a:solidFill>
                  <a:schemeClr val="tx1"/>
                </a:solidFill>
                <a:latin typeface="Aparajita" pitchFamily="34" charset="0"/>
                <a:cs typeface="Aparajita" pitchFamily="34" charset="0"/>
              </a:rPr>
              <a:t> :</a:t>
            </a:r>
            <a:endParaRPr lang="en-US" sz="2800" b="1" dirty="0">
              <a:solidFill>
                <a:schemeClr val="tx1"/>
              </a:solidFill>
              <a:latin typeface="Aparajita" pitchFamily="34" charset="0"/>
              <a:cs typeface="Aparajita" pitchFamily="34" charset="0"/>
            </a:endParaRPr>
          </a:p>
          <a:p>
            <a:pPr marL="571500" indent="-457200" fontAlgn="base">
              <a:buClr>
                <a:schemeClr val="tx1"/>
              </a:buClr>
              <a:buFont typeface="Courier New" panose="02070309020205020404" pitchFamily="49" charset="0"/>
              <a:buChar char="o"/>
            </a:pPr>
            <a:r>
              <a:rPr lang="en-US" sz="2800" b="1" dirty="0">
                <a:solidFill>
                  <a:schemeClr val="tx1"/>
                </a:solidFill>
                <a:latin typeface="Aparajita" pitchFamily="34" charset="0"/>
                <a:cs typeface="Aparajita" pitchFamily="34" charset="0"/>
              </a:rPr>
              <a:t>Focusses on management of </a:t>
            </a:r>
            <a:r>
              <a:rPr lang="en-US" sz="2800" b="1" dirty="0" err="1">
                <a:solidFill>
                  <a:schemeClr val="tx1"/>
                </a:solidFill>
                <a:latin typeface="Aparajita" pitchFamily="34" charset="0"/>
                <a:cs typeface="Aparajita" pitchFamily="34" charset="0"/>
              </a:rPr>
              <a:t>hypercalcaemia</a:t>
            </a:r>
            <a:r>
              <a:rPr lang="en-US" sz="2800" b="1" dirty="0">
                <a:solidFill>
                  <a:schemeClr val="tx1"/>
                </a:solidFill>
                <a:latin typeface="Aparajita" pitchFamily="34" charset="0"/>
                <a:cs typeface="Aparajita" pitchFamily="34" charset="0"/>
              </a:rPr>
              <a:t>, if it occurs.</a:t>
            </a:r>
          </a:p>
          <a:p>
            <a:pPr marL="571500" indent="-457200" fontAlgn="base">
              <a:buClr>
                <a:schemeClr val="tx1"/>
              </a:buClr>
              <a:buFont typeface="Courier New" panose="02070309020205020404" pitchFamily="49" charset="0"/>
              <a:buChar char="o"/>
            </a:pPr>
            <a:r>
              <a:rPr lang="en-US" sz="2800" b="1" dirty="0">
                <a:solidFill>
                  <a:schemeClr val="tx1"/>
                </a:solidFill>
                <a:latin typeface="Aparajita" pitchFamily="34" charset="0"/>
                <a:cs typeface="Aparajita" pitchFamily="34" charset="0"/>
              </a:rPr>
              <a:t> </a:t>
            </a:r>
            <a:r>
              <a:rPr lang="en-US" sz="2800" b="1" dirty="0" err="1">
                <a:solidFill>
                  <a:schemeClr val="tx1"/>
                </a:solidFill>
                <a:latin typeface="Aparajita" pitchFamily="34" charset="0"/>
                <a:cs typeface="Aparajita" pitchFamily="34" charset="0"/>
              </a:rPr>
              <a:t>Hypercalcaemia</a:t>
            </a:r>
            <a:r>
              <a:rPr lang="en-US" sz="2800" b="1" dirty="0">
                <a:solidFill>
                  <a:schemeClr val="tx1"/>
                </a:solidFill>
                <a:latin typeface="Aparajita" pitchFamily="34" charset="0"/>
                <a:cs typeface="Aparajita" pitchFamily="34" charset="0"/>
              </a:rPr>
              <a:t> may be treated by </a:t>
            </a:r>
            <a:r>
              <a:rPr lang="en-US" sz="2800" b="1" i="1" dirty="0">
                <a:solidFill>
                  <a:schemeClr val="tx1"/>
                </a:solidFill>
                <a:latin typeface="Aparajita" pitchFamily="34" charset="0"/>
                <a:cs typeface="Aparajita" pitchFamily="34" charset="0"/>
              </a:rPr>
              <a:t>increased fluid intake</a:t>
            </a:r>
            <a:r>
              <a:rPr lang="en-US" sz="2800" b="1" dirty="0">
                <a:solidFill>
                  <a:schemeClr val="tx1"/>
                </a:solidFill>
                <a:latin typeface="Aparajita" pitchFamily="34" charset="0"/>
                <a:cs typeface="Aparajita" pitchFamily="34" charset="0"/>
              </a:rPr>
              <a:t>, </a:t>
            </a:r>
            <a:r>
              <a:rPr lang="en-US" sz="2800" b="1" i="1" dirty="0">
                <a:solidFill>
                  <a:schemeClr val="tx1"/>
                </a:solidFill>
                <a:latin typeface="Aparajita" pitchFamily="34" charset="0"/>
                <a:cs typeface="Aparajita" pitchFamily="34" charset="0"/>
              </a:rPr>
              <a:t>low calcium milk feeds</a:t>
            </a:r>
            <a:r>
              <a:rPr lang="en-US" sz="2800" b="1" dirty="0">
                <a:solidFill>
                  <a:schemeClr val="tx1"/>
                </a:solidFill>
                <a:latin typeface="Aparajita" pitchFamily="34" charset="0"/>
                <a:cs typeface="Aparajita" pitchFamily="34" charset="0"/>
              </a:rPr>
              <a:t>, </a:t>
            </a:r>
            <a:r>
              <a:rPr lang="en-US" sz="2800" b="1" i="1" dirty="0">
                <a:solidFill>
                  <a:schemeClr val="tx1"/>
                </a:solidFill>
                <a:latin typeface="Aparajita" pitchFamily="34" charset="0"/>
                <a:cs typeface="Aparajita" pitchFamily="34" charset="0"/>
              </a:rPr>
              <a:t>frusemide</a:t>
            </a:r>
            <a:r>
              <a:rPr lang="en-US" sz="2800" b="1" dirty="0">
                <a:solidFill>
                  <a:schemeClr val="tx1"/>
                </a:solidFill>
                <a:latin typeface="Aparajita" pitchFamily="34" charset="0"/>
                <a:cs typeface="Aparajita" pitchFamily="34" charset="0"/>
              </a:rPr>
              <a:t>.</a:t>
            </a:r>
          </a:p>
          <a:p>
            <a:pPr marL="571500" indent="-457200" fontAlgn="base">
              <a:buClr>
                <a:schemeClr val="tx1"/>
              </a:buClr>
              <a:buFont typeface="Courier New" panose="02070309020205020404" pitchFamily="49" charset="0"/>
              <a:buChar char="o"/>
            </a:pPr>
            <a:r>
              <a:rPr lang="en-US" sz="2800" b="1" dirty="0">
                <a:solidFill>
                  <a:schemeClr val="tx1"/>
                </a:solidFill>
                <a:latin typeface="Aparajita" pitchFamily="34" charset="0"/>
                <a:cs typeface="Aparajita" pitchFamily="34" charset="0"/>
              </a:rPr>
              <a:t>The inflammation of the fat often settles without specific treatment.</a:t>
            </a:r>
          </a:p>
          <a:p>
            <a:pPr marL="571500" indent="-457200" fontAlgn="base">
              <a:buClr>
                <a:schemeClr val="tx1"/>
              </a:buClr>
              <a:buFont typeface="Courier New" panose="02070309020205020404" pitchFamily="49" charset="0"/>
              <a:buChar char="o"/>
            </a:pPr>
            <a:endParaRPr lang="en-US" sz="2800" b="1" dirty="0">
              <a:solidFill>
                <a:schemeClr val="tx1"/>
              </a:solidFill>
              <a:latin typeface="Aparajita" pitchFamily="34" charset="0"/>
              <a:cs typeface="Aparajita" pitchFamily="34" charset="0"/>
            </a:endParaRPr>
          </a:p>
          <a:p>
            <a:pPr marL="571500" indent="-457200" fontAlgn="base">
              <a:buClr>
                <a:schemeClr val="tx1"/>
              </a:buClr>
              <a:buFont typeface="Courier New" panose="02070309020205020404" pitchFamily="49" charset="0"/>
              <a:buChar char="o"/>
            </a:pPr>
            <a:endParaRPr lang="en-US" sz="2800" b="1" dirty="0">
              <a:solidFill>
                <a:schemeClr val="tx1"/>
              </a:solidFill>
              <a:latin typeface="Aparajita" pitchFamily="34" charset="0"/>
              <a:cs typeface="Aparajita" pitchFamily="34" charset="0"/>
            </a:endParaRPr>
          </a:p>
          <a:p>
            <a:pPr fontAlgn="base"/>
            <a:endParaRPr lang="en-US" sz="2800" b="1" dirty="0">
              <a:solidFill>
                <a:schemeClr val="tx1"/>
              </a:solidFill>
              <a:latin typeface="Aparajita" pitchFamily="34" charset="0"/>
              <a:cs typeface="Aparajita" pitchFamily="34" charset="0"/>
            </a:endParaRPr>
          </a:p>
          <a:p>
            <a:pPr algn="l" rtl="0" fontAlgn="base"/>
            <a:endParaRPr lang="en-US" sz="2800" b="1" dirty="0">
              <a:solidFill>
                <a:schemeClr val="tx1"/>
              </a:solidFill>
              <a:latin typeface="Aparajita" pitchFamily="34" charset="0"/>
              <a:cs typeface="Aparajita" pitchFamily="34" charset="0"/>
            </a:endParaRPr>
          </a:p>
        </p:txBody>
      </p:sp>
    </p:spTree>
    <p:extLst>
      <p:ext uri="{BB962C8B-B14F-4D97-AF65-F5344CB8AC3E}">
        <p14:creationId xmlns:p14="http://schemas.microsoft.com/office/powerpoint/2010/main" val="628348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D0EC-28F4-4B84-8CF9-5865EAA85F1E}"/>
              </a:ext>
            </a:extLst>
          </p:cNvPr>
          <p:cNvSpPr>
            <a:spLocks noGrp="1"/>
          </p:cNvSpPr>
          <p:nvPr>
            <p:ph type="title"/>
          </p:nvPr>
        </p:nvSpPr>
        <p:spPr>
          <a:xfrm>
            <a:off x="1603122" y="0"/>
            <a:ext cx="5937755" cy="1188720"/>
          </a:xfrm>
        </p:spPr>
        <p:txBody>
          <a:bodyPr/>
          <a:lstStyle/>
          <a:p>
            <a:pPr algn="ctr"/>
            <a:r>
              <a:rPr lang="en-US" dirty="0"/>
              <a:t>The Brachial Plexus</a:t>
            </a:r>
          </a:p>
        </p:txBody>
      </p:sp>
      <p:sp>
        <p:nvSpPr>
          <p:cNvPr id="3" name="Content Placeholder 2">
            <a:extLst>
              <a:ext uri="{FF2B5EF4-FFF2-40B4-BE49-F238E27FC236}">
                <a16:creationId xmlns:a16="http://schemas.microsoft.com/office/drawing/2014/main" id="{C3CDF8B2-3399-4265-9E49-F9D5B5C8607D}"/>
              </a:ext>
            </a:extLst>
          </p:cNvPr>
          <p:cNvSpPr>
            <a:spLocks noGrp="1"/>
          </p:cNvSpPr>
          <p:nvPr>
            <p:ph idx="1"/>
          </p:nvPr>
        </p:nvSpPr>
        <p:spPr>
          <a:xfrm>
            <a:off x="0" y="1720406"/>
            <a:ext cx="7300896" cy="3101983"/>
          </a:xfrm>
        </p:spPr>
        <p:txBody>
          <a:bodyPr>
            <a:normAutofit/>
          </a:bodyPr>
          <a:lstStyle/>
          <a:p>
            <a:r>
              <a:rPr lang="en-US" sz="2400" dirty="0"/>
              <a:t>The </a:t>
            </a:r>
            <a:r>
              <a:rPr lang="en-US" sz="2400" b="1" dirty="0"/>
              <a:t>brachial plexus</a:t>
            </a:r>
            <a:r>
              <a:rPr lang="en-US" sz="2400" dirty="0"/>
              <a:t> is a network of nerves (formed by the </a:t>
            </a:r>
            <a:r>
              <a:rPr lang="en-US" sz="2400" dirty="0">
                <a:hlinkClick r:id="rId2" tooltip="Anterior rami">
                  <a:extLst>
                    <a:ext uri="{A12FA001-AC4F-418D-AE19-62706E023703}">
                      <ahyp:hlinkClr xmlns:ahyp="http://schemas.microsoft.com/office/drawing/2018/hyperlinkcolor" val="tx"/>
                    </a:ext>
                  </a:extLst>
                </a:hlinkClick>
              </a:rPr>
              <a:t>anterior rami</a:t>
            </a:r>
            <a:r>
              <a:rPr lang="en-US" sz="2400" dirty="0"/>
              <a:t> of the lower four </a:t>
            </a:r>
            <a:r>
              <a:rPr lang="en-US" sz="2400" dirty="0">
                <a:hlinkClick r:id="rId3" tooltip="Spinal nerve">
                  <a:extLst>
                    <a:ext uri="{A12FA001-AC4F-418D-AE19-62706E023703}">
                      <ahyp:hlinkClr xmlns:ahyp="http://schemas.microsoft.com/office/drawing/2018/hyperlinkcolor" val="tx"/>
                    </a:ext>
                  </a:extLst>
                </a:hlinkClick>
              </a:rPr>
              <a:t>cervical nerves</a:t>
            </a:r>
            <a:r>
              <a:rPr lang="en-US" sz="2400" dirty="0"/>
              <a:t> and first </a:t>
            </a:r>
            <a:r>
              <a:rPr lang="en-US" sz="2400" dirty="0">
                <a:hlinkClick r:id="rId4" tooltip="Spinal nerve">
                  <a:extLst>
                    <a:ext uri="{A12FA001-AC4F-418D-AE19-62706E023703}">
                      <ahyp:hlinkClr xmlns:ahyp="http://schemas.microsoft.com/office/drawing/2018/hyperlinkcolor" val="tx"/>
                    </a:ext>
                  </a:extLst>
                </a:hlinkClick>
              </a:rPr>
              <a:t>thoracic nerve</a:t>
            </a:r>
            <a:r>
              <a:rPr lang="en-US" sz="2400" dirty="0"/>
              <a:t> (</a:t>
            </a:r>
            <a:r>
              <a:rPr lang="en-US" sz="2400" dirty="0">
                <a:hlinkClick r:id="rId5" tooltip="Cervical spinal nerve 5">
                  <a:extLst>
                    <a:ext uri="{A12FA001-AC4F-418D-AE19-62706E023703}">
                      <ahyp:hlinkClr xmlns:ahyp="http://schemas.microsoft.com/office/drawing/2018/hyperlinkcolor" val="tx"/>
                    </a:ext>
                  </a:extLst>
                </a:hlinkClick>
              </a:rPr>
              <a:t>C5</a:t>
            </a:r>
            <a:r>
              <a:rPr lang="en-US" sz="2400" dirty="0"/>
              <a:t>, </a:t>
            </a:r>
            <a:r>
              <a:rPr lang="en-US" sz="2400" dirty="0">
                <a:hlinkClick r:id="rId6" tooltip="Cervical spinal nerve 6">
                  <a:extLst>
                    <a:ext uri="{A12FA001-AC4F-418D-AE19-62706E023703}">
                      <ahyp:hlinkClr xmlns:ahyp="http://schemas.microsoft.com/office/drawing/2018/hyperlinkcolor" val="tx"/>
                    </a:ext>
                  </a:extLst>
                </a:hlinkClick>
              </a:rPr>
              <a:t>C6</a:t>
            </a:r>
            <a:r>
              <a:rPr lang="en-US" sz="2400" dirty="0"/>
              <a:t>, </a:t>
            </a:r>
            <a:r>
              <a:rPr lang="en-US" sz="2400" dirty="0">
                <a:hlinkClick r:id="rId7" tooltip="Cervical spinal nerve 7">
                  <a:extLst>
                    <a:ext uri="{A12FA001-AC4F-418D-AE19-62706E023703}">
                      <ahyp:hlinkClr xmlns:ahyp="http://schemas.microsoft.com/office/drawing/2018/hyperlinkcolor" val="tx"/>
                    </a:ext>
                  </a:extLst>
                </a:hlinkClick>
              </a:rPr>
              <a:t>C7</a:t>
            </a:r>
            <a:r>
              <a:rPr lang="en-US" sz="2400" dirty="0"/>
              <a:t>, </a:t>
            </a:r>
            <a:r>
              <a:rPr lang="en-US" sz="2400" dirty="0">
                <a:hlinkClick r:id="rId8" tooltip="Cervical spinal nerve 8">
                  <a:extLst>
                    <a:ext uri="{A12FA001-AC4F-418D-AE19-62706E023703}">
                      <ahyp:hlinkClr xmlns:ahyp="http://schemas.microsoft.com/office/drawing/2018/hyperlinkcolor" val="tx"/>
                    </a:ext>
                  </a:extLst>
                </a:hlinkClick>
              </a:rPr>
              <a:t>C8</a:t>
            </a:r>
            <a:r>
              <a:rPr lang="en-US" sz="2400" dirty="0"/>
              <a:t>, and </a:t>
            </a:r>
            <a:r>
              <a:rPr lang="en-US" sz="2400" dirty="0">
                <a:hlinkClick r:id="rId9" tooltip="Thoracic spinal nerve 1">
                  <a:extLst>
                    <a:ext uri="{A12FA001-AC4F-418D-AE19-62706E023703}">
                      <ahyp:hlinkClr xmlns:ahyp="http://schemas.microsoft.com/office/drawing/2018/hyperlinkcolor" val="tx"/>
                    </a:ext>
                  </a:extLst>
                </a:hlinkClick>
              </a:rPr>
              <a:t>T1</a:t>
            </a:r>
            <a:r>
              <a:rPr lang="en-US" sz="2400" dirty="0"/>
              <a:t>)).</a:t>
            </a:r>
          </a:p>
          <a:p>
            <a:r>
              <a:rPr lang="en-US" sz="2400" dirty="0"/>
              <a:t>It supplies </a:t>
            </a:r>
            <a:r>
              <a:rPr lang="en-US" sz="2400" dirty="0">
                <a:hlinkClick r:id="rId10" tooltip="Afferent nerve fiber">
                  <a:extLst>
                    <a:ext uri="{A12FA001-AC4F-418D-AE19-62706E023703}">
                      <ahyp:hlinkClr xmlns:ahyp="http://schemas.microsoft.com/office/drawing/2018/hyperlinkcolor" val="tx"/>
                    </a:ext>
                  </a:extLst>
                </a:hlinkClick>
              </a:rPr>
              <a:t>afferent</a:t>
            </a:r>
            <a:r>
              <a:rPr lang="en-US" sz="2400" dirty="0"/>
              <a:t> and </a:t>
            </a:r>
            <a:r>
              <a:rPr lang="en-US" sz="2400" dirty="0">
                <a:hlinkClick r:id="rId11" tooltip="Efferent nerve fiber">
                  <a:extLst>
                    <a:ext uri="{A12FA001-AC4F-418D-AE19-62706E023703}">
                      <ahyp:hlinkClr xmlns:ahyp="http://schemas.microsoft.com/office/drawing/2018/hyperlinkcolor" val="tx"/>
                    </a:ext>
                  </a:extLst>
                </a:hlinkClick>
              </a:rPr>
              <a:t>efferent nerve fibers</a:t>
            </a:r>
            <a:r>
              <a:rPr lang="en-US" sz="2400" dirty="0"/>
              <a:t> to the chest, shoulder, arm, forearm, and hand. </a:t>
            </a:r>
          </a:p>
        </p:txBody>
      </p:sp>
      <p:pic>
        <p:nvPicPr>
          <p:cNvPr id="4" name="Picture 4">
            <a:extLst>
              <a:ext uri="{FF2B5EF4-FFF2-40B4-BE49-F238E27FC236}">
                <a16:creationId xmlns:a16="http://schemas.microsoft.com/office/drawing/2014/main" id="{7E5F9250-E697-B6B6-70F7-A5560574E8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40483" y="3429000"/>
            <a:ext cx="2699009" cy="3246522"/>
          </a:xfrm>
          <a:prstGeom prst="rect">
            <a:avLst/>
          </a:prstGeom>
        </p:spPr>
      </p:pic>
    </p:spTree>
    <p:extLst>
      <p:ext uri="{BB962C8B-B14F-4D97-AF65-F5344CB8AC3E}">
        <p14:creationId xmlns:p14="http://schemas.microsoft.com/office/powerpoint/2010/main" val="400651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0CB3-677E-4FD8-B476-3E12EF5BE93E}"/>
              </a:ext>
            </a:extLst>
          </p:cNvPr>
          <p:cNvSpPr>
            <a:spLocks noGrp="1"/>
          </p:cNvSpPr>
          <p:nvPr>
            <p:ph type="title"/>
          </p:nvPr>
        </p:nvSpPr>
        <p:spPr>
          <a:xfrm>
            <a:off x="1740992" y="0"/>
            <a:ext cx="5937755" cy="1188720"/>
          </a:xfrm>
        </p:spPr>
        <p:txBody>
          <a:bodyPr/>
          <a:lstStyle/>
          <a:p>
            <a:pPr algn="ctr"/>
            <a:r>
              <a:rPr lang="en-US" dirty="0"/>
              <a:t>Brachial Plexus Injury</a:t>
            </a:r>
          </a:p>
        </p:txBody>
      </p:sp>
      <p:sp>
        <p:nvSpPr>
          <p:cNvPr id="3" name="Content Placeholder 2">
            <a:extLst>
              <a:ext uri="{FF2B5EF4-FFF2-40B4-BE49-F238E27FC236}">
                <a16:creationId xmlns:a16="http://schemas.microsoft.com/office/drawing/2014/main" id="{212A3DC4-3F2C-4C04-B045-270023A0C39E}"/>
              </a:ext>
            </a:extLst>
          </p:cNvPr>
          <p:cNvSpPr>
            <a:spLocks noGrp="1"/>
          </p:cNvSpPr>
          <p:nvPr>
            <p:ph idx="1"/>
          </p:nvPr>
        </p:nvSpPr>
        <p:spPr>
          <a:xfrm>
            <a:off x="0" y="1188720"/>
            <a:ext cx="5937755" cy="3101983"/>
          </a:xfrm>
        </p:spPr>
        <p:txBody>
          <a:bodyPr>
            <a:normAutofit fontScale="77500" lnSpcReduction="20000"/>
          </a:bodyPr>
          <a:lstStyle/>
          <a:p>
            <a:pPr>
              <a:buFont typeface="Wingdings" panose="05000000000000000000" pitchFamily="2" charset="2"/>
              <a:buChar char="v"/>
            </a:pPr>
            <a:r>
              <a:rPr lang="en-US" dirty="0"/>
              <a:t>How does the injury happen ?</a:t>
            </a:r>
          </a:p>
          <a:p>
            <a:pPr>
              <a:buFont typeface="Wingdings" panose="05000000000000000000" pitchFamily="2" charset="2"/>
              <a:buChar char="ü"/>
            </a:pPr>
            <a:r>
              <a:rPr lang="en-US" dirty="0"/>
              <a:t>Injury to the nerves of the </a:t>
            </a:r>
            <a:r>
              <a:rPr lang="en-US" b="1" dirty="0"/>
              <a:t>brachial plexus </a:t>
            </a:r>
            <a:r>
              <a:rPr lang="en-US" dirty="0"/>
              <a:t>may result from excessive traction, on the neck, during birth.</a:t>
            </a:r>
          </a:p>
          <a:p>
            <a:pPr>
              <a:buFont typeface="Wingdings" panose="05000000000000000000" pitchFamily="2" charset="2"/>
              <a:buChar char="§"/>
            </a:pPr>
            <a:r>
              <a:rPr lang="en-US" dirty="0"/>
              <a:t>Approximately, 2 out of every 1000 baby delivered, suffer for a form of Brachial Plexus Birth Palsy (BPBP).</a:t>
            </a:r>
          </a:p>
          <a:p>
            <a:pPr>
              <a:buFont typeface="Wingdings" panose="05000000000000000000" pitchFamily="2" charset="2"/>
              <a:buChar char="ü"/>
            </a:pPr>
            <a:endParaRPr lang="en-US" dirty="0"/>
          </a:p>
          <a:p>
            <a:pPr>
              <a:buFont typeface="Wingdings" panose="05000000000000000000" pitchFamily="2" charset="2"/>
              <a:buChar char="q"/>
            </a:pPr>
            <a:r>
              <a:rPr lang="en-US" dirty="0"/>
              <a:t>This Injury can happen during difficult deliveries, such as:</a:t>
            </a:r>
          </a:p>
          <a:p>
            <a:pPr marL="385763" indent="-385763">
              <a:buFont typeface="+mj-lt"/>
              <a:buAutoNum type="arabicPeriod"/>
            </a:pPr>
            <a:r>
              <a:rPr lang="en-US" dirty="0"/>
              <a:t>Large baby.</a:t>
            </a:r>
          </a:p>
          <a:p>
            <a:pPr marL="385763" indent="-385763">
              <a:buFont typeface="+mj-lt"/>
              <a:buAutoNum type="arabicPeriod"/>
            </a:pPr>
            <a:r>
              <a:rPr lang="en-US" dirty="0"/>
              <a:t>Breech delivery (bottom first).</a:t>
            </a:r>
          </a:p>
          <a:p>
            <a:pPr marL="385763" indent="-385763">
              <a:buFont typeface="+mj-lt"/>
              <a:buAutoNum type="arabicPeriod"/>
            </a:pPr>
            <a:r>
              <a:rPr lang="en-US" dirty="0"/>
              <a:t>Prolonged delivery.</a:t>
            </a:r>
          </a:p>
          <a:p>
            <a:pPr marL="385763" indent="-385763">
              <a:buFont typeface="+mj-lt"/>
              <a:buAutoNum type="arabicPeriod"/>
            </a:pPr>
            <a:r>
              <a:rPr lang="en-US" dirty="0"/>
              <a:t>Shoulder dystocia.</a:t>
            </a:r>
          </a:p>
        </p:txBody>
      </p:sp>
      <p:pic>
        <p:nvPicPr>
          <p:cNvPr id="4" name="Picture 4">
            <a:extLst>
              <a:ext uri="{FF2B5EF4-FFF2-40B4-BE49-F238E27FC236}">
                <a16:creationId xmlns:a16="http://schemas.microsoft.com/office/drawing/2014/main" id="{F185D02D-B944-3025-867B-638AA277E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44" y="1303121"/>
            <a:ext cx="2671856" cy="2873181"/>
          </a:xfrm>
          <a:prstGeom prst="rect">
            <a:avLst/>
          </a:prstGeom>
        </p:spPr>
      </p:pic>
      <p:pic>
        <p:nvPicPr>
          <p:cNvPr id="5" name="Picture 5">
            <a:extLst>
              <a:ext uri="{FF2B5EF4-FFF2-40B4-BE49-F238E27FC236}">
                <a16:creationId xmlns:a16="http://schemas.microsoft.com/office/drawing/2014/main" id="{F8376DB4-1B87-0C31-34B1-5498185E8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857" y="3178594"/>
            <a:ext cx="3427742" cy="3282927"/>
          </a:xfrm>
          <a:prstGeom prst="rect">
            <a:avLst/>
          </a:prstGeom>
        </p:spPr>
      </p:pic>
    </p:spTree>
    <p:extLst>
      <p:ext uri="{BB962C8B-B14F-4D97-AF65-F5344CB8AC3E}">
        <p14:creationId xmlns:p14="http://schemas.microsoft.com/office/powerpoint/2010/main" val="409991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81876F-8D10-4421-9CEC-BF5C91670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40" y="1129189"/>
            <a:ext cx="5292167" cy="3263504"/>
          </a:xfrm>
        </p:spPr>
      </p:pic>
      <p:sp>
        <p:nvSpPr>
          <p:cNvPr id="6" name="TextBox 5">
            <a:extLst>
              <a:ext uri="{FF2B5EF4-FFF2-40B4-BE49-F238E27FC236}">
                <a16:creationId xmlns:a16="http://schemas.microsoft.com/office/drawing/2014/main" id="{E85FDAB8-BD08-432F-A590-FC22DFAD6675}"/>
              </a:ext>
            </a:extLst>
          </p:cNvPr>
          <p:cNvSpPr txBox="1"/>
          <p:nvPr/>
        </p:nvSpPr>
        <p:spPr>
          <a:xfrm>
            <a:off x="5477207" y="1129189"/>
            <a:ext cx="3406541" cy="3416320"/>
          </a:xfrm>
          <a:prstGeom prst="rect">
            <a:avLst/>
          </a:prstGeom>
          <a:noFill/>
        </p:spPr>
        <p:txBody>
          <a:bodyPr wrap="square" rtlCol="0">
            <a:spAutoFit/>
          </a:bodyPr>
          <a:lstStyle/>
          <a:p>
            <a:r>
              <a:rPr lang="en-US" sz="2400" b="1" dirty="0"/>
              <a:t>Shoulder dystocia</a:t>
            </a:r>
            <a:r>
              <a:rPr lang="en-US" sz="2400" dirty="0"/>
              <a:t> is when, after delivery of the head, the baby's anterior shoulder gets caught above the mother's pubic bone.</a:t>
            </a:r>
          </a:p>
          <a:p>
            <a:r>
              <a:rPr lang="en-US" sz="2400" b="1" u="sng" dirty="0"/>
              <a:t>Stretching and injury</a:t>
            </a:r>
            <a:r>
              <a:rPr lang="en-US" sz="2400" dirty="0"/>
              <a:t> of the brachial plexus can happen.</a:t>
            </a:r>
          </a:p>
        </p:txBody>
      </p:sp>
    </p:spTree>
    <p:extLst>
      <p:ext uri="{BB962C8B-B14F-4D97-AF65-F5344CB8AC3E}">
        <p14:creationId xmlns:p14="http://schemas.microsoft.com/office/powerpoint/2010/main" val="2638514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0C9C-4B64-48F1-9167-A3A3505156B2}"/>
              </a:ext>
            </a:extLst>
          </p:cNvPr>
          <p:cNvSpPr>
            <a:spLocks noGrp="1"/>
          </p:cNvSpPr>
          <p:nvPr>
            <p:ph type="title"/>
          </p:nvPr>
        </p:nvSpPr>
        <p:spPr>
          <a:xfrm>
            <a:off x="836848" y="0"/>
            <a:ext cx="5937755" cy="1188720"/>
          </a:xfrm>
        </p:spPr>
        <p:txBody>
          <a:bodyPr/>
          <a:lstStyle/>
          <a:p>
            <a:pPr algn="ctr"/>
            <a:r>
              <a:rPr lang="en-US" dirty="0"/>
              <a:t>Erb’s Palsy (C5-C6)</a:t>
            </a:r>
          </a:p>
        </p:txBody>
      </p:sp>
      <p:sp>
        <p:nvSpPr>
          <p:cNvPr id="3" name="Content Placeholder 2">
            <a:extLst>
              <a:ext uri="{FF2B5EF4-FFF2-40B4-BE49-F238E27FC236}">
                <a16:creationId xmlns:a16="http://schemas.microsoft.com/office/drawing/2014/main" id="{0F8B36EE-0A83-4541-A342-6B279B3D735A}"/>
              </a:ext>
            </a:extLst>
          </p:cNvPr>
          <p:cNvSpPr>
            <a:spLocks noGrp="1"/>
          </p:cNvSpPr>
          <p:nvPr>
            <p:ph idx="1"/>
          </p:nvPr>
        </p:nvSpPr>
        <p:spPr>
          <a:xfrm>
            <a:off x="-53709" y="1423523"/>
            <a:ext cx="5937755" cy="3101983"/>
          </a:xfrm>
        </p:spPr>
        <p:txBody>
          <a:bodyPr/>
          <a:lstStyle/>
          <a:p>
            <a:r>
              <a:rPr lang="en-US" dirty="0"/>
              <a:t>Most common form of brachial plexus birth palsy, accounting for 45% of all injuries.</a:t>
            </a:r>
          </a:p>
          <a:p>
            <a:r>
              <a:rPr lang="en-US" dirty="0"/>
              <a:t>C7 can be involved in 20% of the cases.</a:t>
            </a:r>
          </a:p>
          <a:p>
            <a:r>
              <a:rPr lang="en-US" dirty="0"/>
              <a:t>The usual picture is of: Painless adduction, internal rotation of the arm, and pronation of the forearm.</a:t>
            </a:r>
          </a:p>
          <a:p>
            <a:r>
              <a:rPr lang="en-US" dirty="0"/>
              <a:t>The </a:t>
            </a:r>
            <a:r>
              <a:rPr lang="en-US" b="1" dirty="0"/>
              <a:t>Moro reflex </a:t>
            </a:r>
            <a:r>
              <a:rPr lang="en-US" dirty="0"/>
              <a:t>is absent on the involved side, and the hand grasp is intact.</a:t>
            </a:r>
          </a:p>
        </p:txBody>
      </p:sp>
      <p:pic>
        <p:nvPicPr>
          <p:cNvPr id="4" name="Picture 4">
            <a:extLst>
              <a:ext uri="{FF2B5EF4-FFF2-40B4-BE49-F238E27FC236}">
                <a16:creationId xmlns:a16="http://schemas.microsoft.com/office/drawing/2014/main" id="{DBF4CDC1-8D99-D93D-E890-6DB087697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252" y="3429000"/>
            <a:ext cx="3535609" cy="3429000"/>
          </a:xfrm>
          <a:prstGeom prst="rect">
            <a:avLst/>
          </a:prstGeom>
        </p:spPr>
      </p:pic>
      <p:pic>
        <p:nvPicPr>
          <p:cNvPr id="5" name="Picture 5">
            <a:extLst>
              <a:ext uri="{FF2B5EF4-FFF2-40B4-BE49-F238E27FC236}">
                <a16:creationId xmlns:a16="http://schemas.microsoft.com/office/drawing/2014/main" id="{D0C4EA0C-2EBE-C4D6-4771-77429219C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54" y="4025562"/>
            <a:ext cx="4395398" cy="2817829"/>
          </a:xfrm>
          <a:prstGeom prst="rect">
            <a:avLst/>
          </a:prstGeom>
        </p:spPr>
      </p:pic>
    </p:spTree>
    <p:extLst>
      <p:ext uri="{BB962C8B-B14F-4D97-AF65-F5344CB8AC3E}">
        <p14:creationId xmlns:p14="http://schemas.microsoft.com/office/powerpoint/2010/main" val="3755784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DF820A5F-6D07-40DF-A762-37313E714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33400"/>
            <a:ext cx="5178016" cy="4142413"/>
          </a:xfrm>
          <a:prstGeom prst="rect">
            <a:avLst/>
          </a:prstGeom>
        </p:spPr>
      </p:pic>
      <p:sp>
        <p:nvSpPr>
          <p:cNvPr id="8" name="TextBox 7">
            <a:extLst>
              <a:ext uri="{FF2B5EF4-FFF2-40B4-BE49-F238E27FC236}">
                <a16:creationId xmlns:a16="http://schemas.microsoft.com/office/drawing/2014/main" id="{C76C9025-D599-4ED5-BC04-1D1FE97E795D}"/>
              </a:ext>
            </a:extLst>
          </p:cNvPr>
          <p:cNvSpPr txBox="1"/>
          <p:nvPr/>
        </p:nvSpPr>
        <p:spPr>
          <a:xfrm>
            <a:off x="2778369" y="4893755"/>
            <a:ext cx="3587261" cy="507831"/>
          </a:xfrm>
          <a:prstGeom prst="rect">
            <a:avLst/>
          </a:prstGeom>
          <a:noFill/>
        </p:spPr>
        <p:txBody>
          <a:bodyPr wrap="square" rtlCol="0">
            <a:spAutoFit/>
          </a:bodyPr>
          <a:lstStyle/>
          <a:p>
            <a:pPr algn="ctr"/>
            <a:r>
              <a:rPr lang="en-US" sz="2700" b="1" dirty="0"/>
              <a:t>Normal Moro Reflex</a:t>
            </a:r>
          </a:p>
        </p:txBody>
      </p:sp>
      <p:pic>
        <p:nvPicPr>
          <p:cNvPr id="2" name="Picture 2">
            <a:extLst>
              <a:ext uri="{FF2B5EF4-FFF2-40B4-BE49-F238E27FC236}">
                <a16:creationId xmlns:a16="http://schemas.microsoft.com/office/drawing/2014/main" id="{E747DDA2-30C7-C796-B647-9B18CBEBE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50" y="0"/>
            <a:ext cx="9265450" cy="6858000"/>
          </a:xfrm>
          <a:prstGeom prst="rect">
            <a:avLst/>
          </a:prstGeom>
        </p:spPr>
      </p:pic>
    </p:spTree>
    <p:extLst>
      <p:ext uri="{BB962C8B-B14F-4D97-AF65-F5344CB8AC3E}">
        <p14:creationId xmlns:p14="http://schemas.microsoft.com/office/powerpoint/2010/main" val="173257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600200"/>
          </a:xfrm>
        </p:spPr>
        <p:txBody>
          <a:bodyPr/>
          <a:lstStyle/>
          <a:p>
            <a:r>
              <a:rPr lang="en-US"/>
              <a:t>1- Airway </a:t>
            </a:r>
            <a:r>
              <a:rPr lang="en-US" dirty="0"/>
              <a:t>Obstruction </a:t>
            </a:r>
          </a:p>
        </p:txBody>
      </p:sp>
      <p:sp>
        <p:nvSpPr>
          <p:cNvPr id="4" name="عنصر نائب للمحتوى 7"/>
          <p:cNvSpPr>
            <a:spLocks noGrp="1"/>
          </p:cNvSpPr>
          <p:nvPr>
            <p:ph idx="1"/>
          </p:nvPr>
        </p:nvSpPr>
        <p:spPr>
          <a:xfrm>
            <a:off x="1295400" y="1447800"/>
            <a:ext cx="5937755" cy="3101983"/>
          </a:xfrm>
        </p:spPr>
        <p:txBody>
          <a:bodyPr>
            <a:noAutofit/>
          </a:bodyPr>
          <a:lstStyle/>
          <a:p>
            <a:pPr algn="l" rtl="0">
              <a:buFont typeface="Arial" panose="020B0604020202020204" pitchFamily="34" charset="0"/>
              <a:buChar char="•"/>
            </a:pPr>
            <a:r>
              <a:rPr lang="en-US" sz="2000" dirty="0">
                <a:solidFill>
                  <a:schemeClr val="tx1"/>
                </a:solidFill>
                <a:latin typeface="Andalus" panose="02020603050405020304" pitchFamily="18" charset="-78"/>
                <a:cs typeface="Andalus" panose="02020603050405020304" pitchFamily="18" charset="-78"/>
              </a:rPr>
              <a:t> </a:t>
            </a:r>
            <a:r>
              <a:rPr lang="en-US" sz="2000" u="sng" dirty="0">
                <a:solidFill>
                  <a:schemeClr val="tx1"/>
                </a:solidFill>
                <a:cs typeface="Andalus" panose="02020603050405020304" pitchFamily="18" charset="-78"/>
              </a:rPr>
              <a:t>Complete obstruction </a:t>
            </a:r>
            <a:r>
              <a:rPr lang="en-US" sz="2000" dirty="0">
                <a:solidFill>
                  <a:schemeClr val="tx1"/>
                </a:solidFill>
                <a:cs typeface="Andalus" panose="02020603050405020304" pitchFamily="18" charset="-78"/>
              </a:rPr>
              <a:t>of the airways by </a:t>
            </a:r>
            <a:r>
              <a:rPr lang="en-US" sz="2000" dirty="0" err="1">
                <a:solidFill>
                  <a:schemeClr val="tx1"/>
                </a:solidFill>
                <a:cs typeface="Andalus" panose="02020603050405020304" pitchFamily="18" charset="-78"/>
              </a:rPr>
              <a:t>meconium</a:t>
            </a:r>
            <a:r>
              <a:rPr lang="en-US" sz="2000" dirty="0">
                <a:solidFill>
                  <a:schemeClr val="tx1"/>
                </a:solidFill>
                <a:cs typeface="Andalus" panose="02020603050405020304" pitchFamily="18" charset="-78"/>
              </a:rPr>
              <a:t> results in </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r>
              <a:rPr lang="en-US" sz="2000" b="1" dirty="0" err="1">
                <a:solidFill>
                  <a:schemeClr val="tx1"/>
                </a:solidFill>
                <a:cs typeface="Andalus" panose="02020603050405020304" pitchFamily="18" charset="-78"/>
              </a:rPr>
              <a:t>atelectasis</a:t>
            </a:r>
            <a:r>
              <a:rPr lang="en-US" sz="2000" dirty="0">
                <a:solidFill>
                  <a:schemeClr val="tx1"/>
                </a:solidFill>
                <a:cs typeface="Andalus" panose="02020603050405020304" pitchFamily="18" charset="-78"/>
              </a:rPr>
              <a:t>.</a:t>
            </a: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buFont typeface="Arial" panose="020B0604020202020204" pitchFamily="34" charset="0"/>
              <a:buChar char="•"/>
            </a:pPr>
            <a:r>
              <a:rPr lang="en-US" sz="2000" dirty="0">
                <a:solidFill>
                  <a:schemeClr val="tx1"/>
                </a:solidFill>
                <a:cs typeface="Andalus" panose="02020603050405020304" pitchFamily="18" charset="-78"/>
              </a:rPr>
              <a:t> </a:t>
            </a:r>
            <a:r>
              <a:rPr lang="en-US" sz="2000" u="sng" dirty="0">
                <a:solidFill>
                  <a:schemeClr val="tx1"/>
                </a:solidFill>
                <a:cs typeface="Andalus" panose="02020603050405020304" pitchFamily="18" charset="-78"/>
              </a:rPr>
              <a:t>Partial obstruction </a:t>
            </a:r>
            <a:r>
              <a:rPr lang="en-US" sz="2000" dirty="0">
                <a:solidFill>
                  <a:schemeClr val="tx1"/>
                </a:solidFill>
                <a:cs typeface="Andalus" panose="02020603050405020304" pitchFamily="18" charset="-78"/>
              </a:rPr>
              <a:t>causing </a:t>
            </a:r>
            <a:r>
              <a:rPr lang="en-US" sz="2000" b="1" dirty="0">
                <a:solidFill>
                  <a:schemeClr val="tx1"/>
                </a:solidFill>
                <a:cs typeface="Andalus" panose="02020603050405020304" pitchFamily="18" charset="-78"/>
              </a:rPr>
              <a:t>ball-valve effect</a:t>
            </a:r>
            <a:r>
              <a:rPr lang="en-US" sz="2000" dirty="0">
                <a:solidFill>
                  <a:schemeClr val="tx1"/>
                </a:solidFill>
                <a:cs typeface="Andalus" panose="02020603050405020304" pitchFamily="18" charset="-78"/>
              </a:rPr>
              <a:t>. </a:t>
            </a: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r>
              <a:rPr lang="en-US" sz="2000" dirty="0">
                <a:solidFill>
                  <a:schemeClr val="tx1"/>
                </a:solidFill>
                <a:cs typeface="Andalus" panose="02020603050405020304" pitchFamily="18" charset="-78"/>
              </a:rPr>
              <a:t> </a:t>
            </a:r>
            <a:r>
              <a:rPr lang="en-GB" sz="2000" dirty="0">
                <a:solidFill>
                  <a:schemeClr val="tx1"/>
                </a:solidFill>
              </a:rPr>
              <a:t>A </a:t>
            </a:r>
            <a:r>
              <a:rPr lang="en-GB" sz="2000" b="1" dirty="0">
                <a:solidFill>
                  <a:schemeClr val="tx1"/>
                </a:solidFill>
              </a:rPr>
              <a:t>ball valve effect</a:t>
            </a:r>
            <a:r>
              <a:rPr lang="en-GB" sz="2000" dirty="0">
                <a:solidFill>
                  <a:schemeClr val="tx1"/>
                </a:solidFill>
              </a:rPr>
              <a:t> (BVE) is a partial obstruction which causes an inflow of air during the inspiration phase of breathing and, on the other hand, as expiration begins, prevents outflow.</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p>
          <a:p>
            <a:pPr algn="l" rtl="0">
              <a:buFont typeface="Arial" panose="020B0604020202020204" pitchFamily="34" charset="0"/>
              <a:buChar char="•"/>
            </a:pPr>
            <a:r>
              <a:rPr lang="en-US" sz="2000" dirty="0">
                <a:solidFill>
                  <a:schemeClr val="tx1"/>
                </a:solidFill>
                <a:cs typeface="Andalus" panose="02020603050405020304" pitchFamily="18" charset="-78"/>
              </a:rPr>
              <a:t>This results in air trapping and Hyperdistention of the alveoli, may rupture or leak  into the pleura (pneumothorax), mediastinum (</a:t>
            </a:r>
            <a:r>
              <a:rPr lang="en-US" sz="2000" dirty="0" err="1">
                <a:solidFill>
                  <a:schemeClr val="tx1"/>
                </a:solidFill>
                <a:cs typeface="Andalus" panose="02020603050405020304" pitchFamily="18" charset="-78"/>
              </a:rPr>
              <a:t>pneumomediastinum</a:t>
            </a:r>
            <a:r>
              <a:rPr lang="en-US" sz="2000" dirty="0">
                <a:solidFill>
                  <a:schemeClr val="tx1"/>
                </a:solidFill>
                <a:cs typeface="Andalus" panose="02020603050405020304" pitchFamily="18" charset="-78"/>
              </a:rPr>
              <a:t>), or pericardium(</a:t>
            </a:r>
            <a:r>
              <a:rPr lang="en-US" sz="2000" dirty="0" err="1">
                <a:solidFill>
                  <a:schemeClr val="tx1"/>
                </a:solidFill>
                <a:cs typeface="Andalus" panose="02020603050405020304" pitchFamily="18" charset="-78"/>
              </a:rPr>
              <a:t>pneumopericardium</a:t>
            </a:r>
            <a:r>
              <a:rPr lang="en-US" sz="2000" dirty="0">
                <a:solidFill>
                  <a:schemeClr val="tx1"/>
                </a:solidFill>
                <a:cs typeface="Andalus" panose="02020603050405020304" pitchFamily="18" charset="-78"/>
              </a:rPr>
              <a:t>).</a:t>
            </a:r>
          </a:p>
          <a:p>
            <a:endParaRPr lang="ar-SA" sz="2000" dirty="0">
              <a:solidFill>
                <a:schemeClr val="tx1"/>
              </a:solidFill>
            </a:endParaRPr>
          </a:p>
        </p:txBody>
      </p:sp>
    </p:spTree>
    <p:extLst>
      <p:ext uri="{BB962C8B-B14F-4D97-AF65-F5344CB8AC3E}">
        <p14:creationId xmlns:p14="http://schemas.microsoft.com/office/powerpoint/2010/main" val="3801398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5EDC-8769-440E-89C4-F374669E1336}"/>
              </a:ext>
            </a:extLst>
          </p:cNvPr>
          <p:cNvSpPr>
            <a:spLocks noGrp="1"/>
          </p:cNvSpPr>
          <p:nvPr>
            <p:ph type="title"/>
          </p:nvPr>
        </p:nvSpPr>
        <p:spPr>
          <a:xfrm>
            <a:off x="1603122" y="0"/>
            <a:ext cx="5937755" cy="1188720"/>
          </a:xfrm>
        </p:spPr>
        <p:txBody>
          <a:bodyPr/>
          <a:lstStyle/>
          <a:p>
            <a:pPr algn="ctr"/>
            <a:r>
              <a:rPr lang="en-US" b="1" dirty="0"/>
              <a:t>Klumpke’s Palsy</a:t>
            </a:r>
            <a:br>
              <a:rPr lang="en-US" b="1" dirty="0"/>
            </a:br>
            <a:r>
              <a:rPr lang="en-US" b="1" dirty="0"/>
              <a:t>(C7-C8-T1)</a:t>
            </a:r>
          </a:p>
        </p:txBody>
      </p:sp>
      <p:sp>
        <p:nvSpPr>
          <p:cNvPr id="3" name="Content Placeholder 2">
            <a:extLst>
              <a:ext uri="{FF2B5EF4-FFF2-40B4-BE49-F238E27FC236}">
                <a16:creationId xmlns:a16="http://schemas.microsoft.com/office/drawing/2014/main" id="{DEF06230-6438-4BCC-9761-8A2DDB69A6CD}"/>
              </a:ext>
            </a:extLst>
          </p:cNvPr>
          <p:cNvSpPr>
            <a:spLocks noGrp="1"/>
          </p:cNvSpPr>
          <p:nvPr>
            <p:ph idx="1"/>
          </p:nvPr>
        </p:nvSpPr>
        <p:spPr>
          <a:xfrm>
            <a:off x="0" y="1188720"/>
            <a:ext cx="5039119" cy="4301253"/>
          </a:xfrm>
        </p:spPr>
        <p:txBody>
          <a:bodyPr>
            <a:normAutofit/>
          </a:bodyPr>
          <a:lstStyle/>
          <a:p>
            <a:r>
              <a:rPr lang="en-US" dirty="0"/>
              <a:t>It is a form of Brachial Plexus Birth Palsy (BPBP), and it is much less common than Erb’s Palsy.</a:t>
            </a:r>
          </a:p>
          <a:p>
            <a:r>
              <a:rPr lang="en-US" dirty="0"/>
              <a:t>is caused by injury to the seventh and eighth cervical nerves and the first thoracic nerve, resulting in a paralyzed hand (Claw hand).</a:t>
            </a:r>
          </a:p>
          <a:p>
            <a:r>
              <a:rPr lang="en-US" dirty="0"/>
              <a:t>If the sympathetic nerves are injured, an ipsilateral </a:t>
            </a:r>
            <a:r>
              <a:rPr lang="en-US" b="1" dirty="0"/>
              <a:t>Horner syndrome </a:t>
            </a:r>
            <a:r>
              <a:rPr lang="en-US" dirty="0"/>
              <a:t>happens.</a:t>
            </a:r>
          </a:p>
          <a:p>
            <a:r>
              <a:rPr lang="en-US" dirty="0"/>
              <a:t>Grasp Reflex is absent.</a:t>
            </a:r>
          </a:p>
        </p:txBody>
      </p:sp>
      <p:pic>
        <p:nvPicPr>
          <p:cNvPr id="5" name="Picture 4">
            <a:extLst>
              <a:ext uri="{FF2B5EF4-FFF2-40B4-BE49-F238E27FC236}">
                <a16:creationId xmlns:a16="http://schemas.microsoft.com/office/drawing/2014/main" id="{79378CD0-6AE0-43B1-88EF-9367AC4F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324" y="3827254"/>
            <a:ext cx="3017795" cy="3175857"/>
          </a:xfrm>
          <a:prstGeom prst="rect">
            <a:avLst/>
          </a:prstGeom>
        </p:spPr>
      </p:pic>
      <p:pic>
        <p:nvPicPr>
          <p:cNvPr id="4" name="Picture 5">
            <a:extLst>
              <a:ext uri="{FF2B5EF4-FFF2-40B4-BE49-F238E27FC236}">
                <a16:creationId xmlns:a16="http://schemas.microsoft.com/office/drawing/2014/main" id="{87AC275B-EE08-B100-B2DD-6357FA15A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19" y="1188719"/>
            <a:ext cx="4104881" cy="4255817"/>
          </a:xfrm>
          <a:prstGeom prst="rect">
            <a:avLst/>
          </a:prstGeom>
        </p:spPr>
      </p:pic>
    </p:spTree>
    <p:extLst>
      <p:ext uri="{BB962C8B-B14F-4D97-AF65-F5344CB8AC3E}">
        <p14:creationId xmlns:p14="http://schemas.microsoft.com/office/powerpoint/2010/main" val="1135667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6C64D4-8743-4335-A871-98255D398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0" y="857250"/>
            <a:ext cx="6386622" cy="4843546"/>
          </a:xfrm>
          <a:prstGeom prst="rect">
            <a:avLst/>
          </a:prstGeom>
        </p:spPr>
      </p:pic>
      <p:sp>
        <p:nvSpPr>
          <p:cNvPr id="8" name="TextBox 7">
            <a:extLst>
              <a:ext uri="{FF2B5EF4-FFF2-40B4-BE49-F238E27FC236}">
                <a16:creationId xmlns:a16="http://schemas.microsoft.com/office/drawing/2014/main" id="{5637CC59-A3FE-46C0-A900-6FFE9E364896}"/>
              </a:ext>
            </a:extLst>
          </p:cNvPr>
          <p:cNvSpPr txBox="1"/>
          <p:nvPr/>
        </p:nvSpPr>
        <p:spPr>
          <a:xfrm>
            <a:off x="6362114" y="1157204"/>
            <a:ext cx="2342271" cy="2169825"/>
          </a:xfrm>
          <a:prstGeom prst="rect">
            <a:avLst/>
          </a:prstGeom>
          <a:noFill/>
        </p:spPr>
        <p:txBody>
          <a:bodyPr wrap="square" rtlCol="0">
            <a:spAutoFit/>
          </a:bodyPr>
          <a:lstStyle/>
          <a:p>
            <a:r>
              <a:rPr lang="en-US" sz="2700" dirty="0"/>
              <a:t>Horner Syndrome:</a:t>
            </a:r>
          </a:p>
          <a:p>
            <a:r>
              <a:rPr lang="en-US" sz="2700" dirty="0"/>
              <a:t>Ptosis, Miosis and Ipsilateral anhidrosis.</a:t>
            </a:r>
          </a:p>
        </p:txBody>
      </p:sp>
    </p:spTree>
    <p:extLst>
      <p:ext uri="{BB962C8B-B14F-4D97-AF65-F5344CB8AC3E}">
        <p14:creationId xmlns:p14="http://schemas.microsoft.com/office/powerpoint/2010/main" val="1108966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1A6F-6C36-471B-A583-86C52DC395D7}"/>
              </a:ext>
            </a:extLst>
          </p:cNvPr>
          <p:cNvSpPr>
            <a:spLocks noGrp="1"/>
          </p:cNvSpPr>
          <p:nvPr>
            <p:ph type="title"/>
          </p:nvPr>
        </p:nvSpPr>
        <p:spPr>
          <a:xfrm>
            <a:off x="526470" y="0"/>
            <a:ext cx="5937755" cy="1188720"/>
          </a:xfrm>
        </p:spPr>
        <p:txBody>
          <a:bodyPr/>
          <a:lstStyle/>
          <a:p>
            <a:pPr algn="ctr"/>
            <a:r>
              <a:rPr lang="en-US" b="1" dirty="0"/>
              <a:t>How Is a Brachial Plexus Injury Treated?</a:t>
            </a:r>
            <a:endParaRPr lang="en-US" dirty="0"/>
          </a:p>
        </p:txBody>
      </p:sp>
      <p:sp>
        <p:nvSpPr>
          <p:cNvPr id="3" name="Content Placeholder 2">
            <a:extLst>
              <a:ext uri="{FF2B5EF4-FFF2-40B4-BE49-F238E27FC236}">
                <a16:creationId xmlns:a16="http://schemas.microsoft.com/office/drawing/2014/main" id="{126848F9-EA51-4473-92FF-0D8B962DB7A2}"/>
              </a:ext>
            </a:extLst>
          </p:cNvPr>
          <p:cNvSpPr>
            <a:spLocks noGrp="1"/>
          </p:cNvSpPr>
          <p:nvPr>
            <p:ph idx="1"/>
          </p:nvPr>
        </p:nvSpPr>
        <p:spPr>
          <a:xfrm>
            <a:off x="0" y="1329060"/>
            <a:ext cx="5937755" cy="3101983"/>
          </a:xfrm>
        </p:spPr>
        <p:txBody>
          <a:bodyPr>
            <a:normAutofit/>
          </a:bodyPr>
          <a:lstStyle/>
          <a:p>
            <a:r>
              <a:rPr lang="en-US" dirty="0"/>
              <a:t>Most babies with a brachial plexus injury regain both movement and feeling in the affected arm. In mild cases, this might happen without treatment.</a:t>
            </a:r>
          </a:p>
          <a:p>
            <a:r>
              <a:rPr lang="en-US" dirty="0"/>
              <a:t>Other babies might need daily physical therapy.</a:t>
            </a:r>
          </a:p>
          <a:p>
            <a:r>
              <a:rPr lang="en-US" dirty="0"/>
              <a:t>If pain, weakness, or numbness continue, surgery often can help.</a:t>
            </a:r>
          </a:p>
          <a:p>
            <a:r>
              <a:rPr lang="en-US" dirty="0"/>
              <a:t>Surgical treatments include nerve grafting.</a:t>
            </a:r>
          </a:p>
        </p:txBody>
      </p:sp>
      <p:pic>
        <p:nvPicPr>
          <p:cNvPr id="4" name="Picture 4">
            <a:extLst>
              <a:ext uri="{FF2B5EF4-FFF2-40B4-BE49-F238E27FC236}">
                <a16:creationId xmlns:a16="http://schemas.microsoft.com/office/drawing/2014/main" id="{EC7ECA67-62A2-1793-9BA5-9DD640D35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097" y="2193185"/>
            <a:ext cx="4286903" cy="4783567"/>
          </a:xfrm>
          <a:prstGeom prst="rect">
            <a:avLst/>
          </a:prstGeom>
        </p:spPr>
      </p:pic>
    </p:spTree>
    <p:extLst>
      <p:ext uri="{BB962C8B-B14F-4D97-AF65-F5344CB8AC3E}">
        <p14:creationId xmlns:p14="http://schemas.microsoft.com/office/powerpoint/2010/main" val="1915439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70C6-8402-49DB-949E-13D01E544664}"/>
              </a:ext>
            </a:extLst>
          </p:cNvPr>
          <p:cNvSpPr>
            <a:spLocks noGrp="1"/>
          </p:cNvSpPr>
          <p:nvPr>
            <p:ph type="title"/>
          </p:nvPr>
        </p:nvSpPr>
        <p:spPr>
          <a:xfrm>
            <a:off x="0" y="0"/>
            <a:ext cx="5937755" cy="1188720"/>
          </a:xfrm>
        </p:spPr>
        <p:txBody>
          <a:bodyPr/>
          <a:lstStyle/>
          <a:p>
            <a:pPr algn="ctr"/>
            <a:r>
              <a:rPr lang="en-US" dirty="0"/>
              <a:t>Cranial Nerve Injuries</a:t>
            </a:r>
          </a:p>
        </p:txBody>
      </p:sp>
      <p:sp>
        <p:nvSpPr>
          <p:cNvPr id="3" name="Content Placeholder 2">
            <a:extLst>
              <a:ext uri="{FF2B5EF4-FFF2-40B4-BE49-F238E27FC236}">
                <a16:creationId xmlns:a16="http://schemas.microsoft.com/office/drawing/2014/main" id="{0935BFB7-88D4-402E-9897-3AA243DBCF0C}"/>
              </a:ext>
            </a:extLst>
          </p:cNvPr>
          <p:cNvSpPr>
            <a:spLocks noGrp="1"/>
          </p:cNvSpPr>
          <p:nvPr>
            <p:ph idx="1"/>
          </p:nvPr>
        </p:nvSpPr>
        <p:spPr>
          <a:xfrm>
            <a:off x="-1" y="1188720"/>
            <a:ext cx="5937755" cy="3101983"/>
          </a:xfrm>
        </p:spPr>
        <p:txBody>
          <a:bodyPr>
            <a:normAutofit/>
          </a:bodyPr>
          <a:lstStyle/>
          <a:p>
            <a:r>
              <a:rPr lang="en-US" sz="2400" dirty="0"/>
              <a:t>The nerves in a bundle that originates from the brain stem instead of the spinal cord are called cranial nerves and these can be damaged by stretching during childbirth. Depending on which nerve or nerves are damaged, a child may be born with various weaknesses or paralysis.</a:t>
            </a:r>
          </a:p>
        </p:txBody>
      </p:sp>
      <p:pic>
        <p:nvPicPr>
          <p:cNvPr id="4" name="Picture 4">
            <a:extLst>
              <a:ext uri="{FF2B5EF4-FFF2-40B4-BE49-F238E27FC236}">
                <a16:creationId xmlns:a16="http://schemas.microsoft.com/office/drawing/2014/main" id="{7BD84CD1-8848-C7D2-6ACA-B09CB2B60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954" y="3429000"/>
            <a:ext cx="4074566" cy="3223881"/>
          </a:xfrm>
          <a:prstGeom prst="rect">
            <a:avLst/>
          </a:prstGeom>
        </p:spPr>
      </p:pic>
    </p:spTree>
    <p:extLst>
      <p:ext uri="{BB962C8B-B14F-4D97-AF65-F5344CB8AC3E}">
        <p14:creationId xmlns:p14="http://schemas.microsoft.com/office/powerpoint/2010/main" val="594927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3C20-117A-4C33-895E-2880D0AC4EB7}"/>
              </a:ext>
            </a:extLst>
          </p:cNvPr>
          <p:cNvSpPr>
            <a:spLocks noGrp="1"/>
          </p:cNvSpPr>
          <p:nvPr>
            <p:ph type="title"/>
          </p:nvPr>
        </p:nvSpPr>
        <p:spPr/>
        <p:txBody>
          <a:bodyPr/>
          <a:lstStyle/>
          <a:p>
            <a:r>
              <a:rPr lang="en-US" b="1" dirty="0">
                <a:latin typeface="Arial Narrow" panose="020B0606020202030204" pitchFamily="34" charset="0"/>
              </a:rPr>
              <a:t>Facial Nerve injury</a:t>
            </a:r>
          </a:p>
        </p:txBody>
      </p:sp>
      <p:sp>
        <p:nvSpPr>
          <p:cNvPr id="3" name="Content Placeholder 2">
            <a:extLst>
              <a:ext uri="{FF2B5EF4-FFF2-40B4-BE49-F238E27FC236}">
                <a16:creationId xmlns:a16="http://schemas.microsoft.com/office/drawing/2014/main" id="{AA2F63BC-849A-4401-9F5C-2006417DD3F1}"/>
              </a:ext>
            </a:extLst>
          </p:cNvPr>
          <p:cNvSpPr>
            <a:spLocks noGrp="1"/>
          </p:cNvSpPr>
          <p:nvPr>
            <p:ph idx="1"/>
          </p:nvPr>
        </p:nvSpPr>
        <p:spPr>
          <a:xfrm>
            <a:off x="628650" y="2226469"/>
            <a:ext cx="3749919" cy="3263504"/>
          </a:xfrm>
        </p:spPr>
        <p:txBody>
          <a:bodyPr/>
          <a:lstStyle/>
          <a:p>
            <a:r>
              <a:rPr lang="en-US" b="1" dirty="0"/>
              <a:t>Facial nerve injury </a:t>
            </a:r>
            <a:r>
              <a:rPr lang="en-US" dirty="0"/>
              <a:t>may be the result of compression of the seventh nerve between the facial bone and the mother’s pelvic bones or the physician’s forceps.</a:t>
            </a:r>
          </a:p>
        </p:txBody>
      </p:sp>
      <p:pic>
        <p:nvPicPr>
          <p:cNvPr id="5" name="Picture 4">
            <a:extLst>
              <a:ext uri="{FF2B5EF4-FFF2-40B4-BE49-F238E27FC236}">
                <a16:creationId xmlns:a16="http://schemas.microsoft.com/office/drawing/2014/main" id="{7837E9FE-5A93-40A0-9F56-40D66500C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53412"/>
            <a:ext cx="4275117" cy="4704587"/>
          </a:xfrm>
          <a:prstGeom prst="rect">
            <a:avLst/>
          </a:prstGeom>
        </p:spPr>
      </p:pic>
    </p:spTree>
    <p:extLst>
      <p:ext uri="{BB962C8B-B14F-4D97-AF65-F5344CB8AC3E}">
        <p14:creationId xmlns:p14="http://schemas.microsoft.com/office/powerpoint/2010/main" val="2477007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9EC04C-0FE1-4680-B929-1D78F7840A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02" y="1698930"/>
            <a:ext cx="4775843" cy="4022225"/>
          </a:xfrm>
        </p:spPr>
      </p:pic>
      <p:sp>
        <p:nvSpPr>
          <p:cNvPr id="6" name="TextBox 5">
            <a:extLst>
              <a:ext uri="{FF2B5EF4-FFF2-40B4-BE49-F238E27FC236}">
                <a16:creationId xmlns:a16="http://schemas.microsoft.com/office/drawing/2014/main" id="{5BC9DFDC-E273-453E-AC29-8EFB5BA45738}"/>
              </a:ext>
            </a:extLst>
          </p:cNvPr>
          <p:cNvSpPr txBox="1"/>
          <p:nvPr/>
        </p:nvSpPr>
        <p:spPr>
          <a:xfrm>
            <a:off x="1382152" y="1152671"/>
            <a:ext cx="6615332" cy="415498"/>
          </a:xfrm>
          <a:prstGeom prst="rect">
            <a:avLst/>
          </a:prstGeom>
          <a:noFill/>
        </p:spPr>
        <p:txBody>
          <a:bodyPr wrap="square" rtlCol="0">
            <a:spAutoFit/>
          </a:bodyPr>
          <a:lstStyle/>
          <a:p>
            <a:pPr algn="ctr"/>
            <a:r>
              <a:rPr lang="en-US" sz="2100" b="1" dirty="0"/>
              <a:t>Facial Nerve Palsy</a:t>
            </a:r>
          </a:p>
        </p:txBody>
      </p:sp>
      <p:sp>
        <p:nvSpPr>
          <p:cNvPr id="7" name="TextBox 6">
            <a:extLst>
              <a:ext uri="{FF2B5EF4-FFF2-40B4-BE49-F238E27FC236}">
                <a16:creationId xmlns:a16="http://schemas.microsoft.com/office/drawing/2014/main" id="{E7BD1FB5-3971-4FBB-A94A-3950F436C8D3}"/>
              </a:ext>
            </a:extLst>
          </p:cNvPr>
          <p:cNvSpPr txBox="1"/>
          <p:nvPr/>
        </p:nvSpPr>
        <p:spPr>
          <a:xfrm>
            <a:off x="5454749" y="1844765"/>
            <a:ext cx="3112477" cy="3993401"/>
          </a:xfrm>
          <a:prstGeom prst="rect">
            <a:avLst/>
          </a:prstGeom>
          <a:noFill/>
        </p:spPr>
        <p:txBody>
          <a:bodyPr wrap="square" rtlCol="0">
            <a:spAutoFit/>
          </a:bodyPr>
          <a:lstStyle/>
          <a:p>
            <a:pPr marL="342900" indent="-342900">
              <a:buFont typeface="Wingdings" panose="05000000000000000000" pitchFamily="2" charset="2"/>
              <a:buChar char="v"/>
            </a:pPr>
            <a:r>
              <a:rPr lang="en-US" sz="1950" dirty="0"/>
              <a:t>Symptoms of this type of injury are:</a:t>
            </a:r>
          </a:p>
          <a:p>
            <a:pPr marL="342900" indent="-342900">
              <a:buFont typeface="Arial" panose="020B0604020202020204" pitchFamily="34" charset="0"/>
              <a:buChar char="•"/>
            </a:pPr>
            <a:r>
              <a:rPr lang="en-US" sz="1950" dirty="0"/>
              <a:t>Asymmetrical movements in the face</a:t>
            </a:r>
          </a:p>
          <a:p>
            <a:pPr marL="342900" indent="-342900">
              <a:buFont typeface="Arial" panose="020B0604020202020204" pitchFamily="34" charset="0"/>
              <a:buChar char="•"/>
            </a:pPr>
            <a:r>
              <a:rPr lang="en-US" sz="1950" dirty="0"/>
              <a:t>One side of the mouth being drawn toward the other side.</a:t>
            </a:r>
          </a:p>
          <a:p>
            <a:pPr marL="342900" indent="-342900">
              <a:buFont typeface="Arial" panose="020B0604020202020204" pitchFamily="34" charset="0"/>
              <a:buChar char="•"/>
            </a:pPr>
            <a:r>
              <a:rPr lang="en-US" sz="1950" dirty="0"/>
              <a:t>Smoother skin on the paralyzed side.</a:t>
            </a:r>
          </a:p>
          <a:p>
            <a:pPr marL="342900" indent="-342900">
              <a:buFont typeface="Arial" panose="020B0604020202020204" pitchFamily="34" charset="0"/>
              <a:buChar char="•"/>
            </a:pPr>
            <a:r>
              <a:rPr lang="en-US" sz="1950" dirty="0"/>
              <a:t>General lack of movement and expression on the affected side of the face.</a:t>
            </a:r>
          </a:p>
        </p:txBody>
      </p:sp>
    </p:spTree>
    <p:extLst>
      <p:ext uri="{BB962C8B-B14F-4D97-AF65-F5344CB8AC3E}">
        <p14:creationId xmlns:p14="http://schemas.microsoft.com/office/powerpoint/2010/main" val="1680879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D5DE-2845-4259-90A2-9BE790E3F419}"/>
              </a:ext>
            </a:extLst>
          </p:cNvPr>
          <p:cNvSpPr>
            <a:spLocks noGrp="1"/>
          </p:cNvSpPr>
          <p:nvPr>
            <p:ph type="title"/>
          </p:nvPr>
        </p:nvSpPr>
        <p:spPr>
          <a:xfrm>
            <a:off x="0" y="0"/>
            <a:ext cx="5937755" cy="1188720"/>
          </a:xfrm>
        </p:spPr>
        <p:txBody>
          <a:bodyPr/>
          <a:lstStyle/>
          <a:p>
            <a:pPr algn="ctr"/>
            <a:r>
              <a:rPr lang="en-US" dirty="0"/>
              <a:t>Laryngeal Nerve Injury</a:t>
            </a:r>
          </a:p>
        </p:txBody>
      </p:sp>
      <p:sp>
        <p:nvSpPr>
          <p:cNvPr id="3" name="Content Placeholder 2">
            <a:extLst>
              <a:ext uri="{FF2B5EF4-FFF2-40B4-BE49-F238E27FC236}">
                <a16:creationId xmlns:a16="http://schemas.microsoft.com/office/drawing/2014/main" id="{D9D0466D-F36F-410D-88E3-2AC3EBD4A1F8}"/>
              </a:ext>
            </a:extLst>
          </p:cNvPr>
          <p:cNvSpPr>
            <a:spLocks noGrp="1"/>
          </p:cNvSpPr>
          <p:nvPr>
            <p:ph idx="1"/>
          </p:nvPr>
        </p:nvSpPr>
        <p:spPr>
          <a:xfrm>
            <a:off x="0" y="1585459"/>
            <a:ext cx="5937755" cy="3101983"/>
          </a:xfrm>
        </p:spPr>
        <p:txBody>
          <a:bodyPr>
            <a:normAutofit fontScale="85000" lnSpcReduction="20000"/>
          </a:bodyPr>
          <a:lstStyle/>
          <a:p>
            <a:r>
              <a:rPr lang="en-US" sz="2400" dirty="0"/>
              <a:t>Damage to the laryngeal nerve may affect a child’s ability to breathe and swallow.</a:t>
            </a:r>
          </a:p>
          <a:p>
            <a:r>
              <a:rPr lang="en-US" sz="2400" dirty="0"/>
              <a:t>This damage often occurs when an infant’s head is turned to the side during childbirth.</a:t>
            </a:r>
          </a:p>
          <a:p>
            <a:r>
              <a:rPr lang="en-US" sz="2400" dirty="0"/>
              <a:t>If the nerve injury is </a:t>
            </a:r>
            <a:r>
              <a:rPr lang="en-US" sz="2400" b="1" dirty="0">
                <a:solidFill>
                  <a:srgbClr val="FF0000"/>
                </a:solidFill>
              </a:rPr>
              <a:t>Unilateral</a:t>
            </a:r>
            <a:r>
              <a:rPr lang="en-US" sz="2400" dirty="0"/>
              <a:t>, the baby will present with hoarse cry or stridor.</a:t>
            </a:r>
          </a:p>
          <a:p>
            <a:r>
              <a:rPr lang="en-US" sz="2400" dirty="0"/>
              <a:t>But if the injury is </a:t>
            </a:r>
            <a:r>
              <a:rPr lang="en-US" sz="2400" b="1" dirty="0">
                <a:solidFill>
                  <a:srgbClr val="FF0000"/>
                </a:solidFill>
              </a:rPr>
              <a:t>Bilateral</a:t>
            </a:r>
            <a:r>
              <a:rPr lang="en-US" sz="2400" dirty="0"/>
              <a:t>, </a:t>
            </a:r>
            <a:r>
              <a:rPr lang="en-US" sz="2400" dirty="0">
                <a:cs typeface="Andalus" panose="02020603050405020304" pitchFamily="18" charset="-78"/>
              </a:rPr>
              <a:t>the baby will have </a:t>
            </a:r>
            <a:r>
              <a:rPr lang="en-US" sz="2400" b="1" dirty="0">
                <a:cs typeface="Andalus" panose="02020603050405020304" pitchFamily="18" charset="-78"/>
              </a:rPr>
              <a:t>respiratory distress or asphyxia</a:t>
            </a:r>
            <a:r>
              <a:rPr lang="en-US" sz="2400" dirty="0">
                <a:cs typeface="Andalus" panose="02020603050405020304" pitchFamily="18" charset="-78"/>
              </a:rPr>
              <a:t>.</a:t>
            </a:r>
            <a:endParaRPr lang="en-US" sz="2400" dirty="0"/>
          </a:p>
          <a:p>
            <a:r>
              <a:rPr lang="en-US" sz="2400" dirty="0"/>
              <a:t>Most babies born with laryngeal nerve damage will recover within a few months.</a:t>
            </a:r>
          </a:p>
        </p:txBody>
      </p:sp>
      <p:pic>
        <p:nvPicPr>
          <p:cNvPr id="4" name="Picture 4">
            <a:extLst>
              <a:ext uri="{FF2B5EF4-FFF2-40B4-BE49-F238E27FC236}">
                <a16:creationId xmlns:a16="http://schemas.microsoft.com/office/drawing/2014/main" id="{4FB7F02C-10F7-C90E-D7C2-3E8E36767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627" y="1585459"/>
            <a:ext cx="2987595" cy="2390076"/>
          </a:xfrm>
          <a:prstGeom prst="rect">
            <a:avLst/>
          </a:prstGeom>
        </p:spPr>
      </p:pic>
    </p:spTree>
    <p:extLst>
      <p:ext uri="{BB962C8B-B14F-4D97-AF65-F5344CB8AC3E}">
        <p14:creationId xmlns:p14="http://schemas.microsoft.com/office/powerpoint/2010/main" val="2085846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C3CC-9EBE-4C5F-B90E-BFD2E595558F}"/>
              </a:ext>
            </a:extLst>
          </p:cNvPr>
          <p:cNvSpPr>
            <a:spLocks noGrp="1"/>
          </p:cNvSpPr>
          <p:nvPr>
            <p:ph type="title"/>
          </p:nvPr>
        </p:nvSpPr>
        <p:spPr>
          <a:xfrm>
            <a:off x="1916246" y="-121452"/>
            <a:ext cx="5503179" cy="836670"/>
          </a:xfrm>
        </p:spPr>
        <p:txBody>
          <a:bodyPr/>
          <a:lstStyle/>
          <a:p>
            <a:pPr algn="ctr"/>
            <a:r>
              <a:rPr lang="en-US" dirty="0"/>
              <a:t>Spinal Cord Injury</a:t>
            </a:r>
          </a:p>
        </p:txBody>
      </p:sp>
      <p:sp>
        <p:nvSpPr>
          <p:cNvPr id="3" name="Content Placeholder 2">
            <a:extLst>
              <a:ext uri="{FF2B5EF4-FFF2-40B4-BE49-F238E27FC236}">
                <a16:creationId xmlns:a16="http://schemas.microsoft.com/office/drawing/2014/main" id="{137DDE1E-800B-49C1-A519-DD61ACC45387}"/>
              </a:ext>
            </a:extLst>
          </p:cNvPr>
          <p:cNvSpPr>
            <a:spLocks noGrp="1"/>
          </p:cNvSpPr>
          <p:nvPr>
            <p:ph idx="1"/>
          </p:nvPr>
        </p:nvSpPr>
        <p:spPr>
          <a:xfrm>
            <a:off x="0" y="559863"/>
            <a:ext cx="5937755" cy="3101983"/>
          </a:xfrm>
        </p:spPr>
        <p:txBody>
          <a:bodyPr>
            <a:noAutofit/>
          </a:bodyPr>
          <a:lstStyle/>
          <a:p>
            <a:r>
              <a:rPr lang="en-US" sz="2400" dirty="0"/>
              <a:t>In very rare cases the spinal cord may be stretched and damaged. This is a serious injury.</a:t>
            </a:r>
          </a:p>
          <a:p>
            <a:r>
              <a:rPr lang="en-US" sz="2400" dirty="0"/>
              <a:t>The result is typically paralysis below where the damage occurred. These spinal cord injuries are most often permanent and leave a child with a lifelong paralysis of a part of the body.</a:t>
            </a:r>
          </a:p>
          <a:p>
            <a:r>
              <a:rPr lang="en-US" sz="2400" dirty="0">
                <a:cs typeface="Andalus" panose="02020603050405020304" pitchFamily="18" charset="-78"/>
              </a:rPr>
              <a:t>The clinical presentation is:</a:t>
            </a:r>
          </a:p>
          <a:p>
            <a:pPr marL="385763" indent="-385763">
              <a:buFont typeface="+mj-lt"/>
              <a:buAutoNum type="arabicPeriod"/>
            </a:pPr>
            <a:r>
              <a:rPr lang="en-US" sz="2400" b="1" dirty="0">
                <a:cs typeface="Andalus" panose="02020603050405020304" pitchFamily="18" charset="-78"/>
              </a:rPr>
              <a:t>Stillbirth</a:t>
            </a:r>
          </a:p>
          <a:p>
            <a:pPr marL="385763" indent="-385763">
              <a:buFont typeface="+mj-lt"/>
              <a:buAutoNum type="arabicPeriod"/>
            </a:pPr>
            <a:r>
              <a:rPr lang="en-US" sz="2400" dirty="0">
                <a:cs typeface="Andalus" panose="02020603050405020304" pitchFamily="18" charset="-78"/>
              </a:rPr>
              <a:t>Rapid </a:t>
            </a:r>
            <a:r>
              <a:rPr lang="en-US" sz="2400" b="1" dirty="0">
                <a:cs typeface="Andalus" panose="02020603050405020304" pitchFamily="18" charset="-78"/>
              </a:rPr>
              <a:t>neonatal death </a:t>
            </a:r>
            <a:r>
              <a:rPr lang="en-US" sz="2400" dirty="0">
                <a:cs typeface="Andalus" panose="02020603050405020304" pitchFamily="18" charset="-78"/>
              </a:rPr>
              <a:t>with failure to establish adequate </a:t>
            </a:r>
            <a:r>
              <a:rPr lang="en-US" sz="2400" b="1" dirty="0">
                <a:cs typeface="Andalus" panose="02020603050405020304" pitchFamily="18" charset="-78"/>
              </a:rPr>
              <a:t>respiratory function </a:t>
            </a:r>
            <a:r>
              <a:rPr lang="en-US" sz="2400" dirty="0">
                <a:cs typeface="Andalus" panose="02020603050405020304" pitchFamily="18" charset="-78"/>
              </a:rPr>
              <a:t>especially in cases involving the </a:t>
            </a:r>
            <a:r>
              <a:rPr lang="en-US" sz="2400" b="1" dirty="0">
                <a:cs typeface="Andalus" panose="02020603050405020304" pitchFamily="18" charset="-78"/>
              </a:rPr>
              <a:t>upper cervical cord or lower brainstem.</a:t>
            </a:r>
          </a:p>
          <a:p>
            <a:pPr marL="385763" indent="-385763">
              <a:buFont typeface="+mj-lt"/>
              <a:buAutoNum type="arabicPeriod"/>
            </a:pPr>
            <a:r>
              <a:rPr lang="en-US" sz="2400" dirty="0"/>
              <a:t>Lifelong paralysis of a part of the body.</a:t>
            </a:r>
            <a:endParaRPr lang="en-US" sz="2400" b="1" dirty="0">
              <a:cs typeface="Andalus" panose="02020603050405020304" pitchFamily="18" charset="-78"/>
            </a:endParaRPr>
          </a:p>
        </p:txBody>
      </p:sp>
    </p:spTree>
    <p:extLst>
      <p:ext uri="{BB962C8B-B14F-4D97-AF65-F5344CB8AC3E}">
        <p14:creationId xmlns:p14="http://schemas.microsoft.com/office/powerpoint/2010/main" val="911518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8364-39D1-464C-BEC5-B036E6AFD114}"/>
              </a:ext>
            </a:extLst>
          </p:cNvPr>
          <p:cNvSpPr>
            <a:spLocks noGrp="1"/>
          </p:cNvSpPr>
          <p:nvPr>
            <p:ph type="title"/>
          </p:nvPr>
        </p:nvSpPr>
        <p:spPr/>
        <p:txBody>
          <a:bodyPr/>
          <a:lstStyle/>
          <a:p>
            <a:pPr algn="ctr"/>
            <a:r>
              <a:rPr lang="en-US" b="1" dirty="0"/>
              <a:t>Bone Injury</a:t>
            </a:r>
          </a:p>
        </p:txBody>
      </p:sp>
      <p:sp>
        <p:nvSpPr>
          <p:cNvPr id="3" name="Content Placeholder 2">
            <a:extLst>
              <a:ext uri="{FF2B5EF4-FFF2-40B4-BE49-F238E27FC236}">
                <a16:creationId xmlns:a16="http://schemas.microsoft.com/office/drawing/2014/main" id="{71F3B08D-7D6D-493E-BC0C-3AD675A4F039}"/>
              </a:ext>
            </a:extLst>
          </p:cNvPr>
          <p:cNvSpPr>
            <a:spLocks noGrp="1"/>
          </p:cNvSpPr>
          <p:nvPr>
            <p:ph idx="1"/>
          </p:nvPr>
        </p:nvSpPr>
        <p:spPr/>
        <p:txBody>
          <a:bodyPr>
            <a:normAutofit/>
          </a:bodyPr>
          <a:lstStyle/>
          <a:p>
            <a:pPr algn="ctr"/>
            <a:r>
              <a:rPr lang="en-US" sz="3200" b="1" dirty="0"/>
              <a:t>Skull Fractures</a:t>
            </a:r>
          </a:p>
          <a:p>
            <a:r>
              <a:rPr lang="en-US" altLang="ar-SA" sz="2400" dirty="0">
                <a:latin typeface="Andalus" panose="02020603050405020304" pitchFamily="18" charset="-78"/>
                <a:cs typeface="Andalus" panose="02020603050405020304" pitchFamily="18" charset="-78"/>
              </a:rPr>
              <a:t>They are rare.</a:t>
            </a:r>
          </a:p>
          <a:p>
            <a:r>
              <a:rPr lang="en-US" altLang="ar-SA" sz="2400" dirty="0">
                <a:latin typeface="Andalus" panose="02020603050405020304" pitchFamily="18" charset="-78"/>
                <a:cs typeface="Andalus" panose="02020603050405020304" pitchFamily="18" charset="-78"/>
              </a:rPr>
              <a:t>May occur as a result of pressure from :</a:t>
            </a:r>
          </a:p>
          <a:p>
            <a:endParaRPr lang="en-US" altLang="ar-SA" sz="2400" dirty="0">
              <a:latin typeface="Andalus" panose="02020603050405020304" pitchFamily="18" charset="-78"/>
              <a:cs typeface="Andalus" panose="02020603050405020304" pitchFamily="18" charset="-78"/>
            </a:endParaRPr>
          </a:p>
          <a:p>
            <a:r>
              <a:rPr lang="en-US" altLang="ar-SA" sz="2400" dirty="0">
                <a:latin typeface="Andalus" panose="02020603050405020304" pitchFamily="18" charset="-78"/>
                <a:cs typeface="Andalus" panose="02020603050405020304" pitchFamily="18" charset="-78"/>
              </a:rPr>
              <a:t>1) Forceps</a:t>
            </a:r>
          </a:p>
          <a:p>
            <a:r>
              <a:rPr lang="en-US" altLang="ar-SA" sz="2400" dirty="0">
                <a:latin typeface="Andalus" panose="02020603050405020304" pitchFamily="18" charset="-78"/>
                <a:cs typeface="Andalus" panose="02020603050405020304" pitchFamily="18" charset="-78"/>
              </a:rPr>
              <a:t>2) Maternal symphysis pubis .</a:t>
            </a:r>
          </a:p>
        </p:txBody>
      </p:sp>
    </p:spTree>
    <p:extLst>
      <p:ext uri="{BB962C8B-B14F-4D97-AF65-F5344CB8AC3E}">
        <p14:creationId xmlns:p14="http://schemas.microsoft.com/office/powerpoint/2010/main" val="332082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9828-BC01-441C-8DEE-3AD6CB6B81F9}"/>
              </a:ext>
            </a:extLst>
          </p:cNvPr>
          <p:cNvSpPr>
            <a:spLocks noGrp="1"/>
          </p:cNvSpPr>
          <p:nvPr>
            <p:ph type="title"/>
          </p:nvPr>
        </p:nvSpPr>
        <p:spPr>
          <a:xfrm>
            <a:off x="0" y="0"/>
            <a:ext cx="7886700" cy="994172"/>
          </a:xfrm>
        </p:spPr>
        <p:txBody>
          <a:bodyPr/>
          <a:lstStyle/>
          <a:p>
            <a:r>
              <a:rPr lang="en-US" dirty="0"/>
              <a:t>Types of skull fracture</a:t>
            </a:r>
          </a:p>
        </p:txBody>
      </p:sp>
      <p:sp>
        <p:nvSpPr>
          <p:cNvPr id="3" name="Content Placeholder 2">
            <a:extLst>
              <a:ext uri="{FF2B5EF4-FFF2-40B4-BE49-F238E27FC236}">
                <a16:creationId xmlns:a16="http://schemas.microsoft.com/office/drawing/2014/main" id="{B31610B8-FEB1-44F1-8110-932FF59EA9A3}"/>
              </a:ext>
            </a:extLst>
          </p:cNvPr>
          <p:cNvSpPr>
            <a:spLocks noGrp="1"/>
          </p:cNvSpPr>
          <p:nvPr>
            <p:ph idx="1"/>
          </p:nvPr>
        </p:nvSpPr>
        <p:spPr>
          <a:xfrm>
            <a:off x="-23871" y="994172"/>
            <a:ext cx="5564651" cy="3263504"/>
          </a:xfrm>
        </p:spPr>
        <p:txBody>
          <a:bodyPr>
            <a:normAutofit/>
          </a:bodyPr>
          <a:lstStyle/>
          <a:p>
            <a:pPr marL="385763" indent="-385763">
              <a:buFont typeface="+mj-lt"/>
              <a:buAutoNum type="arabicPeriod"/>
            </a:pPr>
            <a:r>
              <a:rPr lang="en-US"/>
              <a:t>Linear Fractures: A linear fracture is a simple break, but one that does not cause the bone to move. These are not usually too serious, but there may be underlying bleeding.</a:t>
            </a:r>
          </a:p>
          <a:p>
            <a:pPr marL="385763" indent="-385763">
              <a:buFont typeface="+mj-lt"/>
              <a:buAutoNum type="arabicPeriod"/>
            </a:pPr>
            <a:endParaRPr lang="en-US"/>
          </a:p>
          <a:p>
            <a:pPr marL="385763" indent="-385763">
              <a:buFont typeface="+mj-lt"/>
              <a:buAutoNum type="arabicPeriod"/>
            </a:pPr>
            <a:r>
              <a:rPr lang="en-US"/>
              <a:t>Depressed Fractures: A depressed skull fracture has the potential to be much more serious. This occurs when the skull is actually sunken inwards. It is more likely to cause bleeding and to put pressure on the brain.</a:t>
            </a:r>
            <a:endParaRPr lang="en-US" dirty="0"/>
          </a:p>
        </p:txBody>
      </p:sp>
      <p:pic>
        <p:nvPicPr>
          <p:cNvPr id="5" name="Picture 4" descr="A close up&#10;&#10;Description automatically generated">
            <a:extLst>
              <a:ext uri="{FF2B5EF4-FFF2-40B4-BE49-F238E27FC236}">
                <a16:creationId xmlns:a16="http://schemas.microsoft.com/office/drawing/2014/main" id="{959ECBB8-5B8A-4E1A-A358-8D3B5BFB2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214" y="1087719"/>
            <a:ext cx="2857500" cy="2286000"/>
          </a:xfrm>
          <a:prstGeom prst="rect">
            <a:avLst/>
          </a:prstGeom>
        </p:spPr>
      </p:pic>
      <p:pic>
        <p:nvPicPr>
          <p:cNvPr id="7" name="Picture 6" descr="A close up of a baby&#10;&#10;Description automatically generated">
            <a:extLst>
              <a:ext uri="{FF2B5EF4-FFF2-40B4-BE49-F238E27FC236}">
                <a16:creationId xmlns:a16="http://schemas.microsoft.com/office/drawing/2014/main" id="{7F1EA6E5-053C-4B1A-BABB-D48667A8D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1" y="4359556"/>
            <a:ext cx="3269133" cy="2286000"/>
          </a:xfrm>
          <a:prstGeom prst="rect">
            <a:avLst/>
          </a:prstGeom>
        </p:spPr>
      </p:pic>
      <p:pic>
        <p:nvPicPr>
          <p:cNvPr id="4" name="Picture 5">
            <a:extLst>
              <a:ext uri="{FF2B5EF4-FFF2-40B4-BE49-F238E27FC236}">
                <a16:creationId xmlns:a16="http://schemas.microsoft.com/office/drawing/2014/main" id="{76F01AE7-E2C7-076B-CED8-4A173C9D7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875" y="3373719"/>
            <a:ext cx="2857500" cy="1971675"/>
          </a:xfrm>
          <a:prstGeom prst="rect">
            <a:avLst/>
          </a:prstGeom>
        </p:spPr>
      </p:pic>
      <p:pic>
        <p:nvPicPr>
          <p:cNvPr id="6" name="Picture 7">
            <a:extLst>
              <a:ext uri="{FF2B5EF4-FFF2-40B4-BE49-F238E27FC236}">
                <a16:creationId xmlns:a16="http://schemas.microsoft.com/office/drawing/2014/main" id="{820B7F73-CEB7-EDFF-663C-5162BB176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262" y="4588156"/>
            <a:ext cx="2228850" cy="2057400"/>
          </a:xfrm>
          <a:prstGeom prst="rect">
            <a:avLst/>
          </a:prstGeom>
        </p:spPr>
      </p:pic>
    </p:spTree>
    <p:extLst>
      <p:ext uri="{BB962C8B-B14F-4D97-AF65-F5344CB8AC3E}">
        <p14:creationId xmlns:p14="http://schemas.microsoft.com/office/powerpoint/2010/main" val="362980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Ball Valve effect :</a:t>
            </a:r>
          </a:p>
        </p:txBody>
      </p:sp>
      <p:pic>
        <p:nvPicPr>
          <p:cNvPr id="4" name="عنصر نائب للمحتوى 3" descr="B9780323082037000312_f031-003-9780323082037.jpg"/>
          <p:cNvPicPr>
            <a:picLocks noGrp="1" noChangeAspect="1"/>
          </p:cNvPicPr>
          <p:nvPr>
            <p:ph idx="1"/>
          </p:nvPr>
        </p:nvPicPr>
        <p:blipFill>
          <a:blip r:embed="rId2"/>
          <a:stretch>
            <a:fillRect/>
          </a:stretch>
        </p:blipFill>
        <p:spPr>
          <a:xfrm>
            <a:off x="762000" y="2057400"/>
            <a:ext cx="7899181" cy="2819400"/>
          </a:xfrm>
        </p:spPr>
      </p:pic>
    </p:spTree>
    <p:extLst>
      <p:ext uri="{BB962C8B-B14F-4D97-AF65-F5344CB8AC3E}">
        <p14:creationId xmlns:p14="http://schemas.microsoft.com/office/powerpoint/2010/main" val="3067580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4D5DB-0280-40F5-BE73-5397A8C3F6B0}"/>
              </a:ext>
            </a:extLst>
          </p:cNvPr>
          <p:cNvSpPr>
            <a:spLocks noGrp="1"/>
          </p:cNvSpPr>
          <p:nvPr>
            <p:ph idx="1"/>
          </p:nvPr>
        </p:nvSpPr>
        <p:spPr>
          <a:xfrm>
            <a:off x="523582" y="2316787"/>
            <a:ext cx="8096837" cy="3263504"/>
          </a:xfrm>
        </p:spPr>
        <p:txBody>
          <a:bodyPr/>
          <a:lstStyle/>
          <a:p>
            <a:pPr marL="0" indent="0">
              <a:buNone/>
            </a:pPr>
            <a:r>
              <a:rPr lang="en-US" dirty="0"/>
              <a:t>3. Basilar skull fracture: Basilar skull fractures are fractures to the bones at the base of the skull. The pressure from this type of fracture often causes bruising around the eyes and behind the ears.</a:t>
            </a:r>
          </a:p>
        </p:txBody>
      </p:sp>
      <p:pic>
        <p:nvPicPr>
          <p:cNvPr id="5" name="Picture 4" descr="A picture containing person, mouth, teeth, indoor&#10;&#10;Description automatically generated">
            <a:extLst>
              <a:ext uri="{FF2B5EF4-FFF2-40B4-BE49-F238E27FC236}">
                <a16:creationId xmlns:a16="http://schemas.microsoft.com/office/drawing/2014/main" id="{F1E6893E-E3E8-47BA-84B6-2A2DDF8A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48" y="3429000"/>
            <a:ext cx="6167035" cy="2473782"/>
          </a:xfrm>
          <a:prstGeom prst="rect">
            <a:avLst/>
          </a:prstGeom>
        </p:spPr>
      </p:pic>
      <p:pic>
        <p:nvPicPr>
          <p:cNvPr id="7" name="Picture 6" descr="A close up of a screen&#10;&#10;Description automatically generated">
            <a:extLst>
              <a:ext uri="{FF2B5EF4-FFF2-40B4-BE49-F238E27FC236}">
                <a16:creationId xmlns:a16="http://schemas.microsoft.com/office/drawing/2014/main" id="{A7AF7DDB-B2C5-4343-9946-00FB0C6A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57" y="3468566"/>
            <a:ext cx="2250596" cy="1664726"/>
          </a:xfrm>
          <a:prstGeom prst="rect">
            <a:avLst/>
          </a:prstGeom>
        </p:spPr>
      </p:pic>
      <p:sp>
        <p:nvSpPr>
          <p:cNvPr id="8" name="TextBox 7">
            <a:extLst>
              <a:ext uri="{FF2B5EF4-FFF2-40B4-BE49-F238E27FC236}">
                <a16:creationId xmlns:a16="http://schemas.microsoft.com/office/drawing/2014/main" id="{48EC6BC6-33F5-46A0-974D-5FAF34CD4ADF}"/>
              </a:ext>
            </a:extLst>
          </p:cNvPr>
          <p:cNvSpPr txBox="1"/>
          <p:nvPr/>
        </p:nvSpPr>
        <p:spPr>
          <a:xfrm>
            <a:off x="1061891" y="1147628"/>
            <a:ext cx="7020218" cy="1107996"/>
          </a:xfrm>
          <a:prstGeom prst="rect">
            <a:avLst/>
          </a:prstGeom>
          <a:noFill/>
        </p:spPr>
        <p:txBody>
          <a:bodyPr wrap="square" rtlCol="0">
            <a:spAutoFit/>
          </a:bodyPr>
          <a:lstStyle/>
          <a:p>
            <a:pPr algn="ctr"/>
            <a:r>
              <a:rPr lang="en-US" sz="3300" b="1" dirty="0">
                <a:latin typeface="+mj-lt"/>
              </a:rPr>
              <a:t>Types of Skull Fracture</a:t>
            </a:r>
          </a:p>
          <a:p>
            <a:pPr algn="ctr"/>
            <a:r>
              <a:rPr lang="en-US" sz="3300" b="1" dirty="0">
                <a:latin typeface="+mj-lt"/>
              </a:rPr>
              <a:t>Continued..</a:t>
            </a:r>
          </a:p>
        </p:txBody>
      </p:sp>
    </p:spTree>
    <p:extLst>
      <p:ext uri="{BB962C8B-B14F-4D97-AF65-F5344CB8AC3E}">
        <p14:creationId xmlns:p14="http://schemas.microsoft.com/office/powerpoint/2010/main" val="2303476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7713B-72DB-4E0B-8287-55CFAD8C54D3}"/>
              </a:ext>
            </a:extLst>
          </p:cNvPr>
          <p:cNvSpPr>
            <a:spLocks noGrp="1"/>
          </p:cNvSpPr>
          <p:nvPr>
            <p:ph idx="1"/>
          </p:nvPr>
        </p:nvSpPr>
        <p:spPr>
          <a:xfrm>
            <a:off x="206292" y="584433"/>
            <a:ext cx="3483864" cy="3655967"/>
          </a:xfrm>
        </p:spPr>
        <p:txBody>
          <a:bodyPr anchor="ctr">
            <a:normAutofit fontScale="92500" lnSpcReduction="10000"/>
          </a:bodyPr>
          <a:lstStyle/>
          <a:p>
            <a:r>
              <a:rPr lang="en-US" sz="1800" dirty="0"/>
              <a:t>Fractures of the </a:t>
            </a:r>
            <a:r>
              <a:rPr lang="en-US" sz="1800" b="1" dirty="0"/>
              <a:t>clavicle </a:t>
            </a:r>
            <a:r>
              <a:rPr lang="en-US" sz="1800" dirty="0"/>
              <a:t>usually are unilateral and are noted in macrosomic infants, shoulder dystocia, and midforceps delivery. Often a snap is heard after a difficult delivery, and the infant exhibits an asymmetrical Moro response and decreased movement of the affected side.</a:t>
            </a:r>
          </a:p>
          <a:p>
            <a:r>
              <a:rPr lang="en-US" sz="1800" dirty="0">
                <a:cs typeface="Andalus" panose="02020603050405020304" pitchFamily="18" charset="-78"/>
              </a:rPr>
              <a:t>Examination may reveal </a:t>
            </a:r>
            <a:r>
              <a:rPr lang="en-US" sz="1800" b="1" dirty="0">
                <a:cs typeface="Andalus" panose="02020603050405020304" pitchFamily="18" charset="-78"/>
              </a:rPr>
              <a:t>crepitus, palpable bony irregularity, and sternocleidomastoid muscle spasm</a:t>
            </a:r>
            <a:r>
              <a:rPr lang="en-US" sz="1800" dirty="0">
                <a:cs typeface="Andalus" panose="02020603050405020304" pitchFamily="18" charset="-78"/>
              </a:rPr>
              <a:t>. Radiographic studies confirm the fracture.</a:t>
            </a:r>
          </a:p>
        </p:txBody>
      </p:sp>
      <p:pic>
        <p:nvPicPr>
          <p:cNvPr id="5" name="Picture 4">
            <a:extLst>
              <a:ext uri="{FF2B5EF4-FFF2-40B4-BE49-F238E27FC236}">
                <a16:creationId xmlns:a16="http://schemas.microsoft.com/office/drawing/2014/main" id="{02E1C4C9-BC81-4650-81FD-456E65A7E4A8}"/>
              </a:ext>
            </a:extLst>
          </p:cNvPr>
          <p:cNvPicPr>
            <a:picLocks noChangeAspect="1"/>
          </p:cNvPicPr>
          <p:nvPr/>
        </p:nvPicPr>
        <p:blipFill rotWithShape="1">
          <a:blip r:embed="rId2">
            <a:extLst>
              <a:ext uri="{28A0092B-C50C-407E-A947-70E740481C1C}">
                <a14:useLocalDpi xmlns:a14="http://schemas.microsoft.com/office/drawing/2010/main" val="0"/>
              </a:ext>
            </a:extLst>
          </a:blip>
          <a:srcRect l="2" t="4948" r="2" b="6536"/>
          <a:stretch/>
        </p:blipFill>
        <p:spPr>
          <a:xfrm>
            <a:off x="5397875" y="769441"/>
            <a:ext cx="3746125" cy="2880360"/>
          </a:xfrm>
          <a:prstGeom prst="rect">
            <a:avLst/>
          </a:prstGeom>
        </p:spPr>
      </p:pic>
      <p:sp>
        <p:nvSpPr>
          <p:cNvPr id="4" name="TextBox 3">
            <a:extLst>
              <a:ext uri="{FF2B5EF4-FFF2-40B4-BE49-F238E27FC236}">
                <a16:creationId xmlns:a16="http://schemas.microsoft.com/office/drawing/2014/main" id="{F6139984-BBA6-436B-B577-BAE3C57C2CA8}"/>
              </a:ext>
            </a:extLst>
          </p:cNvPr>
          <p:cNvSpPr txBox="1"/>
          <p:nvPr/>
        </p:nvSpPr>
        <p:spPr>
          <a:xfrm>
            <a:off x="823280" y="0"/>
            <a:ext cx="6858000" cy="769441"/>
          </a:xfrm>
          <a:prstGeom prst="rect">
            <a:avLst/>
          </a:prstGeom>
          <a:noFill/>
        </p:spPr>
        <p:txBody>
          <a:bodyPr wrap="square" rtlCol="0">
            <a:spAutoFit/>
          </a:bodyPr>
          <a:lstStyle/>
          <a:p>
            <a:pPr algn="ctr"/>
            <a:r>
              <a:rPr lang="en-US" sz="4400" dirty="0"/>
              <a:t>Clavicle Fracture</a:t>
            </a:r>
          </a:p>
        </p:txBody>
      </p:sp>
      <p:pic>
        <p:nvPicPr>
          <p:cNvPr id="8" name="Picture 8">
            <a:extLst>
              <a:ext uri="{FF2B5EF4-FFF2-40B4-BE49-F238E27FC236}">
                <a16:creationId xmlns:a16="http://schemas.microsoft.com/office/drawing/2014/main" id="{5886F9AE-9189-4368-9655-B691F863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560" y="4004580"/>
            <a:ext cx="2925440" cy="2867025"/>
          </a:xfrm>
          <a:prstGeom prst="rect">
            <a:avLst/>
          </a:prstGeom>
        </p:spPr>
      </p:pic>
      <p:pic>
        <p:nvPicPr>
          <p:cNvPr id="9" name="Picture 9">
            <a:extLst>
              <a:ext uri="{FF2B5EF4-FFF2-40B4-BE49-F238E27FC236}">
                <a16:creationId xmlns:a16="http://schemas.microsoft.com/office/drawing/2014/main" id="{F605171E-B758-9168-2ACA-E702D6DA3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10" y="4189499"/>
            <a:ext cx="3746125" cy="2497186"/>
          </a:xfrm>
          <a:prstGeom prst="rect">
            <a:avLst/>
          </a:prstGeom>
        </p:spPr>
      </p:pic>
    </p:spTree>
    <p:extLst>
      <p:ext uri="{BB962C8B-B14F-4D97-AF65-F5344CB8AC3E}">
        <p14:creationId xmlns:p14="http://schemas.microsoft.com/office/powerpoint/2010/main" val="31703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864" y="1219200"/>
            <a:ext cx="8471608" cy="4298613"/>
          </a:xfrm>
          <a:prstGeom prst="rect">
            <a:avLst/>
          </a:prstGeom>
        </p:spPr>
        <p:txBody>
          <a:bodyPr wrap="square">
            <a:spAutoFit/>
          </a:bodyPr>
          <a:lstStyle/>
          <a:p>
            <a:pPr algn="l" rtl="0"/>
            <a:endParaRPr lang="en-US" sz="2000" baseline="30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000" dirty="0">
                <a:solidFill>
                  <a:schemeClr val="tx1">
                    <a:lumMod val="95000"/>
                    <a:lumOff val="5000"/>
                  </a:schemeClr>
                </a:solidFill>
                <a:latin typeface="+mj-lt"/>
                <a:cs typeface="Andalus" panose="02020603050405020304" pitchFamily="18" charset="-78"/>
              </a:rPr>
              <a:t> </a:t>
            </a:r>
            <a:r>
              <a:rPr lang="en-GB" sz="2000" dirty="0"/>
              <a:t>The extent of surfactant inhibition depends on both the concentration of surfactant and meconium. If the surfactant concentration is low, even very highly diluted meconium can inhibit surfactant function whereas, in high surfactant concentrations, the effects of meconium are limited. Meconium may impact surfactant mechanisms by preventing surfactant from spreading over the alveolar surface, decreasing the concentration of surfactant proteins (</a:t>
            </a:r>
            <a:r>
              <a:rPr lang="en-GB" sz="2000" dirty="0">
                <a:hlinkClick r:id="rId2" tooltip="Surfactant protein A"/>
              </a:rPr>
              <a:t>SP-A</a:t>
            </a:r>
            <a:r>
              <a:rPr lang="en-GB" sz="2000" dirty="0"/>
              <a:t> and </a:t>
            </a:r>
            <a:r>
              <a:rPr lang="en-GB" sz="2000" dirty="0">
                <a:hlinkClick r:id="rId3" tooltip="Surfactant protein B"/>
              </a:rPr>
              <a:t>SP-B</a:t>
            </a:r>
            <a:r>
              <a:rPr lang="en-GB" sz="2000" dirty="0"/>
              <a:t>), and by changing the viscosity and structure of surfactant.</a:t>
            </a:r>
            <a:endParaRPr lang="en-US" sz="2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GB" sz="2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GB" sz="2000" dirty="0">
                <a:solidFill>
                  <a:schemeClr val="tx1">
                    <a:lumMod val="95000"/>
                    <a:lumOff val="5000"/>
                  </a:schemeClr>
                </a:solidFill>
                <a:latin typeface="+mj-lt"/>
                <a:cs typeface="Andalus" panose="02020603050405020304" pitchFamily="18" charset="-78"/>
              </a:rPr>
              <a:t>So interfere with the normal function of the surfactant</a:t>
            </a:r>
          </a:p>
          <a:p>
            <a:pPr algn="l" rtl="0"/>
            <a:r>
              <a:rPr lang="en-GB" sz="2000" dirty="0">
                <a:solidFill>
                  <a:schemeClr val="tx1">
                    <a:lumMod val="95000"/>
                    <a:lumOff val="5000"/>
                  </a:schemeClr>
                </a:solidFill>
                <a:latin typeface="+mj-lt"/>
                <a:cs typeface="Andalus" panose="02020603050405020304" pitchFamily="18" charset="-78"/>
              </a:rPr>
              <a:t>This will leads to </a:t>
            </a:r>
            <a:r>
              <a:rPr lang="en-GB" sz="2000" b="1" u="sng" dirty="0">
                <a:solidFill>
                  <a:schemeClr val="tx1">
                    <a:lumMod val="95000"/>
                    <a:lumOff val="5000"/>
                  </a:schemeClr>
                </a:solidFill>
                <a:latin typeface="+mj-lt"/>
                <a:cs typeface="Andalus" panose="02020603050405020304" pitchFamily="18" charset="-78"/>
              </a:rPr>
              <a:t>respiratory distress syndrome </a:t>
            </a:r>
            <a:endParaRPr lang="en-US" sz="2000" b="1" u="sng"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000" dirty="0">
              <a:solidFill>
                <a:schemeClr val="tx1">
                  <a:lumMod val="95000"/>
                  <a:lumOff val="5000"/>
                </a:schemeClr>
              </a:solidFill>
              <a:latin typeface="Andalus" panose="02020603050405020304" pitchFamily="18" charset="-78"/>
              <a:cs typeface="Andalus" panose="02020603050405020304" pitchFamily="18" charset="-78"/>
            </a:endParaRPr>
          </a:p>
        </p:txBody>
      </p:sp>
      <p:sp>
        <p:nvSpPr>
          <p:cNvPr id="5" name="TextBox 4"/>
          <p:cNvSpPr txBox="1"/>
          <p:nvPr/>
        </p:nvSpPr>
        <p:spPr>
          <a:xfrm>
            <a:off x="1066800" y="457200"/>
            <a:ext cx="184731" cy="369332"/>
          </a:xfrm>
          <a:prstGeom prst="rect">
            <a:avLst/>
          </a:prstGeom>
          <a:noFill/>
        </p:spPr>
        <p:txBody>
          <a:bodyPr wrap="none" rtlCol="0">
            <a:spAutoFit/>
          </a:bodyPr>
          <a:lstStyle/>
          <a:p>
            <a:endParaRPr lang="en-US" dirty="0"/>
          </a:p>
        </p:txBody>
      </p:sp>
      <p:sp>
        <p:nvSpPr>
          <p:cNvPr id="7" name="TextBox 6"/>
          <p:cNvSpPr txBox="1"/>
          <p:nvPr/>
        </p:nvSpPr>
        <p:spPr>
          <a:xfrm>
            <a:off x="895838" y="507877"/>
            <a:ext cx="3858749" cy="461665"/>
          </a:xfrm>
          <a:prstGeom prst="rect">
            <a:avLst/>
          </a:prstGeom>
          <a:noFill/>
        </p:spPr>
        <p:txBody>
          <a:bodyPr wrap="none" rtlCol="0">
            <a:spAutoFit/>
          </a:bodyPr>
          <a:lstStyle/>
          <a:p>
            <a:r>
              <a:rPr lang="en-US" sz="2400" b="1"/>
              <a:t>2- Surfactant </a:t>
            </a:r>
            <a:r>
              <a:rPr lang="en-US" sz="2400" b="1" dirty="0" err="1"/>
              <a:t>Dysfuncton</a:t>
            </a:r>
            <a:r>
              <a:rPr lang="en-US" sz="2400" b="1" dirty="0"/>
              <a:t> :</a:t>
            </a:r>
          </a:p>
        </p:txBody>
      </p:sp>
    </p:spTree>
    <p:extLst>
      <p:ext uri="{BB962C8B-B14F-4D97-AF65-F5344CB8AC3E}">
        <p14:creationId xmlns:p14="http://schemas.microsoft.com/office/powerpoint/2010/main" val="80955731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1877</TotalTime>
  <Words>3555</Words>
  <Application>Microsoft Office PowerPoint</Application>
  <PresentationFormat>On-screen Show (4:3)</PresentationFormat>
  <Paragraphs>503</Paragraphs>
  <Slides>81</Slides>
  <Notes>18</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Parcel</vt:lpstr>
      <vt:lpstr>PowerPoint Presentation</vt:lpstr>
      <vt:lpstr>PowerPoint Presentation</vt:lpstr>
      <vt:lpstr>What is meconuim ?</vt:lpstr>
      <vt:lpstr>PowerPoint Presentation</vt:lpstr>
      <vt:lpstr>Pathophysiology</vt:lpstr>
      <vt:lpstr>PowerPoint Presentation</vt:lpstr>
      <vt:lpstr>1- Airway Obstruction </vt:lpstr>
      <vt:lpstr>Ball Valve effect :</vt:lpstr>
      <vt:lpstr>PowerPoint Presentation</vt:lpstr>
      <vt:lpstr>3- Chemical pneumonitis:</vt:lpstr>
      <vt:lpstr>4- Persistent pulmonary hypertension</vt:lpstr>
      <vt:lpstr>Effect to the skin:</vt:lpstr>
      <vt:lpstr>Clinical presentation  :</vt:lpstr>
      <vt:lpstr>PowerPoint Presentation</vt:lpstr>
      <vt:lpstr>Investigtion </vt:lpstr>
      <vt:lpstr>PowerPoint Presentation</vt:lpstr>
      <vt:lpstr>PowerPoint Presentation</vt:lpstr>
      <vt:lpstr>PowerPoint Presentation</vt:lpstr>
      <vt:lpstr>PowerPoint Presentation</vt:lpstr>
      <vt:lpstr>Air trapping and hyperexpansion :</vt:lpstr>
      <vt:lpstr>Acute atelectasis :</vt:lpstr>
      <vt:lpstr>Management of meconium aspiartion </vt:lpstr>
      <vt:lpstr>PowerPoint Presentation</vt:lpstr>
      <vt:lpstr>PowerPoint Presentation</vt:lpstr>
      <vt:lpstr>PowerPoint Presentation</vt:lpstr>
      <vt:lpstr>Continued care in the NICU </vt:lpstr>
      <vt:lpstr>PowerPoint Presentation</vt:lpstr>
      <vt:lpstr>Prevention :</vt:lpstr>
      <vt:lpstr>Prognosis :</vt:lpstr>
      <vt:lpstr>Complication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Birth injuries </vt:lpstr>
      <vt:lpstr>Definitions</vt:lpstr>
      <vt:lpstr>PowerPoint Presentation</vt:lpstr>
      <vt:lpstr>Epidemiology </vt:lpstr>
      <vt:lpstr>Risk factors</vt:lpstr>
      <vt:lpstr>PowerPoint Presentation</vt:lpstr>
      <vt:lpstr>PowerPoint Presentation</vt:lpstr>
      <vt:lpstr>1. cephalohematoma</vt:lpstr>
      <vt:lpstr>PowerPoint Presentation</vt:lpstr>
      <vt:lpstr>PowerPoint Presentation</vt:lpstr>
      <vt:lpstr>DIAGNOSIS</vt:lpstr>
      <vt:lpstr>MANAGEMENT</vt:lpstr>
      <vt:lpstr>PowerPoint Presentation</vt:lpstr>
      <vt:lpstr>PowerPoint Presentation</vt:lpstr>
      <vt:lpstr>PowerPoint Presentation</vt:lpstr>
      <vt:lpstr>PowerPoint Presentation</vt:lpstr>
      <vt:lpstr>3.Subgaleal hematoma</vt:lpstr>
      <vt:lpstr>DIAGNOSIS </vt:lpstr>
      <vt:lpstr>PowerPoint Presentation</vt:lpstr>
      <vt:lpstr>4. Abrasions and lacerations</vt:lpstr>
      <vt:lpstr>PowerPoint Presentation</vt:lpstr>
      <vt:lpstr>5. Subcutaneous fat necrosis</vt:lpstr>
      <vt:lpstr>PowerPoint Presentation</vt:lpstr>
      <vt:lpstr>The Brachial Plexus</vt:lpstr>
      <vt:lpstr>Brachial Plexus Injury</vt:lpstr>
      <vt:lpstr>PowerPoint Presentation</vt:lpstr>
      <vt:lpstr>Erb’s Palsy (C5-C6)</vt:lpstr>
      <vt:lpstr>PowerPoint Presentation</vt:lpstr>
      <vt:lpstr>Klumpke’s Palsy (C7-C8-T1)</vt:lpstr>
      <vt:lpstr>PowerPoint Presentation</vt:lpstr>
      <vt:lpstr>How Is a Brachial Plexus Injury Treated?</vt:lpstr>
      <vt:lpstr>Cranial Nerve Injuries</vt:lpstr>
      <vt:lpstr>Facial Nerve injury</vt:lpstr>
      <vt:lpstr>PowerPoint Presentation</vt:lpstr>
      <vt:lpstr>Laryngeal Nerve Injury</vt:lpstr>
      <vt:lpstr>Spinal Cord Injury</vt:lpstr>
      <vt:lpstr>Bone Injury</vt:lpstr>
      <vt:lpstr>Types of skull fracture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m69906560@gmail.com</cp:lastModifiedBy>
  <cp:revision>68</cp:revision>
  <dcterms:created xsi:type="dcterms:W3CDTF">2020-07-19T17:49:58Z</dcterms:created>
  <dcterms:modified xsi:type="dcterms:W3CDTF">2022-11-14T18:56:28Z</dcterms:modified>
</cp:coreProperties>
</file>