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56"/>
  </p:notesMasterIdLst>
  <p:sldIdLst>
    <p:sldId id="256" r:id="rId2"/>
    <p:sldId id="289" r:id="rId3"/>
    <p:sldId id="257" r:id="rId4"/>
    <p:sldId id="258" r:id="rId5"/>
    <p:sldId id="259" r:id="rId6"/>
    <p:sldId id="260" r:id="rId7"/>
    <p:sldId id="267" r:id="rId8"/>
    <p:sldId id="268" r:id="rId9"/>
    <p:sldId id="270" r:id="rId10"/>
    <p:sldId id="269" r:id="rId11"/>
    <p:sldId id="271" r:id="rId12"/>
    <p:sldId id="278" r:id="rId13"/>
    <p:sldId id="273" r:id="rId14"/>
    <p:sldId id="274" r:id="rId15"/>
    <p:sldId id="261" r:id="rId16"/>
    <p:sldId id="262" r:id="rId17"/>
    <p:sldId id="263" r:id="rId18"/>
    <p:sldId id="264" r:id="rId19"/>
    <p:sldId id="279" r:id="rId20"/>
    <p:sldId id="280" r:id="rId21"/>
    <p:sldId id="265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7CD"/>
    <a:srgbClr val="5F0D32"/>
    <a:srgbClr val="56285A"/>
    <a:srgbClr val="593E64"/>
    <a:srgbClr val="067A6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27" autoAdjust="0"/>
    <p:restoredTop sz="81574" autoAdjust="0"/>
  </p:normalViewPr>
  <p:slideViewPr>
    <p:cSldViewPr snapToGrid="0">
      <p:cViewPr varScale="1">
        <p:scale>
          <a:sx n="59" d="100"/>
          <a:sy n="59" d="100"/>
        </p:scale>
        <p:origin x="10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1DD379-C48E-4B81-A04C-0BB724E99329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A11872-BE08-4B3B-80A6-1C4B7B2B67F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1599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037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378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If treatment is delayed, infection may spread to the bone, the joint or the flexor tendon sheath.</a:t>
            </a:r>
          </a:p>
          <a:p>
            <a:pPr algn="l"/>
            <a:r>
              <a:rPr lang="en-US" dirty="0"/>
              <a:t>Postoperatively the finger is dressed with a loose packing of gauze; antibiotic treatment is modified if</a:t>
            </a:r>
          </a:p>
          <a:p>
            <a:pPr algn="l"/>
            <a:r>
              <a:rPr lang="en-US" dirty="0"/>
              <a:t>the results of culture and sensitivity so dictate, and is continued until all signs of infection have cleared. The </a:t>
            </a:r>
          </a:p>
          <a:p>
            <a:pPr algn="l"/>
            <a:r>
              <a:rPr lang="en-US" dirty="0"/>
              <a:t>wound will gradually heal by secondary intention.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4847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3252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(SOP) infections are rare and can potentially be a limb threatening complication of pyogenic flexor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tenosynovit</a:t>
            </a:r>
            <a:endParaRPr lang="ar-J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Parona’s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located deep in the distal forearm between the pronator quadratus muscle and the flexor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digitorum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profundus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tendons. This space is contiguous with the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bursa, ulnar bursa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midpalmar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l"/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7033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42083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Treatment must be started as soon as the diagnosis is suspected</a:t>
            </a:r>
          </a:p>
          <a:p>
            <a:pPr algn="l" rtl="0"/>
            <a:r>
              <a:rPr lang="en-US" dirty="0"/>
              <a:t>If there is no improvement after 24  hours, surgical drainage is essential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dressings should not be too bulky, as this will make it difficult to ensure correct positioning</a:t>
            </a:r>
            <a:endParaRPr lang="ar-JO" sz="1200" dirty="0"/>
          </a:p>
          <a:p>
            <a:pPr algn="l" rtl="0"/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8434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2952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09659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ar-J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04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ar-J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1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916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200" dirty="0"/>
              <a:t>which has been implanted during fairly trivial injury.</a:t>
            </a:r>
          </a:p>
          <a:p>
            <a:pPr marL="0" indent="0" algn="l" rtl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200" dirty="0"/>
              <a:t>cuts contaminated with unusual organisms account for about 10% of cases.</a:t>
            </a:r>
            <a:endParaRPr lang="ar-JO" sz="1200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704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691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The incisions for surgical </a:t>
            </a:r>
          </a:p>
          <a:p>
            <a:pPr algn="l"/>
            <a:r>
              <a:rPr lang="en-US" dirty="0"/>
              <a:t>drainage are shown here: (1)pulp space (directly over </a:t>
            </a:r>
          </a:p>
          <a:p>
            <a:pPr algn="l"/>
            <a:r>
              <a:rPr lang="en-US" dirty="0"/>
              <a:t>the abscess); (2)nail-fold (it may also be necessary </a:t>
            </a:r>
          </a:p>
          <a:p>
            <a:pPr algn="l"/>
            <a:r>
              <a:rPr lang="en-US" dirty="0"/>
              <a:t>to excise the edge of the nail); (3)tendon sheath; </a:t>
            </a:r>
          </a:p>
          <a:p>
            <a:pPr algn="l"/>
            <a:r>
              <a:rPr lang="en-US" dirty="0"/>
              <a:t>(4) web space; (5)</a:t>
            </a:r>
            <a:r>
              <a:rPr lang="en-US" dirty="0" err="1"/>
              <a:t>thenar</a:t>
            </a:r>
            <a:r>
              <a:rPr lang="en-US" dirty="0"/>
              <a:t> space; (6)mid-palmar space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0719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 removable splint will permit repeated wound dressings and </a:t>
            </a:r>
            <a:r>
              <a:rPr lang="en-US" dirty="0" err="1"/>
              <a:t>exer-cises</a:t>
            </a:r>
            <a:r>
              <a:rPr lang="en-US" dirty="0"/>
              <a:t>. A sling is used to keep the arm elevated.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476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dirty="0"/>
              <a:t>When there is a </a:t>
            </a:r>
            <a:r>
              <a:rPr lang="en-US" sz="1200" dirty="0">
                <a:solidFill>
                  <a:srgbClr val="FF0000"/>
                </a:solidFill>
              </a:rPr>
              <a:t>break</a:t>
            </a:r>
            <a:r>
              <a:rPr lang="en-US" sz="1200" dirty="0"/>
              <a:t> in the skin, however, bacteria can enter the body and grow there, causing infection and inflammation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7767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2286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dirty="0"/>
              <a:t>is infection is usually the result of </a:t>
            </a:r>
            <a:r>
              <a:rPr lang="en-US" dirty="0">
                <a:solidFill>
                  <a:srgbClr val="FF0000"/>
                </a:solidFill>
              </a:rPr>
              <a:t>dishwashing, a manicure, 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ingrown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nail</a:t>
            </a:r>
            <a:r>
              <a:rPr lang="en-US" dirty="0"/>
              <a:t>, and usually becomes evident two to five days post-trauma.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dirty="0"/>
              <a:t>Paronychia in children is usually the result of </a:t>
            </a:r>
            <a:r>
              <a:rPr lang="en-US" dirty="0">
                <a:solidFill>
                  <a:srgbClr val="FF0000"/>
                </a:solidFill>
              </a:rPr>
              <a:t>thumb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sucking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algn="l"/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1872-BE08-4B3B-80A6-1C4B7B2B67FF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31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6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75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482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541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599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925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803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617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8922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723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8D6A72-8007-49C4-B652-DC1901C81305}" type="datetimeFigureOut">
              <a:rPr lang="ar-JO" smtClean="0"/>
              <a:t>12/08/1441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825061-C0B3-4192-88DD-0538E29E0278}" type="slidenum">
              <a:rPr lang="ar-JO" smtClean="0"/>
              <a:t>‹#›</a:t>
            </a:fld>
            <a:endParaRPr lang="ar-J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9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9984" y="254455"/>
            <a:ext cx="10058400" cy="2614869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The Hand </a:t>
            </a:r>
            <a:br>
              <a:rPr lang="en-US" sz="4400" dirty="0"/>
            </a:br>
            <a:endParaRPr lang="ar-JO" sz="4400" b="1" dirty="0">
              <a:solidFill>
                <a:schemeClr val="tx2">
                  <a:lumMod val="60000"/>
                  <a:lumOff val="40000"/>
                </a:schemeClr>
              </a:solidFill>
              <a:latin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3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9B0D6-5110-441C-9921-565CD24C4DD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3476" y="129410"/>
            <a:ext cx="11214537" cy="1143000"/>
          </a:xfrm>
        </p:spPr>
        <p:txBody>
          <a:bodyPr>
            <a:normAutofit/>
          </a:bodyPr>
          <a:lstStyle/>
          <a:p>
            <a:pPr marL="685800" indent="-685800" rtl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Drainage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87366"/>
            <a:ext cx="9175532" cy="49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182880" algn="l" rtl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sz="26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 of an </a:t>
            </a:r>
            <a:r>
              <a:rPr lang="en-US" sz="2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Abscess</a:t>
            </a:r>
            <a:r>
              <a:rPr lang="en-US" sz="26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600" b="1" u="sng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throbbing pain, tenderness and toxemia</a:t>
            </a:r>
            <a:r>
              <a:rPr lang="en-US" sz="26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182880" algn="l" rtl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sz="2600" b="1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incision should be planned to give access to the abscess without causing injury to other structures </a:t>
            </a:r>
            <a:r>
              <a:rPr lang="en-US" sz="2600" b="1" u="sng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 never at right angles across a skin crease</a:t>
            </a:r>
          </a:p>
          <a:p>
            <a:pPr marL="342900" indent="-182880" algn="l" rtl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sz="4000" b="1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Necrotic tissue </a:t>
            </a:r>
            <a:r>
              <a:rPr lang="en-US" sz="26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excised and the area washed and cleaned (debridement)</a:t>
            </a:r>
          </a:p>
          <a:p>
            <a:pPr marL="342900" indent="-182880" algn="l" rtl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sz="26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area is thoroughly washed out and, in some cases, </a:t>
            </a:r>
            <a:r>
              <a:rPr lang="en-US" sz="2600" b="1" u="sng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catheter may be left </a:t>
            </a:r>
            <a:r>
              <a:rPr lang="en-US" sz="26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place for further postoperative irrigation (e.g. in cases of flexor tenosynovitis)</a:t>
            </a:r>
            <a:endParaRPr lang="ar-JO" sz="2600" kern="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60020" algn="l" rtl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endParaRPr lang="en-US" sz="2600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407" y="1"/>
            <a:ext cx="314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1435" y="1404299"/>
            <a:ext cx="11461530" cy="4917673"/>
          </a:xfrm>
        </p:spPr>
        <p:txBody>
          <a:bodyPr>
            <a:noAutofit/>
          </a:bodyPr>
          <a:lstStyle/>
          <a:p>
            <a:pPr algn="l" rtl="0"/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182880" algn="l" rtl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wound is either </a:t>
            </a:r>
            <a:r>
              <a:rPr lang="en-US" sz="2800" b="1" u="sng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left open </a:t>
            </a: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u="sng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lightly sutured </a:t>
            </a: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then covered with </a:t>
            </a:r>
            <a:r>
              <a:rPr lang="en-US" sz="2800" b="1" u="sng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non-stick dressings.</a:t>
            </a:r>
          </a:p>
          <a:p>
            <a:pPr marL="342900" indent="-182880" algn="l" rtl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kern="0" dirty="0">
                <a:solidFill>
                  <a:srgbClr val="56285A"/>
                </a:solidFill>
                <a:latin typeface="Times New Roman" pitchFamily="18" charset="0"/>
                <a:cs typeface="Times New Roman" pitchFamily="18" charset="0"/>
              </a:rPr>
              <a:t>pus specimen </a:t>
            </a: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sent for microbiological investigation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At the end of the operation the hand is </a:t>
            </a: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splinted in the position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of safe immobilization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hand should be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re-examined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within the next 24  hours to ensure that drainage is effective; if it is not, further operative drainage may be needed.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Inadequate drainage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of acute infection may lead to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chronic infection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1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949E56-DABB-48E4-847F-A1D24DE9FDE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5739" y="159955"/>
            <a:ext cx="9443544" cy="1369300"/>
          </a:xfrm>
        </p:spPr>
        <p:txBody>
          <a:bodyPr>
            <a:normAutofit/>
          </a:bodyPr>
          <a:lstStyle/>
          <a:p>
            <a:pPr marL="320040" indent="-320040" algn="ctr" rtl="0">
              <a:buClr>
                <a:schemeClr val="accent6">
                  <a:lumMod val="75000"/>
                </a:schemeClr>
              </a:buClr>
              <a:defRPr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Specific types of infection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1392" y="1540314"/>
            <a:ext cx="9858703" cy="4797425"/>
          </a:xfrm>
        </p:spPr>
        <p:txBody>
          <a:bodyPr>
            <a:noAutofit/>
          </a:bodyPr>
          <a:lstStyle/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cellulitis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Paronychia.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pulp space infection (felon)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Subcutaneous infections.</a:t>
            </a:r>
            <a:endParaRPr lang="ar-JO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Tendon sheath infection.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Deep fascial space infection.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Joints infection.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Bites.</a:t>
            </a:r>
          </a:p>
        </p:txBody>
      </p:sp>
    </p:spTree>
    <p:extLst>
      <p:ext uri="{BB962C8B-B14F-4D97-AF65-F5344CB8AC3E}">
        <p14:creationId xmlns:p14="http://schemas.microsoft.com/office/powerpoint/2010/main" val="321085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8800" dirty="0">
                <a:solidFill>
                  <a:srgbClr val="593E6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Cellulitis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09448" y="1845733"/>
            <a:ext cx="11051628" cy="4460474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Is an acute inflammation of the </a:t>
            </a:r>
            <a:r>
              <a:rPr lang="en-US" sz="2800" b="1" dirty="0">
                <a:solidFill>
                  <a:srgbClr val="56285A"/>
                </a:solidFill>
              </a:rPr>
              <a:t>connective tissue of the skin,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caused by infection with 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>streptococcus ,staphylococcus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or other bacteria 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skin tissues in the infected area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become red, hot, irritated and painful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“Tight, glossy, "stretched" appearance of the skin“ with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Skin lesion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or rash (macule) (</a:t>
            </a:r>
            <a:r>
              <a:rPr lang="en-US" sz="2800" u="sng" dirty="0">
                <a:solidFill>
                  <a:schemeClr val="bg2">
                    <a:lumMod val="10000"/>
                  </a:schemeClr>
                </a:solidFill>
              </a:rPr>
              <a:t>Sudden onset ,Usually with sharp borders, Rapid growth within the first 24 hours)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Additional symptoms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that may be associated with this disease: </a:t>
            </a:r>
          </a:p>
          <a:p>
            <a:pPr algn="l"/>
            <a:r>
              <a:rPr lang="arn-CL" sz="2800" b="1" dirty="0">
                <a:solidFill>
                  <a:schemeClr val="tx2">
                    <a:lumMod val="50000"/>
                  </a:schemeClr>
                </a:solidFill>
              </a:rPr>
              <a:t>Nausea and vomiting</a:t>
            </a:r>
            <a:r>
              <a:rPr lang="arn-CL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/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joint stiffness caused by swelling of the tissue over the joint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/</a:t>
            </a:r>
            <a:r>
              <a:rPr lang="arn-CL" sz="2800" b="1" dirty="0">
                <a:solidFill>
                  <a:schemeClr val="tx2">
                    <a:lumMod val="50000"/>
                  </a:schemeClr>
                </a:solidFill>
              </a:rPr>
              <a:t>Hair loss at the site of infection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 rtl="0"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Cellulitis is most common on the </a:t>
            </a:r>
            <a:r>
              <a:rPr lang="en-US" sz="2800" b="1" u="sng" dirty="0">
                <a:solidFill>
                  <a:srgbClr val="92D050"/>
                </a:solidFill>
              </a:rPr>
              <a:t>Legs and the Arms or Hands</a:t>
            </a:r>
          </a:p>
        </p:txBody>
      </p:sp>
    </p:spTree>
    <p:extLst>
      <p:ext uri="{BB962C8B-B14F-4D97-AF65-F5344CB8AC3E}">
        <p14:creationId xmlns:p14="http://schemas.microsoft.com/office/powerpoint/2010/main" val="48934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921" y="236483"/>
            <a:ext cx="10427313" cy="1371599"/>
          </a:xfrm>
        </p:spPr>
        <p:txBody>
          <a:bodyPr>
            <a:normAutofit/>
          </a:bodyPr>
          <a:lstStyle/>
          <a:p>
            <a:pPr algn="l" rtl="0"/>
            <a:r>
              <a:rPr lang="en-US" sz="4400" b="1" cap="none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Risk factors for cellulitis include: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908093" y="1809824"/>
            <a:ext cx="10238128" cy="3140548"/>
          </a:xfrm>
        </p:spPr>
        <p:txBody>
          <a:bodyPr>
            <a:normAutofit lnSpcReduction="10000"/>
          </a:bodyPr>
          <a:lstStyle/>
          <a:p>
            <a:pPr marL="590550" indent="-590550" algn="l" rtl="0"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Insect bites</a:t>
            </a:r>
          </a:p>
          <a:p>
            <a:pPr marL="590550" indent="-590550" algn="l" rtl="0"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History of peripheral vascular disease </a:t>
            </a:r>
          </a:p>
          <a:p>
            <a:pPr marL="590550" indent="-590550" algn="l" rtl="0"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Diabetes -related or ischemic ulcers </a:t>
            </a:r>
          </a:p>
          <a:p>
            <a:pPr marL="590550" indent="-590550" algn="l" rtl="0"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Injury or trauma with a break in the skin (skin wounds) </a:t>
            </a:r>
          </a:p>
          <a:p>
            <a:pPr marL="590550" indent="-590550" algn="l" rtl="0">
              <a:buFont typeface="Wingdings" pitchFamily="2" charset="2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Use of immunosuppressive or corticosteroid medications 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ar-JO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52690" y="4351281"/>
            <a:ext cx="11139917" cy="2033753"/>
          </a:xfrm>
        </p:spPr>
        <p:txBody>
          <a:bodyPr>
            <a:normAutofit/>
          </a:bodyPr>
          <a:lstStyle/>
          <a:p>
            <a:pPr algn="l" rtl="0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Treatment: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4000" dirty="0"/>
              <a:t>Antibiotic /NSAID/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splintage</a:t>
            </a:r>
            <a:r>
              <a:rPr lang="en-US" sz="4000" dirty="0"/>
              <a:t> </a:t>
            </a:r>
          </a:p>
          <a:p>
            <a:pPr algn="l" rtl="0"/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321300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156" y="854161"/>
            <a:ext cx="10058400" cy="1163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NAIL-FOLD INFECTION(PARONYCHIA)</a:t>
            </a:r>
            <a:br>
              <a:rPr lang="en-US" b="1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ar-JO" b="1" dirty="0">
              <a:solidFill>
                <a:srgbClr val="56285A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0262" y="1845734"/>
            <a:ext cx="11430000" cy="4287052"/>
          </a:xfrm>
        </p:spPr>
        <p:txBody>
          <a:bodyPr>
            <a:normAutofit/>
          </a:bodyPr>
          <a:lstStyle/>
          <a:p>
            <a:pPr algn="l" rtl="0">
              <a:buFont typeface="Garamond" panose="02020404030301010803" pitchFamily="18" charset="0"/>
              <a:buChar char="►"/>
            </a:pPr>
            <a:r>
              <a:rPr lang="en-US" sz="2800" dirty="0"/>
              <a:t>Is an </a:t>
            </a:r>
            <a:r>
              <a:rPr lang="en-US" sz="2800" b="1" dirty="0"/>
              <a:t>infection of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perionychium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(also called </a:t>
            </a:r>
            <a:r>
              <a:rPr lang="en-US" sz="2800" dirty="0" err="1"/>
              <a:t>eponychium</a:t>
            </a:r>
            <a:r>
              <a:rPr lang="en-US" sz="2800" dirty="0"/>
              <a:t>), which is the epidermis bordering the nail ,it is the </a:t>
            </a:r>
            <a:r>
              <a:rPr lang="en-US" sz="2800" b="1" dirty="0"/>
              <a:t>commonest</a:t>
            </a:r>
            <a:r>
              <a:rPr lang="en-US" sz="2800" dirty="0"/>
              <a:t> hand infection  </a:t>
            </a:r>
          </a:p>
          <a:p>
            <a:pPr algn="l" rtl="0">
              <a:buFont typeface="Garamond" panose="02020404030301010803" pitchFamily="18" charset="0"/>
              <a:buChar char="►"/>
            </a:pPr>
            <a:r>
              <a:rPr lang="en-US" sz="2800" dirty="0"/>
              <a:t>Acute paronychia is usually the result of 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localized trauma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to the skin surrounding the nail plate (after rough nail-trimming)</a:t>
            </a:r>
          </a:p>
          <a:p>
            <a:pPr algn="l" rtl="0">
              <a:buFont typeface="Garamond" panose="02020404030301010803" pitchFamily="18" charset="0"/>
              <a:buChar char="►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Staphylococcus aureus and Streptococcus pyogenes</a:t>
            </a:r>
            <a:endParaRPr lang="ar-JO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 rtl="0">
              <a:buFont typeface="Garamond" panose="02020404030301010803" pitchFamily="18" charset="0"/>
              <a:buChar char="►"/>
            </a:pPr>
            <a:r>
              <a:rPr lang="en-US" sz="2800" dirty="0"/>
              <a:t>The edge of the nail-fold becomes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2800" dirty="0"/>
              <a:t> and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swollen</a:t>
            </a:r>
            <a:r>
              <a:rPr lang="en-US" sz="2800" dirty="0"/>
              <a:t> and increasingly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tender</a:t>
            </a:r>
            <a:r>
              <a:rPr lang="en-US" sz="2800" dirty="0"/>
              <a:t>. A tiny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abscess</a:t>
            </a:r>
            <a:r>
              <a:rPr lang="en-US" sz="2800" b="1" dirty="0"/>
              <a:t> *</a:t>
            </a:r>
            <a:r>
              <a:rPr lang="en-US" sz="2800" dirty="0"/>
              <a:t> may form in the nail-fold; if this is left untreated, pus can spread under the nail.</a:t>
            </a:r>
            <a:endParaRPr lang="ar-JO" sz="2800" dirty="0"/>
          </a:p>
          <a:p>
            <a:pPr algn="l">
              <a:defRPr/>
            </a:pP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0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Treatment</a:t>
            </a:r>
            <a:endParaRPr lang="ar-JO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2152" y="1845734"/>
            <a:ext cx="11083158" cy="441317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 the first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sign of infection, treatment with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Antibiotics and frequent warm soaks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to increase the blood flow may be effective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if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pus is present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, it must be released by an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Incision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at the corner of the nail-fold in line with the edge of the nail; a </a:t>
            </a:r>
            <a:r>
              <a:rPr lang="en-US" sz="3200" dirty="0" err="1">
                <a:latin typeface="Andalus" panose="02020603050405020304" pitchFamily="18" charset="-78"/>
                <a:cs typeface="Andalus" panose="02020603050405020304" pitchFamily="18" charset="-78"/>
              </a:rPr>
              <a:t>pledget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 of paraffin gauze is used to keep the nail-fold open.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If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pus has spread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under the nail, part or all of the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nail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may need to be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removed</a:t>
            </a:r>
            <a:endParaRPr lang="ar-JO" sz="3200" u="sng" dirty="0">
              <a:solidFill>
                <a:schemeClr val="accent3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endParaRPr lang="ar-JO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34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593E6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Chronic paronychia</a:t>
            </a:r>
            <a:endParaRPr lang="ar-JO" sz="7200" b="1" dirty="0">
              <a:solidFill>
                <a:srgbClr val="593E64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9449" y="1861499"/>
            <a:ext cx="10941268" cy="430281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Chronic nail-fold infection may be </a:t>
            </a:r>
            <a:r>
              <a:rPr lang="en-US" sz="2800" b="1" u="sng" dirty="0">
                <a:solidFill>
                  <a:srgbClr val="067A64"/>
                </a:solidFill>
              </a:rPr>
              <a:t>due to :</a:t>
            </a:r>
          </a:p>
          <a:p>
            <a:pPr algn="l"/>
            <a:r>
              <a:rPr lang="en-US" sz="2400" dirty="0"/>
              <a:t> (1) 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inadequate drainage of </a:t>
            </a:r>
            <a:r>
              <a:rPr lang="en-US" sz="2800" b="1" u="sng" dirty="0">
                <a:solidFill>
                  <a:srgbClr val="067A64"/>
                </a:solidFill>
              </a:rPr>
              <a:t>an acute infection</a:t>
            </a:r>
          </a:p>
          <a:p>
            <a:pPr algn="l"/>
            <a:r>
              <a:rPr lang="en-US" sz="2400" dirty="0"/>
              <a:t> (2)   </a:t>
            </a:r>
            <a:r>
              <a:rPr lang="en-US" sz="2800" b="1" u="sng" dirty="0">
                <a:solidFill>
                  <a:srgbClr val="067A64"/>
                </a:solidFill>
              </a:rPr>
              <a:t>fungal infection 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requires specific treatment,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Topical or oral antifungal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agents are used to eradicate fungal infection </a:t>
            </a:r>
          </a:p>
          <a:p>
            <a:pPr algn="l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</a:rPr>
              <a:t>Failing </a:t>
            </a:r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</a:rPr>
              <a:t>antifungle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or for 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</a:rPr>
              <a:t>Chronic bacterial infection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the nail bed may </a:t>
            </a:r>
          </a:p>
          <a:p>
            <a:pPr algn="l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 to be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laid open (‘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marsupialized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);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care should be taken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avoid damaging the germinal nail matrix.</a:t>
            </a:r>
            <a:endParaRPr lang="ar-JO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13_f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0"/>
            <a:ext cx="5696607" cy="638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495393" cy="63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382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Pulp space infection  (Felon)</a:t>
            </a:r>
            <a:endParaRPr lang="ar-JO" sz="6000" dirty="0">
              <a:solidFill>
                <a:srgbClr val="56285A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8550" y="1845735"/>
            <a:ext cx="10058400" cy="402336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distal finger pad is essentially a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closed fascial compartment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filled with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compact fat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subdivided by radiating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fibrous septa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rise in pressure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within the pulp space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causes intense pain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and, if unrelieved, may threaten the terminal branches of the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digital artery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which supply most of the terminal phalanx</a:t>
            </a:r>
          </a:p>
          <a:p>
            <a:pPr algn="l" rtl="0">
              <a:defRPr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49" y="4449160"/>
            <a:ext cx="8282152" cy="24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3548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Pulp space infection  (Felon)</a:t>
            </a:r>
            <a:endParaRPr lang="ar-JO" sz="6000" dirty="0">
              <a:solidFill>
                <a:srgbClr val="56285A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Pulp space infection ( usually due to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cs typeface="Tahoma" pitchFamily="34" charset="0"/>
              </a:rPr>
              <a:t>prick or splinte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r injury) causes </a:t>
            </a:r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throbbing pain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.</a:t>
            </a:r>
          </a:p>
          <a:p>
            <a:pPr algn="l" rtl="0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The fingertip is </a:t>
            </a:r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swollen, red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and acutely </a:t>
            </a:r>
            <a:r>
              <a:rPr lang="en-US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Tahoma" pitchFamily="34" charset="0"/>
              </a:rPr>
              <a:t>tender </a:t>
            </a:r>
          </a:p>
          <a:p>
            <a:pPr algn="l" rtl="0">
              <a:defRPr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The most common organism is : </a:t>
            </a:r>
            <a:r>
              <a:rPr lang="en-US" sz="3600" b="1" u="sng" dirty="0">
                <a:solidFill>
                  <a:schemeClr val="accent3">
                    <a:lumMod val="75000"/>
                  </a:schemeClr>
                </a:solidFill>
                <a:cs typeface="Tahoma" pitchFamily="34" charset="0"/>
              </a:rPr>
              <a:t>Staphylococcus aureus</a:t>
            </a:r>
            <a:endParaRPr lang="ar-JO" sz="36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390" y="4288221"/>
            <a:ext cx="4620610" cy="2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7376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56285A"/>
                </a:solidFill>
                <a:latin typeface="+mn-lt"/>
                <a:cs typeface="Tahoma" pitchFamily="34" charset="0"/>
              </a:rPr>
              <a:t>Pulp space infection  </a:t>
            </a:r>
            <a:r>
              <a:rPr lang="en-US" sz="6000" b="1" dirty="0">
                <a:solidFill>
                  <a:srgbClr val="56285A"/>
                </a:solidFill>
                <a:latin typeface="+mn-lt"/>
                <a:cs typeface="Andalus" panose="02020603050405020304" pitchFamily="18" charset="-78"/>
              </a:rPr>
              <a:t>(Felon)</a:t>
            </a:r>
            <a:endParaRPr lang="ar-JO" sz="6000" b="1" dirty="0">
              <a:solidFill>
                <a:srgbClr val="56285A"/>
              </a:solidFill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141890" y="1737360"/>
            <a:ext cx="11902965" cy="4742268"/>
          </a:xfrm>
        </p:spPr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sz="3000" b="1" u="sng" dirty="0">
                <a:solidFill>
                  <a:srgbClr val="00B0F0"/>
                </a:solidFill>
                <a:cs typeface="Tahoma" pitchFamily="34" charset="0"/>
              </a:rPr>
              <a:t>Antibiotics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 treatment is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cs typeface="Tahoma" pitchFamily="34" charset="0"/>
              </a:rPr>
              <a:t>started immediately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, however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ahoma" pitchFamily="34" charset="0"/>
              </a:rPr>
              <a:t>if PUS 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has formed it must be released via a small </a:t>
            </a:r>
            <a:r>
              <a:rPr lang="en-US" sz="3500" b="1" u="sng" dirty="0">
                <a:solidFill>
                  <a:srgbClr val="00B0F0"/>
                </a:solidFill>
                <a:cs typeface="Tahoma" pitchFamily="34" charset="0"/>
              </a:rPr>
              <a:t>incision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cs typeface="Tahoma" pitchFamily="34" charset="0"/>
              </a:rPr>
              <a:t> over the site of maximal tenderness </a:t>
            </a:r>
          </a:p>
          <a:p>
            <a:pPr algn="l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Postoperatively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</a:rPr>
              <a:t> the finger is </a:t>
            </a:r>
            <a:r>
              <a:rPr lang="en-US" sz="3000" b="1" dirty="0">
                <a:solidFill>
                  <a:srgbClr val="00B0F0"/>
                </a:solidFill>
              </a:rPr>
              <a:t>dressed with a loose packing of gauze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</a:rPr>
              <a:t>, The wound will gradually heal by secondary intention</a:t>
            </a:r>
            <a:r>
              <a:rPr lang="en-US" sz="3000" dirty="0"/>
              <a:t>.</a:t>
            </a:r>
            <a:endParaRPr lang="en-US" sz="3000" dirty="0">
              <a:solidFill>
                <a:schemeClr val="bg2">
                  <a:lumMod val="10000"/>
                </a:schemeClr>
              </a:solidFill>
              <a:cs typeface="Tahoma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2800" u="sng" dirty="0">
                <a:cs typeface="Tahoma" pitchFamily="34" charset="0"/>
              </a:rPr>
              <a:t> </a:t>
            </a:r>
            <a:r>
              <a:rPr lang="en-US" sz="5800" u="sng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Complications are</a:t>
            </a:r>
            <a:r>
              <a:rPr lang="en-US" sz="2800" u="sng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osteomyelitis	</a:t>
            </a:r>
          </a:p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sinus formation	                                                          	</a:t>
            </a:r>
          </a:p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 vessel obliteration		    	</a:t>
            </a:r>
          </a:p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flexor tenosynovitis</a:t>
            </a:r>
          </a:p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septic arthritis of DIPJ </a:t>
            </a:r>
          </a:p>
          <a:p>
            <a:pPr algn="l" rtl="0">
              <a:defRPr/>
            </a:pPr>
            <a:endParaRPr lang="en-US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6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5749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Herpetic whitlow</a:t>
            </a:r>
            <a:endParaRPr lang="ar-JO" sz="6600" dirty="0">
              <a:solidFill>
                <a:srgbClr val="56285A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9903" y="1735374"/>
            <a:ext cx="11650717" cy="4838845"/>
          </a:xfrm>
        </p:spPr>
        <p:txBody>
          <a:bodyPr>
            <a:noAutofit/>
          </a:bodyPr>
          <a:lstStyle/>
          <a:p>
            <a:pPr algn="l" rtl="0"/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3600" b="1" u="sng" dirty="0">
                <a:solidFill>
                  <a:srgbClr val="0070C0"/>
                </a:solidFill>
              </a:rPr>
              <a:t>HSV-1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 may enter the fingertip, possibly by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auto-inoculation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 from the patient’s own mouth or genitalia, or by cross infection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during dental surgery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Small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vesicles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 form on the fingertip, then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coalesce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ulcerate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The condition is </a:t>
            </a:r>
            <a:r>
              <a:rPr lang="en-US" sz="26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self-limiting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 and usually subsides after about 10 days, but it may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recur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 from time to time.</a:t>
            </a:r>
          </a:p>
          <a:p>
            <a:pPr algn="l" rtl="0">
              <a:buClr>
                <a:srgbClr val="5F0D32"/>
              </a:buClr>
              <a:buFont typeface="Calibri" panose="020F0502020204030204" pitchFamily="34" charset="0"/>
              <a:buChar char="ɷ"/>
            </a:pPr>
            <a:r>
              <a:rPr lang="en-US" sz="2800" b="1" u="sng" dirty="0">
                <a:solidFill>
                  <a:srgbClr val="5F0D32"/>
                </a:solidFill>
              </a:rPr>
              <a:t>Herpetic whitlow </a:t>
            </a:r>
            <a:r>
              <a:rPr lang="en-US" sz="2600" dirty="0">
                <a:solidFill>
                  <a:srgbClr val="5F0D32"/>
                </a:solidFill>
              </a:rPr>
              <a:t>should not be confused with a </a:t>
            </a:r>
            <a:r>
              <a:rPr lang="en-US" sz="3200" b="1" dirty="0">
                <a:solidFill>
                  <a:srgbClr val="5F0D32"/>
                </a:solidFill>
              </a:rPr>
              <a:t>Staphylococcal felon</a:t>
            </a:r>
            <a:r>
              <a:rPr lang="en-US" sz="2600" dirty="0">
                <a:solidFill>
                  <a:srgbClr val="5F0D32"/>
                </a:solidFill>
              </a:rPr>
              <a:t>!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Surgery is unhelpful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and may be harmful, exposing the finger to secondary infection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6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Aciclovir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 may be effective in the early stages</a:t>
            </a:r>
            <a:endParaRPr lang="ar-JO" sz="2600" dirty="0">
              <a:solidFill>
                <a:schemeClr val="bg2">
                  <a:lumMod val="10000"/>
                </a:schemeClr>
              </a:solidFill>
            </a:endParaRPr>
          </a:p>
          <a:p>
            <a:pPr algn="l" rtl="0"/>
            <a:endParaRPr lang="ar-JO" sz="2600" dirty="0"/>
          </a:p>
        </p:txBody>
      </p:sp>
    </p:spTree>
    <p:extLst>
      <p:ext uri="{BB962C8B-B14F-4D97-AF65-F5344CB8AC3E}">
        <p14:creationId xmlns:p14="http://schemas.microsoft.com/office/powerpoint/2010/main" val="3104528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117" y="646388"/>
            <a:ext cx="10042635" cy="56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6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Tendon sheath infections</a:t>
            </a:r>
            <a:endParaRPr lang="ar-JO" sz="6600" dirty="0">
              <a:solidFill>
                <a:srgbClr val="56285A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2065" y="1814201"/>
            <a:ext cx="11672789" cy="4023360"/>
          </a:xfrm>
        </p:spPr>
        <p:txBody>
          <a:bodyPr/>
          <a:lstStyle/>
          <a:p>
            <a:pPr algn="l"/>
            <a:r>
              <a:rPr lang="en-US" sz="2800" b="1" dirty="0"/>
              <a:t>The tendon sheath </a:t>
            </a:r>
            <a:r>
              <a:rPr lang="en-US" sz="2800" dirty="0"/>
              <a:t>is a closed compartment extending from </a:t>
            </a:r>
            <a:r>
              <a:rPr lang="en-US" sz="2800" b="1" u="sng" dirty="0"/>
              <a:t>the distal palmar crease to the DIP joint</a:t>
            </a:r>
            <a:r>
              <a:rPr lang="en-US" sz="2800" dirty="0"/>
              <a:t>. In the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thumb and little finger</a:t>
            </a:r>
            <a:r>
              <a:rPr lang="en-US" sz="2800" dirty="0"/>
              <a:t>, the sheaths are co-extensive with the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radial and ulnar bursae</a:t>
            </a:r>
            <a:r>
              <a:rPr lang="en-US" sz="2800" dirty="0"/>
              <a:t>, which envelop the flexor tendons in the proximal part of the palm and across the wrist; these bursae also communicate with </a:t>
            </a:r>
            <a:r>
              <a:rPr lang="en-US" sz="3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Parona’s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space </a:t>
            </a:r>
            <a:r>
              <a:rPr lang="en-US" sz="2800" dirty="0"/>
              <a:t>in the lower forearm</a:t>
            </a:r>
          </a:p>
          <a:p>
            <a:pPr algn="l"/>
            <a:endParaRPr lang="ar-JO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8" y="4067503"/>
            <a:ext cx="5570482" cy="279049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6975"/>
            <a:ext cx="6653048" cy="21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1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Pyogenic tenosynovitis</a:t>
            </a:r>
            <a:endParaRPr lang="ar-JO" sz="6000" dirty="0">
              <a:solidFill>
                <a:srgbClr val="56285A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138" y="1861498"/>
            <a:ext cx="10430466" cy="4350115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It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is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Uncommon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Dangerous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It usually follows a </a:t>
            </a:r>
            <a:r>
              <a:rPr lang="en-US" sz="3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penetrating injury</a:t>
            </a:r>
            <a:endParaRPr lang="en-US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commonest organism being </a:t>
            </a:r>
            <a:r>
              <a:rPr lang="en-US" sz="3200" b="1" u="sng" dirty="0">
                <a:solidFill>
                  <a:schemeClr val="accent3">
                    <a:lumMod val="75000"/>
                  </a:schemeClr>
                </a:solidFill>
              </a:rPr>
              <a:t>Staphylococcus aureus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however, Streptococcus and Gram-negative organisms are also encountered.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" y="3878317"/>
            <a:ext cx="9080938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0263" y="1845734"/>
            <a:ext cx="11461530" cy="4476238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</a:rPr>
              <a:t>Early diagnosis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based on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</a:rPr>
              <a:t>Clinical findings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X-rays are unhelpful but ultrasound scanning may be useful.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Delayed diagnosis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 in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progressive rise in pressure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within the sheath and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consequent risk of vascular occlusion and tendon necrosis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 neglected cases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infection may </a:t>
            </a:r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proximally within </a:t>
            </a:r>
            <a:r>
              <a:rPr lang="en-US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radial or ulnar bursa*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from one to the other (a ‘</a:t>
            </a:r>
            <a:r>
              <a:rPr lang="en-US" sz="2800" b="1" dirty="0">
                <a:solidFill>
                  <a:srgbClr val="5F0D32"/>
                </a:solidFill>
              </a:rPr>
              <a:t>horse-shoe’ abscess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); it can also spread proximally to the flexor compartment at the wrist and into </a:t>
            </a:r>
            <a:r>
              <a:rPr lang="en-US" sz="28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Parona’s</a:t>
            </a:r>
            <a:r>
              <a:rPr lang="en-US" sz="2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space in the forearm*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Occasionally this results in </a:t>
            </a:r>
            <a:r>
              <a:rPr lang="en-US" sz="2800" b="1" u="sng" dirty="0">
                <a:solidFill>
                  <a:srgbClr val="FF0000"/>
                </a:solidFill>
              </a:rPr>
              <a:t>Median nerve compressio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8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 </a:t>
            </a:r>
            <a:endParaRPr lang="ar-JO" sz="80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5310" y="2034921"/>
            <a:ext cx="11729545" cy="4097866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The hand is 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</a:rPr>
              <a:t>Elevated and splinted</a:t>
            </a:r>
            <a:r>
              <a:rPr lang="en-US" sz="2400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/>
              <a:t>and  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</a:rPr>
              <a:t>IV Antibiotics </a:t>
            </a:r>
            <a:r>
              <a:rPr lang="en-US" sz="2400" dirty="0"/>
              <a:t>(ideally a broad-spectrum penicillin or a systemic cephalosporin)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chemeClr val="accent3">
                    <a:lumMod val="75000"/>
                  </a:schemeClr>
                </a:solidFill>
              </a:rPr>
              <a:t>surgical drainage </a:t>
            </a:r>
            <a:r>
              <a:rPr lang="en-US" sz="2400" dirty="0"/>
              <a:t>: Two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Incisions</a:t>
            </a:r>
            <a:r>
              <a:rPr lang="en-US" sz="2400" dirty="0"/>
              <a:t> are needed, one at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proximal end </a:t>
            </a:r>
            <a:r>
              <a:rPr lang="en-US" sz="2400" dirty="0"/>
              <a:t>of the sheath and one at the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distal end</a:t>
            </a:r>
            <a:r>
              <a:rPr lang="en-US" sz="2400" dirty="0"/>
              <a:t>; using a fine catheter, the sheath is </a:t>
            </a:r>
            <a:r>
              <a:rPr lang="en-US" sz="2400" u="sng" dirty="0"/>
              <a:t>then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Irrigated</a:t>
            </a:r>
            <a:r>
              <a:rPr lang="en-US" sz="2400" u="sng" dirty="0"/>
              <a:t> </a:t>
            </a:r>
            <a:r>
              <a:rPr lang="en-US" sz="2400" dirty="0"/>
              <a:t>(always from proximal to distal) with irrigation solution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Additional proximal</a:t>
            </a:r>
            <a:r>
              <a:rPr lang="en-US" sz="2400" dirty="0"/>
              <a:t>, incisions may be needed if the synovial bursae are infected.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chemeClr val="accent3">
                    <a:lumMod val="75000"/>
                  </a:schemeClr>
                </a:solidFill>
              </a:rPr>
              <a:t>Postoperatively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/>
              <a:t>the hand is swathed in absorbent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dressings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splinted </a:t>
            </a:r>
            <a:r>
              <a:rPr lang="en-US" sz="2400" dirty="0"/>
              <a:t>in the position of safe immobilization.</a:t>
            </a:r>
          </a:p>
          <a:p>
            <a:pPr algn="l" rtl="0"/>
            <a:r>
              <a:rPr lang="en-US" sz="2400" dirty="0"/>
              <a:t> 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116700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rgbClr val="5628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FASCIAL SPACE INFECTION</a:t>
            </a:r>
            <a:endParaRPr lang="ar-JO" sz="5400" dirty="0">
              <a:solidFill>
                <a:srgbClr val="56285A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30621" y="1845733"/>
            <a:ext cx="11303875" cy="444470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The large </a:t>
            </a:r>
            <a:r>
              <a:rPr lang="en-US" sz="2800" b="1" u="sng" dirty="0">
                <a:solidFill>
                  <a:srgbClr val="5F0D32"/>
                </a:solidFill>
              </a:rPr>
              <a:t>Thenar and Mid-palmar fascial spaces </a:t>
            </a:r>
            <a:r>
              <a:rPr lang="en-US" sz="2800" dirty="0"/>
              <a:t>may be infected 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directly </a:t>
            </a:r>
            <a:r>
              <a:rPr lang="en-US" sz="2800" dirty="0"/>
              <a:t>by 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penetrating injuries </a:t>
            </a:r>
            <a:r>
              <a:rPr lang="en-US" sz="2800" dirty="0"/>
              <a:t>or by 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secondary spread</a:t>
            </a:r>
            <a:r>
              <a:rPr lang="en-US" sz="2800" b="1" u="sng" dirty="0"/>
              <a:t> </a:t>
            </a:r>
            <a:r>
              <a:rPr lang="en-US" sz="2800" dirty="0"/>
              <a:t>from a web space or an 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infected tendon sheath</a:t>
            </a:r>
          </a:p>
          <a:p>
            <a:pPr algn="l" rtl="0"/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 signs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be misleading; the hand is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painful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but, because of the tight deep fascia, there may be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little or no swelling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palm while the dorsum bulges like an inflated glove. There is extensive </a:t>
            </a: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tenderness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the patient holds the hand as still as possible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Occasionally, deep infection extends proximally across the wrist, causing symptoms of </a:t>
            </a:r>
            <a:r>
              <a:rPr lang="en-US" sz="2800" b="1" u="sng" dirty="0">
                <a:solidFill>
                  <a:srgbClr val="FF0000"/>
                </a:solidFill>
              </a:rPr>
              <a:t>Median nerve compression</a:t>
            </a:r>
            <a:endParaRPr lang="ar-JO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32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DE1BCD3-63AF-401B-A32E-D4BA4570F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>
              <a:defRPr/>
            </a:pPr>
            <a:r>
              <a:rPr altLang="en-US" sz="4400" dirty="0">
                <a:solidFill>
                  <a:srgbClr val="7030A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7)Bites</a:t>
            </a:r>
            <a:r>
              <a:rPr lang="ar-JO" altLang="en-US" sz="4400" dirty="0">
                <a:solidFill>
                  <a:srgbClr val="7030A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 </a:t>
            </a:r>
            <a:endParaRPr altLang="en-US" sz="4400" dirty="0">
              <a:solidFill>
                <a:srgbClr val="FF000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9448" y="1845733"/>
            <a:ext cx="4114800" cy="4397411"/>
          </a:xfrm>
        </p:spPr>
        <p:txBody>
          <a:bodyPr>
            <a:normAutofit/>
          </a:bodyPr>
          <a:lstStyle/>
          <a:p>
            <a:pPr lvl="8" algn="l">
              <a:buClr>
                <a:schemeClr val="tx2"/>
              </a:buClr>
            </a:pP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Dog bite (70%) 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involve hand ( lower part of body ) 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Streptococcus, Staphylococcus,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Pasteurella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multocida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TTT :-irrigation, debridement, delayed 1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suture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Augmentin useful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Clr>
                <a:schemeClr val="tx2"/>
              </a:buClr>
              <a:buNone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Clr>
                <a:schemeClr val="tx2"/>
              </a:buClr>
              <a:buNone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Clr>
                <a:schemeClr val="tx2"/>
              </a:buClr>
              <a:buNone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>
          <a:xfrm>
            <a:off x="4792718" y="1814203"/>
            <a:ext cx="3547241" cy="4365879"/>
          </a:xfrm>
        </p:spPr>
        <p:txBody>
          <a:bodyPr>
            <a:noAutofit/>
          </a:bodyPr>
          <a:lstStyle/>
          <a:p>
            <a:pPr algn="l">
              <a:buClr>
                <a:schemeClr val="tx2"/>
              </a:buClr>
            </a:pP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 bite (10%) 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frequently lead to infection, deeper penetration ( in face) 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50%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Pasteurella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multocida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 inflammatory response (within 24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TTT:- antibiotics and surgical drainage</a:t>
            </a:r>
          </a:p>
          <a:p>
            <a:pPr algn="l" rtl="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Augmentin</a:t>
            </a:r>
          </a:p>
          <a:p>
            <a:pPr algn="l"/>
            <a:endParaRPr lang="ar-JO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18786" y="1860329"/>
            <a:ext cx="3773214" cy="45720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bite (  15%) </a:t>
            </a:r>
          </a:p>
          <a:p>
            <a:pPr algn="l" rtl="0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 delayed presentation</a:t>
            </a:r>
          </a:p>
          <a:p>
            <a:pPr algn="l" rtl="0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not give accurate history</a:t>
            </a:r>
          </a:p>
          <a:p>
            <a:pPr algn="l" rtl="0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fist fights cause 60-80% of human bites</a:t>
            </a:r>
          </a:p>
          <a:p>
            <a:pPr algn="l" rtl="0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aureus, Streptococci….</a:t>
            </a:r>
          </a:p>
          <a:p>
            <a:pPr algn="l" rtl="0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TTT:- debride, explore, look for MCPJ involvement</a:t>
            </a:r>
          </a:p>
          <a:p>
            <a:pPr algn="l" rtl="0"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Augmentin</a:t>
            </a:r>
          </a:p>
        </p:txBody>
      </p:sp>
    </p:spTree>
    <p:extLst>
      <p:ext uri="{BB962C8B-B14F-4D97-AF65-F5344CB8AC3E}">
        <p14:creationId xmlns:p14="http://schemas.microsoft.com/office/powerpoint/2010/main" val="22073207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081515" y="551793"/>
            <a:ext cx="10058400" cy="4025567"/>
          </a:xfrm>
        </p:spPr>
        <p:txBody>
          <a:bodyPr>
            <a:noAutofit/>
          </a:bodyPr>
          <a:lstStyle/>
          <a:p>
            <a:pPr marL="0" indent="0" algn="ctr" rtl="0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We are more aware of our hands than of any other part of the body; when they go wrong, we know about it from a very early stage</a:t>
            </a: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ar-JO" sz="4800" dirty="0">
                <a:latin typeface="Aharoni" panose="02010803020104030203" pitchFamily="2" charset="-79"/>
              </a:rPr>
            </a:br>
            <a:endParaRPr lang="ar-JO" sz="4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089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D71D15E-2B12-4D34-B3A0-B37E1460E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580" y="0"/>
            <a:ext cx="7680325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altLang="en-US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008080"/>
                </a:highlight>
                <a:cs typeface="Times New Roman" panose="02020603050405020304" pitchFamily="18" charset="0"/>
              </a:rPr>
              <a:t>C) Human bites:-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DDA22B3-336D-4CC6-A531-373DEEB85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229" y="1844566"/>
            <a:ext cx="10421006" cy="446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/>
              <a:t>Human bite injuries to the hand usually result from a </a:t>
            </a:r>
            <a:r>
              <a:rPr lang="en-US" sz="2800" u="sng" kern="0" dirty="0"/>
              <a:t>direct bite </a:t>
            </a:r>
            <a:r>
              <a:rPr lang="en-US" sz="2800" kern="0" dirty="0"/>
              <a:t>or a "</a:t>
            </a:r>
            <a:r>
              <a:rPr lang="en-US" sz="2800" u="sng" kern="0" dirty="0"/>
              <a:t>fight bite</a:t>
            </a:r>
            <a:r>
              <a:rPr lang="en-US" sz="2800" kern="0" dirty="0"/>
              <a:t>" (also known as a "clenched-fist" injury).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/>
              <a:t>Direct human bite injuries are often visually evident. A clenched-fist injury typically is characterized by a </a:t>
            </a:r>
            <a:r>
              <a:rPr lang="en-US" sz="2800" kern="0" dirty="0">
                <a:highlight>
                  <a:srgbClr val="FFFF00"/>
                </a:highlight>
              </a:rPr>
              <a:t>3- to 5-mm laceration on the dorsum of the hand </a:t>
            </a:r>
            <a:r>
              <a:rPr lang="en-US" sz="2800" kern="0" dirty="0"/>
              <a:t>or overlying an </a:t>
            </a:r>
            <a:r>
              <a:rPr lang="en-US" sz="2800" kern="0" dirty="0">
                <a:highlight>
                  <a:srgbClr val="FFFF00"/>
                </a:highlight>
              </a:rPr>
              <a:t>MCP joint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/>
              <a:t>A tooth may </a:t>
            </a:r>
            <a:r>
              <a:rPr lang="en-US" altLang="en-US" sz="2800" u="sng" dirty="0"/>
              <a:t>penetrate an extensor tendon </a:t>
            </a:r>
            <a:r>
              <a:rPr lang="en-US" altLang="en-US" sz="2800" dirty="0"/>
              <a:t>and </a:t>
            </a:r>
            <a:r>
              <a:rPr lang="en-US" altLang="en-US" sz="2800" u="sng" dirty="0"/>
              <a:t>MCP</a:t>
            </a:r>
            <a:r>
              <a:rPr lang="en-US" altLang="en-US" sz="2800" dirty="0"/>
              <a:t> joint capsule, sometimes fracturing a </a:t>
            </a:r>
            <a:r>
              <a:rPr lang="en-US" altLang="en-US" sz="2800" u="sng" dirty="0"/>
              <a:t>metacarpal or phalangeal bone 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/>
              <a:t>Do x-ray : to exclude fracture / </a:t>
            </a:r>
            <a:r>
              <a:rPr lang="en-US" altLang="en-US" sz="2800" dirty="0" err="1"/>
              <a:t>f.b</a:t>
            </a:r>
            <a:r>
              <a:rPr lang="en-US" altLang="en-US" sz="2800" dirty="0"/>
              <a:t> involve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29138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/>
              <a:t>Gram stain results should guide initial antibiotic therapy. The wound should </a:t>
            </a:r>
            <a:r>
              <a:rPr lang="en-US" altLang="en-US" sz="2800" dirty="0">
                <a:solidFill>
                  <a:srgbClr val="FF0000"/>
                </a:solidFill>
              </a:rPr>
              <a:t>not be sutured </a:t>
            </a:r>
            <a:r>
              <a:rPr lang="en-US" altLang="en-US" sz="2800" dirty="0"/>
              <a:t>but allowed to heal by </a:t>
            </a:r>
            <a:r>
              <a:rPr lang="en-US" altLang="en-US" sz="2800" dirty="0">
                <a:solidFill>
                  <a:srgbClr val="FF0000"/>
                </a:solidFill>
              </a:rPr>
              <a:t>secondary intention</a:t>
            </a:r>
            <a:r>
              <a:rPr lang="en-US" altLang="en-US" sz="2800" dirty="0">
                <a:solidFill>
                  <a:srgbClr val="00B0F0"/>
                </a:solidFill>
              </a:rPr>
              <a:t>.</a:t>
            </a:r>
            <a:r>
              <a:rPr lang="en-US" altLang="en-US" sz="2800" dirty="0"/>
              <a:t> The hand should be </a:t>
            </a:r>
            <a:r>
              <a:rPr lang="en-US" altLang="en-US" sz="2800" dirty="0">
                <a:solidFill>
                  <a:srgbClr val="FF0000"/>
                </a:solidFill>
              </a:rPr>
              <a:t>splinted</a:t>
            </a:r>
            <a:r>
              <a:rPr lang="en-US" altLang="en-US" sz="2800" dirty="0"/>
              <a:t> in a position of function and elevated. </a:t>
            </a:r>
            <a:r>
              <a:rPr lang="en-US" altLang="en-US" sz="2800" dirty="0">
                <a:solidFill>
                  <a:srgbClr val="FF0000"/>
                </a:solidFill>
              </a:rPr>
              <a:t>Occupational rehabilitation </a:t>
            </a:r>
            <a:r>
              <a:rPr lang="en-US" altLang="en-US" sz="2800" dirty="0"/>
              <a:t>can be considered once the infection has cleared.</a:t>
            </a:r>
          </a:p>
        </p:txBody>
      </p:sp>
    </p:spTree>
    <p:extLst>
      <p:ext uri="{BB962C8B-B14F-4D97-AF65-F5344CB8AC3E}">
        <p14:creationId xmlns:p14="http://schemas.microsoft.com/office/powerpoint/2010/main" val="42118358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Common disorder</a:t>
            </a:r>
            <a:endParaRPr lang="ar-JO" altLang="ar-JO"/>
          </a:p>
        </p:txBody>
      </p:sp>
      <p:sp>
        <p:nvSpPr>
          <p:cNvPr id="24579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</p:spTree>
    <p:extLst>
      <p:ext uri="{BB962C8B-B14F-4D97-AF65-F5344CB8AC3E}">
        <p14:creationId xmlns:p14="http://schemas.microsoft.com/office/powerpoint/2010/main" val="604756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Tendon pathology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97279" y="1845733"/>
            <a:ext cx="10616499" cy="4397411"/>
          </a:xfrm>
        </p:spPr>
        <p:txBody>
          <a:bodyPr>
            <a:noAutofit/>
          </a:bodyPr>
          <a:lstStyle/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r>
              <a:rPr lang="en-US" altLang="x-none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Trigger Finger </a:t>
            </a:r>
          </a:p>
          <a:p>
            <a:pPr marL="201168" lvl="1" indent="0" algn="l" rtl="0" eaLnBrk="1" hangingPunct="1">
              <a:lnSpc>
                <a:spcPct val="80000"/>
              </a:lnSpc>
              <a:buNone/>
              <a:defRPr/>
            </a:pPr>
            <a:r>
              <a:rPr lang="en-US" alt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Etiology :</a:t>
            </a:r>
          </a:p>
          <a:p>
            <a:pPr algn="l" rtl="0">
              <a:buFont typeface="Wingdings" panose="05000000000000000000" pitchFamily="2" charset="2"/>
              <a:buChar char="§"/>
              <a:defRPr/>
            </a:pPr>
            <a:r>
              <a:rPr lang="en-US" alt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more common in patients with </a:t>
            </a:r>
            <a:r>
              <a:rPr lang="en-US" altLang="x-none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diabetes, and  People</a:t>
            </a:r>
            <a:r>
              <a:rPr lang="en-US" alt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x-none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rheumatoid disease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Repeated motion of fingers may cause irritation, producing tenosynovitis   Inflammation of tendon sheath (</a:t>
            </a:r>
            <a:r>
              <a:rPr lang="en-US" altLang="x-none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flexor</a:t>
            </a:r>
            <a:r>
              <a:rPr lang="en-US" alt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tendons of wrist, fingers and thumb, abductor </a:t>
            </a:r>
            <a:r>
              <a:rPr lang="en-US" altLang="x-none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pollicis</a:t>
            </a:r>
            <a:r>
              <a:rPr lang="en-US" alt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566928" lvl="3" indent="0" algn="l" rtl="0" eaLnBrk="1" hangingPunct="1">
              <a:lnSpc>
                <a:spcPct val="80000"/>
              </a:lnSpc>
              <a:buNone/>
              <a:defRPr/>
            </a:pPr>
            <a:r>
              <a:rPr lang="en-US" altLang="x-non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Thickening forming a nodule that does not slide easily</a:t>
            </a:r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endParaRPr lang="en-US" altLang="x-none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66" y="248801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4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042" y="1700214"/>
            <a:ext cx="7409792" cy="4527165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Signs and Symptoms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Resistance to re-extension, produces snapping that is palpable, audible and painful</a:t>
            </a:r>
          </a:p>
          <a:p>
            <a:pPr lvl="1" algn="l" rtl="0" eaLnBrk="1" hangingPunct="1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Palpation produces pain and lump can be felt within tendon sheath MCP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 algn="l" rtl="0">
              <a:lnSpc>
                <a:spcPct val="95000"/>
              </a:lnSpc>
              <a:buNone/>
              <a:defRPr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>
              <a:defRPr/>
            </a:pPr>
            <a:endParaRPr 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25265" y="4494542"/>
            <a:ext cx="4912928" cy="18158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JO" dirty="0"/>
              <a:t>**Recurrent triggering up to 6 months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JO" dirty="0"/>
              <a:t>later occurs in over 30% of patients</a:t>
            </a:r>
            <a:endParaRPr lang="ar-JO" altLang="ar-JO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11" y="2740738"/>
            <a:ext cx="2667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11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ar-JO" alt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Early cases may be cured by an injection of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corticosteroid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carefully placed at the mouth of the tendon sheath.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Recurrent triggering up to 6 months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later occurs in over 30 % of patients – particularly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younger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patients and those with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diabetes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who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 then need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second injection. 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Refractory cases need operation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through an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incision over the distal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palmar crease, or in the MCP crease of the thumb –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A1 section of the fibrous sheath is incised until the tendon moves freely.</a:t>
            </a:r>
            <a:endParaRPr lang="ar-JO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defRPr/>
            </a:pPr>
            <a:endParaRPr lang="x-none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7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782888" y="692151"/>
            <a:ext cx="6697662" cy="931697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A1 section of the fibrous sheath is incised until the tendon moves freely</a:t>
            </a:r>
            <a:endParaRPr lang="ar-JO" alt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060575"/>
            <a:ext cx="303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500438"/>
            <a:ext cx="303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133600"/>
            <a:ext cx="303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066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5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JO">
                <a:solidFill>
                  <a:schemeClr val="tx1"/>
                </a:solidFill>
              </a:rPr>
              <a:t>Dupuytren’s Contracture</a:t>
            </a:r>
            <a:br>
              <a:rPr lang="en-US" altLang="ar-JO">
                <a:solidFill>
                  <a:schemeClr val="accent2"/>
                </a:solidFill>
              </a:rPr>
            </a:br>
            <a:endParaRPr lang="ar-JO" altLang="ar-JO"/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97558" y="1842432"/>
            <a:ext cx="6119813" cy="41449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nodular hypertrophy and contracture of the superficial palmar fascia (palmar aponeurosis) due to proliferation of </a:t>
            </a:r>
            <a:r>
              <a:rPr lang="en-US" altLang="ar-JO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Myofibroblasts</a:t>
            </a:r>
            <a:r>
              <a:rPr lang="en-US" altLang="ar-JO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fibrous tissue formation causing flexion deformities of the MCP and PIP joints.</a:t>
            </a: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97" y="4001484"/>
            <a:ext cx="2656819" cy="28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8749862" y="1216573"/>
            <a:ext cx="2508306" cy="2504090"/>
            <a:chOff x="3840" y="864"/>
            <a:chExt cx="1153" cy="1181"/>
          </a:xfrm>
        </p:grpSpPr>
        <p:pic>
          <p:nvPicPr>
            <p:cNvPr id="30727" name="Picture 5" descr="Dupuytren's_Contracture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864"/>
              <a:ext cx="96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3840" y="1872"/>
              <a:ext cx="11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JO" sz="1200"/>
                <a:t>Dupuytren’s Contracture</a:t>
              </a:r>
            </a:p>
          </p:txBody>
        </p:sp>
      </p:grp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5876816" y="5833132"/>
            <a:ext cx="245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1800" dirty="0"/>
              <a:t> </a:t>
            </a:r>
            <a:r>
              <a:rPr lang="en-US" altLang="ar-JO" sz="1800" b="1" dirty="0"/>
              <a:t>palmar fibromatosis</a:t>
            </a:r>
            <a:endParaRPr lang="ar-JO" altLang="ar-JO" sz="1800" dirty="0"/>
          </a:p>
        </p:txBody>
      </p:sp>
    </p:spTree>
    <p:extLst>
      <p:ext uri="{BB962C8B-B14F-4D97-AF65-F5344CB8AC3E}">
        <p14:creationId xmlns:p14="http://schemas.microsoft.com/office/powerpoint/2010/main" val="324322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 dirty="0"/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Epidemiology &amp; genetics </a:t>
            </a:r>
          </a:p>
          <a:p>
            <a:pPr lvl="1" algn="l" rtl="0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autosomal dominant </a:t>
            </a:r>
          </a:p>
          <a:p>
            <a:pPr lvl="1" algn="l" rtl="0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5-7 </a:t>
            </a:r>
            <a:r>
              <a:rPr lang="en-US" altLang="ar-JO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decade of life with 2:1 male to female ratio</a:t>
            </a:r>
          </a:p>
          <a:p>
            <a:pPr lvl="1" algn="l" rtl="0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prevalence increases with age</a:t>
            </a:r>
          </a:p>
          <a:p>
            <a:pPr lvl="1" algn="l" rtl="0" eaLnBrk="1" hangingPunct="1">
              <a:buFontTx/>
              <a:buNone/>
            </a:pPr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rtl="0" eaLnBrk="1" hangingPunct="1"/>
            <a:r>
              <a:rPr lang="en-US" altLang="ar-J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Disease associations</a:t>
            </a:r>
          </a:p>
          <a:p>
            <a:pPr algn="l" rtl="0" eaLnBrk="1" hangingPunct="1">
              <a:buFontTx/>
              <a:buNone/>
            </a:pPr>
            <a:r>
              <a:rPr lang="en-US" altLang="ar-J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HIV ,alcoholism, diabetes, epilepsy “phenytoin therapy”, COPD</a:t>
            </a:r>
          </a:p>
          <a:p>
            <a:pPr algn="l" rtl="0" eaLnBrk="1" hangingPunct="1"/>
            <a:endParaRPr lang="ar-JO" alt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9853448" y="770978"/>
            <a:ext cx="2181061" cy="3296526"/>
            <a:chOff x="3840" y="864"/>
            <a:chExt cx="1153" cy="1181"/>
          </a:xfrm>
        </p:grpSpPr>
        <p:pic>
          <p:nvPicPr>
            <p:cNvPr id="31749" name="Picture 4" descr="Dupuytren's_Contracture_lar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864"/>
              <a:ext cx="96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840" y="1872"/>
              <a:ext cx="11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JO" sz="1200"/>
                <a:t>Dupuytren’s Contracture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697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45116" y="1941841"/>
            <a:ext cx="10285794" cy="4632379"/>
          </a:xfrm>
        </p:spPr>
        <p:txBody>
          <a:bodyPr rtlCol="0">
            <a:normAutofit/>
          </a:bodyPr>
          <a:lstStyle/>
          <a:p>
            <a:pPr marL="182880" indent="-18288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The initial description of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Dupuytren’s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disease diathesis included 4 factors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1)the patient is below the age of 50 years old(MIDDLE AGE)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2)positive family history 60%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3)both of the hands are affected</a:t>
            </a:r>
          </a:p>
          <a:p>
            <a:pPr marL="0" indent="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4)The palm is puckered, nodular and thick. (Garrod’s pads). </a:t>
            </a:r>
          </a:p>
          <a:p>
            <a:pPr marL="182880" indent="-18288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2880" indent="-18288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About 60 % of patients give a family history.</a:t>
            </a:r>
          </a:p>
          <a:p>
            <a:pPr marL="182880" indent="-182880" algn="l" rtl="0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Similar nodules may be seen on the soles of the feet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Ledderhose’s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nodules.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5" y="233637"/>
            <a:ext cx="3394842" cy="15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45" y="3079806"/>
            <a:ext cx="280828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960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021223" y="1560786"/>
            <a:ext cx="10058400" cy="211258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infections</a:t>
            </a:r>
            <a:endParaRPr lang="ar-JO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8720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sp>
        <p:nvSpPr>
          <p:cNvPr id="337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77917" y="1844676"/>
            <a:ext cx="8008883" cy="4430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ar-JO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Nonoperative</a:t>
            </a:r>
            <a:endParaRPr lang="en-US" alt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most part ineffective</a:t>
            </a:r>
          </a:p>
          <a:p>
            <a:pPr lvl="1" algn="l" rtl="0" eaLnBrk="1" hangingPunct="1"/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steroid injections in nodules that are not associated with a cord can slow progression of disease</a:t>
            </a:r>
          </a:p>
          <a:p>
            <a:pPr algn="l" rtl="0" eaLnBrk="1" hangingPunct="1"/>
            <a:r>
              <a:rPr lang="en-US" altLang="ar-J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Operative</a:t>
            </a:r>
            <a:endParaRPr lang="en-US" alt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 eaLnBrk="1" hangingPunct="1"/>
            <a:r>
              <a:rPr lang="en-US" altLang="ar-JO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regional palmar </a:t>
            </a:r>
            <a:r>
              <a:rPr lang="en-US" altLang="ar-JO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fasciectomy</a:t>
            </a:r>
            <a:endParaRPr lang="en-US" alt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/>
            <a:endParaRPr lang="ar-JO" alt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590" y="652244"/>
            <a:ext cx="1966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8" y="4030663"/>
            <a:ext cx="30781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14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980090" y="831630"/>
            <a:ext cx="7772400" cy="1186355"/>
          </a:xfrm>
        </p:spPr>
        <p:txBody>
          <a:bodyPr>
            <a:noAutofit/>
          </a:bodyPr>
          <a:lstStyle/>
          <a:p>
            <a:r>
              <a:rPr lang="en-US" altLang="ar-JO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Wrist Injuries / DE QUERVAIN’S DISEASE </a:t>
            </a:r>
            <a:br>
              <a:rPr lang="en-US" altLang="ar-JO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ar-JO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9808" y="1643063"/>
            <a:ext cx="11161986" cy="4868096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thumb/wrist</a:t>
            </a:r>
          </a:p>
          <a:p>
            <a:pPr lvl="1" algn="l" rtl="0" eaLnBrk="1" hangingPunct="1"/>
            <a:r>
              <a:rPr lang="en-US" altLang="ar-JO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stenosing</a:t>
            </a: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tenosynovitis of the extensor </a:t>
            </a:r>
            <a:r>
              <a:rPr lang="en-US" altLang="ar-JO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pollicis</a:t>
            </a:r>
            <a:endParaRPr lang="en-US" altLang="ar-J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brevis  and abductor </a:t>
            </a:r>
            <a:r>
              <a:rPr lang="en-US" altLang="ar-JO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pollicis</a:t>
            </a: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longus.</a:t>
            </a:r>
          </a:p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 </a:t>
            </a:r>
            <a:r>
              <a:rPr lang="en-US" altLang="ar-JO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suppurative</a:t>
            </a:r>
            <a:endParaRPr lang="en-US" altLang="ar-J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/>
            <a:r>
              <a:rPr lang="en-US" altLang="ar-JO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Contributing variables include :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idiopathic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overuse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post-traumatic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postpartum</a:t>
            </a:r>
          </a:p>
          <a:p>
            <a:pPr algn="l" rtl="0" eaLnBrk="1" hangingPunct="1"/>
            <a:endParaRPr lang="en-US" altLang="ar-J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820" name="AutoShape 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/>
          </a:p>
        </p:txBody>
      </p:sp>
      <p:sp>
        <p:nvSpPr>
          <p:cNvPr id="34821" name="AutoShape 1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/>
          </a:p>
        </p:txBody>
      </p:sp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4" y="204952"/>
            <a:ext cx="3347545" cy="20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79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21" y="792217"/>
            <a:ext cx="5410200" cy="45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i="1" dirty="0">
                <a:latin typeface="+mn-lt"/>
                <a:ea typeface="+mn-ea"/>
                <a:cs typeface="+mn-cs"/>
              </a:rPr>
              <a:t>Clinical features </a:t>
            </a:r>
            <a:endParaRPr lang="ar-JO" dirty="0"/>
          </a:p>
        </p:txBody>
      </p:sp>
      <p:sp>
        <p:nvSpPr>
          <p:cNvPr id="368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82869" y="1747016"/>
            <a:ext cx="7362496" cy="4590721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ar-J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woman aged 40–50, who complains of pain on the radial side of the wrist.</a:t>
            </a:r>
          </a:p>
          <a:p>
            <a:pPr algn="l" rtl="0" eaLnBrk="1" hangingPunct="1"/>
            <a:r>
              <a:rPr lang="en-US" altLang="ar-J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Sometimes there is a visible swelling over the radius</a:t>
            </a:r>
          </a:p>
          <a:p>
            <a:pPr algn="l" rtl="0" eaLnBrk="1" hangingPunct="1"/>
            <a:r>
              <a:rPr lang="en-US" altLang="ar-J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styloid and the tendon sheath feels thick and hard.</a:t>
            </a:r>
          </a:p>
          <a:p>
            <a:pPr algn="l" rtl="0" eaLnBrk="1" hangingPunct="1"/>
            <a:r>
              <a:rPr lang="en-US" altLang="ar-J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Tenderness is most acute at the very tip of the radial styloid</a:t>
            </a:r>
            <a:endParaRPr lang="ar-JO" altLang="ar-J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772" name="Picture 5" descr="dequevain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5528" y="1698831"/>
            <a:ext cx="3281350" cy="393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977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/>
          </a:p>
        </p:txBody>
      </p:sp>
      <p:pic>
        <p:nvPicPr>
          <p:cNvPr id="37891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675" y="476251"/>
            <a:ext cx="2852738" cy="2232025"/>
          </a:xfrm>
        </p:spPr>
      </p:pic>
      <p:sp>
        <p:nvSpPr>
          <p:cNvPr id="37892" name="AutoShape 2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ar-JO" sz="180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203583"/>
            <a:ext cx="3114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957145" y="3724166"/>
            <a:ext cx="4225158" cy="15696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ar-JO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Special Test: = Finkelstein’s test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ar-J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hitch-hiker’s sign </a:t>
            </a:r>
          </a:p>
        </p:txBody>
      </p:sp>
      <p:pic>
        <p:nvPicPr>
          <p:cNvPr id="37895" name="Content Placeholder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2" y="203200"/>
            <a:ext cx="35258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383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/>
              <a:t>Treatment</a:t>
            </a:r>
            <a:endParaRPr lang="ar-JO" altLang="ar-JO"/>
          </a:p>
        </p:txBody>
      </p:sp>
      <p:sp>
        <p:nvSpPr>
          <p:cNvPr id="3891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30166" y="2060575"/>
            <a:ext cx="5596047" cy="4281488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 and NSAID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Corticosteroid  injection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ar-JO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Resistant cases need an operation, which consists of slitting the thickened tendon sheath.</a:t>
            </a:r>
          </a:p>
          <a:p>
            <a:pPr algn="l" rtl="0" eaLnBrk="1" hangingPunct="1"/>
            <a:endParaRPr lang="ar-JO" altLang="ar-JO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54" y="3364297"/>
            <a:ext cx="324643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61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>
          <a:xfrm>
            <a:off x="2711450" y="228600"/>
            <a:ext cx="7727950" cy="5257800"/>
          </a:xfrm>
        </p:spPr>
        <p:txBody>
          <a:bodyPr/>
          <a:lstStyle/>
          <a:p>
            <a:r>
              <a:rPr lang="en-US" altLang="ar-JO"/>
              <a:t>Hand manifestation in Reumatology</a:t>
            </a:r>
            <a:endParaRPr lang="ar-JO" altLang="ar-JO"/>
          </a:p>
        </p:txBody>
      </p:sp>
      <p:sp>
        <p:nvSpPr>
          <p:cNvPr id="399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40080" y="1971858"/>
            <a:ext cx="10058400" cy="4023360"/>
          </a:xfrm>
        </p:spPr>
        <p:txBody>
          <a:bodyPr/>
          <a:lstStyle/>
          <a:p>
            <a:endParaRPr lang="ar-JO" altLang="ar-JO" dirty="0"/>
          </a:p>
        </p:txBody>
      </p:sp>
    </p:spTree>
    <p:extLst>
      <p:ext uri="{BB962C8B-B14F-4D97-AF65-F5344CB8AC3E}">
        <p14:creationId xmlns:p14="http://schemas.microsoft.com/office/powerpoint/2010/main" val="3741844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4096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628651"/>
            <a:ext cx="8705850" cy="5599113"/>
          </a:xfrm>
        </p:spPr>
      </p:pic>
    </p:spTree>
    <p:extLst>
      <p:ext uri="{BB962C8B-B14F-4D97-AF65-F5344CB8AC3E}">
        <p14:creationId xmlns:p14="http://schemas.microsoft.com/office/powerpoint/2010/main" val="331227404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pic>
        <p:nvPicPr>
          <p:cNvPr id="41987" name="Picture 2" descr="Deformities of handDef. of fingersDef of thumbDef. Of wristRupture of tendons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310" y="-36513"/>
            <a:ext cx="11729545" cy="6894513"/>
          </a:xfrm>
          <a:noFill/>
        </p:spPr>
      </p:pic>
    </p:spTree>
    <p:extLst>
      <p:ext uri="{BB962C8B-B14F-4D97-AF65-F5344CB8AC3E}">
        <p14:creationId xmlns:p14="http://schemas.microsoft.com/office/powerpoint/2010/main" val="1304819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pic>
        <p:nvPicPr>
          <p:cNvPr id="43011" name="Picture 2" descr="Deformities in fingersIntrinsic plus deformitySwan neck def.Boutonneires def.Def. of distal jointsUlnar drift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77" y="-7938"/>
            <a:ext cx="11398468" cy="6865938"/>
          </a:xfrm>
          <a:noFill/>
        </p:spPr>
      </p:pic>
    </p:spTree>
    <p:extLst>
      <p:ext uri="{BB962C8B-B14F-4D97-AF65-F5344CB8AC3E}">
        <p14:creationId xmlns:p14="http://schemas.microsoft.com/office/powerpoint/2010/main" val="1659209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pic>
        <p:nvPicPr>
          <p:cNvPr id="44035" name="Picture 2" descr="Swan neck deformityFlex. at the DIP joint and hyper extension at PIP. Jt May begin as Mallet deformityEither caused b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186" y="-7938"/>
            <a:ext cx="11887200" cy="6865938"/>
          </a:xfrm>
          <a:noFill/>
        </p:spPr>
      </p:pic>
    </p:spTree>
    <p:extLst>
      <p:ext uri="{BB962C8B-B14F-4D97-AF65-F5344CB8AC3E}">
        <p14:creationId xmlns:p14="http://schemas.microsoft.com/office/powerpoint/2010/main" val="248044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2555" y="363774"/>
            <a:ext cx="10767849" cy="16080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Infection of the hand is frequently limited to one of several well-defined compartments: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97280" y="1971858"/>
            <a:ext cx="10058400" cy="4023360"/>
          </a:xfrm>
        </p:spPr>
        <p:txBody>
          <a:bodyPr>
            <a:normAutofit/>
          </a:bodyPr>
          <a:lstStyle/>
          <a:p>
            <a:pPr marL="617220" indent="-571500" algn="l" rtl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nailfold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(paronychia).</a:t>
            </a:r>
          </a:p>
          <a:p>
            <a:pPr algn="l" rtl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Pulp space (whitlow or felon).</a:t>
            </a:r>
          </a:p>
          <a:p>
            <a:pPr algn="l" rtl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Subcutaneous tissue.</a:t>
            </a:r>
          </a:p>
          <a:p>
            <a:pPr algn="l" rtl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Tendon sheath.</a:t>
            </a:r>
          </a:p>
          <a:p>
            <a:pPr algn="l" rtl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One of the deep fascial space or a joint</a:t>
            </a:r>
          </a:p>
          <a:p>
            <a:pPr algn="l" rtl="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Usually the cause is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j-lt"/>
                <a:cs typeface="Aharoni" panose="02010803020104030203" pitchFamily="2" charset="-79"/>
              </a:rPr>
              <a:t>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Staphylococcus</a:t>
            </a:r>
            <a:r>
              <a:rPr lang="en-US" sz="28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*</a:t>
            </a:r>
          </a:p>
          <a:p>
            <a:pPr marL="0" indent="0" algn="l" rtl="0">
              <a:buClr>
                <a:schemeClr val="accent6">
                  <a:lumMod val="75000"/>
                </a:schemeClr>
              </a:buClr>
              <a:buNone/>
              <a:defRPr/>
            </a:pP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3562229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pic>
        <p:nvPicPr>
          <p:cNvPr id="45059" name="Picture 4" descr="Type II deformities are caused by intrinsic muscle tightness and require intrinsic release.Type III deformities are sti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6" y="-17463"/>
            <a:ext cx="9324975" cy="7000876"/>
          </a:xfrm>
          <a:noFill/>
        </p:spPr>
      </p:pic>
    </p:spTree>
    <p:extLst>
      <p:ext uri="{BB962C8B-B14F-4D97-AF65-F5344CB8AC3E}">
        <p14:creationId xmlns:p14="http://schemas.microsoft.com/office/powerpoint/2010/main" val="3839830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ar-JO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Boutennierre</a:t>
            </a:r>
            <a:r>
              <a:rPr lang="en-US" altLang="ar-JO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deformity</a:t>
            </a:r>
            <a:endParaRPr lang="ar-JO" altLang="ar-JO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53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pic>
        <p:nvPicPr>
          <p:cNvPr id="47107" name="Picture 2" descr="MildSatisfactory motionX ray normalRepositioning of the lateral band portion of the extensor mechanism, proximal inter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77" y="-25400"/>
            <a:ext cx="11571890" cy="6883400"/>
          </a:xfrm>
          <a:noFill/>
        </p:spPr>
      </p:pic>
    </p:spTree>
    <p:extLst>
      <p:ext uri="{BB962C8B-B14F-4D97-AF65-F5344CB8AC3E}">
        <p14:creationId xmlns:p14="http://schemas.microsoft.com/office/powerpoint/2010/main" val="1295887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pic>
        <p:nvPicPr>
          <p:cNvPr id="48131" name="Picture 2" descr="ModeratePassively correctable PIP jt.Normal flex. Tendon functionSatisfactory preservation of jt. Space in X raysoft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22225"/>
            <a:ext cx="10284372" cy="6864350"/>
          </a:xfrm>
          <a:noFill/>
        </p:spPr>
      </p:pic>
    </p:spTree>
    <p:extLst>
      <p:ext uri="{BB962C8B-B14F-4D97-AF65-F5344CB8AC3E}">
        <p14:creationId xmlns:p14="http://schemas.microsoft.com/office/powerpoint/2010/main" val="3810615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 altLang="ar-JO"/>
          </a:p>
        </p:txBody>
      </p:sp>
      <p:pic>
        <p:nvPicPr>
          <p:cNvPr id="49155" name="Picture 2" descr="Components of ulnar drift           (contd.)Hyperextn of the middle finger jointsFlexion of the distal jointsBasically,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234950"/>
            <a:ext cx="12192000" cy="7092950"/>
          </a:xfrm>
          <a:noFill/>
        </p:spPr>
      </p:pic>
    </p:spTree>
    <p:extLst>
      <p:ext uri="{BB962C8B-B14F-4D97-AF65-F5344CB8AC3E}">
        <p14:creationId xmlns:p14="http://schemas.microsoft.com/office/powerpoint/2010/main" val="250808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23405" y="349664"/>
            <a:ext cx="10058400" cy="1084997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n-cs"/>
              </a:rPr>
              <a:t>Pathology  </a:t>
            </a:r>
            <a:endParaRPr lang="ar-JO" sz="96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0924" y="1847718"/>
            <a:ext cx="11540359" cy="4616144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The response to infection is an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</a:rPr>
              <a:t>acute inflammatory </a:t>
            </a:r>
            <a:r>
              <a:rPr lang="en-US" sz="3000" dirty="0"/>
              <a:t>reaction with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</a:rPr>
              <a:t>edema</a:t>
            </a:r>
            <a:r>
              <a:rPr lang="en-US" sz="3000" u="sng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</a:rPr>
              <a:t>suppuration</a:t>
            </a:r>
            <a:r>
              <a:rPr lang="en-US" sz="3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sz="3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</a:rPr>
              <a:t>increased tissue tension</a:t>
            </a:r>
            <a:r>
              <a:rPr lang="en-US" sz="3000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l"/>
            <a:r>
              <a:rPr lang="en-US" sz="3000" dirty="0"/>
              <a:t>In closed tissue compartments (e.g. the pulp space or tendon sheath) </a:t>
            </a:r>
            <a:r>
              <a:rPr lang="en-US" sz="3000" b="1" u="sng" dirty="0"/>
              <a:t>pressures may rise </a:t>
            </a:r>
            <a:r>
              <a:rPr lang="en-US" sz="3000" dirty="0"/>
              <a:t>to levels where </a:t>
            </a:r>
            <a:r>
              <a:rPr lang="en-US" sz="3000" b="1" u="sng" dirty="0"/>
              <a:t>the local blood supply </a:t>
            </a:r>
            <a:r>
              <a:rPr lang="en-US" sz="3000" dirty="0"/>
              <a:t>is threatened, with the risk of tissue </a:t>
            </a:r>
            <a:r>
              <a:rPr lang="en-US" sz="3000" b="1" u="sng" dirty="0"/>
              <a:t>necrosis</a:t>
            </a:r>
            <a:r>
              <a:rPr lang="en-US" sz="3000" dirty="0"/>
              <a:t>.</a:t>
            </a:r>
          </a:p>
          <a:p>
            <a:pPr algn="l" rtl="0">
              <a:buClr>
                <a:srgbClr val="92D050"/>
              </a:buClr>
              <a:buFont typeface="Calibri" panose="020F0502020204030204" pitchFamily="34" charset="0"/>
              <a:buChar char="Ϟ"/>
            </a:pPr>
            <a:r>
              <a:rPr lang="en-US" sz="3000" dirty="0"/>
              <a:t> </a:t>
            </a:r>
            <a:r>
              <a:rPr lang="en-US" sz="3600" dirty="0"/>
              <a:t>In </a:t>
            </a:r>
            <a:r>
              <a:rPr lang="en-US" sz="3600" b="1" dirty="0"/>
              <a:t>neglected cases </a:t>
            </a:r>
            <a:r>
              <a:rPr lang="en-US" sz="3000" dirty="0"/>
              <a:t>infection  can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</a:rPr>
              <a:t>Spread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/>
              <a:t>from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</a:rPr>
              <a:t>one compartment to another </a:t>
            </a:r>
            <a:r>
              <a:rPr lang="en-US" sz="3000" dirty="0"/>
              <a:t>and the end result may be a permanently stiff and useless hand.  There is also a danger </a:t>
            </a: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lymphatic and Hematogenous spread</a:t>
            </a:r>
            <a:r>
              <a:rPr lang="en-US" sz="3000" dirty="0"/>
              <a:t>; even apparently trivial infections may give rise to lymphangitis and septicemia</a:t>
            </a:r>
            <a:endParaRPr lang="ar-JO" sz="3000" dirty="0"/>
          </a:p>
        </p:txBody>
      </p:sp>
      <p:sp>
        <p:nvSpPr>
          <p:cNvPr id="5" name="سهم منحني إلى الأعلى 4"/>
          <p:cNvSpPr/>
          <p:nvPr/>
        </p:nvSpPr>
        <p:spPr>
          <a:xfrm rot="10800000" flipH="1">
            <a:off x="6921061" y="2490952"/>
            <a:ext cx="472966" cy="441435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7019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9B55E-87C2-45D0-96FD-35A2CC3D078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310" y="126124"/>
            <a:ext cx="8229600" cy="1143000"/>
          </a:xfrm>
        </p:spPr>
        <p:txBody>
          <a:bodyPr>
            <a:norm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7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Clinical Features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117" y="1426780"/>
            <a:ext cx="11198772" cy="4832131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there is history of </a:t>
            </a:r>
            <a:r>
              <a:rPr lang="en-US" sz="2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can be unnoticed).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Within a day or two the finger or hand becomes </a:t>
            </a:r>
            <a:r>
              <a:rPr lang="en-US" sz="2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painful and tensely swollen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patient may </a:t>
            </a:r>
            <a:r>
              <a:rPr lang="en-US" sz="2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feel ill and feverish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the pain becomes </a:t>
            </a:r>
            <a:r>
              <a:rPr lang="en-US" sz="2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throbbing.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is obvious </a:t>
            </a:r>
            <a:r>
              <a:rPr lang="en-US" sz="2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redness and tenderness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 the site of infection.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Finger </a:t>
            </a:r>
            <a:r>
              <a:rPr lang="en-US" sz="2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be markedly </a:t>
            </a:r>
            <a:r>
              <a:rPr lang="en-US" sz="2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restricted.</a:t>
            </a:r>
          </a:p>
          <a:p>
            <a:pPr marL="0" indent="0" algn="l" rtl="0">
              <a:buNone/>
            </a:pPr>
            <a:endParaRPr lang="en-US" sz="1100" b="1" u="sng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arm should be examined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lymphangitis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swollen glands, and the patient examined more generally for signs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septicemia</a:t>
            </a:r>
          </a:p>
          <a:p>
            <a:pPr marL="0" indent="0" algn="l" rtl="0">
              <a:buNone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NOT forget to enquire about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predisposing conditions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as diabetes mellitus, intravenous drug abuse and immunosuppression</a:t>
            </a:r>
          </a:p>
          <a:p>
            <a:pPr marL="609600" indent="-609600" algn="l" rtl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3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A52479-7C60-4992-A1B8-876D9DF1A19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2677" y="141616"/>
            <a:ext cx="8902262" cy="1419169"/>
          </a:xfrm>
        </p:spPr>
        <p:txBody>
          <a:bodyPr>
            <a:no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Principles Of Treatment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3324" y="2072784"/>
            <a:ext cx="10074166" cy="417036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Antibiotics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splintage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elevation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Drainage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Rehabilitation.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9680028" y="1906451"/>
            <a:ext cx="2061176" cy="15696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flucloxacillin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fusidic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cephalosporin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0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74193-DB95-4F68-9A8D-C0C375AC7DE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181" y="0"/>
            <a:ext cx="9322675" cy="1121869"/>
          </a:xfrm>
        </p:spPr>
        <p:txBody>
          <a:bodyPr/>
          <a:lstStyle/>
          <a:p>
            <a:pPr marL="685800" indent="-685800" rt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Rest,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Splintage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Elevation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5" y="1231462"/>
            <a:ext cx="11562309" cy="469637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hand must be splinted in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position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 immobilization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With the wrist slightly extended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 The MCP joints in full flexion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 The IP joints extended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 the thumb in abduction </a:t>
            </a:r>
          </a:p>
          <a:p>
            <a:pPr algn="l" rtl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76" y="1775263"/>
            <a:ext cx="4545724" cy="249719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71" y="4256689"/>
            <a:ext cx="4498429" cy="26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8452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1001</TotalTime>
  <Words>2747</Words>
  <Application>Microsoft Office PowerPoint</Application>
  <PresentationFormat>Widescreen</PresentationFormat>
  <Paragraphs>265</Paragraphs>
  <Slides>54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Aharoni</vt:lpstr>
      <vt:lpstr>Andalus</vt:lpstr>
      <vt:lpstr>Arial</vt:lpstr>
      <vt:lpstr>Calibri</vt:lpstr>
      <vt:lpstr>Calibri Light</vt:lpstr>
      <vt:lpstr>Century Gothic</vt:lpstr>
      <vt:lpstr>Courier New</vt:lpstr>
      <vt:lpstr>Garamond</vt:lpstr>
      <vt:lpstr>Monotype Corsiva</vt:lpstr>
      <vt:lpstr>Times New Roman</vt:lpstr>
      <vt:lpstr>Vijaya</vt:lpstr>
      <vt:lpstr>Wingdings</vt:lpstr>
      <vt:lpstr>أثر رجعي</vt:lpstr>
      <vt:lpstr>The Hand  </vt:lpstr>
      <vt:lpstr>PowerPoint Presentation</vt:lpstr>
      <vt:lpstr>We are more aware of our hands than of any other part of the body; when they go wrong, we know about it from a very early stage  </vt:lpstr>
      <vt:lpstr>Hand infections</vt:lpstr>
      <vt:lpstr>Infection of the hand is frequently limited to one of several well-defined compartments: </vt:lpstr>
      <vt:lpstr>Pathology  </vt:lpstr>
      <vt:lpstr>Clinical Features</vt:lpstr>
      <vt:lpstr>Principles Of Treatment</vt:lpstr>
      <vt:lpstr>Rest, Splintage and Elevation</vt:lpstr>
      <vt:lpstr>Drainage</vt:lpstr>
      <vt:lpstr>PowerPoint Presentation</vt:lpstr>
      <vt:lpstr>Specific types of infection</vt:lpstr>
      <vt:lpstr>Cellulitis</vt:lpstr>
      <vt:lpstr>PowerPoint Presentation</vt:lpstr>
      <vt:lpstr>NAIL-FOLD INFECTION(PARONYCHIA) </vt:lpstr>
      <vt:lpstr>Treatment</vt:lpstr>
      <vt:lpstr>Chronic paronychia</vt:lpstr>
      <vt:lpstr>PowerPoint Presentation</vt:lpstr>
      <vt:lpstr>Pulp space infection  (Felon)</vt:lpstr>
      <vt:lpstr>Pulp space infection  (Felon)</vt:lpstr>
      <vt:lpstr>Pulp space infection  (Felon)</vt:lpstr>
      <vt:lpstr>Herpetic whitlow</vt:lpstr>
      <vt:lpstr>PowerPoint Presentation</vt:lpstr>
      <vt:lpstr>Tendon sheath infections</vt:lpstr>
      <vt:lpstr>Pyogenic tenosynovitis</vt:lpstr>
      <vt:lpstr>PowerPoint Presentation</vt:lpstr>
      <vt:lpstr>Treatment </vt:lpstr>
      <vt:lpstr>DEEP FASCIAL SPACE INFECTION</vt:lpstr>
      <vt:lpstr>7)Bites  </vt:lpstr>
      <vt:lpstr>C) Human bites:- </vt:lpstr>
      <vt:lpstr>PowerPoint Presentation</vt:lpstr>
      <vt:lpstr>Common disorder</vt:lpstr>
      <vt:lpstr>Tendon pathology</vt:lpstr>
      <vt:lpstr>PowerPoint Presentation</vt:lpstr>
      <vt:lpstr>Management </vt:lpstr>
      <vt:lpstr>PowerPoint Presentation</vt:lpstr>
      <vt:lpstr>Dupuytren’s Contracture </vt:lpstr>
      <vt:lpstr>PowerPoint Presentation</vt:lpstr>
      <vt:lpstr>PowerPoint Presentation</vt:lpstr>
      <vt:lpstr>PowerPoint Presentation</vt:lpstr>
      <vt:lpstr>Wrist Injuries / DE QUERVAIN’S DISEASE  </vt:lpstr>
      <vt:lpstr>Clinical features </vt:lpstr>
      <vt:lpstr>PowerPoint Presentation</vt:lpstr>
      <vt:lpstr>Treatment</vt:lpstr>
      <vt:lpstr>Hand manifestation in Reumatology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Hand   Done by  Batool Al Hbaishan  Eliza Dmour</dc:title>
  <dc:creator>user</dc:creator>
  <cp:lastModifiedBy>abdallah hattab</cp:lastModifiedBy>
  <cp:revision>65</cp:revision>
  <dcterms:created xsi:type="dcterms:W3CDTF">2019-10-28T21:11:25Z</dcterms:created>
  <dcterms:modified xsi:type="dcterms:W3CDTF">2020-04-05T12:38:55Z</dcterms:modified>
</cp:coreProperties>
</file>