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7" r:id="rId3"/>
    <p:sldId id="266" r:id="rId4"/>
    <p:sldId id="258" r:id="rId5"/>
    <p:sldId id="259" r:id="rId6"/>
    <p:sldId id="260" r:id="rId7"/>
    <p:sldId id="261" r:id="rId8"/>
    <p:sldId id="262" r:id="rId9"/>
    <p:sldId id="267" r:id="rId10"/>
    <p:sldId id="268" r:id="rId11"/>
    <p:sldId id="269" r:id="rId12"/>
    <p:sldId id="271" r:id="rId13"/>
    <p:sldId id="263" r:id="rId14"/>
    <p:sldId id="264" r:id="rId15"/>
    <p:sldId id="272" r:id="rId16"/>
    <p:sldId id="273" r:id="rId17"/>
    <p:sldId id="276" r:id="rId18"/>
    <p:sldId id="274" r:id="rId19"/>
    <p:sldId id="270" r:id="rId20"/>
    <p:sldId id="275" r:id="rId21"/>
    <p:sldId id="265" r:id="rId22"/>
    <p:sldId id="277" r:id="rId23"/>
    <p:sldId id="278" r:id="rId24"/>
    <p:sldId id="282" r:id="rId25"/>
    <p:sldId id="283" r:id="rId26"/>
    <p:sldId id="302" r:id="rId27"/>
    <p:sldId id="284" r:id="rId28"/>
    <p:sldId id="301" r:id="rId29"/>
    <p:sldId id="285" r:id="rId30"/>
    <p:sldId id="299" r:id="rId31"/>
    <p:sldId id="300" r:id="rId32"/>
    <p:sldId id="303" r:id="rId33"/>
    <p:sldId id="304" r:id="rId34"/>
    <p:sldId id="305" r:id="rId35"/>
    <p:sldId id="306" r:id="rId36"/>
    <p:sldId id="310" r:id="rId37"/>
    <p:sldId id="308" r:id="rId38"/>
    <p:sldId id="286" r:id="rId39"/>
    <p:sldId id="288" r:id="rId40"/>
    <p:sldId id="287" r:id="rId41"/>
    <p:sldId id="289" r:id="rId42"/>
    <p:sldId id="293" r:id="rId43"/>
    <p:sldId id="295" r:id="rId44"/>
    <p:sldId id="296" r:id="rId45"/>
    <p:sldId id="297" r:id="rId46"/>
    <p:sldId id="298" r:id="rId47"/>
    <p:sldId id="30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2F40C-E432-426E-B878-D3BA70A2A457}" type="datetimeFigureOut">
              <a:rPr lang="en-US" smtClean="0"/>
              <a:t>1/27/2020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728608-455C-435B-A90E-6378A368DBA5}" type="slidenum">
              <a:rPr lang="en-US" smtClean="0"/>
              <a:t>‹#›</a:t>
            </a:fld>
            <a:endParaRPr lang="en-US"/>
          </a:p>
        </p:txBody>
      </p:sp>
    </p:spTree>
    <p:extLst>
      <p:ext uri="{BB962C8B-B14F-4D97-AF65-F5344CB8AC3E}">
        <p14:creationId xmlns:p14="http://schemas.microsoft.com/office/powerpoint/2010/main" val="2143031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3</a:t>
            </a:fld>
            <a:endParaRPr lang="en-US"/>
          </a:p>
        </p:txBody>
      </p:sp>
    </p:spTree>
    <p:extLst>
      <p:ext uri="{BB962C8B-B14F-4D97-AF65-F5344CB8AC3E}">
        <p14:creationId xmlns:p14="http://schemas.microsoft.com/office/powerpoint/2010/main" val="2482601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10</a:t>
            </a:fld>
            <a:endParaRPr lang="en-US"/>
          </a:p>
        </p:txBody>
      </p:sp>
    </p:spTree>
    <p:extLst>
      <p:ext uri="{BB962C8B-B14F-4D97-AF65-F5344CB8AC3E}">
        <p14:creationId xmlns:p14="http://schemas.microsoft.com/office/powerpoint/2010/main" val="30479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Cotton wool </a:t>
            </a:r>
            <a:r>
              <a:rPr lang="en-US" dirty="0" err="1" smtClean="0"/>
              <a:t>appearence</a:t>
            </a:r>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19</a:t>
            </a:fld>
            <a:endParaRPr lang="en-US"/>
          </a:p>
        </p:txBody>
      </p:sp>
    </p:spTree>
    <p:extLst>
      <p:ext uri="{BB962C8B-B14F-4D97-AF65-F5344CB8AC3E}">
        <p14:creationId xmlns:p14="http://schemas.microsoft.com/office/powerpoint/2010/main" val="329921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Neutrophils (may persist for weeks), lymphocytes and plasma cells with bone necrosis and reactive new bone formation</a:t>
            </a:r>
          </a:p>
          <a:p>
            <a:pPr fontAlgn="base"/>
            <a:r>
              <a:rPr lang="en-US" sz="1200" b="0" i="0" kern="1200" dirty="0" smtClean="0">
                <a:solidFill>
                  <a:schemeClr val="tx1"/>
                </a:solidFill>
                <a:effectLst/>
                <a:latin typeface="+mn-lt"/>
                <a:ea typeface="+mn-ea"/>
                <a:cs typeface="+mn-cs"/>
              </a:rPr>
              <a:t>Capillary proliferation and fibrosis</a:t>
            </a:r>
          </a:p>
          <a:p>
            <a:pPr fontAlgn="base"/>
            <a:r>
              <a:rPr lang="en-US" sz="1200" b="0" i="0" kern="1200" dirty="0" smtClean="0">
                <a:solidFill>
                  <a:schemeClr val="tx1"/>
                </a:solidFill>
                <a:effectLst/>
                <a:latin typeface="+mn-lt"/>
                <a:ea typeface="+mn-ea"/>
                <a:cs typeface="+mn-cs"/>
              </a:rPr>
              <a:t>Subtypes include plasma cell osteomyelitis and </a:t>
            </a:r>
            <a:r>
              <a:rPr lang="en-US" sz="1200" b="0" i="0" kern="1200" dirty="0" err="1" smtClean="0">
                <a:solidFill>
                  <a:schemeClr val="tx1"/>
                </a:solidFill>
                <a:effectLst/>
                <a:latin typeface="+mn-lt"/>
                <a:ea typeface="+mn-ea"/>
                <a:cs typeface="+mn-cs"/>
              </a:rPr>
              <a:t>xanthogranulomatous</a:t>
            </a:r>
            <a:r>
              <a:rPr lang="en-US" sz="1200" b="0" i="0" kern="1200" dirty="0" smtClean="0">
                <a:solidFill>
                  <a:schemeClr val="tx1"/>
                </a:solidFill>
                <a:effectLst/>
                <a:latin typeface="+mn-lt"/>
                <a:ea typeface="+mn-ea"/>
                <a:cs typeface="+mn-cs"/>
              </a:rPr>
              <a:t> osteomyelitis (abundant foamy macrophages)</a:t>
            </a:r>
          </a:p>
          <a:p>
            <a:pPr fontAlgn="base"/>
            <a:r>
              <a:rPr lang="en-US" sz="1200" b="0" i="0" kern="1200" dirty="0" smtClean="0">
                <a:solidFill>
                  <a:schemeClr val="tx1"/>
                </a:solidFill>
                <a:effectLst/>
                <a:latin typeface="+mn-lt"/>
                <a:ea typeface="+mn-ea"/>
                <a:cs typeface="+mn-cs"/>
              </a:rPr>
              <a:t>Bone marrow space replaced by inflammatory tissue</a:t>
            </a:r>
          </a:p>
          <a:p>
            <a:pPr fontAlgn="base"/>
            <a:r>
              <a:rPr lang="en-US" sz="1200" b="0" i="0" kern="1200" dirty="0" smtClean="0">
                <a:solidFill>
                  <a:schemeClr val="tx1"/>
                </a:solidFill>
                <a:effectLst/>
                <a:latin typeface="+mn-lt"/>
                <a:ea typeface="+mn-ea"/>
                <a:cs typeface="+mn-cs"/>
              </a:rPr>
              <a:t>Salmonella infection may produce </a:t>
            </a:r>
            <a:r>
              <a:rPr lang="en-US" sz="1200" b="0" i="0" kern="1200" dirty="0" err="1" smtClean="0">
                <a:solidFill>
                  <a:schemeClr val="tx1"/>
                </a:solidFill>
                <a:effectLst/>
                <a:latin typeface="+mn-lt"/>
                <a:ea typeface="+mn-ea"/>
                <a:cs typeface="+mn-cs"/>
              </a:rPr>
              <a:t>tuberculoid</a:t>
            </a:r>
            <a:r>
              <a:rPr lang="en-US" sz="1200" b="0" i="0" kern="1200" dirty="0" smtClean="0">
                <a:solidFill>
                  <a:schemeClr val="tx1"/>
                </a:solidFill>
                <a:effectLst/>
                <a:latin typeface="+mn-lt"/>
                <a:ea typeface="+mn-ea"/>
                <a:cs typeface="+mn-cs"/>
              </a:rPr>
              <a:t> granules with variable central necrosis </a:t>
            </a:r>
          </a:p>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36</a:t>
            </a:fld>
            <a:endParaRPr lang="en-US"/>
          </a:p>
        </p:txBody>
      </p:sp>
    </p:spTree>
    <p:extLst>
      <p:ext uri="{BB962C8B-B14F-4D97-AF65-F5344CB8AC3E}">
        <p14:creationId xmlns:p14="http://schemas.microsoft.com/office/powerpoint/2010/main" val="3872437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1A893C-7B3A-48D6-A2E5-FD437E39540A}"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338021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1A893C-7B3A-48D6-A2E5-FD437E39540A}"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3935697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1A893C-7B3A-48D6-A2E5-FD437E39540A}"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11103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1A893C-7B3A-48D6-A2E5-FD437E39540A}"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36543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1A893C-7B3A-48D6-A2E5-FD437E39540A}"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3351057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1A893C-7B3A-48D6-A2E5-FD437E39540A}"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15207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1A893C-7B3A-48D6-A2E5-FD437E39540A}" type="datetimeFigureOut">
              <a:rPr lang="en-US" smtClean="0"/>
              <a:t>1/27/2020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59264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1A893C-7B3A-48D6-A2E5-FD437E39540A}" type="datetimeFigureOut">
              <a:rPr lang="en-US" smtClean="0"/>
              <a:t>1/27/2020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4062096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1A893C-7B3A-48D6-A2E5-FD437E39540A}" type="datetimeFigureOut">
              <a:rPr lang="en-US" smtClean="0"/>
              <a:t>1/27/2020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412021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1A893C-7B3A-48D6-A2E5-FD437E39540A}"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52129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1A893C-7B3A-48D6-A2E5-FD437E39540A}"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904944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A893C-7B3A-48D6-A2E5-FD437E39540A}" type="datetimeFigureOut">
              <a:rPr lang="en-US" smtClean="0"/>
              <a:t>1/27/2020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FCAC4-A8C9-43B5-8CC4-6511D6464C5D}" type="slidenum">
              <a:rPr lang="en-US" smtClean="0"/>
              <a:t>‹#›</a:t>
            </a:fld>
            <a:endParaRPr lang="en-US"/>
          </a:p>
        </p:txBody>
      </p:sp>
    </p:spTree>
    <p:extLst>
      <p:ext uri="{BB962C8B-B14F-4D97-AF65-F5344CB8AC3E}">
        <p14:creationId xmlns:p14="http://schemas.microsoft.com/office/powerpoint/2010/main" val="1725735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Paget disease and Osteomyelitis</a:t>
            </a:r>
            <a:endParaRPr lang="en-US" dirty="0"/>
          </a:p>
        </p:txBody>
      </p:sp>
      <p:sp>
        <p:nvSpPr>
          <p:cNvPr id="3" name="Subtitle 2"/>
          <p:cNvSpPr>
            <a:spLocks noGrp="1"/>
          </p:cNvSpPr>
          <p:nvPr>
            <p:ph type="subTitle" idx="1"/>
          </p:nvPr>
        </p:nvSpPr>
        <p:spPr>
          <a:xfrm>
            <a:off x="11580720" y="8142543"/>
            <a:ext cx="9144000" cy="1655762"/>
          </a:xfrm>
        </p:spPr>
        <p:txBody>
          <a:bodyPr/>
          <a:lstStyle/>
          <a:p>
            <a:endParaRPr lang="en-US" dirty="0"/>
          </a:p>
        </p:txBody>
      </p:sp>
      <p:pic>
        <p:nvPicPr>
          <p:cNvPr id="5" name="Picture 4"/>
          <p:cNvPicPr>
            <a:picLocks noChangeAspect="1"/>
          </p:cNvPicPr>
          <p:nvPr/>
        </p:nvPicPr>
        <p:blipFill rotWithShape="1">
          <a:blip r:embed="rId2"/>
          <a:srcRect l="53620" t="35615" r="19515" b="22573"/>
          <a:stretch/>
        </p:blipFill>
        <p:spPr>
          <a:xfrm>
            <a:off x="9627358" y="4100521"/>
            <a:ext cx="2081284" cy="2149523"/>
          </a:xfrm>
          <a:prstGeom prst="rect">
            <a:avLst/>
          </a:prstGeom>
        </p:spPr>
      </p:pic>
      <p:sp>
        <p:nvSpPr>
          <p:cNvPr id="4" name="Rectangle 3"/>
          <p:cNvSpPr/>
          <p:nvPr/>
        </p:nvSpPr>
        <p:spPr>
          <a:xfrm>
            <a:off x="3048000" y="3973912"/>
            <a:ext cx="6096000" cy="2215991"/>
          </a:xfrm>
          <a:prstGeom prst="rect">
            <a:avLst/>
          </a:prstGeom>
        </p:spPr>
        <p:txBody>
          <a:bodyPr>
            <a:spAutoFit/>
          </a:bodyPr>
          <a:lstStyle/>
          <a:p>
            <a:pPr algn="ctr"/>
            <a:r>
              <a:rPr lang="en-US" sz="2400" b="1" dirty="0"/>
              <a:t>Dr. Omar Hamdan MD</a:t>
            </a:r>
          </a:p>
          <a:p>
            <a:pPr algn="ctr"/>
            <a:r>
              <a:rPr lang="en-US" sz="2400" b="1" dirty="0"/>
              <a:t>Anatomical pathology </a:t>
            </a:r>
            <a:br>
              <a:rPr lang="en-US" sz="2400" b="1" dirty="0"/>
            </a:br>
            <a:r>
              <a:rPr lang="en-US" sz="2400" b="1" dirty="0"/>
              <a:t>Mutah University</a:t>
            </a:r>
            <a:br>
              <a:rPr lang="en-US" sz="2400" b="1" dirty="0"/>
            </a:br>
            <a:r>
              <a:rPr lang="en-US" sz="2400" b="1" dirty="0"/>
              <a:t>School of Medicine- Department of </a:t>
            </a:r>
            <a:r>
              <a:rPr lang="en-US" sz="2400" b="1" dirty="0" smtClean="0"/>
              <a:t>Laboratory medicine &amp; Pathology</a:t>
            </a:r>
            <a:r>
              <a:rPr lang="en-US" dirty="0"/>
              <a:t/>
            </a:r>
            <a:br>
              <a:rPr lang="en-US" dirty="0"/>
            </a:br>
            <a:r>
              <a:rPr lang="en-US" b="1" dirty="0" smtClean="0"/>
              <a:t>MSS lectures 2020</a:t>
            </a:r>
            <a:endParaRPr lang="en-US" b="1" dirty="0"/>
          </a:p>
        </p:txBody>
      </p:sp>
    </p:spTree>
    <p:extLst>
      <p:ext uri="{BB962C8B-B14F-4D97-AF65-F5344CB8AC3E}">
        <p14:creationId xmlns:p14="http://schemas.microsoft.com/office/powerpoint/2010/main" val="365634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steoclasts"/>
          <p:cNvPicPr>
            <a:picLocks noChangeAspect="1" noChangeArrowheads="1"/>
          </p:cNvPicPr>
          <p:nvPr/>
        </p:nvPicPr>
        <p:blipFill rotWithShape="1">
          <a:blip r:embed="rId3">
            <a:extLst>
              <a:ext uri="{28A0092B-C50C-407E-A947-70E740481C1C}">
                <a14:useLocalDpi xmlns:a14="http://schemas.microsoft.com/office/drawing/2010/main" val="0"/>
              </a:ext>
            </a:extLst>
          </a:blip>
          <a:srcRect l="52981" t="492" r="78" b="3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571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thogenesis   Hyper vascular/                 Initial phase of   Osteolytic phase               Disorder involv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7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085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ocation&#10;• Monostotic or polystotic (more common) forms.&#10;It is more common in the axial skeleton&#10;• with the most common 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342" y="170597"/>
            <a:ext cx="11293156" cy="668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870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Complications</a:t>
            </a:r>
            <a:endParaRPr lang="en-US" dirty="0"/>
          </a:p>
        </p:txBody>
      </p:sp>
      <p:sp>
        <p:nvSpPr>
          <p:cNvPr id="3" name="Content Placeholder 2"/>
          <p:cNvSpPr>
            <a:spLocks noGrp="1"/>
          </p:cNvSpPr>
          <p:nvPr>
            <p:ph idx="1"/>
          </p:nvPr>
        </p:nvSpPr>
        <p:spPr/>
        <p:txBody>
          <a:bodyPr/>
          <a:lstStyle/>
          <a:p>
            <a:r>
              <a:rPr lang="en-US" dirty="0" smtClean="0"/>
              <a:t> </a:t>
            </a:r>
            <a:r>
              <a:rPr lang="en-US" dirty="0"/>
              <a:t>Fractures and bony </a:t>
            </a:r>
            <a:r>
              <a:rPr lang="en-US" dirty="0" smtClean="0"/>
              <a:t>deformity.</a:t>
            </a:r>
          </a:p>
          <a:p>
            <a:r>
              <a:rPr lang="en-US" dirty="0" smtClean="0"/>
              <a:t> </a:t>
            </a:r>
            <a:r>
              <a:rPr lang="en-US" dirty="0"/>
              <a:t>Secondary osteoarthritis </a:t>
            </a:r>
            <a:r>
              <a:rPr lang="en-US" dirty="0" smtClean="0"/>
              <a:t>(when </a:t>
            </a:r>
            <a:r>
              <a:rPr lang="en-US" dirty="0"/>
              <a:t>pagets disease around a </a:t>
            </a:r>
            <a:r>
              <a:rPr lang="en-US" dirty="0" smtClean="0"/>
              <a:t>joint).</a:t>
            </a:r>
          </a:p>
          <a:p>
            <a:r>
              <a:rPr lang="en-US" dirty="0" smtClean="0"/>
              <a:t>Neurological </a:t>
            </a:r>
            <a:r>
              <a:rPr lang="en-US" dirty="0"/>
              <a:t>complications – nerve root </a:t>
            </a:r>
            <a:r>
              <a:rPr lang="en-US" dirty="0" smtClean="0"/>
              <a:t>compression.</a:t>
            </a:r>
          </a:p>
          <a:p>
            <a:r>
              <a:rPr lang="en-US" dirty="0" smtClean="0"/>
              <a:t> </a:t>
            </a:r>
            <a:r>
              <a:rPr lang="en-US" dirty="0"/>
              <a:t>Skull involvement- </a:t>
            </a:r>
            <a:r>
              <a:rPr lang="en-US" dirty="0" smtClean="0"/>
              <a:t>deafness and basilar </a:t>
            </a:r>
            <a:r>
              <a:rPr lang="en-US" dirty="0"/>
              <a:t>invagination cranial nerve </a:t>
            </a:r>
            <a:r>
              <a:rPr lang="en-US" dirty="0" smtClean="0"/>
              <a:t>disorders.</a:t>
            </a:r>
          </a:p>
          <a:p>
            <a:r>
              <a:rPr lang="en-US" dirty="0" smtClean="0"/>
              <a:t> </a:t>
            </a:r>
            <a:r>
              <a:rPr lang="en-US" dirty="0"/>
              <a:t>Sarcomatous degeneration </a:t>
            </a:r>
            <a:r>
              <a:rPr lang="en-US" dirty="0" smtClean="0"/>
              <a:t>– Osteosarcoma.</a:t>
            </a:r>
          </a:p>
          <a:p>
            <a:r>
              <a:rPr lang="en-US" dirty="0" smtClean="0"/>
              <a:t>Increased </a:t>
            </a:r>
            <a:r>
              <a:rPr lang="en-US" dirty="0"/>
              <a:t>bone vascularity – high output cardiac </a:t>
            </a:r>
            <a:r>
              <a:rPr lang="en-US" dirty="0" smtClean="0"/>
              <a:t>failure.</a:t>
            </a:r>
            <a:endParaRPr lang="en-US" dirty="0"/>
          </a:p>
        </p:txBody>
      </p:sp>
    </p:spTree>
    <p:extLst>
      <p:ext uri="{BB962C8B-B14F-4D97-AF65-F5344CB8AC3E}">
        <p14:creationId xmlns:p14="http://schemas.microsoft.com/office/powerpoint/2010/main" val="2958913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Investigations</a:t>
            </a:r>
          </a:p>
        </p:txBody>
      </p:sp>
      <p:sp>
        <p:nvSpPr>
          <p:cNvPr id="3" name="Content Placeholder 2"/>
          <p:cNvSpPr>
            <a:spLocks noGrp="1"/>
          </p:cNvSpPr>
          <p:nvPr>
            <p:ph idx="1"/>
          </p:nvPr>
        </p:nvSpPr>
        <p:spPr/>
        <p:txBody>
          <a:bodyPr/>
          <a:lstStyle/>
          <a:p>
            <a:r>
              <a:rPr lang="en-US" dirty="0"/>
              <a:t>Serum Alkaline </a:t>
            </a:r>
            <a:r>
              <a:rPr lang="en-US" dirty="0" smtClean="0"/>
              <a:t>phosphatase will be increased.</a:t>
            </a:r>
          </a:p>
          <a:p>
            <a:r>
              <a:rPr lang="en-US" dirty="0" smtClean="0"/>
              <a:t>Serum </a:t>
            </a:r>
            <a:r>
              <a:rPr lang="en-US" dirty="0"/>
              <a:t>calcium and phosphate levels will be </a:t>
            </a:r>
            <a:r>
              <a:rPr lang="en-US" dirty="0" smtClean="0"/>
              <a:t>normal.</a:t>
            </a:r>
          </a:p>
          <a:p>
            <a:r>
              <a:rPr lang="en-US" dirty="0" smtClean="0"/>
              <a:t>X-RAYS: </a:t>
            </a:r>
            <a:r>
              <a:rPr lang="en-US" dirty="0"/>
              <a:t>Long </a:t>
            </a:r>
            <a:r>
              <a:rPr lang="en-US" dirty="0" smtClean="0"/>
              <a:t>bones (bowing </a:t>
            </a:r>
            <a:r>
              <a:rPr lang="en-US" dirty="0"/>
              <a:t>thickening of cortex, narrowing of </a:t>
            </a:r>
            <a:r>
              <a:rPr lang="en-US" dirty="0" smtClean="0"/>
              <a:t>medulla or </a:t>
            </a:r>
            <a:r>
              <a:rPr lang="en-US" dirty="0"/>
              <a:t>spongy, large dense bone </a:t>
            </a:r>
            <a:r>
              <a:rPr lang="en-US" dirty="0" err="1" smtClean="0"/>
              <a:t>looser’s</a:t>
            </a:r>
            <a:r>
              <a:rPr lang="en-US" dirty="0" smtClean="0"/>
              <a:t> zone of transformation).</a:t>
            </a:r>
            <a:endParaRPr lang="en-US" dirty="0"/>
          </a:p>
        </p:txBody>
      </p:sp>
    </p:spTree>
    <p:extLst>
      <p:ext uri="{BB962C8B-B14F-4D97-AF65-F5344CB8AC3E}">
        <p14:creationId xmlns:p14="http://schemas.microsoft.com/office/powerpoint/2010/main" val="1763919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 Vertebrae:&#10;Picture frame appearance&#10;&#10;Cystic spongiosa&#10;&#10;Cortical thickening.&#10;&#10;Coarse trabecular pattern.&#10;&#10; "/>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13898" y="191068"/>
            <a:ext cx="11355543" cy="6114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488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 Long bones:&#10;• Cortical thickening.&#10;• Coarse trabecular pattern.&#10;&#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96" y="307076"/>
            <a:ext cx="11368585" cy="639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904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 Pelvis:&#10;&#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09" y="395785"/>
            <a:ext cx="11403831" cy="631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27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ntrast enhanced MRI&#10;• Intracortical and speckled intramedullary&#10;enhancement due to increased blood flow.&#10;&#10;+C&#10;&#10; "/>
          <p:cNvPicPr>
            <a:picLocks noChangeAspect="1" noChangeArrowheads="1"/>
          </p:cNvPicPr>
          <p:nvPr/>
        </p:nvPicPr>
        <p:blipFill rotWithShape="1">
          <a:blip r:embed="rId2">
            <a:extLst>
              <a:ext uri="{28A0092B-C50C-407E-A947-70E740481C1C}">
                <a14:useLocalDpi xmlns:a14="http://schemas.microsoft.com/office/drawing/2010/main" val="0"/>
              </a:ext>
            </a:extLst>
          </a:blip>
          <a:srcRect l="3932" t="18579" r="10073" b="3742"/>
          <a:stretch/>
        </p:blipFill>
        <p:spPr bwMode="auto">
          <a:xfrm>
            <a:off x="341195" y="300251"/>
            <a:ext cx="4776716" cy="536357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نتيجة بحث الصور عن paget disease of the bone .pp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626" y="423080"/>
            <a:ext cx="6405349" cy="633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049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aget’s disease…. "/>
          <p:cNvPicPr>
            <a:picLocks noChangeAspect="1" noChangeArrowheads="1"/>
          </p:cNvPicPr>
          <p:nvPr/>
        </p:nvPicPr>
        <p:blipFill rotWithShape="1">
          <a:blip r:embed="rId3">
            <a:extLst>
              <a:ext uri="{28A0092B-C50C-407E-A947-70E740481C1C}">
                <a14:useLocalDpi xmlns:a14="http://schemas.microsoft.com/office/drawing/2010/main" val="0"/>
              </a:ext>
            </a:extLst>
          </a:blip>
          <a:srcRect l="7873" t="18631" r="10054" b="3428"/>
          <a:stretch/>
        </p:blipFill>
        <p:spPr bwMode="auto">
          <a:xfrm>
            <a:off x="0" y="95535"/>
            <a:ext cx="12192000" cy="666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493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a:t>
            </a:r>
            <a:endParaRPr lang="en-US" dirty="0"/>
          </a:p>
        </p:txBody>
      </p:sp>
      <p:sp>
        <p:nvSpPr>
          <p:cNvPr id="3" name="Content Placeholder 2"/>
          <p:cNvSpPr>
            <a:spLocks noGrp="1"/>
          </p:cNvSpPr>
          <p:nvPr>
            <p:ph idx="1"/>
          </p:nvPr>
        </p:nvSpPr>
        <p:spPr/>
        <p:txBody>
          <a:bodyPr/>
          <a:lstStyle/>
          <a:p>
            <a:r>
              <a:rPr lang="en-US" dirty="0"/>
              <a:t>The condition was initially described by Dr. James Paget in </a:t>
            </a:r>
            <a:r>
              <a:rPr lang="en-US" dirty="0" smtClean="0"/>
              <a:t>1877, </a:t>
            </a:r>
            <a:r>
              <a:rPr lang="en-US" dirty="0"/>
              <a:t>Also called as Osteitis </a:t>
            </a:r>
            <a:r>
              <a:rPr lang="en-US" dirty="0" err="1" smtClean="0"/>
              <a:t>Deformans</a:t>
            </a:r>
            <a:r>
              <a:rPr lang="en-US" dirty="0" smtClean="0"/>
              <a:t>.</a:t>
            </a:r>
          </a:p>
          <a:p>
            <a:r>
              <a:rPr lang="en-US" dirty="0" smtClean="0"/>
              <a:t> </a:t>
            </a:r>
            <a:r>
              <a:rPr lang="en-US" dirty="0"/>
              <a:t>Partial or complete involvement of a single or multiple bones by exaggerated rates of resorptive and osteogenic activity leading to bony thickening and deformity. </a:t>
            </a:r>
            <a:endParaRPr lang="en-US" dirty="0" smtClean="0"/>
          </a:p>
          <a:p>
            <a:r>
              <a:rPr lang="en-US" dirty="0" smtClean="0"/>
              <a:t>It </a:t>
            </a:r>
            <a:r>
              <a:rPr lang="en-US" dirty="0"/>
              <a:t>has a predilection for the axial </a:t>
            </a:r>
            <a:r>
              <a:rPr lang="en-US" dirty="0" smtClean="0"/>
              <a:t>skeleton (Pelvis&gt;tibia </a:t>
            </a:r>
            <a:r>
              <a:rPr lang="en-US" dirty="0"/>
              <a:t>&gt; Femur &gt; Skull&gt;spine &gt;</a:t>
            </a:r>
            <a:r>
              <a:rPr lang="en-US" dirty="0" smtClean="0"/>
              <a:t>clavicle) </a:t>
            </a:r>
            <a:r>
              <a:rPr lang="en-US" dirty="0"/>
              <a:t>But any bone may be </a:t>
            </a:r>
            <a:r>
              <a:rPr lang="en-US" dirty="0" smtClean="0"/>
              <a:t>affected.</a:t>
            </a:r>
          </a:p>
          <a:p>
            <a:r>
              <a:rPr lang="en-US" dirty="0" smtClean="0"/>
              <a:t> </a:t>
            </a:r>
            <a:r>
              <a:rPr lang="en-US" dirty="0"/>
              <a:t>Paget disease is common in </a:t>
            </a:r>
            <a:r>
              <a:rPr lang="en-US" dirty="0" smtClean="0"/>
              <a:t>Europe and North America. </a:t>
            </a:r>
            <a:r>
              <a:rPr lang="en-US" dirty="0"/>
              <a:t>It is rare in A</a:t>
            </a:r>
            <a:r>
              <a:rPr lang="en-US" dirty="0" smtClean="0"/>
              <a:t>sia </a:t>
            </a:r>
            <a:r>
              <a:rPr lang="en-US" dirty="0"/>
              <a:t>and </a:t>
            </a:r>
            <a:r>
              <a:rPr lang="en-US" dirty="0" smtClean="0"/>
              <a:t>Africa.</a:t>
            </a:r>
            <a:endParaRPr lang="en-US" dirty="0"/>
          </a:p>
          <a:p>
            <a:endParaRPr lang="en-US" dirty="0"/>
          </a:p>
        </p:txBody>
      </p:sp>
    </p:spTree>
    <p:extLst>
      <p:ext uri="{BB962C8B-B14F-4D97-AF65-F5344CB8AC3E}">
        <p14:creationId xmlns:p14="http://schemas.microsoft.com/office/powerpoint/2010/main" val="33999652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aget dise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6911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Paget dis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220" y="346240"/>
            <a:ext cx="6076950" cy="651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234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p:txBody>
          <a:bodyPr/>
          <a:lstStyle/>
          <a:p>
            <a:r>
              <a:rPr lang="en-US" dirty="0" smtClean="0"/>
              <a:t>At this time there is no cure for Paget's disease, therefore treatment is designed to control the symptoms and prevent complications.</a:t>
            </a:r>
          </a:p>
          <a:p>
            <a:r>
              <a:rPr lang="en-US" dirty="0" smtClean="0"/>
              <a:t>Goals </a:t>
            </a:r>
            <a:r>
              <a:rPr lang="en-US" dirty="0"/>
              <a:t>of treatment: Suppression of Active </a:t>
            </a:r>
            <a:r>
              <a:rPr lang="en-US" dirty="0" smtClean="0"/>
              <a:t>disease. </a:t>
            </a:r>
            <a:r>
              <a:rPr lang="en-US" dirty="0"/>
              <a:t>Relief of Pain Prevention of Deformity and </a:t>
            </a:r>
            <a:r>
              <a:rPr lang="en-US" dirty="0" smtClean="0"/>
              <a:t>fractures. </a:t>
            </a:r>
            <a:r>
              <a:rPr lang="en-US" dirty="0"/>
              <a:t>High output cardiac </a:t>
            </a:r>
            <a:r>
              <a:rPr lang="en-US" dirty="0" smtClean="0"/>
              <a:t>dysfunction. </a:t>
            </a:r>
            <a:r>
              <a:rPr lang="en-US" dirty="0"/>
              <a:t>Reducing the Sarcomatous transformation</a:t>
            </a:r>
          </a:p>
        </p:txBody>
      </p:sp>
    </p:spTree>
    <p:extLst>
      <p:ext uri="{BB962C8B-B14F-4D97-AF65-F5344CB8AC3E}">
        <p14:creationId xmlns:p14="http://schemas.microsoft.com/office/powerpoint/2010/main" val="3927725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Osteomyelitis-Definition</a:t>
            </a:r>
            <a:r>
              <a:rPr lang="en-US" dirty="0" smtClean="0"/>
              <a:t> </a:t>
            </a:r>
            <a:endParaRPr lang="en-US" dirty="0"/>
          </a:p>
        </p:txBody>
      </p:sp>
      <p:sp>
        <p:nvSpPr>
          <p:cNvPr id="3" name="Content Placeholder 2"/>
          <p:cNvSpPr>
            <a:spLocks noGrp="1"/>
          </p:cNvSpPr>
          <p:nvPr>
            <p:ph idx="1"/>
          </p:nvPr>
        </p:nvSpPr>
        <p:spPr>
          <a:xfrm>
            <a:off x="838200" y="1825625"/>
            <a:ext cx="6695364" cy="4351338"/>
          </a:xfrm>
        </p:spPr>
        <p:txBody>
          <a:bodyPr/>
          <a:lstStyle/>
          <a:p>
            <a:r>
              <a:rPr lang="en-US" b="1" dirty="0" smtClean="0">
                <a:solidFill>
                  <a:srgbClr val="FF3399"/>
                </a:solidFill>
              </a:rPr>
              <a:t>Definition</a:t>
            </a:r>
            <a:r>
              <a:rPr lang="en-US" b="1" dirty="0">
                <a:solidFill>
                  <a:srgbClr val="FF3399"/>
                </a:solidFill>
              </a:rPr>
              <a:t>: </a:t>
            </a:r>
            <a:r>
              <a:rPr lang="en-US" dirty="0"/>
              <a:t>“ A </a:t>
            </a:r>
            <a:r>
              <a:rPr lang="en-US" dirty="0" smtClean="0"/>
              <a:t>severe, persistent </a:t>
            </a:r>
            <a:r>
              <a:rPr lang="en-US" dirty="0"/>
              <a:t>and incapacitating infection of bone and bone marrow </a:t>
            </a:r>
            <a:r>
              <a:rPr lang="en-US" dirty="0" smtClean="0"/>
              <a:t>”.</a:t>
            </a:r>
          </a:p>
          <a:p>
            <a:r>
              <a:rPr lang="en-US" dirty="0" smtClean="0"/>
              <a:t>Osteomyelitis </a:t>
            </a:r>
            <a:r>
              <a:rPr lang="en-US" dirty="0"/>
              <a:t>(osteo- derived from the Greek word osteon, meaning bone, </a:t>
            </a:r>
            <a:r>
              <a:rPr lang="en-US" dirty="0" err="1"/>
              <a:t>myelo</a:t>
            </a:r>
            <a:r>
              <a:rPr lang="en-US" dirty="0"/>
              <a:t>- meaning marrow, and -itis meaning inflammation) simply means an infection of the bone or bone marrow. </a:t>
            </a:r>
            <a:endParaRPr lang="en-US" dirty="0" smtClean="0"/>
          </a:p>
          <a:p>
            <a:r>
              <a:rPr lang="en-US" dirty="0" smtClean="0"/>
              <a:t>Infection </a:t>
            </a:r>
            <a:r>
              <a:rPr lang="en-US" dirty="0"/>
              <a:t>mainly involves - Marrow spaces -Haversian canals </a:t>
            </a:r>
            <a:r>
              <a:rPr lang="en-US" dirty="0" smtClean="0"/>
              <a:t>–Sub-periosteal </a:t>
            </a:r>
            <a:r>
              <a:rPr lang="en-US" dirty="0"/>
              <a:t>Spaces</a:t>
            </a:r>
            <a:endParaRPr lang="en-US" dirty="0" smtClean="0"/>
          </a:p>
        </p:txBody>
      </p:sp>
      <p:pic>
        <p:nvPicPr>
          <p:cNvPr id="4" name="Picture 3"/>
          <p:cNvPicPr>
            <a:picLocks noChangeAspect="1"/>
          </p:cNvPicPr>
          <p:nvPr/>
        </p:nvPicPr>
        <p:blipFill rotWithShape="1">
          <a:blip r:embed="rId2"/>
          <a:srcRect l="36380" t="18691" r="37314" b="20981"/>
          <a:stretch/>
        </p:blipFill>
        <p:spPr>
          <a:xfrm>
            <a:off x="8038531" y="1319508"/>
            <a:ext cx="3671248" cy="5063319"/>
          </a:xfrm>
          <a:prstGeom prst="rect">
            <a:avLst/>
          </a:prstGeom>
          <a:ln>
            <a:noFill/>
          </a:ln>
          <a:effectLst>
            <a:softEdge rad="112500"/>
          </a:effectLst>
        </p:spPr>
      </p:pic>
    </p:spTree>
    <p:extLst>
      <p:ext uri="{BB962C8B-B14F-4D97-AF65-F5344CB8AC3E}">
        <p14:creationId xmlns:p14="http://schemas.microsoft.com/office/powerpoint/2010/main" val="2721346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steomyelitisOsteomyelitis&#10;Nelaton (1834) : coined osteomyelitis&#10;&#10; "/>
          <p:cNvPicPr>
            <a:picLocks noChangeAspect="1" noChangeArrowheads="1"/>
          </p:cNvPicPr>
          <p:nvPr/>
        </p:nvPicPr>
        <p:blipFill rotWithShape="1">
          <a:blip r:embed="rId2">
            <a:extLst>
              <a:ext uri="{28A0092B-C50C-407E-A947-70E740481C1C}">
                <a14:useLocalDpi xmlns:a14="http://schemas.microsoft.com/office/drawing/2010/main" val="0"/>
              </a:ext>
            </a:extLst>
          </a:blip>
          <a:srcRect l="20149" t="19900" r="12014" b="23184"/>
          <a:stretch/>
        </p:blipFill>
        <p:spPr bwMode="auto">
          <a:xfrm>
            <a:off x="1201003" y="1263522"/>
            <a:ext cx="9526138" cy="449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4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and types </a:t>
            </a:r>
            <a:endParaRPr lang="en-US" dirty="0"/>
          </a:p>
        </p:txBody>
      </p:sp>
      <p:sp>
        <p:nvSpPr>
          <p:cNvPr id="3" name="Content Placeholder 2"/>
          <p:cNvSpPr>
            <a:spLocks noGrp="1"/>
          </p:cNvSpPr>
          <p:nvPr>
            <p:ph idx="1"/>
          </p:nvPr>
        </p:nvSpPr>
        <p:spPr>
          <a:xfrm>
            <a:off x="838200" y="3176753"/>
            <a:ext cx="10515600" cy="4351338"/>
          </a:xfrm>
        </p:spPr>
        <p:txBody>
          <a:bodyPr>
            <a:normAutofit/>
          </a:bodyPr>
          <a:lstStyle/>
          <a:p>
            <a:endParaRPr lang="en-US" dirty="0" smtClean="0"/>
          </a:p>
          <a:p>
            <a:r>
              <a:rPr lang="en-US" b="1" dirty="0" smtClean="0"/>
              <a:t>Types of osteomyelitis:</a:t>
            </a:r>
          </a:p>
          <a:p>
            <a:pPr marL="514350" indent="-514350">
              <a:buFont typeface="+mj-lt"/>
              <a:buAutoNum type="arabicPeriod"/>
            </a:pPr>
            <a:r>
              <a:rPr lang="en-US" dirty="0" smtClean="0"/>
              <a:t>Post traumatic osteomyelitis: (47% cases)</a:t>
            </a:r>
          </a:p>
          <a:p>
            <a:pPr marL="514350" indent="-514350">
              <a:buFont typeface="+mj-lt"/>
              <a:buAutoNum type="arabicPeriod"/>
            </a:pPr>
            <a:r>
              <a:rPr lang="en-US" dirty="0" smtClean="0"/>
              <a:t>Osteomyelitis due to vascular insufficiency: (34% cases)</a:t>
            </a:r>
          </a:p>
          <a:p>
            <a:pPr marL="514350" indent="-514350">
              <a:buFont typeface="+mj-lt"/>
              <a:buAutoNum type="arabicPeriod"/>
            </a:pPr>
            <a:r>
              <a:rPr lang="en-US" dirty="0" smtClean="0"/>
              <a:t>Osteomyelitis due to hematogenous spread: (19%)</a:t>
            </a:r>
          </a:p>
          <a:p>
            <a:pPr marL="514350" indent="-514350">
              <a:buFont typeface="+mj-lt"/>
              <a:buAutoNum type="arabicPeriod"/>
            </a:pPr>
            <a:r>
              <a:rPr lang="en-US" dirty="0" smtClean="0"/>
              <a:t>Osteomyelitis post infection of prosthetic joints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918925218"/>
              </p:ext>
            </p:extLst>
          </p:nvPr>
        </p:nvGraphicFramePr>
        <p:xfrm>
          <a:off x="1199486" y="1622272"/>
          <a:ext cx="8886210" cy="1828800"/>
        </p:xfrm>
        <a:graphic>
          <a:graphicData uri="http://schemas.openxmlformats.org/drawingml/2006/table">
            <a:tbl>
              <a:tblPr firstRow="1" bandRow="1">
                <a:tableStyleId>{0505E3EF-67EA-436B-97B2-0124C06EBD24}</a:tableStyleId>
              </a:tblPr>
              <a:tblGrid>
                <a:gridCol w="2962070"/>
                <a:gridCol w="2962070"/>
                <a:gridCol w="2962070"/>
              </a:tblGrid>
              <a:tr h="766086">
                <a:tc>
                  <a:txBody>
                    <a:bodyPr/>
                    <a:lstStyle/>
                    <a:p>
                      <a:pPr marL="0" indent="0">
                        <a:buFont typeface="+mj-lt"/>
                        <a:buNone/>
                      </a:pPr>
                      <a:r>
                        <a:rPr lang="en-US" b="1" dirty="0" smtClean="0">
                          <a:solidFill>
                            <a:srgbClr val="FF0000"/>
                          </a:solidFill>
                        </a:rPr>
                        <a:t>Acute osteomyelitis: </a:t>
                      </a:r>
                      <a:r>
                        <a:rPr lang="en-US" dirty="0" smtClean="0"/>
                        <a:t>1 in 5000 children.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smtClean="0">
                          <a:solidFill>
                            <a:schemeClr val="accent1">
                              <a:lumMod val="75000"/>
                            </a:schemeClr>
                          </a:solidFill>
                        </a:rPr>
                        <a:t>Childhood osteomyelitis: </a:t>
                      </a:r>
                      <a:r>
                        <a:rPr lang="en-US" dirty="0" smtClean="0"/>
                        <a:t>long bones of the legs and upper arms.</a:t>
                      </a:r>
                    </a:p>
                    <a:p>
                      <a:pPr marL="0" indent="0">
                        <a:buFont typeface="+mj-lt"/>
                        <a:buNone/>
                      </a:pPr>
                      <a:endParaRPr lang="en-US" dirty="0"/>
                    </a:p>
                  </a:txBody>
                  <a:tcPr/>
                </a:tc>
                <a:tc>
                  <a:txBody>
                    <a:bodyPr/>
                    <a:lstStyle/>
                    <a:p>
                      <a:pPr marL="0" indent="0">
                        <a:buFont typeface="+mj-lt"/>
                        <a:buNone/>
                      </a:pPr>
                      <a:r>
                        <a:rPr lang="en-US" dirty="0" smtClean="0">
                          <a:solidFill>
                            <a:srgbClr val="FF3399"/>
                          </a:solidFill>
                        </a:rPr>
                        <a:t>Pyogenic osteomyelitis</a:t>
                      </a:r>
                      <a:endParaRPr lang="en-US" dirty="0">
                        <a:solidFill>
                          <a:srgbClr val="FF3399"/>
                        </a:solidFill>
                      </a:endParaRPr>
                    </a:p>
                  </a:txBody>
                  <a:tcPr/>
                </a:tc>
              </a:tr>
              <a:tr h="516386">
                <a:tc>
                  <a:txBody>
                    <a:bodyPr/>
                    <a:lstStyle/>
                    <a:p>
                      <a:pPr marL="0" indent="0">
                        <a:buFont typeface="+mj-lt"/>
                        <a:buNone/>
                      </a:pPr>
                      <a:r>
                        <a:rPr lang="en-US" b="1" dirty="0" smtClean="0">
                          <a:solidFill>
                            <a:srgbClr val="FF0000"/>
                          </a:solidFill>
                        </a:rPr>
                        <a:t>Chronic osteomyelitis: </a:t>
                      </a:r>
                      <a:r>
                        <a:rPr lang="en-US" b="1" dirty="0" smtClean="0"/>
                        <a:t>2 in 10,000 adults.</a:t>
                      </a:r>
                    </a:p>
                  </a:txBody>
                  <a:tcPr/>
                </a:tc>
                <a:tc>
                  <a:txBody>
                    <a:bodyPr/>
                    <a:lstStyle/>
                    <a:p>
                      <a:pPr marL="0" indent="0">
                        <a:buFont typeface="+mj-lt"/>
                        <a:buNone/>
                      </a:pPr>
                      <a:r>
                        <a:rPr lang="en-US" b="1" dirty="0" smtClean="0">
                          <a:solidFill>
                            <a:schemeClr val="accent1">
                              <a:lumMod val="75000"/>
                            </a:schemeClr>
                          </a:solidFill>
                        </a:rPr>
                        <a:t>Adults osteomyelitis: </a:t>
                      </a:r>
                      <a:r>
                        <a:rPr lang="en-US" b="1" dirty="0" smtClean="0"/>
                        <a:t>bones of the vertebrae.</a:t>
                      </a:r>
                      <a:endParaRPr lang="en-US" b="1" dirty="0"/>
                    </a:p>
                  </a:txBody>
                  <a:tcPr/>
                </a:tc>
                <a:tc>
                  <a:txBody>
                    <a:bodyPr/>
                    <a:lstStyle/>
                    <a:p>
                      <a:pPr marL="0" indent="0">
                        <a:buFont typeface="+mj-lt"/>
                        <a:buNone/>
                      </a:pPr>
                      <a:r>
                        <a:rPr lang="en-US" b="1" dirty="0" smtClean="0">
                          <a:solidFill>
                            <a:srgbClr val="FF3399"/>
                          </a:solidFill>
                        </a:rPr>
                        <a:t>Tuberculous osteomyelitis</a:t>
                      </a:r>
                      <a:endParaRPr lang="en-US" b="1" dirty="0">
                        <a:solidFill>
                          <a:srgbClr val="FF3399"/>
                        </a:solidFill>
                      </a:endParaRPr>
                    </a:p>
                  </a:txBody>
                  <a:tcPr/>
                </a:tc>
              </a:tr>
            </a:tbl>
          </a:graphicData>
        </a:graphic>
      </p:graphicFrame>
    </p:spTree>
    <p:extLst>
      <p:ext uri="{BB962C8B-B14F-4D97-AF65-F5344CB8AC3E}">
        <p14:creationId xmlns:p14="http://schemas.microsoft.com/office/powerpoint/2010/main" val="618779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a:xfrm>
            <a:off x="838200" y="1825625"/>
            <a:ext cx="8223913" cy="4351338"/>
          </a:xfrm>
        </p:spPr>
        <p:txBody>
          <a:bodyPr>
            <a:normAutofit fontScale="92500" lnSpcReduction="20000"/>
          </a:bodyPr>
          <a:lstStyle/>
          <a:p>
            <a:pPr marL="514350" indent="-514350">
              <a:buFont typeface="+mj-lt"/>
              <a:buAutoNum type="arabicPeriod"/>
            </a:pPr>
            <a:r>
              <a:rPr lang="en-US" dirty="0" smtClean="0"/>
              <a:t>Bone </a:t>
            </a:r>
            <a:r>
              <a:rPr lang="en-US" dirty="0"/>
              <a:t>is normally </a:t>
            </a:r>
            <a:r>
              <a:rPr lang="en-US" u="sng" dirty="0"/>
              <a:t>resistant</a:t>
            </a:r>
            <a:r>
              <a:rPr lang="en-US" dirty="0"/>
              <a:t> to bacterial </a:t>
            </a:r>
            <a:r>
              <a:rPr lang="en-US" dirty="0" smtClean="0"/>
              <a:t>colonization</a:t>
            </a:r>
          </a:p>
          <a:p>
            <a:pPr marL="514350" indent="-514350">
              <a:buFont typeface="+mj-lt"/>
              <a:buAutoNum type="arabicPeriod"/>
            </a:pPr>
            <a:r>
              <a:rPr lang="en-US" dirty="0" smtClean="0"/>
              <a:t>Bacteria </a:t>
            </a:r>
            <a:r>
              <a:rPr lang="en-US" dirty="0"/>
              <a:t>form a </a:t>
            </a:r>
            <a:r>
              <a:rPr lang="en-US" u="sng" dirty="0"/>
              <a:t>biofilm</a:t>
            </a:r>
            <a:r>
              <a:rPr lang="en-US" dirty="0"/>
              <a:t> in the metaphysis </a:t>
            </a:r>
            <a:r>
              <a:rPr lang="en-US" b="1" dirty="0"/>
              <a:t>(primary </a:t>
            </a:r>
            <a:r>
              <a:rPr lang="en-US" b="1" dirty="0" smtClean="0"/>
              <a:t>focus)</a:t>
            </a:r>
          </a:p>
          <a:p>
            <a:pPr marL="514350" indent="-514350">
              <a:buFont typeface="+mj-lt"/>
              <a:buAutoNum type="arabicPeriod"/>
            </a:pPr>
            <a:r>
              <a:rPr lang="en-US" dirty="0" smtClean="0"/>
              <a:t>Biofilms </a:t>
            </a:r>
            <a:r>
              <a:rPr lang="en-US" dirty="0"/>
              <a:t>protect bacteria from host immune </a:t>
            </a:r>
            <a:r>
              <a:rPr lang="en-US" dirty="0" smtClean="0"/>
              <a:t>response</a:t>
            </a:r>
          </a:p>
          <a:p>
            <a:pPr marL="514350" indent="-514350">
              <a:buFont typeface="+mj-lt"/>
              <a:buAutoNum type="arabicPeriod"/>
            </a:pPr>
            <a:r>
              <a:rPr lang="en-US" b="1" dirty="0" smtClean="0"/>
              <a:t>Abscess</a:t>
            </a:r>
            <a:r>
              <a:rPr lang="en-US" dirty="0" smtClean="0"/>
              <a:t> </a:t>
            </a:r>
            <a:r>
              <a:rPr lang="en-US" dirty="0"/>
              <a:t>in </a:t>
            </a:r>
            <a:r>
              <a:rPr lang="en-US" dirty="0" smtClean="0"/>
              <a:t>metaphysis</a:t>
            </a:r>
          </a:p>
          <a:p>
            <a:pPr marL="514350" indent="-514350">
              <a:buFont typeface="+mj-lt"/>
              <a:buAutoNum type="arabicPeriod"/>
            </a:pPr>
            <a:r>
              <a:rPr lang="en-US" b="1" dirty="0" smtClean="0"/>
              <a:t>Sub periosteal absces</a:t>
            </a:r>
            <a:r>
              <a:rPr lang="en-US" dirty="0" smtClean="0"/>
              <a:t>s</a:t>
            </a:r>
          </a:p>
          <a:p>
            <a:pPr marL="514350" indent="-514350">
              <a:buFont typeface="+mj-lt"/>
              <a:buAutoNum type="arabicPeriod"/>
            </a:pPr>
            <a:r>
              <a:rPr lang="en-US" b="1" dirty="0" smtClean="0"/>
              <a:t>Sequestrum</a:t>
            </a:r>
            <a:r>
              <a:rPr lang="en-US" dirty="0" smtClean="0"/>
              <a:t> </a:t>
            </a:r>
            <a:r>
              <a:rPr lang="en-US" dirty="0"/>
              <a:t>formation (bone </a:t>
            </a:r>
            <a:r>
              <a:rPr lang="en-US" dirty="0" smtClean="0"/>
              <a:t>death)</a:t>
            </a:r>
          </a:p>
          <a:p>
            <a:pPr marL="514350" indent="-514350">
              <a:buFont typeface="+mj-lt"/>
              <a:buAutoNum type="arabicPeriod"/>
            </a:pPr>
            <a:r>
              <a:rPr lang="en-US" b="1" dirty="0" smtClean="0"/>
              <a:t>Involucrum</a:t>
            </a:r>
            <a:r>
              <a:rPr lang="en-US" dirty="0" smtClean="0"/>
              <a:t> </a:t>
            </a:r>
            <a:r>
              <a:rPr lang="en-US" dirty="0"/>
              <a:t>formation (New brittle bone </a:t>
            </a:r>
            <a:r>
              <a:rPr lang="en-US" dirty="0" smtClean="0"/>
              <a:t>formation)</a:t>
            </a:r>
          </a:p>
          <a:p>
            <a:pPr marL="514350" indent="-514350">
              <a:buFont typeface="+mj-lt"/>
              <a:buAutoNum type="arabicPeriod"/>
            </a:pPr>
            <a:r>
              <a:rPr lang="en-US" dirty="0" smtClean="0"/>
              <a:t>Pus </a:t>
            </a:r>
            <a:r>
              <a:rPr lang="en-US" dirty="0"/>
              <a:t>perforates periosteum and forms </a:t>
            </a:r>
            <a:r>
              <a:rPr lang="en-US" b="1" dirty="0"/>
              <a:t>abscess in soft </a:t>
            </a:r>
            <a:r>
              <a:rPr lang="en-US" dirty="0" smtClean="0"/>
              <a:t>tissues</a:t>
            </a:r>
          </a:p>
          <a:p>
            <a:pPr marL="514350" indent="-514350">
              <a:buFont typeface="+mj-lt"/>
              <a:buAutoNum type="arabicPeriod"/>
            </a:pPr>
            <a:r>
              <a:rPr lang="en-US" dirty="0" smtClean="0"/>
              <a:t>Abscess </a:t>
            </a:r>
            <a:r>
              <a:rPr lang="en-US" dirty="0"/>
              <a:t>bursts on surface and forms </a:t>
            </a:r>
            <a:r>
              <a:rPr lang="en-US" b="1" dirty="0"/>
              <a:t>discharging sinus</a:t>
            </a:r>
          </a:p>
        </p:txBody>
      </p:sp>
      <p:sp>
        <p:nvSpPr>
          <p:cNvPr id="4" name="Down Arrow 3"/>
          <p:cNvSpPr/>
          <p:nvPr/>
        </p:nvSpPr>
        <p:spPr>
          <a:xfrm>
            <a:off x="196755" y="1825625"/>
            <a:ext cx="641445" cy="42476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l="8171" t="13913" r="61381" b="21578"/>
          <a:stretch/>
        </p:blipFill>
        <p:spPr>
          <a:xfrm>
            <a:off x="8760726" y="805218"/>
            <a:ext cx="3234519" cy="4421875"/>
          </a:xfrm>
          <a:prstGeom prst="rect">
            <a:avLst/>
          </a:prstGeom>
          <a:ln>
            <a:noFill/>
          </a:ln>
          <a:effectLst>
            <a:softEdge rad="112500"/>
          </a:effectLst>
        </p:spPr>
      </p:pic>
    </p:spTree>
    <p:extLst>
      <p:ext uri="{BB962C8B-B14F-4D97-AF65-F5344CB8AC3E}">
        <p14:creationId xmlns:p14="http://schemas.microsoft.com/office/powerpoint/2010/main" val="1654051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a:xfrm>
            <a:off x="838201" y="1825625"/>
            <a:ext cx="6927376" cy="4351338"/>
          </a:xfrm>
        </p:spPr>
        <p:txBody>
          <a:bodyPr>
            <a:normAutofit/>
          </a:bodyPr>
          <a:lstStyle/>
          <a:p>
            <a:pPr marL="514350" indent="-514350">
              <a:buFont typeface="+mj-lt"/>
              <a:buAutoNum type="arabicPeriod" startAt="10"/>
            </a:pPr>
            <a:r>
              <a:rPr lang="en-US" sz="2000" b="1" dirty="0" smtClean="0"/>
              <a:t>Necrosis: </a:t>
            </a:r>
            <a:r>
              <a:rPr lang="en-US" sz="2000" dirty="0" smtClean="0"/>
              <a:t>stage </a:t>
            </a:r>
            <a:r>
              <a:rPr lang="en-US" sz="2000" dirty="0"/>
              <a:t>of new bone </a:t>
            </a:r>
            <a:r>
              <a:rPr lang="en-US" sz="2000" dirty="0" smtClean="0"/>
              <a:t>formation</a:t>
            </a:r>
            <a:r>
              <a:rPr lang="en-US" sz="2000" dirty="0" smtClean="0">
                <a:sym typeface="Wingdings" panose="05000000000000000000" pitchFamily="2" charset="2"/>
              </a:rPr>
              <a:t></a:t>
            </a:r>
            <a:r>
              <a:rPr lang="en-US" sz="2000" dirty="0" smtClean="0"/>
              <a:t> Involucrum </a:t>
            </a:r>
            <a:r>
              <a:rPr lang="en-US" sz="2000" dirty="0" smtClean="0">
                <a:sym typeface="Wingdings" panose="05000000000000000000" pitchFamily="2" charset="2"/>
              </a:rPr>
              <a:t> </a:t>
            </a:r>
            <a:r>
              <a:rPr lang="en-US" sz="2000" dirty="0" smtClean="0"/>
              <a:t>with </a:t>
            </a:r>
            <a:r>
              <a:rPr lang="en-US" sz="2000" dirty="0"/>
              <a:t>sequestrum inside, there will always be a persistent discharging sinus. </a:t>
            </a:r>
            <a:r>
              <a:rPr lang="en-US" sz="2000" dirty="0" smtClean="0">
                <a:sym typeface="Wingdings" panose="05000000000000000000" pitchFamily="2" charset="2"/>
              </a:rPr>
              <a:t></a:t>
            </a:r>
            <a:r>
              <a:rPr lang="en-US" sz="2000" dirty="0" smtClean="0"/>
              <a:t>pus </a:t>
            </a:r>
            <a:r>
              <a:rPr lang="en-US" sz="2000" dirty="0"/>
              <a:t>from bone escapes through multiple hole in </a:t>
            </a:r>
            <a:r>
              <a:rPr lang="en-US" sz="2000" dirty="0" smtClean="0"/>
              <a:t>Involucrum </a:t>
            </a:r>
            <a:r>
              <a:rPr lang="en-US" sz="2000" dirty="0"/>
              <a:t>(Cloacae</a:t>
            </a:r>
            <a:r>
              <a:rPr lang="en-US" sz="2000" dirty="0" smtClean="0"/>
              <a:t>)</a:t>
            </a:r>
          </a:p>
          <a:p>
            <a:pPr marL="514350" indent="-514350">
              <a:buFont typeface="+mj-lt"/>
              <a:buAutoNum type="arabicPeriod" startAt="10"/>
            </a:pPr>
            <a:r>
              <a:rPr lang="en-US" sz="2000" dirty="0"/>
              <a:t>Pus spreads into vascular channels </a:t>
            </a:r>
            <a:r>
              <a:rPr lang="en-US" sz="2000" dirty="0" smtClean="0">
                <a:sym typeface="Wingdings" panose="05000000000000000000" pitchFamily="2" charset="2"/>
              </a:rPr>
              <a:t></a:t>
            </a:r>
            <a:r>
              <a:rPr lang="en-US" sz="2000" dirty="0" smtClean="0"/>
              <a:t>Raising </a:t>
            </a:r>
            <a:r>
              <a:rPr lang="en-US" sz="2000" dirty="0"/>
              <a:t>intraosseous </a:t>
            </a:r>
            <a:r>
              <a:rPr lang="en-US" sz="2000" dirty="0" smtClean="0"/>
              <a:t>pressure</a:t>
            </a:r>
            <a:r>
              <a:rPr lang="en-US" sz="2000" dirty="0"/>
              <a:t> </a:t>
            </a:r>
            <a:r>
              <a:rPr lang="en-US" sz="2000" dirty="0" smtClean="0">
                <a:sym typeface="Wingdings" panose="05000000000000000000" pitchFamily="2" charset="2"/>
              </a:rPr>
              <a:t></a:t>
            </a:r>
            <a:r>
              <a:rPr lang="en-US" sz="2000" dirty="0" smtClean="0"/>
              <a:t>Impairing </a:t>
            </a:r>
            <a:r>
              <a:rPr lang="en-US" sz="2000" dirty="0"/>
              <a:t>blood flow -&gt; Chronic ischemic necrosis -&gt; Separation of large devascularized fragment -&gt; New bone formation </a:t>
            </a:r>
            <a:r>
              <a:rPr lang="en-US" sz="2000" dirty="0" smtClean="0"/>
              <a:t>-&gt;(Involucrum)</a:t>
            </a:r>
          </a:p>
          <a:p>
            <a:pPr marL="514350" indent="-514350">
              <a:buFont typeface="+mj-lt"/>
              <a:buAutoNum type="arabicPeriod" startAt="10"/>
            </a:pPr>
            <a:endParaRPr lang="en-US" sz="2000" dirty="0"/>
          </a:p>
        </p:txBody>
      </p:sp>
      <p:sp>
        <p:nvSpPr>
          <p:cNvPr id="4" name="Down Arrow 3"/>
          <p:cNvSpPr/>
          <p:nvPr/>
        </p:nvSpPr>
        <p:spPr>
          <a:xfrm>
            <a:off x="196755" y="1825625"/>
            <a:ext cx="641445" cy="2882853"/>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l="22388" t="30637" r="49851" b="12619"/>
          <a:stretch/>
        </p:blipFill>
        <p:spPr>
          <a:xfrm>
            <a:off x="7765577" y="675295"/>
            <a:ext cx="3825922" cy="5397959"/>
          </a:xfrm>
          <a:prstGeom prst="rect">
            <a:avLst/>
          </a:prstGeom>
        </p:spPr>
      </p:pic>
    </p:spTree>
    <p:extLst>
      <p:ext uri="{BB962C8B-B14F-4D97-AF65-F5344CB8AC3E}">
        <p14:creationId xmlns:p14="http://schemas.microsoft.com/office/powerpoint/2010/main" val="3302362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affecting pathogenesis</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smtClean="0"/>
              <a:t>Virulence </a:t>
            </a:r>
            <a:r>
              <a:rPr lang="en-US" dirty="0"/>
              <a:t>of the infecting </a:t>
            </a:r>
            <a:r>
              <a:rPr lang="en-US" dirty="0" smtClean="0"/>
              <a:t>organism e.g. (</a:t>
            </a:r>
            <a:r>
              <a:rPr lang="en-US" dirty="0"/>
              <a:t> Biofilm: A coherent cluster of bacterial cells imbedded in a matrix—which are more </a:t>
            </a:r>
            <a:r>
              <a:rPr lang="en-US" dirty="0" smtClean="0"/>
              <a:t>resistant   to </a:t>
            </a:r>
            <a:r>
              <a:rPr lang="en-US" dirty="0"/>
              <a:t>most antimicrobials and the host defense than planktonic bacterial cells forming </a:t>
            </a:r>
            <a:r>
              <a:rPr lang="en-US" dirty="0" smtClean="0"/>
              <a:t>bacteria</a:t>
            </a:r>
            <a:r>
              <a:rPr lang="en-US" dirty="0"/>
              <a:t>)</a:t>
            </a:r>
            <a:endParaRPr lang="en-US" dirty="0" smtClean="0"/>
          </a:p>
          <a:p>
            <a:pPr marL="514350" indent="-514350">
              <a:buFont typeface="+mj-lt"/>
              <a:buAutoNum type="arabicPeriod"/>
            </a:pPr>
            <a:r>
              <a:rPr lang="en-US" dirty="0" smtClean="0"/>
              <a:t>Underlying disease.</a:t>
            </a:r>
          </a:p>
          <a:p>
            <a:pPr marL="514350" indent="-514350">
              <a:buFont typeface="+mj-lt"/>
              <a:buAutoNum type="arabicPeriod"/>
            </a:pPr>
            <a:r>
              <a:rPr lang="en-US" dirty="0" smtClean="0"/>
              <a:t>Immune </a:t>
            </a:r>
            <a:r>
              <a:rPr lang="en-US" dirty="0"/>
              <a:t>status of the </a:t>
            </a:r>
            <a:r>
              <a:rPr lang="en-US" dirty="0" smtClean="0"/>
              <a:t>host.</a:t>
            </a:r>
          </a:p>
          <a:p>
            <a:pPr marL="514350" indent="-514350">
              <a:buFont typeface="+mj-lt"/>
              <a:buAutoNum type="arabicPeriod"/>
            </a:pPr>
            <a:r>
              <a:rPr lang="en-US" dirty="0" smtClean="0"/>
              <a:t>Type</a:t>
            </a:r>
            <a:r>
              <a:rPr lang="en-US" dirty="0"/>
              <a:t>, location and vascularity of the bone. </a:t>
            </a:r>
            <a:endParaRPr lang="en-US" dirty="0" smtClean="0"/>
          </a:p>
          <a:p>
            <a:pPr marL="514350" indent="-514350">
              <a:buFont typeface="+mj-lt"/>
              <a:buAutoNum type="arabicPeriod"/>
            </a:pPr>
            <a:r>
              <a:rPr lang="en-US" b="1" dirty="0" smtClean="0">
                <a:solidFill>
                  <a:schemeClr val="accent1">
                    <a:lumMod val="75000"/>
                  </a:schemeClr>
                </a:solidFill>
              </a:rPr>
              <a:t>Factors </a:t>
            </a:r>
            <a:r>
              <a:rPr lang="en-US" b="1" dirty="0">
                <a:solidFill>
                  <a:schemeClr val="accent1">
                    <a:lumMod val="75000"/>
                  </a:schemeClr>
                </a:solidFill>
              </a:rPr>
              <a:t>that compromise bone integrity</a:t>
            </a:r>
            <a:r>
              <a:rPr lang="en-US" dirty="0"/>
              <a:t>: • Trauma • Surgery • Presence of foreign bodies • Placement of prostheses Leads to the onset of bone infection</a:t>
            </a:r>
          </a:p>
        </p:txBody>
      </p:sp>
    </p:spTree>
    <p:extLst>
      <p:ext uri="{BB962C8B-B14F-4D97-AF65-F5344CB8AC3E}">
        <p14:creationId xmlns:p14="http://schemas.microsoft.com/office/powerpoint/2010/main" val="1896628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Chronic osteomyelitis </a:t>
            </a:r>
            <a:endParaRPr lang="en-US" b="1" dirty="0"/>
          </a:p>
        </p:txBody>
      </p:sp>
      <p:sp>
        <p:nvSpPr>
          <p:cNvPr id="3" name="Content Placeholder 2"/>
          <p:cNvSpPr>
            <a:spLocks noGrp="1"/>
          </p:cNvSpPr>
          <p:nvPr>
            <p:ph idx="1"/>
          </p:nvPr>
        </p:nvSpPr>
        <p:spPr/>
        <p:txBody>
          <a:bodyPr/>
          <a:lstStyle/>
          <a:p>
            <a:r>
              <a:rPr lang="en-US" dirty="0"/>
              <a:t>The hallmark of chronic osteomyelitis is infected dead bone within a compromised soft-tissue </a:t>
            </a:r>
            <a:r>
              <a:rPr lang="en-US" dirty="0" smtClean="0"/>
              <a:t>envelope.</a:t>
            </a:r>
          </a:p>
          <a:p>
            <a:r>
              <a:rPr lang="en-US" dirty="0" smtClean="0"/>
              <a:t>The </a:t>
            </a:r>
            <a:r>
              <a:rPr lang="en-US" dirty="0"/>
              <a:t>infected foci within the bone are surrounded by sclerotic, relatively avascular bone covered by a thickened periosteum and scarred muscle and subcutaneous </a:t>
            </a:r>
            <a:r>
              <a:rPr lang="en-US" dirty="0" smtClean="0"/>
              <a:t>tissue.</a:t>
            </a:r>
          </a:p>
          <a:p>
            <a:r>
              <a:rPr lang="en-US" dirty="0" smtClean="0"/>
              <a:t>This </a:t>
            </a:r>
            <a:r>
              <a:rPr lang="en-US" dirty="0"/>
              <a:t>avascular envelope of scar tissue leaves systemic antibiotics essentially </a:t>
            </a:r>
            <a:r>
              <a:rPr lang="en-US" dirty="0" smtClean="0"/>
              <a:t>ineffective.</a:t>
            </a:r>
            <a:endParaRPr lang="en-US" dirty="0"/>
          </a:p>
        </p:txBody>
      </p:sp>
    </p:spTree>
    <p:extLst>
      <p:ext uri="{BB962C8B-B14F-4D97-AF65-F5344CB8AC3E}">
        <p14:creationId xmlns:p14="http://schemas.microsoft.com/office/powerpoint/2010/main" val="4016416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381" t="6346" r="1940" b="9433"/>
          <a:stretch/>
        </p:blipFill>
        <p:spPr>
          <a:xfrm>
            <a:off x="341194" y="436728"/>
            <a:ext cx="11177517" cy="5773003"/>
          </a:xfrm>
          <a:prstGeom prst="rect">
            <a:avLst/>
          </a:prstGeom>
        </p:spPr>
      </p:pic>
    </p:spTree>
    <p:extLst>
      <p:ext uri="{BB962C8B-B14F-4D97-AF65-F5344CB8AC3E}">
        <p14:creationId xmlns:p14="http://schemas.microsoft.com/office/powerpoint/2010/main" val="3934780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Paget disease</a:t>
            </a:r>
            <a:endParaRPr lang="en-US" dirty="0"/>
          </a:p>
        </p:txBody>
      </p:sp>
      <p:pic>
        <p:nvPicPr>
          <p:cNvPr id="1026" name="Picture 2" descr="Bones commonly affected by Paget’s disease "/>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5691116" y="109183"/>
            <a:ext cx="6346208" cy="663281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half" idx="2"/>
          </p:nvPr>
        </p:nvSpPr>
        <p:spPr/>
        <p:txBody>
          <a:bodyPr>
            <a:normAutofit/>
          </a:bodyPr>
          <a:lstStyle/>
          <a:p>
            <a:r>
              <a:rPr lang="en-US" sz="2000" dirty="0" smtClean="0"/>
              <a:t>Is a common, chronic bone disorder characterized by excessive abnormal bone remodeling.</a:t>
            </a:r>
          </a:p>
          <a:p>
            <a:r>
              <a:rPr lang="en-US" sz="2000" dirty="0" smtClean="0"/>
              <a:t>It affects individual over 40 with slight male predilection.</a:t>
            </a:r>
          </a:p>
          <a:p>
            <a:r>
              <a:rPr lang="en-US" sz="2000" dirty="0" smtClean="0"/>
              <a:t>It is common in United </a:t>
            </a:r>
            <a:r>
              <a:rPr lang="en-US" sz="2000" dirty="0"/>
              <a:t>K</a:t>
            </a:r>
            <a:r>
              <a:rPr lang="en-US" sz="2000" dirty="0" smtClean="0"/>
              <a:t>ingdom, Australia and </a:t>
            </a:r>
            <a:r>
              <a:rPr lang="en-US" sz="2000" dirty="0"/>
              <a:t>N</a:t>
            </a:r>
            <a:r>
              <a:rPr lang="en-US" sz="2000" dirty="0" smtClean="0"/>
              <a:t>ew Zealand.</a:t>
            </a:r>
            <a:endParaRPr lang="en-US" sz="2000" dirty="0"/>
          </a:p>
        </p:txBody>
      </p:sp>
    </p:spTree>
    <p:extLst>
      <p:ext uri="{BB962C8B-B14F-4D97-AF65-F5344CB8AC3E}">
        <p14:creationId xmlns:p14="http://schemas.microsoft.com/office/powerpoint/2010/main" val="6838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821" t="22076" r="15149" b="9234"/>
          <a:stretch/>
        </p:blipFill>
        <p:spPr>
          <a:xfrm>
            <a:off x="4899546" y="1501253"/>
            <a:ext cx="7192371" cy="4708478"/>
          </a:xfrm>
          <a:prstGeom prst="rect">
            <a:avLst/>
          </a:prstGeom>
        </p:spPr>
      </p:pic>
      <p:sp>
        <p:nvSpPr>
          <p:cNvPr id="5" name="Title 4"/>
          <p:cNvSpPr>
            <a:spLocks noGrp="1"/>
          </p:cNvSpPr>
          <p:nvPr>
            <p:ph type="title"/>
          </p:nvPr>
        </p:nvSpPr>
        <p:spPr/>
        <p:txBody>
          <a:bodyPr/>
          <a:lstStyle/>
          <a:p>
            <a:r>
              <a:rPr lang="en-US" b="1" dirty="0" smtClean="0"/>
              <a:t>Steps in progression of chronic osteomyelitis</a:t>
            </a:r>
            <a:endParaRPr lang="en-US" b="1" dirty="0"/>
          </a:p>
        </p:txBody>
      </p:sp>
      <p:sp>
        <p:nvSpPr>
          <p:cNvPr id="6" name="Rectangle 5"/>
          <p:cNvSpPr/>
          <p:nvPr/>
        </p:nvSpPr>
        <p:spPr>
          <a:xfrm>
            <a:off x="573206" y="2074459"/>
            <a:ext cx="3780430" cy="3416320"/>
          </a:xfrm>
          <a:prstGeom prst="rect">
            <a:avLst/>
          </a:prstGeom>
        </p:spPr>
        <p:txBody>
          <a:bodyPr wrap="square">
            <a:spAutoFit/>
          </a:bodyPr>
          <a:lstStyle/>
          <a:p>
            <a:pPr marL="342900" indent="-342900">
              <a:buFont typeface="+mj-lt"/>
              <a:buAutoNum type="arabicPeriod"/>
            </a:pPr>
            <a:r>
              <a:rPr lang="en-US" b="1" dirty="0">
                <a:solidFill>
                  <a:srgbClr val="3B3835"/>
                </a:solidFill>
                <a:latin typeface="Helvetica Neue"/>
              </a:rPr>
              <a:t>The peculiarity of an abscess in bone is that it is contained within a firm structure with </a:t>
            </a:r>
            <a:r>
              <a:rPr lang="en-US" b="1" dirty="0">
                <a:solidFill>
                  <a:srgbClr val="FF3399"/>
                </a:solidFill>
                <a:latin typeface="Helvetica Neue"/>
              </a:rPr>
              <a:t>little chance of tissue </a:t>
            </a:r>
            <a:r>
              <a:rPr lang="en-US" b="1" dirty="0" smtClean="0">
                <a:solidFill>
                  <a:srgbClr val="FF3399"/>
                </a:solidFill>
                <a:latin typeface="Helvetica Neue"/>
              </a:rPr>
              <a:t>expansion.</a:t>
            </a:r>
          </a:p>
          <a:p>
            <a:pPr marL="342900" indent="-342900">
              <a:buFont typeface="+mj-lt"/>
              <a:buAutoNum type="arabicPeriod"/>
            </a:pPr>
            <a:endParaRPr lang="en-US" b="1" dirty="0" smtClean="0">
              <a:solidFill>
                <a:srgbClr val="3B3835"/>
              </a:solidFill>
              <a:latin typeface="Helvetica Neue"/>
            </a:endParaRPr>
          </a:p>
          <a:p>
            <a:pPr marL="342900" indent="-342900">
              <a:buFont typeface="+mj-lt"/>
              <a:buAutoNum type="arabicPeriod"/>
            </a:pPr>
            <a:r>
              <a:rPr lang="en-US" b="1" dirty="0" smtClean="0">
                <a:solidFill>
                  <a:srgbClr val="3B3835"/>
                </a:solidFill>
                <a:latin typeface="Helvetica Neue"/>
              </a:rPr>
              <a:t>As </a:t>
            </a:r>
            <a:r>
              <a:rPr lang="en-US" b="1" dirty="0">
                <a:solidFill>
                  <a:srgbClr val="3B3835"/>
                </a:solidFill>
                <a:latin typeface="Helvetica Neue"/>
              </a:rPr>
              <a:t>infection progresses, purulent material works its way through the </a:t>
            </a:r>
            <a:r>
              <a:rPr lang="en-US" b="1" dirty="0" smtClean="0">
                <a:solidFill>
                  <a:srgbClr val="3B3835"/>
                </a:solidFill>
                <a:latin typeface="Helvetica Neue"/>
              </a:rPr>
              <a:t>harversian </a:t>
            </a:r>
            <a:r>
              <a:rPr lang="en-US" b="1" dirty="0">
                <a:solidFill>
                  <a:srgbClr val="3B3835"/>
                </a:solidFill>
                <a:latin typeface="Helvetica Neue"/>
              </a:rPr>
              <a:t>system and Volkmann canals and </a:t>
            </a:r>
            <a:r>
              <a:rPr lang="en-US" b="1" dirty="0">
                <a:solidFill>
                  <a:srgbClr val="FF3399"/>
                </a:solidFill>
                <a:latin typeface="Helvetica Neue"/>
              </a:rPr>
              <a:t>lifts the periosteum off the surface of </a:t>
            </a:r>
            <a:r>
              <a:rPr lang="en-US" b="1" dirty="0" smtClean="0">
                <a:solidFill>
                  <a:srgbClr val="FF3399"/>
                </a:solidFill>
                <a:latin typeface="Helvetica Neue"/>
              </a:rPr>
              <a:t>bone</a:t>
            </a:r>
            <a:r>
              <a:rPr lang="en-US" b="1" dirty="0" smtClean="0">
                <a:solidFill>
                  <a:srgbClr val="3B3835"/>
                </a:solidFill>
                <a:latin typeface="Helvetica Neue"/>
              </a:rPr>
              <a:t>.</a:t>
            </a:r>
          </a:p>
        </p:txBody>
      </p:sp>
    </p:spTree>
    <p:extLst>
      <p:ext uri="{BB962C8B-B14F-4D97-AF65-F5344CB8AC3E}">
        <p14:creationId xmlns:p14="http://schemas.microsoft.com/office/powerpoint/2010/main" val="1672771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3321" t="970" r="14478" b="4854"/>
          <a:stretch/>
        </p:blipFill>
        <p:spPr>
          <a:xfrm>
            <a:off x="4230805" y="122830"/>
            <a:ext cx="7792873" cy="6455391"/>
          </a:xfrm>
          <a:prstGeom prst="rect">
            <a:avLst/>
          </a:prstGeom>
        </p:spPr>
      </p:pic>
      <p:sp>
        <p:nvSpPr>
          <p:cNvPr id="4" name="Rectangle 3"/>
          <p:cNvSpPr/>
          <p:nvPr/>
        </p:nvSpPr>
        <p:spPr>
          <a:xfrm>
            <a:off x="300250" y="1197131"/>
            <a:ext cx="3753135" cy="3970318"/>
          </a:xfrm>
          <a:prstGeom prst="rect">
            <a:avLst/>
          </a:prstGeom>
        </p:spPr>
        <p:txBody>
          <a:bodyPr wrap="square">
            <a:spAutoFit/>
          </a:bodyPr>
          <a:lstStyle/>
          <a:p>
            <a:pPr marL="342900" indent="-342900">
              <a:buFont typeface="+mj-lt"/>
              <a:buAutoNum type="arabicPeriod" startAt="3"/>
            </a:pPr>
            <a:r>
              <a:rPr lang="en-US" b="1" dirty="0">
                <a:solidFill>
                  <a:srgbClr val="3B3835"/>
                </a:solidFill>
                <a:latin typeface="Helvetica Neue"/>
              </a:rPr>
              <a:t>The combination of pus in the medullary cavity and in the sub periosteal space causes </a:t>
            </a:r>
            <a:r>
              <a:rPr lang="en-US" b="1" dirty="0">
                <a:solidFill>
                  <a:srgbClr val="FF3399"/>
                </a:solidFill>
                <a:latin typeface="Helvetica Neue"/>
              </a:rPr>
              <a:t>necrosis of cortical bone.</a:t>
            </a:r>
          </a:p>
          <a:p>
            <a:pPr marL="342900" indent="-342900">
              <a:buFont typeface="+mj-lt"/>
              <a:buAutoNum type="arabicPeriod" startAt="3"/>
            </a:pPr>
            <a:r>
              <a:rPr lang="en-US" b="1" dirty="0">
                <a:solidFill>
                  <a:srgbClr val="3B3835"/>
                </a:solidFill>
                <a:latin typeface="Helvetica Neue"/>
              </a:rPr>
              <a:t>This necrotic cortical bone, known as a </a:t>
            </a:r>
            <a:r>
              <a:rPr lang="en-US" b="1" dirty="0">
                <a:solidFill>
                  <a:srgbClr val="FF3399"/>
                </a:solidFill>
                <a:latin typeface="Helvetica Neue"/>
              </a:rPr>
              <a:t>sequestrum</a:t>
            </a:r>
            <a:r>
              <a:rPr lang="en-US" b="1" dirty="0">
                <a:solidFill>
                  <a:srgbClr val="3B3835"/>
                </a:solidFill>
                <a:latin typeface="Helvetica Neue"/>
              </a:rPr>
              <a:t>, can continue to harbor bacteria despite antibiotic treatment. </a:t>
            </a:r>
          </a:p>
          <a:p>
            <a:pPr marL="342900" indent="-342900">
              <a:buFont typeface="+mj-lt"/>
              <a:buAutoNum type="arabicPeriod" startAt="3"/>
            </a:pPr>
            <a:r>
              <a:rPr lang="en-US" b="1" dirty="0">
                <a:solidFill>
                  <a:srgbClr val="3B3835"/>
                </a:solidFill>
                <a:latin typeface="Helvetica Neue"/>
              </a:rPr>
              <a:t>Antibiotics and inflammatory cells cannot adequately access this avascular area, resulting in </a:t>
            </a:r>
            <a:r>
              <a:rPr lang="en-US" b="1" dirty="0">
                <a:solidFill>
                  <a:srgbClr val="FF3399"/>
                </a:solidFill>
                <a:latin typeface="Helvetica Neue"/>
              </a:rPr>
              <a:t>failure of medical treatment of osteomyelitis</a:t>
            </a:r>
            <a:endParaRPr lang="en-US" b="1" dirty="0">
              <a:solidFill>
                <a:srgbClr val="FF3399"/>
              </a:solidFill>
            </a:endParaRPr>
          </a:p>
        </p:txBody>
      </p:sp>
    </p:spTree>
    <p:extLst>
      <p:ext uri="{BB962C8B-B14F-4D97-AF65-F5344CB8AC3E}">
        <p14:creationId xmlns:p14="http://schemas.microsoft.com/office/powerpoint/2010/main" val="276224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395" t="4954" r="29702" b="14211"/>
          <a:stretch/>
        </p:blipFill>
        <p:spPr>
          <a:xfrm>
            <a:off x="245660" y="300250"/>
            <a:ext cx="5718412" cy="5540991"/>
          </a:xfrm>
          <a:prstGeom prst="rect">
            <a:avLst/>
          </a:prstGeom>
        </p:spPr>
      </p:pic>
      <p:pic>
        <p:nvPicPr>
          <p:cNvPr id="4" name="Picture 3"/>
          <p:cNvPicPr>
            <a:picLocks noChangeAspect="1"/>
          </p:cNvPicPr>
          <p:nvPr/>
        </p:nvPicPr>
        <p:blipFill rotWithShape="1">
          <a:blip r:embed="rId3"/>
          <a:srcRect l="24627" t="39398" r="42574" b="16998"/>
          <a:stretch/>
        </p:blipFill>
        <p:spPr>
          <a:xfrm>
            <a:off x="6318912" y="300250"/>
            <a:ext cx="5145208" cy="3845734"/>
          </a:xfrm>
          <a:prstGeom prst="rect">
            <a:avLst/>
          </a:prstGeom>
        </p:spPr>
      </p:pic>
      <p:pic>
        <p:nvPicPr>
          <p:cNvPr id="5" name="Picture 4"/>
          <p:cNvPicPr>
            <a:picLocks noChangeAspect="1"/>
          </p:cNvPicPr>
          <p:nvPr/>
        </p:nvPicPr>
        <p:blipFill rotWithShape="1">
          <a:blip r:embed="rId4"/>
          <a:srcRect l="22724" t="46366" r="48955" b="21578"/>
          <a:stretch/>
        </p:blipFill>
        <p:spPr>
          <a:xfrm>
            <a:off x="7055893" y="4244453"/>
            <a:ext cx="3452883" cy="2197290"/>
          </a:xfrm>
          <a:prstGeom prst="rect">
            <a:avLst/>
          </a:prstGeom>
        </p:spPr>
      </p:pic>
    </p:spTree>
    <p:extLst>
      <p:ext uri="{BB962C8B-B14F-4D97-AF65-F5344CB8AC3E}">
        <p14:creationId xmlns:p14="http://schemas.microsoft.com/office/powerpoint/2010/main" val="1012594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627" t="25859" r="33284" b="25759"/>
          <a:stretch/>
        </p:blipFill>
        <p:spPr>
          <a:xfrm>
            <a:off x="1596787" y="916762"/>
            <a:ext cx="8147714" cy="5265675"/>
          </a:xfrm>
          <a:prstGeom prst="rect">
            <a:avLst/>
          </a:prstGeom>
        </p:spPr>
      </p:pic>
    </p:spTree>
    <p:extLst>
      <p:ext uri="{BB962C8B-B14F-4D97-AF65-F5344CB8AC3E}">
        <p14:creationId xmlns:p14="http://schemas.microsoft.com/office/powerpoint/2010/main" val="1245708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948" t="9532" r="28694" b="12818"/>
          <a:stretch/>
        </p:blipFill>
        <p:spPr>
          <a:xfrm>
            <a:off x="382137" y="709683"/>
            <a:ext cx="5527344" cy="5773003"/>
          </a:xfrm>
          <a:prstGeom prst="rect">
            <a:avLst/>
          </a:prstGeom>
        </p:spPr>
      </p:pic>
      <p:pic>
        <p:nvPicPr>
          <p:cNvPr id="4" name="Picture 3"/>
          <p:cNvPicPr>
            <a:picLocks noChangeAspect="1"/>
          </p:cNvPicPr>
          <p:nvPr/>
        </p:nvPicPr>
        <p:blipFill rotWithShape="1">
          <a:blip r:embed="rId3"/>
          <a:srcRect l="20373" t="30638" r="49179" b="17794"/>
          <a:stretch/>
        </p:blipFill>
        <p:spPr>
          <a:xfrm>
            <a:off x="6073254" y="504966"/>
            <a:ext cx="5581933" cy="6114197"/>
          </a:xfrm>
          <a:prstGeom prst="rect">
            <a:avLst/>
          </a:prstGeom>
        </p:spPr>
      </p:pic>
    </p:spTree>
    <p:extLst>
      <p:ext uri="{BB962C8B-B14F-4D97-AF65-F5344CB8AC3E}">
        <p14:creationId xmlns:p14="http://schemas.microsoft.com/office/powerpoint/2010/main" val="1631080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702" t="31633" r="39440" b="21777"/>
          <a:stretch/>
        </p:blipFill>
        <p:spPr>
          <a:xfrm>
            <a:off x="1446662" y="1191730"/>
            <a:ext cx="7465325" cy="4785989"/>
          </a:xfrm>
          <a:prstGeom prst="rect">
            <a:avLst/>
          </a:prstGeom>
          <a:ln>
            <a:noFill/>
          </a:ln>
          <a:effectLst>
            <a:softEdge rad="112500"/>
          </a:effectLst>
        </p:spPr>
      </p:pic>
    </p:spTree>
    <p:extLst>
      <p:ext uri="{BB962C8B-B14F-4D97-AF65-F5344CB8AC3E}">
        <p14:creationId xmlns:p14="http://schemas.microsoft.com/office/powerpoint/2010/main" val="1563721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515" t="18094" r="26008" b="16999"/>
          <a:stretch/>
        </p:blipFill>
        <p:spPr>
          <a:xfrm>
            <a:off x="300251" y="1699145"/>
            <a:ext cx="5609230" cy="4524232"/>
          </a:xfrm>
          <a:prstGeom prst="rect">
            <a:avLst/>
          </a:prstGeom>
        </p:spPr>
      </p:pic>
      <p:pic>
        <p:nvPicPr>
          <p:cNvPr id="3" name="Picture 2"/>
          <p:cNvPicPr>
            <a:picLocks noChangeAspect="1"/>
          </p:cNvPicPr>
          <p:nvPr/>
        </p:nvPicPr>
        <p:blipFill rotWithShape="1">
          <a:blip r:embed="rId4"/>
          <a:srcRect l="25858" t="16899" r="27799" b="16003"/>
          <a:stretch/>
        </p:blipFill>
        <p:spPr>
          <a:xfrm>
            <a:off x="6073254" y="1699146"/>
            <a:ext cx="5650174" cy="4524232"/>
          </a:xfrm>
          <a:prstGeom prst="rect">
            <a:avLst/>
          </a:prstGeom>
        </p:spPr>
      </p:pic>
      <p:sp>
        <p:nvSpPr>
          <p:cNvPr id="4" name="Title 3"/>
          <p:cNvSpPr>
            <a:spLocks noGrp="1"/>
          </p:cNvSpPr>
          <p:nvPr>
            <p:ph type="title"/>
          </p:nvPr>
        </p:nvSpPr>
        <p:spPr/>
        <p:txBody>
          <a:bodyPr/>
          <a:lstStyle/>
          <a:p>
            <a:r>
              <a:rPr lang="en-US" b="1" dirty="0"/>
              <a:t>Microscopic (histologic) description</a:t>
            </a:r>
            <a:endParaRPr lang="en-US" dirty="0"/>
          </a:p>
        </p:txBody>
      </p:sp>
    </p:spTree>
    <p:extLst>
      <p:ext uri="{BB962C8B-B14F-4D97-AF65-F5344CB8AC3E}">
        <p14:creationId xmlns:p14="http://schemas.microsoft.com/office/powerpoint/2010/main" val="2138436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small, walled-off </a:t>
            </a:r>
            <a:r>
              <a:rPr lang="en-US" dirty="0" smtClean="0"/>
              <a:t>intra-cortical </a:t>
            </a:r>
            <a:r>
              <a:rPr lang="en-US" dirty="0"/>
              <a:t>abscess is called a </a:t>
            </a:r>
            <a:r>
              <a:rPr lang="en-US" dirty="0" smtClean="0"/>
              <a:t>Brodie abscess</a:t>
            </a:r>
            <a:r>
              <a:rPr lang="en-US" dirty="0"/>
              <a:t>.</a:t>
            </a:r>
          </a:p>
        </p:txBody>
      </p:sp>
      <p:pic>
        <p:nvPicPr>
          <p:cNvPr id="3" name="Picture 2"/>
          <p:cNvPicPr>
            <a:picLocks noChangeAspect="1"/>
          </p:cNvPicPr>
          <p:nvPr/>
        </p:nvPicPr>
        <p:blipFill rotWithShape="1">
          <a:blip r:embed="rId2"/>
          <a:srcRect l="19702" t="24465" r="57686" b="38701"/>
          <a:stretch/>
        </p:blipFill>
        <p:spPr>
          <a:xfrm>
            <a:off x="6769288" y="1690688"/>
            <a:ext cx="4899547" cy="4487207"/>
          </a:xfrm>
          <a:prstGeom prst="rect">
            <a:avLst/>
          </a:prstGeom>
        </p:spPr>
      </p:pic>
      <p:sp>
        <p:nvSpPr>
          <p:cNvPr id="4" name="TextBox 3"/>
          <p:cNvSpPr txBox="1"/>
          <p:nvPr/>
        </p:nvSpPr>
        <p:spPr>
          <a:xfrm>
            <a:off x="838199" y="2142699"/>
            <a:ext cx="5521657" cy="1200329"/>
          </a:xfrm>
          <a:prstGeom prst="rect">
            <a:avLst/>
          </a:prstGeom>
          <a:noFill/>
        </p:spPr>
        <p:txBody>
          <a:bodyPr wrap="square" rtlCol="0">
            <a:spAutoFit/>
          </a:bodyPr>
          <a:lstStyle/>
          <a:p>
            <a:r>
              <a:rPr lang="en-US" sz="2400" b="1" dirty="0" smtClean="0">
                <a:solidFill>
                  <a:srgbClr val="FF3399"/>
                </a:solidFill>
              </a:rPr>
              <a:t>Typical appearance of Brodie abscess is:</a:t>
            </a:r>
          </a:p>
          <a:p>
            <a:r>
              <a:rPr lang="en-US" sz="2400" dirty="0" smtClean="0"/>
              <a:t>Lucency within the distal metaphysis with reactive surrounding sclerosis.</a:t>
            </a:r>
            <a:endParaRPr lang="en-US" sz="2400" dirty="0"/>
          </a:p>
        </p:txBody>
      </p:sp>
    </p:spTree>
    <p:extLst>
      <p:ext uri="{BB962C8B-B14F-4D97-AF65-F5344CB8AC3E}">
        <p14:creationId xmlns:p14="http://schemas.microsoft.com/office/powerpoint/2010/main" val="486198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Hematogenous osteomyelitis</a:t>
            </a: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b="1" dirty="0" smtClean="0">
                <a:solidFill>
                  <a:srgbClr val="C00000"/>
                </a:solidFill>
              </a:rPr>
              <a:t>Primary </a:t>
            </a:r>
            <a:r>
              <a:rPr lang="en-US" b="1" dirty="0">
                <a:solidFill>
                  <a:srgbClr val="C00000"/>
                </a:solidFill>
              </a:rPr>
              <a:t>hematogenous osteomyelitis: </a:t>
            </a:r>
            <a:r>
              <a:rPr lang="en-US" dirty="0"/>
              <a:t>Most common in infants and children </a:t>
            </a:r>
            <a:endParaRPr lang="en-US" dirty="0" smtClean="0"/>
          </a:p>
          <a:p>
            <a:pPr marL="0" indent="0">
              <a:buNone/>
            </a:pPr>
            <a:r>
              <a:rPr lang="en-US" dirty="0" smtClean="0"/>
              <a:t>• </a:t>
            </a:r>
            <a:r>
              <a:rPr lang="en-US" dirty="0"/>
              <a:t>Site: long bone </a:t>
            </a:r>
            <a:r>
              <a:rPr lang="en-US" u="sng" dirty="0" smtClean="0"/>
              <a:t>metaphysis</a:t>
            </a:r>
            <a:r>
              <a:rPr lang="en-US" dirty="0" smtClean="0"/>
              <a:t> </a:t>
            </a:r>
          </a:p>
          <a:p>
            <a:pPr marL="0" indent="0">
              <a:buNone/>
            </a:pPr>
            <a:r>
              <a:rPr lang="en-US" sz="2200" b="1" dirty="0" smtClean="0">
                <a:solidFill>
                  <a:srgbClr val="000066"/>
                </a:solidFill>
              </a:rPr>
              <a:t>(</a:t>
            </a:r>
            <a:r>
              <a:rPr lang="en-US" sz="2200" b="1" dirty="0">
                <a:solidFill>
                  <a:srgbClr val="000066"/>
                </a:solidFill>
              </a:rPr>
              <a:t>The relative absence of phagocytic cells in the </a:t>
            </a:r>
            <a:r>
              <a:rPr lang="en-US" sz="2200" b="1" dirty="0" smtClean="0">
                <a:solidFill>
                  <a:srgbClr val="000066"/>
                </a:solidFill>
              </a:rPr>
              <a:t>metaphases </a:t>
            </a:r>
            <a:r>
              <a:rPr lang="en-US" sz="2200" b="1" dirty="0">
                <a:solidFill>
                  <a:srgbClr val="000066"/>
                </a:solidFill>
              </a:rPr>
              <a:t>of bones in children may explain why acute hematogenous osteomyelitis is more common in this </a:t>
            </a:r>
            <a:r>
              <a:rPr lang="en-US" sz="2200" b="1" dirty="0" smtClean="0">
                <a:solidFill>
                  <a:srgbClr val="000066"/>
                </a:solidFill>
              </a:rPr>
              <a:t>location)</a:t>
            </a:r>
          </a:p>
          <a:p>
            <a:pPr marL="0" indent="0">
              <a:buNone/>
            </a:pPr>
            <a:r>
              <a:rPr lang="en-US" dirty="0" smtClean="0"/>
              <a:t>• </a:t>
            </a:r>
            <a:r>
              <a:rPr lang="en-US" dirty="0"/>
              <a:t>Sinus tracts may form if infection extends into soft tissue. </a:t>
            </a:r>
            <a:endParaRPr lang="en-US" dirty="0" smtClean="0"/>
          </a:p>
          <a:p>
            <a:pPr marL="514350" indent="-514350">
              <a:buFont typeface="+mj-lt"/>
              <a:buAutoNum type="arabicPeriod" startAt="2"/>
            </a:pPr>
            <a:r>
              <a:rPr lang="en-US" b="1" dirty="0" smtClean="0">
                <a:solidFill>
                  <a:srgbClr val="C00000"/>
                </a:solidFill>
              </a:rPr>
              <a:t>Secondary </a:t>
            </a:r>
            <a:r>
              <a:rPr lang="en-US" b="1" dirty="0">
                <a:solidFill>
                  <a:srgbClr val="C00000"/>
                </a:solidFill>
              </a:rPr>
              <a:t>hematogenous osteomyelitis: </a:t>
            </a:r>
            <a:endParaRPr lang="en-US" b="1" dirty="0" smtClean="0">
              <a:solidFill>
                <a:srgbClr val="C00000"/>
              </a:solidFill>
            </a:endParaRPr>
          </a:p>
          <a:p>
            <a:pPr marL="0" indent="0">
              <a:buNone/>
            </a:pPr>
            <a:r>
              <a:rPr lang="en-US" dirty="0" smtClean="0"/>
              <a:t>• </a:t>
            </a:r>
            <a:r>
              <a:rPr lang="en-US" dirty="0"/>
              <a:t>Occurs when childhood infection is </a:t>
            </a:r>
            <a:r>
              <a:rPr lang="en-US" u="sng" dirty="0"/>
              <a:t>reactivated. </a:t>
            </a:r>
          </a:p>
          <a:p>
            <a:pPr marL="0" indent="0">
              <a:buNone/>
            </a:pPr>
            <a:r>
              <a:rPr lang="en-US" dirty="0"/>
              <a:t>• </a:t>
            </a:r>
            <a:r>
              <a:rPr lang="en-US" dirty="0" smtClean="0"/>
              <a:t>Occur in </a:t>
            </a:r>
            <a:r>
              <a:rPr lang="en-US" u="sng" dirty="0" smtClean="0"/>
              <a:t>Adults.</a:t>
            </a:r>
          </a:p>
          <a:p>
            <a:pPr marL="0" indent="0">
              <a:buNone/>
            </a:pPr>
            <a:r>
              <a:rPr lang="en-US" dirty="0" smtClean="0"/>
              <a:t>• Vertebrae(most common), </a:t>
            </a:r>
            <a:r>
              <a:rPr lang="en-US" dirty="0"/>
              <a:t>followed by long bones, pelvis, clavicle </a:t>
            </a:r>
            <a:endParaRPr lang="en-US" dirty="0" smtClean="0"/>
          </a:p>
          <a:p>
            <a:pPr marL="0" indent="0">
              <a:buNone/>
            </a:pPr>
            <a:r>
              <a:rPr lang="en-US" dirty="0" smtClean="0"/>
              <a:t>• </a:t>
            </a:r>
            <a:r>
              <a:rPr lang="en-US" dirty="0"/>
              <a:t>Infections recur and present with minimal constitutional symptoms and pain.</a:t>
            </a:r>
          </a:p>
        </p:txBody>
      </p:sp>
    </p:spTree>
    <p:extLst>
      <p:ext uri="{BB962C8B-B14F-4D97-AF65-F5344CB8AC3E}">
        <p14:creationId xmlns:p14="http://schemas.microsoft.com/office/powerpoint/2010/main" val="3994371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127" t="6147" r="1380" b="3660"/>
          <a:stretch/>
        </p:blipFill>
        <p:spPr>
          <a:xfrm>
            <a:off x="150125" y="313899"/>
            <a:ext cx="11764372" cy="6182435"/>
          </a:xfrm>
          <a:prstGeom prst="rect">
            <a:avLst/>
          </a:prstGeom>
        </p:spPr>
      </p:pic>
      <p:sp>
        <p:nvSpPr>
          <p:cNvPr id="5" name="Rectangle 4"/>
          <p:cNvSpPr/>
          <p:nvPr/>
        </p:nvSpPr>
        <p:spPr>
          <a:xfrm>
            <a:off x="10890913" y="232012"/>
            <a:ext cx="1201003" cy="60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846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ETIOLOGY</a:t>
            </a:r>
            <a:endParaRPr lang="en-US" dirty="0"/>
          </a:p>
        </p:txBody>
      </p:sp>
      <p:sp>
        <p:nvSpPr>
          <p:cNvPr id="3" name="Content Placeholder 2"/>
          <p:cNvSpPr>
            <a:spLocks noGrp="1"/>
          </p:cNvSpPr>
          <p:nvPr>
            <p:ph idx="1"/>
          </p:nvPr>
        </p:nvSpPr>
        <p:spPr/>
        <p:txBody>
          <a:bodyPr/>
          <a:lstStyle/>
          <a:p>
            <a:r>
              <a:rPr lang="en-US" dirty="0" smtClean="0"/>
              <a:t>UNKNOWN.</a:t>
            </a:r>
          </a:p>
          <a:p>
            <a:r>
              <a:rPr lang="en-US" dirty="0" smtClean="0"/>
              <a:t> </a:t>
            </a:r>
            <a:r>
              <a:rPr lang="en-US" dirty="0"/>
              <a:t>Occasionally hereditary influence is noted on chromosome </a:t>
            </a:r>
            <a:r>
              <a:rPr lang="en-US" dirty="0" smtClean="0"/>
              <a:t>18q.</a:t>
            </a:r>
          </a:p>
          <a:p>
            <a:r>
              <a:rPr lang="en-US" dirty="0" smtClean="0"/>
              <a:t>On </a:t>
            </a:r>
            <a:r>
              <a:rPr lang="en-US" dirty="0"/>
              <a:t>electron microscopy of bone biopsies has demonstrated nuclear </a:t>
            </a:r>
            <a:r>
              <a:rPr lang="en-US" dirty="0" smtClean="0"/>
              <a:t>inclusions </a:t>
            </a:r>
            <a:r>
              <a:rPr lang="en-US" dirty="0"/>
              <a:t>similar to those found in viral diseases (</a:t>
            </a:r>
            <a:r>
              <a:rPr lang="en-US" dirty="0" err="1" smtClean="0"/>
              <a:t>Paramyxo</a:t>
            </a:r>
            <a:r>
              <a:rPr lang="en-US" dirty="0" smtClean="0"/>
              <a:t> </a:t>
            </a:r>
            <a:r>
              <a:rPr lang="en-US" dirty="0" err="1" smtClean="0"/>
              <a:t>viridae</a:t>
            </a:r>
            <a:r>
              <a:rPr lang="en-US" dirty="0" smtClean="0"/>
              <a:t> </a:t>
            </a:r>
            <a:r>
              <a:rPr lang="en-US" dirty="0"/>
              <a:t>family) are found in </a:t>
            </a:r>
            <a:r>
              <a:rPr lang="en-US" dirty="0" smtClean="0"/>
              <a:t>osteoclasts</a:t>
            </a:r>
            <a:r>
              <a:rPr lang="en-US" dirty="0" smtClean="0"/>
              <a:t>.</a:t>
            </a:r>
          </a:p>
        </p:txBody>
      </p:sp>
    </p:spTree>
    <p:extLst>
      <p:ext uri="{BB962C8B-B14F-4D97-AF65-F5344CB8AC3E}">
        <p14:creationId xmlns:p14="http://schemas.microsoft.com/office/powerpoint/2010/main" val="31724041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Etiology</a:t>
            </a:r>
            <a:endParaRPr lang="en-US" dirty="0"/>
          </a:p>
        </p:txBody>
      </p:sp>
      <p:pic>
        <p:nvPicPr>
          <p:cNvPr id="3" name="Picture 2"/>
          <p:cNvPicPr>
            <a:picLocks noChangeAspect="1"/>
          </p:cNvPicPr>
          <p:nvPr/>
        </p:nvPicPr>
        <p:blipFill rotWithShape="1">
          <a:blip r:embed="rId2"/>
          <a:srcRect l="5820" t="24066" r="46941" b="17596"/>
          <a:stretch/>
        </p:blipFill>
        <p:spPr>
          <a:xfrm>
            <a:off x="838201" y="2019869"/>
            <a:ext cx="4539018" cy="3998794"/>
          </a:xfrm>
          <a:prstGeom prst="rect">
            <a:avLst/>
          </a:prstGeom>
        </p:spPr>
      </p:pic>
      <p:sp>
        <p:nvSpPr>
          <p:cNvPr id="4" name="Rectangle 3"/>
          <p:cNvSpPr/>
          <p:nvPr/>
        </p:nvSpPr>
        <p:spPr>
          <a:xfrm>
            <a:off x="838200" y="2019869"/>
            <a:ext cx="4238767" cy="399879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l="7724" t="6744" r="25784" b="7841"/>
          <a:stretch/>
        </p:blipFill>
        <p:spPr>
          <a:xfrm>
            <a:off x="5527343" y="504968"/>
            <a:ext cx="6564573" cy="5854889"/>
          </a:xfrm>
          <a:prstGeom prst="rect">
            <a:avLst/>
          </a:prstGeom>
        </p:spPr>
      </p:pic>
    </p:spTree>
    <p:extLst>
      <p:ext uri="{BB962C8B-B14F-4D97-AF65-F5344CB8AC3E}">
        <p14:creationId xmlns:p14="http://schemas.microsoft.com/office/powerpoint/2010/main" val="1485891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046" t="20482" r="6193" b="1866"/>
          <a:stretch/>
        </p:blipFill>
        <p:spPr>
          <a:xfrm>
            <a:off x="746077" y="1433014"/>
            <a:ext cx="10699846" cy="5322627"/>
          </a:xfrm>
          <a:prstGeom prst="rect">
            <a:avLst/>
          </a:prstGeom>
        </p:spPr>
      </p:pic>
      <p:sp>
        <p:nvSpPr>
          <p:cNvPr id="4" name="Title 3"/>
          <p:cNvSpPr>
            <a:spLocks noGrp="1"/>
          </p:cNvSpPr>
          <p:nvPr>
            <p:ph type="title"/>
          </p:nvPr>
        </p:nvSpPr>
        <p:spPr/>
        <p:txBody>
          <a:bodyPr/>
          <a:lstStyle/>
          <a:p>
            <a:r>
              <a:rPr lang="en-US" b="1" dirty="0" smtClean="0"/>
              <a:t>Etiology associated with certain risk factors</a:t>
            </a:r>
            <a:endParaRPr lang="en-US" b="1" dirty="0"/>
          </a:p>
        </p:txBody>
      </p:sp>
    </p:spTree>
    <p:extLst>
      <p:ext uri="{BB962C8B-B14F-4D97-AF65-F5344CB8AC3E}">
        <p14:creationId xmlns:p14="http://schemas.microsoft.com/office/powerpoint/2010/main" val="1056450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Contagious focus and post traumatic osteomyelitis : Adults</a:t>
            </a:r>
            <a:endParaRPr lang="en-US" b="1" dirty="0"/>
          </a:p>
        </p:txBody>
      </p:sp>
      <p:pic>
        <p:nvPicPr>
          <p:cNvPr id="3" name="Picture 2"/>
          <p:cNvPicPr>
            <a:picLocks noChangeAspect="1"/>
          </p:cNvPicPr>
          <p:nvPr/>
        </p:nvPicPr>
        <p:blipFill rotWithShape="1">
          <a:blip r:embed="rId2"/>
          <a:srcRect l="10523" t="31235" r="3508" b="12420"/>
          <a:stretch/>
        </p:blipFill>
        <p:spPr>
          <a:xfrm>
            <a:off x="1091822" y="2101757"/>
            <a:ext cx="10481480" cy="3862316"/>
          </a:xfrm>
          <a:prstGeom prst="rect">
            <a:avLst/>
          </a:prstGeom>
        </p:spPr>
      </p:pic>
    </p:spTree>
    <p:extLst>
      <p:ext uri="{BB962C8B-B14F-4D97-AF65-F5344CB8AC3E}">
        <p14:creationId xmlns:p14="http://schemas.microsoft.com/office/powerpoint/2010/main" val="1772170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Osteomyelitis in Diabetes mellitus</a:t>
            </a:r>
            <a:endParaRPr lang="en-US" b="1" dirty="0"/>
          </a:p>
        </p:txBody>
      </p:sp>
      <p:pic>
        <p:nvPicPr>
          <p:cNvPr id="3" name="Picture 2"/>
          <p:cNvPicPr>
            <a:picLocks noChangeAspect="1"/>
          </p:cNvPicPr>
          <p:nvPr/>
        </p:nvPicPr>
        <p:blipFill rotWithShape="1">
          <a:blip r:embed="rId2"/>
          <a:srcRect l="6605" t="25859" r="597" b="8039"/>
          <a:stretch/>
        </p:blipFill>
        <p:spPr>
          <a:xfrm>
            <a:off x="586854" y="1910686"/>
            <a:ext cx="11313994" cy="4531057"/>
          </a:xfrm>
          <a:prstGeom prst="rect">
            <a:avLst/>
          </a:prstGeom>
        </p:spPr>
      </p:pic>
    </p:spTree>
    <p:extLst>
      <p:ext uri="{BB962C8B-B14F-4D97-AF65-F5344CB8AC3E}">
        <p14:creationId xmlns:p14="http://schemas.microsoft.com/office/powerpoint/2010/main" val="29693689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79" t="4356" r="1604" b="7044"/>
          <a:stretch/>
        </p:blipFill>
        <p:spPr>
          <a:xfrm>
            <a:off x="200167" y="259308"/>
            <a:ext cx="11791666" cy="6414447"/>
          </a:xfrm>
          <a:prstGeom prst="rect">
            <a:avLst/>
          </a:prstGeom>
          <a:ln>
            <a:noFill/>
          </a:ln>
          <a:effectLst>
            <a:softEdge rad="112500"/>
          </a:effectLst>
        </p:spPr>
      </p:pic>
    </p:spTree>
    <p:extLst>
      <p:ext uri="{BB962C8B-B14F-4D97-AF65-F5344CB8AC3E}">
        <p14:creationId xmlns:p14="http://schemas.microsoft.com/office/powerpoint/2010/main" val="1882945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Osteomyelitis complications</a:t>
            </a:r>
            <a:endParaRPr lang="en-US" b="1"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b="1" dirty="0">
                <a:solidFill>
                  <a:srgbClr val="FF3399"/>
                </a:solidFill>
              </a:rPr>
              <a:t>Bone death (osteonecrosis</a:t>
            </a:r>
            <a:r>
              <a:rPr lang="en-US" b="1" dirty="0" smtClean="0">
                <a:solidFill>
                  <a:srgbClr val="FF3399"/>
                </a:solidFill>
              </a:rPr>
              <a:t>): </a:t>
            </a:r>
            <a:r>
              <a:rPr lang="en-US" dirty="0"/>
              <a:t>An infection can impede blood circulation within the bone, leading to bone death. </a:t>
            </a:r>
            <a:endParaRPr lang="en-US" dirty="0" smtClean="0"/>
          </a:p>
          <a:p>
            <a:pPr marL="514350" indent="-514350">
              <a:buFont typeface="+mj-lt"/>
              <a:buAutoNum type="arabicPeriod"/>
            </a:pPr>
            <a:r>
              <a:rPr lang="en-US" b="1" dirty="0" smtClean="0">
                <a:solidFill>
                  <a:srgbClr val="FF3399"/>
                </a:solidFill>
              </a:rPr>
              <a:t>Septic arthritis: </a:t>
            </a:r>
            <a:r>
              <a:rPr lang="en-US" dirty="0"/>
              <a:t>In some cases, infection within bones can spread into a nearby </a:t>
            </a:r>
            <a:r>
              <a:rPr lang="en-US" dirty="0" smtClean="0"/>
              <a:t>joint.</a:t>
            </a:r>
          </a:p>
          <a:p>
            <a:pPr marL="514350" indent="-514350">
              <a:buFont typeface="+mj-lt"/>
              <a:buAutoNum type="arabicPeriod"/>
            </a:pPr>
            <a:r>
              <a:rPr lang="en-US" b="1" dirty="0" smtClean="0">
                <a:solidFill>
                  <a:srgbClr val="FF3399"/>
                </a:solidFill>
              </a:rPr>
              <a:t>Impaired growth: </a:t>
            </a:r>
            <a:r>
              <a:rPr lang="en-US" dirty="0"/>
              <a:t>In children, the most common location for osteomyelitis is in the softer areas, called growth plates, at either end of the long bones of the arms and legs. Normal growth may be interrupted in infected </a:t>
            </a:r>
            <a:r>
              <a:rPr lang="en-US" dirty="0" smtClean="0"/>
              <a:t>bones.</a:t>
            </a:r>
          </a:p>
          <a:p>
            <a:pPr marL="514350" indent="-514350">
              <a:buFont typeface="+mj-lt"/>
              <a:buAutoNum type="arabicPeriod"/>
            </a:pPr>
            <a:r>
              <a:rPr lang="en-US" b="1" dirty="0" smtClean="0">
                <a:solidFill>
                  <a:srgbClr val="FF3399"/>
                </a:solidFill>
              </a:rPr>
              <a:t>Skin cancer: </a:t>
            </a:r>
            <a:r>
              <a:rPr lang="en-US" dirty="0"/>
              <a:t>If osteomyelitis has resulted in an open sore that is draining pus, the surrounding skin is at higher risk of developing squamous cell cancer</a:t>
            </a:r>
          </a:p>
        </p:txBody>
      </p:sp>
    </p:spTree>
    <p:extLst>
      <p:ext uri="{BB962C8B-B14F-4D97-AF65-F5344CB8AC3E}">
        <p14:creationId xmlns:p14="http://schemas.microsoft.com/office/powerpoint/2010/main" val="214979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presentation</a:t>
            </a:r>
            <a:endParaRPr lang="en-US" dirty="0"/>
          </a:p>
        </p:txBody>
      </p:sp>
      <p:sp>
        <p:nvSpPr>
          <p:cNvPr id="3" name="Content Placeholder 2"/>
          <p:cNvSpPr>
            <a:spLocks noGrp="1"/>
          </p:cNvSpPr>
          <p:nvPr>
            <p:ph idx="1"/>
          </p:nvPr>
        </p:nvSpPr>
        <p:spPr/>
        <p:txBody>
          <a:bodyPr/>
          <a:lstStyle/>
          <a:p>
            <a:r>
              <a:rPr lang="en-US" dirty="0"/>
              <a:t> </a:t>
            </a:r>
            <a:r>
              <a:rPr lang="en-US" b="1" dirty="0">
                <a:solidFill>
                  <a:srgbClr val="FF3399"/>
                </a:solidFill>
              </a:rPr>
              <a:t>Signs &amp; </a:t>
            </a:r>
            <a:r>
              <a:rPr lang="en-US" b="1" dirty="0" smtClean="0">
                <a:solidFill>
                  <a:srgbClr val="FF3399"/>
                </a:solidFill>
              </a:rPr>
              <a:t>Symptoms</a:t>
            </a:r>
          </a:p>
          <a:p>
            <a:r>
              <a:rPr lang="en-US" dirty="0" smtClean="0"/>
              <a:t>Fever</a:t>
            </a:r>
            <a:r>
              <a:rPr lang="en-US" dirty="0"/>
              <a:t>, chills, irritability, </a:t>
            </a:r>
            <a:r>
              <a:rPr lang="en-US" dirty="0" smtClean="0"/>
              <a:t>fatigue.</a:t>
            </a:r>
          </a:p>
          <a:p>
            <a:r>
              <a:rPr lang="en-US" dirty="0" smtClean="0"/>
              <a:t>Tenderness</a:t>
            </a:r>
            <a:r>
              <a:rPr lang="en-US" dirty="0"/>
              <a:t>, redness, and warmth in the area of the </a:t>
            </a:r>
            <a:r>
              <a:rPr lang="en-US" dirty="0" smtClean="0"/>
              <a:t>infection.</a:t>
            </a:r>
          </a:p>
          <a:p>
            <a:r>
              <a:rPr lang="en-US" dirty="0" smtClean="0"/>
              <a:t>Swelling </a:t>
            </a:r>
            <a:r>
              <a:rPr lang="en-US" dirty="0"/>
              <a:t>around the affected </a:t>
            </a:r>
            <a:r>
              <a:rPr lang="en-US" dirty="0" smtClean="0"/>
              <a:t>bone.</a:t>
            </a:r>
          </a:p>
          <a:p>
            <a:r>
              <a:rPr lang="en-US" dirty="0" smtClean="0"/>
              <a:t>Lost </a:t>
            </a:r>
            <a:r>
              <a:rPr lang="en-US" dirty="0"/>
              <a:t>range of </a:t>
            </a:r>
            <a:r>
              <a:rPr lang="en-US" dirty="0" smtClean="0"/>
              <a:t>motion.</a:t>
            </a:r>
          </a:p>
          <a:p>
            <a:r>
              <a:rPr lang="en-US" dirty="0" smtClean="0"/>
              <a:t>The </a:t>
            </a:r>
            <a:r>
              <a:rPr lang="en-US" dirty="0"/>
              <a:t>symptoms for acute and chronic osteomyelitis are very similar</a:t>
            </a:r>
          </a:p>
        </p:txBody>
      </p:sp>
    </p:spTree>
    <p:extLst>
      <p:ext uri="{BB962C8B-B14F-4D97-AF65-F5344CB8AC3E}">
        <p14:creationId xmlns:p14="http://schemas.microsoft.com/office/powerpoint/2010/main" val="2957946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b="1" dirty="0"/>
              <a:t>Treatment</a:t>
            </a:r>
          </a:p>
        </p:txBody>
      </p:sp>
      <p:sp>
        <p:nvSpPr>
          <p:cNvPr id="3" name="Content Placeholder 2"/>
          <p:cNvSpPr>
            <a:spLocks noGrp="1"/>
          </p:cNvSpPr>
          <p:nvPr>
            <p:ph idx="1"/>
          </p:nvPr>
        </p:nvSpPr>
        <p:spPr/>
        <p:txBody>
          <a:bodyPr/>
          <a:lstStyle/>
          <a:p>
            <a:pPr fontAlgn="base"/>
            <a:r>
              <a:rPr lang="en-US" dirty="0" smtClean="0"/>
              <a:t>Surgery </a:t>
            </a:r>
            <a:r>
              <a:rPr lang="en-US" dirty="0"/>
              <a:t>to remove dead bone (sequestrum)</a:t>
            </a:r>
          </a:p>
          <a:p>
            <a:pPr fontAlgn="base"/>
            <a:r>
              <a:rPr lang="en-US" dirty="0"/>
              <a:t>Antibiotics; levels in bone may be lower than serum; often </a:t>
            </a:r>
            <a:r>
              <a:rPr lang="en-US" dirty="0" err="1"/>
              <a:t>Cloxacillin</a:t>
            </a:r>
            <a:r>
              <a:rPr lang="en-US" dirty="0"/>
              <a:t>, </a:t>
            </a:r>
            <a:r>
              <a:rPr lang="en-US" dirty="0" err="1"/>
              <a:t>Nafcillin</a:t>
            </a:r>
            <a:r>
              <a:rPr lang="en-US" dirty="0"/>
              <a:t>, third generation </a:t>
            </a:r>
            <a:r>
              <a:rPr lang="en-US" dirty="0" err="1"/>
              <a:t>cephalosporins</a:t>
            </a:r>
            <a:r>
              <a:rPr lang="en-US" dirty="0"/>
              <a:t>; guided by culture and sensitivity reports and drug minimum inhibitory concentration</a:t>
            </a:r>
          </a:p>
        </p:txBody>
      </p:sp>
    </p:spTree>
    <p:extLst>
      <p:ext uri="{BB962C8B-B14F-4D97-AF65-F5344CB8AC3E}">
        <p14:creationId xmlns:p14="http://schemas.microsoft.com/office/powerpoint/2010/main" val="1915948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766" y="112428"/>
            <a:ext cx="3932237" cy="1600200"/>
          </a:xfrm>
        </p:spPr>
        <p:txBody>
          <a:bodyPr/>
          <a:lstStyle/>
          <a:p>
            <a:r>
              <a:rPr lang="en-US" dirty="0" smtClean="0"/>
              <a:t>PATHOPHYSIOLOGY</a:t>
            </a:r>
          </a:p>
        </p:txBody>
      </p:sp>
      <p:sp>
        <p:nvSpPr>
          <p:cNvPr id="3" name="Content Placeholder 2"/>
          <p:cNvSpPr>
            <a:spLocks noGrp="1"/>
          </p:cNvSpPr>
          <p:nvPr>
            <p:ph idx="1"/>
          </p:nvPr>
        </p:nvSpPr>
        <p:spPr/>
        <p:txBody>
          <a:bodyPr/>
          <a:lstStyle/>
          <a:p>
            <a:r>
              <a:rPr lang="en-US" dirty="0" smtClean="0"/>
              <a:t>Three phases</a:t>
            </a:r>
            <a:r>
              <a:rPr lang="en-US" dirty="0"/>
              <a:t>: </a:t>
            </a:r>
          </a:p>
          <a:p>
            <a:pPr marL="0" indent="0">
              <a:buNone/>
            </a:pPr>
            <a:r>
              <a:rPr lang="en-US" dirty="0" smtClean="0"/>
              <a:t>i) Lytic.</a:t>
            </a:r>
          </a:p>
          <a:p>
            <a:pPr marL="0" indent="0">
              <a:buNone/>
            </a:pPr>
            <a:r>
              <a:rPr lang="en-US" dirty="0" smtClean="0"/>
              <a:t>ii</a:t>
            </a:r>
            <a:r>
              <a:rPr lang="en-US" dirty="0"/>
              <a:t>) </a:t>
            </a:r>
            <a:r>
              <a:rPr lang="en-US" dirty="0" smtClean="0"/>
              <a:t>Mixed </a:t>
            </a:r>
            <a:r>
              <a:rPr lang="en-US" dirty="0"/>
              <a:t>Lytic and </a:t>
            </a:r>
            <a:r>
              <a:rPr lang="en-US" dirty="0" smtClean="0"/>
              <a:t>Blastic.</a:t>
            </a:r>
          </a:p>
          <a:p>
            <a:pPr marL="0" indent="0">
              <a:buNone/>
            </a:pPr>
            <a:r>
              <a:rPr lang="en-US" dirty="0" smtClean="0"/>
              <a:t>iii</a:t>
            </a:r>
            <a:r>
              <a:rPr lang="en-US" dirty="0"/>
              <a:t>) </a:t>
            </a:r>
            <a:r>
              <a:rPr lang="en-US" dirty="0" smtClean="0"/>
              <a:t>Sclerotic.</a:t>
            </a:r>
          </a:p>
          <a:p>
            <a:r>
              <a:rPr lang="en-US" dirty="0" smtClean="0"/>
              <a:t>At </a:t>
            </a:r>
            <a:r>
              <a:rPr lang="en-US" dirty="0"/>
              <a:t>a given time, multiple stages of disease may be demonstrated in different skeletal regions of same </a:t>
            </a:r>
            <a:r>
              <a:rPr lang="en-US" dirty="0" smtClean="0"/>
              <a:t>patient.</a:t>
            </a:r>
            <a:endParaRPr lang="en-US" dirty="0"/>
          </a:p>
        </p:txBody>
      </p:sp>
      <p:pic>
        <p:nvPicPr>
          <p:cNvPr id="7170" name="Picture 2" descr="Radiological manifestations&#10;• Flat bones:&#10;osteoporosis circumscripta.&#10;• There is no surrounding sclerosis (as there is&#10;n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12628"/>
            <a:ext cx="5183188" cy="4084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3456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LYTIC PHASE</a:t>
            </a:r>
            <a:endParaRPr lang="en-US" dirty="0"/>
          </a:p>
        </p:txBody>
      </p:sp>
      <p:sp>
        <p:nvSpPr>
          <p:cNvPr id="3" name="Content Placeholder 2"/>
          <p:cNvSpPr>
            <a:spLocks noGrp="1"/>
          </p:cNvSpPr>
          <p:nvPr>
            <p:ph idx="1"/>
          </p:nvPr>
        </p:nvSpPr>
        <p:spPr/>
        <p:txBody>
          <a:bodyPr/>
          <a:lstStyle/>
          <a:p>
            <a:r>
              <a:rPr lang="en-US" dirty="0" smtClean="0"/>
              <a:t> </a:t>
            </a:r>
            <a:r>
              <a:rPr lang="en-US" dirty="0"/>
              <a:t>Disease begins with lytic </a:t>
            </a:r>
            <a:r>
              <a:rPr lang="en-US" dirty="0" smtClean="0"/>
              <a:t>phase.</a:t>
            </a:r>
          </a:p>
          <a:p>
            <a:r>
              <a:rPr lang="en-US" dirty="0" smtClean="0"/>
              <a:t> </a:t>
            </a:r>
            <a:r>
              <a:rPr lang="en-US" dirty="0"/>
              <a:t>The bone is resorbed by osteoclasts that are more numerous, </a:t>
            </a:r>
            <a:r>
              <a:rPr lang="en-US" dirty="0" smtClean="0"/>
              <a:t>larger and </a:t>
            </a:r>
            <a:r>
              <a:rPr lang="en-US" dirty="0"/>
              <a:t>have more nuclei (</a:t>
            </a:r>
            <a:r>
              <a:rPr lang="en-US" dirty="0" smtClean="0"/>
              <a:t>up to </a:t>
            </a:r>
            <a:r>
              <a:rPr lang="en-US" dirty="0"/>
              <a:t>100</a:t>
            </a:r>
            <a:r>
              <a:rPr lang="en-US" dirty="0" smtClean="0"/>
              <a:t>).</a:t>
            </a:r>
          </a:p>
          <a:p>
            <a:r>
              <a:rPr lang="en-US" dirty="0" smtClean="0"/>
              <a:t> </a:t>
            </a:r>
            <a:r>
              <a:rPr lang="en-US" dirty="0"/>
              <a:t>Bone turnover rate increased as much as </a:t>
            </a:r>
            <a:r>
              <a:rPr lang="en-US" dirty="0" smtClean="0"/>
              <a:t>20 times normal.</a:t>
            </a:r>
            <a:endParaRPr lang="en-US" dirty="0"/>
          </a:p>
        </p:txBody>
      </p:sp>
    </p:spTree>
    <p:extLst>
      <p:ext uri="{BB962C8B-B14F-4D97-AF65-F5344CB8AC3E}">
        <p14:creationId xmlns:p14="http://schemas.microsoft.com/office/powerpoint/2010/main" val="2031513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Mixed Lytic and Blastic phase</a:t>
            </a:r>
            <a:endParaRPr lang="en-US" dirty="0"/>
          </a:p>
        </p:txBody>
      </p:sp>
      <p:sp>
        <p:nvSpPr>
          <p:cNvPr id="3" name="Content Placeholder 2"/>
          <p:cNvSpPr>
            <a:spLocks noGrp="1"/>
          </p:cNvSpPr>
          <p:nvPr>
            <p:ph idx="1"/>
          </p:nvPr>
        </p:nvSpPr>
        <p:spPr/>
        <p:txBody>
          <a:bodyPr/>
          <a:lstStyle/>
          <a:p>
            <a:r>
              <a:rPr lang="en-US" dirty="0" smtClean="0"/>
              <a:t>Rapid </a:t>
            </a:r>
            <a:r>
              <a:rPr lang="en-US" dirty="0"/>
              <a:t>increase in bone formation from numerous </a:t>
            </a:r>
            <a:r>
              <a:rPr lang="en-US" dirty="0" smtClean="0"/>
              <a:t>osteoblasts.</a:t>
            </a:r>
          </a:p>
          <a:p>
            <a:r>
              <a:rPr lang="en-US" dirty="0" smtClean="0"/>
              <a:t>Morphologically </a:t>
            </a:r>
            <a:r>
              <a:rPr lang="en-US" dirty="0"/>
              <a:t>osteoblasts are </a:t>
            </a:r>
            <a:r>
              <a:rPr lang="en-US" dirty="0" smtClean="0"/>
              <a:t>normal. </a:t>
            </a:r>
            <a:r>
              <a:rPr lang="en-US" dirty="0"/>
              <a:t>The newly formed bone is abnormal with collagen fibers deposited in haphazard fashion rather than </a:t>
            </a:r>
            <a:r>
              <a:rPr lang="en-US" dirty="0" smtClean="0"/>
              <a:t>linear. </a:t>
            </a:r>
            <a:r>
              <a:rPr lang="en-US" dirty="0"/>
              <a:t>As osteoclastic and osteoblastic activity repeats, high degree of bone turn over </a:t>
            </a:r>
            <a:r>
              <a:rPr lang="en-US" dirty="0" smtClean="0"/>
              <a:t>occurs.</a:t>
            </a:r>
            <a:endParaRPr lang="en-US" dirty="0"/>
          </a:p>
        </p:txBody>
      </p:sp>
    </p:spTree>
    <p:extLst>
      <p:ext uri="{BB962C8B-B14F-4D97-AF65-F5344CB8AC3E}">
        <p14:creationId xmlns:p14="http://schemas.microsoft.com/office/powerpoint/2010/main" val="2855237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Sclerotic Phase</a:t>
            </a:r>
            <a:endParaRPr lang="en-US" dirty="0"/>
          </a:p>
        </p:txBody>
      </p:sp>
      <p:sp>
        <p:nvSpPr>
          <p:cNvPr id="3" name="Content Placeholder 2"/>
          <p:cNvSpPr>
            <a:spLocks noGrp="1"/>
          </p:cNvSpPr>
          <p:nvPr>
            <p:ph idx="1"/>
          </p:nvPr>
        </p:nvSpPr>
        <p:spPr/>
        <p:txBody>
          <a:bodyPr/>
          <a:lstStyle/>
          <a:p>
            <a:r>
              <a:rPr lang="en-US" dirty="0" smtClean="0"/>
              <a:t> </a:t>
            </a:r>
            <a:r>
              <a:rPr lang="en-US" dirty="0"/>
              <a:t>The bone formation dominates and has a disorganized woven pattern and is weaker than normal </a:t>
            </a:r>
            <a:r>
              <a:rPr lang="en-US" dirty="0" smtClean="0"/>
              <a:t>bone. </a:t>
            </a:r>
            <a:r>
              <a:rPr lang="en-US" dirty="0"/>
              <a:t>Woven pattern allows the bone marrow to be infiltrated by </a:t>
            </a:r>
            <a:r>
              <a:rPr lang="en-US" dirty="0" smtClean="0"/>
              <a:t>blood </a:t>
            </a:r>
            <a:r>
              <a:rPr lang="en-US" dirty="0"/>
              <a:t>vessels leading to </a:t>
            </a:r>
            <a:r>
              <a:rPr lang="en-US" dirty="0" smtClean="0"/>
              <a:t>hyper vascular </a:t>
            </a:r>
            <a:r>
              <a:rPr lang="en-US" dirty="0"/>
              <a:t>bone </a:t>
            </a:r>
            <a:r>
              <a:rPr lang="en-US" dirty="0" smtClean="0"/>
              <a:t>state. Eventually </a:t>
            </a:r>
            <a:r>
              <a:rPr lang="en-US" dirty="0"/>
              <a:t>osteoblastic activity also declines and enters a sclerotic or burned-out </a:t>
            </a:r>
            <a:r>
              <a:rPr lang="en-US" dirty="0" smtClean="0"/>
              <a:t>phase. </a:t>
            </a:r>
          </a:p>
        </p:txBody>
      </p:sp>
    </p:spTree>
    <p:extLst>
      <p:ext uri="{BB962C8B-B14F-4D97-AF65-F5344CB8AC3E}">
        <p14:creationId xmlns:p14="http://schemas.microsoft.com/office/powerpoint/2010/main" val="3611979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steoclasts"/>
          <p:cNvPicPr>
            <a:picLocks noChangeAspect="1" noChangeArrowheads="1"/>
          </p:cNvPicPr>
          <p:nvPr/>
        </p:nvPicPr>
        <p:blipFill rotWithShape="1">
          <a:blip r:embed="rId2">
            <a:extLst>
              <a:ext uri="{28A0092B-C50C-407E-A947-70E740481C1C}">
                <a14:useLocalDpi xmlns:a14="http://schemas.microsoft.com/office/drawing/2010/main" val="0"/>
              </a:ext>
            </a:extLst>
          </a:blip>
          <a:srcRect l="73" t="25109" r="56886" b="1539"/>
          <a:stretch/>
        </p:blipFill>
        <p:spPr bwMode="auto">
          <a:xfrm>
            <a:off x="0" y="0"/>
            <a:ext cx="120646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78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TotalTime>
  <Words>1324</Words>
  <Application>Microsoft Office PowerPoint</Application>
  <PresentationFormat>Widescreen</PresentationFormat>
  <Paragraphs>135</Paragraphs>
  <Slides>47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Calibri Light</vt:lpstr>
      <vt:lpstr>Helvetica Neue</vt:lpstr>
      <vt:lpstr>Wingdings</vt:lpstr>
      <vt:lpstr>Office Theme</vt:lpstr>
      <vt:lpstr>Paget disease and Osteomyelitis</vt:lpstr>
      <vt:lpstr>Epidemiology</vt:lpstr>
      <vt:lpstr>Paget disease</vt:lpstr>
      <vt:lpstr>ETIOLOGY</vt:lpstr>
      <vt:lpstr>PATHOPHYSIOLOGY</vt:lpstr>
      <vt:lpstr>LYTIC PHASE</vt:lpstr>
      <vt:lpstr>Mixed Lytic and Blastic phase</vt:lpstr>
      <vt:lpstr>Sclerotic Phase</vt:lpstr>
      <vt:lpstr>PowerPoint Presentation</vt:lpstr>
      <vt:lpstr>PowerPoint Presentation</vt:lpstr>
      <vt:lpstr>PowerPoint Presentation</vt:lpstr>
      <vt:lpstr>PowerPoint Presentation</vt:lpstr>
      <vt:lpstr>Complications</vt:lpstr>
      <vt:lpstr>Investigations</vt:lpstr>
      <vt:lpstr>PowerPoint Presentation</vt:lpstr>
      <vt:lpstr>PowerPoint Presentation</vt:lpstr>
      <vt:lpstr>PowerPoint Presentation</vt:lpstr>
      <vt:lpstr>PowerPoint Presentation</vt:lpstr>
      <vt:lpstr>PowerPoint Presentation</vt:lpstr>
      <vt:lpstr>PowerPoint Presentation</vt:lpstr>
      <vt:lpstr>TREATMENT</vt:lpstr>
      <vt:lpstr>Osteomyelitis-Definition </vt:lpstr>
      <vt:lpstr>PowerPoint Presentation</vt:lpstr>
      <vt:lpstr>Classification and types </vt:lpstr>
      <vt:lpstr>Pathogenesis</vt:lpstr>
      <vt:lpstr>Pathogenesis</vt:lpstr>
      <vt:lpstr>Factors affecting pathogenesis</vt:lpstr>
      <vt:lpstr>Chronic osteomyelitis </vt:lpstr>
      <vt:lpstr>PowerPoint Presentation</vt:lpstr>
      <vt:lpstr>Steps in progression of chronic osteomyelitis</vt:lpstr>
      <vt:lpstr>PowerPoint Presentation</vt:lpstr>
      <vt:lpstr>PowerPoint Presentation</vt:lpstr>
      <vt:lpstr>PowerPoint Presentation</vt:lpstr>
      <vt:lpstr>PowerPoint Presentation</vt:lpstr>
      <vt:lpstr>PowerPoint Presentation</vt:lpstr>
      <vt:lpstr>Microscopic (histologic) description</vt:lpstr>
      <vt:lpstr>A small, walled-off intra-cortical abscess is called a Brodie abscess.</vt:lpstr>
      <vt:lpstr>Hematogenous osteomyelitis</vt:lpstr>
      <vt:lpstr>PowerPoint Presentation</vt:lpstr>
      <vt:lpstr>Etiology</vt:lpstr>
      <vt:lpstr>Etiology associated with certain risk factors</vt:lpstr>
      <vt:lpstr>Contagious focus and post traumatic osteomyelitis : Adults</vt:lpstr>
      <vt:lpstr>Osteomyelitis in Diabetes mellitus</vt:lpstr>
      <vt:lpstr>PowerPoint Presentation</vt:lpstr>
      <vt:lpstr>Osteomyelitis complications</vt:lpstr>
      <vt:lpstr>Clinical presentation</vt:lpstr>
      <vt:lpstr>Treatment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56</cp:revision>
  <dcterms:created xsi:type="dcterms:W3CDTF">2020-01-21T06:54:18Z</dcterms:created>
  <dcterms:modified xsi:type="dcterms:W3CDTF">2020-01-27T05:36:30Z</dcterms:modified>
</cp:coreProperties>
</file>