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70" r:id="rId14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حر 10">
            <a:extLst>
              <a:ext uri="{FF2B5EF4-FFF2-40B4-BE49-F238E27FC236}">
                <a16:creationId xmlns:a16="http://schemas.microsoft.com/office/drawing/2014/main" id="{35A1E93C-6AE4-207B-AE3F-44D6DC48DCB4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شكل حر 12">
            <a:extLst>
              <a:ext uri="{FF2B5EF4-FFF2-40B4-BE49-F238E27FC236}">
                <a16:creationId xmlns:a16="http://schemas.microsoft.com/office/drawing/2014/main" id="{8C692C73-4132-D28E-BEC6-FC99716E88AF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29">
            <a:extLst>
              <a:ext uri="{FF2B5EF4-FFF2-40B4-BE49-F238E27FC236}">
                <a16:creationId xmlns:a16="http://schemas.microsoft.com/office/drawing/2014/main" id="{6B064276-FB73-F157-F6AE-1DC8CF1CC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F9AB-36BB-40A1-813B-6CD920A9A7E9}" type="datetimeFigureOut">
              <a:rPr lang="ar-SA"/>
              <a:pPr>
                <a:defRPr/>
              </a:pPr>
              <a:t>08/08/1444</a:t>
            </a:fld>
            <a:endParaRPr lang="ar-SA"/>
          </a:p>
        </p:txBody>
      </p:sp>
      <p:sp>
        <p:nvSpPr>
          <p:cNvPr id="5" name="عنصر نائب للتذييل 18">
            <a:extLst>
              <a:ext uri="{FF2B5EF4-FFF2-40B4-BE49-F238E27FC236}">
                <a16:creationId xmlns:a16="http://schemas.microsoft.com/office/drawing/2014/main" id="{8BE35899-521A-A537-3A46-F07BF1D0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26">
            <a:extLst>
              <a:ext uri="{FF2B5EF4-FFF2-40B4-BE49-F238E27FC236}">
                <a16:creationId xmlns:a16="http://schemas.microsoft.com/office/drawing/2014/main" id="{0979D26E-961D-0263-F4C5-50167C9B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60092-8680-4406-AFD7-D739A6EBB04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502318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>
            <a:extLst>
              <a:ext uri="{FF2B5EF4-FFF2-40B4-BE49-F238E27FC236}">
                <a16:creationId xmlns:a16="http://schemas.microsoft.com/office/drawing/2014/main" id="{20891BE9-E095-75BB-9244-5AA8E0ED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56164-C1B7-45E4-A433-7DBF9EF765B6}" type="datetimeFigureOut">
              <a:rPr lang="ar-SA"/>
              <a:pPr>
                <a:defRPr/>
              </a:pPr>
              <a:t>08/08/1444</a:t>
            </a:fld>
            <a:endParaRPr lang="ar-SA"/>
          </a:p>
        </p:txBody>
      </p:sp>
      <p:sp>
        <p:nvSpPr>
          <p:cNvPr id="5" name="عنصر نائب للتذييل 21">
            <a:extLst>
              <a:ext uri="{FF2B5EF4-FFF2-40B4-BE49-F238E27FC236}">
                <a16:creationId xmlns:a16="http://schemas.microsoft.com/office/drawing/2014/main" id="{B79038DD-690C-D98A-9F28-3EE555765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>
            <a:extLst>
              <a:ext uri="{FF2B5EF4-FFF2-40B4-BE49-F238E27FC236}">
                <a16:creationId xmlns:a16="http://schemas.microsoft.com/office/drawing/2014/main" id="{42029677-14FF-B5BE-0BB2-EB8E8FB5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1FD98-5416-450A-8155-7DE0613BF88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03054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>
            <a:extLst>
              <a:ext uri="{FF2B5EF4-FFF2-40B4-BE49-F238E27FC236}">
                <a16:creationId xmlns:a16="http://schemas.microsoft.com/office/drawing/2014/main" id="{F4F869F2-6C1D-AFDC-3CB7-84F82E660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9C785-42A9-4CE2-9EF1-2FF4F5DFDB5E}" type="datetimeFigureOut">
              <a:rPr lang="ar-SA"/>
              <a:pPr>
                <a:defRPr/>
              </a:pPr>
              <a:t>08/08/1444</a:t>
            </a:fld>
            <a:endParaRPr lang="ar-SA"/>
          </a:p>
        </p:txBody>
      </p:sp>
      <p:sp>
        <p:nvSpPr>
          <p:cNvPr id="5" name="عنصر نائب للتذييل 21">
            <a:extLst>
              <a:ext uri="{FF2B5EF4-FFF2-40B4-BE49-F238E27FC236}">
                <a16:creationId xmlns:a16="http://schemas.microsoft.com/office/drawing/2014/main" id="{50D89D90-4F35-D696-33CC-BCB36175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>
            <a:extLst>
              <a:ext uri="{FF2B5EF4-FFF2-40B4-BE49-F238E27FC236}">
                <a16:creationId xmlns:a16="http://schemas.microsoft.com/office/drawing/2014/main" id="{2BD15573-801C-E092-FA2D-8CD1DBCC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B631A-38E9-43B5-8C04-B1F6B9D3064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93162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>
            <a:extLst>
              <a:ext uri="{FF2B5EF4-FFF2-40B4-BE49-F238E27FC236}">
                <a16:creationId xmlns:a16="http://schemas.microsoft.com/office/drawing/2014/main" id="{2DAF4E20-E7FE-CCE1-24FE-520A288B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F519D-F049-48BD-8256-039781AC7F53}" type="datetimeFigureOut">
              <a:rPr lang="ar-SA"/>
              <a:pPr>
                <a:defRPr/>
              </a:pPr>
              <a:t>08/08/1444</a:t>
            </a:fld>
            <a:endParaRPr lang="ar-SA"/>
          </a:p>
        </p:txBody>
      </p:sp>
      <p:sp>
        <p:nvSpPr>
          <p:cNvPr id="5" name="عنصر نائب للتذييل 21">
            <a:extLst>
              <a:ext uri="{FF2B5EF4-FFF2-40B4-BE49-F238E27FC236}">
                <a16:creationId xmlns:a16="http://schemas.microsoft.com/office/drawing/2014/main" id="{97B27B88-2A93-A864-9A68-FD23A4C9F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>
            <a:extLst>
              <a:ext uri="{FF2B5EF4-FFF2-40B4-BE49-F238E27FC236}">
                <a16:creationId xmlns:a16="http://schemas.microsoft.com/office/drawing/2014/main" id="{5B54D2AD-745F-8A76-58FC-12DD5D9C5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E26F9-144F-43AD-94E5-A706CBC1AE5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92947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 10">
            <a:extLst>
              <a:ext uri="{FF2B5EF4-FFF2-40B4-BE49-F238E27FC236}">
                <a16:creationId xmlns:a16="http://schemas.microsoft.com/office/drawing/2014/main" id="{4344A8C3-FC11-3408-4E23-86B116D9CC0A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شكل حر 12">
            <a:extLst>
              <a:ext uri="{FF2B5EF4-FFF2-40B4-BE49-F238E27FC236}">
                <a16:creationId xmlns:a16="http://schemas.microsoft.com/office/drawing/2014/main" id="{60560749-57AF-D2E5-D74E-7EFA6A5D53A6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تاريخ 3">
            <a:extLst>
              <a:ext uri="{FF2B5EF4-FFF2-40B4-BE49-F238E27FC236}">
                <a16:creationId xmlns:a16="http://schemas.microsoft.com/office/drawing/2014/main" id="{D785DA46-D3E1-09CC-7F29-1D5B9030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371D-CB54-4263-8046-29EC86E404D5}" type="datetimeFigureOut">
              <a:rPr lang="ar-SA"/>
              <a:pPr>
                <a:defRPr/>
              </a:pPr>
              <a:t>08/08/1444</a:t>
            </a:fld>
            <a:endParaRPr lang="ar-SA"/>
          </a:p>
        </p:txBody>
      </p:sp>
      <p:sp>
        <p:nvSpPr>
          <p:cNvPr id="7" name="عنصر نائب للتذييل 4">
            <a:extLst>
              <a:ext uri="{FF2B5EF4-FFF2-40B4-BE49-F238E27FC236}">
                <a16:creationId xmlns:a16="http://schemas.microsoft.com/office/drawing/2014/main" id="{DB215F2F-119A-EDFD-E7E0-56CC05F3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عنصر نائب لرقم الشريحة 5">
            <a:extLst>
              <a:ext uri="{FF2B5EF4-FFF2-40B4-BE49-F238E27FC236}">
                <a16:creationId xmlns:a16="http://schemas.microsoft.com/office/drawing/2014/main" id="{C0C6C4AF-0B9B-3310-B534-35925C31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6E516-7EBD-45B8-AC28-63D18FB80738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961200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9">
            <a:extLst>
              <a:ext uri="{FF2B5EF4-FFF2-40B4-BE49-F238E27FC236}">
                <a16:creationId xmlns:a16="http://schemas.microsoft.com/office/drawing/2014/main" id="{248D6E6E-21C4-2141-946A-8EE5C853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C85BF-6C58-4C2F-8F3E-E9BB23078EA6}" type="datetimeFigureOut">
              <a:rPr lang="ar-SA"/>
              <a:pPr>
                <a:defRPr/>
              </a:pPr>
              <a:t>08/08/1444</a:t>
            </a:fld>
            <a:endParaRPr lang="ar-SA"/>
          </a:p>
        </p:txBody>
      </p:sp>
      <p:sp>
        <p:nvSpPr>
          <p:cNvPr id="6" name="عنصر نائب للتذييل 21">
            <a:extLst>
              <a:ext uri="{FF2B5EF4-FFF2-40B4-BE49-F238E27FC236}">
                <a16:creationId xmlns:a16="http://schemas.microsoft.com/office/drawing/2014/main" id="{F0FBE92F-3EC6-BB9C-BAD9-0BB0AA91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17">
            <a:extLst>
              <a:ext uri="{FF2B5EF4-FFF2-40B4-BE49-F238E27FC236}">
                <a16:creationId xmlns:a16="http://schemas.microsoft.com/office/drawing/2014/main" id="{B31D4CF8-83AB-1A32-A12F-553BD051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8D432-B047-416D-A9CB-3131D8D87E3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9498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9">
            <a:extLst>
              <a:ext uri="{FF2B5EF4-FFF2-40B4-BE49-F238E27FC236}">
                <a16:creationId xmlns:a16="http://schemas.microsoft.com/office/drawing/2014/main" id="{CAD8C382-4526-BFC1-18F6-C55E459D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70D26-AB8D-4054-97FF-A5E8FF1488D8}" type="datetimeFigureOut">
              <a:rPr lang="ar-SA"/>
              <a:pPr>
                <a:defRPr/>
              </a:pPr>
              <a:t>08/08/1444</a:t>
            </a:fld>
            <a:endParaRPr lang="ar-SA"/>
          </a:p>
        </p:txBody>
      </p:sp>
      <p:sp>
        <p:nvSpPr>
          <p:cNvPr id="8" name="عنصر نائب للتذييل 21">
            <a:extLst>
              <a:ext uri="{FF2B5EF4-FFF2-40B4-BE49-F238E27FC236}">
                <a16:creationId xmlns:a16="http://schemas.microsoft.com/office/drawing/2014/main" id="{6BA437A5-12B6-C637-C405-8042F4D6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17">
            <a:extLst>
              <a:ext uri="{FF2B5EF4-FFF2-40B4-BE49-F238E27FC236}">
                <a16:creationId xmlns:a16="http://schemas.microsoft.com/office/drawing/2014/main" id="{9B71E131-CD8F-C63C-2A33-02DD2100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2B81E-5919-4BA0-B496-906FF9F0F346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56197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9">
            <a:extLst>
              <a:ext uri="{FF2B5EF4-FFF2-40B4-BE49-F238E27FC236}">
                <a16:creationId xmlns:a16="http://schemas.microsoft.com/office/drawing/2014/main" id="{9DE8785C-403F-31C9-92EC-066663752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106EC-38F3-4561-B0BF-B26E0E5159CC}" type="datetimeFigureOut">
              <a:rPr lang="ar-SA"/>
              <a:pPr>
                <a:defRPr/>
              </a:pPr>
              <a:t>08/08/1444</a:t>
            </a:fld>
            <a:endParaRPr lang="ar-SA"/>
          </a:p>
        </p:txBody>
      </p:sp>
      <p:sp>
        <p:nvSpPr>
          <p:cNvPr id="4" name="عنصر نائب للتذييل 21">
            <a:extLst>
              <a:ext uri="{FF2B5EF4-FFF2-40B4-BE49-F238E27FC236}">
                <a16:creationId xmlns:a16="http://schemas.microsoft.com/office/drawing/2014/main" id="{FC465EA0-D022-95F0-355F-EDCAECD98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17">
            <a:extLst>
              <a:ext uri="{FF2B5EF4-FFF2-40B4-BE49-F238E27FC236}">
                <a16:creationId xmlns:a16="http://schemas.microsoft.com/office/drawing/2014/main" id="{6AE80422-52FB-B9D3-3493-756C5E8F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EA939-BE5A-45C4-99A0-CDD7538A330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31362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>
            <a:extLst>
              <a:ext uri="{FF2B5EF4-FFF2-40B4-BE49-F238E27FC236}">
                <a16:creationId xmlns:a16="http://schemas.microsoft.com/office/drawing/2014/main" id="{1902C283-232B-0F02-4908-264BDA8F2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3E3B0-B2AB-42D0-91DE-D38B85B707D1}" type="datetimeFigureOut">
              <a:rPr lang="ar-SA"/>
              <a:pPr>
                <a:defRPr/>
              </a:pPr>
              <a:t>08/08/1444</a:t>
            </a:fld>
            <a:endParaRPr lang="ar-SA"/>
          </a:p>
        </p:txBody>
      </p:sp>
      <p:sp>
        <p:nvSpPr>
          <p:cNvPr id="3" name="عنصر نائب للتذييل 21">
            <a:extLst>
              <a:ext uri="{FF2B5EF4-FFF2-40B4-BE49-F238E27FC236}">
                <a16:creationId xmlns:a16="http://schemas.microsoft.com/office/drawing/2014/main" id="{FD33606B-F053-E774-4BBC-9AED581F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17">
            <a:extLst>
              <a:ext uri="{FF2B5EF4-FFF2-40B4-BE49-F238E27FC236}">
                <a16:creationId xmlns:a16="http://schemas.microsoft.com/office/drawing/2014/main" id="{74D86597-E40E-E0B8-0334-BC973E63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3849F-6F77-4430-BBC0-D15930C26CD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92015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C413378-D4C3-1B16-EE0D-5F781125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C365-F9A0-40A9-A1CE-66014EDAB1D2}" type="datetimeFigureOut">
              <a:rPr lang="ar-SA"/>
              <a:pPr>
                <a:defRPr/>
              </a:pPr>
              <a:t>08/08/1444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14568F1-6849-10A2-A588-12FD7DD9B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EB1058B-46E1-B5F6-691B-8A8A4855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1B388BCB-B1C5-4B67-9194-A0FCA9CA3F6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66576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/>
              <a:t>انقر فوق الرمز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9">
            <a:extLst>
              <a:ext uri="{FF2B5EF4-FFF2-40B4-BE49-F238E27FC236}">
                <a16:creationId xmlns:a16="http://schemas.microsoft.com/office/drawing/2014/main" id="{3B6DFF5F-87FF-0869-6C92-08A5862E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76F0-55F7-4E43-9CFC-4A0B2004DB08}" type="datetimeFigureOut">
              <a:rPr lang="ar-SA"/>
              <a:pPr>
                <a:defRPr/>
              </a:pPr>
              <a:t>08/08/1444</a:t>
            </a:fld>
            <a:endParaRPr lang="ar-SA"/>
          </a:p>
        </p:txBody>
      </p:sp>
      <p:sp>
        <p:nvSpPr>
          <p:cNvPr id="6" name="عنصر نائب للتذييل 21">
            <a:extLst>
              <a:ext uri="{FF2B5EF4-FFF2-40B4-BE49-F238E27FC236}">
                <a16:creationId xmlns:a16="http://schemas.microsoft.com/office/drawing/2014/main" id="{8DFCA6DB-E037-32B0-2F28-EBC00A9D3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17">
            <a:extLst>
              <a:ext uri="{FF2B5EF4-FFF2-40B4-BE49-F238E27FC236}">
                <a16:creationId xmlns:a16="http://schemas.microsoft.com/office/drawing/2014/main" id="{4BC00359-AD33-DF4E-F1FC-74C36D24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B8FD3-4C15-4F6E-A942-C76DAF74E8F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3985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>
            <a:extLst>
              <a:ext uri="{FF2B5EF4-FFF2-40B4-BE49-F238E27FC236}">
                <a16:creationId xmlns:a16="http://schemas.microsoft.com/office/drawing/2014/main" id="{5F7DB9C6-F1FE-E991-35A8-016B18271E38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شكل حر 15">
            <a:extLst>
              <a:ext uri="{FF2B5EF4-FFF2-40B4-BE49-F238E27FC236}">
                <a16:creationId xmlns:a16="http://schemas.microsoft.com/office/drawing/2014/main" id="{273DB1A1-91B0-450C-D1FA-ECDCB1F2B328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عنصر نائب للعنوان 8">
            <a:extLst>
              <a:ext uri="{FF2B5EF4-FFF2-40B4-BE49-F238E27FC236}">
                <a16:creationId xmlns:a16="http://schemas.microsoft.com/office/drawing/2014/main" id="{930877D3-A8B0-05E5-DF01-64326D790D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29" name="عنصر نائب للنص 29">
            <a:extLst>
              <a:ext uri="{FF2B5EF4-FFF2-40B4-BE49-F238E27FC236}">
                <a16:creationId xmlns:a16="http://schemas.microsoft.com/office/drawing/2014/main" id="{08D3DFAC-EDDF-386A-8B25-2B8D4C6E9F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10" name="عنصر نائب للتاريخ 9">
            <a:extLst>
              <a:ext uri="{FF2B5EF4-FFF2-40B4-BE49-F238E27FC236}">
                <a16:creationId xmlns:a16="http://schemas.microsoft.com/office/drawing/2014/main" id="{38BF8975-E4B9-9C9E-DEC9-B3486077B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6D1DCA-0EFF-45B4-A8DD-08682CB870C1}" type="datetimeFigureOut">
              <a:rPr lang="ar-SA"/>
              <a:pPr>
                <a:defRPr/>
              </a:pPr>
              <a:t>08/08/1444</a:t>
            </a:fld>
            <a:endParaRPr lang="ar-SA"/>
          </a:p>
        </p:txBody>
      </p:sp>
      <p:sp>
        <p:nvSpPr>
          <p:cNvPr id="22" name="عنصر نائب للتذييل 21">
            <a:extLst>
              <a:ext uri="{FF2B5EF4-FFF2-40B4-BE49-F238E27FC236}">
                <a16:creationId xmlns:a16="http://schemas.microsoft.com/office/drawing/2014/main" id="{E67E904E-FE2E-BFF3-1178-4839942A8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8" name="عنصر نائب لرقم الشريحة 17">
            <a:extLst>
              <a:ext uri="{FF2B5EF4-FFF2-40B4-BE49-F238E27FC236}">
                <a16:creationId xmlns:a16="http://schemas.microsoft.com/office/drawing/2014/main" id="{CB7B7095-C706-85DC-E59A-662A1E452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>
                <a:solidFill>
                  <a:srgbClr val="9B9A98"/>
                </a:solidFill>
                <a:cs typeface="Tahoma" panose="020B0604030504040204" pitchFamily="34" charset="0"/>
              </a:defRPr>
            </a:lvl1pPr>
          </a:lstStyle>
          <a:p>
            <a:fld id="{3DC9F3C8-5492-4D14-9940-9288B4C4B611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15" r:id="rId2"/>
    <p:sldLayoutId id="2147483824" r:id="rId3"/>
    <p:sldLayoutId id="2147483816" r:id="rId4"/>
    <p:sldLayoutId id="2147483817" r:id="rId5"/>
    <p:sldLayoutId id="2147483818" r:id="rId6"/>
    <p:sldLayoutId id="2147483819" r:id="rId7"/>
    <p:sldLayoutId id="2147483825" r:id="rId8"/>
    <p:sldLayoutId id="2147483820" r:id="rId9"/>
    <p:sldLayoutId id="2147483821" r:id="rId10"/>
    <p:sldLayoutId id="2147483822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9pPr>
    </p:titleStyle>
    <p:bodyStyle>
      <a:lvl1pPr marL="419100" indent="-3825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r" rtl="1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r" rtl="1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3.vml" /><Relationship Id="rId4" Type="http://schemas.openxmlformats.org/officeDocument/2006/relationships/image" Target="../media/image10.emf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4.emf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2.vml" /><Relationship Id="rId4" Type="http://schemas.openxmlformats.org/officeDocument/2006/relationships/image" Target="../media/image8.em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7618C9-B3D4-C527-F6B1-D3352DF1D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896" y="2232660"/>
            <a:ext cx="7632512" cy="2301240"/>
          </a:xfrm>
        </p:spPr>
        <p:txBody>
          <a:bodyPr>
            <a:normAutofit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>
                <a:solidFill>
                  <a:srgbClr val="002060"/>
                </a:solidFill>
              </a:rPr>
              <a:t> 2- Muscle physiology - II</a:t>
            </a:r>
            <a:br>
              <a:rPr>
                <a:solidFill>
                  <a:srgbClr val="002060"/>
                </a:solidFill>
              </a:rPr>
            </a:br>
            <a:endParaRPr lang="ar-SA">
              <a:solidFill>
                <a:srgbClr val="002060"/>
              </a:solidFill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9FB99D3-8287-F5F6-EE6B-7DA734D78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4533900"/>
            <a:ext cx="6400800" cy="839788"/>
          </a:xfrm>
        </p:spPr>
        <p:txBody>
          <a:bodyPr/>
          <a:lstStyle/>
          <a:p>
            <a:pPr algn="ctr" rtl="0" eaLnBrk="1" hangingPunct="1">
              <a:lnSpc>
                <a:spcPct val="90000"/>
              </a:lnSpc>
              <a:defRPr/>
            </a:pPr>
            <a:r>
              <a:rPr lang="en-US" altLang="en-US" sz="3000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ahoma" panose="020B0604030504040204" pitchFamily="34" charset="0"/>
              </a:rPr>
              <a:t>Prof. Sherif W. Mansour</a:t>
            </a:r>
          </a:p>
          <a:p>
            <a:pPr algn="ctr" rtl="0" eaLnBrk="1" hangingPunct="1">
              <a:lnSpc>
                <a:spcPct val="90000"/>
              </a:lnSpc>
              <a:defRPr/>
            </a:pPr>
            <a:r>
              <a:rPr lang="en-US" altLang="en-US" sz="2200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ahoma" panose="020B0604030504040204" pitchFamily="34" charset="0"/>
              </a:rPr>
              <a:t>Physiology dpt., Mutah School of medicine</a:t>
            </a:r>
            <a:endParaRPr lang="ar-SA" altLang="en-US" sz="2200" b="1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124" name="Picture 2" descr="C:\Users\Dr Sherif\Desktop\مؤتة.jpg">
            <a:extLst>
              <a:ext uri="{FF2B5EF4-FFF2-40B4-BE49-F238E27FC236}">
                <a16:creationId xmlns:a16="http://schemas.microsoft.com/office/drawing/2014/main" id="{6D7A7667-4CD0-64B7-5549-B2DA2D8CC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7188"/>
            <a:ext cx="10858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لمحتوى 2">
            <a:extLst>
              <a:ext uri="{FF2B5EF4-FFF2-40B4-BE49-F238E27FC236}">
                <a16:creationId xmlns:a16="http://schemas.microsoft.com/office/drawing/2014/main" id="{EAE2F8A1-0452-438D-5948-24A418BF3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5888"/>
            <a:ext cx="8713788" cy="5589587"/>
          </a:xfrm>
        </p:spPr>
        <p:txBody>
          <a:bodyPr/>
          <a:lstStyle/>
          <a:p>
            <a:pPr marL="0" indent="0" algn="ctr" rtl="0" eaLnBrk="1" hangingPunct="1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Excitability of S.M</a:t>
            </a:r>
          </a:p>
          <a:p>
            <a:pPr marL="0" indent="0" algn="ctr" rtl="0" eaLnBrk="1" hangingPunct="1">
              <a:buFont typeface="Wingdings 2" panose="05020102010507070707" pitchFamily="18" charset="2"/>
              <a:buNone/>
            </a:pPr>
            <a:endParaRPr lang="en-US" alt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•RMP: is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unstable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about – 40 to –60 mvolt. with slow sine waves.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•Action potential of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types:    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a-Spike potential 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in sk. ms with duration of 50 msec. Present in the single unit  S.M fibers.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b-Action potential with prolonged plateau 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(hundreds of m.sec) due to delayed repolarization  as in uterus (similar to cardiac potential).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c-Spike pot. with serrations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in small intestine.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d-Pacemaker potential 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(slow – wave potential): It occurs due to rhythmical activity of Na+-K+ pump. When the wave reach the firing level (-35 mv) → action potentials which spread over the muscle. This type of potential initiates rhythmical contraction of GIT (as in the automatic cardiac fibers).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Ionic base of action potential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may due to Na+ influx or Ca++ influx or both.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B386DA34-2CC7-247B-28F4-473BF20E3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188" y="2870200"/>
            <a:ext cx="1539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152352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400" b="1">
              <a:latin typeface="Times New Roman" panose="02020603050405020304" pitchFamily="18" charset="0"/>
            </a:endParaRPr>
          </a:p>
          <a:p>
            <a:endParaRPr lang="en-US" altLang="en-US"/>
          </a:p>
        </p:txBody>
      </p:sp>
      <p:pic>
        <p:nvPicPr>
          <p:cNvPr id="14340" name="Picture 2" descr="F5">
            <a:extLst>
              <a:ext uri="{FF2B5EF4-FFF2-40B4-BE49-F238E27FC236}">
                <a16:creationId xmlns:a16="http://schemas.microsoft.com/office/drawing/2014/main" id="{6BE6273C-29DB-A927-ED02-9B76D9B1E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05263"/>
            <a:ext cx="734536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لمحتوى 2">
            <a:extLst>
              <a:ext uri="{FF2B5EF4-FFF2-40B4-BE49-F238E27FC236}">
                <a16:creationId xmlns:a16="http://schemas.microsoft.com/office/drawing/2014/main" id="{D0235108-5ABD-7C04-1210-9867E8838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856663" cy="5589587"/>
          </a:xfrm>
        </p:spPr>
        <p:txBody>
          <a:bodyPr/>
          <a:lstStyle/>
          <a:p>
            <a:pPr marL="0" indent="0" algn="ctr" rtl="0" eaLnBrk="1" hangingPunct="1">
              <a:buFont typeface="Wingdings 2" panose="05020102010507070707" pitchFamily="18" charset="2"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Contractility of S.M.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•Excitation contraction coupling: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Extracellular Ca++ influx or intracellular Ca++ release from the sarcoplasmic reticulum→↑ intracellular Ca++ which combine with calmodulin → activate myosin light chain kinase enzyme → phosphorylation of the light chain of myosin → binding of actin &amp; myosin → shortening (contraction).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Relaxation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↓ intra-celular Ca++ (by Ca++ pump) → stimulate myosin phosphatase enzyme → removal of phosphate from light chain of myosin → stop contraction → relaxation.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Characters of S.M. contractility: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1-Spontaneous contraction but under nervous regulation.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cycling of cross bridges 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 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onset of contraction and relaxation.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4-Energy and O2 consumption is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depends mainly on anaerobic glycolysis. So it is not easily fatigued.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5-SM has great ability to shorten as far greater percentage of its length.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6-Its contraction is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sluggish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excitation / contraction coupling is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slow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also Ca++ pump is slow so contraction is maintained than in skeletal muscle.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7-Latch mechanism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 prolonged tonic contraction needs less energy, less nervous or chemical stimulation than initial activity. So this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delays fatigue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 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relaxation (plasticity) 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which if SM is slowly stretched → increased tension at first then the tension gradually decreases inspite of continuous stretch (e.g., the urinary bladder can receive large volumes of urine without marked increase in wall tension).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9-Visceral SM shows:      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Tone 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continuous mild contraction 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Rhythm 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irregular cont. due to repetitive    discharge of spike potential. 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2BD714B0-A180-AEBB-4BF7-3BEF599C6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188" y="2870200"/>
            <a:ext cx="1539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152352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400" b="1">
              <a:latin typeface="Times New Roman" panose="02020603050405020304" pitchFamily="18" charset="0"/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لمحتوى 2">
            <a:extLst>
              <a:ext uri="{FF2B5EF4-FFF2-40B4-BE49-F238E27FC236}">
                <a16:creationId xmlns:a16="http://schemas.microsoft.com/office/drawing/2014/main" id="{C04C047C-C0EE-02C2-FF60-A155BCFD2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856663" cy="6192837"/>
          </a:xfrm>
        </p:spPr>
        <p:txBody>
          <a:bodyPr/>
          <a:lstStyle/>
          <a:p>
            <a:pPr marL="0" indent="0" algn="ctr" rtl="0" eaLnBrk="1" hangingPunct="1">
              <a:buFont typeface="Wingdings 2" panose="05020102010507070707" pitchFamily="18" charset="2"/>
              <a:buNone/>
            </a:pPr>
            <a:endParaRPr lang="en-US" alt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0" eaLnBrk="1" hangingPunct="1">
              <a:buFont typeface="Wingdings 2" panose="05020102010507070707" pitchFamily="18" charset="2"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affecting excitability &amp; contractility</a:t>
            </a: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4C5AC29C-D105-6A0C-7A95-E8A44CD32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188" y="2870200"/>
            <a:ext cx="1539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152352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400" b="1">
              <a:latin typeface="Times New Roman" panose="02020603050405020304" pitchFamily="18" charset="0"/>
            </a:endParaRPr>
          </a:p>
          <a:p>
            <a:endParaRPr lang="en-US" altLang="en-US"/>
          </a:p>
        </p:txBody>
      </p:sp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D63FB5C0-2D85-A666-AB60-622188495E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88" y="1558925"/>
          <a:ext cx="10507662" cy="571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Document" r:id="rId3" imgW="7586726" imgH="4138365" progId="Word.Document.12">
                  <p:embed/>
                </p:oleObj>
              </mc:Choice>
              <mc:Fallback>
                <p:oleObj name="Document" r:id="rId3" imgW="7586726" imgH="4138365" progId="Word.Document.12">
                  <p:embed/>
                  <p:pic>
                    <p:nvPicPr>
                      <p:cNvPr id="16388" name="Object 4">
                        <a:extLst>
                          <a:ext uri="{FF2B5EF4-FFF2-40B4-BE49-F238E27FC236}">
                            <a16:creationId xmlns:a16="http://schemas.microsoft.com/office/drawing/2014/main" id="{D63FB5C0-2D85-A666-AB60-622188495E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1558925"/>
                        <a:ext cx="10507662" cy="571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1CAB-44D8-2C51-D06A-82D6E02F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060575"/>
            <a:ext cx="7467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B1C8E39B-9BA2-B989-B59F-8765E2D35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357563"/>
            <a:ext cx="3284538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لمحتوى 2">
            <a:extLst>
              <a:ext uri="{FF2B5EF4-FFF2-40B4-BE49-F238E27FC236}">
                <a16:creationId xmlns:a16="http://schemas.microsoft.com/office/drawing/2014/main" id="{A7A11374-6C5F-5865-E5F9-EFB1627FF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88913"/>
            <a:ext cx="8569325" cy="5589587"/>
          </a:xfrm>
        </p:spPr>
        <p:txBody>
          <a:bodyPr/>
          <a:lstStyle/>
          <a:p>
            <a:pPr marL="0" indent="0" algn="ctr" rtl="0" eaLnBrk="1" hangingPunct="1">
              <a:buFont typeface="Wingdings 2" panose="05020102010507070707" pitchFamily="18" charset="2"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simple muscle twitch</a:t>
            </a:r>
          </a:p>
          <a:p>
            <a:pPr marL="0" indent="0" algn="ctr" rtl="0" eaLnBrk="1" hangingPunct="1">
              <a:buFont typeface="Wingdings 2" panose="05020102010507070707" pitchFamily="18" charset="2"/>
              <a:buNone/>
            </a:pP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 It is the response of the muscle to a single maximal stimulus and consists of: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Latent period:  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-It is the time between time of stimulus &amp; response.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-About 0.01 second duration. - Due to: 1- conduction of impulse in nerve 2- production of MEP potential. 3-conduction of impulse in the muscle. 4- contraction and 5- the time of recording.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Contraction period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during it the muscle contracts either isometrically or isotonically.(0.04 sec.)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Relaxation period: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muscle relaxed (= 0.05 sec. In isotonic relaxation).  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N.B.: The simple muscle twitch can be studied in the nerve muscle preparation (siatic – gastrocnemius frog muscle).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4">
            <a:extLst>
              <a:ext uri="{FF2B5EF4-FFF2-40B4-BE49-F238E27FC236}">
                <a16:creationId xmlns:a16="http://schemas.microsoft.com/office/drawing/2014/main" id="{F974EFCA-3F01-5AD1-E735-9CDBB50CC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188" y="2870200"/>
            <a:ext cx="1539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152352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400" b="1">
              <a:latin typeface="Times New Roman" panose="02020603050405020304" pitchFamily="18" charset="0"/>
            </a:endParaRPr>
          </a:p>
          <a:p>
            <a:endParaRPr lang="en-US" altLang="en-US"/>
          </a:p>
        </p:txBody>
      </p:sp>
      <p:pic>
        <p:nvPicPr>
          <p:cNvPr id="6148" name="Picture 22" descr="slide0004_image014">
            <a:extLst>
              <a:ext uri="{FF2B5EF4-FFF2-40B4-BE49-F238E27FC236}">
                <a16:creationId xmlns:a16="http://schemas.microsoft.com/office/drawing/2014/main" id="{E672B777-BE8B-9955-7590-54C6E8DCA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5"/>
          <a:stretch>
            <a:fillRect/>
          </a:stretch>
        </p:blipFill>
        <p:spPr bwMode="auto">
          <a:xfrm>
            <a:off x="1042988" y="3716338"/>
            <a:ext cx="734536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لمحتوى 2">
            <a:extLst>
              <a:ext uri="{FF2B5EF4-FFF2-40B4-BE49-F238E27FC236}">
                <a16:creationId xmlns:a16="http://schemas.microsoft.com/office/drawing/2014/main" id="{5CC9A96C-4DB0-59E7-4EC2-4C2E0D3F7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88913"/>
            <a:ext cx="8569325" cy="5589587"/>
          </a:xfrm>
        </p:spPr>
        <p:txBody>
          <a:bodyPr/>
          <a:lstStyle/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affecting the simple muscle twitch: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1-Type of muscle: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2 types of muscle fibers: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N.B.: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muscle contain both types but one is predominant.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C45F475D-E7B7-3C1C-4608-3CD335853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188" y="2870200"/>
            <a:ext cx="1539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152352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400" b="1">
              <a:latin typeface="Times New Roman" panose="02020603050405020304" pitchFamily="18" charset="0"/>
            </a:endParaRPr>
          </a:p>
          <a:p>
            <a:endParaRPr lang="en-US" altLang="en-US"/>
          </a:p>
        </p:txBody>
      </p:sp>
      <p:graphicFrame>
        <p:nvGraphicFramePr>
          <p:cNvPr id="7172" name="Object 1">
            <a:extLst>
              <a:ext uri="{FF2B5EF4-FFF2-40B4-BE49-F238E27FC236}">
                <a16:creationId xmlns:a16="http://schemas.microsoft.com/office/drawing/2014/main" id="{2A870D4A-29BB-587A-9871-198974DE49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7175" y="1216025"/>
          <a:ext cx="6650038" cy="539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3" imgW="6156748" imgH="5010093" progId="Word.Document.12">
                  <p:embed/>
                </p:oleObj>
              </mc:Choice>
              <mc:Fallback>
                <p:oleObj name="Document" r:id="rId3" imgW="6156748" imgH="5010093" progId="Word.Document.12">
                  <p:embed/>
                  <p:pic>
                    <p:nvPicPr>
                      <p:cNvPr id="7172" name="Object 1">
                        <a:extLst>
                          <a:ext uri="{FF2B5EF4-FFF2-40B4-BE49-F238E27FC236}">
                            <a16:creationId xmlns:a16="http://schemas.microsoft.com/office/drawing/2014/main" id="{2A870D4A-29BB-587A-9871-198974DE49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1216025"/>
                        <a:ext cx="6650038" cy="539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صر نائب للمحتوى 2">
            <a:extLst>
              <a:ext uri="{FF2B5EF4-FFF2-40B4-BE49-F238E27FC236}">
                <a16:creationId xmlns:a16="http://schemas.microsoft.com/office/drawing/2014/main" id="{B3C54527-5BBF-A483-CC4D-256352107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5888"/>
            <a:ext cx="8713787" cy="5589587"/>
          </a:xfrm>
        </p:spPr>
        <p:txBody>
          <a:bodyPr/>
          <a:lstStyle/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Temperature: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Warming of the muscle as in muscular exercise leads to stronger and rapid contraction by acceleration of the chemical reactions and decrease the muscle viscosity. But overheating (&gt; 45°C) → heat rigor (stiffness).    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Initial length: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strength of contraction (in isotonic contraction) and the developed tension (in isometric contraction) are directly proportional to the initial length of the muscle fibre up to limit (Starling’s law).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Fatigue: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•Definition:- It is the gradual decrease in the muscle contraction and prolonged duration of all phases of the SMT, especially relaxation due to repeated and strong stimulation of the muscle. •	The effect: decrease strength and prolonged duration of contraction and incomplete or absent relaxation 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•The cause of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 In case of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stimulation (via stimulation of its motor nerve) is the gradual exhaustion of Ach at the MEP.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-Also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stimulation of the muscle may lead to fatigue due to   exhaustion of energy sources (ATP) or accumulation of metabolites.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living muscle (after exercise),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caused by: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1-Decrease blood supply to the muscle.               2-Decrease energy sources.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3-Accumulation of metabolites which depress the brain and spinal cord (central effect).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Contracture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occur with fatigue due to decrease in ATP required for separation between the thin and thick filaments and muscle relaxation.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D55B94B3-EB7E-6D13-2408-C29AEC959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188" y="2870200"/>
            <a:ext cx="1539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152352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400" b="1">
              <a:latin typeface="Times New Roman" panose="02020603050405020304" pitchFamily="18" charset="0"/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لمحتوى 2">
            <a:extLst>
              <a:ext uri="{FF2B5EF4-FFF2-40B4-BE49-F238E27FC236}">
                <a16:creationId xmlns:a16="http://schemas.microsoft.com/office/drawing/2014/main" id="{3E48283E-13F1-DE42-4873-991B4ED26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5888"/>
            <a:ext cx="8713787" cy="5589587"/>
          </a:xfrm>
        </p:spPr>
        <p:txBody>
          <a:bodyPr/>
          <a:lstStyle/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 Stair-case (Treppe) phenomenon: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occurs in the skeletal and cardiac muscle.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-It is a gradual increase in muscle contraction until plateau.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-This occurs by application of series of maximal stimuli just after relaxation period of each muscle twitch.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-This is due to: 1- accumulation of Ca++ intracellular.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2- ↑ temperature of the muscle.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3- ↓ K+ &amp; ↑ Na+ intra-cellulary → ↑ Ca+2 release from sarcoplasmic reticulum→↑contraction.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0CBD3B7C-47C6-C715-CF0F-0E021F6BB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188" y="2870200"/>
            <a:ext cx="1539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152352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400" b="1">
              <a:latin typeface="Times New Roman" panose="02020603050405020304" pitchFamily="18" charset="0"/>
            </a:endParaRPr>
          </a:p>
          <a:p>
            <a:endParaRPr lang="en-US" altLang="en-US"/>
          </a:p>
        </p:txBody>
      </p:sp>
      <p:pic>
        <p:nvPicPr>
          <p:cNvPr id="9220" name="Picture 2" descr="slide_19">
            <a:extLst>
              <a:ext uri="{FF2B5EF4-FFF2-40B4-BE49-F238E27FC236}">
                <a16:creationId xmlns:a16="http://schemas.microsoft.com/office/drawing/2014/main" id="{502315D9-1B33-87E1-64BF-E1C9308EA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8" t="24036" b="19748"/>
          <a:stretch>
            <a:fillRect/>
          </a:stretch>
        </p:blipFill>
        <p:spPr bwMode="auto">
          <a:xfrm>
            <a:off x="1187450" y="3213100"/>
            <a:ext cx="65532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صر نائب للمحتوى 2">
            <a:extLst>
              <a:ext uri="{FF2B5EF4-FFF2-40B4-BE49-F238E27FC236}">
                <a16:creationId xmlns:a16="http://schemas.microsoft.com/office/drawing/2014/main" id="{AB7ECAC1-CA12-C12E-81E4-220C00C42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5888"/>
            <a:ext cx="8713788" cy="5589587"/>
          </a:xfrm>
        </p:spPr>
        <p:txBody>
          <a:bodyPr/>
          <a:lstStyle/>
          <a:p>
            <a:pPr marL="0" indent="0" algn="ctr" rtl="0" eaLnBrk="1" hangingPunct="1">
              <a:buFont typeface="Wingdings 2" panose="05020102010507070707" pitchFamily="18" charset="2"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Summation of muscle contractions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Since the contraction phase in the skeletal muscle starts with the relative refractory period, the muscle respond to another stimulus during either cont. or relaxation → summation of contraction.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Effect of two successive stimuli: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frequency of stimulation: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 b="1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stimulus 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falls in relation to preceding one: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During the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latent period 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no response (during ARP).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During the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 period 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more strong contract.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During the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relaxation period 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2 peaks contraction.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 Just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relaxation period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stair-case phenomenon.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relaxation 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normal second contraction.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Effect of  multiple successive stimuli: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If the frequency is low → separate twitches with Stair – case phenomenon.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If the frequency increases and stimuli falls during relaxation phase of preceding twitch → Clonus (incomplete tetanus).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If the frequency increases more and stimuli falls during contraction phase → sustained contraction (complete tetanus).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N.B.: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Cooling, fatigue &amp; anticholinesterase  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(Eserine) change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clonus into complete tetanus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However,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warmness and rest 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 the reverse.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9E39E824-B918-991F-8B05-C92DD2D08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188" y="2870200"/>
            <a:ext cx="1539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152352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400" b="1">
              <a:latin typeface="Times New Roman" panose="02020603050405020304" pitchFamily="18" charset="0"/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صر نائب للمحتوى 2">
            <a:extLst>
              <a:ext uri="{FF2B5EF4-FFF2-40B4-BE49-F238E27FC236}">
                <a16:creationId xmlns:a16="http://schemas.microsoft.com/office/drawing/2014/main" id="{792A8964-A039-6386-95EA-C5D75ADA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5888"/>
            <a:ext cx="8713788" cy="5589587"/>
          </a:xfrm>
        </p:spPr>
        <p:txBody>
          <a:bodyPr/>
          <a:lstStyle/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0A1A4784-494C-881A-A37C-D3BB5B107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188" y="2870200"/>
            <a:ext cx="1539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152352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400" b="1">
              <a:latin typeface="Times New Roman" panose="02020603050405020304" pitchFamily="18" charset="0"/>
            </a:endParaRPr>
          </a:p>
          <a:p>
            <a:endParaRPr lang="en-US" altLang="en-US"/>
          </a:p>
        </p:txBody>
      </p:sp>
      <p:pic>
        <p:nvPicPr>
          <p:cNvPr id="11268" name="Picture 2" descr="Myogram - contractions 01">
            <a:extLst>
              <a:ext uri="{FF2B5EF4-FFF2-40B4-BE49-F238E27FC236}">
                <a16:creationId xmlns:a16="http://schemas.microsoft.com/office/drawing/2014/main" id="{2E702E4D-1FE1-A722-840A-E2866F6D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792003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1">
            <a:extLst>
              <a:ext uri="{FF2B5EF4-FFF2-40B4-BE49-F238E27FC236}">
                <a16:creationId xmlns:a16="http://schemas.microsoft.com/office/drawing/2014/main" id="{49494515-5614-C754-EED2-E9E36DC75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997200"/>
            <a:ext cx="1008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b="1">
                <a:solidFill>
                  <a:srgbClr val="002060"/>
                </a:solidFill>
              </a:rPr>
              <a:t>Clonus</a:t>
            </a:r>
          </a:p>
        </p:txBody>
      </p:sp>
      <p:sp>
        <p:nvSpPr>
          <p:cNvPr id="11270" name="TextBox 5">
            <a:extLst>
              <a:ext uri="{FF2B5EF4-FFF2-40B4-BE49-F238E27FC236}">
                <a16:creationId xmlns:a16="http://schemas.microsoft.com/office/drawing/2014/main" id="{8DB3E2B8-E4DA-16CD-051C-98D61EB1E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997200"/>
            <a:ext cx="1008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b="1">
                <a:solidFill>
                  <a:srgbClr val="002060"/>
                </a:solidFill>
              </a:rPr>
              <a:t>Treppe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لمحتوى 2">
            <a:extLst>
              <a:ext uri="{FF2B5EF4-FFF2-40B4-BE49-F238E27FC236}">
                <a16:creationId xmlns:a16="http://schemas.microsoft.com/office/drawing/2014/main" id="{4E010EA2-9FF2-B9FC-E6A4-1E007EEF0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5888"/>
            <a:ext cx="8713788" cy="5589587"/>
          </a:xfrm>
        </p:spPr>
        <p:txBody>
          <a:bodyPr/>
          <a:lstStyle/>
          <a:p>
            <a:pPr marL="0" indent="0" algn="ctr" rtl="0" eaLnBrk="1" hangingPunct="1">
              <a:buFont typeface="Wingdings 2" panose="05020102010507070707" pitchFamily="18" charset="2"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 Muscle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•Site: it  presents in wall of most viscera, bl. vessels, some glands, intraocular muscles and erector pilae ms. So, it controls the involuntary activities.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Structure: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Smooth muscle fibers are spindle-shaped, non striated (plain) cells with central long nuclei. 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Fiber’s length is 20-500 microns and diameter 2-5 microns.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S.M. contains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actin filaments which attached to each other and to dense bodies 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S.M contain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calmodulin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instead of troponin-tropomyosin.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S.M contain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mitochondria and endoplasmic reticulum.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-S.M innervated by autonomic nervous system.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endParaRPr lang="en-US" altLang="en-US" sz="1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F2513157-CFBC-5FE9-D905-7B3BEA050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188" y="2870200"/>
            <a:ext cx="1539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152352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400" b="1">
              <a:latin typeface="Times New Roman" panose="02020603050405020304" pitchFamily="18" charset="0"/>
            </a:endParaRPr>
          </a:p>
          <a:p>
            <a:endParaRPr lang="en-US" altLang="en-US"/>
          </a:p>
        </p:txBody>
      </p:sp>
      <p:pic>
        <p:nvPicPr>
          <p:cNvPr id="12292" name="Picture 2" descr="Muscle-cells-1024x1024">
            <a:extLst>
              <a:ext uri="{FF2B5EF4-FFF2-40B4-BE49-F238E27FC236}">
                <a16:creationId xmlns:a16="http://schemas.microsoft.com/office/drawing/2014/main" id="{31F3B9D9-AE4A-170D-78AA-6DAC54F3B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00438"/>
            <a:ext cx="48244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>
            <a:extLst>
              <a:ext uri="{FF2B5EF4-FFF2-40B4-BE49-F238E27FC236}">
                <a16:creationId xmlns:a16="http://schemas.microsoft.com/office/drawing/2014/main" id="{59D2CE68-A60B-2CBD-04A1-7A4EB3670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437063"/>
            <a:ext cx="300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2060"/>
                </a:solidFill>
              </a:rPr>
              <a:t>Types of smooth muscles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لمحتوى 2">
            <a:extLst>
              <a:ext uri="{FF2B5EF4-FFF2-40B4-BE49-F238E27FC236}">
                <a16:creationId xmlns:a16="http://schemas.microsoft.com/office/drawing/2014/main" id="{30E591BC-C0BB-024E-A7B6-795B0CD63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5888"/>
            <a:ext cx="8713788" cy="6049962"/>
          </a:xfrm>
        </p:spPr>
        <p:txBody>
          <a:bodyPr/>
          <a:lstStyle/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S.M of two types:</a:t>
            </a:r>
          </a:p>
          <a:p>
            <a:pPr marL="0" indent="0" algn="just" rtl="0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-S.M has no motor end plate but at nerve endings (sympathetic or parasympathetic) there are special nodes (varicosities) via it neuromuscular transmission occurs → depolarization followed by contraction or hyperpolarization followed by relaxation according to the type of chemical transmitter.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ACE5629B-2247-C9CE-A6E7-2FC8A0F89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188" y="2870200"/>
            <a:ext cx="1539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152352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400" b="1">
              <a:latin typeface="Times New Roman" panose="02020603050405020304" pitchFamily="18" charset="0"/>
            </a:endParaRPr>
          </a:p>
          <a:p>
            <a:endParaRPr lang="en-US" altLang="en-US"/>
          </a:p>
        </p:txBody>
      </p:sp>
      <p:graphicFrame>
        <p:nvGraphicFramePr>
          <p:cNvPr id="13316" name="Object 1">
            <a:extLst>
              <a:ext uri="{FF2B5EF4-FFF2-40B4-BE49-F238E27FC236}">
                <a16:creationId xmlns:a16="http://schemas.microsoft.com/office/drawing/2014/main" id="{AD6DB550-7D46-B349-8116-69C18E2EF4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4788" y="1392238"/>
          <a:ext cx="6142037" cy="404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Document" r:id="rId3" imgW="6193451" imgH="4081043" progId="Word.Document.12">
                  <p:embed/>
                </p:oleObj>
              </mc:Choice>
              <mc:Fallback>
                <p:oleObj name="Document" r:id="rId3" imgW="6193451" imgH="4081043" progId="Word.Document.12">
                  <p:embed/>
                  <p:pic>
                    <p:nvPicPr>
                      <p:cNvPr id="13316" name="Object 1">
                        <a:extLst>
                          <a:ext uri="{FF2B5EF4-FFF2-40B4-BE49-F238E27FC236}">
                            <a16:creationId xmlns:a16="http://schemas.microsoft.com/office/drawing/2014/main" id="{AD6DB550-7D46-B349-8116-69C18E2EF4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1392238"/>
                        <a:ext cx="6142037" cy="404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تقنية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457</TotalTime>
  <Words>1101</Words>
  <Application>Microsoft Office PowerPoint</Application>
  <PresentationFormat>On-screen Show (4:3)</PresentationFormat>
  <Paragraphs>108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تقنية</vt:lpstr>
      <vt:lpstr> 2- Muscle physiology - II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CARDIAC CYCLE</dc:title>
  <dc:creator>Dr.Waleed R. Ezzat</dc:creator>
  <cp:lastModifiedBy>razanemad852@gmail.com</cp:lastModifiedBy>
  <cp:revision>73</cp:revision>
  <dcterms:created xsi:type="dcterms:W3CDTF">2018-04-21T22:12:54Z</dcterms:created>
  <dcterms:modified xsi:type="dcterms:W3CDTF">2023-02-28T19:18:39Z</dcterms:modified>
</cp:coreProperties>
</file>