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4"/>
  </p:notesMasterIdLst>
  <p:sldIdLst>
    <p:sldId id="256" r:id="rId2"/>
    <p:sldId id="279" r:id="rId3"/>
    <p:sldId id="275" r:id="rId4"/>
    <p:sldId id="276" r:id="rId5"/>
    <p:sldId id="277" r:id="rId6"/>
    <p:sldId id="285" r:id="rId7"/>
    <p:sldId id="257" r:id="rId8"/>
    <p:sldId id="280" r:id="rId9"/>
    <p:sldId id="281" r:id="rId10"/>
    <p:sldId id="259" r:id="rId11"/>
    <p:sldId id="282" r:id="rId12"/>
    <p:sldId id="283" r:id="rId13"/>
    <p:sldId id="284" r:id="rId14"/>
    <p:sldId id="272" r:id="rId15"/>
    <p:sldId id="286" r:id="rId16"/>
    <p:sldId id="287" r:id="rId17"/>
    <p:sldId id="288" r:id="rId18"/>
    <p:sldId id="289" r:id="rId19"/>
    <p:sldId id="290" r:id="rId20"/>
    <p:sldId id="278" r:id="rId21"/>
    <p:sldId id="269" r:id="rId22"/>
    <p:sldId id="265" r:id="rId23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Melad Paulis" userId="aa735d7ac165b432" providerId="LiveId" clId="{59672E9C-18D0-4051-B59E-1982D0AFA516}"/>
    <pc:docChg chg="custSel addSld delSld modSld">
      <pc:chgData name="Dr Melad Paulis" userId="aa735d7ac165b432" providerId="LiveId" clId="{59672E9C-18D0-4051-B59E-1982D0AFA516}" dt="2019-09-07T09:07:11.473" v="129" actId="2696"/>
      <pc:docMkLst>
        <pc:docMk/>
      </pc:docMkLst>
      <pc:sldChg chg="del">
        <pc:chgData name="Dr Melad Paulis" userId="aa735d7ac165b432" providerId="LiveId" clId="{59672E9C-18D0-4051-B59E-1982D0AFA516}" dt="2019-09-07T09:07:11.473" v="129" actId="2696"/>
        <pc:sldMkLst>
          <pc:docMk/>
          <pc:sldMk cId="0" sldId="264"/>
        </pc:sldMkLst>
      </pc:sldChg>
      <pc:sldChg chg="del">
        <pc:chgData name="Dr Melad Paulis" userId="aa735d7ac165b432" providerId="LiveId" clId="{59672E9C-18D0-4051-B59E-1982D0AFA516}" dt="2019-09-07T09:07:05.069" v="128" actId="2696"/>
        <pc:sldMkLst>
          <pc:docMk/>
          <pc:sldMk cId="0" sldId="273"/>
        </pc:sldMkLst>
      </pc:sldChg>
      <pc:sldChg chg="addSp delSp modSp add">
        <pc:chgData name="Dr Melad Paulis" userId="aa735d7ac165b432" providerId="LiveId" clId="{59672E9C-18D0-4051-B59E-1982D0AFA516}" dt="2019-09-07T08:45:32.880" v="3" actId="1076"/>
        <pc:sldMkLst>
          <pc:docMk/>
          <pc:sldMk cId="2260567429" sldId="285"/>
        </pc:sldMkLst>
        <pc:spChg chg="del">
          <ac:chgData name="Dr Melad Paulis" userId="aa735d7ac165b432" providerId="LiveId" clId="{59672E9C-18D0-4051-B59E-1982D0AFA516}" dt="2019-09-07T08:45:27.267" v="1"/>
          <ac:spMkLst>
            <pc:docMk/>
            <pc:sldMk cId="2260567429" sldId="285"/>
            <ac:spMk id="3" creationId="{E58CC4FE-C49D-4CE4-9794-FF2DE8D31A30}"/>
          </ac:spMkLst>
        </pc:spChg>
        <pc:picChg chg="add mod">
          <ac:chgData name="Dr Melad Paulis" userId="aa735d7ac165b432" providerId="LiveId" clId="{59672E9C-18D0-4051-B59E-1982D0AFA516}" dt="2019-09-07T08:45:32.880" v="3" actId="1076"/>
          <ac:picMkLst>
            <pc:docMk/>
            <pc:sldMk cId="2260567429" sldId="285"/>
            <ac:picMk id="4" creationId="{3B84373A-9044-4D65-9276-72AEB59FA731}"/>
          </ac:picMkLst>
        </pc:picChg>
      </pc:sldChg>
      <pc:sldChg chg="modSp add">
        <pc:chgData name="Dr Melad Paulis" userId="aa735d7ac165b432" providerId="LiveId" clId="{59672E9C-18D0-4051-B59E-1982D0AFA516}" dt="2019-09-07T08:54:46.170" v="68" actId="20577"/>
        <pc:sldMkLst>
          <pc:docMk/>
          <pc:sldMk cId="745011546" sldId="286"/>
        </pc:sldMkLst>
        <pc:spChg chg="mod">
          <ac:chgData name="Dr Melad Paulis" userId="aa735d7ac165b432" providerId="LiveId" clId="{59672E9C-18D0-4051-B59E-1982D0AFA516}" dt="2019-09-07T08:52:09.907" v="17" actId="5793"/>
          <ac:spMkLst>
            <pc:docMk/>
            <pc:sldMk cId="745011546" sldId="286"/>
            <ac:spMk id="2" creationId="{4EF610CE-8F74-48C1-9F97-7D1EA1876EC3}"/>
          </ac:spMkLst>
        </pc:spChg>
        <pc:spChg chg="mod">
          <ac:chgData name="Dr Melad Paulis" userId="aa735d7ac165b432" providerId="LiveId" clId="{59672E9C-18D0-4051-B59E-1982D0AFA516}" dt="2019-09-07T08:54:46.170" v="68" actId="20577"/>
          <ac:spMkLst>
            <pc:docMk/>
            <pc:sldMk cId="745011546" sldId="286"/>
            <ac:spMk id="3" creationId="{B99F3669-F95C-4E5C-BB66-5705A1FF0E40}"/>
          </ac:spMkLst>
        </pc:spChg>
      </pc:sldChg>
      <pc:sldChg chg="modSp add">
        <pc:chgData name="Dr Melad Paulis" userId="aa735d7ac165b432" providerId="LiveId" clId="{59672E9C-18D0-4051-B59E-1982D0AFA516}" dt="2019-09-07T08:59:20.792" v="99" actId="6549"/>
        <pc:sldMkLst>
          <pc:docMk/>
          <pc:sldMk cId="1143043471" sldId="287"/>
        </pc:sldMkLst>
        <pc:spChg chg="mod">
          <ac:chgData name="Dr Melad Paulis" userId="aa735d7ac165b432" providerId="LiveId" clId="{59672E9C-18D0-4051-B59E-1982D0AFA516}" dt="2019-09-07T08:59:20.792" v="99" actId="6549"/>
          <ac:spMkLst>
            <pc:docMk/>
            <pc:sldMk cId="1143043471" sldId="287"/>
            <ac:spMk id="3" creationId="{BC5B47BF-AA1A-409A-9ADB-880EEE78A8B8}"/>
          </ac:spMkLst>
        </pc:spChg>
      </pc:sldChg>
      <pc:sldChg chg="addSp delSp modSp add">
        <pc:chgData name="Dr Melad Paulis" userId="aa735d7ac165b432" providerId="LiveId" clId="{59672E9C-18D0-4051-B59E-1982D0AFA516}" dt="2019-09-07T09:02:17.132" v="105" actId="1076"/>
        <pc:sldMkLst>
          <pc:docMk/>
          <pc:sldMk cId="1217990316" sldId="288"/>
        </pc:sldMkLst>
        <pc:spChg chg="del">
          <ac:chgData name="Dr Melad Paulis" userId="aa735d7ac165b432" providerId="LiveId" clId="{59672E9C-18D0-4051-B59E-1982D0AFA516}" dt="2019-09-07T09:00:53.070" v="101"/>
          <ac:spMkLst>
            <pc:docMk/>
            <pc:sldMk cId="1217990316" sldId="288"/>
            <ac:spMk id="3" creationId="{B748B83A-8599-4A5B-943D-88BC5A635BA8}"/>
          </ac:spMkLst>
        </pc:spChg>
        <pc:picChg chg="add mod">
          <ac:chgData name="Dr Melad Paulis" userId="aa735d7ac165b432" providerId="LiveId" clId="{59672E9C-18D0-4051-B59E-1982D0AFA516}" dt="2019-09-07T09:00:56.309" v="102" actId="1076"/>
          <ac:picMkLst>
            <pc:docMk/>
            <pc:sldMk cId="1217990316" sldId="288"/>
            <ac:picMk id="4" creationId="{89FC4E32-573D-498F-8952-776EBAA4DDF8}"/>
          </ac:picMkLst>
        </pc:picChg>
        <pc:picChg chg="add mod">
          <ac:chgData name="Dr Melad Paulis" userId="aa735d7ac165b432" providerId="LiveId" clId="{59672E9C-18D0-4051-B59E-1982D0AFA516}" dt="2019-09-07T09:02:17.132" v="105" actId="1076"/>
          <ac:picMkLst>
            <pc:docMk/>
            <pc:sldMk cId="1217990316" sldId="288"/>
            <ac:picMk id="5" creationId="{445C099F-6C96-475D-AF95-D1F16D97B328}"/>
          </ac:picMkLst>
        </pc:picChg>
      </pc:sldChg>
      <pc:sldChg chg="addSp delSp modSp add">
        <pc:chgData name="Dr Melad Paulis" userId="aa735d7ac165b432" providerId="LiveId" clId="{59672E9C-18D0-4051-B59E-1982D0AFA516}" dt="2019-09-07T09:04:20.117" v="119" actId="14100"/>
        <pc:sldMkLst>
          <pc:docMk/>
          <pc:sldMk cId="2347525340" sldId="289"/>
        </pc:sldMkLst>
        <pc:spChg chg="del">
          <ac:chgData name="Dr Melad Paulis" userId="aa735d7ac165b432" providerId="LiveId" clId="{59672E9C-18D0-4051-B59E-1982D0AFA516}" dt="2019-09-07T09:03:04.616" v="107"/>
          <ac:spMkLst>
            <pc:docMk/>
            <pc:sldMk cId="2347525340" sldId="289"/>
            <ac:spMk id="3" creationId="{63713129-2F58-4E77-8156-DBC865BCCE2F}"/>
          </ac:spMkLst>
        </pc:spChg>
        <pc:picChg chg="add mod">
          <ac:chgData name="Dr Melad Paulis" userId="aa735d7ac165b432" providerId="LiveId" clId="{59672E9C-18D0-4051-B59E-1982D0AFA516}" dt="2019-09-07T09:04:20.117" v="119" actId="14100"/>
          <ac:picMkLst>
            <pc:docMk/>
            <pc:sldMk cId="2347525340" sldId="289"/>
            <ac:picMk id="4" creationId="{9DFDAB7E-8C5B-4348-A9C1-98AC4F5C2F13}"/>
          </ac:picMkLst>
        </pc:picChg>
      </pc:sldChg>
      <pc:sldChg chg="modSp add">
        <pc:chgData name="Dr Melad Paulis" userId="aa735d7ac165b432" providerId="LiveId" clId="{59672E9C-18D0-4051-B59E-1982D0AFA516}" dt="2019-09-07T09:06:14.744" v="127" actId="6549"/>
        <pc:sldMkLst>
          <pc:docMk/>
          <pc:sldMk cId="3359047038" sldId="290"/>
        </pc:sldMkLst>
        <pc:spChg chg="mod">
          <ac:chgData name="Dr Melad Paulis" userId="aa735d7ac165b432" providerId="LiveId" clId="{59672E9C-18D0-4051-B59E-1982D0AFA516}" dt="2019-09-07T09:06:14.744" v="127" actId="6549"/>
          <ac:spMkLst>
            <pc:docMk/>
            <pc:sldMk cId="3359047038" sldId="290"/>
            <ac:spMk id="3" creationId="{2DCBF876-1A83-4C62-AA41-7708A13B61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EA909B-2938-4F4B-AC60-735D892D4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D3CCE-D33C-4CC2-A9EA-0CED0A0F4E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04EE91-8FF1-4C27-B86B-6F34EBB34EC8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FC4691-05EA-4CC8-B42D-7612D3C01C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93FA911-28FD-4A66-8B41-5B5D13106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22E09-1066-429A-8100-2D66C5C701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69F86-9607-4FF5-A466-8C5DF98E5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fld id="{52EEBA57-EC37-4C70-9A53-E9EDE1725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EEB6545-7CCA-4260-A6EC-8DF3D1E87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D0D8CD2-11B4-445C-BEA0-08D2B4D17E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42B5EC0-E713-4A10-91DA-BDA66F019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F5A3BF-1BE5-4190-8931-347E43E5496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EBA57-EC37-4C70-9A53-E9EDE17252F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80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426CD72-DE9D-4958-A4D8-2836A328A202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BD84997-3579-4B16-A4AA-626A65D50D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DEC32D6-904C-4AB4-AC54-5436767777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D1A4D121-60B3-4645-B018-33AAF4547E3A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C07B469A-CAF8-4C26-89F4-389542EFF148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06E3A93-6F90-4F41-B847-1288D3B40D8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C89C074C-6B39-4AFD-B7D9-F36732D4460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8CCD3FE6-717F-4CE5-9C33-216E8C497DC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1DD2DCD6-A16E-496F-95E7-F68089B1DE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10639416-B259-4000-8DDB-AB890550AFF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9A03DE2B-C870-40AD-8FB2-88169D6920E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E12CEF3E-B716-4E33-A6F1-EC77D3FEBB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9C2831DA-A492-4AE1-B624-787AF7D9EE7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24E0C453-6E70-411B-AE32-7F7E691EE156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EF1DF55-E497-4E83-AFF6-39FE212F7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866E52C-8F4D-463E-814C-3E7C6689C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D2BB4FC-8F8E-4F61-93EC-1C4A73AEC1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62857C7-4BA6-4CEA-84C6-02BF0093A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1F126DD-F189-4527-AA03-EC3C2C2E82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C3F2FD8-7CDF-458E-BDF1-B4BA86E6A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017A14A-6F30-403D-A0B2-7540D977A9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F28ACC78-1E7E-47E2-80F2-ACE89ECD58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DD15-C3E9-482D-8D77-9183ADCCFC8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1F520BE0-F288-4F36-834C-2EC0D957507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E71CE0BF-5C0E-49BF-B2AA-CFE313AE2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5935164-276B-4C82-AD83-9282FA27B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BE291DD2-039C-4C27-A652-FD711A40F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07EB-0341-43C8-AFB3-B1388785225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05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D68D7AE7-8C50-4EDD-8E29-C2CB55745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9AB3553E-F452-458A-BECC-ADB80D56D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82019846-61A3-4222-8DA4-85B93F524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26CE-F981-4522-85B4-63989CB68AF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3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02FA617-3C39-4FFF-A347-4F23E5387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03FEE3B9-C391-47D0-98ED-23FA13F3A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612D4168-A79B-4711-BF19-6C0FFC309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5B98B-60D9-4276-8A6C-C8C42224660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77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6E826730-CF05-47B2-9B09-09D25168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96944E0-C8A1-4D64-9876-B0F8399D9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F1A804BA-7766-4756-9994-3A7E69C5C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28F0-D7DB-4F21-9EDC-0396DE3F967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04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98727EB-2D5A-4D20-AB26-B5F1454E7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A97864A9-A6AC-4718-B0ED-2F1D5163A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9A3218A7-00B0-4406-A942-C5BBC0807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EF693-F97E-4A1C-9F17-7AEFAE95F31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4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F3C61D6F-E6C0-463A-B4B9-55F1BED93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D1BB356C-A5F2-4981-B97F-E89D538E7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8AB43EB5-6B07-4482-8115-4BD76680B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3EF2-992A-4C27-9E29-04B5FF4CA68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6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BB2E756A-24D4-4F43-93E1-E4419C82A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5D281152-F520-4C29-878A-1CBC146A4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6CC02908-92D7-43D1-A9E2-5880E02F2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2C35-8B6D-43F8-BC63-5A492571059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93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6215B406-5615-41D3-AD06-05FA5CD8D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AE917F40-F5A7-490D-8768-22DE4D555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3D8A7215-45B1-43B7-A7D7-6E4CF3C2A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5C8B-D20A-4B98-B1F0-CDDB373CB2F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3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49D7D8A-9C88-403E-AA80-5D47F7C8D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14D0DDA2-7425-4FB7-BF59-AC1DB2553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D035128-C1D2-47BE-BE28-46ECE7A57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3B55-45F7-4E39-96BF-00FAAF832EA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0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627AFAA-2454-40BF-AA28-14CE30EAD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1FB45E4-2867-45EA-9CE5-95FC4DF50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694C60E2-BCA9-4196-8317-919AF9932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6A01C-EE36-4206-A1D5-E775D3006C5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95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E5D60EA-B82B-47E9-A236-45CEC0A4E9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>
              <a:extLst>
                <a:ext uri="{FF2B5EF4-FFF2-40B4-BE49-F238E27FC236}">
                  <a16:creationId xmlns:a16="http://schemas.microsoft.com/office/drawing/2014/main" id="{E390FAC5-30C4-46F4-AF61-4C44C76495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F2CCA51B-AACD-46F2-8F4E-A246A9FB51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1027" name="Freeform 5">
            <a:extLst>
              <a:ext uri="{FF2B5EF4-FFF2-40B4-BE49-F238E27FC236}">
                <a16:creationId xmlns:a16="http://schemas.microsoft.com/office/drawing/2014/main" id="{74B5A53F-AAC1-49A0-B3FC-48B76243918D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FB52CC38-B020-48D2-8A86-58BEED863EF5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E002D36B-0611-49AA-89AF-17FACC715E1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42" name="Group 8">
              <a:extLst>
                <a:ext uri="{FF2B5EF4-FFF2-40B4-BE49-F238E27FC236}">
                  <a16:creationId xmlns:a16="http://schemas.microsoft.com/office/drawing/2014/main" id="{F82072CD-09F3-4CED-BB6D-DFB0EC70A9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>
                <a:extLst>
                  <a:ext uri="{FF2B5EF4-FFF2-40B4-BE49-F238E27FC236}">
                    <a16:creationId xmlns:a16="http://schemas.microsoft.com/office/drawing/2014/main" id="{C63EB75C-38E6-43C7-9A09-590EE21E2C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>
                <a:extLst>
                  <a:ext uri="{FF2B5EF4-FFF2-40B4-BE49-F238E27FC236}">
                    <a16:creationId xmlns:a16="http://schemas.microsoft.com/office/drawing/2014/main" id="{B67ABFAE-33D6-4781-92A7-BCE80F81E1E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>
                <a:extLst>
                  <a:ext uri="{FF2B5EF4-FFF2-40B4-BE49-F238E27FC236}">
                    <a16:creationId xmlns:a16="http://schemas.microsoft.com/office/drawing/2014/main" id="{1F3198A5-2A78-4B02-B2C9-848C0A056C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>
                <a:extLst>
                  <a:ext uri="{FF2B5EF4-FFF2-40B4-BE49-F238E27FC236}">
                    <a16:creationId xmlns:a16="http://schemas.microsoft.com/office/drawing/2014/main" id="{8D450160-63C7-4900-8E69-A7C2434C453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>
                <a:extLst>
                  <a:ext uri="{FF2B5EF4-FFF2-40B4-BE49-F238E27FC236}">
                    <a16:creationId xmlns:a16="http://schemas.microsoft.com/office/drawing/2014/main" id="{00570FF3-71F3-4818-B66E-90CA2DE7D9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05A6DD66-5C77-4CBB-B826-208BC7D6FC1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029" name="Group 15">
            <a:extLst>
              <a:ext uri="{FF2B5EF4-FFF2-40B4-BE49-F238E27FC236}">
                <a16:creationId xmlns:a16="http://schemas.microsoft.com/office/drawing/2014/main" id="{2CFB6B31-301F-4C37-8D14-A0D6E352D080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>
              <a:extLst>
                <a:ext uri="{FF2B5EF4-FFF2-40B4-BE49-F238E27FC236}">
                  <a16:creationId xmlns:a16="http://schemas.microsoft.com/office/drawing/2014/main" id="{0F84E020-4FD1-48D8-B870-4487A8814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>
              <a:extLst>
                <a:ext uri="{FF2B5EF4-FFF2-40B4-BE49-F238E27FC236}">
                  <a16:creationId xmlns:a16="http://schemas.microsoft.com/office/drawing/2014/main" id="{E95E3EA6-7189-4241-9553-64BB5449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>
              <a:extLst>
                <a:ext uri="{FF2B5EF4-FFF2-40B4-BE49-F238E27FC236}">
                  <a16:creationId xmlns:a16="http://schemas.microsoft.com/office/drawing/2014/main" id="{52FDB6B2-555F-4130-8EC7-5AA5D3A3E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>
              <a:extLst>
                <a:ext uri="{FF2B5EF4-FFF2-40B4-BE49-F238E27FC236}">
                  <a16:creationId xmlns:a16="http://schemas.microsoft.com/office/drawing/2014/main" id="{A6B0AAD1-EF07-4B8C-8E54-F92C9A3C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>
              <a:extLst>
                <a:ext uri="{FF2B5EF4-FFF2-40B4-BE49-F238E27FC236}">
                  <a16:creationId xmlns:a16="http://schemas.microsoft.com/office/drawing/2014/main" id="{EA50B2B1-6B7F-4E56-9538-7B9B4488E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>
              <a:extLst>
                <a:ext uri="{FF2B5EF4-FFF2-40B4-BE49-F238E27FC236}">
                  <a16:creationId xmlns:a16="http://schemas.microsoft.com/office/drawing/2014/main" id="{DFD35D61-859F-4F98-865D-977172D1A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>
            <a:extLst>
              <a:ext uri="{FF2B5EF4-FFF2-40B4-BE49-F238E27FC236}">
                <a16:creationId xmlns:a16="http://schemas.microsoft.com/office/drawing/2014/main" id="{327CB0EA-E6BF-482F-98AE-64669A107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F2A5E189-3C46-4554-B4A6-4F099029A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20" name="Rectangle 24">
            <a:extLst>
              <a:ext uri="{FF2B5EF4-FFF2-40B4-BE49-F238E27FC236}">
                <a16:creationId xmlns:a16="http://schemas.microsoft.com/office/drawing/2014/main" id="{D6CE7E88-D07C-4947-8986-2F97692EE0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F0986B56-1350-4B54-851A-925074161C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784578AD-4418-4D0D-8E00-887E6DE3B4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DFF388D-0B78-4826-BA44-856EB95AB44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D358ACB-A6A6-4C5A-875A-1D844B4086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229600" cy="3195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Acetaminophen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(paracetamol)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604D281-D313-4B53-B189-63691CA1E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Clinical picture </a:t>
            </a:r>
          </a:p>
        </p:txBody>
      </p:sp>
      <p:sp>
        <p:nvSpPr>
          <p:cNvPr id="11270" name="TextBox 12">
            <a:extLst>
              <a:ext uri="{FF2B5EF4-FFF2-40B4-BE49-F238E27FC236}">
                <a16:creationId xmlns:a16="http://schemas.microsoft.com/office/drawing/2014/main" id="{E8B1AA0A-7D6D-42E5-93A8-F9B17C51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15625" y="3714750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97313-9C3B-44CB-8460-33BB2C2CA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44824"/>
            <a:ext cx="6622107" cy="3426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B0530-0B4F-4D19-B952-9454DDB0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415683-8FD5-4154-B05D-9692D4FC6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764704"/>
            <a:ext cx="7776864" cy="47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7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64A4-2229-4864-A39C-24CD0696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43655-C81F-4890-9BA6-AB6D28543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88" y="1371600"/>
            <a:ext cx="8024812" cy="40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67CE-BB4C-4D09-9D26-14D1F9C4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A53601-A4E6-4079-A51D-909EC4145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832" y="908720"/>
            <a:ext cx="7752968" cy="43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11399C4F-258D-4F63-896C-5FA99782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LABORATORY INVESTIGATIONS</a:t>
            </a:r>
            <a:endParaRPr lang="en-US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46EA0CE9-3BD2-4BCC-8A7D-5233A80124D7}"/>
              </a:ext>
            </a:extLst>
          </p:cNvPr>
          <p:cNvGraphicFramePr>
            <a:graphicFrameLocks noGrp="1"/>
          </p:cNvGraphicFramePr>
          <p:nvPr/>
        </p:nvGraphicFramePr>
        <p:xfrm>
          <a:off x="500063" y="1571625"/>
          <a:ext cx="8429625" cy="4556125"/>
        </p:xfrm>
        <a:graphic>
          <a:graphicData uri="http://schemas.openxmlformats.org/drawingml/2006/table">
            <a:tbl>
              <a:tblPr/>
              <a:tblGrid>
                <a:gridCol w="433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3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25"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The measured serum acetaminophen level at 4 hours or longer following an acute ingestion predicts the possibility of hepatic injury and it determines the need to treat a patient using its specific antidote.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2-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Aspartate and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Arial"/>
                        </a:rPr>
                        <a:t>Alanine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Arial"/>
                        </a:rPr>
                        <a:t>transaminase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 plasma levels.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3-Coagulation profile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4-Glucose level  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5-Bilirubin level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6-Renal function tests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7-Acid- base status and electrolytes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704" marR="66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704" marR="66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18" name="Rectangle 3">
            <a:extLst>
              <a:ext uri="{FF2B5EF4-FFF2-40B4-BE49-F238E27FC236}">
                <a16:creationId xmlns:a16="http://schemas.microsoft.com/office/drawing/2014/main" id="{7ACBFB7B-9B37-495D-804E-59B53EAC8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89296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b="1"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endParaRPr lang="en-US" altLang="en-US" sz="1400" b="1">
              <a:latin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Assessment of severity of acetaminophen overdose is achieved using RumackMattew nomogram</a:t>
            </a:r>
            <a:endParaRPr lang="en-US" altLang="en-US" sz="2000"/>
          </a:p>
        </p:txBody>
      </p:sp>
      <p:pic>
        <p:nvPicPr>
          <p:cNvPr id="13319" name="Picture 2" descr="page1-415px-Original_Nomogram_Rumack_BH_Matthew_H,_Acetaminophen_Pediatrics_1975_(55)_871_-_876.pdf">
            <a:extLst>
              <a:ext uri="{FF2B5EF4-FFF2-40B4-BE49-F238E27FC236}">
                <a16:creationId xmlns:a16="http://schemas.microsoft.com/office/drawing/2014/main" id="{A0DCD876-695B-4AB9-A179-2D1EF832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357313"/>
            <a:ext cx="3881438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10CE-8F74-48C1-9F97-7D1EA18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F3669-F95C-4E5C-BB66-5705A1FF0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7030A1"/>
                </a:solidFill>
                <a:latin typeface="Times New Roman" panose="02020603050405020304" pitchFamily="18" charset="0"/>
              </a:rPr>
              <a:t>Initial treatment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Basic life support (ABCs)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Decontamination by emesis, gastric lavage and  </a:t>
            </a:r>
            <a:r>
              <a:rPr lang="en-US" dirty="0">
                <a:solidFill>
                  <a:srgbClr val="C10000"/>
                </a:solidFill>
                <a:latin typeface="Times New Roman" panose="02020603050405020304" pitchFamily="18" charset="0"/>
              </a:rPr>
              <a:t>activated charcoal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(within 1-2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of ingestion)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antidote for acetaminophen poisoning is </a:t>
            </a:r>
            <a:r>
              <a:rPr lang="en-US" i="1" dirty="0">
                <a:solidFill>
                  <a:srgbClr val="C10000"/>
                </a:solidFill>
                <a:latin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C10000"/>
                </a:solidFill>
                <a:latin typeface="Times New Roman" panose="02020603050405020304" pitchFamily="18" charset="0"/>
              </a:rPr>
              <a:t>- acetylcysteine (NAC)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 which works primarily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via refilling hepatic glutathione stores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1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50BF-5B44-4804-8AE2-30CFDD21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47BF-AA1A-409A-9ADB-880EEE78A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C10000"/>
                </a:solidFill>
                <a:latin typeface="Times New Roman" panose="02020603050405020304" pitchFamily="18" charset="0"/>
              </a:rPr>
              <a:t>Most effective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when initiated </a:t>
            </a:r>
            <a:r>
              <a:rPr lang="en-US" dirty="0">
                <a:solidFill>
                  <a:srgbClr val="C10000"/>
                </a:solidFill>
                <a:latin typeface="Times New Roman" panose="02020603050405020304" pitchFamily="18" charset="0"/>
              </a:rPr>
              <a:t>within 8 </a:t>
            </a:r>
            <a:r>
              <a:rPr lang="en-US" dirty="0" err="1">
                <a:solidFill>
                  <a:srgbClr val="C10000"/>
                </a:solidFill>
                <a:latin typeface="Times New Roman" panose="02020603050405020304" pitchFamily="18" charset="0"/>
              </a:rPr>
              <a:t>hr</a:t>
            </a:r>
            <a:r>
              <a:rPr lang="en-US" dirty="0">
                <a:solidFill>
                  <a:srgbClr val="C10000"/>
                </a:solidFill>
                <a:latin typeface="Times New Roman" panose="02020603050405020304" pitchFamily="18" charset="0"/>
              </a:rPr>
              <a:t> of ingestion</a:t>
            </a:r>
          </a:p>
          <a:p>
            <a:pPr algn="l" rtl="0"/>
            <a:r>
              <a:rPr lang="en-US" dirty="0"/>
              <a:t>There is no demonstrated benefit to giving NAC before the 4 </a:t>
            </a:r>
            <a:r>
              <a:rPr lang="en-US" dirty="0" err="1"/>
              <a:t>hr</a:t>
            </a:r>
            <a:r>
              <a:rPr lang="en-US" dirty="0"/>
              <a:t> post-ingestion mark.</a:t>
            </a:r>
          </a:p>
          <a:p>
            <a:pPr algn="l" rtl="0"/>
            <a:r>
              <a:rPr lang="en-US" dirty="0"/>
              <a:t>NAC is available in </a:t>
            </a:r>
            <a:r>
              <a:rPr lang="en-US" dirty="0">
                <a:solidFill>
                  <a:srgbClr val="FF0000"/>
                </a:solidFill>
              </a:rPr>
              <a:t>oral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and intravenous </a:t>
            </a:r>
            <a:r>
              <a:rPr lang="en-US" dirty="0"/>
              <a:t>forms, and both forms are equally efficacious</a:t>
            </a:r>
          </a:p>
        </p:txBody>
      </p:sp>
    </p:spTree>
    <p:extLst>
      <p:ext uri="{BB962C8B-B14F-4D97-AF65-F5344CB8AC3E}">
        <p14:creationId xmlns:p14="http://schemas.microsoft.com/office/powerpoint/2010/main" val="114304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FC9E-F3B9-41A4-8DAD-686BA62D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FC4E32-573D-498F-8952-776EBAA4D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606" y="404664"/>
            <a:ext cx="2502185" cy="1664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5C099F-6C96-475D-AF95-D1F16D97B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15" y="2362624"/>
            <a:ext cx="8804801" cy="32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A224-C58D-460C-B94D-FF1C8BD0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FDAB7E-8C5B-4348-A9C1-98AC4F5C2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0F36-F935-46CD-BF66-9BF460FC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BF876-1A83-4C62-AA41-7708A13B6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Patients who develop hepatic failure in spite of NAC therapy may be candidates for liver</a:t>
            </a:r>
          </a:p>
          <a:p>
            <a:pPr marL="0" indent="0" algn="l" rtl="0">
              <a:buNone/>
            </a:pPr>
            <a:r>
              <a:rPr lang="en-US" dirty="0"/>
              <a:t>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335904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A3AA-B1BE-4CC9-88CC-6B71E2B0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/>
              <a:t>Therapeutic uses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3CBE400-F2DF-457C-87F1-EBB5FEA987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229600" cy="5257800"/>
          </a:xfrm>
        </p:spPr>
        <p:txBody>
          <a:bodyPr/>
          <a:lstStyle/>
          <a:p>
            <a:pPr algn="l" rtl="0"/>
            <a:r>
              <a:rPr lang="en-US" altLang="en-US" sz="4000" b="1"/>
              <a:t>Analgesic antipyretic.</a:t>
            </a:r>
          </a:p>
          <a:p>
            <a:pPr algn="l" rtl="0"/>
            <a:r>
              <a:rPr lang="en-US" altLang="en-US" sz="4000" b="1"/>
              <a:t>Therapeutic dose: 10 – 20mg/kg or up to 2.6gm/24 hours.</a:t>
            </a:r>
          </a:p>
          <a:p>
            <a:pPr algn="l" rtl="0"/>
            <a:r>
              <a:rPr lang="en-US" altLang="en-US"/>
              <a:t>Minimum toxic doses of acetaminophen for a single ingestion, posing significant risk of severe hepatotoxicity, are as follows:</a:t>
            </a:r>
          </a:p>
          <a:p>
            <a:pPr algn="l" rtl="0"/>
            <a:r>
              <a:rPr lang="en-US" altLang="en-US"/>
              <a:t>Adults: 7.5-10 g</a:t>
            </a:r>
          </a:p>
          <a:p>
            <a:pPr algn="l" rtl="0"/>
            <a:r>
              <a:rPr lang="en-US" altLang="en-US"/>
              <a:t>Children: 150 mg/kg</a:t>
            </a:r>
          </a:p>
          <a:p>
            <a:pPr algn="l"/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C1B1F4E0-1039-49A4-947F-A5B6E18BB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066800"/>
            <a:ext cx="5334000" cy="56403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D7452E7-C423-4727-9AEF-21146BC2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N-acetyl </a:t>
            </a:r>
            <a:r>
              <a:rPr lang="en-US" dirty="0" err="1"/>
              <a:t>cystien</a:t>
            </a:r>
            <a:endParaRPr lang="ar-EG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0F67-21CA-438D-A877-62265405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68DDB19B-BBF2-4F16-89A1-C4D4A347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786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F9F902-D6D1-43BB-8665-B15D2ACD4EA2}"/>
              </a:ext>
            </a:extLst>
          </p:cNvPr>
          <p:cNvSpPr/>
          <p:nvPr/>
        </p:nvSpPr>
        <p:spPr>
          <a:xfrm>
            <a:off x="2000232" y="2714620"/>
            <a:ext cx="514353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 eaLnBrk="1" hangingPunct="1"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>
            <a:extLst>
              <a:ext uri="{FF2B5EF4-FFF2-40B4-BE49-F238E27FC236}">
                <a16:creationId xmlns:a16="http://schemas.microsoft.com/office/drawing/2014/main" id="{F5F9B3C0-BE26-4267-B186-49691EE2B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3759200" cy="2819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06AB3C-C8FD-4B86-8BA9-609FE1A5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defRPr/>
            </a:pPr>
            <a:r>
              <a:rPr lang="en-US" dirty="0"/>
              <a:t>Common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dirty="0"/>
              <a:t> preparations</a:t>
            </a: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57A75A6C-D326-4FF0-B22D-7D73427A8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5240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>
            <a:extLst>
              <a:ext uri="{FF2B5EF4-FFF2-40B4-BE49-F238E27FC236}">
                <a16:creationId xmlns:a16="http://schemas.microsoft.com/office/drawing/2014/main" id="{AA6E6C60-C521-4427-AFB7-63D42A5928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3657600" cy="2743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2DF1B7-24F7-4E6F-8EA6-8E0F78EB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DF292FA-8CBF-48E9-86A9-CA9495529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>
            <a:extLst>
              <a:ext uri="{FF2B5EF4-FFF2-40B4-BE49-F238E27FC236}">
                <a16:creationId xmlns:a16="http://schemas.microsoft.com/office/drawing/2014/main" id="{D027DC84-A2A9-4584-841C-33E5104ECF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19250"/>
            <a:ext cx="4851400" cy="36385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E04797-064B-4DDD-A572-F9E4F906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18225F6-BC2C-4905-9CDC-4E4C2A197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07A4-1CCB-4289-B618-1754E7A1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84373A-9044-4D65-9276-72AEB59FA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228600"/>
            <a:ext cx="5716442" cy="56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6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722355-969C-4298-89EB-7361A9856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acetaminophen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BE93BB-A339-423A-B21C-375B533D3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434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Mechanism of action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Circumstances of poisoning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</a:rPr>
              <a:t>Toxokinetics</a:t>
            </a:r>
            <a:r>
              <a:rPr lang="en-US" altLang="en-US" dirty="0">
                <a:solidFill>
                  <a:srgbClr val="FFFF00"/>
                </a:solidFill>
              </a:rPr>
              <a:t> and pathophysiology</a:t>
            </a:r>
          </a:p>
        </p:txBody>
      </p:sp>
      <p:cxnSp>
        <p:nvCxnSpPr>
          <p:cNvPr id="4100" name="Straight Arrow Connector 6">
            <a:extLst>
              <a:ext uri="{FF2B5EF4-FFF2-40B4-BE49-F238E27FC236}">
                <a16:creationId xmlns:a16="http://schemas.microsoft.com/office/drawing/2014/main" id="{D9061868-80DD-4B58-8AD5-70D512E974FB}"/>
              </a:ext>
            </a:extLst>
          </p:cNvPr>
          <p:cNvCxnSpPr>
            <a:cxnSpLocks noChangeShapeType="1"/>
            <a:endCxn id="4102" idx="1"/>
          </p:cNvCxnSpPr>
          <p:nvPr/>
        </p:nvCxnSpPr>
        <p:spPr bwMode="auto">
          <a:xfrm flipV="1">
            <a:off x="5786438" y="2184400"/>
            <a:ext cx="411162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Straight Arrow Connector 8">
            <a:extLst>
              <a:ext uri="{FF2B5EF4-FFF2-40B4-BE49-F238E27FC236}">
                <a16:creationId xmlns:a16="http://schemas.microsoft.com/office/drawing/2014/main" id="{A2848B2B-5C92-4A18-909E-B063BCDE2C1B}"/>
              </a:ext>
            </a:extLst>
          </p:cNvPr>
          <p:cNvCxnSpPr>
            <a:cxnSpLocks noChangeShapeType="1"/>
            <a:endCxn id="4103" idx="1"/>
          </p:cNvCxnSpPr>
          <p:nvPr/>
        </p:nvCxnSpPr>
        <p:spPr bwMode="auto">
          <a:xfrm>
            <a:off x="5786438" y="2500313"/>
            <a:ext cx="566737" cy="112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TextBox 9">
            <a:extLst>
              <a:ext uri="{FF2B5EF4-FFF2-40B4-BE49-F238E27FC236}">
                <a16:creationId xmlns:a16="http://schemas.microsoft.com/office/drawing/2014/main" id="{B1018531-A344-4B5A-8916-7A7999C2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200025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accidental</a:t>
            </a:r>
          </a:p>
        </p:txBody>
      </p:sp>
      <p:sp>
        <p:nvSpPr>
          <p:cNvPr id="4103" name="TextBox 10">
            <a:extLst>
              <a:ext uri="{FF2B5EF4-FFF2-40B4-BE49-F238E27FC236}">
                <a16:creationId xmlns:a16="http://schemas.microsoft.com/office/drawing/2014/main" id="{A3AB1F58-1A1B-4C19-B118-6A5B61A4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2428875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suicida</a:t>
            </a:r>
            <a:r>
              <a:rPr lang="en-US" altLang="en-US" sz="1800" dirty="0"/>
              <a:t>l</a:t>
            </a:r>
          </a:p>
        </p:txBody>
      </p:sp>
      <p:cxnSp>
        <p:nvCxnSpPr>
          <p:cNvPr id="4104" name="Straight Arrow Connector 13">
            <a:extLst>
              <a:ext uri="{FF2B5EF4-FFF2-40B4-BE49-F238E27FC236}">
                <a16:creationId xmlns:a16="http://schemas.microsoft.com/office/drawing/2014/main" id="{96A507DC-8724-45D2-855F-942260AF73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6250" y="1928813"/>
            <a:ext cx="50006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5" name="Straight Arrow Connector 19">
            <a:extLst>
              <a:ext uri="{FF2B5EF4-FFF2-40B4-BE49-F238E27FC236}">
                <a16:creationId xmlns:a16="http://schemas.microsoft.com/office/drawing/2014/main" id="{984471B7-6896-4BF0-86A7-0CDE9DCD369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01419" y="1856581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6" name="TextBox 20">
            <a:extLst>
              <a:ext uri="{FF2B5EF4-FFF2-40B4-BE49-F238E27FC236}">
                <a16:creationId xmlns:a16="http://schemas.microsoft.com/office/drawing/2014/main" id="{5F02F6EC-278A-4251-9049-F30C770D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1571625"/>
            <a:ext cx="314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Prostaglandin synthesis</a:t>
            </a:r>
          </a:p>
        </p:txBody>
      </p:sp>
      <p:sp>
        <p:nvSpPr>
          <p:cNvPr id="4107" name="TextBox 22">
            <a:extLst>
              <a:ext uri="{FF2B5EF4-FFF2-40B4-BE49-F238E27FC236}">
                <a16:creationId xmlns:a16="http://schemas.microsoft.com/office/drawing/2014/main" id="{82F4D779-3B7C-47BB-93F0-AEFF010A0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786188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NAPQI</a:t>
            </a:r>
          </a:p>
        </p:txBody>
      </p:sp>
      <p:cxnSp>
        <p:nvCxnSpPr>
          <p:cNvPr id="4108" name="Straight Arrow Connector 23">
            <a:extLst>
              <a:ext uri="{FF2B5EF4-FFF2-40B4-BE49-F238E27FC236}">
                <a16:creationId xmlns:a16="http://schemas.microsoft.com/office/drawing/2014/main" id="{49221825-749D-40AC-9B35-C66A93EDCD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0" y="4286250"/>
            <a:ext cx="642938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Straight Arrow Connector 24">
            <a:extLst>
              <a:ext uri="{FF2B5EF4-FFF2-40B4-BE49-F238E27FC236}">
                <a16:creationId xmlns:a16="http://schemas.microsoft.com/office/drawing/2014/main" id="{CEFB53EC-0BF2-4C17-9F12-09A3AAD7ED9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429000" y="4286250"/>
            <a:ext cx="785813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0" name="TextBox 25">
            <a:extLst>
              <a:ext uri="{FF2B5EF4-FFF2-40B4-BE49-F238E27FC236}">
                <a16:creationId xmlns:a16="http://schemas.microsoft.com/office/drawing/2014/main" id="{F1135451-3F8C-4AF3-9580-2DDA51DD1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572000"/>
            <a:ext cx="3881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Binds to hepatic cells</a:t>
            </a:r>
          </a:p>
        </p:txBody>
      </p:sp>
      <p:cxnSp>
        <p:nvCxnSpPr>
          <p:cNvPr id="4111" name="Straight Arrow Connector 26">
            <a:extLst>
              <a:ext uri="{FF2B5EF4-FFF2-40B4-BE49-F238E27FC236}">
                <a16:creationId xmlns:a16="http://schemas.microsoft.com/office/drawing/2014/main" id="{49C98FFA-3EEC-4096-A304-8426AB13C35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037263" y="5251450"/>
            <a:ext cx="3571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2" name="TextBox 27">
            <a:extLst>
              <a:ext uri="{FF2B5EF4-FFF2-40B4-BE49-F238E27FC236}">
                <a16:creationId xmlns:a16="http://schemas.microsoft.com/office/drawing/2014/main" id="{1C33A3E8-07A5-4E55-AB3D-966F29AB6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5500688"/>
            <a:ext cx="464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C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entrilobular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 hepatic necrosis</a:t>
            </a:r>
          </a:p>
        </p:txBody>
      </p:sp>
      <p:sp>
        <p:nvSpPr>
          <p:cNvPr id="4113" name="TextBox 28">
            <a:extLst>
              <a:ext uri="{FF2B5EF4-FFF2-40B4-BE49-F238E27FC236}">
                <a16:creationId xmlns:a16="http://schemas.microsoft.com/office/drawing/2014/main" id="{3D996A9D-ED46-44A0-AE85-18A674A50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714875"/>
            <a:ext cx="370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Conjugated with glutathione </a:t>
            </a:r>
          </a:p>
        </p:txBody>
      </p:sp>
      <p:cxnSp>
        <p:nvCxnSpPr>
          <p:cNvPr id="4114" name="Straight Arrow Connector 29">
            <a:extLst>
              <a:ext uri="{FF2B5EF4-FFF2-40B4-BE49-F238E27FC236}">
                <a16:creationId xmlns:a16="http://schemas.microsoft.com/office/drawing/2014/main" id="{7C85452C-71EE-4A21-892A-DC6B5E96693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79700" y="5321300"/>
            <a:ext cx="35718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5" name="TextBox 30">
            <a:extLst>
              <a:ext uri="{FF2B5EF4-FFF2-40B4-BE49-F238E27FC236}">
                <a16:creationId xmlns:a16="http://schemas.microsoft.com/office/drawing/2014/main" id="{1F1E6EDB-0446-4C14-A89B-3B30BC5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5429250"/>
            <a:ext cx="3871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7030A0"/>
                </a:solidFill>
              </a:rPr>
              <a:t>Inactive metabolite</a:t>
            </a:r>
          </a:p>
        </p:txBody>
      </p:sp>
      <p:cxnSp>
        <p:nvCxnSpPr>
          <p:cNvPr id="4116" name="Straight Connector 31">
            <a:extLst>
              <a:ext uri="{FF2B5EF4-FFF2-40B4-BE49-F238E27FC236}">
                <a16:creationId xmlns:a16="http://schemas.microsoft.com/office/drawing/2014/main" id="{A0D6C78A-D848-463A-810F-7815036EB46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357563" y="4572000"/>
            <a:ext cx="928687" cy="642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7" name="Straight Connector 32">
            <a:extLst>
              <a:ext uri="{FF2B5EF4-FFF2-40B4-BE49-F238E27FC236}">
                <a16:creationId xmlns:a16="http://schemas.microsoft.com/office/drawing/2014/main" id="{02C4C8F4-BD04-45E8-8F40-CF3B3B7C531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00438" y="4572000"/>
            <a:ext cx="785812" cy="642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8" name="TextBox 33">
            <a:extLst>
              <a:ext uri="{FF2B5EF4-FFF2-40B4-BE49-F238E27FC236}">
                <a16:creationId xmlns:a16="http://schemas.microsoft.com/office/drawing/2014/main" id="{FD1D57CD-1B41-4007-8B32-D33DAE6BB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786188"/>
            <a:ext cx="611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GIT</a:t>
            </a:r>
          </a:p>
        </p:txBody>
      </p:sp>
      <p:cxnSp>
        <p:nvCxnSpPr>
          <p:cNvPr id="4119" name="Straight Arrow Connector 37">
            <a:extLst>
              <a:ext uri="{FF2B5EF4-FFF2-40B4-BE49-F238E27FC236}">
                <a16:creationId xmlns:a16="http://schemas.microsoft.com/office/drawing/2014/main" id="{0600E3BA-CC4C-44F5-B4BE-F29C21CFF6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4438" y="4000500"/>
            <a:ext cx="6429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0" name="TextBox 38">
            <a:extLst>
              <a:ext uri="{FF2B5EF4-FFF2-40B4-BE49-F238E27FC236}">
                <a16:creationId xmlns:a16="http://schemas.microsoft.com/office/drawing/2014/main" id="{27F1779B-F541-4B41-A624-00FDEDAA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3786188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liver</a:t>
            </a:r>
          </a:p>
        </p:txBody>
      </p:sp>
      <p:cxnSp>
        <p:nvCxnSpPr>
          <p:cNvPr id="4121" name="Straight Arrow Connector 40">
            <a:extLst>
              <a:ext uri="{FF2B5EF4-FFF2-40B4-BE49-F238E27FC236}">
                <a16:creationId xmlns:a16="http://schemas.microsoft.com/office/drawing/2014/main" id="{A4DD924A-7BF5-45C5-95DA-FBCC7574E6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3188" y="4000500"/>
            <a:ext cx="13573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2" name="TextBox 44">
            <a:extLst>
              <a:ext uri="{FF2B5EF4-FFF2-40B4-BE49-F238E27FC236}">
                <a16:creationId xmlns:a16="http://schemas.microsoft.com/office/drawing/2014/main" id="{296EEA5F-75C2-4406-84F2-C5B1A856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643313"/>
            <a:ext cx="1595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Cytochrome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oxidase</a:t>
            </a:r>
          </a:p>
        </p:txBody>
      </p:sp>
      <p:sp>
        <p:nvSpPr>
          <p:cNvPr id="4123" name="TextBox 45">
            <a:extLst>
              <a:ext uri="{FF2B5EF4-FFF2-40B4-BE49-F238E27FC236}">
                <a16:creationId xmlns:a16="http://schemas.microsoft.com/office/drawing/2014/main" id="{E91C35F3-04DE-4F05-9A53-429B5DDC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3714750"/>
            <a:ext cx="242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/>
              <a:t>Toxic intermediate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/>
              <a:t> metabolite</a:t>
            </a:r>
          </a:p>
        </p:txBody>
      </p:sp>
      <p:sp>
        <p:nvSpPr>
          <p:cNvPr id="4124" name="TextBox 46">
            <a:extLst>
              <a:ext uri="{FF2B5EF4-FFF2-40B4-BE49-F238E27FC236}">
                <a16:creationId xmlns:a16="http://schemas.microsoft.com/office/drawing/2014/main" id="{5C43C16C-E7D1-4447-862E-8382690C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221456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10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102" grpId="0"/>
      <p:bldP spid="4103" grpId="0"/>
      <p:bldP spid="4106" grpId="0"/>
      <p:bldP spid="4107" grpId="0"/>
      <p:bldP spid="4110" grpId="0"/>
      <p:bldP spid="4112" grpId="0"/>
      <p:bldP spid="4113" grpId="0"/>
      <p:bldP spid="4115" grpId="0"/>
      <p:bldP spid="4115" grpId="1"/>
      <p:bldP spid="4118" grpId="0"/>
      <p:bldP spid="4120" grpId="0"/>
      <p:bldP spid="4122" grpId="0"/>
      <p:bldP spid="4123" grpId="0"/>
      <p:bldP spid="4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FA29-51CB-4DE3-B140-A1FED89A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3" name="Content Placeholder 3">
            <a:extLst>
              <a:ext uri="{FF2B5EF4-FFF2-40B4-BE49-F238E27FC236}">
                <a16:creationId xmlns:a16="http://schemas.microsoft.com/office/drawing/2014/main" id="{8216E362-7A07-4477-A088-EF89C322A6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371600"/>
            <a:ext cx="5924550" cy="42560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9F47-80E0-424E-A2B7-B6510B25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F1BE30-0B4E-414B-B943-746B53082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767243"/>
            <a:ext cx="6984776" cy="57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85260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4CCD12179FD8429DE6F56FF79D0AC7" ma:contentTypeVersion="4" ma:contentTypeDescription="Create a new document." ma:contentTypeScope="" ma:versionID="7b3a7e1ef293d4309bf8c9dedf6cd580">
  <xsd:schema xmlns:xsd="http://www.w3.org/2001/XMLSchema" xmlns:xs="http://www.w3.org/2001/XMLSchema" xmlns:p="http://schemas.microsoft.com/office/2006/metadata/properties" xmlns:ns2="7adabdfc-5d97-4a85-b319-0815392e165f" targetNamespace="http://schemas.microsoft.com/office/2006/metadata/properties" ma:root="true" ma:fieldsID="1bd1a66a6840c44bb06c8bf6d4689b61" ns2:_="">
    <xsd:import namespace="7adabdfc-5d97-4a85-b319-0815392e16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abdfc-5d97-4a85-b319-0815392e1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DCE95F-4384-4EEB-986D-F91B2E51A26D}"/>
</file>

<file path=customXml/itemProps2.xml><?xml version="1.0" encoding="utf-8"?>
<ds:datastoreItem xmlns:ds="http://schemas.openxmlformats.org/officeDocument/2006/customXml" ds:itemID="{DF56A603-BD92-4CCF-9D26-AB9B72552A99}"/>
</file>

<file path=customXml/itemProps3.xml><?xml version="1.0" encoding="utf-8"?>
<ds:datastoreItem xmlns:ds="http://schemas.openxmlformats.org/officeDocument/2006/customXml" ds:itemID="{4A4E214C-E444-428F-A76D-EE3156CD5BEC}"/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781</TotalTime>
  <Words>275</Words>
  <Application>Microsoft Office PowerPoint</Application>
  <PresentationFormat>On-screen Show (4:3)</PresentationFormat>
  <Paragraphs>56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Mountain Top</vt:lpstr>
      <vt:lpstr>Acetaminophen (paracetamol)</vt:lpstr>
      <vt:lpstr>Therapeutic uses</vt:lpstr>
      <vt:lpstr>Common paracetamol preparations</vt:lpstr>
      <vt:lpstr>PowerPoint Presentation</vt:lpstr>
      <vt:lpstr>PowerPoint Presentation</vt:lpstr>
      <vt:lpstr>PowerPoint Presentation</vt:lpstr>
      <vt:lpstr>acetaminophen</vt:lpstr>
      <vt:lpstr>PowerPoint Presentation</vt:lpstr>
      <vt:lpstr>PowerPoint Presentation</vt:lpstr>
      <vt:lpstr>Clinical picture 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  <vt:lpstr>PowerPoint Presentation</vt:lpstr>
      <vt:lpstr>N-acetyl cystien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r6</dc:creator>
  <cp:lastModifiedBy>melad.boulis</cp:lastModifiedBy>
  <cp:revision>89</cp:revision>
  <dcterms:created xsi:type="dcterms:W3CDTF">2011-04-01T12:55:45Z</dcterms:created>
  <dcterms:modified xsi:type="dcterms:W3CDTF">2019-10-27T21:10:00Z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0x010100364CCD12179FD8429DE6F56FF79D0AC7</vt:lpwstr>
  </property>
</Properties>
</file>