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38"/>
  </p:notesMasterIdLst>
  <p:sldIdLst>
    <p:sldId id="256" r:id="rId2"/>
    <p:sldId id="331" r:id="rId3"/>
    <p:sldId id="259" r:id="rId4"/>
    <p:sldId id="314" r:id="rId5"/>
    <p:sldId id="306" r:id="rId6"/>
    <p:sldId id="307" r:id="rId7"/>
    <p:sldId id="315" r:id="rId8"/>
    <p:sldId id="332" r:id="rId9"/>
    <p:sldId id="333" r:id="rId10"/>
    <p:sldId id="260" r:id="rId11"/>
    <p:sldId id="340" r:id="rId12"/>
    <p:sldId id="265" r:id="rId13"/>
    <p:sldId id="367" r:id="rId14"/>
    <p:sldId id="341" r:id="rId15"/>
    <p:sldId id="342" r:id="rId16"/>
    <p:sldId id="368" r:id="rId17"/>
    <p:sldId id="343" r:id="rId18"/>
    <p:sldId id="274" r:id="rId19"/>
    <p:sldId id="346" r:id="rId20"/>
    <p:sldId id="347" r:id="rId21"/>
    <p:sldId id="348" r:id="rId22"/>
    <p:sldId id="350" r:id="rId23"/>
    <p:sldId id="352" r:id="rId24"/>
    <p:sldId id="280" r:id="rId25"/>
    <p:sldId id="281" r:id="rId26"/>
    <p:sldId id="356" r:id="rId27"/>
    <p:sldId id="357" r:id="rId28"/>
    <p:sldId id="358" r:id="rId29"/>
    <p:sldId id="359" r:id="rId30"/>
    <p:sldId id="369" r:id="rId31"/>
    <p:sldId id="360" r:id="rId32"/>
    <p:sldId id="361" r:id="rId33"/>
    <p:sldId id="362" r:id="rId34"/>
    <p:sldId id="363" r:id="rId35"/>
    <p:sldId id="364" r:id="rId36"/>
    <p:sldId id="365"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94713" autoAdjust="0"/>
  </p:normalViewPr>
  <p:slideViewPr>
    <p:cSldViewPr snapToGrid="0">
      <p:cViewPr varScale="1">
        <p:scale>
          <a:sx n="66" d="100"/>
          <a:sy n="66" d="100"/>
        </p:scale>
        <p:origin x="628" y="40"/>
      </p:cViewPr>
      <p:guideLst/>
    </p:cSldViewPr>
  </p:slideViewPr>
  <p:notesTextViewPr>
    <p:cViewPr>
      <p:scale>
        <a:sx n="1" d="1"/>
        <a:sy n="1" d="1"/>
      </p:scale>
      <p:origin x="0" y="0"/>
    </p:cViewPr>
  </p:notesTextViewPr>
  <p:sorterViewPr>
    <p:cViewPr>
      <p:scale>
        <a:sx n="33" d="100"/>
        <a:sy n="33" d="100"/>
      </p:scale>
      <p:origin x="0" y="-3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66910-7C78-4130-85EC-03E576C75EE8}" type="datetimeFigureOut">
              <a:rPr lang="en-US" smtClean="0"/>
              <a:t>19-Oct-23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05E06-E109-4578-86F7-A6374D7E5520}" type="slidenum">
              <a:rPr lang="en-US" smtClean="0"/>
              <a:t>‹#›</a:t>
            </a:fld>
            <a:endParaRPr lang="en-US"/>
          </a:p>
        </p:txBody>
      </p:sp>
    </p:spTree>
    <p:extLst>
      <p:ext uri="{BB962C8B-B14F-4D97-AF65-F5344CB8AC3E}">
        <p14:creationId xmlns:p14="http://schemas.microsoft.com/office/powerpoint/2010/main" val="708499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61BEF0D-F0BB-DE4B-95CE-6DB70DBA9567}" type="datetimeFigureOut">
              <a:rPr lang="en-US" smtClean="0"/>
              <a:pPr/>
              <a:t>19-Oct-23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494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19-Oct-23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70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19-Oct-23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8006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19-Oct-23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3985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19-Oct-23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3679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19-Oct-23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4311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19-Oct-23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0825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5C6B4A9-1611-4792-9094-5F34BCA07E0B}" type="datetimeFigureOut">
              <a:rPr lang="en-US" smtClean="0"/>
              <a:t>19-Oct-23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392628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1BEF0D-F0BB-DE4B-95CE-6DB70DBA9567}" type="datetimeFigureOut">
              <a:rPr lang="en-US" smtClean="0"/>
              <a:pPr/>
              <a:t>19-Oct-23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620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19-Oct-23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28128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19-Oct-23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0660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19-Oct-23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61769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19-Oct-23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2845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19-Oct-23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5035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19-Oct-23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6948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19-Oct-23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7141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19-Oct-23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7181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19-Oct-23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081833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E38795-8D0D-4F2E-A7FD-44FADDDF3160}"/>
              </a:ext>
            </a:extLst>
          </p:cNvPr>
          <p:cNvSpPr>
            <a:spLocks noGrp="1"/>
          </p:cNvSpPr>
          <p:nvPr>
            <p:ph type="ctrTitle"/>
          </p:nvPr>
        </p:nvSpPr>
        <p:spPr>
          <a:xfrm>
            <a:off x="1154955" y="2099733"/>
            <a:ext cx="8825658" cy="1567492"/>
          </a:xfrm>
        </p:spPr>
        <p:txBody>
          <a:bodyPr/>
          <a:lstStyle/>
          <a:p>
            <a:pPr algn="ctr"/>
            <a:r>
              <a:rPr lang="en-US" b="1" dirty="0">
                <a:solidFill>
                  <a:schemeClr val="bg1"/>
                </a:solidFill>
              </a:rPr>
              <a:t/>
            </a:r>
            <a:br>
              <a:rPr lang="en-US" b="1" dirty="0">
                <a:solidFill>
                  <a:schemeClr val="bg1"/>
                </a:solidFill>
              </a:rPr>
            </a:br>
            <a:r>
              <a:rPr lang="en-US" b="1" dirty="0" smtClean="0">
                <a:solidFill>
                  <a:schemeClr val="bg1"/>
                </a:solidFill>
              </a:rPr>
              <a:t>Pneumonia </a:t>
            </a:r>
            <a:r>
              <a:rPr lang="en-US" b="1" dirty="0">
                <a:solidFill>
                  <a:schemeClr val="bg1"/>
                </a:solidFill>
              </a:rPr>
              <a:t>in children</a:t>
            </a:r>
          </a:p>
        </p:txBody>
      </p:sp>
      <p:sp>
        <p:nvSpPr>
          <p:cNvPr id="3" name="Subtitle 2">
            <a:extLst>
              <a:ext uri="{FF2B5EF4-FFF2-40B4-BE49-F238E27FC236}">
                <a16:creationId xmlns="" xmlns:a16="http://schemas.microsoft.com/office/drawing/2014/main" id="{57CA20F3-C4FC-4E9C-9DBE-AACAD3E1B245}"/>
              </a:ext>
            </a:extLst>
          </p:cNvPr>
          <p:cNvSpPr>
            <a:spLocks noGrp="1"/>
          </p:cNvSpPr>
          <p:nvPr>
            <p:ph type="subTitle" idx="1"/>
          </p:nvPr>
        </p:nvSpPr>
        <p:spPr>
          <a:xfrm>
            <a:off x="1487816" y="4626210"/>
            <a:ext cx="7766936" cy="1096899"/>
          </a:xfrm>
        </p:spPr>
        <p:txBody>
          <a:bodyPr>
            <a:normAutofit/>
          </a:bodyPr>
          <a:lstStyle/>
          <a:p>
            <a:pPr algn="ctr"/>
            <a:r>
              <a:rPr lang="it-IT" sz="2400" b="1" dirty="0">
                <a:solidFill>
                  <a:srgbClr val="FFFF00"/>
                </a:solidFill>
              </a:rPr>
              <a:t>Ehsan Aljundi</a:t>
            </a:r>
            <a:endParaRPr lang="it-IT" sz="2400" b="1" i="1" dirty="0">
              <a:solidFill>
                <a:srgbClr val="FFFF00"/>
              </a:solidFill>
            </a:endParaRPr>
          </a:p>
          <a:p>
            <a:pPr algn="ctr"/>
            <a:r>
              <a:rPr lang="it-IT" sz="2400" b="1" dirty="0">
                <a:solidFill>
                  <a:srgbClr val="FFFF00"/>
                </a:solidFill>
              </a:rPr>
              <a:t>Consultant Pediatric Pulmonologist</a:t>
            </a:r>
          </a:p>
          <a:p>
            <a:pPr algn="ctr"/>
            <a:endParaRPr lang="en-US" sz="2400" b="1" dirty="0">
              <a:solidFill>
                <a:srgbClr val="FFFF00"/>
              </a:solidFill>
            </a:endParaRPr>
          </a:p>
        </p:txBody>
      </p:sp>
    </p:spTree>
    <p:extLst>
      <p:ext uri="{BB962C8B-B14F-4D97-AF65-F5344CB8AC3E}">
        <p14:creationId xmlns:p14="http://schemas.microsoft.com/office/powerpoint/2010/main" val="3713812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Etiology</a:t>
            </a:r>
          </a:p>
        </p:txBody>
      </p:sp>
      <p:sp>
        <p:nvSpPr>
          <p:cNvPr id="3" name="Content Placeholder 2"/>
          <p:cNvSpPr>
            <a:spLocks noGrp="1"/>
          </p:cNvSpPr>
          <p:nvPr>
            <p:ph idx="1"/>
          </p:nvPr>
        </p:nvSpPr>
        <p:spPr>
          <a:xfrm>
            <a:off x="998436" y="2425565"/>
            <a:ext cx="10474877" cy="3619053"/>
          </a:xfrm>
          <a:prstGeom prst="rect">
            <a:avLst/>
          </a:prstGeom>
        </p:spPr>
        <p:txBody>
          <a:bodyPr>
            <a:normAutofit/>
          </a:bodyPr>
          <a:lstStyle/>
          <a:p>
            <a:r>
              <a:rPr lang="en-US" sz="2800" dirty="0">
                <a:solidFill>
                  <a:schemeClr val="tx1"/>
                </a:solidFill>
              </a:rPr>
              <a:t>Overall, viruses are the most common cause of LRTI in children (~ 60%), typical and atypical bacteria account for 40-50%, co-infection is common (20 – 30</a:t>
            </a:r>
            <a:r>
              <a:rPr lang="en-US" sz="2800" dirty="0" smtClean="0">
                <a:solidFill>
                  <a:schemeClr val="tx1"/>
                </a:solidFill>
              </a:rPr>
              <a:t>%)</a:t>
            </a:r>
          </a:p>
          <a:p>
            <a:r>
              <a:rPr lang="en-US" sz="2800" dirty="0" smtClean="0">
                <a:solidFill>
                  <a:schemeClr val="tx1"/>
                </a:solidFill>
              </a:rPr>
              <a:t>With </a:t>
            </a:r>
            <a:r>
              <a:rPr lang="en-US" sz="2800" dirty="0">
                <a:solidFill>
                  <a:schemeClr val="tx1"/>
                </a:solidFill>
              </a:rPr>
              <a:t>identification of new viruses, mutations in old viruses, and effect of vaccination in reducing certain bacterial infections the map of etiology keeps </a:t>
            </a:r>
            <a:r>
              <a:rPr lang="en-US" sz="2800" dirty="0" smtClean="0">
                <a:solidFill>
                  <a:schemeClr val="tx1"/>
                </a:solidFill>
              </a:rPr>
              <a:t>changing</a:t>
            </a:r>
          </a:p>
          <a:p>
            <a:r>
              <a:rPr lang="en-US" sz="2800" dirty="0" smtClean="0">
                <a:solidFill>
                  <a:schemeClr val="tx1"/>
                </a:solidFill>
              </a:rPr>
              <a:t>COVID-19 is the new player in the last 2 years</a:t>
            </a:r>
            <a:endParaRPr lang="en-US"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99A643-1E82-6F53-7B93-12D0A3CEAB6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 xmlns:a16="http://schemas.microsoft.com/office/drawing/2014/main" id="{851DF2C7-7EEA-94D7-4303-E84F0CA871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865" y="1494918"/>
            <a:ext cx="11757143" cy="4174361"/>
          </a:xfrm>
        </p:spPr>
      </p:pic>
    </p:spTree>
    <p:extLst>
      <p:ext uri="{BB962C8B-B14F-4D97-AF65-F5344CB8AC3E}">
        <p14:creationId xmlns:p14="http://schemas.microsoft.com/office/powerpoint/2010/main" val="3139811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2567608" y="692697"/>
            <a:ext cx="6768752" cy="5757329"/>
          </a:xfrm>
          <a:prstGeom prst="rect">
            <a:avLst/>
          </a:prstGeom>
          <a:noFill/>
          <a:ln w="38100">
            <a:solidFill>
              <a:schemeClr val="tx1"/>
            </a:solid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7576780" y="6533123"/>
            <a:ext cx="3519159" cy="268323"/>
          </a:xfrm>
          <a:prstGeom prst="rect">
            <a:avLst/>
          </a:prstGeom>
          <a:ln>
            <a:noFill/>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5">
            <a:extLst>
              <a:ext uri="{FF2B5EF4-FFF2-40B4-BE49-F238E27FC236}">
                <a16:creationId xmlns="" xmlns:a16="http://schemas.microsoft.com/office/drawing/2014/main" id="{0BAF0974-FA99-1A26-F7A5-AB53488AD837}"/>
              </a:ext>
            </a:extLst>
          </p:cNvPr>
          <p:cNvPicPr>
            <a:picLocks noChangeAspect="1"/>
          </p:cNvPicPr>
          <p:nvPr/>
        </p:nvPicPr>
        <p:blipFill rotWithShape="1">
          <a:blip r:embed="rId2">
            <a:extLst>
              <a:ext uri="{28A0092B-C50C-407E-A947-70E740481C1C}">
                <a14:useLocalDpi xmlns:a14="http://schemas.microsoft.com/office/drawing/2010/main" val="0"/>
              </a:ext>
            </a:extLst>
          </a:blip>
          <a:srcRect l="-1" r="-797" b="45517"/>
          <a:stretch/>
        </p:blipFill>
        <p:spPr>
          <a:xfrm>
            <a:off x="375385" y="1083745"/>
            <a:ext cx="6020598" cy="4720287"/>
          </a:xfrm>
          <a:prstGeom prst="rect">
            <a:avLst/>
          </a:prstGeom>
        </p:spPr>
      </p:pic>
      <p:pic>
        <p:nvPicPr>
          <p:cNvPr id="5" name="Content Placeholder 5">
            <a:extLst>
              <a:ext uri="{FF2B5EF4-FFF2-40B4-BE49-F238E27FC236}">
                <a16:creationId xmlns="" xmlns:a16="http://schemas.microsoft.com/office/drawing/2014/main" id="{0BAF0974-FA99-1A26-F7A5-AB53488AD837}"/>
              </a:ext>
            </a:extLst>
          </p:cNvPr>
          <p:cNvPicPr>
            <a:picLocks noChangeAspect="1"/>
          </p:cNvPicPr>
          <p:nvPr/>
        </p:nvPicPr>
        <p:blipFill rotWithShape="1">
          <a:blip r:embed="rId2">
            <a:extLst>
              <a:ext uri="{28A0092B-C50C-407E-A947-70E740481C1C}">
                <a14:useLocalDpi xmlns:a14="http://schemas.microsoft.com/office/drawing/2010/main" val="0"/>
              </a:ext>
            </a:extLst>
          </a:blip>
          <a:srcRect t="53080" r="5776"/>
          <a:stretch/>
        </p:blipFill>
        <p:spPr>
          <a:xfrm>
            <a:off x="6501861" y="1327150"/>
            <a:ext cx="5520093" cy="4060956"/>
          </a:xfrm>
          <a:prstGeom prst="rect">
            <a:avLst/>
          </a:prstGeom>
        </p:spPr>
      </p:pic>
    </p:spTree>
    <p:extLst>
      <p:ext uri="{BB962C8B-B14F-4D97-AF65-F5344CB8AC3E}">
        <p14:creationId xmlns:p14="http://schemas.microsoft.com/office/powerpoint/2010/main" val="1362166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DD45DA-C2F3-5CE5-E781-33F570D52DF4}"/>
              </a:ext>
            </a:extLst>
          </p:cNvPr>
          <p:cNvSpPr>
            <a:spLocks noGrp="1"/>
          </p:cNvSpPr>
          <p:nvPr>
            <p:ph type="title"/>
          </p:nvPr>
        </p:nvSpPr>
        <p:spPr/>
        <p:txBody>
          <a:bodyPr/>
          <a:lstStyle/>
          <a:p>
            <a:pPr algn="ctr"/>
            <a:r>
              <a:rPr lang="en-US" dirty="0"/>
              <a:t>Clinical Manifestations</a:t>
            </a:r>
          </a:p>
        </p:txBody>
      </p:sp>
      <p:sp>
        <p:nvSpPr>
          <p:cNvPr id="3" name="Content Placeholder 2">
            <a:extLst>
              <a:ext uri="{FF2B5EF4-FFF2-40B4-BE49-F238E27FC236}">
                <a16:creationId xmlns="" xmlns:a16="http://schemas.microsoft.com/office/drawing/2014/main" id="{F0D22DED-6971-DDB9-A05B-573797E0DC7D}"/>
              </a:ext>
            </a:extLst>
          </p:cNvPr>
          <p:cNvSpPr>
            <a:spLocks noGrp="1"/>
          </p:cNvSpPr>
          <p:nvPr>
            <p:ph idx="1"/>
          </p:nvPr>
        </p:nvSpPr>
        <p:spPr/>
        <p:txBody>
          <a:bodyPr/>
          <a:lstStyle/>
          <a:p>
            <a:r>
              <a:rPr lang="en-US" dirty="0"/>
              <a:t>Clinical features depends on : </a:t>
            </a:r>
          </a:p>
          <a:p>
            <a:pPr marL="0" indent="0">
              <a:buNone/>
            </a:pPr>
            <a:r>
              <a:rPr lang="en-US" b="1" dirty="0"/>
              <a:t>           </a:t>
            </a:r>
            <a:r>
              <a:rPr lang="en-US" b="1" dirty="0" smtClean="0"/>
              <a:t> </a:t>
            </a:r>
            <a:r>
              <a:rPr lang="en-US" b="1" dirty="0"/>
              <a:t>1-Age </a:t>
            </a:r>
            <a:endParaRPr lang="en-US" b="1" dirty="0" smtClean="0"/>
          </a:p>
          <a:p>
            <a:pPr marL="0" indent="0">
              <a:buNone/>
            </a:pPr>
            <a:r>
              <a:rPr lang="en-US" b="1" dirty="0"/>
              <a:t>	 </a:t>
            </a:r>
            <a:r>
              <a:rPr lang="en-US" b="1" dirty="0" smtClean="0"/>
              <a:t>    2- </a:t>
            </a:r>
            <a:r>
              <a:rPr lang="en-US" b="1" dirty="0"/>
              <a:t>Immune system response  </a:t>
            </a:r>
          </a:p>
          <a:p>
            <a:pPr marL="0" indent="0">
              <a:buNone/>
            </a:pPr>
            <a:r>
              <a:rPr lang="en-US" dirty="0"/>
              <a:t>            </a:t>
            </a:r>
            <a:r>
              <a:rPr lang="en-US" b="1" dirty="0"/>
              <a:t>3- Virulence of the organisms</a:t>
            </a:r>
            <a:endParaRPr lang="en-US" dirty="0"/>
          </a:p>
        </p:txBody>
      </p:sp>
    </p:spTree>
    <p:extLst>
      <p:ext uri="{BB962C8B-B14F-4D97-AF65-F5344CB8AC3E}">
        <p14:creationId xmlns:p14="http://schemas.microsoft.com/office/powerpoint/2010/main" val="3361336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36C29AD-22EB-F49C-1704-45567FEBCEE9}"/>
              </a:ext>
            </a:extLst>
          </p:cNvPr>
          <p:cNvSpPr>
            <a:spLocks noGrp="1"/>
          </p:cNvSpPr>
          <p:nvPr>
            <p:ph idx="1"/>
          </p:nvPr>
        </p:nvSpPr>
        <p:spPr>
          <a:xfrm>
            <a:off x="1049154" y="2521819"/>
            <a:ext cx="10318282" cy="3551722"/>
          </a:xfrm>
        </p:spPr>
        <p:txBody>
          <a:bodyPr>
            <a:normAutofit/>
          </a:bodyPr>
          <a:lstStyle/>
          <a:p>
            <a:r>
              <a:rPr lang="en-GB" sz="2000" dirty="0" smtClean="0">
                <a:solidFill>
                  <a:schemeClr val="tx1"/>
                </a:solidFill>
              </a:rPr>
              <a:t>May be preceded </a:t>
            </a:r>
            <a:r>
              <a:rPr lang="en-GB" sz="2000" dirty="0">
                <a:solidFill>
                  <a:schemeClr val="tx1"/>
                </a:solidFill>
              </a:rPr>
              <a:t>by several days of symptoms of </a:t>
            </a:r>
            <a:r>
              <a:rPr lang="en-GB" sz="2000" dirty="0" smtClean="0">
                <a:solidFill>
                  <a:schemeClr val="tx1"/>
                </a:solidFill>
              </a:rPr>
              <a:t>an </a:t>
            </a:r>
            <a:r>
              <a:rPr lang="en-GB" sz="2000" dirty="0">
                <a:solidFill>
                  <a:schemeClr val="tx1"/>
                </a:solidFill>
              </a:rPr>
              <a:t>upper respiratory tract infection, typically rhinitis and </a:t>
            </a:r>
            <a:r>
              <a:rPr lang="en-GB" sz="2000" dirty="0" smtClean="0">
                <a:solidFill>
                  <a:schemeClr val="tx1"/>
                </a:solidFill>
              </a:rPr>
              <a:t>cough, especially viral pneumonia</a:t>
            </a:r>
            <a:endParaRPr lang="en-GB" sz="2000" dirty="0">
              <a:solidFill>
                <a:schemeClr val="tx1"/>
              </a:solidFill>
            </a:endParaRPr>
          </a:p>
          <a:p>
            <a:r>
              <a:rPr lang="en-GB" sz="2000" dirty="0">
                <a:solidFill>
                  <a:schemeClr val="tx1"/>
                </a:solidFill>
              </a:rPr>
              <a:t>Cough is the most common presenting symptom of pneumonia, either </a:t>
            </a:r>
            <a:r>
              <a:rPr lang="en-GB" sz="2000" dirty="0" err="1">
                <a:solidFill>
                  <a:schemeClr val="tx1"/>
                </a:solidFill>
              </a:rPr>
              <a:t>productine</a:t>
            </a:r>
            <a:r>
              <a:rPr lang="en-GB" sz="2000" dirty="0">
                <a:solidFill>
                  <a:schemeClr val="tx1"/>
                </a:solidFill>
              </a:rPr>
              <a:t> or non-productive.</a:t>
            </a:r>
          </a:p>
          <a:p>
            <a:r>
              <a:rPr lang="en-GB" sz="2000" dirty="0" smtClean="0">
                <a:solidFill>
                  <a:schemeClr val="tx1"/>
                </a:solidFill>
              </a:rPr>
              <a:t>Fever is the most </a:t>
            </a:r>
            <a:r>
              <a:rPr lang="en-GB" sz="2000" dirty="0">
                <a:solidFill>
                  <a:schemeClr val="tx1"/>
                </a:solidFill>
              </a:rPr>
              <a:t>sensitive sign. The presence and degree of fever depends on the microorganism involved, but high temperature (38.4°C) within 72 hours after admission and the presence of pleural effusion have both been reported to be significantly associated with bacterial pneumonia.</a:t>
            </a:r>
          </a:p>
          <a:p>
            <a:endParaRPr lang="en-US" sz="2000" dirty="0"/>
          </a:p>
        </p:txBody>
      </p:sp>
      <p:sp>
        <p:nvSpPr>
          <p:cNvPr id="4" name="Title 1">
            <a:extLst>
              <a:ext uri="{FF2B5EF4-FFF2-40B4-BE49-F238E27FC236}">
                <a16:creationId xmlns="" xmlns:a16="http://schemas.microsoft.com/office/drawing/2014/main" id="{37DD45DA-C2F3-5CE5-E781-33F570D52DF4}"/>
              </a:ext>
            </a:extLst>
          </p:cNvPr>
          <p:cNvSpPr>
            <a:spLocks noGrp="1"/>
          </p:cNvSpPr>
          <p:nvPr>
            <p:ph type="title"/>
          </p:nvPr>
        </p:nvSpPr>
        <p:spPr/>
        <p:txBody>
          <a:bodyPr/>
          <a:lstStyle/>
          <a:p>
            <a:pPr algn="ctr"/>
            <a:r>
              <a:rPr lang="en-US" dirty="0"/>
              <a:t>Clinical Manifestations</a:t>
            </a:r>
          </a:p>
        </p:txBody>
      </p:sp>
    </p:spTree>
    <p:extLst>
      <p:ext uri="{BB962C8B-B14F-4D97-AF65-F5344CB8AC3E}">
        <p14:creationId xmlns:p14="http://schemas.microsoft.com/office/powerpoint/2010/main" val="504917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5899" y="2603499"/>
            <a:ext cx="10520413" cy="3806926"/>
          </a:xfrm>
        </p:spPr>
        <p:txBody>
          <a:bodyPr>
            <a:normAutofit/>
          </a:bodyPr>
          <a:lstStyle/>
          <a:p>
            <a:r>
              <a:rPr lang="en-US" dirty="0">
                <a:solidFill>
                  <a:schemeClr val="tx1"/>
                </a:solidFill>
              </a:rPr>
              <a:t>retraction and </a:t>
            </a:r>
            <a:r>
              <a:rPr lang="en-US" dirty="0" smtClean="0">
                <a:solidFill>
                  <a:schemeClr val="tx1"/>
                </a:solidFill>
              </a:rPr>
              <a:t>grunting, associated </a:t>
            </a:r>
            <a:r>
              <a:rPr lang="en-US" dirty="0">
                <a:solidFill>
                  <a:schemeClr val="tx1"/>
                </a:solidFill>
              </a:rPr>
              <a:t>with alveolar infiltrates found on a chest radiograph .</a:t>
            </a:r>
            <a:endParaRPr lang="en-GB" dirty="0">
              <a:solidFill>
                <a:schemeClr val="tx1"/>
              </a:solidFill>
            </a:endParaRPr>
          </a:p>
          <a:p>
            <a:r>
              <a:rPr lang="en-GB" dirty="0">
                <a:solidFill>
                  <a:schemeClr val="tx1"/>
                </a:solidFill>
              </a:rPr>
              <a:t> irritability </a:t>
            </a:r>
          </a:p>
          <a:p>
            <a:r>
              <a:rPr lang="en-GB" dirty="0">
                <a:solidFill>
                  <a:schemeClr val="tx1"/>
                </a:solidFill>
              </a:rPr>
              <a:t>decreased feeding.</a:t>
            </a:r>
          </a:p>
          <a:p>
            <a:r>
              <a:rPr lang="en-GB" dirty="0">
                <a:solidFill>
                  <a:schemeClr val="tx1"/>
                </a:solidFill>
              </a:rPr>
              <a:t>Vomiting, particularly post-</a:t>
            </a:r>
            <a:r>
              <a:rPr lang="en-GB" dirty="0" err="1">
                <a:solidFill>
                  <a:schemeClr val="tx1"/>
                </a:solidFill>
              </a:rPr>
              <a:t>tussive</a:t>
            </a:r>
            <a:r>
              <a:rPr lang="en-GB" dirty="0">
                <a:solidFill>
                  <a:schemeClr val="tx1"/>
                </a:solidFill>
              </a:rPr>
              <a:t> emesis</a:t>
            </a:r>
          </a:p>
          <a:p>
            <a:r>
              <a:rPr lang="en-GB" dirty="0">
                <a:solidFill>
                  <a:schemeClr val="tx1"/>
                </a:solidFill>
              </a:rPr>
              <a:t>Chest pain</a:t>
            </a:r>
          </a:p>
          <a:p>
            <a:r>
              <a:rPr lang="en-GB" dirty="0">
                <a:solidFill>
                  <a:schemeClr val="tx1"/>
                </a:solidFill>
              </a:rPr>
              <a:t>Lethargy</a:t>
            </a:r>
          </a:p>
          <a:p>
            <a:r>
              <a:rPr lang="en-GB" dirty="0">
                <a:solidFill>
                  <a:schemeClr val="tx1"/>
                </a:solidFill>
              </a:rPr>
              <a:t>Abdominal pain or tenderness is often seen in children with lower lobe pneumonia</a:t>
            </a:r>
          </a:p>
          <a:p>
            <a:r>
              <a:rPr lang="en-US" dirty="0" smtClean="0">
                <a:solidFill>
                  <a:schemeClr val="tx1"/>
                </a:solidFill>
              </a:rPr>
              <a:t>A </a:t>
            </a:r>
            <a:r>
              <a:rPr lang="en-US" dirty="0">
                <a:solidFill>
                  <a:schemeClr val="tx1"/>
                </a:solidFill>
              </a:rPr>
              <a:t>more gradual clinical onset associated with a combination of symptoms, such as headache, malaise, nonproductive cough, and low-grade fever/no fever, is general associated with infection by atypical pathogens such as M. Pneumonia.</a:t>
            </a:r>
          </a:p>
          <a:p>
            <a:endParaRPr lang="en-US" dirty="0"/>
          </a:p>
        </p:txBody>
      </p:sp>
      <p:sp>
        <p:nvSpPr>
          <p:cNvPr id="4" name="Title 1">
            <a:extLst>
              <a:ext uri="{FF2B5EF4-FFF2-40B4-BE49-F238E27FC236}">
                <a16:creationId xmlns="" xmlns:a16="http://schemas.microsoft.com/office/drawing/2014/main" id="{37DD45DA-C2F3-5CE5-E781-33F570D52DF4}"/>
              </a:ext>
            </a:extLst>
          </p:cNvPr>
          <p:cNvSpPr>
            <a:spLocks noGrp="1"/>
          </p:cNvSpPr>
          <p:nvPr>
            <p:ph type="title"/>
          </p:nvPr>
        </p:nvSpPr>
        <p:spPr/>
        <p:txBody>
          <a:bodyPr/>
          <a:lstStyle/>
          <a:p>
            <a:pPr algn="ctr"/>
            <a:r>
              <a:rPr lang="en-US" dirty="0"/>
              <a:t>Clinical Manifestations</a:t>
            </a:r>
          </a:p>
        </p:txBody>
      </p:sp>
    </p:spTree>
    <p:extLst>
      <p:ext uri="{BB962C8B-B14F-4D97-AF65-F5344CB8AC3E}">
        <p14:creationId xmlns:p14="http://schemas.microsoft.com/office/powerpoint/2010/main" val="505650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243A7B-CD23-D1FF-90B3-6AB1205EDF16}"/>
              </a:ext>
            </a:extLst>
          </p:cNvPr>
          <p:cNvSpPr>
            <a:spLocks noGrp="1"/>
          </p:cNvSpPr>
          <p:nvPr>
            <p:ph type="title"/>
          </p:nvPr>
        </p:nvSpPr>
        <p:spPr/>
        <p:txBody>
          <a:bodyPr/>
          <a:lstStyle/>
          <a:p>
            <a:pPr algn="ctr"/>
            <a:r>
              <a:rPr lang="en-US" dirty="0"/>
              <a:t>Physical Findings</a:t>
            </a:r>
          </a:p>
        </p:txBody>
      </p:sp>
      <p:sp>
        <p:nvSpPr>
          <p:cNvPr id="3" name="Content Placeholder 2">
            <a:extLst>
              <a:ext uri="{FF2B5EF4-FFF2-40B4-BE49-F238E27FC236}">
                <a16:creationId xmlns="" xmlns:a16="http://schemas.microsoft.com/office/drawing/2014/main" id="{9D727DB7-1943-0BBE-DBAF-624A47878CF0}"/>
              </a:ext>
            </a:extLst>
          </p:cNvPr>
          <p:cNvSpPr>
            <a:spLocks noGrp="1"/>
          </p:cNvSpPr>
          <p:nvPr>
            <p:ph idx="1"/>
          </p:nvPr>
        </p:nvSpPr>
        <p:spPr/>
        <p:txBody>
          <a:bodyPr>
            <a:normAutofit/>
          </a:bodyPr>
          <a:lstStyle/>
          <a:p>
            <a:r>
              <a:rPr lang="en-GB" dirty="0" err="1"/>
              <a:t>Tachypnea</a:t>
            </a:r>
            <a:r>
              <a:rPr lang="en-GB" dirty="0"/>
              <a:t> is the most sensitive finding in patients with diagnosed pneumonia</a:t>
            </a:r>
          </a:p>
          <a:p>
            <a:r>
              <a:rPr lang="en-GB" dirty="0"/>
              <a:t>Nasal flaring</a:t>
            </a:r>
          </a:p>
          <a:p>
            <a:r>
              <a:rPr lang="en-GB" dirty="0"/>
              <a:t>Retractions</a:t>
            </a:r>
          </a:p>
          <a:p>
            <a:r>
              <a:rPr lang="en-GB" dirty="0"/>
              <a:t>Hypoxemia</a:t>
            </a:r>
          </a:p>
          <a:p>
            <a:r>
              <a:rPr lang="en-US" dirty="0"/>
              <a:t>Dullness to percussion </a:t>
            </a:r>
          </a:p>
          <a:p>
            <a:r>
              <a:rPr lang="en-US" dirty="0"/>
              <a:t>On </a:t>
            </a:r>
            <a:r>
              <a:rPr lang="en-US" dirty="0" err="1"/>
              <a:t>auscution</a:t>
            </a:r>
            <a:r>
              <a:rPr lang="en-US" dirty="0"/>
              <a:t> : crackles , bronchial breathing </a:t>
            </a:r>
          </a:p>
          <a:p>
            <a:r>
              <a:rPr lang="en-US" dirty="0"/>
              <a:t>Wheezing is most frequently associated with infection by viral  agents, and </a:t>
            </a:r>
            <a:r>
              <a:rPr lang="en-US" i="1" dirty="0"/>
              <a:t>Mycoplasma </a:t>
            </a:r>
            <a:r>
              <a:rPr lang="en-US" dirty="0"/>
              <a:t>or </a:t>
            </a:r>
            <a:r>
              <a:rPr lang="en-US" i="1" dirty="0" smtClean="0"/>
              <a:t>Chlamydia</a:t>
            </a:r>
            <a:endParaRPr lang="en-GB" dirty="0"/>
          </a:p>
          <a:p>
            <a:endParaRPr lang="en-GB" dirty="0"/>
          </a:p>
          <a:p>
            <a:endParaRPr lang="en-US" dirty="0"/>
          </a:p>
        </p:txBody>
      </p:sp>
    </p:spTree>
    <p:extLst>
      <p:ext uri="{BB962C8B-B14F-4D97-AF65-F5344CB8AC3E}">
        <p14:creationId xmlns:p14="http://schemas.microsoft.com/office/powerpoint/2010/main" val="1999816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1350910" y="609600"/>
            <a:ext cx="7092046" cy="5760640"/>
          </a:xfrm>
          <a:prstGeom prst="rect">
            <a:avLst/>
          </a:prstGeom>
          <a:noFill/>
          <a:ln w="38100">
            <a:solidFill>
              <a:schemeClr val="tx1"/>
            </a:solidFill>
            <a:miter lim="800000"/>
            <a:headEnd/>
            <a:tailEnd/>
          </a:ln>
          <a:effectLst>
            <a:glow rad="139700">
              <a:schemeClr val="accent4">
                <a:satMod val="175000"/>
                <a:alpha val="40000"/>
              </a:schemeClr>
            </a:glow>
          </a:effectLst>
        </p:spPr>
      </p:pic>
      <p:pic>
        <p:nvPicPr>
          <p:cNvPr id="4" name="Picture 3"/>
          <p:cNvPicPr>
            <a:picLocks noChangeAspect="1" noChangeArrowheads="1"/>
          </p:cNvPicPr>
          <p:nvPr/>
        </p:nvPicPr>
        <p:blipFill>
          <a:blip r:embed="rId3" cstate="print"/>
          <a:srcRect/>
          <a:stretch>
            <a:fillRect/>
          </a:stretch>
        </p:blipFill>
        <p:spPr bwMode="auto">
          <a:xfrm>
            <a:off x="5686229" y="6506827"/>
            <a:ext cx="3274891" cy="267759"/>
          </a:xfrm>
          <a:prstGeom prst="rect">
            <a:avLst/>
          </a:prstGeom>
          <a:ln>
            <a:solidFill>
              <a:schemeClr val="accent1"/>
            </a:solidFill>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ED81A7-386F-F158-9BA7-225C99E6870D}"/>
              </a:ext>
            </a:extLst>
          </p:cNvPr>
          <p:cNvSpPr>
            <a:spLocks noGrp="1"/>
          </p:cNvSpPr>
          <p:nvPr>
            <p:ph type="title"/>
          </p:nvPr>
        </p:nvSpPr>
        <p:spPr>
          <a:xfrm>
            <a:off x="1052512" y="400844"/>
            <a:ext cx="10515600" cy="1325563"/>
          </a:xfrm>
        </p:spPr>
        <p:txBody>
          <a:bodyPr/>
          <a:lstStyle/>
          <a:p>
            <a:pPr algn="ctr"/>
            <a:r>
              <a:rPr lang="en-GB" dirty="0"/>
              <a:t>Radiological Findings</a:t>
            </a:r>
            <a:endParaRPr lang="en-US" dirty="0"/>
          </a:p>
        </p:txBody>
      </p:sp>
      <p:sp>
        <p:nvSpPr>
          <p:cNvPr id="3" name="Content Placeholder 2">
            <a:extLst>
              <a:ext uri="{FF2B5EF4-FFF2-40B4-BE49-F238E27FC236}">
                <a16:creationId xmlns="" xmlns:a16="http://schemas.microsoft.com/office/drawing/2014/main" id="{0300FC1F-BCCF-06CE-C6AC-9F9D4C2389DD}"/>
              </a:ext>
            </a:extLst>
          </p:cNvPr>
          <p:cNvSpPr>
            <a:spLocks noGrp="1"/>
          </p:cNvSpPr>
          <p:nvPr>
            <p:ph idx="1"/>
          </p:nvPr>
        </p:nvSpPr>
        <p:spPr>
          <a:xfrm>
            <a:off x="910539" y="2377440"/>
            <a:ext cx="10799545" cy="3907857"/>
          </a:xfrm>
        </p:spPr>
        <p:txBody>
          <a:bodyPr>
            <a:noAutofit/>
          </a:bodyPr>
          <a:lstStyle/>
          <a:p>
            <a:r>
              <a:rPr lang="en-US" dirty="0"/>
              <a:t>In general, chest radiographs are standard practice in hospitalized children for whom a diagnosis of pneumonia is being considered.</a:t>
            </a:r>
            <a:endParaRPr lang="en-GB" dirty="0"/>
          </a:p>
          <a:p>
            <a:r>
              <a:rPr lang="en-GB" dirty="0"/>
              <a:t>An infiltrate on chest radiograph (posteroanterior and lateral views)  supports the diagnosis of pneumonia, however; </a:t>
            </a:r>
            <a:r>
              <a:rPr lang="en-US" dirty="0"/>
              <a:t>In the early clinical stages of disease, patients with bacterial pneumonia may have normal chest radiographs.</a:t>
            </a:r>
            <a:endParaRPr lang="en-GB" dirty="0"/>
          </a:p>
          <a:p>
            <a:r>
              <a:rPr lang="en-GB" dirty="0"/>
              <a:t>Not recommended for children  with suspected pneumonia (cough, fever, localized crackles, or decreased breath sounds) who are well enough to be </a:t>
            </a:r>
            <a:r>
              <a:rPr lang="en-GB" dirty="0" smtClean="0"/>
              <a:t>managed as </a:t>
            </a:r>
            <a:r>
              <a:rPr lang="en-GB" dirty="0"/>
              <a:t>outpatients.</a:t>
            </a:r>
          </a:p>
          <a:p>
            <a:r>
              <a:rPr lang="en-US" dirty="0"/>
              <a:t>it is usually impossible to </a:t>
            </a:r>
            <a:r>
              <a:rPr lang="en-US" dirty="0" smtClean="0"/>
              <a:t>confirm an </a:t>
            </a:r>
            <a:r>
              <a:rPr lang="en-US" dirty="0"/>
              <a:t>etiologic diagnosis based on a chest radiograph.</a:t>
            </a:r>
          </a:p>
          <a:p>
            <a:r>
              <a:rPr lang="en-US" dirty="0"/>
              <a:t>No follow-up radiographs are needed to evaluate a CAP with good clinical response, </a:t>
            </a:r>
            <a:r>
              <a:rPr lang="en-US" dirty="0" smtClean="0"/>
              <a:t>but is recommended whenever </a:t>
            </a:r>
            <a:r>
              <a:rPr lang="en-US" dirty="0"/>
              <a:t>clinical </a:t>
            </a:r>
            <a:r>
              <a:rPr lang="en-US" dirty="0" smtClean="0"/>
              <a:t>deterioration occurs</a:t>
            </a:r>
            <a:endParaRPr lang="en-GB" dirty="0"/>
          </a:p>
          <a:p>
            <a:r>
              <a:rPr lang="en-GB" dirty="0"/>
              <a:t>ultrasonography is highly  sensitive and specific in diagnosing pneumonia in </a:t>
            </a:r>
            <a:r>
              <a:rPr lang="en-GB" dirty="0" smtClean="0"/>
              <a:t>children, but is operator-dependent and needs some training and experience</a:t>
            </a:r>
            <a:endParaRPr lang="en-GB" dirty="0"/>
          </a:p>
        </p:txBody>
      </p:sp>
    </p:spTree>
    <p:extLst>
      <p:ext uri="{BB962C8B-B14F-4D97-AF65-F5344CB8AC3E}">
        <p14:creationId xmlns:p14="http://schemas.microsoft.com/office/powerpoint/2010/main" val="2231614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B1FE50-3B25-BCEC-A76D-F24E9EDA9606}"/>
              </a:ext>
            </a:extLst>
          </p:cNvPr>
          <p:cNvSpPr>
            <a:spLocks noGrp="1"/>
          </p:cNvSpPr>
          <p:nvPr>
            <p:ph type="title"/>
          </p:nvPr>
        </p:nvSpPr>
        <p:spPr/>
        <p:txBody>
          <a:bodyPr>
            <a:normAutofit fontScale="90000"/>
          </a:bodyPr>
          <a:lstStyle/>
          <a:p>
            <a:pPr algn="ctr"/>
            <a:r>
              <a:rPr lang="en-GB" sz="4400" dirty="0"/>
              <a:t>Introduction</a:t>
            </a:r>
            <a:endParaRPr lang="en-GB" sz="4400" b="0" i="0" dirty="0">
              <a:effectLst/>
            </a:endParaRPr>
          </a:p>
        </p:txBody>
      </p:sp>
      <p:sp>
        <p:nvSpPr>
          <p:cNvPr id="3" name="Content Placeholder 2">
            <a:extLst>
              <a:ext uri="{FF2B5EF4-FFF2-40B4-BE49-F238E27FC236}">
                <a16:creationId xmlns="" xmlns:a16="http://schemas.microsoft.com/office/drawing/2014/main" id="{87F2A15E-A542-0C40-F1CC-7079693A4DA2}"/>
              </a:ext>
            </a:extLst>
          </p:cNvPr>
          <p:cNvSpPr>
            <a:spLocks noGrp="1"/>
          </p:cNvSpPr>
          <p:nvPr>
            <p:ph idx="1"/>
          </p:nvPr>
        </p:nvSpPr>
        <p:spPr>
          <a:xfrm>
            <a:off x="513704" y="2300439"/>
            <a:ext cx="11248368" cy="3917482"/>
          </a:xfrm>
        </p:spPr>
        <p:txBody>
          <a:bodyPr>
            <a:noAutofit/>
          </a:bodyPr>
          <a:lstStyle/>
          <a:p>
            <a:r>
              <a:rPr lang="en-GB" sz="2400" dirty="0"/>
              <a:t>Pneumonia is defined as inflammation of the lung parenchyma, </a:t>
            </a:r>
            <a:r>
              <a:rPr lang="en-US" sz="2400" dirty="0"/>
              <a:t>caused by an infectious agent that stimulates a response resulting in damage to lung tissue.</a:t>
            </a:r>
            <a:r>
              <a:rPr lang="en-GB" sz="2400" dirty="0"/>
              <a:t> </a:t>
            </a:r>
          </a:p>
          <a:p>
            <a:r>
              <a:rPr lang="en-US" sz="2400" dirty="0"/>
              <a:t>Community-acquired pneumonia (CAP) is one of the most important health problems affecting children worldwide .</a:t>
            </a:r>
            <a:endParaRPr lang="en-GB" sz="2400" dirty="0"/>
          </a:p>
          <a:p>
            <a:r>
              <a:rPr lang="en-GB" sz="2400" dirty="0"/>
              <a:t>It is the  leading infectious cause of death globally among children younger than  5 yr.</a:t>
            </a:r>
          </a:p>
          <a:p>
            <a:r>
              <a:rPr lang="en-GB" sz="2400" dirty="0"/>
              <a:t>Ninety-five percent of all episodes of clinical pneumonia in young children worldwide occur in developing countries.</a:t>
            </a:r>
          </a:p>
          <a:p>
            <a:r>
              <a:rPr lang="en-US" sz="2400" dirty="0"/>
              <a:t>Viruses are, by far, the most common cause of CAP</a:t>
            </a:r>
            <a:r>
              <a:rPr lang="en-US" sz="2400"/>
              <a:t>. </a:t>
            </a:r>
            <a:endParaRPr lang="en-GB" sz="2400" dirty="0">
              <a:solidFill>
                <a:srgbClr val="2A2A2A"/>
              </a:solidFill>
              <a:latin typeface="proxima_nova_rgregular"/>
            </a:endParaRPr>
          </a:p>
          <a:p>
            <a:endParaRPr lang="en-US" sz="2400" dirty="0"/>
          </a:p>
        </p:txBody>
      </p:sp>
    </p:spTree>
    <p:extLst>
      <p:ext uri="{BB962C8B-B14F-4D97-AF65-F5344CB8AC3E}">
        <p14:creationId xmlns:p14="http://schemas.microsoft.com/office/powerpoint/2010/main" val="2221476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A6B2AB-8227-8E3C-11CE-5DEC6CB04ED2}"/>
              </a:ext>
            </a:extLst>
          </p:cNvPr>
          <p:cNvSpPr>
            <a:spLocks noGrp="1"/>
          </p:cNvSpPr>
          <p:nvPr>
            <p:ph type="title"/>
          </p:nvPr>
        </p:nvSpPr>
        <p:spPr/>
        <p:txBody>
          <a:bodyPr/>
          <a:lstStyle/>
          <a:p>
            <a:endParaRPr lang="en-US"/>
          </a:p>
        </p:txBody>
      </p:sp>
      <p:sp>
        <p:nvSpPr>
          <p:cNvPr id="3" name="Text Placeholder 2">
            <a:extLst>
              <a:ext uri="{FF2B5EF4-FFF2-40B4-BE49-F238E27FC236}">
                <a16:creationId xmlns="" xmlns:a16="http://schemas.microsoft.com/office/drawing/2014/main" id="{70F3B814-0871-294A-BE53-76EFCDF06DD8}"/>
              </a:ext>
            </a:extLst>
          </p:cNvPr>
          <p:cNvSpPr>
            <a:spLocks noGrp="1"/>
          </p:cNvSpPr>
          <p:nvPr>
            <p:ph type="body" idx="1"/>
          </p:nvPr>
        </p:nvSpPr>
        <p:spPr>
          <a:xfrm>
            <a:off x="869139" y="365125"/>
            <a:ext cx="5157787" cy="823912"/>
          </a:xfrm>
        </p:spPr>
        <p:txBody>
          <a:bodyPr/>
          <a:lstStyle/>
          <a:p>
            <a:r>
              <a:rPr lang="en-US" dirty="0"/>
              <a:t>bronchopneumonia</a:t>
            </a:r>
          </a:p>
        </p:txBody>
      </p:sp>
      <p:pic>
        <p:nvPicPr>
          <p:cNvPr id="8" name="Content Placeholder 7">
            <a:extLst>
              <a:ext uri="{FF2B5EF4-FFF2-40B4-BE49-F238E27FC236}">
                <a16:creationId xmlns="" xmlns:a16="http://schemas.microsoft.com/office/drawing/2014/main" id="{18902FBE-8D21-8A78-5D1D-BB9190A39C3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8952" y="973668"/>
            <a:ext cx="5462977" cy="4875034"/>
          </a:xfrm>
        </p:spPr>
      </p:pic>
      <p:sp>
        <p:nvSpPr>
          <p:cNvPr id="5" name="Text Placeholder 4">
            <a:extLst>
              <a:ext uri="{FF2B5EF4-FFF2-40B4-BE49-F238E27FC236}">
                <a16:creationId xmlns="" xmlns:a16="http://schemas.microsoft.com/office/drawing/2014/main" id="{54DE57FB-4908-F2E8-0E59-F7EC773F356F}"/>
              </a:ext>
            </a:extLst>
          </p:cNvPr>
          <p:cNvSpPr>
            <a:spLocks noGrp="1"/>
          </p:cNvSpPr>
          <p:nvPr>
            <p:ph type="body" sz="quarter" idx="3"/>
          </p:nvPr>
        </p:nvSpPr>
        <p:spPr>
          <a:xfrm>
            <a:off x="6244837" y="490717"/>
            <a:ext cx="5183188" cy="823912"/>
          </a:xfrm>
        </p:spPr>
        <p:txBody>
          <a:bodyPr/>
          <a:lstStyle/>
          <a:p>
            <a:r>
              <a:rPr lang="en-US" dirty="0"/>
              <a:t>Lobar pneumonia</a:t>
            </a:r>
          </a:p>
        </p:txBody>
      </p:sp>
      <p:pic>
        <p:nvPicPr>
          <p:cNvPr id="10" name="Content Placeholder 9">
            <a:extLst>
              <a:ext uri="{FF2B5EF4-FFF2-40B4-BE49-F238E27FC236}">
                <a16:creationId xmlns="" xmlns:a16="http://schemas.microsoft.com/office/drawing/2014/main" id="{C1CF39BA-913B-0ABD-DCDD-B019B2A60446}"/>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85242" y="819636"/>
            <a:ext cx="4458681" cy="5854835"/>
          </a:xfrm>
        </p:spPr>
      </p:pic>
    </p:spTree>
    <p:extLst>
      <p:ext uri="{BB962C8B-B14F-4D97-AF65-F5344CB8AC3E}">
        <p14:creationId xmlns:p14="http://schemas.microsoft.com/office/powerpoint/2010/main" val="1814159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B25C08-77C7-1E5A-4CC5-136A5BDA05B7}"/>
              </a:ext>
            </a:extLst>
          </p:cNvPr>
          <p:cNvSpPr>
            <a:spLocks noGrp="1"/>
          </p:cNvSpPr>
          <p:nvPr>
            <p:ph type="title"/>
          </p:nvPr>
        </p:nvSpPr>
        <p:spPr/>
        <p:txBody>
          <a:bodyPr/>
          <a:lstStyle/>
          <a:p>
            <a:pPr algn="ctr"/>
            <a:r>
              <a:rPr lang="en-US" dirty="0"/>
              <a:t>Laboratory Tests</a:t>
            </a:r>
          </a:p>
        </p:txBody>
      </p:sp>
      <p:sp>
        <p:nvSpPr>
          <p:cNvPr id="3" name="Content Placeholder 2">
            <a:extLst>
              <a:ext uri="{FF2B5EF4-FFF2-40B4-BE49-F238E27FC236}">
                <a16:creationId xmlns="" xmlns:a16="http://schemas.microsoft.com/office/drawing/2014/main" id="{0E4ABD99-15B0-3D9F-2FB0-1BC5842BF214}"/>
              </a:ext>
            </a:extLst>
          </p:cNvPr>
          <p:cNvSpPr>
            <a:spLocks noGrp="1"/>
          </p:cNvSpPr>
          <p:nvPr>
            <p:ph idx="1"/>
          </p:nvPr>
        </p:nvSpPr>
        <p:spPr>
          <a:xfrm>
            <a:off x="539016" y="2444817"/>
            <a:ext cx="11107552" cy="4071486"/>
          </a:xfrm>
        </p:spPr>
        <p:txBody>
          <a:bodyPr>
            <a:normAutofit lnSpcReduction="10000"/>
          </a:bodyPr>
          <a:lstStyle/>
          <a:p>
            <a:r>
              <a:rPr lang="en-GB" dirty="0" smtClean="0"/>
              <a:t>The </a:t>
            </a:r>
            <a:r>
              <a:rPr lang="en-GB" dirty="0"/>
              <a:t>peripheral white blood cell (WBC) count can be useful in differentiating viral from bacterial pneumonia.</a:t>
            </a:r>
          </a:p>
          <a:p>
            <a:r>
              <a:rPr lang="en-GB" dirty="0"/>
              <a:t>Erythrocyte sedimentation rate,  procalcitonin, and C-reactive protein level.</a:t>
            </a:r>
          </a:p>
          <a:p>
            <a:r>
              <a:rPr lang="en-GB" dirty="0"/>
              <a:t>The definitive diagnosis of a viral infection rests on the detection of </a:t>
            </a:r>
            <a:r>
              <a:rPr lang="en-GB" dirty="0" smtClean="0"/>
              <a:t>the </a:t>
            </a:r>
            <a:r>
              <a:rPr lang="en-GB" dirty="0"/>
              <a:t>viral genome or antigen in respiratory tract </a:t>
            </a:r>
            <a:r>
              <a:rPr lang="en-GB" dirty="0" smtClean="0"/>
              <a:t>secretions, commonly PCR from nasal swab</a:t>
            </a:r>
            <a:endParaRPr lang="en-GB" dirty="0"/>
          </a:p>
          <a:p>
            <a:r>
              <a:rPr lang="en-GB" dirty="0"/>
              <a:t>The definitive diagnosis of a typical bacterial infection requires isolation </a:t>
            </a:r>
            <a:r>
              <a:rPr lang="en-GB" dirty="0" smtClean="0"/>
              <a:t>of </a:t>
            </a:r>
            <a:r>
              <a:rPr lang="en-GB" dirty="0"/>
              <a:t>an organism from the blood, pleural fluid, or lung.</a:t>
            </a:r>
          </a:p>
          <a:p>
            <a:r>
              <a:rPr lang="en-GB" dirty="0"/>
              <a:t>Culture of sputum  is of little value in the diagnosis of pneumonia in young </a:t>
            </a:r>
            <a:r>
              <a:rPr lang="en-GB" dirty="0" smtClean="0"/>
              <a:t>children</a:t>
            </a:r>
          </a:p>
          <a:p>
            <a:r>
              <a:rPr lang="en-GB" dirty="0" smtClean="0"/>
              <a:t>Blood </a:t>
            </a:r>
            <a:r>
              <a:rPr lang="en-GB" dirty="0"/>
              <a:t>culture is positive in only </a:t>
            </a:r>
            <a:r>
              <a:rPr lang="en-GB" dirty="0" smtClean="0"/>
              <a:t>10% </a:t>
            </a:r>
            <a:r>
              <a:rPr lang="en-GB" dirty="0"/>
              <a:t>of children with pneumococcal  pneumonia and is not recommended for nontoxic-appearing children </a:t>
            </a:r>
            <a:r>
              <a:rPr lang="en-GB" dirty="0" smtClean="0"/>
              <a:t>or </a:t>
            </a:r>
            <a:r>
              <a:rPr lang="en-GB" dirty="0"/>
              <a:t>treated as outpatients. </a:t>
            </a:r>
          </a:p>
          <a:p>
            <a:r>
              <a:rPr lang="en-GB" dirty="0"/>
              <a:t>Blood cultures are recommended for children  who fail to improve or have clinical deterioration, have complicated  pneumonia, or require hospitalization.</a:t>
            </a:r>
            <a:endParaRPr lang="en-US" dirty="0"/>
          </a:p>
          <a:p>
            <a:endParaRPr lang="en-US" dirty="0"/>
          </a:p>
        </p:txBody>
      </p:sp>
    </p:spTree>
    <p:extLst>
      <p:ext uri="{BB962C8B-B14F-4D97-AF65-F5344CB8AC3E}">
        <p14:creationId xmlns:p14="http://schemas.microsoft.com/office/powerpoint/2010/main" val="1276938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A23686-FCBB-51E4-9261-77C5C0443FBF}"/>
              </a:ext>
            </a:extLst>
          </p:cNvPr>
          <p:cNvSpPr>
            <a:spLocks noGrp="1"/>
          </p:cNvSpPr>
          <p:nvPr>
            <p:ph type="title"/>
          </p:nvPr>
        </p:nvSpPr>
        <p:spPr/>
        <p:txBody>
          <a:bodyPr/>
          <a:lstStyle/>
          <a:p>
            <a:pPr algn="ctr"/>
            <a:r>
              <a:rPr lang="en-GB" dirty="0"/>
              <a:t>Indications For Admission </a:t>
            </a:r>
            <a:endParaRPr lang="en-US" dirty="0"/>
          </a:p>
        </p:txBody>
      </p:sp>
      <p:sp>
        <p:nvSpPr>
          <p:cNvPr id="3" name="Content Placeholder 2">
            <a:extLst>
              <a:ext uri="{FF2B5EF4-FFF2-40B4-BE49-F238E27FC236}">
                <a16:creationId xmlns="" xmlns:a16="http://schemas.microsoft.com/office/drawing/2014/main" id="{77932F32-EC74-7889-C9DB-5BE3114B3E82}"/>
              </a:ext>
            </a:extLst>
          </p:cNvPr>
          <p:cNvSpPr>
            <a:spLocks noGrp="1"/>
          </p:cNvSpPr>
          <p:nvPr>
            <p:ph sz="half" idx="1"/>
          </p:nvPr>
        </p:nvSpPr>
        <p:spPr>
          <a:xfrm>
            <a:off x="529389" y="2603500"/>
            <a:ext cx="5245769" cy="3720298"/>
          </a:xfrm>
        </p:spPr>
        <p:txBody>
          <a:bodyPr>
            <a:noAutofit/>
          </a:bodyPr>
          <a:lstStyle/>
          <a:p>
            <a:pPr marL="0" indent="0">
              <a:buNone/>
            </a:pPr>
            <a:r>
              <a:rPr lang="en-GB" sz="2000" dirty="0"/>
              <a:t>1-Age &lt; 3-6 </a:t>
            </a:r>
            <a:r>
              <a:rPr lang="en-GB" sz="2000" dirty="0" err="1"/>
              <a:t>mo</a:t>
            </a:r>
            <a:r>
              <a:rPr lang="en-GB" sz="2000" dirty="0"/>
              <a:t> </a:t>
            </a:r>
          </a:p>
          <a:p>
            <a:pPr marL="0" indent="0">
              <a:buNone/>
            </a:pPr>
            <a:r>
              <a:rPr lang="en-GB" sz="2000" dirty="0"/>
              <a:t>2-Immunocompromised state </a:t>
            </a:r>
          </a:p>
          <a:p>
            <a:pPr marL="0" indent="0">
              <a:buNone/>
            </a:pPr>
            <a:r>
              <a:rPr lang="en-GB" sz="2000" dirty="0"/>
              <a:t>3-Toxic appearance </a:t>
            </a:r>
          </a:p>
          <a:p>
            <a:pPr marL="0" indent="0">
              <a:buNone/>
            </a:pPr>
            <a:r>
              <a:rPr lang="en-GB" sz="2000" dirty="0"/>
              <a:t>4-Moderate to severe respiratory distress </a:t>
            </a:r>
          </a:p>
          <a:p>
            <a:pPr marL="0" indent="0">
              <a:buNone/>
            </a:pPr>
            <a:r>
              <a:rPr lang="en-GB" sz="2000" dirty="0"/>
              <a:t>5-Hypoxemia (oxygen saturation &lt;90% breathing room air) </a:t>
            </a:r>
          </a:p>
          <a:p>
            <a:pPr marL="0" indent="0">
              <a:buNone/>
            </a:pPr>
            <a:r>
              <a:rPr lang="en-GB" sz="2000" dirty="0"/>
              <a:t>6-Complicated pneumonia (effusion, abscess)
</a:t>
            </a:r>
          </a:p>
        </p:txBody>
      </p:sp>
      <p:sp>
        <p:nvSpPr>
          <p:cNvPr id="4" name="Content Placeholder 3"/>
          <p:cNvSpPr>
            <a:spLocks noGrp="1"/>
          </p:cNvSpPr>
          <p:nvPr>
            <p:ph sz="half" idx="2"/>
          </p:nvPr>
        </p:nvSpPr>
        <p:spPr>
          <a:xfrm>
            <a:off x="6478220" y="2603500"/>
            <a:ext cx="5139473" cy="3416300"/>
          </a:xfrm>
        </p:spPr>
        <p:txBody>
          <a:bodyPr>
            <a:normAutofit lnSpcReduction="10000"/>
          </a:bodyPr>
          <a:lstStyle/>
          <a:p>
            <a:pPr marL="0" indent="0">
              <a:buNone/>
            </a:pPr>
            <a:r>
              <a:rPr lang="en-GB" sz="2000" dirty="0"/>
              <a:t>7-Sickle cell </a:t>
            </a:r>
            <a:r>
              <a:rPr lang="en-GB" sz="2000" dirty="0" err="1"/>
              <a:t>anemia</a:t>
            </a:r>
            <a:r>
              <a:rPr lang="en-GB" sz="2000" dirty="0"/>
              <a:t> with acute chest syndrome </a:t>
            </a:r>
          </a:p>
          <a:p>
            <a:pPr marL="0" indent="0">
              <a:buNone/>
            </a:pPr>
            <a:r>
              <a:rPr lang="en-GB" sz="2000" dirty="0" smtClean="0"/>
              <a:t>8-Vomiting </a:t>
            </a:r>
            <a:r>
              <a:rPr lang="en-GB" sz="2000" dirty="0"/>
              <a:t>or inability to tolerate oral fluids or medications </a:t>
            </a:r>
          </a:p>
          <a:p>
            <a:pPr marL="0" indent="0">
              <a:buNone/>
            </a:pPr>
            <a:r>
              <a:rPr lang="en-GB" sz="2000" dirty="0"/>
              <a:t>9-Severe dehydration </a:t>
            </a:r>
          </a:p>
          <a:p>
            <a:pPr marL="0" indent="0">
              <a:buNone/>
            </a:pPr>
            <a:r>
              <a:rPr lang="en-GB" sz="2000" dirty="0" smtClean="0"/>
              <a:t>10- No </a:t>
            </a:r>
            <a:r>
              <a:rPr lang="en-GB" sz="2000" dirty="0"/>
              <a:t>response to appropriate oral antibiotic therapy </a:t>
            </a:r>
          </a:p>
          <a:p>
            <a:pPr marL="0" indent="0">
              <a:buNone/>
            </a:pPr>
            <a:r>
              <a:rPr lang="en-GB" sz="2000" dirty="0"/>
              <a:t>11-Social factors (e.g., inability of caregivers to administer medications </a:t>
            </a:r>
            <a:r>
              <a:rPr lang="en-GB" sz="2000" dirty="0" smtClean="0"/>
              <a:t>at </a:t>
            </a:r>
            <a:r>
              <a:rPr lang="en-GB" sz="2000" dirty="0"/>
              <a:t>home or follow-up appropriately)</a:t>
            </a:r>
            <a:endParaRPr lang="en-US" sz="2000" dirty="0"/>
          </a:p>
          <a:p>
            <a:endParaRPr lang="en-US" sz="2000" dirty="0"/>
          </a:p>
        </p:txBody>
      </p:sp>
    </p:spTree>
    <p:extLst>
      <p:ext uri="{BB962C8B-B14F-4D97-AF65-F5344CB8AC3E}">
        <p14:creationId xmlns:p14="http://schemas.microsoft.com/office/powerpoint/2010/main" val="1389609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222166-3CE8-C8BF-9944-F8280015882E}"/>
              </a:ext>
            </a:extLst>
          </p:cNvPr>
          <p:cNvSpPr>
            <a:spLocks noGrp="1"/>
          </p:cNvSpPr>
          <p:nvPr>
            <p:ph type="title"/>
          </p:nvPr>
        </p:nvSpPr>
        <p:spPr/>
        <p:txBody>
          <a:bodyPr/>
          <a:lstStyle/>
          <a:p>
            <a:r>
              <a:rPr lang="en-US" dirty="0" smtClean="0"/>
              <a:t>Management </a:t>
            </a:r>
            <a:endParaRPr lang="en-US" dirty="0"/>
          </a:p>
        </p:txBody>
      </p:sp>
      <p:sp>
        <p:nvSpPr>
          <p:cNvPr id="3" name="Content Placeholder 2">
            <a:extLst>
              <a:ext uri="{FF2B5EF4-FFF2-40B4-BE49-F238E27FC236}">
                <a16:creationId xmlns="" xmlns:a16="http://schemas.microsoft.com/office/drawing/2014/main" id="{C3F26420-0D09-D690-D6AB-F3C155F1606F}"/>
              </a:ext>
            </a:extLst>
          </p:cNvPr>
          <p:cNvSpPr>
            <a:spLocks noGrp="1"/>
          </p:cNvSpPr>
          <p:nvPr>
            <p:ph idx="1"/>
          </p:nvPr>
        </p:nvSpPr>
        <p:spPr>
          <a:xfrm>
            <a:off x="625643" y="2497621"/>
            <a:ext cx="10972800" cy="3835801"/>
          </a:xfrm>
        </p:spPr>
        <p:txBody>
          <a:bodyPr>
            <a:noAutofit/>
          </a:bodyPr>
          <a:lstStyle/>
          <a:p>
            <a:pPr marL="0" indent="0">
              <a:buNone/>
            </a:pPr>
            <a:r>
              <a:rPr lang="en-US" sz="2000" b="1" dirty="0"/>
              <a:t>General management for hospitalized children includes :</a:t>
            </a:r>
          </a:p>
          <a:p>
            <a:r>
              <a:rPr lang="en-US" sz="2000" b="1" dirty="0"/>
              <a:t>oxygen</a:t>
            </a:r>
            <a:r>
              <a:rPr lang="en-US" sz="2000" dirty="0"/>
              <a:t> delivery through a mask or nasal cannula to keep oxygen saturation </a:t>
            </a:r>
            <a:r>
              <a:rPr lang="en-US" sz="2000" dirty="0" smtClean="0"/>
              <a:t>&gt; </a:t>
            </a:r>
            <a:r>
              <a:rPr lang="en-US" sz="2000" dirty="0"/>
              <a:t>92%, </a:t>
            </a:r>
          </a:p>
          <a:p>
            <a:r>
              <a:rPr lang="en-US" sz="2000" b="1" dirty="0"/>
              <a:t>Antipyretics</a:t>
            </a:r>
            <a:r>
              <a:rPr lang="en-US" sz="2000" dirty="0"/>
              <a:t> .</a:t>
            </a:r>
          </a:p>
          <a:p>
            <a:r>
              <a:rPr lang="en-US" sz="2000" b="1" dirty="0"/>
              <a:t>IV fluids </a:t>
            </a:r>
            <a:r>
              <a:rPr lang="en-US" sz="2000" dirty="0"/>
              <a:t>if the child is unable to drink. </a:t>
            </a:r>
          </a:p>
          <a:p>
            <a:r>
              <a:rPr lang="en-US" sz="2000" dirty="0"/>
              <a:t>Fluid intake should be carefully monitored because pneumonia can be complicated by hyponatremia secondary to the syndrome of inappropriate antidiuretic hormone </a:t>
            </a:r>
            <a:r>
              <a:rPr lang="en-US" sz="2000" dirty="0" smtClean="0"/>
              <a:t>secretion (SIADH). </a:t>
            </a:r>
            <a:endParaRPr lang="en-US" sz="2000" dirty="0"/>
          </a:p>
          <a:p>
            <a:r>
              <a:rPr lang="en-US" sz="2000" dirty="0"/>
              <a:t>The benefit of nasogastric tube feeding should be weighed against its potential for </a:t>
            </a:r>
            <a:r>
              <a:rPr lang="en-US" sz="2000" dirty="0" smtClean="0"/>
              <a:t>respiratory </a:t>
            </a:r>
            <a:r>
              <a:rPr lang="en-US" sz="2000" dirty="0"/>
              <a:t>distress due to the obstruction of a nostril, </a:t>
            </a:r>
            <a:r>
              <a:rPr lang="en-US" sz="2000" dirty="0" smtClean="0"/>
              <a:t>or </a:t>
            </a:r>
            <a:r>
              <a:rPr lang="en-US" sz="2000" dirty="0"/>
              <a:t>inducing gastroesophageal </a:t>
            </a:r>
            <a:r>
              <a:rPr lang="en-US" sz="2000" dirty="0" smtClean="0"/>
              <a:t>reflux, possibly aspiration.</a:t>
            </a:r>
            <a:endParaRPr lang="en-US" sz="2000" dirty="0"/>
          </a:p>
          <a:p>
            <a:endParaRPr lang="en-US" sz="2000" dirty="0"/>
          </a:p>
        </p:txBody>
      </p:sp>
    </p:spTree>
    <p:extLst>
      <p:ext uri="{BB962C8B-B14F-4D97-AF65-F5344CB8AC3E}">
        <p14:creationId xmlns:p14="http://schemas.microsoft.com/office/powerpoint/2010/main" val="37727969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1"/>
          <p:cNvSpPr>
            <a:spLocks noGrp="1"/>
          </p:cNvSpPr>
          <p:nvPr>
            <p:ph type="title"/>
          </p:nvPr>
        </p:nvSpPr>
        <p:spPr>
          <a:xfrm>
            <a:off x="905732" y="548690"/>
            <a:ext cx="8761413" cy="706964"/>
          </a:xfrm>
        </p:spPr>
        <p:txBody>
          <a:bodyPr/>
          <a:lstStyle/>
          <a:p>
            <a:r>
              <a:rPr lang="en-US" dirty="0">
                <a:effectLst>
                  <a:outerShdw blurRad="38100" dist="38100" dir="2700000" algn="tl">
                    <a:srgbClr val="000000">
                      <a:alpha val="43137"/>
                    </a:srgbClr>
                  </a:outerShdw>
                </a:effectLst>
              </a:rPr>
              <a:t>IDSA recommendations</a:t>
            </a:r>
          </a:p>
        </p:txBody>
      </p:sp>
      <p:pic>
        <p:nvPicPr>
          <p:cNvPr id="9218" name="Picture 2"/>
          <p:cNvPicPr>
            <a:picLocks noGrp="1" noChangeAspect="1" noChangeArrowheads="1"/>
          </p:cNvPicPr>
          <p:nvPr>
            <p:ph idx="1"/>
          </p:nvPr>
        </p:nvPicPr>
        <p:blipFill>
          <a:blip r:embed="rId2" cstate="print"/>
          <a:stretch>
            <a:fillRect/>
          </a:stretch>
        </p:blipFill>
        <p:spPr bwMode="auto">
          <a:xfrm>
            <a:off x="788965" y="1328192"/>
            <a:ext cx="10616971" cy="5375804"/>
          </a:xfrm>
          <a:prstGeom prst="rect">
            <a:avLst/>
          </a:prstGeom>
          <a:noFill/>
          <a:ln w="28575">
            <a:solidFill>
              <a:srgbClr val="6600CC"/>
            </a:solidFill>
            <a:miter lim="800000"/>
            <a:headEnd/>
            <a:tailEnd/>
          </a:ln>
          <a:effectLst>
            <a:glow rad="139700">
              <a:schemeClr val="accent4">
                <a:satMod val="175000"/>
                <a:alpha val="40000"/>
              </a:schemeClr>
            </a:glow>
          </a:effectLst>
        </p:spPr>
      </p:pic>
      <p:sp>
        <p:nvSpPr>
          <p:cNvPr id="5" name="Oval 4">
            <a:extLst>
              <a:ext uri="{FF2B5EF4-FFF2-40B4-BE49-F238E27FC236}">
                <a16:creationId xmlns="" xmlns:a16="http://schemas.microsoft.com/office/drawing/2014/main" id="{47294C12-50D8-43D8-AC9C-0C6B01AF9E61}"/>
              </a:ext>
            </a:extLst>
          </p:cNvPr>
          <p:cNvSpPr/>
          <p:nvPr/>
        </p:nvSpPr>
        <p:spPr>
          <a:xfrm>
            <a:off x="788965" y="2691822"/>
            <a:ext cx="991709" cy="2823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left)">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effectLst>
                  <a:outerShdw blurRad="38100" dist="38100" dir="2700000" algn="tl">
                    <a:srgbClr val="000000">
                      <a:alpha val="43137"/>
                    </a:srgbClr>
                  </a:outerShdw>
                </a:effectLst>
              </a:rPr>
              <a:t>IDSA recommendations</a:t>
            </a:r>
          </a:p>
        </p:txBody>
      </p:sp>
      <p:pic>
        <p:nvPicPr>
          <p:cNvPr id="10242" name="Picture 2"/>
          <p:cNvPicPr>
            <a:picLocks noGrp="1" noChangeAspect="1" noChangeArrowheads="1"/>
          </p:cNvPicPr>
          <p:nvPr>
            <p:ph idx="1"/>
          </p:nvPr>
        </p:nvPicPr>
        <p:blipFill>
          <a:blip r:embed="rId2" cstate="print"/>
          <a:stretch>
            <a:fillRect/>
          </a:stretch>
        </p:blipFill>
        <p:spPr bwMode="auto">
          <a:xfrm>
            <a:off x="1012996" y="2740959"/>
            <a:ext cx="10419430" cy="3406898"/>
          </a:xfrm>
          <a:prstGeom prst="rect">
            <a:avLst/>
          </a:prstGeom>
          <a:noFill/>
          <a:ln w="28575">
            <a:solidFill>
              <a:srgbClr val="6600CC"/>
            </a:solidFill>
            <a:miter lim="800000"/>
            <a:headEnd/>
            <a:tailEnd/>
          </a:ln>
          <a:effectLst>
            <a:glow rad="139700">
              <a:schemeClr val="accent4">
                <a:satMod val="175000"/>
                <a:alpha val="40000"/>
              </a:schemeClr>
            </a:glow>
          </a:effectLst>
        </p:spPr>
      </p:pic>
      <p:pic>
        <p:nvPicPr>
          <p:cNvPr id="7170" name="Picture 2"/>
          <p:cNvPicPr>
            <a:picLocks noChangeAspect="1" noChangeArrowheads="1"/>
          </p:cNvPicPr>
          <p:nvPr/>
        </p:nvPicPr>
        <p:blipFill>
          <a:blip r:embed="rId3" cstate="print"/>
          <a:srcRect/>
          <a:stretch>
            <a:fillRect/>
          </a:stretch>
        </p:blipFill>
        <p:spPr bwMode="auto">
          <a:xfrm>
            <a:off x="1012996" y="1668204"/>
            <a:ext cx="10421851" cy="935166"/>
          </a:xfrm>
          <a:prstGeom prst="rect">
            <a:avLst/>
          </a:prstGeom>
          <a:noFill/>
          <a:ln w="28575">
            <a:solidFill>
              <a:srgbClr val="6600CC"/>
            </a:solidFill>
            <a:miter lim="800000"/>
            <a:headEnd/>
            <a:tailEnd/>
          </a:ln>
        </p:spPr>
      </p:pic>
      <p:sp>
        <p:nvSpPr>
          <p:cNvPr id="5" name="Oval 4">
            <a:extLst>
              <a:ext uri="{FF2B5EF4-FFF2-40B4-BE49-F238E27FC236}">
                <a16:creationId xmlns="" xmlns:a16="http://schemas.microsoft.com/office/drawing/2014/main" id="{DFC22E0B-A285-4BDC-B358-A14C3E7E71F4}"/>
              </a:ext>
            </a:extLst>
          </p:cNvPr>
          <p:cNvSpPr/>
          <p:nvPr/>
        </p:nvSpPr>
        <p:spPr>
          <a:xfrm>
            <a:off x="1012997" y="2740960"/>
            <a:ext cx="844680" cy="30062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noChangeArrowheads="1"/>
          </p:cNvPicPr>
          <p:nvPr/>
        </p:nvPicPr>
        <p:blipFill>
          <a:blip r:embed="rId4" cstate="print"/>
          <a:srcRect/>
          <a:stretch>
            <a:fillRect/>
          </a:stretch>
        </p:blipFill>
        <p:spPr bwMode="auto">
          <a:xfrm>
            <a:off x="5204966" y="6285446"/>
            <a:ext cx="3274891" cy="267759"/>
          </a:xfrm>
          <a:prstGeom prst="rect">
            <a:avLst/>
          </a:prstGeom>
          <a:ln>
            <a:solidFill>
              <a:schemeClr val="accent1"/>
            </a:solidFill>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8EF0DC-86F5-3634-C5BE-959B9DFEBDE9}"/>
              </a:ext>
            </a:extLst>
          </p:cNvPr>
          <p:cNvSpPr>
            <a:spLocks noGrp="1"/>
          </p:cNvSpPr>
          <p:nvPr>
            <p:ph type="title"/>
          </p:nvPr>
        </p:nvSpPr>
        <p:spPr>
          <a:xfrm>
            <a:off x="547937" y="669989"/>
            <a:ext cx="8596668" cy="1320800"/>
          </a:xfrm>
        </p:spPr>
        <p:txBody>
          <a:bodyPr/>
          <a:lstStyle/>
          <a:p>
            <a:pPr algn="ctr"/>
            <a:r>
              <a:rPr lang="en-GB" b="0" i="0" dirty="0">
                <a:effectLst/>
                <a:latin typeface="proxima_nova_ltsemibold"/>
              </a:rPr>
              <a:t>Complications</a:t>
            </a:r>
          </a:p>
        </p:txBody>
      </p:sp>
      <p:sp>
        <p:nvSpPr>
          <p:cNvPr id="3" name="Content Placeholder 2">
            <a:extLst>
              <a:ext uri="{FF2B5EF4-FFF2-40B4-BE49-F238E27FC236}">
                <a16:creationId xmlns="" xmlns:a16="http://schemas.microsoft.com/office/drawing/2014/main" id="{BD75B2D0-2537-B907-84C5-457D9A08CB35}"/>
              </a:ext>
            </a:extLst>
          </p:cNvPr>
          <p:cNvSpPr>
            <a:spLocks noGrp="1"/>
          </p:cNvSpPr>
          <p:nvPr>
            <p:ph idx="1"/>
          </p:nvPr>
        </p:nvSpPr>
        <p:spPr/>
        <p:txBody>
          <a:bodyPr>
            <a:noAutofit/>
          </a:bodyPr>
          <a:lstStyle/>
          <a:p>
            <a:r>
              <a:rPr lang="en-GB" sz="2400" dirty="0"/>
              <a:t>Pleural effusion
Empyema
Pneumatocele
Lung abscess
Necrotizing pneumonia</a:t>
            </a:r>
          </a:p>
          <a:p>
            <a:r>
              <a:rPr lang="en-GB" sz="2400" dirty="0"/>
              <a:t>Air leak syndrome, including pneumothorax, </a:t>
            </a:r>
            <a:r>
              <a:rPr lang="en-GB" sz="2400" dirty="0" err="1"/>
              <a:t>pneumomediastinum</a:t>
            </a:r>
            <a:r>
              <a:rPr lang="en-GB" sz="2400" dirty="0"/>
              <a:t>, </a:t>
            </a:r>
            <a:r>
              <a:rPr lang="en-GB" sz="2400" dirty="0" err="1"/>
              <a:t>pneumopericardium</a:t>
            </a:r>
            <a:r>
              <a:rPr lang="en-GB" sz="2400" dirty="0"/>
              <a:t>, and pulmonary interstitial emphysema</a:t>
            </a:r>
            <a:endParaRPr lang="en-US" sz="2400" dirty="0"/>
          </a:p>
        </p:txBody>
      </p:sp>
    </p:spTree>
    <p:extLst>
      <p:ext uri="{BB962C8B-B14F-4D97-AF65-F5344CB8AC3E}">
        <p14:creationId xmlns:p14="http://schemas.microsoft.com/office/powerpoint/2010/main" val="1847130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BE09AE-4D47-E37F-1CF8-EFCA327601FE}"/>
              </a:ext>
            </a:extLst>
          </p:cNvPr>
          <p:cNvSpPr>
            <a:spLocks noGrp="1"/>
          </p:cNvSpPr>
          <p:nvPr>
            <p:ph type="title"/>
          </p:nvPr>
        </p:nvSpPr>
        <p:spPr/>
        <p:txBody>
          <a:bodyPr/>
          <a:lstStyle/>
          <a:p>
            <a:pPr algn="ctr"/>
            <a:r>
              <a:rPr lang="en-US" dirty="0"/>
              <a:t>Necrotizing Pneumonia</a:t>
            </a:r>
          </a:p>
        </p:txBody>
      </p:sp>
      <p:sp>
        <p:nvSpPr>
          <p:cNvPr id="3" name="Content Placeholder 2">
            <a:extLst>
              <a:ext uri="{FF2B5EF4-FFF2-40B4-BE49-F238E27FC236}">
                <a16:creationId xmlns="" xmlns:a16="http://schemas.microsoft.com/office/drawing/2014/main" id="{0282D08E-DFA6-C291-6810-2553EBD6D748}"/>
              </a:ext>
            </a:extLst>
          </p:cNvPr>
          <p:cNvSpPr>
            <a:spLocks noGrp="1"/>
          </p:cNvSpPr>
          <p:nvPr>
            <p:ph idx="1"/>
          </p:nvPr>
        </p:nvSpPr>
        <p:spPr>
          <a:xfrm>
            <a:off x="394636" y="2358189"/>
            <a:ext cx="11338559" cy="4129237"/>
          </a:xfrm>
        </p:spPr>
        <p:txBody>
          <a:bodyPr>
            <a:noAutofit/>
          </a:bodyPr>
          <a:lstStyle/>
          <a:p>
            <a:r>
              <a:rPr lang="en-US" sz="2000" dirty="0"/>
              <a:t>Necrotizing pneumonia is characterized by necrosis and liquefaction of consolidated lung tissue, which may be complicated by solitary, multiple, or multiloculated radiolucent foci, bronchopleural fistulas, and intrapulmonary abscesses.</a:t>
            </a:r>
          </a:p>
          <a:p>
            <a:r>
              <a:rPr lang="en-US" sz="2000" dirty="0"/>
              <a:t>Most cases are confined to a single lobe, but sometimes there is </a:t>
            </a:r>
            <a:r>
              <a:rPr lang="en-US" sz="2000" dirty="0" err="1"/>
              <a:t>multilobar</a:t>
            </a:r>
            <a:r>
              <a:rPr lang="en-US" sz="2000" dirty="0"/>
              <a:t> involvement. </a:t>
            </a:r>
          </a:p>
          <a:p>
            <a:r>
              <a:rPr lang="en-US" sz="2000" dirty="0"/>
              <a:t>Necrotizing pneumonia is usually secondary to pneumococcus, </a:t>
            </a:r>
            <a:r>
              <a:rPr lang="en-US" sz="2000" i="1" dirty="0"/>
              <a:t>S. aureus, </a:t>
            </a:r>
            <a:r>
              <a:rPr lang="en-US" sz="2000" dirty="0"/>
              <a:t>or, less commonly, </a:t>
            </a:r>
            <a:r>
              <a:rPr lang="en-US" sz="2000" i="1" dirty="0"/>
              <a:t>Pseudomonas aeruginosa </a:t>
            </a:r>
            <a:r>
              <a:rPr lang="en-US" sz="2000" dirty="0"/>
              <a:t>infections. </a:t>
            </a:r>
          </a:p>
          <a:p>
            <a:r>
              <a:rPr lang="en-US" sz="2000" dirty="0"/>
              <a:t>CA-MRSA is often associated with this clinical presentation, since there is production of Panton-Valentine </a:t>
            </a:r>
            <a:r>
              <a:rPr lang="en-US" sz="2000" dirty="0" err="1"/>
              <a:t>leukocidin</a:t>
            </a:r>
            <a:r>
              <a:rPr lang="en-US" sz="2000" dirty="0"/>
              <a:t>, an exotoxin that causes tissue necrosis. </a:t>
            </a:r>
          </a:p>
          <a:p>
            <a:r>
              <a:rPr lang="en-US" sz="2000" dirty="0"/>
              <a:t>In Europe, methicillin-sensitive </a:t>
            </a:r>
            <a:r>
              <a:rPr lang="en-US" sz="2000" i="1" dirty="0"/>
              <a:t>S. aureus </a:t>
            </a:r>
            <a:r>
              <a:rPr lang="en-US" sz="2000" dirty="0"/>
              <a:t>(MSSA), producing this same exotoxin, has been associated with necrotizing pneumonia</a:t>
            </a:r>
          </a:p>
          <a:p>
            <a:endParaRPr lang="en-US" sz="2000" dirty="0"/>
          </a:p>
        </p:txBody>
      </p:sp>
    </p:spTree>
    <p:extLst>
      <p:ext uri="{BB962C8B-B14F-4D97-AF65-F5344CB8AC3E}">
        <p14:creationId xmlns:p14="http://schemas.microsoft.com/office/powerpoint/2010/main" val="2382958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0EF08-1FC1-7640-3981-D93B861E892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 xmlns:a16="http://schemas.microsoft.com/office/drawing/2014/main" id="{011A76F4-068D-5A52-FD4E-5D7C7E5C3B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7239" y="2603500"/>
            <a:ext cx="4461834" cy="3416300"/>
          </a:xfrm>
        </p:spPr>
      </p:pic>
    </p:spTree>
    <p:extLst>
      <p:ext uri="{BB962C8B-B14F-4D97-AF65-F5344CB8AC3E}">
        <p14:creationId xmlns:p14="http://schemas.microsoft.com/office/powerpoint/2010/main" val="19119204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CA1C47-FB61-F72F-CA9F-37A1F9BECD50}"/>
              </a:ext>
            </a:extLst>
          </p:cNvPr>
          <p:cNvSpPr>
            <a:spLocks noGrp="1"/>
          </p:cNvSpPr>
          <p:nvPr>
            <p:ph type="title"/>
          </p:nvPr>
        </p:nvSpPr>
        <p:spPr/>
        <p:txBody>
          <a:bodyPr/>
          <a:lstStyle/>
          <a:p>
            <a:pPr algn="ctr"/>
            <a:r>
              <a:rPr lang="en-US" b="1" dirty="0"/>
              <a:t>Pleural Effusion and Empyema</a:t>
            </a:r>
            <a:endParaRPr lang="en-US" dirty="0"/>
          </a:p>
        </p:txBody>
      </p:sp>
      <p:sp>
        <p:nvSpPr>
          <p:cNvPr id="3" name="Content Placeholder 2">
            <a:extLst>
              <a:ext uri="{FF2B5EF4-FFF2-40B4-BE49-F238E27FC236}">
                <a16:creationId xmlns="" xmlns:a16="http://schemas.microsoft.com/office/drawing/2014/main" id="{AFF2801B-0A9E-59EF-E991-E2D041A3D47D}"/>
              </a:ext>
            </a:extLst>
          </p:cNvPr>
          <p:cNvSpPr>
            <a:spLocks noGrp="1"/>
          </p:cNvSpPr>
          <p:nvPr>
            <p:ph idx="1"/>
          </p:nvPr>
        </p:nvSpPr>
        <p:spPr>
          <a:xfrm>
            <a:off x="519764" y="2377439"/>
            <a:ext cx="11126804" cy="4042611"/>
          </a:xfrm>
        </p:spPr>
        <p:txBody>
          <a:bodyPr>
            <a:normAutofit/>
          </a:bodyPr>
          <a:lstStyle/>
          <a:p>
            <a:r>
              <a:rPr lang="en-US" dirty="0"/>
              <a:t>Pleural effusion occurs when an inflammatory response to pneumonia causes an increase in permeability of the pleura with an accumulation of fluid in the pleural space. There is increased capillary permeability after parenchymal lung injury, favoring the migration of inflammatory cells into the pleural space.</a:t>
            </a:r>
          </a:p>
          <a:p>
            <a:r>
              <a:rPr lang="en-US" dirty="0"/>
              <a:t>When bacteria enter the pleural space, pus appears, characterizing empyema.</a:t>
            </a:r>
          </a:p>
          <a:p>
            <a:r>
              <a:rPr lang="en-US" dirty="0"/>
              <a:t>Either the child presents with typical, but usually more severe, signs of pneumonia or, after a few days of usual pneumonia symptoms, children deteriorate clinically, with persistent fever or respiratory distress. </a:t>
            </a:r>
          </a:p>
          <a:p>
            <a:r>
              <a:rPr lang="en-US" dirty="0"/>
              <a:t>Pleuritic pain is common.</a:t>
            </a:r>
          </a:p>
          <a:p>
            <a:r>
              <a:rPr lang="en-US" dirty="0"/>
              <a:t>On physical examination, there is reduced air entry and dullness to percussion over the affected area.</a:t>
            </a:r>
          </a:p>
          <a:p>
            <a:r>
              <a:rPr lang="en-US" dirty="0"/>
              <a:t>The typical clinical outcome of children is good with full recovery </a:t>
            </a:r>
          </a:p>
          <a:p>
            <a:endParaRPr lang="en-US" dirty="0"/>
          </a:p>
        </p:txBody>
      </p:sp>
    </p:spTree>
    <p:extLst>
      <p:ext uri="{BB962C8B-B14F-4D97-AF65-F5344CB8AC3E}">
        <p14:creationId xmlns:p14="http://schemas.microsoft.com/office/powerpoint/2010/main" val="2361173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6AEAC4AE-240A-43C2-BC49-7060322061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503" y="188640"/>
            <a:ext cx="9288902" cy="6556871"/>
          </a:xfrm>
          <a:prstGeom prst="rect">
            <a:avLst/>
          </a:prstGeom>
        </p:spPr>
      </p:pic>
      <p:sp>
        <p:nvSpPr>
          <p:cNvPr id="5" name="Oval 4"/>
          <p:cNvSpPr/>
          <p:nvPr/>
        </p:nvSpPr>
        <p:spPr>
          <a:xfrm>
            <a:off x="3713290" y="1446283"/>
            <a:ext cx="1368152" cy="576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8" name="Rectangle 7">
            <a:extLst>
              <a:ext uri="{FF2B5EF4-FFF2-40B4-BE49-F238E27FC236}">
                <a16:creationId xmlns="" xmlns:a16="http://schemas.microsoft.com/office/drawing/2014/main" id="{B6F53436-C81D-48A1-BF37-0FBA1D0C27F4}"/>
              </a:ext>
            </a:extLst>
          </p:cNvPr>
          <p:cNvSpPr/>
          <p:nvPr/>
        </p:nvSpPr>
        <p:spPr>
          <a:xfrm>
            <a:off x="5375920" y="6093296"/>
            <a:ext cx="1512168" cy="216024"/>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4*#ppt_w"/>
                                          </p:val>
                                        </p:tav>
                                        <p:tav tm="100000">
                                          <p:val>
                                            <p:strVal val="#ppt_w"/>
                                          </p:val>
                                        </p:tav>
                                      </p:tavLst>
                                    </p:anim>
                                    <p:anim calcmode="lin" valueType="num">
                                      <p:cBhvr>
                                        <p:cTn id="8" dur="500" fill="hold"/>
                                        <p:tgtEl>
                                          <p:spTgt spid="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194" y="328775"/>
            <a:ext cx="8761413" cy="706964"/>
          </a:xfrm>
        </p:spPr>
        <p:txBody>
          <a:bodyPr/>
          <a:lstStyle/>
          <a:p>
            <a:r>
              <a:rPr lang="en-US" dirty="0" err="1">
                <a:effectLst>
                  <a:outerShdw blurRad="38100" dist="38100" dir="2700000" algn="tl">
                    <a:srgbClr val="000000">
                      <a:alpha val="43137"/>
                    </a:srgbClr>
                  </a:outerShdw>
                </a:effectLst>
              </a:rPr>
              <a:t>Parapneumonic</a:t>
            </a:r>
            <a:r>
              <a:rPr lang="en-US" dirty="0">
                <a:effectLst>
                  <a:outerShdw blurRad="38100" dist="38100" dir="2700000" algn="tl">
                    <a:srgbClr val="000000">
                      <a:alpha val="43137"/>
                    </a:srgbClr>
                  </a:outerShdw>
                </a:effectLst>
              </a:rPr>
              <a:t> effusion</a:t>
            </a:r>
          </a:p>
        </p:txBody>
      </p:sp>
      <p:pic>
        <p:nvPicPr>
          <p:cNvPr id="11266" name="Picture 2"/>
          <p:cNvPicPr>
            <a:picLocks noGrp="1" noChangeAspect="1" noChangeArrowheads="1"/>
          </p:cNvPicPr>
          <p:nvPr>
            <p:ph idx="1"/>
          </p:nvPr>
        </p:nvPicPr>
        <p:blipFill>
          <a:blip r:embed="rId2" cstate="print"/>
          <a:srcRect/>
          <a:stretch>
            <a:fillRect/>
          </a:stretch>
        </p:blipFill>
        <p:spPr bwMode="auto">
          <a:xfrm>
            <a:off x="365601" y="1035739"/>
            <a:ext cx="11300218" cy="5449239"/>
          </a:xfrm>
          <a:prstGeom prst="rect">
            <a:avLst/>
          </a:prstGeom>
          <a:noFill/>
          <a:ln w="9525">
            <a:solidFill>
              <a:srgbClr val="6600CC"/>
            </a:solidFill>
            <a:miter lim="800000"/>
            <a:headEnd/>
            <a:tailEnd/>
          </a:ln>
          <a:effectLst>
            <a:glow rad="101600">
              <a:schemeClr val="accent4">
                <a:satMod val="175000"/>
                <a:alpha val="40000"/>
              </a:schemeClr>
            </a:glow>
          </a:effectLst>
        </p:spPr>
      </p:pic>
    </p:spTree>
    <p:extLst>
      <p:ext uri="{BB962C8B-B14F-4D97-AF65-F5344CB8AC3E}">
        <p14:creationId xmlns:p14="http://schemas.microsoft.com/office/powerpoint/2010/main" val="37333052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E90D5D-10A7-00B2-F7A7-2CB14091FD8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 xmlns:a16="http://schemas.microsoft.com/office/drawing/2014/main" id="{81E345CC-DF18-C2F5-A444-61AD20B42D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4521" y="1352734"/>
            <a:ext cx="5164929" cy="4682431"/>
          </a:xfrm>
        </p:spPr>
      </p:pic>
    </p:spTree>
    <p:extLst>
      <p:ext uri="{BB962C8B-B14F-4D97-AF65-F5344CB8AC3E}">
        <p14:creationId xmlns:p14="http://schemas.microsoft.com/office/powerpoint/2010/main" val="25156537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B69B24-9F68-16DA-7A40-36867798DB3B}"/>
              </a:ext>
            </a:extLst>
          </p:cNvPr>
          <p:cNvSpPr>
            <a:spLocks noGrp="1"/>
          </p:cNvSpPr>
          <p:nvPr>
            <p:ph type="title"/>
          </p:nvPr>
        </p:nvSpPr>
        <p:spPr/>
        <p:txBody>
          <a:bodyPr/>
          <a:lstStyle/>
          <a:p>
            <a:pPr algn="ctr"/>
            <a:r>
              <a:rPr lang="en-US" dirty="0"/>
              <a:t>Lung Abscess</a:t>
            </a:r>
          </a:p>
        </p:txBody>
      </p:sp>
      <p:sp>
        <p:nvSpPr>
          <p:cNvPr id="3" name="Content Placeholder 2">
            <a:extLst>
              <a:ext uri="{FF2B5EF4-FFF2-40B4-BE49-F238E27FC236}">
                <a16:creationId xmlns="" xmlns:a16="http://schemas.microsoft.com/office/drawing/2014/main" id="{480BB727-6C5A-2AF0-F898-23F6C4DAB525}"/>
              </a:ext>
            </a:extLst>
          </p:cNvPr>
          <p:cNvSpPr>
            <a:spLocks noGrp="1"/>
          </p:cNvSpPr>
          <p:nvPr>
            <p:ph idx="1"/>
          </p:nvPr>
        </p:nvSpPr>
        <p:spPr>
          <a:xfrm>
            <a:off x="510139" y="2415941"/>
            <a:ext cx="11078677" cy="3888606"/>
          </a:xfrm>
        </p:spPr>
        <p:txBody>
          <a:bodyPr>
            <a:normAutofit/>
          </a:bodyPr>
          <a:lstStyle/>
          <a:p>
            <a:r>
              <a:rPr lang="en-US" dirty="0"/>
              <a:t>A pulmonary abscess is a thick-walled cavity that contains purulent liquid.</a:t>
            </a:r>
          </a:p>
          <a:p>
            <a:r>
              <a:rPr lang="en-US" dirty="0"/>
              <a:t>Primary abscesses are associated with a pulmonary infection, especially due to gram-positive cocci </a:t>
            </a:r>
            <a:r>
              <a:rPr lang="en-US" i="1" dirty="0"/>
              <a:t>(S. pneumoniae, S. aureus, S. pyogenes) </a:t>
            </a:r>
            <a:r>
              <a:rPr lang="en-US" dirty="0"/>
              <a:t>and gram-negative bacteria (</a:t>
            </a:r>
            <a:r>
              <a:rPr lang="en-US" i="1" dirty="0"/>
              <a:t>P. aeruginosa </a:t>
            </a:r>
            <a:r>
              <a:rPr lang="en-US" dirty="0"/>
              <a:t>and </a:t>
            </a:r>
            <a:r>
              <a:rPr lang="en-US" i="1" dirty="0" err="1" smtClean="0"/>
              <a:t>Klebsiella</a:t>
            </a:r>
            <a:r>
              <a:rPr lang="en-US" dirty="0" smtClean="0"/>
              <a:t>), anaerobic </a:t>
            </a:r>
            <a:r>
              <a:rPr lang="en-US" dirty="0"/>
              <a:t>bacteria.</a:t>
            </a:r>
          </a:p>
          <a:p>
            <a:r>
              <a:rPr lang="en-US" dirty="0"/>
              <a:t>The initial clinical presentation of a lung abscess is like that of uncomplicated CAP, with fever and cough as the key features. </a:t>
            </a:r>
          </a:p>
          <a:p>
            <a:r>
              <a:rPr lang="en-US" dirty="0"/>
              <a:t>Other common signs are dyspnea, chest pain, anorexia, nausea, vomiting, malaise, and lethargy. </a:t>
            </a:r>
          </a:p>
          <a:p>
            <a:r>
              <a:rPr lang="en-US" dirty="0"/>
              <a:t>A main difference from usual CAP is that it progresses indolently.</a:t>
            </a:r>
          </a:p>
          <a:p>
            <a:r>
              <a:rPr lang="en-US" dirty="0"/>
              <a:t>The mainstay of treatment is the use of a parenteral antibiotic for 4–6 </a:t>
            </a:r>
            <a:r>
              <a:rPr lang="en-US" dirty="0" smtClean="0"/>
              <a:t>weeks, sometimes surgery is needed in cases not responding to IV antibiotics</a:t>
            </a:r>
            <a:endParaRPr lang="en-US" dirty="0"/>
          </a:p>
          <a:p>
            <a:endParaRPr lang="en-US" dirty="0"/>
          </a:p>
        </p:txBody>
      </p:sp>
    </p:spTree>
    <p:extLst>
      <p:ext uri="{BB962C8B-B14F-4D97-AF65-F5344CB8AC3E}">
        <p14:creationId xmlns:p14="http://schemas.microsoft.com/office/powerpoint/2010/main" val="8218351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553AB3-6983-1CBF-1E33-308780B55A67}"/>
              </a:ext>
            </a:extLst>
          </p:cNvPr>
          <p:cNvSpPr>
            <a:spLocks noGrp="1"/>
          </p:cNvSpPr>
          <p:nvPr>
            <p:ph type="title"/>
          </p:nvPr>
        </p:nvSpPr>
        <p:spPr/>
        <p:txBody>
          <a:bodyPr/>
          <a:lstStyle/>
          <a:p>
            <a:endParaRPr lang="en-US"/>
          </a:p>
        </p:txBody>
      </p:sp>
      <p:pic>
        <p:nvPicPr>
          <p:cNvPr id="6" name="Content Placeholder 5">
            <a:extLst>
              <a:ext uri="{FF2B5EF4-FFF2-40B4-BE49-F238E27FC236}">
                <a16:creationId xmlns="" xmlns:a16="http://schemas.microsoft.com/office/drawing/2014/main" id="{C784ED72-CB96-B85F-BC52-59A4C760C4B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2234" y="2432637"/>
            <a:ext cx="10772955" cy="3497408"/>
          </a:xfrm>
        </p:spPr>
      </p:pic>
    </p:spTree>
    <p:extLst>
      <p:ext uri="{BB962C8B-B14F-4D97-AF65-F5344CB8AC3E}">
        <p14:creationId xmlns:p14="http://schemas.microsoft.com/office/powerpoint/2010/main" val="23080126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33883D-149D-A2CF-A7B5-71B86FD934E7}"/>
              </a:ext>
            </a:extLst>
          </p:cNvPr>
          <p:cNvSpPr>
            <a:spLocks noGrp="1"/>
          </p:cNvSpPr>
          <p:nvPr>
            <p:ph type="title"/>
          </p:nvPr>
        </p:nvSpPr>
        <p:spPr/>
        <p:txBody>
          <a:bodyPr/>
          <a:lstStyle/>
          <a:p>
            <a:r>
              <a:rPr lang="en-US" dirty="0"/>
              <a:t>Recurrent Pneumonia </a:t>
            </a:r>
          </a:p>
        </p:txBody>
      </p:sp>
      <p:sp>
        <p:nvSpPr>
          <p:cNvPr id="3" name="Content Placeholder 2">
            <a:extLst>
              <a:ext uri="{FF2B5EF4-FFF2-40B4-BE49-F238E27FC236}">
                <a16:creationId xmlns="" xmlns:a16="http://schemas.microsoft.com/office/drawing/2014/main" id="{E6A57FEE-41AC-A446-B12D-78F61647E2F4}"/>
              </a:ext>
            </a:extLst>
          </p:cNvPr>
          <p:cNvSpPr>
            <a:spLocks noGrp="1"/>
          </p:cNvSpPr>
          <p:nvPr>
            <p:ph sz="half" idx="1"/>
          </p:nvPr>
        </p:nvSpPr>
        <p:spPr/>
        <p:txBody>
          <a:bodyPr/>
          <a:lstStyle/>
          <a:p>
            <a:r>
              <a:rPr lang="en-US" dirty="0"/>
              <a:t>is defined </a:t>
            </a:r>
            <a:r>
              <a:rPr lang="en-US" b="1" dirty="0"/>
              <a:t>as 2 or more </a:t>
            </a:r>
            <a:r>
              <a:rPr lang="en-US" dirty="0"/>
              <a:t>episodes in a single year </a:t>
            </a:r>
            <a:r>
              <a:rPr lang="en-US" b="1" dirty="0"/>
              <a:t>or 3 or more </a:t>
            </a:r>
            <a:r>
              <a:rPr lang="en-US" dirty="0"/>
              <a:t>episodes ever, with radiographic clearing between occurrences. </a:t>
            </a:r>
          </a:p>
          <a:p>
            <a:endParaRPr lang="en-US" dirty="0"/>
          </a:p>
        </p:txBody>
      </p:sp>
      <p:pic>
        <p:nvPicPr>
          <p:cNvPr id="6" name="Content Placeholder 5">
            <a:extLst>
              <a:ext uri="{FF2B5EF4-FFF2-40B4-BE49-F238E27FC236}">
                <a16:creationId xmlns="" xmlns:a16="http://schemas.microsoft.com/office/drawing/2014/main" id="{5CC662DA-5ECC-F227-5BE8-CA895068FAF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36096" y="121654"/>
            <a:ext cx="4960216" cy="6613622"/>
          </a:xfrm>
        </p:spPr>
      </p:pic>
    </p:spTree>
    <p:extLst>
      <p:ext uri="{BB962C8B-B14F-4D97-AF65-F5344CB8AC3E}">
        <p14:creationId xmlns:p14="http://schemas.microsoft.com/office/powerpoint/2010/main" val="40637325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FFA6FC-3DC8-0122-9FF0-6A11C18071B7}"/>
              </a:ext>
            </a:extLst>
          </p:cNvPr>
          <p:cNvSpPr>
            <a:spLocks noGrp="1"/>
          </p:cNvSpPr>
          <p:nvPr>
            <p:ph type="title"/>
          </p:nvPr>
        </p:nvSpPr>
        <p:spPr/>
        <p:txBody>
          <a:bodyPr/>
          <a:lstStyle/>
          <a:p>
            <a:pPr algn="ctr"/>
            <a:r>
              <a:rPr lang="en-US" dirty="0"/>
              <a:t>Prevention</a:t>
            </a:r>
          </a:p>
        </p:txBody>
      </p:sp>
      <p:sp>
        <p:nvSpPr>
          <p:cNvPr id="3" name="Content Placeholder 2">
            <a:extLst>
              <a:ext uri="{FF2B5EF4-FFF2-40B4-BE49-F238E27FC236}">
                <a16:creationId xmlns="" xmlns:a16="http://schemas.microsoft.com/office/drawing/2014/main" id="{130788C5-BA0E-732F-65C9-2DC62D41DC09}"/>
              </a:ext>
            </a:extLst>
          </p:cNvPr>
          <p:cNvSpPr>
            <a:spLocks noGrp="1"/>
          </p:cNvSpPr>
          <p:nvPr>
            <p:ph idx="1"/>
          </p:nvPr>
        </p:nvSpPr>
        <p:spPr>
          <a:xfrm>
            <a:off x="1154954" y="2603499"/>
            <a:ext cx="9634966" cy="3681797"/>
          </a:xfrm>
        </p:spPr>
        <p:txBody>
          <a:bodyPr>
            <a:normAutofit/>
          </a:bodyPr>
          <a:lstStyle/>
          <a:p>
            <a:pPr marL="0" indent="0">
              <a:buNone/>
            </a:pPr>
            <a:r>
              <a:rPr lang="en-US" b="1" dirty="0"/>
              <a:t>Hygiene measures</a:t>
            </a:r>
            <a:r>
              <a:rPr lang="en-US" dirty="0"/>
              <a:t> are universally helpful.</a:t>
            </a:r>
          </a:p>
          <a:p>
            <a:pPr marL="0" indent="0">
              <a:buNone/>
            </a:pPr>
            <a:r>
              <a:rPr lang="en-US" dirty="0"/>
              <a:t> - In health care settings, </a:t>
            </a:r>
            <a:r>
              <a:rPr lang="en-US" b="1" dirty="0"/>
              <a:t>contact isolation</a:t>
            </a:r>
            <a:r>
              <a:rPr lang="en-US" dirty="0"/>
              <a:t>, together with </a:t>
            </a:r>
            <a:r>
              <a:rPr lang="en-US" b="1" dirty="0"/>
              <a:t>droplet precautions</a:t>
            </a:r>
            <a:r>
              <a:rPr lang="en-US" dirty="0"/>
              <a:t>, are additional  measures that help reduce transmission.</a:t>
            </a:r>
          </a:p>
          <a:p>
            <a:pPr marL="0" indent="0">
              <a:buNone/>
            </a:pPr>
            <a:endParaRPr lang="en-US" dirty="0"/>
          </a:p>
          <a:p>
            <a:r>
              <a:rPr lang="en-US" dirty="0"/>
              <a:t>For influenza prevention, annual vaccination with inactivated vaccine is recommended in all children older than 6 months, especially in high-risk groups. </a:t>
            </a:r>
          </a:p>
          <a:p>
            <a:r>
              <a:rPr lang="en-US" dirty="0" smtClean="0"/>
              <a:t>Hib and pneumococcal vaccines are of proven efficacy in reducing pneumonia caused by these </a:t>
            </a:r>
            <a:r>
              <a:rPr lang="en-US" dirty="0" smtClean="0"/>
              <a:t>bacteria</a:t>
            </a:r>
          </a:p>
          <a:p>
            <a:r>
              <a:rPr lang="en-US" dirty="0" smtClean="0"/>
              <a:t>Very recently, RSV passive immunization became available for all infants, if implemented, may reduce viral pneumonia in infants and young children</a:t>
            </a:r>
            <a:endParaRPr lang="en-US" dirty="0"/>
          </a:p>
          <a:p>
            <a:endParaRPr lang="en-US" dirty="0"/>
          </a:p>
        </p:txBody>
      </p:sp>
    </p:spTree>
    <p:extLst>
      <p:ext uri="{BB962C8B-B14F-4D97-AF65-F5344CB8AC3E}">
        <p14:creationId xmlns:p14="http://schemas.microsoft.com/office/powerpoint/2010/main" val="29769269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9F7CE6-E5F6-8645-DEC1-A3F4CB343CB6}"/>
              </a:ext>
            </a:extLst>
          </p:cNvPr>
          <p:cNvSpPr>
            <a:spLocks noGrp="1"/>
          </p:cNvSpPr>
          <p:nvPr>
            <p:ph type="title"/>
          </p:nvPr>
        </p:nvSpPr>
        <p:spPr/>
        <p:txBody>
          <a:bodyPr/>
          <a:lstStyle/>
          <a:p>
            <a:pPr algn="ctr"/>
            <a:r>
              <a:rPr lang="en-GB" b="0" i="0" dirty="0">
                <a:effectLst/>
              </a:rPr>
              <a:t>Prognosis</a:t>
            </a:r>
          </a:p>
        </p:txBody>
      </p:sp>
      <p:sp>
        <p:nvSpPr>
          <p:cNvPr id="3" name="Content Placeholder 2">
            <a:extLst>
              <a:ext uri="{FF2B5EF4-FFF2-40B4-BE49-F238E27FC236}">
                <a16:creationId xmlns="" xmlns:a16="http://schemas.microsoft.com/office/drawing/2014/main" id="{A9E79E75-C18C-ABE6-7D4B-7037DCDB32AE}"/>
              </a:ext>
            </a:extLst>
          </p:cNvPr>
          <p:cNvSpPr>
            <a:spLocks noGrp="1"/>
          </p:cNvSpPr>
          <p:nvPr>
            <p:ph idx="1"/>
          </p:nvPr>
        </p:nvSpPr>
        <p:spPr>
          <a:xfrm>
            <a:off x="693019" y="2497622"/>
            <a:ext cx="10770669" cy="3416300"/>
          </a:xfrm>
        </p:spPr>
        <p:txBody>
          <a:bodyPr>
            <a:noAutofit/>
          </a:bodyPr>
          <a:lstStyle/>
          <a:p>
            <a:r>
              <a:rPr lang="en-GB" sz="2000" dirty="0"/>
              <a:t>In general, the prognosis is good. Most cases of viral pneumonia resolve without treatment; common bacterial pathogens and atypical organisms respond to antimicrobial therapy.</a:t>
            </a:r>
          </a:p>
          <a:p>
            <a:r>
              <a:rPr lang="en-US" sz="2000" dirty="0"/>
              <a:t>Bacterial pneumonia, although less common than viral pneumonia, accounts for a high proportion of deaths.</a:t>
            </a:r>
          </a:p>
          <a:p>
            <a:r>
              <a:rPr lang="en-US" sz="2000" dirty="0"/>
              <a:t>Chronic underlying disease, </a:t>
            </a:r>
            <a:r>
              <a:rPr lang="en-US" sz="2000" dirty="0" smtClean="0"/>
              <a:t>severe malnutrition, </a:t>
            </a:r>
            <a:r>
              <a:rPr lang="en-US" sz="2000" dirty="0"/>
              <a:t>lack of vaccination</a:t>
            </a:r>
            <a:r>
              <a:rPr lang="en-US" sz="2000" dirty="0" smtClean="0"/>
              <a:t>, and lack of access to proper medical care </a:t>
            </a:r>
            <a:r>
              <a:rPr lang="en-US" sz="2000" dirty="0"/>
              <a:t>are associated with an increased risk of death for both viral and bacterial </a:t>
            </a:r>
            <a:r>
              <a:rPr lang="en-US" sz="2000" dirty="0" smtClean="0"/>
              <a:t>infections, most of these deaths happen in developing countries</a:t>
            </a:r>
            <a:endParaRPr lang="en-GB" sz="2000" dirty="0"/>
          </a:p>
          <a:p>
            <a:r>
              <a:rPr lang="en-GB" sz="2000" dirty="0"/>
              <a:t>Morbidity and mortality from RSV and other viral infections is higher among premature infants and infants with underlying lung disease.</a:t>
            </a:r>
            <a:endParaRPr lang="en-US" sz="2000" dirty="0"/>
          </a:p>
        </p:txBody>
      </p:sp>
    </p:spTree>
    <p:extLst>
      <p:ext uri="{BB962C8B-B14F-4D97-AF65-F5344CB8AC3E}">
        <p14:creationId xmlns:p14="http://schemas.microsoft.com/office/powerpoint/2010/main" val="2404548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6AE89B7D-4FEE-437F-B5D7-B8D7D0FB1AA1}"/>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Introduction </a:t>
            </a:r>
          </a:p>
        </p:txBody>
      </p:sp>
      <p:sp>
        <p:nvSpPr>
          <p:cNvPr id="3" name="Content Placeholder 2">
            <a:extLst>
              <a:ext uri="{FF2B5EF4-FFF2-40B4-BE49-F238E27FC236}">
                <a16:creationId xmlns="" xmlns:a16="http://schemas.microsoft.com/office/drawing/2014/main" id="{D255BF73-4F78-4AC1-82FC-6FE61F6B2888}"/>
              </a:ext>
            </a:extLst>
          </p:cNvPr>
          <p:cNvSpPr>
            <a:spLocks noGrp="1"/>
          </p:cNvSpPr>
          <p:nvPr>
            <p:ph idx="1"/>
          </p:nvPr>
        </p:nvSpPr>
        <p:spPr>
          <a:xfrm>
            <a:off x="677333" y="2396691"/>
            <a:ext cx="10593849" cy="4298022"/>
          </a:xfrm>
        </p:spPr>
        <p:txBody>
          <a:bodyPr>
            <a:normAutofit/>
          </a:bodyPr>
          <a:lstStyle/>
          <a:p>
            <a:r>
              <a:rPr lang="en-US" sz="2400" dirty="0"/>
              <a:t>The global incidence, severity and mortality of pneumonia in childhood have significantly decreased in the past 15-20 years, due to:</a:t>
            </a:r>
          </a:p>
          <a:p>
            <a:pPr lvl="1"/>
            <a:r>
              <a:rPr lang="en-US" sz="2200" dirty="0"/>
              <a:t>improved socioeconomic conditions</a:t>
            </a:r>
          </a:p>
          <a:p>
            <a:pPr lvl="1"/>
            <a:r>
              <a:rPr lang="en-US" sz="2200" dirty="0"/>
              <a:t>better access to care</a:t>
            </a:r>
          </a:p>
          <a:p>
            <a:pPr lvl="1"/>
            <a:r>
              <a:rPr lang="en-US" sz="2200" dirty="0"/>
              <a:t>wider implementation of effective management and preventive strategies</a:t>
            </a:r>
          </a:p>
          <a:p>
            <a:pPr lvl="1"/>
            <a:r>
              <a:rPr lang="en-US" sz="2200" dirty="0"/>
              <a:t>vaccines, particularly the pneumococcal and Hib conjugate vaccine</a:t>
            </a:r>
          </a:p>
        </p:txBody>
      </p:sp>
      <p:sp>
        <p:nvSpPr>
          <p:cNvPr id="5" name="TextBox 4"/>
          <p:cNvSpPr txBox="1"/>
          <p:nvPr/>
        </p:nvSpPr>
        <p:spPr>
          <a:xfrm>
            <a:off x="577517" y="6420052"/>
            <a:ext cx="9933271" cy="261610"/>
          </a:xfrm>
          <a:prstGeom prst="rect">
            <a:avLst/>
          </a:prstGeom>
          <a:noFill/>
          <a:ln>
            <a:solidFill>
              <a:schemeClr val="accent1"/>
            </a:solidFill>
          </a:ln>
        </p:spPr>
        <p:txBody>
          <a:bodyPr wrap="square" rtlCol="0">
            <a:spAutoFit/>
          </a:bodyPr>
          <a:lstStyle/>
          <a:p>
            <a:r>
              <a:rPr lang="en-US" sz="1100"/>
              <a:t>le Roux DM, Zar HJ. Community-acquired pneumonia in children - a changing spectrum of disease. Pediatr Radiol. 2017 Oct;47(11):1392-1398</a:t>
            </a:r>
            <a:endParaRPr lang="en-US" sz="1100" dirty="0"/>
          </a:p>
        </p:txBody>
      </p:sp>
    </p:spTree>
    <p:extLst>
      <p:ext uri="{BB962C8B-B14F-4D97-AF65-F5344CB8AC3E}">
        <p14:creationId xmlns:p14="http://schemas.microsoft.com/office/powerpoint/2010/main" val="348135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6E3AD9-4F1D-43B7-BC96-DF1C6F0DCFF6}"/>
              </a:ext>
            </a:extLst>
          </p:cNvPr>
          <p:cNvSpPr>
            <a:spLocks noGrp="1"/>
          </p:cNvSpPr>
          <p:nvPr>
            <p:ph type="title"/>
          </p:nvPr>
        </p:nvSpPr>
        <p:spPr/>
        <p:txBody>
          <a:bodyPr/>
          <a:lstStyle/>
          <a:p>
            <a:r>
              <a:rPr lang="en-US" dirty="0"/>
              <a:t>Global perspective</a:t>
            </a:r>
          </a:p>
        </p:txBody>
      </p:sp>
      <p:sp>
        <p:nvSpPr>
          <p:cNvPr id="3" name="Content Placeholder 2">
            <a:extLst>
              <a:ext uri="{FF2B5EF4-FFF2-40B4-BE49-F238E27FC236}">
                <a16:creationId xmlns="" xmlns:a16="http://schemas.microsoft.com/office/drawing/2014/main" id="{75D5329E-F8C7-4F47-B023-3689573295EC}"/>
              </a:ext>
            </a:extLst>
          </p:cNvPr>
          <p:cNvSpPr>
            <a:spLocks noGrp="1"/>
          </p:cNvSpPr>
          <p:nvPr>
            <p:ph idx="1"/>
          </p:nvPr>
        </p:nvSpPr>
        <p:spPr>
          <a:xfrm>
            <a:off x="677333" y="2348564"/>
            <a:ext cx="10863357" cy="3706796"/>
          </a:xfrm>
        </p:spPr>
        <p:txBody>
          <a:bodyPr>
            <a:normAutofit fontScale="92500" lnSpcReduction="10000"/>
          </a:bodyPr>
          <a:lstStyle/>
          <a:p>
            <a:r>
              <a:rPr lang="en-US" sz="2400" dirty="0"/>
              <a:t>25% decrease in the incidence of pneumonia, from 0.29 episodes per child year in low- and middle-income countries in 2000, to 0.22 episodes per child year in 2010</a:t>
            </a:r>
          </a:p>
          <a:p>
            <a:r>
              <a:rPr lang="en-US" sz="2400" dirty="0"/>
              <a:t>Global pediatric pneumonia deaths decreased from 1.8 million in 2000 to 900,000 in 2013</a:t>
            </a:r>
          </a:p>
          <a:p>
            <a:r>
              <a:rPr lang="en-US" sz="2400" dirty="0"/>
              <a:t>more than 90% of pneumonia cases and deaths occur in low- and middle-income countries</a:t>
            </a:r>
          </a:p>
          <a:p>
            <a:r>
              <a:rPr lang="en-US" sz="2400" dirty="0"/>
              <a:t>The incidence of pneumonia in high-income countries is estimated at 0.015 episodes per child year (1 in 66), compared to 0.22 episodes per child year (1 in 5) in low- and middle-income countries</a:t>
            </a:r>
          </a:p>
          <a:p>
            <a:endParaRPr lang="en-US" sz="2400" dirty="0"/>
          </a:p>
        </p:txBody>
      </p:sp>
      <p:sp>
        <p:nvSpPr>
          <p:cNvPr id="4" name="TextBox 3"/>
          <p:cNvSpPr txBox="1"/>
          <p:nvPr/>
        </p:nvSpPr>
        <p:spPr>
          <a:xfrm>
            <a:off x="577517" y="6420052"/>
            <a:ext cx="9933271" cy="261610"/>
          </a:xfrm>
          <a:prstGeom prst="rect">
            <a:avLst/>
          </a:prstGeom>
          <a:noFill/>
          <a:ln>
            <a:solidFill>
              <a:schemeClr val="accent1"/>
            </a:solidFill>
          </a:ln>
        </p:spPr>
        <p:txBody>
          <a:bodyPr wrap="square" rtlCol="0">
            <a:spAutoFit/>
          </a:bodyPr>
          <a:lstStyle/>
          <a:p>
            <a:r>
              <a:rPr lang="en-US" sz="1100"/>
              <a:t>le Roux DM, Zar HJ. Community-acquired pneumonia in children - a changing spectrum of disease. Pediatr Radiol. 2017 Oct;47(11):1392-1398</a:t>
            </a:r>
            <a:endParaRPr lang="en-US" sz="1100" dirty="0"/>
          </a:p>
        </p:txBody>
      </p:sp>
    </p:spTree>
    <p:extLst>
      <p:ext uri="{BB962C8B-B14F-4D97-AF65-F5344CB8AC3E}">
        <p14:creationId xmlns:p14="http://schemas.microsoft.com/office/powerpoint/2010/main" val="340844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6E3AD9-4F1D-43B7-BC96-DF1C6F0DCFF6}"/>
              </a:ext>
            </a:extLst>
          </p:cNvPr>
          <p:cNvSpPr>
            <a:spLocks noGrp="1"/>
          </p:cNvSpPr>
          <p:nvPr>
            <p:ph type="title"/>
          </p:nvPr>
        </p:nvSpPr>
        <p:spPr/>
        <p:txBody>
          <a:bodyPr/>
          <a:lstStyle/>
          <a:p>
            <a:r>
              <a:rPr lang="en-US" dirty="0"/>
              <a:t>Global perspective</a:t>
            </a:r>
          </a:p>
        </p:txBody>
      </p:sp>
      <p:pic>
        <p:nvPicPr>
          <p:cNvPr id="4" name="Content Placeholder 3">
            <a:extLst>
              <a:ext uri="{FF2B5EF4-FFF2-40B4-BE49-F238E27FC236}">
                <a16:creationId xmlns="" xmlns:a16="http://schemas.microsoft.com/office/drawing/2014/main" id="{309DC1B4-40CE-4EBB-BA26-DDEEB39BAB05}"/>
              </a:ext>
            </a:extLst>
          </p:cNvPr>
          <p:cNvPicPr>
            <a:picLocks noGrp="1" noChangeAspect="1"/>
          </p:cNvPicPr>
          <p:nvPr>
            <p:ph idx="1"/>
          </p:nvPr>
        </p:nvPicPr>
        <p:blipFill>
          <a:blip r:embed="rId2"/>
          <a:stretch>
            <a:fillRect/>
          </a:stretch>
        </p:blipFill>
        <p:spPr>
          <a:xfrm>
            <a:off x="538684" y="327259"/>
            <a:ext cx="9695188" cy="6039484"/>
          </a:xfrm>
          <a:prstGeom prst="rect">
            <a:avLst/>
          </a:prstGeom>
        </p:spPr>
      </p:pic>
      <p:sp>
        <p:nvSpPr>
          <p:cNvPr id="3" name="TextBox 2"/>
          <p:cNvSpPr txBox="1"/>
          <p:nvPr/>
        </p:nvSpPr>
        <p:spPr>
          <a:xfrm>
            <a:off x="4148488" y="6448926"/>
            <a:ext cx="5005137" cy="261610"/>
          </a:xfrm>
          <a:prstGeom prst="rect">
            <a:avLst/>
          </a:prstGeom>
          <a:noFill/>
          <a:ln>
            <a:solidFill>
              <a:schemeClr val="accent1"/>
            </a:solidFill>
          </a:ln>
        </p:spPr>
        <p:txBody>
          <a:bodyPr wrap="square" rtlCol="0">
            <a:spAutoFit/>
          </a:bodyPr>
          <a:lstStyle/>
          <a:p>
            <a:r>
              <a:rPr lang="en-US" sz="1100">
                <a:latin typeface="AdvGulliv-I"/>
              </a:rPr>
              <a:t>G.A. Tramper-Stranders / Paediatric Respiratory Reviews 26 (2018) 41–48</a:t>
            </a:r>
            <a:endParaRPr lang="en-US" sz="3200" dirty="0"/>
          </a:p>
        </p:txBody>
      </p:sp>
    </p:spTree>
    <p:extLst>
      <p:ext uri="{BB962C8B-B14F-4D97-AF65-F5344CB8AC3E}">
        <p14:creationId xmlns:p14="http://schemas.microsoft.com/office/powerpoint/2010/main" val="1229738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4102AA-F694-4542-B790-EAB3A50D8AED}"/>
              </a:ext>
            </a:extLst>
          </p:cNvPr>
          <p:cNvSpPr>
            <a:spLocks noGrp="1"/>
          </p:cNvSpPr>
          <p:nvPr>
            <p:ph type="title"/>
          </p:nvPr>
        </p:nvSpPr>
        <p:spPr/>
        <p:txBody>
          <a:bodyPr/>
          <a:lstStyle/>
          <a:p>
            <a:r>
              <a:rPr lang="en-US" dirty="0"/>
              <a:t>Pathogenesis</a:t>
            </a:r>
            <a:br>
              <a:rPr lang="en-US" dirty="0"/>
            </a:br>
            <a:endParaRPr lang="en-US" dirty="0"/>
          </a:p>
        </p:txBody>
      </p:sp>
      <p:sp>
        <p:nvSpPr>
          <p:cNvPr id="3" name="Content Placeholder 2">
            <a:extLst>
              <a:ext uri="{FF2B5EF4-FFF2-40B4-BE49-F238E27FC236}">
                <a16:creationId xmlns="" xmlns:a16="http://schemas.microsoft.com/office/drawing/2014/main" id="{023F4285-B5BA-4DDB-A4F8-B88541599EC7}"/>
              </a:ext>
            </a:extLst>
          </p:cNvPr>
          <p:cNvSpPr>
            <a:spLocks noGrp="1"/>
          </p:cNvSpPr>
          <p:nvPr>
            <p:ph idx="1"/>
          </p:nvPr>
        </p:nvSpPr>
        <p:spPr>
          <a:xfrm>
            <a:off x="677333" y="2387064"/>
            <a:ext cx="10680477" cy="4024621"/>
          </a:xfrm>
        </p:spPr>
        <p:txBody>
          <a:bodyPr>
            <a:normAutofit/>
          </a:bodyPr>
          <a:lstStyle/>
          <a:p>
            <a:r>
              <a:rPr lang="en-US" sz="2400" dirty="0"/>
              <a:t>Pneumonia was formerly thought to occur after invasion of a sterile lower respiratory tract by a single pathogenic organism. However, recent evidence indicates that the healthy lung is not sterile and that the normal lung microbiome exists in a dynamic state</a:t>
            </a:r>
          </a:p>
          <a:p>
            <a:r>
              <a:rPr lang="en-US" sz="2400" dirty="0"/>
              <a:t>Dysbiosis, or imbalance, in the normal microbial ecology of the respiratory tract as a result of factors related to the host, environment, or organism leads to infection</a:t>
            </a:r>
          </a:p>
          <a:p>
            <a:r>
              <a:rPr lang="en-US" sz="2400" dirty="0"/>
              <a:t>Data from recent studies identify </a:t>
            </a:r>
            <a:r>
              <a:rPr lang="en-US" sz="2400" i="1" dirty="0">
                <a:effectLst>
                  <a:outerShdw blurRad="38100" dist="38100" dir="2700000" algn="tl">
                    <a:srgbClr val="000000">
                      <a:alpha val="43137"/>
                    </a:srgbClr>
                  </a:outerShdw>
                </a:effectLst>
              </a:rPr>
              <a:t>multiple</a:t>
            </a:r>
            <a:r>
              <a:rPr lang="en-US" sz="2400" dirty="0"/>
              <a:t> potentially pathogenic organisms from the respiratory tract of </a:t>
            </a:r>
            <a:r>
              <a:rPr lang="en-US" sz="2400" i="1" dirty="0">
                <a:effectLst>
                  <a:outerShdw blurRad="38100" dist="38100" dir="2700000" algn="tl">
                    <a:srgbClr val="000000">
                      <a:alpha val="43137"/>
                    </a:srgbClr>
                  </a:outerShdw>
                </a:effectLst>
              </a:rPr>
              <a:t>most</a:t>
            </a:r>
            <a:r>
              <a:rPr lang="en-US" sz="2400" dirty="0"/>
              <a:t> children with pneumonia</a:t>
            </a:r>
            <a:endParaRPr lang="en-US" sz="3200" dirty="0"/>
          </a:p>
        </p:txBody>
      </p:sp>
      <p:sp>
        <p:nvSpPr>
          <p:cNvPr id="4" name="TextBox 3"/>
          <p:cNvSpPr txBox="1"/>
          <p:nvPr/>
        </p:nvSpPr>
        <p:spPr>
          <a:xfrm>
            <a:off x="1232034" y="6411686"/>
            <a:ext cx="8041968" cy="261610"/>
          </a:xfrm>
          <a:prstGeom prst="rect">
            <a:avLst/>
          </a:prstGeom>
          <a:noFill/>
          <a:ln>
            <a:solidFill>
              <a:schemeClr val="accent1"/>
            </a:solidFill>
          </a:ln>
        </p:spPr>
        <p:txBody>
          <a:bodyPr wrap="square" rtlCol="0">
            <a:spAutoFit/>
          </a:bodyPr>
          <a:lstStyle/>
          <a:p>
            <a:r>
              <a:rPr lang="en-US" sz="1100"/>
              <a:t>Zar HJ, Andronikou S, Nicol MP. Advances in the diagnosis of pneumonia in children. BMJ. 2017 Jul 26;358:j2739</a:t>
            </a:r>
            <a:endParaRPr lang="en-US" sz="1100" dirty="0"/>
          </a:p>
        </p:txBody>
      </p:sp>
    </p:spTree>
    <p:extLst>
      <p:ext uri="{BB962C8B-B14F-4D97-AF65-F5344CB8AC3E}">
        <p14:creationId xmlns:p14="http://schemas.microsoft.com/office/powerpoint/2010/main" val="19379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5A8B5F-A465-8177-60CF-F719F2AB05C5}"/>
              </a:ext>
            </a:extLst>
          </p:cNvPr>
          <p:cNvSpPr>
            <a:spLocks noGrp="1"/>
          </p:cNvSpPr>
          <p:nvPr>
            <p:ph type="title"/>
          </p:nvPr>
        </p:nvSpPr>
        <p:spPr/>
        <p:txBody>
          <a:bodyPr>
            <a:normAutofit fontScale="90000"/>
          </a:bodyPr>
          <a:lstStyle/>
          <a:p>
            <a:pPr algn="ctr"/>
            <a:r>
              <a:rPr lang="en-US" sz="4400" dirty="0"/>
              <a:t>Pathogenesis</a:t>
            </a:r>
          </a:p>
        </p:txBody>
      </p:sp>
      <p:sp>
        <p:nvSpPr>
          <p:cNvPr id="3" name="Content Placeholder 2">
            <a:extLst>
              <a:ext uri="{FF2B5EF4-FFF2-40B4-BE49-F238E27FC236}">
                <a16:creationId xmlns="" xmlns:a16="http://schemas.microsoft.com/office/drawing/2014/main" id="{E4C6F2D1-3805-FB02-7562-72836E586AA6}"/>
              </a:ext>
            </a:extLst>
          </p:cNvPr>
          <p:cNvSpPr>
            <a:spLocks noGrp="1"/>
          </p:cNvSpPr>
          <p:nvPr>
            <p:ph idx="1"/>
          </p:nvPr>
        </p:nvSpPr>
        <p:spPr>
          <a:xfrm>
            <a:off x="625642" y="2348563"/>
            <a:ext cx="10722543" cy="4071487"/>
          </a:xfrm>
        </p:spPr>
        <p:txBody>
          <a:bodyPr>
            <a:noAutofit/>
          </a:bodyPr>
          <a:lstStyle/>
          <a:p>
            <a:r>
              <a:rPr lang="en-US" sz="2000" dirty="0"/>
              <a:t>The upper airways are commensally colonized by a variety of organisms .</a:t>
            </a:r>
          </a:p>
          <a:p>
            <a:r>
              <a:rPr lang="en-US" sz="2000" smtClean="0"/>
              <a:t>URTI  often </a:t>
            </a:r>
            <a:r>
              <a:rPr lang="en-US" sz="2000" dirty="0"/>
              <a:t>precede lower respiratory tract invasion by microorganisms, such as bacteria and viruses. </a:t>
            </a:r>
          </a:p>
          <a:p>
            <a:r>
              <a:rPr lang="en-US" sz="2000" dirty="0"/>
              <a:t>Mechanisms of invasion :</a:t>
            </a:r>
          </a:p>
          <a:p>
            <a:pPr marL="0" indent="0">
              <a:buNone/>
            </a:pPr>
            <a:r>
              <a:rPr lang="en-US" sz="2000" dirty="0"/>
              <a:t>                        1- contiguous spread and </a:t>
            </a:r>
            <a:r>
              <a:rPr lang="en-US" sz="2000"/>
              <a:t>replication </a:t>
            </a:r>
            <a:r>
              <a:rPr lang="en-US" sz="2000" smtClean="0">
                <a:sym typeface="Wingdings" panose="05000000000000000000" pitchFamily="2" charset="2"/>
              </a:rPr>
              <a:t> viraus </a:t>
            </a:r>
            <a:r>
              <a:rPr lang="en-US" sz="2000" dirty="0">
                <a:sym typeface="Wingdings" panose="05000000000000000000" pitchFamily="2" charset="2"/>
              </a:rPr>
              <a:t>, atypical bacteria . </a:t>
            </a:r>
          </a:p>
          <a:p>
            <a:pPr marL="0" indent="0">
              <a:buNone/>
            </a:pPr>
            <a:r>
              <a:rPr lang="en-US" sz="2000" dirty="0">
                <a:sym typeface="Wingdings" panose="05000000000000000000" pitchFamily="2" charset="2"/>
              </a:rPr>
              <a:t>                        </a:t>
            </a:r>
            <a:r>
              <a:rPr lang="en-US" sz="2000"/>
              <a:t>2-Microaspiration  </a:t>
            </a:r>
            <a:r>
              <a:rPr lang="en-US" sz="2000" smtClean="0">
                <a:sym typeface="Wingdings" panose="05000000000000000000" pitchFamily="2" charset="2"/>
              </a:rPr>
              <a:t> </a:t>
            </a:r>
            <a:r>
              <a:rPr lang="en-US" sz="2000" smtClean="0"/>
              <a:t>bacterial </a:t>
            </a:r>
            <a:r>
              <a:rPr lang="en-US" sz="2000" dirty="0"/>
              <a:t>pneumonia. </a:t>
            </a:r>
          </a:p>
          <a:p>
            <a:pPr marL="0" indent="0">
              <a:buNone/>
            </a:pPr>
            <a:r>
              <a:rPr lang="en-US" sz="2000" dirty="0"/>
              <a:t>                        3- hematogenous spread :  </a:t>
            </a:r>
            <a:r>
              <a:rPr lang="en-US" sz="2000" i="1" dirty="0"/>
              <a:t>S. aureus</a:t>
            </a:r>
          </a:p>
          <a:p>
            <a:r>
              <a:rPr lang="en-US" sz="2000" dirty="0"/>
              <a:t>In children, significant aspiration may occur due to swallowing dysfunction, gastroesophageal reflux, or congenital </a:t>
            </a:r>
            <a:r>
              <a:rPr lang="en-US" sz="2000"/>
              <a:t>malformations</a:t>
            </a:r>
            <a:r>
              <a:rPr lang="en-US" sz="2000" smtClean="0"/>
              <a:t>.</a:t>
            </a:r>
            <a:endParaRPr lang="en-US" sz="2000" dirty="0"/>
          </a:p>
        </p:txBody>
      </p:sp>
    </p:spTree>
    <p:extLst>
      <p:ext uri="{BB962C8B-B14F-4D97-AF65-F5344CB8AC3E}">
        <p14:creationId xmlns:p14="http://schemas.microsoft.com/office/powerpoint/2010/main" val="2111644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B97E43-9650-3386-3D8D-459F41B0131A}"/>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43EB7E4D-6FB5-D64E-D2DB-1719CBFE309D}"/>
              </a:ext>
            </a:extLst>
          </p:cNvPr>
          <p:cNvSpPr>
            <a:spLocks noGrp="1"/>
          </p:cNvSpPr>
          <p:nvPr>
            <p:ph idx="1"/>
          </p:nvPr>
        </p:nvSpPr>
        <p:spPr/>
        <p:txBody>
          <a:bodyPr>
            <a:normAutofit/>
          </a:bodyPr>
          <a:lstStyle/>
          <a:p>
            <a:r>
              <a:rPr lang="en-US" sz="2400" dirty="0"/>
              <a:t>In the lower airways, the infectious process begins with immune response leading to leukocyte infiltration, edema and consequent small airway obstruction; this is followed by loss of tissue compliance, increase in airway resistance, atelectasis, abnormalities in ventilation-perfusion ratios, and necrosis. </a:t>
            </a:r>
          </a:p>
        </p:txBody>
      </p:sp>
    </p:spTree>
    <p:extLst>
      <p:ext uri="{BB962C8B-B14F-4D97-AF65-F5344CB8AC3E}">
        <p14:creationId xmlns:p14="http://schemas.microsoft.com/office/powerpoint/2010/main" val="40274678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6675</TotalTime>
  <Words>1868</Words>
  <Application>Microsoft Office PowerPoint</Application>
  <PresentationFormat>Widescreen</PresentationFormat>
  <Paragraphs>144</Paragraphs>
  <Slides>36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AdvGulliv-I</vt:lpstr>
      <vt:lpstr>Arial</vt:lpstr>
      <vt:lpstr>Calibri</vt:lpstr>
      <vt:lpstr>Century Gothic</vt:lpstr>
      <vt:lpstr>proxima_nova_ltsemibold</vt:lpstr>
      <vt:lpstr>proxima_nova_rgregular</vt:lpstr>
      <vt:lpstr>Wingdings</vt:lpstr>
      <vt:lpstr>Wingdings 3</vt:lpstr>
      <vt:lpstr>Ion Boardroom</vt:lpstr>
      <vt:lpstr> Pneumonia in children</vt:lpstr>
      <vt:lpstr>Introduction</vt:lpstr>
      <vt:lpstr>PowerPoint Presentation</vt:lpstr>
      <vt:lpstr>Introduction </vt:lpstr>
      <vt:lpstr>Global perspective</vt:lpstr>
      <vt:lpstr>Global perspective</vt:lpstr>
      <vt:lpstr>Pathogenesis </vt:lpstr>
      <vt:lpstr>Pathogenesis</vt:lpstr>
      <vt:lpstr>PowerPoint Presentation</vt:lpstr>
      <vt:lpstr>Etiology</vt:lpstr>
      <vt:lpstr>PowerPoint Presentation</vt:lpstr>
      <vt:lpstr>PowerPoint Presentation</vt:lpstr>
      <vt:lpstr>PowerPoint Presentation</vt:lpstr>
      <vt:lpstr>Clinical Manifestations</vt:lpstr>
      <vt:lpstr>Clinical Manifestations</vt:lpstr>
      <vt:lpstr>Clinical Manifestations</vt:lpstr>
      <vt:lpstr>Physical Findings</vt:lpstr>
      <vt:lpstr>PowerPoint Presentation</vt:lpstr>
      <vt:lpstr>Radiological Findings</vt:lpstr>
      <vt:lpstr>PowerPoint Presentation</vt:lpstr>
      <vt:lpstr>Laboratory Tests</vt:lpstr>
      <vt:lpstr>Indications For Admission </vt:lpstr>
      <vt:lpstr>Management </vt:lpstr>
      <vt:lpstr>IDSA recommendations</vt:lpstr>
      <vt:lpstr>IDSA recommendations</vt:lpstr>
      <vt:lpstr>Complications</vt:lpstr>
      <vt:lpstr>Necrotizing Pneumonia</vt:lpstr>
      <vt:lpstr>PowerPoint Presentation</vt:lpstr>
      <vt:lpstr>Pleural Effusion and Empyema</vt:lpstr>
      <vt:lpstr>Parapneumonic effusion</vt:lpstr>
      <vt:lpstr>PowerPoint Presentation</vt:lpstr>
      <vt:lpstr>Lung Abscess</vt:lpstr>
      <vt:lpstr>PowerPoint Presentation</vt:lpstr>
      <vt:lpstr>Recurrent Pneumonia </vt:lpstr>
      <vt:lpstr>Prevention</vt:lpstr>
      <vt:lpstr>Prognosis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pneumonia in children</dc:title>
  <dc:creator>Ehsan Aljundi</dc:creator>
  <cp:lastModifiedBy>Microsoft account</cp:lastModifiedBy>
  <cp:revision>70</cp:revision>
  <dcterms:created xsi:type="dcterms:W3CDTF">2019-02-08T21:34:24Z</dcterms:created>
  <dcterms:modified xsi:type="dcterms:W3CDTF">2023-10-18T21:24:02Z</dcterms:modified>
</cp:coreProperties>
</file>