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257" r:id="rId5"/>
    <p:sldId id="258" r:id="rId6"/>
    <p:sldId id="259" r:id="rId7"/>
    <p:sldId id="260" r:id="rId8"/>
    <p:sldId id="279" r:id="rId9"/>
    <p:sldId id="261" r:id="rId10"/>
    <p:sldId id="262" r:id="rId11"/>
    <p:sldId id="280" r:id="rId12"/>
    <p:sldId id="263" r:id="rId13"/>
    <p:sldId id="264" r:id="rId14"/>
    <p:sldId id="265" r:id="rId15"/>
    <p:sldId id="266" r:id="rId16"/>
    <p:sldId id="267" r:id="rId17"/>
    <p:sldId id="269" r:id="rId18"/>
    <p:sldId id="268" r:id="rId19"/>
    <p:sldId id="281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3" autoAdjust="0"/>
    <p:restoredTop sz="94660"/>
  </p:normalViewPr>
  <p:slideViewPr>
    <p:cSldViewPr>
      <p:cViewPr varScale="1">
        <p:scale>
          <a:sx n="63" d="100"/>
          <a:sy n="63" d="100"/>
        </p:scale>
        <p:origin x="-6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slide" Target="slides/slide15.xml" /><Relationship Id="rId3" Type="http://schemas.openxmlformats.org/officeDocument/2006/relationships/slideMaster" Target="slideMasters/slideMaster1.xml" /><Relationship Id="rId21" Type="http://schemas.openxmlformats.org/officeDocument/2006/relationships/presProps" Target="presProps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slide" Target="slides/slide14.xml" /><Relationship Id="rId2" Type="http://schemas.openxmlformats.org/officeDocument/2006/relationships/customXml" Target="../customXml/item2.xml" /><Relationship Id="rId16" Type="http://schemas.openxmlformats.org/officeDocument/2006/relationships/slide" Target="slides/slide13.xml" /><Relationship Id="rId20" Type="http://schemas.openxmlformats.org/officeDocument/2006/relationships/slide" Target="slides/slide17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24" Type="http://schemas.openxmlformats.org/officeDocument/2006/relationships/tableStyles" Target="tableStyles.xml" /><Relationship Id="rId5" Type="http://schemas.openxmlformats.org/officeDocument/2006/relationships/slide" Target="slides/slide2.xml" /><Relationship Id="rId15" Type="http://schemas.openxmlformats.org/officeDocument/2006/relationships/slide" Target="slides/slide12.xml" /><Relationship Id="rId23" Type="http://schemas.openxmlformats.org/officeDocument/2006/relationships/theme" Target="theme/theme1.xml" /><Relationship Id="rId10" Type="http://schemas.openxmlformats.org/officeDocument/2006/relationships/slide" Target="slides/slide7.xml" /><Relationship Id="rId19" Type="http://schemas.openxmlformats.org/officeDocument/2006/relationships/slide" Target="slides/slide16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Relationship Id="rId22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ar-JO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485AA8-00AA-4D5A-BA89-34AA43D123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F1A5F0-73D8-4AC3-9B45-4B50F42924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A88FA8-725D-4C0F-BACF-8599003BF3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AC85D1-48D6-4B12-A5E8-45593230C061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1163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5A41AB-4367-4E3B-ADD4-2C37BAFE1F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E704DC-86D2-4DAB-8B56-E9342926A7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87320A-2D6F-4FD0-A391-672BE1C0E4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3963D1-C368-4215-8778-E38F2ECBE044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7617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A7B253-8DE7-4A1A-8B0C-0E197626AE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34439C7-FC43-4352-9D67-F693AB6F6B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06A5A2-090F-449B-A628-0737831E82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BFC38D-9DE5-4CCC-8776-86A039020CA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5124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259CB2-55B5-4DB3-876D-8FBC6D3AD0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C1875A-32E1-496F-8248-1E33FC1A25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2F7D9BA-4402-4694-BDFF-7267D1AD96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1B4603-B852-40F9-98B8-98674147EF1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2856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B72C76-6EB3-4EBB-A5B1-005C0A69A7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AB3CCC-E69F-4C38-860B-34B90DF033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AE90-49B3-4904-A6F7-8673E0FAF6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F5E0EF-F457-43B1-B6BC-B14A7A10A765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16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D702EA-FD53-479B-BBC0-8E70B81C27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454459-326F-4E3B-A957-EB1E383AB9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8D0C8B-6CBA-4F37-B6D8-A2086A54C9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E819AD-52F8-40FA-9786-8868BEC8ECA0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144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D6D979-7E16-4D01-96D2-5455EC936A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00B20E2-C1DF-45CC-9307-14B664D772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5966B6B-2F6F-4E9D-943A-0D6C6B0DA0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95D60E-3C0A-4888-8F71-90A38F6DED9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4657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F40D4F9-E8CA-4C06-BB42-C99F7476DC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9E6AD94-EFE8-4449-840A-2BC3B2C0E4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6467B43-BCA3-428F-96C6-5323313A8C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59A731-1635-4CC2-9F40-2BF4579956C3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253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99BD1DE-73B0-47E4-B345-D70094F596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F94DE30-14A8-47F9-BE37-2B53C261C0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7CCD8C5-5CCB-44F7-A281-15947B4419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B5D2FE-9A81-4092-AC47-E98F9AC5157F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0517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7A6A09-1DB7-42B1-BFE9-70E616E982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FED8D8-7013-4EB7-9CF0-76FFB5EEE3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8443A6-9C71-45AB-9897-2E781431F4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500348-5B13-4A48-B56C-3BBF3E64457B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8928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J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J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4A426A-DB55-4D43-9E79-61C9C4F02C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896540-8BD4-449A-934D-144E9A3ABC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F40C02-B489-4A0C-A07D-65A028BBF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92245F-8B3F-41DF-A7F5-313FCF6C5259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0787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C40B264-0AC7-485E-9CA8-D80DF6B8F8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A1A7D64-EF79-4C7A-B06F-507A04312C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7686483-BB2E-44D1-AA5D-69D8F25CCBA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7472C02-0F3D-4A5D-BA56-84959DA1243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6E2D8DE-1788-457C-BBE4-7DA99D2BCA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9FC93EB-2149-4C1E-AAAF-40BCECD23F8C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JO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9F1D683-E993-4444-ADC5-BB07DDEF8FD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UV    RADIATION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5E275FE-B5CC-4487-AEC9-E7427A16F3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    Another use of PUVA therapy is in  </a:t>
            </a:r>
            <a:r>
              <a:rPr lang="en-US" altLang="en-US" b="1" u="sng"/>
              <a:t>psoriasis</a:t>
            </a:r>
            <a:r>
              <a:rPr lang="en-US" altLang="en-US" sz="2800"/>
              <a:t> 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</a:t>
            </a:r>
            <a:r>
              <a:rPr lang="en-US" altLang="en-US" sz="2800" b="1"/>
              <a:t>Psoralens, in presence of UV-A, form  stable adducts with pyrimidine bases of DNA in keratinocytes  leading to decrease in proliferation rate of these keratinocytes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in patients with psoriasis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200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</a:t>
            </a:r>
            <a:r>
              <a:rPr lang="en-US" altLang="en-US" b="1" u="sng"/>
              <a:t>Adverse effects</a:t>
            </a:r>
            <a:r>
              <a:rPr lang="en-US" altLang="en-US" u="sng"/>
              <a:t> </a:t>
            </a:r>
            <a:r>
              <a:rPr lang="en-US" altLang="en-US" b="1" u="sng"/>
              <a:t>of PUVA</a:t>
            </a:r>
            <a:r>
              <a:rPr lang="en-US" altLang="en-US" sz="2800" u="sng"/>
              <a:t> include</a:t>
            </a:r>
            <a:r>
              <a:rPr lang="en-US" altLang="en-US" sz="2800"/>
              <a:t> 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</a:t>
            </a:r>
            <a:r>
              <a:rPr lang="en-US" altLang="en-US" sz="2800" b="1"/>
              <a:t>Acute erythema</a:t>
            </a:r>
            <a:r>
              <a:rPr lang="en-US" altLang="en-US" sz="2800"/>
              <a:t>, sometimes with blisters ;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    chronic effects</a:t>
            </a:r>
            <a:r>
              <a:rPr lang="en-US" altLang="en-US" sz="2800"/>
              <a:t> include </a:t>
            </a:r>
            <a:r>
              <a:rPr lang="en-US" altLang="en-US" sz="2800" b="1"/>
              <a:t>actinic keratosis</a:t>
            </a:r>
            <a:r>
              <a:rPr lang="en-US" altLang="en-US" sz="2800"/>
              <a:t>, </a:t>
            </a:r>
            <a:r>
              <a:rPr lang="en-US" altLang="en-US" sz="2800" b="1"/>
              <a:t>lentigines</a:t>
            </a:r>
            <a:r>
              <a:rPr lang="en-US" altLang="en-US" sz="2800"/>
              <a:t>, </a:t>
            </a:r>
            <a:r>
              <a:rPr lang="en-US" altLang="en-US" sz="2800" b="1"/>
              <a:t>photo-aging</a:t>
            </a:r>
            <a:r>
              <a:rPr lang="en-US" altLang="en-US" sz="2800"/>
              <a:t>, and </a:t>
            </a:r>
            <a:r>
              <a:rPr lang="en-US" altLang="en-US" sz="2800" b="1"/>
              <a:t>non-melanotic skin cancer</a:t>
            </a:r>
            <a:r>
              <a:rPr lang="en-US" altLang="en-US" sz="2800"/>
              <a:t>    e.g. squamous cell carcinoma are 10 times more common.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With use of eye protection, </a:t>
            </a:r>
            <a:r>
              <a:rPr lang="en-US" altLang="en-US" sz="2800" b="1"/>
              <a:t>cataracts</a:t>
            </a:r>
            <a:r>
              <a:rPr lang="en-US" altLang="en-US" sz="2800"/>
              <a:t> do not occur in man.   </a:t>
            </a:r>
            <a:r>
              <a:rPr lang="en-US" altLang="en-US" sz="2800" b="1"/>
              <a:t>Liver function tests &amp; anti-nuclear antibodies</a:t>
            </a:r>
            <a:r>
              <a:rPr lang="en-US" altLang="en-US" sz="2800"/>
              <a:t> in plasma should be tested and monitored 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0141D97-1C47-455A-A821-885FE85198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915400" cy="6324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b="1"/>
          </a:p>
          <a:p>
            <a:pPr eaLnBrk="1" hangingPunct="1">
              <a:buFontTx/>
              <a:buNone/>
            </a:pPr>
            <a:endParaRPr lang="en-US" altLang="en-US" b="1"/>
          </a:p>
          <a:p>
            <a:pPr eaLnBrk="1" hangingPunct="1">
              <a:buFontTx/>
              <a:buNone/>
            </a:pPr>
            <a:endParaRPr lang="en-US" altLang="en-US" b="1"/>
          </a:p>
          <a:p>
            <a:pPr eaLnBrk="1" hangingPunct="1">
              <a:buFontTx/>
              <a:buNone/>
            </a:pPr>
            <a:endParaRPr lang="en-US" altLang="en-US" b="1"/>
          </a:p>
          <a:p>
            <a:pPr eaLnBrk="1" hangingPunct="1">
              <a:buFontTx/>
              <a:buNone/>
            </a:pPr>
            <a:r>
              <a:rPr lang="en-US" altLang="en-US" b="1"/>
              <a:t>                 PHOTOSENSITIVITY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8A20726-C3DE-4050-B3BA-510CCD69DE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</a:t>
            </a:r>
            <a:r>
              <a:rPr lang="en-US" altLang="en-US" b="1"/>
              <a:t>Photosensitivity </a:t>
            </a:r>
            <a:r>
              <a:rPr lang="en-US" altLang="en-US" sz="2800" b="1"/>
              <a:t>means an adverse effect of normal sunlight on the skin.</a:t>
            </a:r>
            <a:r>
              <a:rPr lang="en-US" altLang="en-US" sz="2800"/>
              <a:t>     </a:t>
            </a:r>
            <a:r>
              <a:rPr lang="en-US" altLang="en-US" sz="2800" b="1"/>
              <a:t>This might be due to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1.  Disease :</a:t>
            </a:r>
            <a:r>
              <a:rPr lang="en-US" altLang="en-US" sz="2800"/>
              <a:t> e.g. porphyria, albinism , xeroderma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                   pigmentosa, SLE , patches of vitiligo   or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</a:t>
            </a:r>
            <a:r>
              <a:rPr lang="en-US" altLang="en-US" sz="2800" b="1"/>
              <a:t>Idiopathic :</a:t>
            </a:r>
            <a:r>
              <a:rPr lang="en-US" altLang="en-US" sz="2800"/>
              <a:t> as in polymorphic light eruptions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</a:t>
            </a:r>
            <a:r>
              <a:rPr lang="en-US" altLang="en-US" sz="2800" b="1"/>
              <a:t>2. Drugs and chemicals :</a:t>
            </a:r>
            <a:r>
              <a:rPr lang="en-US" altLang="en-US" sz="2800"/>
              <a:t> when administered either :-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    A.  Systemically :</a:t>
            </a:r>
            <a:r>
              <a:rPr lang="en-US" altLang="en-US" sz="280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     Sulphonamides and related drugs such as thiazide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        diuretics and oral hypoglycemic sulphonylureas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     Tetracyclines,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/>
              <a:t>                   NSAIDs esp.piroxicam,           Psoralens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b="1"/>
              <a:t>        B. Topically :</a:t>
            </a:r>
            <a:r>
              <a:rPr lang="en-US" altLang="en-US" sz="2800"/>
              <a:t> coal tar, psoralens, NSAIDs , tetracyclines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56BF6F7-9F33-4084-89D9-34F4487138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04800"/>
            <a:ext cx="9144000" cy="6553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</a:t>
            </a:r>
            <a:r>
              <a:rPr lang="en-US" altLang="en-US" sz="2800" b="1" u="sng"/>
              <a:t>Note :</a:t>
            </a:r>
            <a:r>
              <a:rPr lang="en-US" altLang="en-US" sz="2800"/>
              <a:t>  </a:t>
            </a:r>
            <a:r>
              <a:rPr lang="en-US" altLang="en-US" sz="2800" b="1" u="sng"/>
              <a:t>Henna</a:t>
            </a:r>
            <a:r>
              <a:rPr lang="en-US" altLang="en-US" sz="2800" b="1"/>
              <a:t> :</a:t>
            </a:r>
            <a:r>
              <a:rPr lang="en-US" altLang="en-US" sz="2800"/>
              <a:t> - </a:t>
            </a:r>
            <a:r>
              <a:rPr lang="en-US" altLang="en-US" sz="2800" b="1"/>
              <a:t>combines with keratin</a:t>
            </a:r>
            <a:r>
              <a:rPr lang="en-US" altLang="en-US" sz="2800"/>
              <a:t> </a:t>
            </a:r>
            <a:r>
              <a:rPr lang="en-US" altLang="en-US" sz="2800" b="1"/>
              <a:t>to color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the skin</a:t>
            </a:r>
            <a:r>
              <a:rPr lang="en-US" altLang="en-US" sz="2800"/>
              <a:t> . It disappears as keratin is shed off</a:t>
            </a:r>
            <a:endParaRPr lang="en-US" altLang="en-US" sz="2800" b="1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 b="1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</a:t>
            </a:r>
            <a:r>
              <a:rPr lang="en-US" altLang="en-US" b="1"/>
              <a:t>There are 2 main types of photosensitivity :</a:t>
            </a:r>
            <a:endParaRPr lang="en-US" altLang="en-US" sz="28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</a:t>
            </a:r>
            <a:r>
              <a:rPr lang="en-US" altLang="en-US" b="1"/>
              <a:t>A. Phototoxicity :</a:t>
            </a:r>
            <a:r>
              <a:rPr lang="en-US" altLang="en-US" sz="2800" b="1"/>
              <a:t> </a:t>
            </a:r>
            <a:r>
              <a:rPr lang="en-US" altLang="en-US" sz="2800"/>
              <a:t>This is caused by </a:t>
            </a:r>
            <a:r>
              <a:rPr lang="en-US" altLang="en-US" sz="2800" b="1"/>
              <a:t>reduced threshold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                                          for effect of sunlight 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</a:t>
            </a:r>
            <a:r>
              <a:rPr lang="en-US" altLang="en-US" sz="2800" b="1"/>
              <a:t>Effects can include :  </a:t>
            </a:r>
            <a:r>
              <a:rPr lang="en-US" altLang="en-US" sz="2800" b="1" u="sng"/>
              <a:t>tanning , blistering, sunburn</a:t>
            </a:r>
            <a:r>
              <a:rPr lang="en-US" altLang="en-US" sz="2800"/>
              <a:t> 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This photosensitivity is the </a:t>
            </a:r>
            <a:r>
              <a:rPr lang="en-US" altLang="en-US" b="1"/>
              <a:t>more common type</a:t>
            </a:r>
            <a:r>
              <a:rPr lang="en-US" altLang="en-US" sz="2800"/>
              <a:t>,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 and is </a:t>
            </a:r>
            <a:r>
              <a:rPr lang="en-US" altLang="en-US" b="1"/>
              <a:t>reversible</a:t>
            </a:r>
            <a:r>
              <a:rPr lang="en-US" altLang="en-US" sz="2800" b="1"/>
              <a:t> on stopping drug administration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</a:t>
            </a:r>
            <a:r>
              <a:rPr lang="en-US" altLang="en-US" b="1"/>
              <a:t>B. Photoallergy :</a:t>
            </a:r>
            <a:r>
              <a:rPr lang="en-US" altLang="en-US" sz="2800" b="1"/>
              <a:t> </a:t>
            </a:r>
            <a:r>
              <a:rPr lang="en-US" altLang="en-US" sz="2800"/>
              <a:t>this is </a:t>
            </a:r>
            <a:r>
              <a:rPr lang="en-US" altLang="en-US" sz="2800" b="1"/>
              <a:t>cell-mediated </a:t>
            </a:r>
            <a:r>
              <a:rPr lang="en-US" altLang="en-US" sz="2800" b="1" u="sng"/>
              <a:t>contact eczema</a:t>
            </a:r>
            <a:r>
              <a:rPr lang="en-US" altLang="en-US" sz="280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It is </a:t>
            </a:r>
            <a:r>
              <a:rPr lang="en-US" altLang="en-US" sz="2800" b="1"/>
              <a:t>caused by UV-A</a:t>
            </a:r>
            <a:r>
              <a:rPr lang="en-US" altLang="en-US" sz="2800"/>
              <a:t>  leading to chemical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reaction between drug and skin proteins to form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antigen . </a:t>
            </a:r>
            <a:r>
              <a:rPr lang="en-US" altLang="en-US" b="1"/>
              <a:t>This allergy persists</a:t>
            </a:r>
            <a:r>
              <a:rPr lang="en-US" altLang="en-US" sz="2800" b="1"/>
              <a:t> for years.</a:t>
            </a:r>
            <a:r>
              <a:rPr lang="en-US" altLang="en-US" sz="2800"/>
              <a:t>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4235AE9-7A91-4F23-9C71-4798A8D44E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915400" cy="6324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Protection is done by 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</a:t>
            </a:r>
            <a:r>
              <a:rPr lang="en-US" altLang="en-US" b="1"/>
              <a:t>1. Topical sunscreens :</a:t>
            </a:r>
            <a:r>
              <a:rPr lang="en-US" altLang="en-US"/>
              <a:t> applied to exposed parts of body : face, hands, and also trunk and limbs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  before swimming or sunbathing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  2. Oral hydroxychloroquine :</a:t>
            </a:r>
            <a:r>
              <a:rPr lang="en-US" altLang="en-US"/>
              <a:t> this is used if sunscreens fail . It is also used for cutaneous LE or SLE ,  polymorphic light eruptions, and xeroderma pigmentosa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1200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Treatment of sunburn :</a:t>
            </a:r>
            <a:r>
              <a:rPr lang="en-US" altLang="en-US"/>
              <a:t> This includes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  - treat underlying cause , if possible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  - Oral NSAIDs e.g. indomethacin may help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  - Topical and/or systemic steroids in severe cases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4F258D7-E502-436B-8619-A3BD27A808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915400" cy="6324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z="3600" b="1"/>
          </a:p>
          <a:p>
            <a:pPr eaLnBrk="1" hangingPunct="1">
              <a:buFontTx/>
              <a:buNone/>
            </a:pPr>
            <a:endParaRPr lang="en-US" altLang="en-US" sz="3600" b="1"/>
          </a:p>
          <a:p>
            <a:pPr eaLnBrk="1" hangingPunct="1">
              <a:buFontTx/>
              <a:buNone/>
            </a:pPr>
            <a:endParaRPr lang="en-US" altLang="en-US" sz="3600" b="1"/>
          </a:p>
          <a:p>
            <a:pPr eaLnBrk="1" hangingPunct="1">
              <a:buFontTx/>
              <a:buNone/>
            </a:pPr>
            <a:endParaRPr lang="en-US" altLang="en-US" sz="3600" b="1"/>
          </a:p>
          <a:p>
            <a:pPr eaLnBrk="1" hangingPunct="1">
              <a:buFontTx/>
              <a:buNone/>
            </a:pPr>
            <a:r>
              <a:rPr lang="en-US" altLang="en-US" sz="3600" b="1"/>
              <a:t>           Drugs affecting pigmentation </a:t>
            </a:r>
          </a:p>
          <a:p>
            <a:pPr eaLnBrk="1" hangingPunct="1">
              <a:buFontTx/>
              <a:buNone/>
            </a:pPr>
            <a:r>
              <a:rPr lang="en-US" altLang="en-US" sz="3600" b="1"/>
              <a:t>           </a:t>
            </a:r>
          </a:p>
          <a:p>
            <a:pPr eaLnBrk="1" hangingPunct="1">
              <a:buFontTx/>
              <a:buNone/>
            </a:pPr>
            <a:endParaRPr lang="en-US" altLang="en-US" sz="3600" b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8FADECE-72C2-4F43-8A89-3A4D0B7702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0"/>
            <a:ext cx="89154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   </a:t>
            </a:r>
            <a:r>
              <a:rPr lang="en-US" altLang="en-US" sz="3600" b="1"/>
              <a:t>For vitiligo</a:t>
            </a:r>
            <a:r>
              <a:rPr lang="en-US" altLang="en-US" b="1"/>
              <a:t> :</a:t>
            </a:r>
            <a:r>
              <a:rPr lang="en-US" altLang="en-US"/>
              <a:t> auto-immune disorder leading to attack and damage to melanocytes in skin.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       </a:t>
            </a:r>
            <a:r>
              <a:rPr lang="en-US" altLang="en-US" b="1"/>
              <a:t>PUVA therapy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      </a:t>
            </a:r>
            <a:r>
              <a:rPr lang="en-US" altLang="en-US" b="1"/>
              <a:t>Sunscreens to protect depigmented areas from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        sunburn.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Topical immunosuppressants : cyclosporine or tacrolimus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Narrow band UVB ;  effect enhanced by piperine from black pepper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Melanocyte implantation</a:t>
            </a:r>
            <a:r>
              <a:rPr lang="en-US" altLang="en-US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2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   </a:t>
            </a:r>
            <a:r>
              <a:rPr lang="en-US" altLang="en-US" b="1"/>
              <a:t>For extensive vitiligo</a:t>
            </a:r>
            <a:r>
              <a:rPr lang="en-US" altLang="en-US"/>
              <a:t> : </a:t>
            </a:r>
            <a:r>
              <a:rPr lang="en-US" altLang="en-US" b="1"/>
              <a:t>topical monobenzone</a:t>
            </a:r>
            <a:r>
              <a:rPr lang="en-US" altLang="en-US"/>
              <a:t> to depigment normal skin by destroying melanocytes permanently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b="1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D4BFB898-BC86-409C-998E-8F03277A5C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915400" cy="5943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u="sng"/>
              <a:t>Inhibitors of melanin formation</a:t>
            </a:r>
            <a:r>
              <a:rPr lang="en-US" altLang="en-US" b="1"/>
              <a:t> by melanocytes :</a:t>
            </a:r>
            <a:r>
              <a:rPr lang="en-US" altLang="en-US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 </a:t>
            </a:r>
            <a:r>
              <a:rPr lang="en-US" altLang="en-US" b="1"/>
              <a:t>These preparations do not damage melanocytes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 </a:t>
            </a:r>
            <a:r>
              <a:rPr lang="en-US" altLang="en-US" b="1"/>
              <a:t>1. Hydroquinone 1% : may be used for melasma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 </a:t>
            </a:r>
            <a:r>
              <a:rPr lang="en-US" altLang="en-US" b="1"/>
              <a:t>2. Azelaic acid  : inhibits both melanocytes and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                tyrosinase ; it can be used for melasma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b="1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   </a:t>
            </a:r>
            <a:r>
              <a:rPr lang="en-US" altLang="en-US" b="1"/>
              <a:t>3. Topical steroids : may be used for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           post-inflammatory hyperpigmentation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                                              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>
            <a:extLst>
              <a:ext uri="{FF2B5EF4-FFF2-40B4-BE49-F238E27FC236}">
                <a16:creationId xmlns:a16="http://schemas.microsoft.com/office/drawing/2014/main" id="{2FD28757-5E63-44E8-B6DB-010159F5B8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81000"/>
            <a:ext cx="9144000" cy="64770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 </a:t>
            </a:r>
            <a:r>
              <a:rPr lang="en-US" altLang="en-US" b="1"/>
              <a:t>Ultra-violet light ( UV ) has 3 bands</a:t>
            </a:r>
            <a:r>
              <a:rPr lang="en-US" altLang="en-US" sz="2800" b="1"/>
              <a:t> , according to their wavelenght 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</a:t>
            </a:r>
            <a:r>
              <a:rPr lang="en-US" altLang="en-US" b="1"/>
              <a:t>1. UV-A  (320-400 nm)</a:t>
            </a:r>
            <a:r>
              <a:rPr lang="en-US" altLang="en-US" sz="2800" b="1"/>
              <a:t> :</a:t>
            </a:r>
            <a:r>
              <a:rPr lang="en-US" altLang="en-US" sz="2800"/>
              <a:t> chronic exposure to this band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cause skin aging (due to collagen damage and atrophy) , cataract , and probably skin cancer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en-US" altLang="en-US" sz="280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</a:t>
            </a:r>
            <a:r>
              <a:rPr lang="en-US" altLang="en-US" b="1"/>
              <a:t>2. UV-B (290-320)</a:t>
            </a:r>
            <a:r>
              <a:rPr lang="en-US" altLang="en-US" sz="2800" b="1"/>
              <a:t> :</a:t>
            </a:r>
            <a:r>
              <a:rPr lang="en-US" altLang="en-US" sz="2800"/>
              <a:t> this is about 1000 times more active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 than UV-A .  Exposure to it causes 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a. Acutely : skin tanning and sunburn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b. Chronically : skin aging, cataract, and skin cancer 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800" b="1"/>
              <a:t>   </a:t>
            </a:r>
            <a:r>
              <a:rPr lang="en-US" altLang="en-US" b="1"/>
              <a:t>3. UV-C (200-290 nm )</a:t>
            </a:r>
            <a:r>
              <a:rPr lang="en-US" altLang="en-US" sz="2800" b="1"/>
              <a:t> :</a:t>
            </a:r>
            <a:r>
              <a:rPr lang="en-US" altLang="en-US" sz="2800"/>
              <a:t> this is very damaging;  it is prevented from reaching the earth at sea level by ozone in the stratosphere. But it can cause injury at high altitudes 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en-US" sz="2800"/>
              <a:t>       It is employed in UV lamps for antimicrobial action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D1925BB4-2E1A-462A-8CC1-AC80A605FA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915400" cy="6324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z="3600" b="1"/>
          </a:p>
          <a:p>
            <a:pPr eaLnBrk="1" hangingPunct="1">
              <a:buFontTx/>
              <a:buNone/>
            </a:pPr>
            <a:endParaRPr lang="en-US" altLang="en-US" sz="3600" b="1"/>
          </a:p>
          <a:p>
            <a:pPr eaLnBrk="1" hangingPunct="1">
              <a:buFontTx/>
              <a:buNone/>
            </a:pPr>
            <a:endParaRPr lang="en-US" altLang="en-US" sz="3600" b="1"/>
          </a:p>
          <a:p>
            <a:pPr eaLnBrk="1" hangingPunct="1">
              <a:buFontTx/>
              <a:buNone/>
            </a:pPr>
            <a:endParaRPr lang="en-US" altLang="en-US" sz="3600" b="1"/>
          </a:p>
          <a:p>
            <a:pPr eaLnBrk="1" hangingPunct="1">
              <a:buFontTx/>
              <a:buNone/>
            </a:pPr>
            <a:r>
              <a:rPr lang="en-US" altLang="en-US" sz="3600" b="1"/>
              <a:t>                          SUNSCREENS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744A807-F8DD-48A5-BD03-A4D5AD2171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04800"/>
            <a:ext cx="9144000" cy="6324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     </a:t>
            </a:r>
            <a:r>
              <a:rPr lang="en-US" altLang="en-US" b="1"/>
              <a:t>Sunscreens protect the skin against the harmful </a:t>
            </a:r>
          </a:p>
          <a:p>
            <a:pPr eaLnBrk="1" hangingPunct="1">
              <a:buFontTx/>
              <a:buNone/>
            </a:pPr>
            <a:r>
              <a:rPr lang="en-US" altLang="en-US" b="1"/>
              <a:t>         effects of UV</a:t>
            </a:r>
            <a:r>
              <a:rPr lang="en-US" altLang="en-US"/>
              <a:t> . They are of 2 main types : 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>
              <a:buFontTx/>
              <a:buNone/>
            </a:pPr>
            <a:r>
              <a:rPr lang="en-US" altLang="en-US" b="1"/>
              <a:t>   1. Absorbent sunscreens :</a:t>
            </a:r>
            <a:r>
              <a:rPr lang="en-US" altLang="en-US"/>
              <a:t>These absorb both UV-A and UV-B, but are more effective against UV-B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>
              <a:buFontTx/>
              <a:buNone/>
            </a:pPr>
            <a:r>
              <a:rPr lang="en-US" altLang="en-US"/>
              <a:t>   UV-B protection : Aminobenzoates (padimate-O-)</a:t>
            </a:r>
          </a:p>
          <a:p>
            <a:pPr eaLnBrk="1" hangingPunct="1">
              <a:buFontTx/>
              <a:buNone/>
            </a:pPr>
            <a:r>
              <a:rPr lang="en-US" altLang="en-US"/>
              <a:t>                                 Cinnamates</a:t>
            </a:r>
          </a:p>
          <a:p>
            <a:pPr eaLnBrk="1" hangingPunct="1">
              <a:buFontTx/>
              <a:buNone/>
            </a:pPr>
            <a:r>
              <a:rPr lang="en-US" altLang="en-US"/>
              <a:t>                                 </a:t>
            </a:r>
          </a:p>
          <a:p>
            <a:pPr eaLnBrk="1" hangingPunct="1">
              <a:buFontTx/>
              <a:buNone/>
            </a:pPr>
            <a:r>
              <a:rPr lang="en-US" altLang="en-US"/>
              <a:t>   UV-A protection : Benzophenone (Mexenone)</a:t>
            </a:r>
          </a:p>
          <a:p>
            <a:pPr eaLnBrk="1" hangingPunct="1">
              <a:buFontTx/>
              <a:buNone/>
            </a:pPr>
            <a:r>
              <a:rPr lang="en-US" altLang="en-US"/>
              <a:t>                                 Dibenzoylmethanes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8CCAE79-88D5-44A7-A5E0-0FD149ABC1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/>
              <a:t>   </a:t>
            </a:r>
            <a:r>
              <a:rPr lang="en-US" altLang="en-US" sz="3600" b="1"/>
              <a:t>2. Reflectant sunscreens :</a:t>
            </a:r>
            <a:r>
              <a:rPr lang="en-US" altLang="en-US"/>
              <a:t> these act as physical barriers to both UV-A and UV-B ;  </a:t>
            </a:r>
            <a:r>
              <a:rPr lang="en-US" altLang="en-US" b="1"/>
              <a:t>they include inert minerals like titanium and zinc</a:t>
            </a:r>
          </a:p>
          <a:p>
            <a:pPr eaLnBrk="1" hangingPunct="1">
              <a:buFontTx/>
              <a:buNone/>
            </a:pPr>
            <a:endParaRPr lang="en-US" altLang="en-US" b="1"/>
          </a:p>
          <a:p>
            <a:pPr eaLnBrk="1" hangingPunct="1">
              <a:buFontTx/>
              <a:buNone/>
            </a:pPr>
            <a:r>
              <a:rPr lang="en-US" altLang="en-US" sz="3600" b="1"/>
              <a:t>  The effectiveness of sunscreens is measured by their</a:t>
            </a:r>
            <a:r>
              <a:rPr lang="en-US" altLang="en-US" b="1"/>
              <a:t> :</a:t>
            </a:r>
          </a:p>
          <a:p>
            <a:pPr eaLnBrk="1" hangingPunct="1">
              <a:buFontTx/>
              <a:buNone/>
            </a:pPr>
            <a:r>
              <a:rPr lang="en-US" altLang="en-US" b="1"/>
              <a:t>   1. Sun protection factor (SPF):</a:t>
            </a:r>
            <a:r>
              <a:rPr lang="en-US" altLang="en-US"/>
              <a:t> </a:t>
            </a:r>
            <a:r>
              <a:rPr lang="en-US" altLang="en-US" b="1"/>
              <a:t>usually, this refers to UV-B</a:t>
            </a:r>
            <a:r>
              <a:rPr lang="en-US" altLang="en-US"/>
              <a:t> , and is </a:t>
            </a:r>
            <a:r>
              <a:rPr lang="en-US" altLang="en-US" b="1"/>
              <a:t>given as a “ number”</a:t>
            </a:r>
            <a:r>
              <a:rPr lang="en-US" altLang="en-US"/>
              <a:t> .      </a:t>
            </a:r>
          </a:p>
          <a:p>
            <a:pPr eaLnBrk="1" hangingPunct="1">
              <a:buFontTx/>
              <a:buNone/>
            </a:pPr>
            <a:r>
              <a:rPr lang="en-US" altLang="en-US"/>
              <a:t>   </a:t>
            </a:r>
            <a:r>
              <a:rPr lang="en-US" altLang="en-US" b="1"/>
              <a:t>The higher is the SPF number, the more protective is the sunscreen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05A0AFD9-761D-4168-9DD3-9F759F3F4B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04800"/>
            <a:ext cx="9144000" cy="6553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/>
              <a:t>  SPF number represents</a:t>
            </a:r>
            <a:r>
              <a:rPr lang="en-US" altLang="en-US"/>
              <a:t> the magnitude of increase in UV-B dose ( as measured by the time of exposure to sunlight or UV)  needed to produce skin erythema in presence of the sunscreen ,when compared to normal skin without the sunscreen being applied. </a:t>
            </a:r>
          </a:p>
          <a:p>
            <a:pPr eaLnBrk="1" hangingPunct="1">
              <a:buFontTx/>
              <a:buNone/>
            </a:pPr>
            <a:r>
              <a:rPr lang="en-US" altLang="en-US"/>
              <a:t> </a:t>
            </a:r>
          </a:p>
          <a:p>
            <a:pPr eaLnBrk="1" hangingPunct="1">
              <a:buFontTx/>
              <a:buNone/>
            </a:pPr>
            <a:r>
              <a:rPr lang="en-US" altLang="en-US" b="1"/>
              <a:t>  2. Washability :</a:t>
            </a:r>
            <a:r>
              <a:rPr lang="en-US" altLang="en-US"/>
              <a:t> by sweating or water ( in swimming or bath). </a:t>
            </a:r>
            <a:r>
              <a:rPr lang="en-US" altLang="en-US" b="1"/>
              <a:t>This decreases effectiveness of sunscreen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>
              <a:buFontTx/>
              <a:buNone/>
            </a:pPr>
            <a:r>
              <a:rPr lang="en-US" altLang="en-US" sz="3600" b="1"/>
              <a:t>Adverse effects of sunscreens</a:t>
            </a:r>
            <a:r>
              <a:rPr lang="en-US" altLang="en-US"/>
              <a:t> include occasional contact allergy, and occasional photodermatitis with aminobenzoate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3661585-2255-4FF7-9AA3-A292815B9C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915400" cy="6324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z="3600" b="1"/>
          </a:p>
          <a:p>
            <a:pPr eaLnBrk="1" hangingPunct="1">
              <a:buFontTx/>
              <a:buNone/>
            </a:pPr>
            <a:endParaRPr lang="en-US" altLang="en-US" sz="3600" b="1"/>
          </a:p>
          <a:p>
            <a:pPr eaLnBrk="1" hangingPunct="1">
              <a:buFontTx/>
              <a:buNone/>
            </a:pPr>
            <a:endParaRPr lang="en-US" altLang="en-US" sz="3600" b="1"/>
          </a:p>
          <a:p>
            <a:pPr eaLnBrk="1" hangingPunct="1">
              <a:buFontTx/>
              <a:buNone/>
            </a:pPr>
            <a:endParaRPr lang="en-US" altLang="en-US" sz="3600" b="1"/>
          </a:p>
          <a:p>
            <a:pPr eaLnBrk="1" hangingPunct="1">
              <a:buFontTx/>
              <a:buNone/>
            </a:pPr>
            <a:r>
              <a:rPr lang="en-US" altLang="en-US" sz="3600" b="1"/>
              <a:t>                 PSORALENS  &amp; PUVA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94855E2-D888-435C-8A96-18D8629851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839200" cy="6324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      </a:t>
            </a:r>
            <a:r>
              <a:rPr lang="en-US" altLang="en-US" b="1"/>
              <a:t>Psoralens are obtained from skin juice of some citrus fruits like lemons , also in figs , and   other plants. They are </a:t>
            </a:r>
            <a:r>
              <a:rPr lang="en-US" altLang="en-US" b="1" u="sng"/>
              <a:t>potent photosensitizers</a:t>
            </a:r>
            <a:r>
              <a:rPr lang="en-US" altLang="en-US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      They include </a:t>
            </a:r>
            <a:r>
              <a:rPr lang="en-US" altLang="en-US" b="1"/>
              <a:t>methoxsalen and trioxsalen</a:t>
            </a:r>
            <a:r>
              <a:rPr lang="en-US" altLang="en-US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    </a:t>
            </a:r>
            <a:r>
              <a:rPr lang="en-US" altLang="en-US" b="1"/>
              <a:t>Methoxsalen </a:t>
            </a:r>
            <a:r>
              <a:rPr lang="en-US" altLang="en-US"/>
              <a:t>is rapidly absorbed after oral administration , has large first pass liver metabolism, plasma t ½ of  about 1 h  but skin remains sensitive to light  for 8-12 h .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    </a:t>
            </a:r>
            <a:r>
              <a:rPr lang="en-US" altLang="en-US" b="1"/>
              <a:t>Trioxsalen</a:t>
            </a:r>
            <a:r>
              <a:rPr lang="en-US" altLang="en-US"/>
              <a:t> is poorly absorbed from intestine, and thus its skin phototoxicity is limited after oral intake . It is usually used topically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 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5805ECD0-358F-4F7E-922E-8F3703B382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0"/>
            <a:ext cx="8839200" cy="68580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b="1"/>
          </a:p>
          <a:p>
            <a:pPr eaLnBrk="1" hangingPunct="1">
              <a:buFontTx/>
              <a:buNone/>
            </a:pPr>
            <a:r>
              <a:rPr lang="en-US" altLang="en-US" b="1"/>
              <a:t>     Methoxsalen is used topical or systemically followed by exposure to UV-A ; hence the name :  </a:t>
            </a:r>
            <a:r>
              <a:rPr lang="en-US" altLang="en-US" sz="3600" b="1"/>
              <a:t>PUVA therapy</a:t>
            </a:r>
            <a:r>
              <a:rPr lang="en-US" altLang="en-US" b="1"/>
              <a:t> </a:t>
            </a:r>
            <a:r>
              <a:rPr lang="en-US" altLang="en-US"/>
              <a:t> </a:t>
            </a:r>
          </a:p>
          <a:p>
            <a:pPr eaLnBrk="1" hangingPunct="1">
              <a:buFontTx/>
              <a:buNone/>
            </a:pPr>
            <a:endParaRPr lang="en-US" altLang="en-US" sz="1400"/>
          </a:p>
          <a:p>
            <a:pPr eaLnBrk="1" hangingPunct="1">
              <a:buFontTx/>
              <a:buNone/>
            </a:pPr>
            <a:r>
              <a:rPr lang="en-US" altLang="en-US"/>
              <a:t>     </a:t>
            </a:r>
            <a:r>
              <a:rPr lang="en-US" altLang="en-US" sz="3600" b="1"/>
              <a:t>In PUVA treatment</a:t>
            </a:r>
            <a:r>
              <a:rPr lang="en-US" altLang="en-US" b="1"/>
              <a:t> ,</a:t>
            </a:r>
            <a:r>
              <a:rPr lang="en-US" altLang="en-US"/>
              <a:t> </a:t>
            </a:r>
            <a:r>
              <a:rPr lang="en-US" altLang="en-US" b="1"/>
              <a:t>a photochemical reaction occurs  in skin causing deep erythema that becomes maximal  at 48 h</a:t>
            </a:r>
            <a:r>
              <a:rPr lang="en-US" altLang="en-US"/>
              <a:t> ( In sunburn, erythema becomes maximal earlier at  12-24 h).     As a result, melanocytes are stimulated, and </a:t>
            </a:r>
            <a:r>
              <a:rPr lang="en-US" altLang="en-US" b="1"/>
              <a:t>pigmentation occurs over the following week</a:t>
            </a:r>
            <a:r>
              <a:rPr lang="en-US" altLang="en-US"/>
              <a:t>; this </a:t>
            </a:r>
            <a:r>
              <a:rPr lang="en-US" altLang="en-US" b="1"/>
              <a:t>may repigment areas of </a:t>
            </a:r>
            <a:r>
              <a:rPr lang="en-US" altLang="en-US" b="1" u="sng"/>
              <a:t>vitiligo</a:t>
            </a:r>
            <a:r>
              <a:rPr lang="en-US" altLang="en-US"/>
              <a:t> , but the results in Caucasians are poor     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>
              <a:buFontTx/>
              <a:buNone/>
            </a:pPr>
            <a:r>
              <a:rPr lang="en-US" altLang="en-US"/>
              <a:t>   </a:t>
            </a:r>
          </a:p>
          <a:p>
            <a:pPr eaLnBrk="1" hangingPunct="1">
              <a:buFontTx/>
              <a:buNone/>
            </a:pPr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F62F58E31954599AF5D7BF24514D4" ma:contentTypeVersion="2" ma:contentTypeDescription="Create a new document." ma:contentTypeScope="" ma:versionID="1f97733726474c944a67f50e0a8bd811">
  <xsd:schema xmlns:xsd="http://www.w3.org/2001/XMLSchema" xmlns:xs="http://www.w3.org/2001/XMLSchema" xmlns:p="http://schemas.microsoft.com/office/2006/metadata/properties" xmlns:ns2="d04b26b9-50b7-4329-ba0b-d0dc18387505" targetNamespace="http://schemas.microsoft.com/office/2006/metadata/properties" ma:root="true" ma:fieldsID="1fc3081d13638dbfc9427cb62a769f1c" ns2:_="">
    <xsd:import namespace="d04b26b9-50b7-4329-ba0b-d0dc183875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b26b9-50b7-4329-ba0b-d0dc183875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C8DEB4-3368-43FE-8063-3C015EDB33C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9D14A00-43D6-4C48-955B-DA7F5AB5A2AA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d04b26b9-50b7-4329-ba0b-d0dc1838750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</TotalTime>
  <Words>1089</Words>
  <Application>Microsoft Office PowerPoint</Application>
  <PresentationFormat>عرض على الشاشة (4:3)</PresentationFormat>
  <Paragraphs>134</Paragraphs>
  <Slides>17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18" baseType="lpstr">
      <vt:lpstr>Default Design</vt:lpstr>
      <vt:lpstr>UV    RADIATION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احمد المعايطه</cp:lastModifiedBy>
  <cp:revision>33</cp:revision>
  <dcterms:created xsi:type="dcterms:W3CDTF">1601-01-01T00:00:00Z</dcterms:created>
  <dcterms:modified xsi:type="dcterms:W3CDTF">2021-03-11T09:11:04Z</dcterms:modified>
</cp:coreProperties>
</file>