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2"/>
  </p:notesMasterIdLst>
  <p:sldIdLst>
    <p:sldId id="256" r:id="rId5"/>
    <p:sldId id="259" r:id="rId6"/>
    <p:sldId id="263" r:id="rId7"/>
    <p:sldId id="264" r:id="rId8"/>
    <p:sldId id="276" r:id="rId9"/>
    <p:sldId id="267" r:id="rId10"/>
    <p:sldId id="270" r:id="rId11"/>
    <p:sldId id="260" r:id="rId12"/>
    <p:sldId id="274" r:id="rId13"/>
    <p:sldId id="279" r:id="rId14"/>
    <p:sldId id="275" r:id="rId15"/>
    <p:sldId id="295" r:id="rId16"/>
    <p:sldId id="282" r:id="rId17"/>
    <p:sldId id="285" r:id="rId18"/>
    <p:sldId id="287" r:id="rId19"/>
    <p:sldId id="288" r:id="rId20"/>
    <p:sldId id="292" r:id="rId21"/>
    <p:sldId id="296" r:id="rId22"/>
    <p:sldId id="297" r:id="rId23"/>
    <p:sldId id="298" r:id="rId24"/>
    <p:sldId id="299" r:id="rId25"/>
    <p:sldId id="305" r:id="rId26"/>
    <p:sldId id="304" r:id="rId27"/>
    <p:sldId id="306" r:id="rId28"/>
    <p:sldId id="307" r:id="rId29"/>
    <p:sldId id="308" r:id="rId30"/>
    <p:sldId id="309" r:id="rId31"/>
    <p:sldId id="310" r:id="rId32"/>
    <p:sldId id="314" r:id="rId33"/>
    <p:sldId id="316" r:id="rId34"/>
    <p:sldId id="318" r:id="rId35"/>
    <p:sldId id="320" r:id="rId36"/>
    <p:sldId id="321" r:id="rId37"/>
    <p:sldId id="322" r:id="rId38"/>
    <p:sldId id="324" r:id="rId39"/>
    <p:sldId id="325" r:id="rId40"/>
    <p:sldId id="326" r:id="rId41"/>
    <p:sldId id="327" r:id="rId42"/>
    <p:sldId id="361" r:id="rId43"/>
    <p:sldId id="350" r:id="rId44"/>
    <p:sldId id="372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4" r:id="rId53"/>
    <p:sldId id="388" r:id="rId54"/>
    <p:sldId id="416" r:id="rId55"/>
    <p:sldId id="389" r:id="rId56"/>
    <p:sldId id="391" r:id="rId57"/>
    <p:sldId id="392" r:id="rId58"/>
    <p:sldId id="393" r:id="rId59"/>
    <p:sldId id="397" r:id="rId60"/>
    <p:sldId id="398" r:id="rId61"/>
    <p:sldId id="399" r:id="rId62"/>
    <p:sldId id="402" r:id="rId63"/>
    <p:sldId id="403" r:id="rId64"/>
    <p:sldId id="404" r:id="rId65"/>
    <p:sldId id="406" r:id="rId66"/>
    <p:sldId id="407" r:id="rId67"/>
    <p:sldId id="409" r:id="rId68"/>
    <p:sldId id="412" r:id="rId69"/>
    <p:sldId id="413" r:id="rId70"/>
    <p:sldId id="41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slide" Target="slides/slide43.xml" /><Relationship Id="rId50" Type="http://schemas.openxmlformats.org/officeDocument/2006/relationships/slide" Target="slides/slide46.xml" /><Relationship Id="rId55" Type="http://schemas.openxmlformats.org/officeDocument/2006/relationships/slide" Target="slides/slide51.xml" /><Relationship Id="rId63" Type="http://schemas.openxmlformats.org/officeDocument/2006/relationships/slide" Target="slides/slide59.xml" /><Relationship Id="rId68" Type="http://schemas.openxmlformats.org/officeDocument/2006/relationships/slide" Target="slides/slide64.xml" /><Relationship Id="rId76" Type="http://schemas.openxmlformats.org/officeDocument/2006/relationships/tableStyles" Target="tableStyles.xml" /><Relationship Id="rId7" Type="http://schemas.openxmlformats.org/officeDocument/2006/relationships/slide" Target="slides/slide3.xml" /><Relationship Id="rId71" Type="http://schemas.openxmlformats.org/officeDocument/2006/relationships/slide" Target="slides/slide67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9" Type="http://schemas.openxmlformats.org/officeDocument/2006/relationships/slide" Target="slides/slide25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3" Type="http://schemas.openxmlformats.org/officeDocument/2006/relationships/slide" Target="slides/slide49.xml" /><Relationship Id="rId58" Type="http://schemas.openxmlformats.org/officeDocument/2006/relationships/slide" Target="slides/slide54.xml" /><Relationship Id="rId66" Type="http://schemas.openxmlformats.org/officeDocument/2006/relationships/slide" Target="slides/slide62.xml" /><Relationship Id="rId74" Type="http://schemas.openxmlformats.org/officeDocument/2006/relationships/viewProps" Target="view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slide" Target="slides/slide45.xml" /><Relationship Id="rId57" Type="http://schemas.openxmlformats.org/officeDocument/2006/relationships/slide" Target="slides/slide53.xml" /><Relationship Id="rId61" Type="http://schemas.openxmlformats.org/officeDocument/2006/relationships/slide" Target="slides/slide57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52" Type="http://schemas.openxmlformats.org/officeDocument/2006/relationships/slide" Target="slides/slide48.xml" /><Relationship Id="rId60" Type="http://schemas.openxmlformats.org/officeDocument/2006/relationships/slide" Target="slides/slide56.xml" /><Relationship Id="rId65" Type="http://schemas.openxmlformats.org/officeDocument/2006/relationships/slide" Target="slides/slide61.xml" /><Relationship Id="rId73" Type="http://schemas.openxmlformats.org/officeDocument/2006/relationships/presProps" Target="pres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slide" Target="slides/slide44.xml" /><Relationship Id="rId56" Type="http://schemas.openxmlformats.org/officeDocument/2006/relationships/slide" Target="slides/slide52.xml" /><Relationship Id="rId64" Type="http://schemas.openxmlformats.org/officeDocument/2006/relationships/slide" Target="slides/slide60.xml" /><Relationship Id="rId69" Type="http://schemas.openxmlformats.org/officeDocument/2006/relationships/slide" Target="slides/slide65.xml" /><Relationship Id="rId8" Type="http://schemas.openxmlformats.org/officeDocument/2006/relationships/slide" Target="slides/slide4.xml" /><Relationship Id="rId51" Type="http://schemas.openxmlformats.org/officeDocument/2006/relationships/slide" Target="slides/slide47.xml" /><Relationship Id="rId72" Type="http://schemas.openxmlformats.org/officeDocument/2006/relationships/notesMaster" Target="notesMasters/notesMaster1.xml" /><Relationship Id="rId3" Type="http://schemas.openxmlformats.org/officeDocument/2006/relationships/customXml" Target="../customXml/item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59" Type="http://schemas.openxmlformats.org/officeDocument/2006/relationships/slide" Target="slides/slide55.xml" /><Relationship Id="rId67" Type="http://schemas.openxmlformats.org/officeDocument/2006/relationships/slide" Target="slides/slide63.xml" /><Relationship Id="rId20" Type="http://schemas.openxmlformats.org/officeDocument/2006/relationships/slide" Target="slides/slide16.xml" /><Relationship Id="rId41" Type="http://schemas.openxmlformats.org/officeDocument/2006/relationships/slide" Target="slides/slide37.xml" /><Relationship Id="rId54" Type="http://schemas.openxmlformats.org/officeDocument/2006/relationships/slide" Target="slides/slide50.xml" /><Relationship Id="rId62" Type="http://schemas.openxmlformats.org/officeDocument/2006/relationships/slide" Target="slides/slide58.xml" /><Relationship Id="rId70" Type="http://schemas.openxmlformats.org/officeDocument/2006/relationships/slide" Target="slides/slide66.xml" /><Relationship Id="rId75" Type="http://schemas.openxmlformats.org/officeDocument/2006/relationships/theme" Target="theme/theme1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04-01T19:50:40.5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15255 13866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04-01T19:50:45.9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17909 12378,'0'0,"0"-25,0 25,0-25,-24 25,24 0,-50 0,-24-25,-75 0,-25 25,-74-24,50-1,-1 25,-49 0,50 0,24 0,25 0,25 25,-25-25,50 0,-50 0,25 24,0-24,0 0,-25 0,50 0,0 0,25 0,-1 0,1 0,24 0,0 0,26 0,-26 0,25 0,0 0,1-24,-1 24,0 0,25 0,-25 0,0 0,25 0,-24 0,-26 0,50 0,-25 0,-24 0,49 0,-50 0,50 0,-25 0,0 0,1 0,-1 0,25 0,-50 0,50 0,-25 0,25 0,-49 0,49 0,-25 0,25 0,-25-25,0 25,1 0,24 0,-25 0,0 0,25 0,-25 0,0 0,1 0,-1 0,25 0,-50 25,25-25,0 0,1 0,24 0,-25 0,0 0,25 0,-25 0,25 0,-25 0,25 0,-24 24,-1-24,0 0,0 25,0-25,25 0,-24 0,-1 0,25 0,-25 0,25 0,0 0,0-25,0 25,0 0,0-24,0 24,0 0,0 0,0 0,25 24,0 1,-25-25,0 25,24-25,-24 0,0 25,0 0,25-25,-25 0,25 24,-25-24,0 0,0 25,25-25,-25 25,0 0,0-25,25 0,-25 25,0-25,0 0,24 0,1 0,-25 0,25 0,-25 0,25 0,0 0,-1 0,-24 0,50 0,-50 0,25 0,-25 0,25 0,0 0,-25 0,24 0,1 0,0 0,-25 0,25 0,0 0,-1 0,1 0,0 0,0 0,0 0,-1 0,26 0,0-25,-26 25,1 0,25 0,-25 0,-1 0,26 0,0 0,-1 0,1 0,-25 0,49 0,-49 0,0 0,24 0,1 0,0 0,-1 0,26 25,-26-25,-24 0,0 0,49 0,-24 0,24 0,1 0,-26 0,1 0,-1 0,26 0,-50 0,-1 0,26 0,-25 0,0 0,-1 0,-24 0,50 0,0 0,-1 0,1 0,24 0,75 49,0-49,0 25,-50 0,50 0,-50-1,-25-24,26 25,-51-25,-24 0,25 0,-25 0,49 0,-24 0,24 0,-24 0,-1 0,26 0,-51 0,1 0,25 0,-25-25,24 25,-24 0,25-24,-26 24,26 0,-25 0,0-25,24 25,-49-25,25 25,0 0,0 0,-25-25,25 0,-25 25,24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454B7-E5A0-4D39-9BE9-3BB95C605257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92F43-E267-47A9-A8E8-447264AED9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2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 /><Relationship Id="rId1" Type="http://schemas.openxmlformats.org/officeDocument/2006/relationships/notesMaster" Target="../notesMasters/notesMaster1.xml" 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 /><Relationship Id="rId1" Type="http://schemas.openxmlformats.org/officeDocument/2006/relationships/notesMaster" Target="../notesMasters/notesMaster1.xml" 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 /><Relationship Id="rId1" Type="http://schemas.openxmlformats.org/officeDocument/2006/relationships/notesMaster" Target="../notesMasters/notesMaster1.xml" 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 /><Relationship Id="rId1" Type="http://schemas.openxmlformats.org/officeDocument/2006/relationships/notesMaster" Target="../notesMasters/notesMaster1.xml" 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 /><Relationship Id="rId1" Type="http://schemas.openxmlformats.org/officeDocument/2006/relationships/notesMaster" Target="../notesMasters/notesMaster1.xml" 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 /><Relationship Id="rId1" Type="http://schemas.openxmlformats.org/officeDocument/2006/relationships/notesMaster" Target="../notesMasters/notesMaster1.xml" 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778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Left: normal, right: </a:t>
            </a:r>
            <a:r>
              <a:rPr lang="en-US" sz="1100" b="1" dirty="0">
                <a:solidFill>
                  <a:srgbClr val="7030A0"/>
                </a:solidFill>
              </a:rPr>
              <a:t>Hyperplasia w/o atypia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713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Left: normal, right: </a:t>
            </a:r>
            <a:r>
              <a:rPr lang="en-US" sz="1100" b="1" dirty="0">
                <a:solidFill>
                  <a:srgbClr val="7030A0"/>
                </a:solidFill>
              </a:rPr>
              <a:t>Hyperplasia with atypia (</a:t>
            </a:r>
            <a:r>
              <a:rPr lang="en-US" sz="1100" b="0" i="1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endometrial intraepithelial neoplasia (EIN))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204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345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Low grade</a:t>
            </a:r>
            <a:r>
              <a:rPr lang="en-US" baseline="0" dirty="0"/>
              <a:t> at left and high grade at right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4426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Serous carcinoma of the endometrium, with papilla formation and marked </a:t>
            </a:r>
            <a:r>
              <a:rPr lang="en-US" sz="11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cytologic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atypia. </a:t>
            </a:r>
          </a:p>
          <a:p>
            <a:r>
              <a:rPr lang="en-US" sz="11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Immunohistochemical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staining shows accumulation of p53, a finding associated with </a:t>
            </a:r>
            <a:r>
              <a:rPr lang="en-US" sz="1100" b="0" i="1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TP53 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202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345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778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4027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931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44301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5786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57860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92F43-E267-47A9-A8E8-447264AED972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057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53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1" y="3366967"/>
            <a:ext cx="53097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18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44426" y="7464"/>
            <a:ext cx="3552601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44427" y="2050767"/>
            <a:ext cx="5169001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743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44425" y="7464"/>
            <a:ext cx="3552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44425" y="2064700"/>
            <a:ext cx="1918800" cy="4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⬞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861613" y="2064700"/>
            <a:ext cx="1918800" cy="4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⬞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878801" y="2064700"/>
            <a:ext cx="1918800" cy="4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⬞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580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background">
  <p:cSld name="Big image background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 flipH="1">
            <a:off x="-75" y="0"/>
            <a:ext cx="1851600" cy="6858000"/>
          </a:xfrm>
          <a:prstGeom prst="rect">
            <a:avLst/>
          </a:prstGeom>
          <a:solidFill>
            <a:srgbClr val="0DB7C4">
              <a:alpha val="3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9"/>
          <p:cNvSpPr/>
          <p:nvPr/>
        </p:nvSpPr>
        <p:spPr>
          <a:xfrm flipH="1">
            <a:off x="-75" y="0"/>
            <a:ext cx="1851600" cy="1520000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235225" y="1723200"/>
            <a:ext cx="1381200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1851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833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616475" y="0"/>
            <a:ext cx="5910900" cy="50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-75" y="4560000"/>
            <a:ext cx="669600" cy="2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rgbClr val="0DB7C4"/>
                </a:solidFill>
              </a:defRPr>
            </a:lvl1pPr>
            <a:lvl2pPr lvl="1" rtl="0">
              <a:buNone/>
              <a:defRPr>
                <a:solidFill>
                  <a:srgbClr val="0DB7C4"/>
                </a:solidFill>
              </a:defRPr>
            </a:lvl2pPr>
            <a:lvl3pPr lvl="2" rtl="0">
              <a:buNone/>
              <a:defRPr>
                <a:solidFill>
                  <a:srgbClr val="0DB7C4"/>
                </a:solidFill>
              </a:defRPr>
            </a:lvl3pPr>
            <a:lvl4pPr lvl="3" rtl="0">
              <a:buNone/>
              <a:defRPr>
                <a:solidFill>
                  <a:srgbClr val="0DB7C4"/>
                </a:solidFill>
              </a:defRPr>
            </a:lvl4pPr>
            <a:lvl5pPr lvl="4" rtl="0">
              <a:buNone/>
              <a:defRPr>
                <a:solidFill>
                  <a:srgbClr val="0DB7C4"/>
                </a:solidFill>
              </a:defRPr>
            </a:lvl5pPr>
            <a:lvl6pPr lvl="5" rtl="0">
              <a:buNone/>
              <a:defRPr>
                <a:solidFill>
                  <a:srgbClr val="0DB7C4"/>
                </a:solidFill>
              </a:defRPr>
            </a:lvl6pPr>
            <a:lvl7pPr lvl="6" rtl="0">
              <a:buNone/>
              <a:defRPr>
                <a:solidFill>
                  <a:srgbClr val="0DB7C4"/>
                </a:solidFill>
              </a:defRPr>
            </a:lvl7pPr>
            <a:lvl8pPr lvl="7" rtl="0">
              <a:buNone/>
              <a:defRPr>
                <a:solidFill>
                  <a:srgbClr val="0DB7C4"/>
                </a:solidFill>
              </a:defRPr>
            </a:lvl8pPr>
            <a:lvl9pPr lvl="8" rtl="0">
              <a:buNone/>
              <a:defRPr>
                <a:solidFill>
                  <a:srgbClr val="0DB7C4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93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3A8789A-8C39-42C2-94FB-F821DF4079EA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EAC3960-8CB4-46CC-99DE-53EAD8D74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3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3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3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3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3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3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3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27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27.png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4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30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32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 /><Relationship Id="rId3" Type="http://schemas.openxmlformats.org/officeDocument/2006/relationships/customXml" Target="../ink/ink1.xml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5" Type="http://schemas.openxmlformats.org/officeDocument/2006/relationships/customXml" Target="../ink/ink2.xml" /><Relationship Id="rId4" Type="http://schemas.openxmlformats.org/officeDocument/2006/relationships/image" Target="../media/image4.emf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34.emf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4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3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3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3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3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3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3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3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3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6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1.xml" /><Relationship Id="rId5" Type="http://schemas.openxmlformats.org/officeDocument/2006/relationships/image" Target="../media/image45.jpeg" /><Relationship Id="rId4" Type="http://schemas.openxmlformats.org/officeDocument/2006/relationships/image" Target="../media/image44.jpe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3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13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3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13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13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2.xml" /><Relationship Id="rId5" Type="http://schemas.openxmlformats.org/officeDocument/2006/relationships/image" Target="../media/image52.jpeg" /><Relationship Id="rId4" Type="http://schemas.openxmlformats.org/officeDocument/2006/relationships/image" Target="../media/image51.emf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54.emf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 /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13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13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13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13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13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13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15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 /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15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 /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13.xml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 /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13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2" Type="http://schemas.openxmlformats.org/officeDocument/2006/relationships/notesSlide" Target="../notesSlides/notesSlide41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71.jpeg" 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 /><Relationship Id="rId2" Type="http://schemas.openxmlformats.org/officeDocument/2006/relationships/notesSlide" Target="../notesSlides/notesSlide42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73.jpeg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 /><Relationship Id="rId1" Type="http://schemas.openxmlformats.org/officeDocument/2006/relationships/slideLayout" Target="../slideLayouts/slideLayout13.xml" 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 /><Relationship Id="rId2" Type="http://schemas.openxmlformats.org/officeDocument/2006/relationships/notesSlide" Target="../notesSlides/notesSlide43.xml" /><Relationship Id="rId1" Type="http://schemas.openxmlformats.org/officeDocument/2006/relationships/slideLayout" Target="../slideLayouts/slideLayout13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13.xml" 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1284" y="476672"/>
            <a:ext cx="7900392" cy="1894362"/>
          </a:xfrm>
        </p:spPr>
        <p:txBody>
          <a:bodyPr>
            <a:normAutofit/>
          </a:bodyPr>
          <a:lstStyle/>
          <a:p>
            <a:r>
              <a:rPr lang="en-US" dirty="0"/>
              <a:t>Female Genital System, </a:t>
            </a:r>
            <a:br>
              <a:rPr lang="en-US" dirty="0"/>
            </a:br>
            <a:r>
              <a:rPr lang="en-US" dirty="0"/>
              <a:t>Pathology Lab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3620" t="35615" r="19515" b="22573"/>
          <a:stretch/>
        </p:blipFill>
        <p:spPr>
          <a:xfrm>
            <a:off x="0" y="20078"/>
            <a:ext cx="2081284" cy="21495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1800" y="497035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/>
              <a:t>Dr. </a:t>
            </a:r>
            <a:r>
              <a:rPr lang="en-US" sz="1600" b="1" dirty="0" err="1"/>
              <a:t>Bushra</a:t>
            </a:r>
            <a:r>
              <a:rPr lang="en-US" sz="1600" b="1" dirty="0"/>
              <a:t> </a:t>
            </a:r>
            <a:r>
              <a:rPr lang="en-US" sz="1600" b="1" dirty="0" err="1"/>
              <a:t>AlTarawneh</a:t>
            </a:r>
            <a:r>
              <a:rPr lang="en-US" sz="1600" b="1" dirty="0"/>
              <a:t>, MD</a:t>
            </a:r>
          </a:p>
          <a:p>
            <a:pPr algn="ctr"/>
            <a:r>
              <a:rPr lang="en-US" sz="1600" b="1" dirty="0"/>
              <a:t>Anatomical pathology </a:t>
            </a:r>
            <a:br>
              <a:rPr lang="en-US" sz="1600" b="1" dirty="0"/>
            </a:br>
            <a:r>
              <a:rPr lang="en-US" sz="1600" b="1" dirty="0"/>
              <a:t>Mutah University</a:t>
            </a:r>
            <a:br>
              <a:rPr lang="en-US" sz="1600" b="1" dirty="0"/>
            </a:br>
            <a:r>
              <a:rPr lang="en-US" sz="1600" b="1" dirty="0"/>
              <a:t>School of Medicine- Department of Microbiology &amp; Pathology</a:t>
            </a:r>
            <a:br>
              <a:rPr lang="en-US" sz="1600" dirty="0"/>
            </a:br>
            <a:r>
              <a:rPr lang="en-US" sz="1600" b="1" dirty="0"/>
              <a:t>UGS lectures 2022</a:t>
            </a:r>
          </a:p>
        </p:txBody>
      </p:sp>
    </p:spTree>
    <p:extLst>
      <p:ext uri="{BB962C8B-B14F-4D97-AF65-F5344CB8AC3E}">
        <p14:creationId xmlns:p14="http://schemas.microsoft.com/office/powerpoint/2010/main" val="91261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0728"/>
            <a:ext cx="8686800" cy="1786210"/>
          </a:xfrm>
        </p:spPr>
        <p:txBody>
          <a:bodyPr>
            <a:normAutofit/>
          </a:bodyPr>
          <a:lstStyle/>
          <a:p>
            <a:r>
              <a:rPr lang="en-US" dirty="0"/>
              <a:t>The grape-like configuration of </a:t>
            </a:r>
            <a:r>
              <a:rPr lang="en-US" dirty="0" err="1"/>
              <a:t>Botryoid</a:t>
            </a:r>
            <a:r>
              <a:rPr lang="en-US" dirty="0"/>
              <a:t> </a:t>
            </a:r>
            <a:r>
              <a:rPr lang="en-US" dirty="0" err="1"/>
              <a:t>Embryonal</a:t>
            </a:r>
            <a:r>
              <a:rPr lang="en-US" dirty="0"/>
              <a:t> </a:t>
            </a:r>
            <a:r>
              <a:rPr lang="en-US" dirty="0" err="1"/>
              <a:t>Rhabdomyosarcoma</a:t>
            </a:r>
            <a:r>
              <a:rPr lang="en-US" dirty="0"/>
              <a:t> of Vagina. is characteristic.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88" y="3277282"/>
            <a:ext cx="326492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26064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Sarcoma </a:t>
            </a:r>
            <a:r>
              <a:rPr lang="en-US" sz="3000" cap="small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botryoides</a:t>
            </a:r>
            <a:r>
              <a:rPr lang="en-US" sz="30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000" cap="small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embryonal</a:t>
            </a:r>
            <a:r>
              <a:rPr lang="en-US" sz="30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cap="small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rhabdomyosarcoma</a:t>
            </a:r>
            <a:r>
              <a:rPr lang="en-US" sz="30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) </a:t>
            </a:r>
          </a:p>
        </p:txBody>
      </p:sp>
      <p:pic>
        <p:nvPicPr>
          <p:cNvPr id="5" name="Picture 2" descr="Image result for sarcoma botryoides gro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2146"/>
            <a:ext cx="5573350" cy="376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00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9088"/>
            <a:ext cx="7128793" cy="505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827584" y="5661248"/>
            <a:ext cx="59046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Spindle to round cells that have cross striation due to presence of skeletal muscles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29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76672"/>
            <a:ext cx="6172200" cy="1894362"/>
          </a:xfrm>
        </p:spPr>
        <p:txBody>
          <a:bodyPr>
            <a:noAutofit/>
          </a:bodyPr>
          <a:lstStyle/>
          <a:p>
            <a:r>
              <a:rPr lang="en-US" sz="8000" dirty="0"/>
              <a:t>Cervix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2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3;p18"/>
          <p:cNvGrpSpPr/>
          <p:nvPr/>
        </p:nvGrpSpPr>
        <p:grpSpPr>
          <a:xfrm>
            <a:off x="6616094" y="1715385"/>
            <a:ext cx="320379" cy="427171"/>
            <a:chOff x="1278900" y="2333250"/>
            <a:chExt cx="381175" cy="381175"/>
          </a:xfrm>
        </p:grpSpPr>
        <p:sp>
          <p:nvSpPr>
            <p:cNvPr id="15" name="Google Shape;144;p18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5;p18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6;p18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7;p18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38;p18"/>
          <p:cNvGrpSpPr/>
          <p:nvPr/>
        </p:nvGrpSpPr>
        <p:grpSpPr>
          <a:xfrm>
            <a:off x="7985789" y="2977780"/>
            <a:ext cx="320398" cy="427171"/>
            <a:chOff x="1951075" y="2333250"/>
            <a:chExt cx="381200" cy="381175"/>
          </a:xfrm>
        </p:grpSpPr>
        <p:sp>
          <p:nvSpPr>
            <p:cNvPr id="26" name="Google Shape;139;p18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140;p18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141;p18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142;p18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50" y="365082"/>
            <a:ext cx="5410956" cy="58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06109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228601" y="332510"/>
            <a:ext cx="8582891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CIN </a:t>
            </a:r>
            <a:r>
              <a:rPr lang="en-US" sz="1800" b="1" dirty="0">
                <a:solidFill>
                  <a:srgbClr val="7030A0"/>
                </a:solidFill>
                <a:sym typeface="Wingdings" pitchFamily="2" charset="2"/>
              </a:rPr>
              <a:t> Dysplasia: </a:t>
            </a:r>
            <a:r>
              <a:rPr lang="en-US" sz="1800" b="1" dirty="0"/>
              <a:t>nuclear enlargement, </a:t>
            </a:r>
            <a:r>
              <a:rPr lang="en-US" sz="1800" b="1" dirty="0" err="1"/>
              <a:t>hyperchromasia</a:t>
            </a:r>
            <a:br>
              <a:rPr lang="en-US" sz="1800" b="1" dirty="0"/>
            </a:br>
            <a:r>
              <a:rPr lang="en-US" sz="1800" b="1" dirty="0"/>
              <a:t>(darker), coarse chromatin, &amp; variation in nuclear size &amp; shape</a:t>
            </a:r>
            <a:endParaRPr sz="18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17495"/>
            <a:ext cx="7704856" cy="3783714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67544" y="5445224"/>
            <a:ext cx="54006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CIN1:dysplasia in lower third of thickness </a:t>
            </a:r>
          </a:p>
          <a:p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CIN2:dysplasia in lower two thirds of thickness</a:t>
            </a:r>
          </a:p>
          <a:p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CIN3:dysplasia in full thickness (carcinoma in situ ) </a:t>
            </a:r>
            <a:endParaRPr lang="ar-SA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2593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8112539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  <a:sym typeface="Wingdings" pitchFamily="2" charset="2"/>
              </a:rPr>
              <a:t> Dysplasia: </a:t>
            </a:r>
            <a:r>
              <a:rPr lang="en-US" sz="2000" b="1" dirty="0"/>
              <a:t>nuclear enlargement, </a:t>
            </a:r>
            <a:r>
              <a:rPr lang="en-US" sz="2000" b="1" dirty="0" err="1"/>
              <a:t>hyperchromasia</a:t>
            </a:r>
            <a:br>
              <a:rPr lang="en-US" sz="2000" b="1" dirty="0"/>
            </a:br>
            <a:r>
              <a:rPr lang="en-US" sz="2000" b="1" dirty="0"/>
              <a:t>(darker), coarse chromatin, &amp; variation in nuclear size &amp; shape</a:t>
            </a:r>
            <a:endParaRPr sz="20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5"/>
            <a:ext cx="6864236" cy="2448272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51520" y="4293096"/>
            <a:ext cx="6408712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A: normal 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B: low grade 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C: high grade 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D;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squamous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cell carcinoma : back ground is necrotic ,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hyperchromatic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nuclei without define cell membrane 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10616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3" y="332510"/>
            <a:ext cx="8112539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  <a:sym typeface="Wingdings" pitchFamily="2" charset="2"/>
              </a:rPr>
              <a:t> SIL (</a:t>
            </a:r>
            <a:r>
              <a:rPr lang="en-US" sz="3200" dirty="0"/>
              <a:t>squamous intraepithelial lesion</a:t>
            </a:r>
            <a:r>
              <a:rPr lang="en-US" sz="3200" b="1" dirty="0">
                <a:solidFill>
                  <a:srgbClr val="7030A0"/>
                </a:solidFill>
              </a:rPr>
              <a:t>)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77" y="2060848"/>
            <a:ext cx="6577445" cy="29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2296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0"/>
            <a:ext cx="731520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413664" y="318655"/>
            <a:ext cx="60267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596984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476672"/>
            <a:ext cx="7900392" cy="1894363"/>
          </a:xfrm>
        </p:spPr>
        <p:txBody>
          <a:bodyPr>
            <a:normAutofit/>
          </a:bodyPr>
          <a:lstStyle/>
          <a:p>
            <a:r>
              <a:rPr lang="en-US" sz="4800" dirty="0"/>
              <a:t>BODY OF UTERUS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21557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5590309" y="1399311"/>
            <a:ext cx="3195000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Uterus</a:t>
            </a:r>
            <a:endParaRPr sz="6000" dirty="0">
              <a:solidFill>
                <a:srgbClr val="7030A0"/>
              </a:solidFill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5476010" y="2867891"/>
            <a:ext cx="3667991" cy="3640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Uterine body (corpus) is composed of: </a:t>
            </a:r>
            <a:r>
              <a:rPr lang="en-US" dirty="0">
                <a:solidFill>
                  <a:srgbClr val="7030A0"/>
                </a:solidFill>
              </a:rPr>
              <a:t>endometrium</a:t>
            </a:r>
            <a:r>
              <a:rPr lang="en-US" dirty="0"/>
              <a:t>, consisting of glands &amp; stroma. +</a:t>
            </a:r>
            <a:r>
              <a:rPr lang="en-US" dirty="0">
                <a:solidFill>
                  <a:srgbClr val="7030A0"/>
                </a:solidFill>
              </a:rPr>
              <a:t>myometrium</a:t>
            </a:r>
            <a:r>
              <a:rPr lang="en-US" dirty="0"/>
              <a:t>, made up of smooth muscle.</a:t>
            </a:r>
            <a:endParaRPr sz="1400" b="1"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pic>
        <p:nvPicPr>
          <p:cNvPr id="1026" name="Picture 2" descr="Image result for uterus histo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" y="1551709"/>
            <a:ext cx="4883872" cy="51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936446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76672"/>
            <a:ext cx="6172200" cy="1894362"/>
          </a:xfrm>
        </p:spPr>
        <p:txBody>
          <a:bodyPr>
            <a:noAutofit/>
          </a:bodyPr>
          <a:lstStyle/>
          <a:p>
            <a:br>
              <a:rPr lang="en-US" sz="8000" dirty="0"/>
            </a:br>
            <a:br>
              <a:rPr lang="en-US" sz="8000" dirty="0"/>
            </a:br>
            <a:r>
              <a:rPr lang="en-US" sz="8000" dirty="0"/>
              <a:t>Vulva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5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251520" y="0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Endometritis</a:t>
            </a:r>
            <a:endParaRPr sz="3200" b="1" dirty="0"/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74259" y="1441167"/>
            <a:ext cx="815410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8795792" cy="420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0" y="5373216"/>
            <a:ext cx="78123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Presence of one plasma cell is enough to confirm diagnosis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79512" y="5949280"/>
            <a:ext cx="770485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Approach : remove the causative agent (post abortion ,postpartum or IUD) then give best treatment  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30576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251520" y="332656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b="1" dirty="0"/>
              <a:t>Uterine Pathology – </a:t>
            </a:r>
            <a:r>
              <a:rPr lang="en-US" sz="2800" b="1" dirty="0" err="1"/>
              <a:t>Adenomyosis</a:t>
            </a:r>
            <a:r>
              <a:rPr lang="en-US" sz="2800" b="1" dirty="0"/>
              <a:t> :</a:t>
            </a:r>
            <a:r>
              <a:rPr lang="en-US" sz="2000" b="1" u="sng" dirty="0">
                <a:solidFill>
                  <a:schemeClr val="bg2">
                    <a:lumMod val="25000"/>
                  </a:schemeClr>
                </a:solidFill>
              </a:rPr>
              <a:t>presence of </a:t>
            </a:r>
            <a:r>
              <a:rPr lang="en-US" sz="2000" b="1" u="sng" dirty="0" err="1">
                <a:solidFill>
                  <a:schemeClr val="bg2">
                    <a:lumMod val="25000"/>
                  </a:schemeClr>
                </a:solidFill>
              </a:rPr>
              <a:t>stroma</a:t>
            </a:r>
            <a:r>
              <a:rPr lang="en-US" sz="2000" b="1" u="sng" dirty="0">
                <a:solidFill>
                  <a:schemeClr val="bg2">
                    <a:lumMod val="25000"/>
                  </a:schemeClr>
                </a:solidFill>
              </a:rPr>
              <a:t> and glands in </a:t>
            </a:r>
            <a:r>
              <a:rPr lang="en-US" sz="2000" b="1" u="sng" dirty="0" err="1">
                <a:solidFill>
                  <a:schemeClr val="bg2">
                    <a:lumMod val="25000"/>
                  </a:schemeClr>
                </a:solidFill>
              </a:rPr>
              <a:t>myometrium</a:t>
            </a:r>
            <a:r>
              <a:rPr lang="en-US" sz="2000" b="1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sz="2800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5724128" cy="47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390294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A case of difficult to diagnose cystic adenomyoma treated wit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7" descr="A case of difficult to diagnose cystic adenomyoma treated with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55776" y="4257092"/>
            <a:ext cx="2376264" cy="126014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01" y="3419383"/>
            <a:ext cx="4710226" cy="196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0" y="5229201"/>
            <a:ext cx="1187624" cy="864096"/>
          </a:xfrm>
          <a:prstGeom prst="ellipse">
            <a:avLst/>
          </a:prstGeom>
          <a:noFill/>
          <a:ln w="666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674440" y="5381601"/>
            <a:ext cx="1187624" cy="864096"/>
          </a:xfrm>
          <a:prstGeom prst="ellipse">
            <a:avLst/>
          </a:prstGeom>
          <a:noFill/>
          <a:ln w="666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قوس متوسط أيمن 12"/>
          <p:cNvSpPr/>
          <p:nvPr/>
        </p:nvSpPr>
        <p:spPr>
          <a:xfrm>
            <a:off x="4067944" y="2420888"/>
            <a:ext cx="288032" cy="576064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sz="2000" dirty="0"/>
          </a:p>
        </p:txBody>
      </p:sp>
      <p:cxnSp>
        <p:nvCxnSpPr>
          <p:cNvPr id="15" name="رابط كسهم مستقيم 14"/>
          <p:cNvCxnSpPr/>
          <p:nvPr/>
        </p:nvCxnSpPr>
        <p:spPr>
          <a:xfrm flipH="1">
            <a:off x="4355976" y="1700808"/>
            <a:ext cx="93610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7"/>
          <p:cNvSpPr txBox="1"/>
          <p:nvPr/>
        </p:nvSpPr>
        <p:spPr>
          <a:xfrm>
            <a:off x="5292080" y="1412776"/>
            <a:ext cx="177965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err="1"/>
              <a:t>endometrium</a:t>
            </a:r>
            <a:endParaRPr lang="ar-SA" sz="2000" dirty="0"/>
          </a:p>
        </p:txBody>
      </p:sp>
      <p:sp>
        <p:nvSpPr>
          <p:cNvPr id="19" name="قوس متوسط أيمن 18"/>
          <p:cNvSpPr/>
          <p:nvPr/>
        </p:nvSpPr>
        <p:spPr>
          <a:xfrm>
            <a:off x="2051720" y="2348880"/>
            <a:ext cx="648072" cy="4032448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1" name="رابط كسهم مستقيم 20"/>
          <p:cNvCxnSpPr/>
          <p:nvPr/>
        </p:nvCxnSpPr>
        <p:spPr>
          <a:xfrm flipH="1">
            <a:off x="2699792" y="1844824"/>
            <a:ext cx="79208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ربع نص 22"/>
          <p:cNvSpPr txBox="1"/>
          <p:nvPr/>
        </p:nvSpPr>
        <p:spPr>
          <a:xfrm>
            <a:off x="2987824" y="1484784"/>
            <a:ext cx="15841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/>
              <a:t>Myometrium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6280596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Endometriosis - </a:t>
            </a:r>
            <a:r>
              <a:rPr lang="en-US" sz="3200" b="1" dirty="0">
                <a:solidFill>
                  <a:srgbClr val="7030A0"/>
                </a:solidFill>
              </a:rPr>
              <a:t>Microscopically 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33845" y="1441167"/>
            <a:ext cx="3356264" cy="8309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Diagnosis; </a:t>
            </a:r>
            <a:r>
              <a:rPr lang="en-US" b="1" dirty="0">
                <a:solidFill>
                  <a:srgbClr val="7030A0"/>
                </a:solidFill>
              </a:rPr>
              <a:t>2 of 3 features: </a:t>
            </a:r>
            <a:r>
              <a:rPr lang="en-US" dirty="0"/>
              <a:t>endometrial glands, endometrial stroma, or hemosiderin pigment.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91" y="1593273"/>
            <a:ext cx="4552518" cy="49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4308517" y="1844824"/>
            <a:ext cx="1889448" cy="2664296"/>
          </a:xfrm>
          <a:prstGeom prst="ellipse">
            <a:avLst/>
          </a:prstGeom>
          <a:noFill/>
          <a:ln w="666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491880" y="1340768"/>
            <a:ext cx="936104" cy="11521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67744" y="2861572"/>
            <a:ext cx="5184576" cy="287168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267744" y="5733256"/>
            <a:ext cx="3354637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7975" y="5526524"/>
            <a:ext cx="180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Colon</a:t>
            </a:r>
          </a:p>
        </p:txBody>
      </p:sp>
      <p:cxnSp>
        <p:nvCxnSpPr>
          <p:cNvPr id="15" name="رابط كسهم مستقيم 14"/>
          <p:cNvCxnSpPr/>
          <p:nvPr/>
        </p:nvCxnSpPr>
        <p:spPr>
          <a:xfrm flipV="1">
            <a:off x="1187624" y="548680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مربع نص 16"/>
          <p:cNvSpPr txBox="1"/>
          <p:nvPr/>
        </p:nvSpPr>
        <p:spPr>
          <a:xfrm>
            <a:off x="1259632" y="260648"/>
            <a:ext cx="56886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presence of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stroma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and glands outside the uterus and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usualy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ass with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adenomyosis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54322817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Endometriosis - </a:t>
            </a:r>
            <a:r>
              <a:rPr lang="en-US" sz="3200" b="1" dirty="0">
                <a:solidFill>
                  <a:srgbClr val="7030A0"/>
                </a:solidFill>
              </a:rPr>
              <a:t>Gross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765175" y="1441167"/>
            <a:ext cx="7880061" cy="70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Ovarian endometriosis: ovary + a large </a:t>
            </a:r>
            <a:r>
              <a:rPr lang="en-US" dirty="0" err="1"/>
              <a:t>endometriotic</a:t>
            </a:r>
            <a:r>
              <a:rPr lang="en-US" dirty="0"/>
              <a:t> cyst with degenerated blood (“chocolate cyst”).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chocolate cyst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chocolate cyst"/>
          <p:cNvSpPr>
            <a:spLocks noChangeAspect="1" noChangeArrowheads="1"/>
          </p:cNvSpPr>
          <p:nvPr/>
        </p:nvSpPr>
        <p:spPr bwMode="auto">
          <a:xfrm>
            <a:off x="460375" y="2137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Related image"/>
          <p:cNvSpPr>
            <a:spLocks noChangeAspect="1" noChangeArrowheads="1"/>
          </p:cNvSpPr>
          <p:nvPr/>
        </p:nvSpPr>
        <p:spPr bwMode="auto">
          <a:xfrm>
            <a:off x="612775" y="4169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57" y="2599944"/>
            <a:ext cx="5784562" cy="38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33184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Uterine Pathology - Endometrial Hyperplasia </a:t>
            </a:r>
            <a:endParaRPr sz="3200" b="1" dirty="0"/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66305" y="2181782"/>
            <a:ext cx="8011391" cy="39280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</a:rPr>
              <a:t>Pathogenesis</a:t>
            </a:r>
            <a:r>
              <a:rPr lang="en-US" sz="2000" dirty="0"/>
              <a:t>: prolonged or marked excess of estrogen relative to progestin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exaggerated proliferation.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An important </a:t>
            </a:r>
            <a:r>
              <a:rPr lang="en-US" sz="2000" dirty="0">
                <a:solidFill>
                  <a:srgbClr val="7030A0"/>
                </a:solidFill>
              </a:rPr>
              <a:t>precursor</a:t>
            </a:r>
            <a:r>
              <a:rPr lang="en-US" sz="2000" dirty="0"/>
              <a:t> of endometrial carcinoma.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Two categories based on the </a:t>
            </a:r>
            <a:r>
              <a:rPr lang="en-US" sz="2000" u="sng" dirty="0"/>
              <a:t>presence of </a:t>
            </a:r>
            <a:r>
              <a:rPr lang="en-US" sz="2000" u="sng" dirty="0" err="1"/>
              <a:t>cytologic</a:t>
            </a:r>
            <a:r>
              <a:rPr lang="en-US" sz="2000" u="sng" dirty="0"/>
              <a:t> </a:t>
            </a:r>
            <a:r>
              <a:rPr lang="en-US" sz="2000" u="sng" dirty="0" err="1"/>
              <a:t>atypia</a:t>
            </a:r>
            <a:r>
              <a:rPr lang="en-US" sz="2000" u="sng" dirty="0"/>
              <a:t>:</a:t>
            </a:r>
          </a:p>
          <a:p>
            <a:pPr marL="533400" indent="-457200">
              <a:buAutoNum type="arabicPeriod"/>
            </a:pPr>
            <a:r>
              <a:rPr lang="en-US" sz="2000" dirty="0"/>
              <a:t>Hyperplasia without atypia; low risk for progression to endometrial Ca.</a:t>
            </a:r>
          </a:p>
          <a:p>
            <a:pPr marL="533400" indent="-457200">
              <a:buAutoNum type="arabicPeriod"/>
            </a:pPr>
            <a:r>
              <a:rPr lang="en-US" sz="2000" dirty="0"/>
              <a:t>Hyperplasia with </a:t>
            </a:r>
            <a:r>
              <a:rPr lang="en-US" sz="2000" dirty="0" err="1"/>
              <a:t>atypia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7030A0"/>
                </a:solidFill>
              </a:rPr>
              <a:t>endometrial intraepithelial </a:t>
            </a:r>
            <a:r>
              <a:rPr lang="en-US" sz="2000" dirty="0" err="1">
                <a:solidFill>
                  <a:srgbClr val="7030A0"/>
                </a:solidFill>
              </a:rPr>
              <a:t>neoplasia</a:t>
            </a:r>
            <a:r>
              <a:rPr lang="en-US" sz="2000" dirty="0">
                <a:solidFill>
                  <a:srgbClr val="7030A0"/>
                </a:solidFill>
              </a:rPr>
              <a:t> (EIN) </a:t>
            </a:r>
            <a:r>
              <a:rPr lang="en-US" sz="2000" dirty="0"/>
              <a:t>higher risk for progression to </a:t>
            </a:r>
            <a:r>
              <a:rPr lang="en-US" sz="2000" u="sng" dirty="0"/>
              <a:t>endometrial Ca</a:t>
            </a:r>
            <a:r>
              <a:rPr lang="en-US" sz="2000" dirty="0"/>
              <a:t>. </a:t>
            </a:r>
            <a:r>
              <a:rPr lang="en-US" sz="2000" dirty="0">
                <a:sym typeface="Wingdings" pitchFamily="2" charset="2"/>
              </a:rPr>
              <a:t> 20%.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7668344" y="5085184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مربع نص 7"/>
          <p:cNvSpPr txBox="1"/>
          <p:nvPr/>
        </p:nvSpPr>
        <p:spPr>
          <a:xfrm>
            <a:off x="4932040" y="5589240"/>
            <a:ext cx="33843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Definitly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endometriod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carcinoma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0688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7707294" cy="8236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Uterus- </a:t>
            </a:r>
            <a:r>
              <a:rPr lang="en-US" sz="3200" b="1" dirty="0">
                <a:solidFill>
                  <a:srgbClr val="7030A0"/>
                </a:solidFill>
              </a:rPr>
              <a:t>Hyperplasia w/o atypia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492896"/>
            <a:ext cx="4464496" cy="381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852936"/>
            <a:ext cx="4039985" cy="3402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2127" y="63373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Normal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5129" y="6327589"/>
            <a:ext cx="3552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Hyperplasia without </a:t>
            </a:r>
            <a:r>
              <a:rPr lang="en-US" b="1" dirty="0" err="1">
                <a:solidFill>
                  <a:srgbClr val="7030A0"/>
                </a:solidFill>
              </a:rPr>
              <a:t>atypia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endParaRPr lang="en-US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0" y="2060848"/>
            <a:ext cx="43559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Normal Proportion :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stroma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: gland _     1;3 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5580112" y="1988840"/>
            <a:ext cx="24482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Crowded glands 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93297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Uterus- </a:t>
            </a:r>
            <a:r>
              <a:rPr lang="en-US" sz="3200" b="1" dirty="0">
                <a:solidFill>
                  <a:srgbClr val="7030A0"/>
                </a:solidFill>
              </a:rPr>
              <a:t>Hyperplasia with atypia 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4932040" y="1700807"/>
            <a:ext cx="3600400" cy="3792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988840"/>
            <a:ext cx="3024336" cy="3515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60212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Normal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1920" y="5589240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Hyperplasia with </a:t>
            </a:r>
            <a:r>
              <a:rPr lang="en-US" b="1" dirty="0" err="1">
                <a:solidFill>
                  <a:srgbClr val="7030A0"/>
                </a:solidFill>
              </a:rPr>
              <a:t>atypia</a:t>
            </a:r>
            <a:r>
              <a:rPr lang="en-US" b="1" dirty="0">
                <a:solidFill>
                  <a:srgbClr val="7030A0"/>
                </a:solidFill>
              </a:rPr>
              <a:t> :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hyperchromatc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cells and prominent nuclei </a:t>
            </a:r>
          </a:p>
        </p:txBody>
      </p:sp>
    </p:spTree>
    <p:extLst>
      <p:ext uri="{BB962C8B-B14F-4D97-AF65-F5344CB8AC3E}">
        <p14:creationId xmlns:p14="http://schemas.microsoft.com/office/powerpoint/2010/main" val="1494035568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927552" y="2484813"/>
            <a:ext cx="5836931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Tumors of The Endometrium</a:t>
            </a:r>
            <a:endParaRPr sz="3600" b="1" dirty="0"/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727622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7707294" cy="4636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b="1" dirty="0"/>
              <a:t>Endometrial Polyp</a:t>
            </a:r>
            <a:endParaRPr sz="2800" b="1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56" y="1512198"/>
            <a:ext cx="3257550" cy="5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1" y="1512199"/>
            <a:ext cx="4327669" cy="5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323528" y="548680"/>
            <a:ext cx="85689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Triad : 1-fibrotic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stroma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2cystically dilated glands 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3-thick blood vessels          *benign lesion 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89080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8185275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Endometrium -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Endometrioid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/>
              <a:t>Carcinoma</a:t>
            </a:r>
            <a:endParaRPr sz="2800" b="1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5024"/>
            <a:ext cx="3881286" cy="32129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8" y="3861048"/>
            <a:ext cx="372290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251520" y="1556792"/>
            <a:ext cx="684076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_Have same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histologic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appearance of endometrial hyperplasia with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atypia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but invasive to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myometrium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_ unopposed estrogen 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_ in older age 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_ has better prognosis than serous carcinoma 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19333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44" y="10540"/>
            <a:ext cx="9138255" cy="1906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Lichen </a:t>
            </a:r>
            <a:r>
              <a:rPr lang="en-US" dirty="0" err="1"/>
              <a:t>sclerosus</a:t>
            </a:r>
            <a:r>
              <a:rPr lang="en-US" dirty="0"/>
              <a:t> is characterized by thinning of the epidermis, disappearance of rete pegs, </a:t>
            </a:r>
            <a:r>
              <a:rPr lang="en-US" dirty="0" err="1"/>
              <a:t>hydropic</a:t>
            </a:r>
            <a:r>
              <a:rPr lang="en-US" dirty="0"/>
              <a:t> degeneration of the basal cells, dermal fibrosis, and a scant perivascular mononuclear inflammatory cell infiltrate.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782970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491800" y="499176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475960" y="492804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4723920" y="4402440"/>
              <a:ext cx="1723680" cy="160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708080" y="4338720"/>
                <a:ext cx="1755360" cy="2883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مربع نص 5"/>
          <p:cNvSpPr txBox="1"/>
          <p:nvPr/>
        </p:nvSpPr>
        <p:spPr>
          <a:xfrm>
            <a:off x="6660232" y="3140968"/>
            <a:ext cx="18722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u="sng" dirty="0"/>
              <a:t>In med dermis </a:t>
            </a:r>
            <a:endParaRPr lang="ar-SA" u="sng" dirty="0"/>
          </a:p>
        </p:txBody>
      </p:sp>
      <p:sp>
        <p:nvSpPr>
          <p:cNvPr id="7" name="مربع نص 6"/>
          <p:cNvSpPr txBox="1"/>
          <p:nvPr/>
        </p:nvSpPr>
        <p:spPr>
          <a:xfrm>
            <a:off x="6516216" y="4005064"/>
            <a:ext cx="18722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u="sng" dirty="0"/>
              <a:t>In deep dermis</a:t>
            </a:r>
            <a:endParaRPr lang="ar-SA" u="sng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395536" y="5301208"/>
            <a:ext cx="7200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Lichen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sclerosus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 found in al age groups but mostly in menopausal women .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Cause is idiopathic 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1% may progress to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squamous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cell carcinoma of vulva 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68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02148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b="1" dirty="0"/>
              <a:t> </a:t>
            </a:r>
            <a:r>
              <a:rPr lang="en" sz="2800" b="1" dirty="0"/>
              <a:t>Tumors of Endometrium </a:t>
            </a:r>
            <a:r>
              <a:rPr lang="en-US" sz="2800" b="1" dirty="0"/>
              <a:t>- </a:t>
            </a:r>
            <a:r>
              <a:rPr lang="en-US" sz="2800" b="1" dirty="0">
                <a:solidFill>
                  <a:srgbClr val="7030A0"/>
                </a:solidFill>
              </a:rPr>
              <a:t>Serous</a:t>
            </a:r>
            <a:r>
              <a:rPr lang="en-US" sz="2800" b="1" dirty="0"/>
              <a:t> carcinomas  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575" y="1624897"/>
            <a:ext cx="4074472" cy="4108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609397"/>
            <a:ext cx="4209533" cy="41086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987" y="5983726"/>
            <a:ext cx="8836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Microscopic: typically grow in small papillae with marked </a:t>
            </a:r>
            <a:r>
              <a:rPr lang="en-US" dirty="0" err="1"/>
              <a:t>cytologic</a:t>
            </a:r>
            <a:r>
              <a:rPr lang="en-US" dirty="0"/>
              <a:t> </a:t>
            </a:r>
            <a:r>
              <a:rPr lang="en-US" dirty="0" err="1"/>
              <a:t>atypia</a:t>
            </a:r>
            <a:r>
              <a:rPr lang="en-US" dirty="0"/>
              <a:t>.</a:t>
            </a:r>
          </a:p>
          <a:p>
            <a:r>
              <a:rPr lang="en-US" dirty="0" err="1"/>
              <a:t>Immunohistochemical</a:t>
            </a:r>
            <a:r>
              <a:rPr lang="en-US" dirty="0"/>
              <a:t> staining shows accumulation of p53, a finding associated with TP53 mutation.</a:t>
            </a:r>
          </a:p>
          <a:p>
            <a:endParaRPr lang="en-US" dirty="0"/>
          </a:p>
        </p:txBody>
      </p:sp>
      <p:sp>
        <p:nvSpPr>
          <p:cNvPr id="8" name="مربع نص 7"/>
          <p:cNvSpPr txBox="1"/>
          <p:nvPr/>
        </p:nvSpPr>
        <p:spPr>
          <a:xfrm>
            <a:off x="3851920" y="908720"/>
            <a:ext cx="28083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Have bad prognosis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رابط كسهم مستقيم 9"/>
          <p:cNvCxnSpPr/>
          <p:nvPr/>
        </p:nvCxnSpPr>
        <p:spPr>
          <a:xfrm flipH="1">
            <a:off x="7308304" y="1124744"/>
            <a:ext cx="57606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7092280" y="836712"/>
            <a:ext cx="15841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TP53 stain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179512" y="980728"/>
            <a:ext cx="25202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E7 inhibit RB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E6 inhibit P53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06169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927551" y="2484813"/>
            <a:ext cx="5847322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Tumors of the Myomertium</a:t>
            </a:r>
            <a:endParaRPr sz="3600" b="1" dirty="0"/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4425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Myomertium</a:t>
            </a:r>
            <a:r>
              <a:rPr lang="en-US" sz="2800" b="1" dirty="0"/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Leiomyomas</a:t>
            </a:r>
            <a:r>
              <a:rPr lang="en-US" sz="2800" b="1" dirty="0">
                <a:solidFill>
                  <a:srgbClr val="7030A0"/>
                </a:solidFill>
              </a:rPr>
              <a:t> (fibroids)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19546" y="1928847"/>
            <a:ext cx="4042065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>
                <a:solidFill>
                  <a:srgbClr val="7030A0"/>
                </a:solidFill>
              </a:rPr>
              <a:t>Location: </a:t>
            </a:r>
            <a:r>
              <a:rPr lang="en-US" dirty="0"/>
              <a:t>within the myometrium (intramural), beneath the endometrium (</a:t>
            </a:r>
            <a:r>
              <a:rPr lang="en-US" dirty="0" err="1"/>
              <a:t>submucosal</a:t>
            </a:r>
            <a:r>
              <a:rPr lang="en-US" dirty="0"/>
              <a:t>) or </a:t>
            </a:r>
            <a:r>
              <a:rPr lang="en-US" dirty="0" err="1"/>
              <a:t>or</a:t>
            </a:r>
            <a:r>
              <a:rPr lang="en-US" dirty="0"/>
              <a:t> the serosa (</a:t>
            </a:r>
            <a:r>
              <a:rPr lang="en-US" dirty="0" err="1"/>
              <a:t>subserosal</a:t>
            </a:r>
            <a:r>
              <a:rPr lang="en-US" dirty="0"/>
              <a:t>)</a:t>
            </a:r>
          </a:p>
          <a:p>
            <a:pPr marL="762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9409" y="1565379"/>
            <a:ext cx="4029566" cy="4581547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95536" y="4149080"/>
            <a:ext cx="3168352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Most common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tumer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in female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_ benign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_ multiple well-circumscribed masses </a:t>
            </a:r>
          </a:p>
        </p:txBody>
      </p:sp>
    </p:spTree>
    <p:extLst>
      <p:ext uri="{BB962C8B-B14F-4D97-AF65-F5344CB8AC3E}">
        <p14:creationId xmlns:p14="http://schemas.microsoft.com/office/powerpoint/2010/main" val="3394901201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Myomertium</a:t>
            </a:r>
            <a:r>
              <a:rPr lang="en-US" sz="2800" b="1" dirty="0"/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Leiomyomas</a:t>
            </a:r>
            <a:r>
              <a:rPr lang="en-US" sz="2800" b="1" dirty="0">
                <a:solidFill>
                  <a:srgbClr val="7030A0"/>
                </a:solidFill>
              </a:rPr>
              <a:t> (fibroids)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155576" y="1925163"/>
            <a:ext cx="4020239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>
                <a:solidFill>
                  <a:srgbClr val="7030A0"/>
                </a:solidFill>
              </a:rPr>
              <a:t>Gross</a:t>
            </a:r>
            <a:r>
              <a:rPr lang="en-US" dirty="0"/>
              <a:t>: typically </a:t>
            </a:r>
            <a:r>
              <a:rPr lang="en-US" b="1" dirty="0"/>
              <a:t>sharply circumscribed, </a:t>
            </a:r>
            <a:r>
              <a:rPr lang="en-US" dirty="0"/>
              <a:t>firm gray white masses with a characteristic </a:t>
            </a:r>
            <a:r>
              <a:rPr lang="en-US" b="1" dirty="0"/>
              <a:t>whorled cut surface, </a:t>
            </a:r>
            <a:r>
              <a:rPr lang="en-US" dirty="0"/>
              <a:t>often occur as </a:t>
            </a:r>
            <a:r>
              <a:rPr lang="en-US" b="1" dirty="0"/>
              <a:t>multiple tumors</a:t>
            </a:r>
            <a:r>
              <a:rPr lang="en-US" dirty="0"/>
              <a:t>.</a:t>
            </a:r>
          </a:p>
          <a:p>
            <a:pPr marL="762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sp>
        <p:nvSpPr>
          <p:cNvPr id="2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00" y="1440874"/>
            <a:ext cx="4741882" cy="50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22549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Myomertium</a:t>
            </a:r>
            <a:r>
              <a:rPr lang="en-US" sz="2800" b="1" dirty="0"/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Leiomyomas</a:t>
            </a:r>
            <a:r>
              <a:rPr lang="en-US" sz="2800" b="1" dirty="0">
                <a:solidFill>
                  <a:srgbClr val="7030A0"/>
                </a:solidFill>
              </a:rPr>
              <a:t> (fibroids)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228601" y="1928847"/>
            <a:ext cx="4187537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>
                <a:solidFill>
                  <a:srgbClr val="7030A0"/>
                </a:solidFill>
              </a:rPr>
              <a:t>Histologic examination</a:t>
            </a:r>
            <a:r>
              <a:rPr lang="en-US" dirty="0"/>
              <a:t>, </a:t>
            </a:r>
            <a:r>
              <a:rPr lang="en-US" b="1" dirty="0"/>
              <a:t>bundles of smooth muscle cells </a:t>
            </a:r>
            <a:r>
              <a:rPr lang="en-US" dirty="0"/>
              <a:t>mimicking the appearance of normal myometrium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pic>
        <p:nvPicPr>
          <p:cNvPr id="6" name="Picture 2" descr="https://webpath.med.utah.edu/jpeg4/FEM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3" y="1662360"/>
            <a:ext cx="4458669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763990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Myomertium</a:t>
            </a:r>
            <a:r>
              <a:rPr lang="en-US" sz="2800" b="1" dirty="0"/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Leiomyosarcoma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65617" y="1928847"/>
            <a:ext cx="3372538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>
                <a:solidFill>
                  <a:srgbClr val="7030A0"/>
                </a:solidFill>
              </a:rPr>
              <a:t>Gross</a:t>
            </a:r>
            <a:r>
              <a:rPr lang="en-US" b="1" dirty="0"/>
              <a:t>: </a:t>
            </a:r>
            <a:r>
              <a:rPr lang="en-US" dirty="0"/>
              <a:t>soft, hemorrhagic, necrotic masses.</a:t>
            </a:r>
          </a:p>
          <a:p>
            <a:pPr marL="76200" indent="0">
              <a:buNone/>
            </a:pPr>
            <a:r>
              <a:rPr lang="en-US" dirty="0"/>
              <a:t>Irregular borders.</a:t>
            </a:r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pic>
        <p:nvPicPr>
          <p:cNvPr id="5" name="Picture 2" descr="https://webpath.med.utah.edu/jpeg4/FEM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594468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467544" y="3933056"/>
            <a:ext cx="316835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1- Solitary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2_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Atypia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3-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Coagulative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necrosis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4-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Arrise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denovo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15426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Myomertium</a:t>
            </a:r>
            <a:r>
              <a:rPr lang="en-US" sz="2800" b="1" dirty="0"/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Leiomyosarcoma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93068" y="1513211"/>
            <a:ext cx="35491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>
                <a:solidFill>
                  <a:srgbClr val="7030A0"/>
                </a:solidFill>
              </a:rPr>
              <a:t>Microscopic</a:t>
            </a:r>
            <a:r>
              <a:rPr lang="en-US" dirty="0"/>
              <a:t>: Diagnostic features of </a:t>
            </a:r>
            <a:r>
              <a:rPr lang="en-US" dirty="0" err="1"/>
              <a:t>leiomyosarcoma</a:t>
            </a:r>
            <a:r>
              <a:rPr lang="en-US" dirty="0"/>
              <a:t>; </a:t>
            </a:r>
            <a:r>
              <a:rPr lang="en-US" dirty="0">
                <a:solidFill>
                  <a:srgbClr val="7030A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1)tumor necrosis, </a:t>
            </a:r>
            <a:r>
              <a:rPr lang="en-US" dirty="0">
                <a:solidFill>
                  <a:srgbClr val="7030A0"/>
                </a:solidFill>
              </a:rPr>
              <a:t>(2)</a:t>
            </a:r>
            <a:r>
              <a:rPr lang="en-US" dirty="0" err="1">
                <a:solidFill>
                  <a:srgbClr val="7030A0"/>
                </a:solidFill>
              </a:rPr>
              <a:t>cytologic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atypia</a:t>
            </a:r>
            <a:r>
              <a:rPr lang="en-US" dirty="0">
                <a:solidFill>
                  <a:srgbClr val="7030A0"/>
                </a:solidFill>
              </a:rPr>
              <a:t>, and (3)mitotic activity. </a:t>
            </a:r>
            <a:r>
              <a:rPr lang="en-US" dirty="0"/>
              <a:t>Assessment of all three is necessary to make a diagnosis.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  <p:pic>
        <p:nvPicPr>
          <p:cNvPr id="6" name="Picture 2" descr="Image result for leiomyosarcoma necros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01" y="1551524"/>
            <a:ext cx="4147185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779912" y="3068960"/>
            <a:ext cx="1509062" cy="114282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694707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Myomertium</a:t>
            </a:r>
            <a:r>
              <a:rPr lang="en-US" sz="2800" b="1" dirty="0"/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Leiomyosarcoma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93068" y="1513211"/>
            <a:ext cx="35491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>
                <a:solidFill>
                  <a:srgbClr val="7030A0"/>
                </a:solidFill>
              </a:rPr>
              <a:t>Microscopic</a:t>
            </a:r>
            <a:r>
              <a:rPr lang="en-US" dirty="0"/>
              <a:t>: Diagnostic features of </a:t>
            </a:r>
            <a:r>
              <a:rPr lang="en-US" dirty="0" err="1"/>
              <a:t>leiomyosarcoma</a:t>
            </a:r>
            <a:r>
              <a:rPr lang="en-US" dirty="0"/>
              <a:t>; </a:t>
            </a:r>
            <a:r>
              <a:rPr lang="en-US" dirty="0">
                <a:solidFill>
                  <a:srgbClr val="7030A0"/>
                </a:solidFill>
              </a:rPr>
              <a:t>(1)tumor necrosis, (</a:t>
            </a:r>
            <a:r>
              <a:rPr lang="en-US" b="1" dirty="0">
                <a:solidFill>
                  <a:srgbClr val="FF0000"/>
                </a:solidFill>
              </a:rPr>
              <a:t>2)</a:t>
            </a:r>
            <a:r>
              <a:rPr lang="en-US" b="1" dirty="0" err="1">
                <a:solidFill>
                  <a:srgbClr val="FF0000"/>
                </a:solidFill>
              </a:rPr>
              <a:t>cytologic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atypia</a:t>
            </a:r>
            <a:r>
              <a:rPr lang="en-US" dirty="0">
                <a:solidFill>
                  <a:srgbClr val="7030A0"/>
                </a:solidFill>
              </a:rPr>
              <a:t>, and (3)mitotic activity. </a:t>
            </a:r>
            <a:r>
              <a:rPr lang="en-US" dirty="0"/>
              <a:t>Assessment of all three is necessary to make a diagnosis.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  <p:pic>
        <p:nvPicPr>
          <p:cNvPr id="5" name="Picture 2" descr="https://webpath.med.utah.edu/jpeg4/FEM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37" y="1662360"/>
            <a:ext cx="4274783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923928" y="3212976"/>
            <a:ext cx="2088232" cy="2160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54357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Myomertium</a:t>
            </a:r>
            <a:r>
              <a:rPr lang="en-US" sz="2800" b="1" dirty="0"/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Leiomyosarcoma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93068" y="1513211"/>
            <a:ext cx="35491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>
                <a:solidFill>
                  <a:srgbClr val="7030A0"/>
                </a:solidFill>
              </a:rPr>
              <a:t>Microscopic</a:t>
            </a:r>
            <a:r>
              <a:rPr lang="en-US" dirty="0"/>
              <a:t>: Diagnostic features of </a:t>
            </a:r>
            <a:r>
              <a:rPr lang="en-US" dirty="0" err="1"/>
              <a:t>leiomyosarcoma</a:t>
            </a:r>
            <a:r>
              <a:rPr lang="en-US" dirty="0"/>
              <a:t>; </a:t>
            </a:r>
            <a:r>
              <a:rPr lang="en-US" dirty="0">
                <a:solidFill>
                  <a:srgbClr val="7030A0"/>
                </a:solidFill>
              </a:rPr>
              <a:t>(1)tumor necrosis, (2)</a:t>
            </a:r>
            <a:r>
              <a:rPr lang="en-US" dirty="0" err="1">
                <a:solidFill>
                  <a:srgbClr val="7030A0"/>
                </a:solidFill>
              </a:rPr>
              <a:t>cytologic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atypia</a:t>
            </a:r>
            <a:r>
              <a:rPr lang="en-US" dirty="0">
                <a:solidFill>
                  <a:srgbClr val="7030A0"/>
                </a:solidFill>
              </a:rPr>
              <a:t>, and (</a:t>
            </a:r>
            <a:r>
              <a:rPr lang="en-US" b="1" dirty="0">
                <a:solidFill>
                  <a:srgbClr val="FF0000"/>
                </a:solidFill>
              </a:rPr>
              <a:t>3)mitotic activity. </a:t>
            </a:r>
            <a:r>
              <a:rPr lang="en-US" dirty="0"/>
              <a:t>Assessment of all three is necessary to make a diagnosis.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pic>
        <p:nvPicPr>
          <p:cNvPr id="5" name="Picture 4" descr="https://webpath.med.utah.edu/jpeg4/FEM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18" y="1662360"/>
            <a:ext cx="4340584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875810" y="3372195"/>
            <a:ext cx="1075459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50409" y="4438994"/>
            <a:ext cx="4468091" cy="6197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803074" y="2202875"/>
            <a:ext cx="3304309" cy="22361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75809" y="3214256"/>
            <a:ext cx="3065318" cy="122473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95936" y="4438994"/>
            <a:ext cx="2808312" cy="4738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678959"/>
      </p:ext>
    </p:extLst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335489" y="3806136"/>
            <a:ext cx="5967392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5400" b="1" dirty="0"/>
              <a:t>Female Genital System &amp; Breast</a:t>
            </a:r>
            <a:br>
              <a:rPr lang="en-US" sz="5400" b="1" dirty="0"/>
            </a:br>
            <a:br>
              <a:rPr lang="en-US" sz="5400" b="1" dirty="0"/>
            </a:b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ovaries</a:t>
            </a:r>
            <a:endParaRPr sz="4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oogle Shape;138;p18"/>
          <p:cNvGrpSpPr/>
          <p:nvPr/>
        </p:nvGrpSpPr>
        <p:grpSpPr>
          <a:xfrm>
            <a:off x="7985791" y="2977781"/>
            <a:ext cx="320399" cy="427171"/>
            <a:chOff x="1951075" y="2333250"/>
            <a:chExt cx="381200" cy="381175"/>
          </a:xfrm>
        </p:grpSpPr>
        <p:sp>
          <p:nvSpPr>
            <p:cNvPr id="26" name="Google Shape;139;p18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140;p18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141;p18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142;p18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491669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0"/>
            <a:ext cx="8943256" cy="4873752"/>
          </a:xfrm>
        </p:spPr>
        <p:txBody>
          <a:bodyPr>
            <a:normAutofit/>
          </a:bodyPr>
          <a:lstStyle/>
          <a:p>
            <a:r>
              <a:rPr lang="en-US" sz="1800" dirty="0"/>
              <a:t>Lichen simplex </a:t>
            </a:r>
            <a:r>
              <a:rPr lang="en-US" sz="1800" dirty="0" err="1"/>
              <a:t>chronicus</a:t>
            </a:r>
            <a:r>
              <a:rPr lang="en-US" sz="1800" dirty="0"/>
              <a:t> is marked by epithelial thickening (particularly of the stratum </a:t>
            </a:r>
            <a:r>
              <a:rPr lang="en-US" sz="1800" dirty="0" err="1"/>
              <a:t>granulosum</a:t>
            </a:r>
            <a:r>
              <a:rPr lang="en-US" sz="1800" dirty="0"/>
              <a:t>) and hyperkeratosis. Increased mitotic activity is seen in the basal and </a:t>
            </a:r>
            <a:r>
              <a:rPr lang="en-US" sz="1800" dirty="0" err="1"/>
              <a:t>suprabasal</a:t>
            </a:r>
            <a:r>
              <a:rPr lang="en-US" sz="1800" dirty="0"/>
              <a:t> layers; however, there is no epithelial </a:t>
            </a:r>
            <a:r>
              <a:rPr lang="en-US" sz="1800" dirty="0" err="1"/>
              <a:t>atypia</a:t>
            </a:r>
            <a:r>
              <a:rPr lang="en-US" sz="1800" dirty="0"/>
              <a:t>. </a:t>
            </a:r>
            <a:r>
              <a:rPr lang="en-US" sz="1800" dirty="0" err="1"/>
              <a:t>Leukocytic</a:t>
            </a:r>
            <a:r>
              <a:rPr lang="en-US" sz="1800" dirty="0"/>
              <a:t> infiltration of the dermis is sometimes pronounced.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68961"/>
            <a:ext cx="4427984" cy="378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1"/>
            <a:ext cx="3707904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827584" y="1916832"/>
            <a:ext cx="51845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Cause is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pruritis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Not progress to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squamous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cell carcinoma 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80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0" y="188640"/>
            <a:ext cx="7707294" cy="5356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b="1" dirty="0"/>
              <a:t> Ovaries- </a:t>
            </a:r>
            <a:r>
              <a:rPr lang="en-US" sz="2400" dirty="0">
                <a:solidFill>
                  <a:srgbClr val="7030A0"/>
                </a:solidFill>
              </a:rPr>
              <a:t>Polycystic ovarian syndrome</a:t>
            </a:r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Image result for Polycystic ovarian syndrome gro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977968"/>
            <a:ext cx="4392488" cy="38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51520" y="836712"/>
            <a:ext cx="6192688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nother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name (stein –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leventhal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syndrom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)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_ variably sized cysts present in cortical area)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Amenorrhea or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oligomenorrhea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Obese patient with acne 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Hirsutism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- infertility 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67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51520" y="836712"/>
            <a:ext cx="18002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b="1" u="sng" dirty="0">
                <a:solidFill>
                  <a:schemeClr val="bg2">
                    <a:lumMod val="25000"/>
                  </a:schemeClr>
                </a:solidFill>
              </a:rPr>
              <a:t>جزئية ال 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metastasis </a:t>
            </a:r>
          </a:p>
          <a:p>
            <a:r>
              <a:rPr lang="ar-SA" b="1" u="sng" dirty="0" err="1">
                <a:solidFill>
                  <a:schemeClr val="bg2">
                    <a:lumMod val="25000"/>
                  </a:schemeClr>
                </a:solidFill>
              </a:rPr>
              <a:t>مهمه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79052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10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Benign serous tumors 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129202" y="1498395"/>
            <a:ext cx="3434881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Gross: Large &amp; cystic ( up to 30 cm), filled with a clear serous fluid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May be bilateral.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Called serous </a:t>
            </a:r>
            <a:r>
              <a:rPr lang="en-US" sz="1800" dirty="0" err="1"/>
              <a:t>cystadenoma</a:t>
            </a:r>
            <a:endParaRPr lang="en-US" sz="1800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pic>
        <p:nvPicPr>
          <p:cNvPr id="5" name="Picture 2" descr="https://webpath.med.utah.edu/jpeg4/FEM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11" y="980728"/>
            <a:ext cx="373997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48701"/>
            <a:ext cx="3312368" cy="376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251520" y="3861048"/>
            <a:ext cx="201622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Both inner and outer surfaces are benign</a:t>
            </a:r>
            <a:endParaRPr lang="ar-SA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6589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10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Benign serous tumors 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86398" y="1513211"/>
            <a:ext cx="38920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>
                <a:solidFill>
                  <a:srgbClr val="7030A0"/>
                </a:solidFill>
              </a:rPr>
              <a:t>Microscopy: </a:t>
            </a:r>
            <a:r>
              <a:rPr lang="en-US" dirty="0"/>
              <a:t>Single layer of columnar epithelium. Some cells are ciliated. 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55" y="1652917"/>
            <a:ext cx="4267854" cy="448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30631"/>
      </p:ext>
    </p:extLst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10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Serous tumors 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07183" y="1956556"/>
            <a:ext cx="3653093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 err="1">
                <a:solidFill>
                  <a:srgbClr val="7030A0"/>
                </a:solidFill>
              </a:rPr>
              <a:t>Psammoma</a:t>
            </a:r>
            <a:r>
              <a:rPr lang="en-US" dirty="0">
                <a:solidFill>
                  <a:srgbClr val="7030A0"/>
                </a:solidFill>
              </a:rPr>
              <a:t> bodies </a:t>
            </a:r>
            <a:r>
              <a:rPr lang="en-US" dirty="0"/>
              <a:t>(laminated calcified concretions) are common in tips of papillae of </a:t>
            </a:r>
            <a:r>
              <a:rPr lang="en-US" b="1" dirty="0">
                <a:solidFill>
                  <a:srgbClr val="7030A0"/>
                </a:solidFill>
              </a:rPr>
              <a:t>all serous tumors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pic>
        <p:nvPicPr>
          <p:cNvPr id="2050" name="Picture 2" descr="Image result for psammoma bodies serous cystadenocarcinom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6918" r="7695" b="18836"/>
          <a:stretch/>
        </p:blipFill>
        <p:spPr bwMode="auto">
          <a:xfrm>
            <a:off x="4073236" y="1745674"/>
            <a:ext cx="4935682" cy="45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01720"/>
      </p:ext>
    </p:extLst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4" y="332510"/>
            <a:ext cx="8164493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borderline serous tumors 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1" y="1513211"/>
            <a:ext cx="444142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complex</a:t>
            </a:r>
            <a:r>
              <a:rPr lang="en-US" dirty="0"/>
              <a:t> architecture. (Protruding papillary projections)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might be associated with </a:t>
            </a:r>
            <a:r>
              <a:rPr lang="en-US" dirty="0">
                <a:solidFill>
                  <a:srgbClr val="7030A0"/>
                </a:solidFill>
              </a:rPr>
              <a:t>peritoneal implants.  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  <p:pic>
        <p:nvPicPr>
          <p:cNvPr id="7" name="Picture 4" descr="https://webpath.med.utah.edu/jpeg4/FEM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25" y="1493673"/>
            <a:ext cx="3930714" cy="471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850624"/>
      </p:ext>
    </p:extLst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4" y="332510"/>
            <a:ext cx="8164493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borderline serous tumors 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72736" y="1513211"/>
            <a:ext cx="4229100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complex</a:t>
            </a:r>
            <a:r>
              <a:rPr lang="en-US" dirty="0"/>
              <a:t> architecture.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mild </a:t>
            </a:r>
            <a:r>
              <a:rPr lang="en-US" dirty="0" err="1"/>
              <a:t>cytologic</a:t>
            </a:r>
            <a:r>
              <a:rPr lang="en-US" dirty="0"/>
              <a:t> </a:t>
            </a:r>
            <a:r>
              <a:rPr lang="en-US" dirty="0" err="1"/>
              <a:t>atypia</a:t>
            </a:r>
            <a:r>
              <a:rPr lang="en-US" dirty="0"/>
              <a:t>, but no stromal invasion.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Prognosis </a:t>
            </a:r>
            <a:r>
              <a:rPr lang="en-US" dirty="0">
                <a:solidFill>
                  <a:srgbClr val="7030A0"/>
                </a:solidFill>
              </a:rPr>
              <a:t>intermediate</a:t>
            </a:r>
            <a:r>
              <a:rPr lang="en-US" dirty="0"/>
              <a:t> between benign &amp; malignant.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/>
          </a:p>
        </p:txBody>
      </p:sp>
      <p:pic>
        <p:nvPicPr>
          <p:cNvPr id="5" name="Picture 6" descr="Image result for Borderline serous cystadenoma gro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65" y="1574160"/>
            <a:ext cx="4393287" cy="471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06846"/>
      </p:ext>
    </p:extLst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4" y="332510"/>
            <a:ext cx="8164493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serous carcinoma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-1" y="1513211"/>
            <a:ext cx="4395355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papillary formations are usually more complex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tumor has </a:t>
            </a:r>
            <a:r>
              <a:rPr lang="en-US" dirty="0">
                <a:solidFill>
                  <a:srgbClr val="7030A0"/>
                </a:solidFill>
              </a:rPr>
              <a:t>invaded the </a:t>
            </a:r>
            <a:r>
              <a:rPr lang="en-US" dirty="0" err="1">
                <a:solidFill>
                  <a:srgbClr val="7030A0"/>
                </a:solidFill>
              </a:rPr>
              <a:t>serosal</a:t>
            </a:r>
            <a:r>
              <a:rPr lang="en-US" dirty="0">
                <a:solidFill>
                  <a:srgbClr val="7030A0"/>
                </a:solidFill>
              </a:rPr>
              <a:t> surface.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prognosis </a:t>
            </a:r>
            <a:r>
              <a:rPr lang="en-US" dirty="0">
                <a:solidFill>
                  <a:srgbClr val="7030A0"/>
                </a:solidFill>
              </a:rPr>
              <a:t>poor</a:t>
            </a:r>
            <a:r>
              <a:rPr lang="en-US" dirty="0"/>
              <a:t>, depends on stage at the time of diagnosis.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1835" y="1524001"/>
            <a:ext cx="4623956" cy="46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2362"/>
      </p:ext>
    </p:extLst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4" y="332510"/>
            <a:ext cx="8164493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serous carcinoma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1" y="1513211"/>
            <a:ext cx="4405745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complex</a:t>
            </a:r>
            <a:r>
              <a:rPr lang="en-US" dirty="0"/>
              <a:t> papillary formations (</a:t>
            </a:r>
            <a:r>
              <a:rPr lang="en-US" dirty="0">
                <a:solidFill>
                  <a:srgbClr val="7030A0"/>
                </a:solidFill>
              </a:rPr>
              <a:t>multilayered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markedly</a:t>
            </a:r>
            <a:r>
              <a:rPr lang="en-US" dirty="0"/>
              <a:t> cytological </a:t>
            </a:r>
            <a:r>
              <a:rPr lang="en-US" dirty="0" err="1"/>
              <a:t>atypia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By definition nests of malignant cells </a:t>
            </a:r>
            <a:r>
              <a:rPr lang="en-US" dirty="0">
                <a:solidFill>
                  <a:srgbClr val="7030A0"/>
                </a:solidFill>
              </a:rPr>
              <a:t>invade the </a:t>
            </a:r>
            <a:r>
              <a:rPr lang="en-US" dirty="0" err="1">
                <a:solidFill>
                  <a:srgbClr val="7030A0"/>
                </a:solidFill>
              </a:rPr>
              <a:t>stroma</a:t>
            </a:r>
            <a:r>
              <a:rPr lang="en-US" dirty="0"/>
              <a:t>.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9797" y="1793746"/>
            <a:ext cx="3677851" cy="4350009"/>
          </a:xfrm>
          <a:prstGeom prst="rect">
            <a:avLst/>
          </a:prstGeom>
        </p:spPr>
      </p:pic>
      <p:pic>
        <p:nvPicPr>
          <p:cNvPr id="1026" name="Picture 2" descr="Image result for serous carcinom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82" y="1620982"/>
            <a:ext cx="4363894" cy="45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8336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7707294" cy="4636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Ovaries-  </a:t>
            </a:r>
            <a:r>
              <a:rPr lang="en-US" sz="3200" b="1" dirty="0">
                <a:solidFill>
                  <a:srgbClr val="7030A0"/>
                </a:solidFill>
              </a:rPr>
              <a:t>Mucinous cystadenoma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erous cystadenoma"/>
          <p:cNvSpPr>
            <a:spLocks noChangeAspect="1" noChangeArrowheads="1"/>
          </p:cNvSpPr>
          <p:nvPr/>
        </p:nvSpPr>
        <p:spPr bwMode="auto">
          <a:xfrm>
            <a:off x="307975" y="105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578" y="1694957"/>
            <a:ext cx="3906000" cy="4808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8581" y="1694957"/>
            <a:ext cx="3945061" cy="4808107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467544" y="836712"/>
            <a:ext cx="52565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Multicystic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lined by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mucin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22045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51392"/>
            <a:ext cx="9144000" cy="64739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 histologic examination, the characteristic cellular feature is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koilocytosis</a:t>
            </a:r>
            <a:r>
              <a:rPr lang="en-US" dirty="0"/>
              <a:t>, a </a:t>
            </a:r>
            <a:r>
              <a:rPr lang="en-US" dirty="0" err="1"/>
              <a:t>cytopathic</a:t>
            </a:r>
            <a:r>
              <a:rPr lang="en-US" dirty="0"/>
              <a:t> change characterized by </a:t>
            </a:r>
            <a:r>
              <a:rPr lang="en-US" dirty="0" err="1"/>
              <a:t>perinuclear</a:t>
            </a:r>
            <a:r>
              <a:rPr lang="en-US" dirty="0"/>
              <a:t> cytoplasmic vacuolization and wrinkled nuclear contours that</a:t>
            </a:r>
          </a:p>
          <a:p>
            <a:pPr marL="0" indent="0">
              <a:buNone/>
            </a:pPr>
            <a:r>
              <a:rPr lang="en-US" dirty="0"/>
              <a:t>is a hallmark of HPV.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876675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0576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323528" y="1844824"/>
            <a:ext cx="6768752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bg2">
                    <a:lumMod val="25000"/>
                  </a:schemeClr>
                </a:solidFill>
              </a:rPr>
              <a:t>Condyloma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 :papillary proliferation associated with </a:t>
            </a:r>
            <a:r>
              <a:rPr lang="en-US" u="sng" dirty="0" err="1">
                <a:solidFill>
                  <a:schemeClr val="bg2">
                    <a:lumMod val="25000"/>
                  </a:schemeClr>
                </a:solidFill>
              </a:rPr>
              <a:t>Koilocytosis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( include </a:t>
            </a:r>
            <a:r>
              <a:rPr lang="en-US" u="sng" dirty="0" err="1">
                <a:solidFill>
                  <a:schemeClr val="bg2">
                    <a:lumMod val="25000"/>
                  </a:schemeClr>
                </a:solidFill>
              </a:rPr>
              <a:t>risinoid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bg2">
                    <a:lumMod val="25000"/>
                  </a:schemeClr>
                </a:solidFill>
              </a:rPr>
              <a:t>neucleus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 )</a:t>
            </a:r>
          </a:p>
          <a:p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HPV 11,6 ass with </a:t>
            </a:r>
            <a:r>
              <a:rPr lang="en-US" u="sng" dirty="0" err="1">
                <a:solidFill>
                  <a:schemeClr val="bg2">
                    <a:lumMod val="25000"/>
                  </a:schemeClr>
                </a:solidFill>
              </a:rPr>
              <a:t>condyloma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bg2">
                    <a:lumMod val="25000"/>
                  </a:schemeClr>
                </a:solidFill>
              </a:rPr>
              <a:t>acuminatum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HPV 16,18 (</a:t>
            </a:r>
            <a:r>
              <a:rPr lang="en-US" u="sng" dirty="0" err="1">
                <a:solidFill>
                  <a:schemeClr val="bg2">
                    <a:lumMod val="25000"/>
                  </a:schemeClr>
                </a:solidFill>
              </a:rPr>
              <a:t>oncogenic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</a:rPr>
              <a:t> HPV) cause precancerous and malignant lesions in the cervix </a:t>
            </a:r>
            <a:endParaRPr lang="ar-SA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24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572211" cy="1015944"/>
          </a:xfrm>
        </p:spPr>
        <p:txBody>
          <a:bodyPr/>
          <a:lstStyle/>
          <a:p>
            <a:r>
              <a:rPr lang="en-US" dirty="0"/>
              <a:t>benign mature cystic </a:t>
            </a:r>
            <a:r>
              <a:rPr lang="en-US" dirty="0" err="1"/>
              <a:t>teratomas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 lang="en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83265"/>
            <a:ext cx="4042497" cy="36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" y="2479964"/>
            <a:ext cx="4301006" cy="384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رابط كسهم مستقيم 7"/>
          <p:cNvCxnSpPr/>
          <p:nvPr/>
        </p:nvCxnSpPr>
        <p:spPr>
          <a:xfrm flipH="1">
            <a:off x="3491880" y="2276872"/>
            <a:ext cx="129614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مربع نص 8"/>
          <p:cNvSpPr txBox="1"/>
          <p:nvPr/>
        </p:nvSpPr>
        <p:spPr>
          <a:xfrm>
            <a:off x="4932040" y="2060848"/>
            <a:ext cx="223224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Colonic histology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95536" y="1340768"/>
            <a:ext cx="60486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*Mature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</a:rPr>
              <a:t>teratoma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 in male always malignant 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95739"/>
      </p:ext>
    </p:extLst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44624"/>
            <a:ext cx="8120061" cy="1450241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Mature cystic </a:t>
            </a:r>
            <a:r>
              <a:rPr lang="en-US" dirty="0" err="1"/>
              <a:t>teratoma</a:t>
            </a:r>
            <a:r>
              <a:rPr lang="en-US" dirty="0"/>
              <a:t> with multiple tissue types, including cartilage, </a:t>
            </a:r>
            <a:r>
              <a:rPr lang="en-US" dirty="0" err="1"/>
              <a:t>endocervical</a:t>
            </a:r>
            <a:r>
              <a:rPr lang="en-US" dirty="0"/>
              <a:t> epithelium, nerves, adipose and salivary gland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8640960" cy="4593097"/>
          </a:xfrm>
          <a:prstGeom prst="rect">
            <a:avLst/>
          </a:prstGeom>
        </p:spPr>
      </p:pic>
      <p:cxnSp>
        <p:nvCxnSpPr>
          <p:cNvPr id="6" name="رابط كسهم مستقيم 5"/>
          <p:cNvCxnSpPr/>
          <p:nvPr/>
        </p:nvCxnSpPr>
        <p:spPr>
          <a:xfrm>
            <a:off x="1691680" y="1628800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stCxn id="3" idx="2"/>
          </p:cNvCxnSpPr>
          <p:nvPr/>
        </p:nvCxnSpPr>
        <p:spPr>
          <a:xfrm flipH="1">
            <a:off x="3635896" y="1494865"/>
            <a:ext cx="675655" cy="1142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flipH="1">
            <a:off x="5148064" y="1268760"/>
            <a:ext cx="50405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مربع نص 12"/>
          <p:cNvSpPr txBox="1"/>
          <p:nvPr/>
        </p:nvSpPr>
        <p:spPr>
          <a:xfrm>
            <a:off x="179512" y="1340768"/>
            <a:ext cx="15121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Fat cells</a:t>
            </a:r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2627784" y="1268761"/>
            <a:ext cx="22322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Salivary glands </a:t>
            </a:r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868144" y="980728"/>
            <a:ext cx="15121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cartilage</a:t>
            </a:r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004048" y="6237312"/>
            <a:ext cx="26642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/>
              <a:t>Mucinous</a:t>
            </a:r>
            <a:r>
              <a:rPr lang="en-US" dirty="0"/>
              <a:t> epithelium </a:t>
            </a:r>
            <a:endParaRPr lang="ar-SA" dirty="0"/>
          </a:p>
        </p:txBody>
      </p:sp>
      <p:cxnSp>
        <p:nvCxnSpPr>
          <p:cNvPr id="18" name="رابط كسهم مستقيم 17"/>
          <p:cNvCxnSpPr/>
          <p:nvPr/>
        </p:nvCxnSpPr>
        <p:spPr>
          <a:xfrm flipH="1" flipV="1">
            <a:off x="6012160" y="5517232"/>
            <a:ext cx="28803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مربع نص 18"/>
          <p:cNvSpPr txBox="1"/>
          <p:nvPr/>
        </p:nvSpPr>
        <p:spPr>
          <a:xfrm>
            <a:off x="1259632" y="6525344"/>
            <a:ext cx="25202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Nerve bundles</a:t>
            </a:r>
            <a:endParaRPr lang="ar-SA" dirty="0"/>
          </a:p>
        </p:txBody>
      </p:sp>
      <p:cxnSp>
        <p:nvCxnSpPr>
          <p:cNvPr id="21" name="رابط كسهم مستقيم 20"/>
          <p:cNvCxnSpPr/>
          <p:nvPr/>
        </p:nvCxnSpPr>
        <p:spPr>
          <a:xfrm flipV="1">
            <a:off x="2123728" y="3789040"/>
            <a:ext cx="432048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 flipV="1">
            <a:off x="2555776" y="4509120"/>
            <a:ext cx="1008112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426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72211" cy="222968"/>
          </a:xfrm>
        </p:spPr>
        <p:txBody>
          <a:bodyPr>
            <a:normAutofit fontScale="90000"/>
          </a:bodyPr>
          <a:lstStyle/>
          <a:p>
            <a:r>
              <a:rPr lang="en-US" dirty="0"/>
              <a:t>immature malignant </a:t>
            </a:r>
            <a:r>
              <a:rPr lang="en-US" dirty="0" err="1"/>
              <a:t>teratoma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 lang="e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36" y="2216004"/>
            <a:ext cx="4466239" cy="397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" y="2411557"/>
            <a:ext cx="4038842" cy="35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323528" y="620688"/>
            <a:ext cx="68407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Immature elements :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hyperchromatic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and spindle 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779912" y="1340768"/>
            <a:ext cx="3600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Immature neural elements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رابط كسهم مستقيم 9"/>
          <p:cNvCxnSpPr/>
          <p:nvPr/>
        </p:nvCxnSpPr>
        <p:spPr>
          <a:xfrm flipH="1">
            <a:off x="2627784" y="1700808"/>
            <a:ext cx="115212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747186"/>
      </p:ext>
    </p:extLst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53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2176896"/>
            <a:ext cx="8346066" cy="468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370;p36"/>
          <p:cNvSpPr txBox="1">
            <a:spLocks noGrp="1"/>
          </p:cNvSpPr>
          <p:nvPr>
            <p:ph type="title"/>
          </p:nvPr>
        </p:nvSpPr>
        <p:spPr>
          <a:xfrm>
            <a:off x="844425" y="7464"/>
            <a:ext cx="7281266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Ovaries – </a:t>
            </a:r>
            <a:r>
              <a:rPr lang="en-US" sz="3600" b="1" dirty="0">
                <a:solidFill>
                  <a:srgbClr val="7030A0"/>
                </a:solidFill>
              </a:rPr>
              <a:t>Sex cord Tumors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1870366"/>
            <a:ext cx="8208819" cy="47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4443196" y="3429000"/>
            <a:ext cx="7834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640300" y="4491469"/>
            <a:ext cx="9188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6504709" y="2909455"/>
            <a:ext cx="93518" cy="18010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419109" y="4710545"/>
            <a:ext cx="4364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/>
          <p:nvPr/>
        </p:nvSpPr>
        <p:spPr>
          <a:xfrm>
            <a:off x="6504709" y="5417128"/>
            <a:ext cx="93518" cy="692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ربع نص 12"/>
          <p:cNvSpPr txBox="1"/>
          <p:nvPr/>
        </p:nvSpPr>
        <p:spPr>
          <a:xfrm>
            <a:off x="251520" y="3212976"/>
            <a:ext cx="151216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Can </a:t>
            </a:r>
            <a:r>
              <a:rPr lang="en-US" sz="1400" b="1" u="sng" dirty="0" err="1">
                <a:solidFill>
                  <a:srgbClr val="FF0000"/>
                </a:solidFill>
              </a:rPr>
              <a:t>reoccure</a:t>
            </a:r>
            <a:r>
              <a:rPr lang="en-US" sz="1400" b="1" u="sng" dirty="0">
                <a:solidFill>
                  <a:srgbClr val="FF0000"/>
                </a:solidFill>
              </a:rPr>
              <a:t> after 20 years</a:t>
            </a:r>
            <a:endParaRPr lang="ar-SA" sz="1400" b="1" u="sng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411760" y="5013176"/>
            <a:ext cx="338437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 </a:t>
            </a:r>
            <a:r>
              <a:rPr lang="en-US" sz="1400" b="1" u="sng" dirty="0" err="1">
                <a:solidFill>
                  <a:srgbClr val="FF0000"/>
                </a:solidFill>
              </a:rPr>
              <a:t>ascites</a:t>
            </a:r>
            <a:r>
              <a:rPr lang="en-US" sz="1400" b="1" u="sng" dirty="0">
                <a:solidFill>
                  <a:srgbClr val="FF0000"/>
                </a:solidFill>
              </a:rPr>
              <a:t> and hydrothorax Completely cure after excision of </a:t>
            </a:r>
            <a:r>
              <a:rPr lang="en-US" sz="1400" b="1" u="sng" dirty="0" err="1">
                <a:solidFill>
                  <a:srgbClr val="FF0000"/>
                </a:solidFill>
              </a:rPr>
              <a:t>thecoma</a:t>
            </a:r>
            <a:r>
              <a:rPr lang="en-US" sz="1400" b="1" u="sng" dirty="0">
                <a:solidFill>
                  <a:srgbClr val="FF0000"/>
                </a:solidFill>
              </a:rPr>
              <a:t> </a:t>
            </a:r>
            <a:r>
              <a:rPr lang="en-US" sz="1400" b="1" u="sng" dirty="0" err="1">
                <a:solidFill>
                  <a:srgbClr val="FF0000"/>
                </a:solidFill>
              </a:rPr>
              <a:t>fibroma</a:t>
            </a:r>
            <a:r>
              <a:rPr lang="en-US" sz="1400" b="1" u="sng" dirty="0">
                <a:solidFill>
                  <a:srgbClr val="FF0000"/>
                </a:solidFill>
              </a:rPr>
              <a:t> </a:t>
            </a:r>
            <a:endParaRPr lang="ar-SA" sz="1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46377"/>
      </p:ext>
    </p:extLst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Ovarian fibroma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54</a:t>
            </a:fld>
            <a:endParaRPr lang="e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02" y="1492828"/>
            <a:ext cx="436548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" y="1538299"/>
            <a:ext cx="4229532" cy="45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رابط كسهم مستقيم 7"/>
          <p:cNvCxnSpPr/>
          <p:nvPr/>
        </p:nvCxnSpPr>
        <p:spPr>
          <a:xfrm>
            <a:off x="4139952" y="126876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مربع نص 8"/>
          <p:cNvSpPr txBox="1"/>
          <p:nvPr/>
        </p:nvSpPr>
        <p:spPr>
          <a:xfrm>
            <a:off x="5364088" y="980728"/>
            <a:ext cx="25202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Have spindle cells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53410"/>
      </p:ext>
    </p:extLst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7464"/>
            <a:ext cx="6803284" cy="1520000"/>
          </a:xfrm>
        </p:spPr>
        <p:txBody>
          <a:bodyPr/>
          <a:lstStyle/>
          <a:p>
            <a:r>
              <a:rPr lang="en-US" dirty="0"/>
              <a:t>OVARIES-</a:t>
            </a:r>
            <a:r>
              <a:rPr lang="en-US" dirty="0" err="1"/>
              <a:t>granulosa</a:t>
            </a:r>
            <a:r>
              <a:rPr lang="en-US" dirty="0"/>
              <a:t> cell tumor.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 lang="e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7" y="1482436"/>
            <a:ext cx="4365482" cy="451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2" y="1482436"/>
            <a:ext cx="4216063" cy="451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539552" y="6237312"/>
            <a:ext cx="41764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Coffee bean appearance</a:t>
            </a:r>
            <a:endParaRPr lang="ar-SA" b="1" u="sng" dirty="0">
              <a:solidFill>
                <a:srgbClr val="FF0000"/>
              </a:solidFill>
            </a:endParaRPr>
          </a:p>
        </p:txBody>
      </p:sp>
      <p:cxnSp>
        <p:nvCxnSpPr>
          <p:cNvPr id="9" name="رابط كسهم مستقيم 8"/>
          <p:cNvCxnSpPr/>
          <p:nvPr/>
        </p:nvCxnSpPr>
        <p:spPr>
          <a:xfrm>
            <a:off x="7668344" y="764704"/>
            <a:ext cx="288032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>
            <a:off x="6588224" y="764704"/>
            <a:ext cx="792088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مربع نص 12"/>
          <p:cNvSpPr txBox="1"/>
          <p:nvPr/>
        </p:nvSpPr>
        <p:spPr>
          <a:xfrm>
            <a:off x="6300192" y="404664"/>
            <a:ext cx="23762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Call-</a:t>
            </a:r>
            <a:r>
              <a:rPr lang="en-US" u="sng" dirty="0" err="1">
                <a:solidFill>
                  <a:srgbClr val="FF0000"/>
                </a:solidFill>
              </a:rPr>
              <a:t>exner</a:t>
            </a:r>
            <a:r>
              <a:rPr lang="en-US" u="sng" dirty="0">
                <a:solidFill>
                  <a:srgbClr val="FF0000"/>
                </a:solidFill>
              </a:rPr>
              <a:t> bodies </a:t>
            </a:r>
            <a:endParaRPr lang="ar-SA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29881"/>
      </p:ext>
    </p:extLst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6990" y="1377217"/>
            <a:ext cx="7900392" cy="1894363"/>
          </a:xfrm>
        </p:spPr>
        <p:txBody>
          <a:bodyPr>
            <a:normAutofit/>
          </a:bodyPr>
          <a:lstStyle/>
          <a:p>
            <a:r>
              <a:rPr lang="en-US" dirty="0"/>
              <a:t>Female Genital System, Lecture5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Gestational trophoblastic disease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8928" y="5301208"/>
            <a:ext cx="6172200" cy="1371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30997"/>
      </p:ext>
    </p:extLst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1" y="1723200"/>
            <a:ext cx="1616425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</a:rPr>
              <a:t>Placental disc histology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dirty="0"/>
          </a:p>
        </p:txBody>
      </p:sp>
      <p:pic>
        <p:nvPicPr>
          <p:cNvPr id="1026" name="Picture 2" descr="Image result for placental histo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58" y="0"/>
            <a:ext cx="7457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0" y="2492896"/>
            <a:ext cx="16196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Nucleated </a:t>
            </a:r>
            <a:endParaRPr lang="ar-SA" b="1" u="sng" dirty="0">
              <a:solidFill>
                <a:srgbClr val="FF0000"/>
              </a:solidFill>
            </a:endParaRPr>
          </a:p>
        </p:txBody>
      </p:sp>
      <p:cxnSp>
        <p:nvCxnSpPr>
          <p:cNvPr id="7" name="رابط كسهم مستقيم 6"/>
          <p:cNvCxnSpPr/>
          <p:nvPr/>
        </p:nvCxnSpPr>
        <p:spPr>
          <a:xfrm flipV="1">
            <a:off x="1547664" y="2348880"/>
            <a:ext cx="79208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مستطيل 7"/>
          <p:cNvSpPr/>
          <p:nvPr/>
        </p:nvSpPr>
        <p:spPr>
          <a:xfrm>
            <a:off x="179512" y="5085184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 non Nucleated </a:t>
            </a:r>
            <a:endParaRPr lang="ar-SA" b="1" u="sng" dirty="0">
              <a:solidFill>
                <a:srgbClr val="FF0000"/>
              </a:solidFill>
            </a:endParaRPr>
          </a:p>
        </p:txBody>
      </p:sp>
      <p:cxnSp>
        <p:nvCxnSpPr>
          <p:cNvPr id="9" name="رابط كسهم مستقيم 8"/>
          <p:cNvCxnSpPr/>
          <p:nvPr/>
        </p:nvCxnSpPr>
        <p:spPr>
          <a:xfrm flipV="1">
            <a:off x="1043608" y="4797152"/>
            <a:ext cx="79208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1619672" y="2924944"/>
            <a:ext cx="129614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*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8961"/>
      </p:ext>
    </p:extLst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 dirty="0"/>
          </a:p>
        </p:txBody>
      </p:sp>
      <p:pic>
        <p:nvPicPr>
          <p:cNvPr id="7170" name="Picture 2" descr="Image result for chorionic vil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267744" y="404664"/>
            <a:ext cx="36724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Chorionic </a:t>
            </a:r>
            <a:r>
              <a:rPr lang="en-US" sz="2800" u="sng" dirty="0" err="1">
                <a:solidFill>
                  <a:srgbClr val="FF0000"/>
                </a:solidFill>
              </a:rPr>
              <a:t>villi</a:t>
            </a:r>
            <a:endParaRPr lang="ar-SA" sz="2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46512"/>
      </p:ext>
    </p:extLst>
  </p:cSld>
  <p:clrMapOvr>
    <a:masterClrMapping/>
  </p:clrMapOvr>
  <p:transition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09" y="263235"/>
            <a:ext cx="6993082" cy="63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1220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36712"/>
            <a:ext cx="828675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69" y="980728"/>
            <a:ext cx="3700534" cy="47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41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09"/>
            <a:ext cx="7915112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 err="1"/>
              <a:t>Hydatidiform</a:t>
            </a:r>
            <a:r>
              <a:rPr lang="en-US" sz="3600" b="1" dirty="0"/>
              <a:t> Mole - Complete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48743" y="1527067"/>
            <a:ext cx="81211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Complete mole are not compatible with embryogenesis &amp; </a:t>
            </a:r>
            <a:r>
              <a:rPr lang="en-US" b="1" dirty="0">
                <a:solidFill>
                  <a:srgbClr val="7030A0"/>
                </a:solidFill>
              </a:rPr>
              <a:t>does </a:t>
            </a:r>
            <a:r>
              <a:rPr lang="en-US" b="1">
                <a:solidFill>
                  <a:srgbClr val="7030A0"/>
                </a:solidFill>
              </a:rPr>
              <a:t>not contain fetal </a:t>
            </a:r>
            <a:r>
              <a:rPr lang="en-US" b="1" dirty="0">
                <a:solidFill>
                  <a:srgbClr val="7030A0"/>
                </a:solidFill>
              </a:rPr>
              <a:t>parts. </a:t>
            </a:r>
            <a:r>
              <a:rPr lang="en-US" dirty="0"/>
              <a:t>The chorionic epithelial cells are diploid (46,XX or, uncommonly, 46,XY)</a:t>
            </a:r>
          </a:p>
          <a:p>
            <a:endParaRPr lang="en-US" u="sng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 dirty="0"/>
          </a:p>
        </p:txBody>
      </p:sp>
      <p:pic>
        <p:nvPicPr>
          <p:cNvPr id="2050" name="Picture 2" descr="Image result for complete  mole origin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79"/>
          <a:stretch/>
        </p:blipFill>
        <p:spPr bwMode="auto">
          <a:xfrm>
            <a:off x="1059874" y="3837710"/>
            <a:ext cx="7304808" cy="27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74235"/>
      </p:ext>
    </p:extLst>
  </p:cSld>
  <p:clrMapOvr>
    <a:masterClrMapping/>
  </p:clrMapOvr>
  <p:transition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09"/>
            <a:ext cx="7915112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 err="1"/>
              <a:t>Hydatidiform</a:t>
            </a:r>
            <a:r>
              <a:rPr lang="en-US" sz="3600" b="1" dirty="0"/>
              <a:t> Mole - Partial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48742" y="1527067"/>
            <a:ext cx="8287439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Partial mole is compatible with early embryo formation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7030A0"/>
                </a:solidFill>
              </a:rPr>
              <a:t>may contain fetal parts &amp; some normal chorionic villi</a:t>
            </a:r>
            <a:r>
              <a:rPr lang="en-US" b="1" dirty="0"/>
              <a:t>. </a:t>
            </a:r>
            <a:r>
              <a:rPr lang="en-US" dirty="0"/>
              <a:t> Chorionic epithelial </a:t>
            </a:r>
            <a:r>
              <a:rPr lang="en-US" dirty="0" err="1"/>
              <a:t>cellsalmost</a:t>
            </a:r>
            <a:r>
              <a:rPr lang="en-US" dirty="0"/>
              <a:t> always triploid (e.g., 69,XXY)</a:t>
            </a:r>
            <a:endParaRPr lang="en-US" u="sng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 dirty="0"/>
          </a:p>
        </p:txBody>
      </p:sp>
      <p:pic>
        <p:nvPicPr>
          <p:cNvPr id="2050" name="Picture 2" descr="Image result for complete  mole origin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0"/>
          <a:stretch/>
        </p:blipFill>
        <p:spPr bwMode="auto">
          <a:xfrm>
            <a:off x="935182" y="3837709"/>
            <a:ext cx="7408718" cy="242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876901"/>
      </p:ext>
    </p:extLst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395536" y="-555914"/>
            <a:ext cx="7915112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 err="1"/>
              <a:t>Hydatidiform</a:t>
            </a:r>
            <a:r>
              <a:rPr lang="en-US" sz="3200" b="1" dirty="0"/>
              <a:t> Mole – </a:t>
            </a:r>
            <a:r>
              <a:rPr lang="en-US" sz="3200" b="1" dirty="0">
                <a:solidFill>
                  <a:srgbClr val="7030A0"/>
                </a:solidFill>
              </a:rPr>
              <a:t>Morphology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8121184" cy="1174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sz="1600" dirty="0"/>
              <a:t>Uterine cavity is expanded by friable mass (</a:t>
            </a:r>
            <a:r>
              <a:rPr lang="en-US" sz="1600" b="1" dirty="0"/>
              <a:t>Grape-like villi</a:t>
            </a:r>
            <a:r>
              <a:rPr lang="en-US" sz="1600" dirty="0"/>
              <a:t>) composed of thin-walled, </a:t>
            </a:r>
            <a:r>
              <a:rPr lang="en-US" sz="1600" dirty="0" err="1"/>
              <a:t>cystically</a:t>
            </a:r>
            <a:r>
              <a:rPr lang="en-US" sz="1600" dirty="0"/>
              <a:t> dilated chorionic </a:t>
            </a:r>
            <a:r>
              <a:rPr lang="en-US" sz="1600" dirty="0" err="1"/>
              <a:t>villli</a:t>
            </a:r>
            <a:r>
              <a:rPr lang="en-US" sz="1600" dirty="0"/>
              <a:t> covered by varying amount of atypical chronic epithelium.</a:t>
            </a:r>
            <a:endParaRPr lang="en-US" sz="1600" u="sng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" y="2743198"/>
            <a:ext cx="3782290" cy="381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0" y="2743197"/>
            <a:ext cx="4111048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رابط كسهم مستقيم 7"/>
          <p:cNvCxnSpPr/>
          <p:nvPr/>
        </p:nvCxnSpPr>
        <p:spPr>
          <a:xfrm flipH="1">
            <a:off x="7092280" y="2564904"/>
            <a:ext cx="36004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>
            <a:off x="5724128" y="2636912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مربع نص 11"/>
          <p:cNvSpPr txBox="1"/>
          <p:nvPr/>
        </p:nvSpPr>
        <p:spPr>
          <a:xfrm>
            <a:off x="6516216" y="2204864"/>
            <a:ext cx="22322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Chorionic </a:t>
            </a:r>
            <a:r>
              <a:rPr lang="en-US" u="sng" dirty="0" err="1">
                <a:solidFill>
                  <a:srgbClr val="FF0000"/>
                </a:solidFill>
              </a:rPr>
              <a:t>villi</a:t>
            </a:r>
            <a:endParaRPr lang="ar-SA" u="sng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95536" y="1556792"/>
            <a:ext cx="59401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*In complete mole: chorionic </a:t>
            </a:r>
            <a:r>
              <a:rPr lang="en-US" sz="1600" dirty="0" err="1">
                <a:solidFill>
                  <a:srgbClr val="FF0000"/>
                </a:solidFill>
              </a:rPr>
              <a:t>villi</a:t>
            </a:r>
            <a:r>
              <a:rPr lang="en-US" sz="1600" dirty="0">
                <a:solidFill>
                  <a:srgbClr val="FF0000"/>
                </a:solidFill>
              </a:rPr>
              <a:t> are </a:t>
            </a:r>
            <a:r>
              <a:rPr lang="en-US" sz="1600" b="1" u="sng" dirty="0">
                <a:solidFill>
                  <a:srgbClr val="FF0000"/>
                </a:solidFill>
              </a:rPr>
              <a:t>completely</a:t>
            </a:r>
            <a:r>
              <a:rPr lang="en-US" sz="1600" dirty="0">
                <a:solidFill>
                  <a:srgbClr val="FF0000"/>
                </a:solidFill>
              </a:rPr>
              <a:t> surrounded by </a:t>
            </a:r>
            <a:r>
              <a:rPr lang="en-US" sz="1600" dirty="0" err="1">
                <a:solidFill>
                  <a:srgbClr val="FF0000"/>
                </a:solidFill>
              </a:rPr>
              <a:t>cytotrophoblast</a:t>
            </a:r>
            <a:r>
              <a:rPr lang="en-US" sz="1600" dirty="0">
                <a:solidFill>
                  <a:srgbClr val="FF0000"/>
                </a:solidFill>
              </a:rPr>
              <a:t> and </a:t>
            </a:r>
            <a:r>
              <a:rPr lang="en-US" sz="1600" dirty="0" err="1">
                <a:solidFill>
                  <a:srgbClr val="FF0000"/>
                </a:solidFill>
              </a:rPr>
              <a:t>syncytiotrophoblasts</a:t>
            </a:r>
            <a:r>
              <a:rPr lang="en-US" sz="1600" dirty="0">
                <a:solidFill>
                  <a:srgbClr val="FF0000"/>
                </a:solidFill>
              </a:rPr>
              <a:t> whereas </a:t>
            </a:r>
            <a:r>
              <a:rPr lang="en-US" sz="1600" b="1" u="sng" dirty="0">
                <a:solidFill>
                  <a:srgbClr val="FF0000"/>
                </a:solidFill>
              </a:rPr>
              <a:t>partially</a:t>
            </a:r>
            <a:r>
              <a:rPr lang="en-US" sz="1600" dirty="0">
                <a:solidFill>
                  <a:srgbClr val="FF0000"/>
                </a:solidFill>
              </a:rPr>
              <a:t> in partial mole  </a:t>
            </a:r>
            <a:endParaRPr lang="ar-S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08395"/>
      </p:ext>
    </p:extLst>
  </p:cSld>
  <p:clrMapOvr>
    <a:masterClrMapping/>
  </p:clrMapOvr>
  <p:transition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09"/>
            <a:ext cx="7915112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 err="1"/>
              <a:t>Hydatidiform</a:t>
            </a:r>
            <a:r>
              <a:rPr lang="en-US" sz="3200" b="1" dirty="0"/>
              <a:t> Mole – </a:t>
            </a:r>
            <a:r>
              <a:rPr lang="en-US" sz="3200" b="1" dirty="0">
                <a:solidFill>
                  <a:srgbClr val="7030A0"/>
                </a:solidFill>
              </a:rPr>
              <a:t>Ultrasound </a:t>
            </a:r>
            <a:r>
              <a:rPr lang="en-US" sz="3200" b="1" dirty="0">
                <a:solidFill>
                  <a:srgbClr val="C00000"/>
                </a:solidFill>
              </a:rPr>
              <a:t>snow storm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 dirty="0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45" y="1634837"/>
            <a:ext cx="4026188" cy="4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Image result for normal pregnancy ultrasound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Image result for normal pregnancy ultrasound"/>
          <p:cNvSpPr>
            <a:spLocks noChangeAspect="1" noChangeArrowheads="1"/>
          </p:cNvSpPr>
          <p:nvPr/>
        </p:nvSpPr>
        <p:spPr bwMode="auto">
          <a:xfrm>
            <a:off x="460375" y="2137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12 Weeks Pregnant Ultrasound"/>
          <p:cNvSpPr>
            <a:spLocks noChangeAspect="1" noChangeArrowheads="1"/>
          </p:cNvSpPr>
          <p:nvPr/>
        </p:nvSpPr>
        <p:spPr bwMode="auto">
          <a:xfrm>
            <a:off x="612775" y="4169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3537" r="12225" b="4049"/>
          <a:stretch/>
        </p:blipFill>
        <p:spPr>
          <a:xfrm>
            <a:off x="841375" y="1634837"/>
            <a:ext cx="3792970" cy="47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07564"/>
      </p:ext>
    </p:extLst>
  </p:cSld>
  <p:clrMapOvr>
    <a:masterClrMapping/>
  </p:clrMapOvr>
  <p:transition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64</a:t>
            </a:fld>
            <a:endParaRPr lang="e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7711"/>
            <a:ext cx="9143999" cy="705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83724"/>
      </p:ext>
    </p:extLst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 lang="en" dirty="0"/>
          </a:p>
        </p:txBody>
      </p:sp>
      <p:sp>
        <p:nvSpPr>
          <p:cNvPr id="5" name="AutoShape 2" descr="File:Choriocarcinoma - high mag.jpg - Wikimedia Commons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7128792" cy="410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179512" y="188640"/>
            <a:ext cx="777686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Choriocarcinoam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: can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occure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in male and female( ovary and placenta )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_ High HCG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_ Bulk uterus filled with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hemorrrhagic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and necrotic mass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_ Sever extensive necrosis and hemorrhage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_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Spred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hematogenously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to lungs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_ Proliferation of atypical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cytotrophoblasts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syncytiotrophoblasts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without chorionic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villi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69781"/>
      </p:ext>
    </p:extLst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 lang="e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199710" cy="640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قوس كبير أيسر 5"/>
          <p:cNvSpPr/>
          <p:nvPr/>
        </p:nvSpPr>
        <p:spPr>
          <a:xfrm rot="19244212">
            <a:off x="3091474" y="1830406"/>
            <a:ext cx="1440160" cy="2889259"/>
          </a:xfrm>
          <a:prstGeom prst="leftBrace">
            <a:avLst>
              <a:gd name="adj1" fmla="val 15892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971600" y="3284984"/>
            <a:ext cx="28083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 err="1"/>
              <a:t>Hemorrhaegic</a:t>
            </a:r>
            <a:r>
              <a:rPr lang="en-US" b="1" u="sng" dirty="0"/>
              <a:t> area </a:t>
            </a:r>
            <a:endParaRPr lang="ar-SA" b="1" u="sng" dirty="0"/>
          </a:p>
        </p:txBody>
      </p:sp>
      <p:sp>
        <p:nvSpPr>
          <p:cNvPr id="8" name="قوس كبير أيسر 7"/>
          <p:cNvSpPr/>
          <p:nvPr/>
        </p:nvSpPr>
        <p:spPr>
          <a:xfrm rot="3947369">
            <a:off x="2529275" y="3603848"/>
            <a:ext cx="1440160" cy="2610330"/>
          </a:xfrm>
          <a:prstGeom prst="leftBrace">
            <a:avLst>
              <a:gd name="adj1" fmla="val 15892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1619672" y="3861048"/>
            <a:ext cx="20162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/>
              <a:t>Necrotic area </a:t>
            </a:r>
            <a:endParaRPr lang="ar-SA" b="1" u="sng" dirty="0"/>
          </a:p>
        </p:txBody>
      </p:sp>
    </p:spTree>
    <p:extLst>
      <p:ext uri="{BB962C8B-B14F-4D97-AF65-F5344CB8AC3E}">
        <p14:creationId xmlns:p14="http://schemas.microsoft.com/office/powerpoint/2010/main" val="2565219164"/>
      </p:ext>
    </p:extLst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 dirty="0"/>
          </a:p>
        </p:txBody>
      </p:sp>
      <p:sp>
        <p:nvSpPr>
          <p:cNvPr id="129" name="Google Shape;129;p18"/>
          <p:cNvSpPr txBox="1">
            <a:spLocks noGrp="1"/>
          </p:cNvSpPr>
          <p:nvPr>
            <p:ph type="ctrTitle" idx="4294967295"/>
          </p:nvPr>
        </p:nvSpPr>
        <p:spPr>
          <a:xfrm>
            <a:off x="0" y="2516717"/>
            <a:ext cx="9331036" cy="15472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G</a:t>
            </a:r>
            <a:r>
              <a:rPr lang="en" sz="5400" dirty="0"/>
              <a:t>ood luck in your exams</a:t>
            </a:r>
            <a:endParaRPr sz="5400" dirty="0"/>
          </a:p>
        </p:txBody>
      </p:sp>
      <p:grpSp>
        <p:nvGrpSpPr>
          <p:cNvPr id="138" name="Google Shape;138;p18"/>
          <p:cNvGrpSpPr/>
          <p:nvPr/>
        </p:nvGrpSpPr>
        <p:grpSpPr>
          <a:xfrm>
            <a:off x="7841621" y="4242337"/>
            <a:ext cx="320399" cy="427171"/>
            <a:chOff x="1951075" y="2333250"/>
            <a:chExt cx="381200" cy="381175"/>
          </a:xfrm>
        </p:grpSpPr>
        <p:sp>
          <p:nvSpPr>
            <p:cNvPr id="139" name="Google Shape;139;p18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3" name="Google Shape;143;p18"/>
          <p:cNvGrpSpPr/>
          <p:nvPr/>
        </p:nvGrpSpPr>
        <p:grpSpPr>
          <a:xfrm>
            <a:off x="6134870" y="1662770"/>
            <a:ext cx="320378" cy="427171"/>
            <a:chOff x="1278900" y="2333250"/>
            <a:chExt cx="381175" cy="381175"/>
          </a:xfrm>
        </p:grpSpPr>
        <p:sp>
          <p:nvSpPr>
            <p:cNvPr id="144" name="Google Shape;144;p18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18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09320649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5516" y="764704"/>
            <a:ext cx="8712968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On histologic examination, large </a:t>
            </a:r>
            <a:r>
              <a:rPr lang="en-US" sz="1600" dirty="0" err="1"/>
              <a:t>epithelioid</a:t>
            </a:r>
            <a:r>
              <a:rPr lang="en-US" sz="1600" dirty="0"/>
              <a:t> cells with</a:t>
            </a:r>
          </a:p>
          <a:p>
            <a:pPr marL="0" indent="0">
              <a:buNone/>
            </a:pPr>
            <a:r>
              <a:rPr lang="en-US" sz="1600" dirty="0"/>
              <a:t>abundant pale, finely granular cytoplasm and occasional</a:t>
            </a:r>
          </a:p>
          <a:p>
            <a:pPr marL="0" indent="0">
              <a:buNone/>
            </a:pPr>
            <a:r>
              <a:rPr lang="en-US" sz="1600" dirty="0"/>
              <a:t>cytoplasmic vacuoles infiltrate the epidermis, singly and in</a:t>
            </a:r>
          </a:p>
          <a:p>
            <a:pPr marL="0" indent="0">
              <a:buNone/>
            </a:pPr>
            <a:r>
              <a:rPr lang="en-US" sz="1600" dirty="0"/>
              <a:t>groups. The presence of </a:t>
            </a:r>
            <a:r>
              <a:rPr lang="en-US" sz="1600" dirty="0" err="1"/>
              <a:t>mucin</a:t>
            </a:r>
            <a:r>
              <a:rPr lang="en-US" sz="1600" dirty="0"/>
              <a:t>, as detected by periodic acid–Schiff (PAS) staining, is useful in distinguishing Paget disease from vulvar melanoma, which lacks </a:t>
            </a:r>
            <a:r>
              <a:rPr lang="en-US" sz="1600" dirty="0" err="1"/>
              <a:t>mucin</a:t>
            </a:r>
            <a:r>
              <a:rPr lang="en-US" sz="16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6571854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7467600" cy="836712"/>
          </a:xfrm>
        </p:spPr>
        <p:txBody>
          <a:bodyPr/>
          <a:lstStyle/>
          <a:p>
            <a:r>
              <a:rPr lang="en-US" dirty="0" err="1"/>
              <a:t>Extramammary</a:t>
            </a:r>
            <a:r>
              <a:rPr lang="en-US" dirty="0"/>
              <a:t> Paget Disease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755576" y="2420888"/>
            <a:ext cx="475252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* has good prognosis and not associated with carcinoma</a:t>
            </a:r>
            <a:endParaRPr lang="ar-SA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6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76672"/>
            <a:ext cx="6172200" cy="1894362"/>
          </a:xfrm>
        </p:spPr>
        <p:txBody>
          <a:bodyPr>
            <a:noAutofit/>
          </a:bodyPr>
          <a:lstStyle/>
          <a:p>
            <a:br>
              <a:rPr lang="en-US" sz="8000" dirty="0"/>
            </a:br>
            <a:br>
              <a:rPr lang="en-US" sz="8000" dirty="0"/>
            </a:br>
            <a:r>
              <a:rPr lang="en-US" sz="8000" dirty="0"/>
              <a:t>Vagina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3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Sarcoma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Botryoides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820472" cy="4873752"/>
          </a:xfrm>
        </p:spPr>
        <p:txBody>
          <a:bodyPr/>
          <a:lstStyle/>
          <a:p>
            <a:r>
              <a:rPr lang="pt-BR" dirty="0"/>
              <a:t>is a </a:t>
            </a:r>
            <a:r>
              <a:rPr lang="en-US" dirty="0"/>
              <a:t>rare form of primary vaginal cancer.</a:t>
            </a:r>
          </a:p>
          <a:p>
            <a:r>
              <a:rPr lang="en-US" dirty="0"/>
              <a:t>It usually is encountered in infants and children younger than 5 years of age. It also may occur in other sites, such as the urinary bladder and bile ducts.</a:t>
            </a:r>
          </a:p>
          <a:p>
            <a:r>
              <a:rPr lang="en-US" dirty="0"/>
              <a:t>Grossly, it presents as a conglomerate of soft polypoid masses resembling a bunch of grapes—hence its designation as “</a:t>
            </a:r>
            <a:r>
              <a:rPr lang="en-US" dirty="0" err="1"/>
              <a:t>botyroid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681188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8B8701-CAFD-43D2-ACFC-4BA304ED1C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EA1A15-5AE6-4005-A8BE-A7323CE2286E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D9323497-EB78-49C6-8CDC-9F575F387BC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ad8373-bfde-47d8-b794-2f09d697278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1134</TotalTime>
  <Words>1627</Words>
  <Application>Microsoft Office PowerPoint</Application>
  <PresentationFormat>عرض على الشاشة (4:3)</PresentationFormat>
  <Paragraphs>248</Paragraphs>
  <Slides>67</Slides>
  <Notes>44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67</vt:i4>
      </vt:variant>
    </vt:vector>
  </HeadingPairs>
  <TitlesOfParts>
    <vt:vector size="68" baseType="lpstr">
      <vt:lpstr>Oriel</vt:lpstr>
      <vt:lpstr>Female Genital System,  Pathology Lab </vt:lpstr>
      <vt:lpstr>  Vulva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Extramammary Paget Disease</vt:lpstr>
      <vt:lpstr>  Vagina</vt:lpstr>
      <vt:lpstr>Sarcoma Botryoides </vt:lpstr>
      <vt:lpstr>The grape-like configuration of Botryoid Embryonal Rhabdomyosarcoma of Vagina. is characteristic.</vt:lpstr>
      <vt:lpstr>عرض تقديمي في PowerPoint</vt:lpstr>
      <vt:lpstr>Cervix</vt:lpstr>
      <vt:lpstr>عرض تقديمي في PowerPoint</vt:lpstr>
      <vt:lpstr>CIN  Dysplasia: nuclear enlargement, hyperchromasia (darker), coarse chromatin, &amp; variation in nuclear size &amp; shape</vt:lpstr>
      <vt:lpstr>CIN  Dysplasia: nuclear enlargement, hyperchromasia (darker), coarse chromatin, &amp; variation in nuclear size &amp; shape</vt:lpstr>
      <vt:lpstr>CIN  SIL (squamous intraepithelial lesion)</vt:lpstr>
      <vt:lpstr>عرض تقديمي في PowerPoint</vt:lpstr>
      <vt:lpstr>BODY OF UTERUS</vt:lpstr>
      <vt:lpstr>Uterus</vt:lpstr>
      <vt:lpstr>Endometritis</vt:lpstr>
      <vt:lpstr>Uterine Pathology – Adenomyosis :presence of stroma and glands in myometrium </vt:lpstr>
      <vt:lpstr> Endometriosis - Microscopically </vt:lpstr>
      <vt:lpstr> Endometriosis - Gross</vt:lpstr>
      <vt:lpstr>Uterine Pathology - Endometrial Hyperplasia </vt:lpstr>
      <vt:lpstr>Uterus- Hyperplasia w/o atypia</vt:lpstr>
      <vt:lpstr> Uterus- Hyperplasia with atypia </vt:lpstr>
      <vt:lpstr>Tumors of The Endometrium</vt:lpstr>
      <vt:lpstr>Endometrial Polyp</vt:lpstr>
      <vt:lpstr>Tumors of Endometrium - Endometrioid Carcinoma</vt:lpstr>
      <vt:lpstr> Tumors of Endometrium - Serous carcinomas  </vt:lpstr>
      <vt:lpstr>Tumors of the Myomertium</vt:lpstr>
      <vt:lpstr>Tumors of Myomertium – Leiomyomas (fibroids)</vt:lpstr>
      <vt:lpstr>Tumors of Myomertium – Leiomyomas (fibroids)</vt:lpstr>
      <vt:lpstr>Tumors of Myomertium – Leiomyomas (fibroids)</vt:lpstr>
      <vt:lpstr>Tumors of Myomertium – Leiomyosarcoma</vt:lpstr>
      <vt:lpstr>Tumors of Myomertium – Leiomyosarcoma</vt:lpstr>
      <vt:lpstr>Tumors of Myomertium – Leiomyosarcoma</vt:lpstr>
      <vt:lpstr>Tumors of Myomertium – Leiomyosarcoma</vt:lpstr>
      <vt:lpstr>Female Genital System &amp; Breast  ovaries</vt:lpstr>
      <vt:lpstr> Ovaries- Polycystic ovarian syndrome</vt:lpstr>
      <vt:lpstr>عرض تقديمي في PowerPoint</vt:lpstr>
      <vt:lpstr>Serous Tumors - Benign serous tumors </vt:lpstr>
      <vt:lpstr>Serous Tumors - Benign serous tumors </vt:lpstr>
      <vt:lpstr>Serous Tumors - Serous tumors </vt:lpstr>
      <vt:lpstr>Serous Tumors - borderline serous tumors </vt:lpstr>
      <vt:lpstr>Serous Tumors - borderline serous tumors </vt:lpstr>
      <vt:lpstr>Serous Tumors - serous carcinoma</vt:lpstr>
      <vt:lpstr>Serous Tumors - serous carcinoma</vt:lpstr>
      <vt:lpstr> Ovaries-  Mucinous cystadenoma</vt:lpstr>
      <vt:lpstr>benign mature cystic teratomas</vt:lpstr>
      <vt:lpstr>عرض تقديمي في PowerPoint</vt:lpstr>
      <vt:lpstr>immature malignant teratoma</vt:lpstr>
      <vt:lpstr>Ovaries – Sex cord Tumors</vt:lpstr>
      <vt:lpstr>Ovarian fibroma</vt:lpstr>
      <vt:lpstr>OVARIES-granulosa cell tumor.</vt:lpstr>
      <vt:lpstr>Female Genital System, Lecture5  Gestational trophoblastic disease</vt:lpstr>
      <vt:lpstr>Placental disc histology</vt:lpstr>
      <vt:lpstr>عرض تقديمي في PowerPoint</vt:lpstr>
      <vt:lpstr>عرض تقديمي في PowerPoint</vt:lpstr>
      <vt:lpstr>Hydatidiform Mole - Complete</vt:lpstr>
      <vt:lpstr>Hydatidiform Mole - Partial</vt:lpstr>
      <vt:lpstr>Hydatidiform Mole – Morphology</vt:lpstr>
      <vt:lpstr>Hydatidiform Mole – Ultrasound snow storm</vt:lpstr>
      <vt:lpstr>عرض تقديمي في PowerPoint</vt:lpstr>
      <vt:lpstr>عرض تقديمي في PowerPoint</vt:lpstr>
      <vt:lpstr>عرض تقديمي في PowerPoint</vt:lpstr>
      <vt:lpstr>Good luck in your exams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Bushra Fayiz bashayreh zaidanen</cp:lastModifiedBy>
  <cp:revision>60</cp:revision>
  <dcterms:created xsi:type="dcterms:W3CDTF">2020-03-15T18:10:41Z</dcterms:created>
  <dcterms:modified xsi:type="dcterms:W3CDTF">2022-05-29T04:19:13Z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