
<file path=[Content_Types].xml><?xml version="1.0" encoding="utf-8"?>
<Types xmlns="http://schemas.openxmlformats.org/package/2006/content-types">
  <Default ContentType="image/jp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5676900" cx="10058400"/>
  <p:notesSz cx="10058400" cy="5676900"/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68284" y="391618"/>
            <a:ext cx="3055620" cy="78105"/>
          </a:xfrm>
          <a:custGeom>
            <a:avLst/>
            <a:gdLst/>
            <a:ahLst/>
            <a:cxnLst/>
            <a:rect l="l" t="t" r="r" b="b"/>
            <a:pathLst>
              <a:path w="3055620" h="78104">
                <a:moveTo>
                  <a:pt x="3055238" y="0"/>
                </a:moveTo>
                <a:lnTo>
                  <a:pt x="0" y="0"/>
                </a:lnTo>
                <a:lnTo>
                  <a:pt x="0" y="78056"/>
                </a:lnTo>
                <a:lnTo>
                  <a:pt x="3055238" y="78056"/>
                </a:lnTo>
                <a:lnTo>
                  <a:pt x="305523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498960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40" y="0"/>
                </a:moveTo>
                <a:lnTo>
                  <a:pt x="0" y="0"/>
                </a:lnTo>
                <a:lnTo>
                  <a:pt x="0" y="75437"/>
                </a:lnTo>
                <a:lnTo>
                  <a:pt x="3055240" y="75437"/>
                </a:lnTo>
                <a:lnTo>
                  <a:pt x="3055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978" y="691072"/>
            <a:ext cx="3075304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124679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3179064"/>
            <a:ext cx="7040880" cy="141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305687"/>
            <a:ext cx="4375404" cy="37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305687"/>
            <a:ext cx="4375404" cy="37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2779" y="273368"/>
            <a:ext cx="7492841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091" y="1054058"/>
            <a:ext cx="916813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5279517"/>
            <a:ext cx="3218688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5279517"/>
            <a:ext cx="2313432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5279517"/>
            <a:ext cx="2313432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hyperlink" Target="http://www.ginasthma.org/" TargetMode="External"/><Relationship Id="rId8" Type="http://schemas.openxmlformats.org/officeDocument/2006/relationships/image" Target="../media/image38.png"/><Relationship Id="rId9" Type="http://schemas.openxmlformats.org/officeDocument/2006/relationships/image" Target="../media/image39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://www.ginasthma.org/" TargetMode="External"/><Relationship Id="rId6" Type="http://schemas.openxmlformats.org/officeDocument/2006/relationships/image" Target="../media/image43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hyperlink" Target="http://www.ginasthma.org/" TargetMode="External"/><Relationship Id="rId4" Type="http://schemas.openxmlformats.org/officeDocument/2006/relationships/image" Target="../media/image4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46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4817" rIns="0" bIns="0" rtlCol="0" vert="horz">
            <a:spAutoFit/>
          </a:bodyPr>
          <a:lstStyle/>
          <a:p>
            <a:pPr marL="3738879" marR="5080" indent="-2602865">
              <a:lnSpc>
                <a:spcPts val="5350"/>
              </a:lnSpc>
              <a:spcBef>
                <a:spcPts val="770"/>
              </a:spcBef>
            </a:pPr>
            <a:r>
              <a:rPr dirty="0" sz="4950" spc="-10"/>
              <a:t>Allergic</a:t>
            </a:r>
            <a:r>
              <a:rPr dirty="0" sz="4950" spc="25"/>
              <a:t> </a:t>
            </a:r>
            <a:r>
              <a:rPr dirty="0" sz="4950" spc="-10"/>
              <a:t>rhinitis,</a:t>
            </a:r>
            <a:r>
              <a:rPr dirty="0" sz="4950" spc="30"/>
              <a:t> </a:t>
            </a:r>
            <a:r>
              <a:rPr dirty="0" sz="4950" spc="-10"/>
              <a:t>Sinusitis</a:t>
            </a:r>
            <a:r>
              <a:rPr dirty="0" sz="4950" spc="25"/>
              <a:t> </a:t>
            </a:r>
            <a:r>
              <a:rPr dirty="0" sz="4950"/>
              <a:t>&amp; </a:t>
            </a:r>
            <a:r>
              <a:rPr dirty="0" sz="4950" spc="-1300"/>
              <a:t> </a:t>
            </a:r>
            <a:r>
              <a:rPr dirty="0" sz="4950"/>
              <a:t>Asthma</a:t>
            </a:r>
            <a:endParaRPr sz="4950"/>
          </a:p>
        </p:txBody>
      </p:sp>
      <p:sp>
        <p:nvSpPr>
          <p:cNvPr id="4" name="object 4"/>
          <p:cNvSpPr txBox="1"/>
          <p:nvPr/>
        </p:nvSpPr>
        <p:spPr>
          <a:xfrm>
            <a:off x="1257300" y="2645328"/>
            <a:ext cx="7543800" cy="2823210"/>
          </a:xfrm>
          <a:prstGeom prst="rect">
            <a:avLst/>
          </a:prstGeom>
          <a:ln w="23574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90"/>
              </a:spcBef>
            </a:pPr>
            <a:r>
              <a:rPr dirty="0" sz="1650" spc="-5">
                <a:latin typeface="Microsoft Sans Serif"/>
                <a:cs typeface="Microsoft Sans Serif"/>
              </a:rPr>
              <a:t>Presented</a:t>
            </a:r>
            <a:r>
              <a:rPr dirty="0" sz="1650" spc="-25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by</a:t>
            </a:r>
            <a:r>
              <a:rPr dirty="0" sz="1650" spc="-25">
                <a:latin typeface="Microsoft Sans Serif"/>
                <a:cs typeface="Microsoft Sans Serif"/>
              </a:rPr>
              <a:t> </a:t>
            </a:r>
            <a:r>
              <a:rPr dirty="0" sz="1650">
                <a:latin typeface="Microsoft Sans Serif"/>
                <a:cs typeface="Microsoft Sans Serif"/>
              </a:rPr>
              <a:t>:</a:t>
            </a:r>
            <a:endParaRPr sz="1650">
              <a:latin typeface="Microsoft Sans Serif"/>
              <a:cs typeface="Microsoft Sans Serif"/>
            </a:endParaRPr>
          </a:p>
          <a:p>
            <a:pPr marL="74930" marR="6050280">
              <a:lnSpc>
                <a:spcPct val="131700"/>
              </a:lnSpc>
            </a:pPr>
            <a:r>
              <a:rPr dirty="0" sz="1650" spc="-5">
                <a:latin typeface="Microsoft Sans Serif"/>
                <a:cs typeface="Microsoft Sans Serif"/>
              </a:rPr>
              <a:t>Bana</a:t>
            </a:r>
            <a:r>
              <a:rPr dirty="0" sz="165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Jarah </a:t>
            </a:r>
            <a:r>
              <a:rPr dirty="0" sz="165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Rahaf</a:t>
            </a:r>
            <a:r>
              <a:rPr dirty="0" sz="1650" spc="-55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Aqarbeh </a:t>
            </a:r>
            <a:r>
              <a:rPr dirty="0" sz="1650" spc="-42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Rasha</a:t>
            </a:r>
            <a:r>
              <a:rPr dirty="0" sz="1650" spc="-3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Hiyasat</a:t>
            </a:r>
            <a:endParaRPr sz="1650">
              <a:latin typeface="Microsoft Sans Serif"/>
              <a:cs typeface="Microsoft Sans Serif"/>
            </a:endParaRPr>
          </a:p>
          <a:p>
            <a:pPr marL="74930" marR="5689600">
              <a:lnSpc>
                <a:spcPts val="2610"/>
              </a:lnSpc>
              <a:spcBef>
                <a:spcPts val="185"/>
              </a:spcBef>
            </a:pPr>
            <a:r>
              <a:rPr dirty="0" sz="1650" spc="-5">
                <a:latin typeface="Microsoft Sans Serif"/>
                <a:cs typeface="Microsoft Sans Serif"/>
              </a:rPr>
              <a:t>Rayah Rawashdeh </a:t>
            </a:r>
            <a:r>
              <a:rPr dirty="0" sz="1650" spc="-430">
                <a:latin typeface="Microsoft Sans Serif"/>
                <a:cs typeface="Microsoft Sans Serif"/>
              </a:rPr>
              <a:t> </a:t>
            </a:r>
            <a:r>
              <a:rPr dirty="0" sz="1600" spc="5">
                <a:latin typeface="Microsoft Sans Serif"/>
                <a:cs typeface="Microsoft Sans Serif"/>
              </a:rPr>
              <a:t>Sara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5">
                <a:latin typeface="Microsoft Sans Serif"/>
                <a:cs typeface="Microsoft Sans Serif"/>
              </a:rPr>
              <a:t>Bin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5">
                <a:latin typeface="Microsoft Sans Serif"/>
                <a:cs typeface="Microsoft Sans Serif"/>
              </a:rPr>
              <a:t>Tareef 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Dania</a:t>
            </a:r>
            <a:r>
              <a:rPr dirty="0" sz="1650" spc="-15">
                <a:latin typeface="Microsoft Sans Serif"/>
                <a:cs typeface="Microsoft Sans Serif"/>
              </a:rPr>
              <a:t> </a:t>
            </a:r>
            <a:r>
              <a:rPr dirty="0" sz="1650" spc="-5">
                <a:latin typeface="Microsoft Sans Serif"/>
                <a:cs typeface="Microsoft Sans Serif"/>
              </a:rPr>
              <a:t>Mubaideen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252" y="321784"/>
            <a:ext cx="8295005" cy="1076960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920"/>
              </a:lnSpc>
              <a:spcBef>
                <a:spcPts val="590"/>
              </a:spcBef>
            </a:pPr>
            <a:r>
              <a:rPr dirty="0" sz="3600" spc="10"/>
              <a:t>Review</a:t>
            </a:r>
            <a:r>
              <a:rPr dirty="0" sz="3600" spc="45"/>
              <a:t> </a:t>
            </a:r>
            <a:r>
              <a:rPr dirty="0" sz="3600" spc="15"/>
              <a:t>on</a:t>
            </a:r>
            <a:r>
              <a:rPr dirty="0" sz="3600" spc="45"/>
              <a:t> </a:t>
            </a:r>
            <a:r>
              <a:rPr dirty="0" sz="3600" spc="5"/>
              <a:t>effectiveness</a:t>
            </a:r>
            <a:r>
              <a:rPr dirty="0" sz="3600" spc="45"/>
              <a:t> </a:t>
            </a:r>
            <a:r>
              <a:rPr dirty="0" sz="3600" spc="10"/>
              <a:t>of</a:t>
            </a:r>
            <a:r>
              <a:rPr dirty="0" sz="3600" spc="45"/>
              <a:t> </a:t>
            </a:r>
            <a:r>
              <a:rPr dirty="0" sz="3600" spc="15"/>
              <a:t>AR</a:t>
            </a:r>
            <a:r>
              <a:rPr dirty="0" sz="3600" spc="45"/>
              <a:t> </a:t>
            </a:r>
            <a:r>
              <a:rPr dirty="0" sz="3600" spc="5"/>
              <a:t>therapies </a:t>
            </a:r>
            <a:r>
              <a:rPr dirty="0" sz="3600" spc="-944"/>
              <a:t> </a:t>
            </a:r>
            <a:r>
              <a:rPr dirty="0" sz="3600"/>
              <a:t>in</a:t>
            </a:r>
            <a:r>
              <a:rPr dirty="0" sz="3600" spc="40"/>
              <a:t> </a:t>
            </a:r>
            <a:r>
              <a:rPr dirty="0" sz="3600" spc="10"/>
              <a:t>preventing</a:t>
            </a:r>
            <a:r>
              <a:rPr dirty="0" sz="3600" spc="40"/>
              <a:t> </a:t>
            </a:r>
            <a:r>
              <a:rPr dirty="0" sz="3600" spc="10"/>
              <a:t>progression</a:t>
            </a:r>
            <a:r>
              <a:rPr dirty="0" sz="3600" spc="40"/>
              <a:t> </a:t>
            </a:r>
            <a:r>
              <a:rPr dirty="0" sz="3600" spc="10"/>
              <a:t>to</a:t>
            </a:r>
            <a:r>
              <a:rPr dirty="0" sz="3600" spc="40"/>
              <a:t> </a:t>
            </a:r>
            <a:r>
              <a:rPr dirty="0" sz="3600" spc="15"/>
              <a:t>asthma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54252" y="1666796"/>
            <a:ext cx="8500745" cy="3232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90"/>
              </a:spcBef>
              <a:buSzPct val="107692"/>
              <a:buChar char="•"/>
              <a:tabLst>
                <a:tab pos="201295" algn="l"/>
              </a:tabLst>
            </a:pPr>
            <a:r>
              <a:rPr dirty="0" sz="1950" spc="-10">
                <a:solidFill>
                  <a:srgbClr val="C00000"/>
                </a:solidFill>
                <a:latin typeface="Microsoft Sans Serif"/>
                <a:cs typeface="Microsoft Sans Serif"/>
              </a:rPr>
              <a:t>Antihistamines:</a:t>
            </a:r>
            <a:r>
              <a:rPr dirty="0" sz="1950" spc="6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good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therapy,</a:t>
            </a:r>
            <a:r>
              <a:rPr dirty="0" sz="1900" spc="-8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no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significant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effect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on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asthma.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 marL="201295" indent="-188595">
              <a:lnSpc>
                <a:spcPts val="2235"/>
              </a:lnSpc>
              <a:buChar char="•"/>
              <a:tabLst>
                <a:tab pos="201295" algn="l"/>
              </a:tabLst>
            </a:pPr>
            <a:r>
              <a:rPr dirty="0" sz="2100" spc="5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900" spc="5">
                <a:solidFill>
                  <a:srgbClr val="C00000"/>
                </a:solidFill>
                <a:latin typeface="Microsoft Sans Serif"/>
                <a:cs typeface="Microsoft Sans Serif"/>
              </a:rPr>
              <a:t>Nasal</a:t>
            </a:r>
            <a:r>
              <a:rPr dirty="0" sz="1900" spc="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C00000"/>
                </a:solidFill>
                <a:latin typeface="Microsoft Sans Serif"/>
                <a:cs typeface="Microsoft Sans Serif"/>
              </a:rPr>
              <a:t>steroids:</a:t>
            </a:r>
            <a:r>
              <a:rPr dirty="0" sz="1900" spc="15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D3D3D"/>
                </a:solidFill>
                <a:latin typeface="Microsoft Sans Serif"/>
                <a:cs typeface="Microsoft Sans Serif"/>
              </a:rPr>
              <a:t>most</a:t>
            </a:r>
            <a:r>
              <a:rPr dirty="0" sz="1900" spc="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effective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therapy,</a:t>
            </a:r>
            <a:r>
              <a:rPr dirty="0" sz="19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improves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concomitant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asthma,</a:t>
            </a:r>
            <a:endParaRPr sz="1900">
              <a:latin typeface="Microsoft Sans Serif"/>
              <a:cs typeface="Microsoft Sans Serif"/>
            </a:endParaRPr>
          </a:p>
          <a:p>
            <a:pPr marL="200660">
              <a:lnSpc>
                <a:spcPts val="2055"/>
              </a:lnSpc>
            </a:pP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but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no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evidence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it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can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prevent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progression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from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asthma.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201295" indent="-188595">
              <a:lnSpc>
                <a:spcPts val="2235"/>
              </a:lnSpc>
              <a:spcBef>
                <a:spcPts val="5"/>
              </a:spcBef>
              <a:buChar char="•"/>
              <a:tabLst>
                <a:tab pos="201295" algn="l"/>
              </a:tabLst>
            </a:pPr>
            <a:r>
              <a:rPr dirty="0" sz="2100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950">
                <a:solidFill>
                  <a:srgbClr val="C00000"/>
                </a:solidFill>
                <a:latin typeface="Microsoft Sans Serif"/>
                <a:cs typeface="Microsoft Sans Serif"/>
              </a:rPr>
              <a:t>Montelukast:</a:t>
            </a:r>
            <a:r>
              <a:rPr dirty="0" sz="1950" spc="7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moderate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effect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on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both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AR,</a:t>
            </a:r>
            <a:r>
              <a:rPr dirty="0" sz="1950" spc="-8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no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evidence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endParaRPr sz="1950">
              <a:latin typeface="Microsoft Sans Serif"/>
              <a:cs typeface="Microsoft Sans Serif"/>
            </a:endParaRPr>
          </a:p>
          <a:p>
            <a:pPr marL="200660">
              <a:lnSpc>
                <a:spcPts val="2055"/>
              </a:lnSpc>
            </a:pP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prevent</a:t>
            </a:r>
            <a:r>
              <a:rPr dirty="0" sz="19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progression</a:t>
            </a:r>
            <a:r>
              <a:rPr dirty="0" sz="19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from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asthma.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Microsoft Sans Serif"/>
              <a:cs typeface="Microsoft Sans Serif"/>
            </a:endParaRPr>
          </a:p>
          <a:p>
            <a:pPr marL="200660" marR="5080" indent="-188595">
              <a:lnSpc>
                <a:spcPct val="77300"/>
              </a:lnSpc>
              <a:spcBef>
                <a:spcPts val="1170"/>
              </a:spcBef>
              <a:buChar char="•"/>
              <a:tabLst>
                <a:tab pos="201295" algn="l"/>
              </a:tabLst>
            </a:pPr>
            <a:r>
              <a:rPr dirty="0" sz="2100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900">
                <a:solidFill>
                  <a:srgbClr val="C00000"/>
                </a:solidFill>
                <a:latin typeface="Microsoft Sans Serif"/>
                <a:cs typeface="Microsoft Sans Serif"/>
              </a:rPr>
              <a:t>Specific</a:t>
            </a:r>
            <a:r>
              <a:rPr dirty="0" sz="1900" spc="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C00000"/>
                </a:solidFill>
                <a:latin typeface="Microsoft Sans Serif"/>
                <a:cs typeface="Microsoft Sans Serif"/>
              </a:rPr>
              <a:t>Immunotherapy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;</a:t>
            </a:r>
            <a:r>
              <a:rPr dirty="0" sz="19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D3D3D"/>
                </a:solidFill>
                <a:latin typeface="Microsoft Sans Serif"/>
                <a:cs typeface="Microsoft Sans Serif"/>
              </a:rPr>
              <a:t>subcutaneous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D3D3D"/>
                </a:solidFill>
                <a:latin typeface="Microsoft Sans Serif"/>
                <a:cs typeface="Microsoft Sans Serif"/>
              </a:rPr>
              <a:t>(SCIT)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5">
                <a:solidFill>
                  <a:srgbClr val="3D3D3D"/>
                </a:solidFill>
                <a:latin typeface="Microsoft Sans Serif"/>
                <a:cs typeface="Microsoft Sans Serif"/>
              </a:rPr>
              <a:t>or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D3D3D"/>
                </a:solidFill>
                <a:latin typeface="Microsoft Sans Serif"/>
                <a:cs typeface="Microsoft Sans Serif"/>
              </a:rPr>
              <a:t>sublingual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D3D3D"/>
                </a:solidFill>
                <a:latin typeface="Microsoft Sans Serif"/>
                <a:cs typeface="Microsoft Sans Serif"/>
              </a:rPr>
              <a:t>(SLIT):</a:t>
            </a:r>
            <a:r>
              <a:rPr dirty="0" sz="19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10">
                <a:solidFill>
                  <a:srgbClr val="3D3D3D"/>
                </a:solidFill>
                <a:latin typeface="Microsoft Sans Serif"/>
                <a:cs typeface="Microsoft Sans Serif"/>
              </a:rPr>
              <a:t>effective </a:t>
            </a:r>
            <a:r>
              <a:rPr dirty="0" sz="1900" spc="-49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therapy,</a:t>
            </a:r>
            <a:r>
              <a:rPr dirty="0" sz="1900" spc="-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may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improve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concomitant</a:t>
            </a:r>
            <a:r>
              <a:rPr dirty="0" sz="1900" spc="7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asthma,</a:t>
            </a:r>
            <a:r>
              <a:rPr dirty="0" sz="1900" spc="-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both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have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promising </a:t>
            </a:r>
            <a:r>
              <a:rPr dirty="0" sz="190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evidence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children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3D3D3D"/>
                </a:solidFill>
                <a:latin typeface="Microsoft Sans Serif"/>
                <a:cs typeface="Microsoft Sans Serif"/>
              </a:rPr>
              <a:t>adults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prevent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progression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from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9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r>
              <a:rPr dirty="0" sz="19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D3D3D"/>
                </a:solidFill>
                <a:latin typeface="Microsoft Sans Serif"/>
                <a:cs typeface="Microsoft Sans Serif"/>
              </a:rPr>
              <a:t>Asthma.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553" y="1537014"/>
            <a:ext cx="8017509" cy="2599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20"/>
              </a:spcBef>
              <a:buSzPct val="111428"/>
              <a:buChar char="•"/>
              <a:tabLst>
                <a:tab pos="201295" algn="l"/>
              </a:tabLst>
            </a:pP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quite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common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children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all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ages.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300">
              <a:latin typeface="Microsoft Sans Serif"/>
              <a:cs typeface="Microsoft Sans Serif"/>
            </a:endParaRPr>
          </a:p>
          <a:p>
            <a:pPr marL="201295" indent="-188595">
              <a:lnSpc>
                <a:spcPts val="2095"/>
              </a:lnSpc>
              <a:buChar char="•"/>
              <a:tabLst>
                <a:tab pos="201295" algn="l"/>
              </a:tabLst>
            </a:pPr>
            <a:r>
              <a:rPr dirty="0" sz="1950" spc="10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treated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antihistamines,</a:t>
            </a:r>
            <a:r>
              <a:rPr dirty="0" sz="1750" spc="-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steroids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immunotherapy,</a:t>
            </a:r>
            <a:r>
              <a:rPr dirty="0" sz="175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short</a:t>
            </a:r>
            <a:endParaRPr sz="1750">
              <a:latin typeface="Microsoft Sans Serif"/>
              <a:cs typeface="Microsoft Sans Serif"/>
            </a:endParaRPr>
          </a:p>
          <a:p>
            <a:pPr marL="200660">
              <a:lnSpc>
                <a:spcPts val="1855"/>
              </a:lnSpc>
            </a:pP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courses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decongestants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relieve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symptoms.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buChar char="•"/>
              <a:tabLst>
                <a:tab pos="201295" algn="l"/>
              </a:tabLst>
            </a:pPr>
            <a:r>
              <a:rPr dirty="0" sz="1950" spc="5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Asthma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common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co-morbidities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bidirectional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relationship.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300">
              <a:latin typeface="Microsoft Sans Serif"/>
              <a:cs typeface="Microsoft Sans Serif"/>
            </a:endParaRPr>
          </a:p>
          <a:p>
            <a:pPr marL="201295" indent="-188595">
              <a:lnSpc>
                <a:spcPts val="2095"/>
              </a:lnSpc>
              <a:buChar char="•"/>
              <a:tabLst>
                <a:tab pos="201295" algn="l"/>
              </a:tabLst>
            </a:pPr>
            <a:r>
              <a:rPr dirty="0" sz="1950" spc="5">
                <a:solidFill>
                  <a:srgbClr val="4590B8"/>
                </a:solidFill>
                <a:latin typeface="Microsoft Sans Serif"/>
                <a:cs typeface="Microsoft Sans Serif"/>
              </a:rPr>
              <a:t>•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AR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has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great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impact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on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asthma,</a:t>
            </a:r>
            <a:r>
              <a:rPr dirty="0" sz="175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progression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possibly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controlled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endParaRPr sz="1750">
              <a:latin typeface="Microsoft Sans Serif"/>
              <a:cs typeface="Microsoft Sans Serif"/>
            </a:endParaRPr>
          </a:p>
          <a:p>
            <a:pPr marL="200660">
              <a:lnSpc>
                <a:spcPts val="1855"/>
              </a:lnSpc>
            </a:pP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immunotherapy.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7339" y="431140"/>
            <a:ext cx="2983865" cy="8559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50" spc="-10"/>
              <a:t>Summary</a:t>
            </a:r>
            <a:endParaRPr sz="54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331" y="4256506"/>
            <a:ext cx="9315450" cy="1038860"/>
          </a:xfrm>
          <a:custGeom>
            <a:avLst/>
            <a:gdLst/>
            <a:ahLst/>
            <a:cxnLst/>
            <a:rect l="l" t="t" r="r" b="b"/>
            <a:pathLst>
              <a:path w="9315450" h="1038860">
                <a:moveTo>
                  <a:pt x="9315021" y="0"/>
                </a:moveTo>
                <a:lnTo>
                  <a:pt x="0" y="0"/>
                </a:lnTo>
                <a:lnTo>
                  <a:pt x="0" y="1038581"/>
                </a:lnTo>
                <a:lnTo>
                  <a:pt x="9315021" y="1038581"/>
                </a:lnTo>
                <a:lnTo>
                  <a:pt x="9315021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5805" y="2756398"/>
            <a:ext cx="1986914" cy="5080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50">
                <a:solidFill>
                  <a:srgbClr val="4D1434"/>
                </a:solidFill>
              </a:rPr>
              <a:t>SINUSITIS</a:t>
            </a:r>
            <a:endParaRPr sz="31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  <a:spcBef>
                <a:spcPts val="1490"/>
              </a:spcBef>
            </a:pPr>
            <a:r>
              <a:rPr dirty="0" sz="2000" spc="-10">
                <a:solidFill>
                  <a:srgbClr val="FFFFFF"/>
                </a:solidFill>
              </a:rPr>
              <a:t>SINUSITIS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542345" y="1752781"/>
            <a:ext cx="8681085" cy="299783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i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commo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n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illnes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o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f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childhoo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d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an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d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adolescence.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Classificatio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n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">
                <a:solidFill>
                  <a:srgbClr val="3D3D3D"/>
                </a:solidFill>
                <a:latin typeface="Microsoft Sans Serif"/>
                <a:cs typeface="Microsoft Sans Serif"/>
              </a:rPr>
              <a:t>Accordin</a:t>
            </a:r>
            <a:r>
              <a:rPr dirty="0" sz="1850" spc="15">
                <a:solidFill>
                  <a:srgbClr val="3D3D3D"/>
                </a:solidFill>
                <a:latin typeface="Microsoft Sans Serif"/>
                <a:cs typeface="Microsoft Sans Serif"/>
              </a:rPr>
              <a:t>g</a:t>
            </a:r>
            <a:r>
              <a:rPr dirty="0" sz="18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endParaRPr sz="1850">
              <a:latin typeface="Microsoft Sans Serif"/>
              <a:cs typeface="Microsoft Sans Serif"/>
            </a:endParaRPr>
          </a:p>
          <a:p>
            <a:pPr marL="2180590">
              <a:lnSpc>
                <a:spcPct val="100000"/>
              </a:lnSpc>
              <a:spcBef>
                <a:spcPts val="1005"/>
              </a:spcBef>
              <a:tabLst>
                <a:tab pos="2617470" algn="l"/>
              </a:tabLst>
            </a:pPr>
            <a:r>
              <a:rPr dirty="0" sz="1950" spc="-310">
                <a:solidFill>
                  <a:srgbClr val="3D3D3D"/>
                </a:solidFill>
                <a:latin typeface="Lucida Sans Unicode"/>
                <a:cs typeface="Lucida Sans Unicode"/>
              </a:rPr>
              <a:t>¾	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etiology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:Viral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bacterial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or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fungal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1998345">
              <a:lnSpc>
                <a:spcPct val="100000"/>
              </a:lnSpc>
              <a:spcBef>
                <a:spcPts val="1005"/>
              </a:spcBef>
            </a:pPr>
            <a:r>
              <a:rPr dirty="0" sz="1950" spc="-310">
                <a:solidFill>
                  <a:srgbClr val="3D3D3D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7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">
                <a:solidFill>
                  <a:srgbClr val="3D3D3D"/>
                </a:solidFill>
                <a:latin typeface="Microsoft Sans Serif"/>
                <a:cs typeface="Microsoft Sans Serif"/>
              </a:rPr>
              <a:t>duration</a:t>
            </a:r>
            <a:r>
              <a:rPr dirty="0" sz="18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:</a:t>
            </a:r>
            <a:r>
              <a:rPr dirty="0" sz="1850" spc="4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90">
                <a:solidFill>
                  <a:srgbClr val="3D3D3D"/>
                </a:solidFill>
                <a:latin typeface="Microsoft Sans Serif"/>
                <a:cs typeface="Microsoft Sans Serif"/>
              </a:rPr>
              <a:t>-Acute</a:t>
            </a:r>
            <a:r>
              <a:rPr dirty="0" sz="18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0">
                <a:solidFill>
                  <a:srgbClr val="3D3D3D"/>
                </a:solidFill>
                <a:latin typeface="Microsoft Sans Serif"/>
                <a:cs typeface="Microsoft Sans Serif"/>
              </a:rPr>
              <a:t>sinusitis</a:t>
            </a:r>
            <a:r>
              <a:rPr dirty="0" sz="18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60">
                <a:solidFill>
                  <a:srgbClr val="3D3D3D"/>
                </a:solidFill>
                <a:latin typeface="Microsoft Sans Serif"/>
                <a:cs typeface="Microsoft Sans Serif"/>
              </a:rPr>
              <a:t>:</a:t>
            </a:r>
            <a:r>
              <a:rPr dirty="0" sz="1750" spc="60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defined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duration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&lt;30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days</a:t>
            </a:r>
            <a:endParaRPr sz="1750">
              <a:latin typeface="Microsoft Sans Serif"/>
              <a:cs typeface="Microsoft Sans Serif"/>
            </a:endParaRPr>
          </a:p>
          <a:p>
            <a:pPr marL="3559810">
              <a:lnSpc>
                <a:spcPct val="100000"/>
              </a:lnSpc>
              <a:spcBef>
                <a:spcPts val="1105"/>
              </a:spcBef>
              <a:tabLst>
                <a:tab pos="5011420" algn="l"/>
              </a:tabLst>
            </a:pPr>
            <a:r>
              <a:rPr dirty="0" sz="1850" spc="75">
                <a:solidFill>
                  <a:srgbClr val="3D3D3D"/>
                </a:solidFill>
                <a:latin typeface="Microsoft Sans Serif"/>
                <a:cs typeface="Microsoft Sans Serif"/>
              </a:rPr>
              <a:t>-subacute:	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r>
              <a:rPr dirty="0" sz="18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10">
                <a:solidFill>
                  <a:srgbClr val="3D3D3D"/>
                </a:solidFill>
                <a:latin typeface="Microsoft Sans Serif"/>
                <a:cs typeface="Microsoft Sans Serif"/>
              </a:rPr>
              <a:t>duration</a:t>
            </a:r>
            <a:r>
              <a:rPr dirty="0" sz="18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8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1-3</a:t>
            </a:r>
            <a:r>
              <a:rPr dirty="0" sz="18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10">
                <a:solidFill>
                  <a:srgbClr val="3D3D3D"/>
                </a:solidFill>
                <a:latin typeface="Microsoft Sans Serif"/>
                <a:cs typeface="Microsoft Sans Serif"/>
              </a:rPr>
              <a:t>months</a:t>
            </a:r>
            <a:endParaRPr sz="1850">
              <a:latin typeface="Microsoft Sans Serif"/>
              <a:cs typeface="Microsoft Sans Serif"/>
            </a:endParaRPr>
          </a:p>
          <a:p>
            <a:pPr marL="3549650">
              <a:lnSpc>
                <a:spcPct val="100000"/>
              </a:lnSpc>
              <a:spcBef>
                <a:spcPts val="1075"/>
              </a:spcBef>
              <a:tabLst>
                <a:tab pos="4828540" algn="l"/>
              </a:tabLst>
            </a:pPr>
            <a:r>
              <a:rPr dirty="0" sz="1900">
                <a:solidFill>
                  <a:srgbClr val="3D3D3D"/>
                </a:solidFill>
                <a:latin typeface="Microsoft Sans Serif"/>
                <a:cs typeface="Microsoft Sans Serif"/>
              </a:rPr>
              <a:t>-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0">
                <a:solidFill>
                  <a:srgbClr val="3D3D3D"/>
                </a:solidFill>
                <a:latin typeface="Microsoft Sans Serif"/>
                <a:cs typeface="Microsoft Sans Serif"/>
              </a:rPr>
              <a:t>chronic	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:by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duration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longer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than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3D3D3D"/>
                </a:solidFill>
                <a:latin typeface="Microsoft Sans Serif"/>
                <a:cs typeface="Microsoft Sans Serif"/>
              </a:rPr>
              <a:t>3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months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63307" y="521277"/>
            <a:ext cx="9413875" cy="5151120"/>
            <a:chOff x="363307" y="521277"/>
            <a:chExt cx="9413875" cy="5151120"/>
          </a:xfrm>
        </p:grpSpPr>
        <p:sp>
          <p:nvSpPr>
            <p:cNvPr id="7" name="object 7"/>
            <p:cNvSpPr/>
            <p:nvPr/>
          </p:nvSpPr>
          <p:spPr>
            <a:xfrm>
              <a:off x="363307" y="521277"/>
              <a:ext cx="9330690" cy="981710"/>
            </a:xfrm>
            <a:custGeom>
              <a:avLst/>
              <a:gdLst/>
              <a:ahLst/>
              <a:cxnLst/>
              <a:rect l="l" t="t" r="r" b="b"/>
              <a:pathLst>
                <a:path w="9330690" h="981710">
                  <a:moveTo>
                    <a:pt x="9330214" y="0"/>
                  </a:moveTo>
                  <a:lnTo>
                    <a:pt x="0" y="0"/>
                  </a:lnTo>
                  <a:lnTo>
                    <a:pt x="0" y="981217"/>
                  </a:lnTo>
                  <a:lnTo>
                    <a:pt x="9330214" y="981217"/>
                  </a:lnTo>
                  <a:lnTo>
                    <a:pt x="9330214" y="0"/>
                  </a:lnTo>
                  <a:close/>
                </a:path>
              </a:pathLst>
            </a:custGeom>
            <a:solidFill>
              <a:srgbClr val="4D1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9357" y="1334593"/>
              <a:ext cx="5007197" cy="433768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561" y="1758400"/>
            <a:ext cx="3523615" cy="858519"/>
          </a:xfrm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264795" marR="5080" indent="-252729">
              <a:lnSpc>
                <a:spcPts val="2180"/>
              </a:lnSpc>
              <a:spcBef>
                <a:spcPts val="180"/>
              </a:spcBef>
            </a:pPr>
            <a:r>
              <a:rPr dirty="0" sz="1800" spc="-295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800" spc="-2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3D3D3D"/>
                </a:solidFill>
              </a:rPr>
              <a:t>Typically</a:t>
            </a:r>
            <a:r>
              <a:rPr dirty="0" sz="1600" spc="10">
                <a:solidFill>
                  <a:srgbClr val="3D3D3D"/>
                </a:solidFill>
              </a:rPr>
              <a:t> </a:t>
            </a:r>
            <a:r>
              <a:rPr dirty="0" sz="1600">
                <a:solidFill>
                  <a:srgbClr val="3D3D3D"/>
                </a:solidFill>
              </a:rPr>
              <a:t>the</a:t>
            </a:r>
            <a:r>
              <a:rPr dirty="0" sz="1600" spc="125">
                <a:solidFill>
                  <a:srgbClr val="3D3D3D"/>
                </a:solidFill>
              </a:rPr>
              <a:t> </a:t>
            </a:r>
            <a:r>
              <a:rPr dirty="0" sz="1800" spc="85">
                <a:solidFill>
                  <a:srgbClr val="3D3D3D"/>
                </a:solidFill>
              </a:rPr>
              <a:t>ethmoidal</a:t>
            </a:r>
            <a:r>
              <a:rPr dirty="0" sz="1800" spc="20">
                <a:solidFill>
                  <a:srgbClr val="3D3D3D"/>
                </a:solidFill>
              </a:rPr>
              <a:t> </a:t>
            </a:r>
            <a:r>
              <a:rPr dirty="0" sz="1550">
                <a:solidFill>
                  <a:srgbClr val="3D3D3D"/>
                </a:solidFill>
              </a:rPr>
              <a:t>and </a:t>
            </a:r>
            <a:r>
              <a:rPr dirty="0" sz="1550" spc="5">
                <a:solidFill>
                  <a:srgbClr val="3D3D3D"/>
                </a:solidFill>
              </a:rPr>
              <a:t> </a:t>
            </a:r>
            <a:r>
              <a:rPr dirty="0" sz="1800" spc="85">
                <a:solidFill>
                  <a:srgbClr val="3D3D3D"/>
                </a:solidFill>
              </a:rPr>
              <a:t>maxillary</a:t>
            </a:r>
            <a:r>
              <a:rPr dirty="0" sz="1800" spc="10">
                <a:solidFill>
                  <a:srgbClr val="3D3D3D"/>
                </a:solidFill>
              </a:rPr>
              <a:t> </a:t>
            </a:r>
            <a:r>
              <a:rPr dirty="0" sz="1550" spc="-5">
                <a:solidFill>
                  <a:srgbClr val="3D3D3D"/>
                </a:solidFill>
              </a:rPr>
              <a:t>sinuses</a:t>
            </a:r>
            <a:r>
              <a:rPr dirty="0" sz="1550" spc="10">
                <a:solidFill>
                  <a:srgbClr val="3D3D3D"/>
                </a:solidFill>
              </a:rPr>
              <a:t> </a:t>
            </a:r>
            <a:r>
              <a:rPr dirty="0" sz="1550" spc="-5">
                <a:solidFill>
                  <a:srgbClr val="3D3D3D"/>
                </a:solidFill>
              </a:rPr>
              <a:t>are</a:t>
            </a:r>
            <a:r>
              <a:rPr dirty="0" sz="1550" spc="150">
                <a:solidFill>
                  <a:srgbClr val="3D3D3D"/>
                </a:solidFill>
              </a:rPr>
              <a:t> </a:t>
            </a:r>
            <a:r>
              <a:rPr dirty="0" sz="1800" spc="65">
                <a:solidFill>
                  <a:srgbClr val="3D3D3D"/>
                </a:solidFill>
              </a:rPr>
              <a:t>present</a:t>
            </a:r>
            <a:r>
              <a:rPr dirty="0" sz="1800" spc="10">
                <a:solidFill>
                  <a:srgbClr val="3D3D3D"/>
                </a:solidFill>
              </a:rPr>
              <a:t> </a:t>
            </a:r>
            <a:r>
              <a:rPr dirty="0" sz="1800" spc="45">
                <a:solidFill>
                  <a:srgbClr val="3D3D3D"/>
                </a:solidFill>
              </a:rPr>
              <a:t>at </a:t>
            </a:r>
            <a:r>
              <a:rPr dirty="0" sz="1800" spc="-465">
                <a:solidFill>
                  <a:srgbClr val="3D3D3D"/>
                </a:solidFill>
              </a:rPr>
              <a:t> </a:t>
            </a:r>
            <a:r>
              <a:rPr dirty="0" sz="1850" spc="110">
                <a:solidFill>
                  <a:srgbClr val="3D3D3D"/>
                </a:solidFill>
              </a:rPr>
              <a:t>birth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561" y="2684709"/>
            <a:ext cx="3832225" cy="26517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64795" marR="5080" indent="-252729">
              <a:lnSpc>
                <a:spcPct val="110100"/>
              </a:lnSpc>
              <a:spcBef>
                <a:spcPts val="75"/>
              </a:spcBef>
            </a:pPr>
            <a:r>
              <a:rPr dirty="0" sz="1800" spc="-295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800" spc="-2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maxillary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sinuses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were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thought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to </a:t>
            </a:r>
            <a:r>
              <a:rPr dirty="0" sz="1650" spc="-4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be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pneumatized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3D3D3D"/>
                </a:solidFill>
                <a:latin typeface="Microsoft Sans Serif"/>
                <a:cs typeface="Microsoft Sans Serif"/>
              </a:rPr>
              <a:t>until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4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yr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6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3D3D3D"/>
                </a:solidFill>
                <a:latin typeface="Microsoft Sans Serif"/>
                <a:cs typeface="Microsoft Sans Serif"/>
              </a:rPr>
              <a:t>age,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 modern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studies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prove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they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6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open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60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can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get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D3D3D"/>
                </a:solidFill>
                <a:latin typeface="Microsoft Sans Serif"/>
                <a:cs typeface="Microsoft Sans Serif"/>
              </a:rPr>
              <a:t>infected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D3D3D"/>
                </a:solidFill>
                <a:latin typeface="Microsoft Sans Serif"/>
                <a:cs typeface="Microsoft Sans Serif"/>
              </a:rPr>
              <a:t>infancy</a:t>
            </a:r>
            <a:endParaRPr sz="1600">
              <a:latin typeface="Microsoft Sans Serif"/>
              <a:cs typeface="Microsoft Sans Serif"/>
            </a:endParaRPr>
          </a:p>
          <a:p>
            <a:pPr marL="264795" marR="33020" indent="-252729">
              <a:lnSpc>
                <a:spcPct val="108600"/>
              </a:lnSpc>
              <a:spcBef>
                <a:spcPts val="805"/>
              </a:spcBef>
            </a:pPr>
            <a:r>
              <a:rPr dirty="0" sz="1800" spc="-295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800" spc="-2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650" spc="5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3D3D3D"/>
                </a:solidFill>
                <a:latin typeface="Microsoft Sans Serif"/>
                <a:cs typeface="Microsoft Sans Serif"/>
              </a:rPr>
              <a:t>sphenoidal</a:t>
            </a:r>
            <a:r>
              <a:rPr dirty="0" sz="1700" spc="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3D3D3D"/>
                </a:solidFill>
                <a:latin typeface="Microsoft Sans Serif"/>
                <a:cs typeface="Microsoft Sans Serif"/>
              </a:rPr>
              <a:t>sinuses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3D3D3D"/>
                </a:solidFill>
                <a:latin typeface="Microsoft Sans Serif"/>
                <a:cs typeface="Microsoft Sans Serif"/>
              </a:rPr>
              <a:t>present </a:t>
            </a:r>
            <a:r>
              <a:rPr dirty="0" sz="1600" spc="-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3D3D3D"/>
                </a:solidFill>
                <a:latin typeface="Microsoft Sans Serif"/>
                <a:cs typeface="Microsoft Sans Serif"/>
              </a:rPr>
              <a:t>by </a:t>
            </a:r>
            <a:r>
              <a:rPr dirty="0" sz="1600" spc="10">
                <a:solidFill>
                  <a:srgbClr val="3D3D3D"/>
                </a:solidFill>
                <a:latin typeface="Microsoft Sans Serif"/>
                <a:cs typeface="Microsoft Sans Serif"/>
              </a:rPr>
              <a:t>5 </a:t>
            </a:r>
            <a:r>
              <a:rPr dirty="0" sz="1600" spc="5">
                <a:solidFill>
                  <a:srgbClr val="3D3D3D"/>
                </a:solidFill>
                <a:latin typeface="Microsoft Sans Serif"/>
                <a:cs typeface="Microsoft Sans Serif"/>
              </a:rPr>
              <a:t>yr of age, whereas the</a:t>
            </a:r>
            <a:r>
              <a:rPr dirty="0" sz="160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85">
                <a:solidFill>
                  <a:srgbClr val="3D3D3D"/>
                </a:solidFill>
                <a:latin typeface="Microsoft Sans Serif"/>
                <a:cs typeface="Microsoft Sans Serif"/>
              </a:rPr>
              <a:t>frontal </a:t>
            </a:r>
            <a:r>
              <a:rPr dirty="0" sz="1800" spc="9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65">
                <a:solidFill>
                  <a:srgbClr val="3D3D3D"/>
                </a:solidFill>
                <a:latin typeface="Microsoft Sans Serif"/>
                <a:cs typeface="Microsoft Sans Serif"/>
              </a:rPr>
              <a:t>sinuses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begin</a:t>
            </a:r>
            <a:r>
              <a:rPr dirty="0" sz="16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development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at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3D3D3D"/>
                </a:solidFill>
                <a:latin typeface="Microsoft Sans Serif"/>
                <a:cs typeface="Microsoft Sans Serif"/>
              </a:rPr>
              <a:t>age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7-8 </a:t>
            </a:r>
            <a:r>
              <a:rPr dirty="0" sz="1600" spc="-409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yr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completely</a:t>
            </a:r>
            <a:r>
              <a:rPr dirty="0" sz="16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3D3D3D"/>
                </a:solidFill>
                <a:latin typeface="Microsoft Sans Serif"/>
                <a:cs typeface="Microsoft Sans Serif"/>
              </a:rPr>
              <a:t>developed </a:t>
            </a:r>
            <a:r>
              <a:rPr dirty="0" sz="16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3D3D3D"/>
                </a:solidFill>
                <a:latin typeface="Microsoft Sans Serif"/>
                <a:cs typeface="Microsoft Sans Serif"/>
              </a:rPr>
              <a:t>until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3D3D3D"/>
                </a:solidFill>
                <a:latin typeface="Microsoft Sans Serif"/>
                <a:cs typeface="Microsoft Sans Serif"/>
              </a:rPr>
              <a:t>adolescence.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123825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975"/>
              </a:spcBef>
            </a:pPr>
            <a:r>
              <a:rPr dirty="0" sz="2500" spc="5">
                <a:solidFill>
                  <a:srgbClr val="FFFFFF"/>
                </a:solidFill>
              </a:rPr>
              <a:t>ETIOLOGY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542345" y="1634384"/>
            <a:ext cx="349885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spc="-310">
                <a:solidFill>
                  <a:srgbClr val="903163"/>
                </a:solidFill>
                <a:uFill>
                  <a:solidFill>
                    <a:srgbClr val="903163"/>
                  </a:solidFill>
                </a:uFill>
                <a:latin typeface="Lucida Sans Unicode"/>
                <a:cs typeface="Lucida Sans Unicode"/>
              </a:rPr>
              <a:t>¾</a:t>
            </a:r>
            <a:r>
              <a:rPr dirty="0" u="heavy" sz="1950" spc="114">
                <a:solidFill>
                  <a:srgbClr val="903163"/>
                </a:solidFill>
                <a:uFill>
                  <a:solidFill>
                    <a:srgbClr val="903163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1750" spc="-5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Acut</a:t>
            </a:r>
            <a:r>
              <a:rPr dirty="0" u="heavy" sz="175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dirty="0" u="heavy" sz="1750" spc="2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1750" spc="-5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bacteria</a:t>
            </a:r>
            <a:r>
              <a:rPr dirty="0" u="heavy" sz="1750" spc="-1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dirty="0" u="heavy" sz="1750" spc="2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1750" spc="-1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sinusiti</a:t>
            </a:r>
            <a:r>
              <a:rPr dirty="0" u="heavy" sz="175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s</a:t>
            </a:r>
            <a:r>
              <a:rPr dirty="0" u="heavy" sz="1750" spc="2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1750" spc="-5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cause</a:t>
            </a:r>
            <a:r>
              <a:rPr dirty="0" u="heavy" sz="175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s</a:t>
            </a:r>
            <a:r>
              <a:rPr dirty="0" u="heavy" sz="1750" spc="2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1750">
                <a:solidFill>
                  <a:srgbClr val="3D3D3D"/>
                </a:solidFill>
                <a:uFill>
                  <a:solidFill>
                    <a:srgbClr val="903163"/>
                  </a:solidFill>
                </a:uFill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853" y="3161061"/>
            <a:ext cx="745172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Approximately</a:t>
            </a:r>
            <a:r>
              <a:rPr dirty="0" sz="15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50%</a:t>
            </a:r>
            <a:r>
              <a:rPr dirty="0" sz="15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500" spc="1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3D3D3D"/>
                </a:solidFill>
                <a:latin typeface="Microsoft Sans Serif"/>
                <a:cs typeface="Microsoft Sans Serif"/>
              </a:rPr>
              <a:t>H.</a:t>
            </a:r>
            <a:r>
              <a:rPr dirty="0" sz="1400" spc="-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D3D3D"/>
                </a:solidFill>
                <a:latin typeface="Microsoft Sans Serif"/>
                <a:cs typeface="Microsoft Sans Serif"/>
              </a:rPr>
              <a:t>influenzae</a:t>
            </a:r>
            <a:r>
              <a:rPr dirty="0" sz="1400" spc="16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3D3D3D"/>
                </a:solidFill>
                <a:latin typeface="Microsoft Sans Serif"/>
                <a:cs typeface="Microsoft Sans Serif"/>
              </a:rPr>
              <a:t>100%</a:t>
            </a:r>
            <a:r>
              <a:rPr dirty="0" sz="14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00" spc="2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3D3D3D"/>
                </a:solidFill>
                <a:latin typeface="Microsoft Sans Serif"/>
                <a:cs typeface="Microsoft Sans Serif"/>
              </a:rPr>
              <a:t>M.</a:t>
            </a:r>
            <a:r>
              <a:rPr dirty="0" sz="14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3D3D3D"/>
                </a:solidFill>
                <a:latin typeface="Microsoft Sans Serif"/>
                <a:cs typeface="Microsoft Sans Serif"/>
              </a:rPr>
              <a:t>catarrhalis</a:t>
            </a:r>
            <a:r>
              <a:rPr dirty="0" sz="1400" spc="16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β-lactamase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positive.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345" y="1958313"/>
            <a:ext cx="4761230" cy="219392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494665" indent="-482600">
              <a:lnSpc>
                <a:spcPct val="100000"/>
              </a:lnSpc>
              <a:spcBef>
                <a:spcPts val="940"/>
              </a:spcBef>
              <a:buClr>
                <a:srgbClr val="903163"/>
              </a:buClr>
              <a:buSzPct val="103333"/>
              <a:buFont typeface="Microsoft Sans Serif"/>
              <a:buAutoNum type="arabicPeriod"/>
              <a:tabLst>
                <a:tab pos="494665" algn="l"/>
                <a:tab pos="495300" algn="l"/>
              </a:tabLst>
            </a:pPr>
            <a:r>
              <a:rPr dirty="0" sz="1500" spc="-20">
                <a:solidFill>
                  <a:srgbClr val="3D3D3D"/>
                </a:solidFill>
                <a:latin typeface="Verdana"/>
                <a:cs typeface="Verdana"/>
              </a:rPr>
              <a:t>Streptococcu</a:t>
            </a:r>
            <a:r>
              <a:rPr dirty="0" sz="1500" spc="-15">
                <a:solidFill>
                  <a:srgbClr val="3D3D3D"/>
                </a:solidFill>
                <a:latin typeface="Verdana"/>
                <a:cs typeface="Verdana"/>
              </a:rPr>
              <a:t>s</a:t>
            </a:r>
            <a:r>
              <a:rPr dirty="0" sz="1500" spc="-114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500" spc="-50">
                <a:solidFill>
                  <a:srgbClr val="3D3D3D"/>
                </a:solidFill>
                <a:latin typeface="Verdana"/>
                <a:cs typeface="Verdana"/>
              </a:rPr>
              <a:t>pneumonia</a:t>
            </a:r>
            <a:r>
              <a:rPr dirty="0" sz="1500" spc="-45">
                <a:solidFill>
                  <a:srgbClr val="3D3D3D"/>
                </a:solidFill>
                <a:latin typeface="Verdana"/>
                <a:cs typeface="Verdana"/>
              </a:rPr>
              <a:t>e</a:t>
            </a:r>
            <a:r>
              <a:rPr dirty="0" sz="1500" spc="-30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(~30%).</a:t>
            </a:r>
            <a:endParaRPr sz="1450">
              <a:latin typeface="Microsoft Sans Serif"/>
              <a:cs typeface="Microsoft Sans Serif"/>
            </a:endParaRPr>
          </a:p>
          <a:p>
            <a:pPr marL="494665" indent="-482600">
              <a:lnSpc>
                <a:spcPct val="100000"/>
              </a:lnSpc>
              <a:spcBef>
                <a:spcPts val="960"/>
              </a:spcBef>
              <a:buClr>
                <a:srgbClr val="903163"/>
              </a:buClr>
              <a:buSzPct val="96875"/>
              <a:buAutoNum type="arabicPeriod"/>
              <a:tabLst>
                <a:tab pos="494665" algn="l"/>
                <a:tab pos="495300" algn="l"/>
              </a:tabLst>
            </a:pPr>
            <a:r>
              <a:rPr dirty="0" sz="1600" spc="60">
                <a:solidFill>
                  <a:srgbClr val="3D3D3D"/>
                </a:solidFill>
                <a:latin typeface="Microsoft Sans Serif"/>
                <a:cs typeface="Microsoft Sans Serif"/>
              </a:rPr>
              <a:t>nontypeable</a:t>
            </a:r>
            <a:r>
              <a:rPr dirty="0" sz="16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5">
                <a:solidFill>
                  <a:srgbClr val="3D3D3D"/>
                </a:solidFill>
                <a:latin typeface="Verdana"/>
                <a:cs typeface="Verdana"/>
              </a:rPr>
              <a:t>Haemophilus</a:t>
            </a:r>
            <a:r>
              <a:rPr dirty="0" sz="1500" spc="-105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3D3D3D"/>
                </a:solidFill>
                <a:latin typeface="Verdana"/>
                <a:cs typeface="Verdana"/>
              </a:rPr>
              <a:t>influenzae</a:t>
            </a:r>
            <a:r>
              <a:rPr dirty="0" sz="1500" spc="-40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(~20%)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.</a:t>
            </a:r>
            <a:endParaRPr sz="1450">
              <a:latin typeface="Microsoft Sans Serif"/>
              <a:cs typeface="Microsoft Sans Serif"/>
            </a:endParaRPr>
          </a:p>
          <a:p>
            <a:pPr marL="494665" indent="-482600">
              <a:lnSpc>
                <a:spcPct val="100000"/>
              </a:lnSpc>
              <a:spcBef>
                <a:spcPts val="1000"/>
              </a:spcBef>
              <a:buClr>
                <a:srgbClr val="903163"/>
              </a:buClr>
              <a:buFont typeface="Microsoft Sans Serif"/>
              <a:buAutoNum type="arabicPeriod"/>
              <a:tabLst>
                <a:tab pos="494665" algn="l"/>
                <a:tab pos="495300" algn="l"/>
              </a:tabLst>
            </a:pPr>
            <a:r>
              <a:rPr dirty="0" sz="1550" spc="-35">
                <a:solidFill>
                  <a:srgbClr val="3D3D3D"/>
                </a:solidFill>
                <a:latin typeface="Verdana"/>
                <a:cs typeface="Verdana"/>
              </a:rPr>
              <a:t>Moraxell</a:t>
            </a:r>
            <a:r>
              <a:rPr dirty="0" sz="1550" spc="-35">
                <a:solidFill>
                  <a:srgbClr val="3D3D3D"/>
                </a:solidFill>
                <a:latin typeface="Verdana"/>
                <a:cs typeface="Verdana"/>
              </a:rPr>
              <a:t>a</a:t>
            </a:r>
            <a:r>
              <a:rPr dirty="0" sz="1550" spc="-114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3D3D3D"/>
                </a:solidFill>
                <a:latin typeface="Verdana"/>
                <a:cs typeface="Verdana"/>
              </a:rPr>
              <a:t>catarrhali</a:t>
            </a:r>
            <a:r>
              <a:rPr dirty="0" sz="1550" spc="-30">
                <a:solidFill>
                  <a:srgbClr val="3D3D3D"/>
                </a:solidFill>
                <a:latin typeface="Verdana"/>
                <a:cs typeface="Verdana"/>
              </a:rPr>
              <a:t>s</a:t>
            </a:r>
            <a:r>
              <a:rPr dirty="0" sz="1550" spc="-65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(~20%).</a:t>
            </a: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endParaRPr sz="1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endParaRPr sz="1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853" y="3418000"/>
            <a:ext cx="8496300" cy="123317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80"/>
              </a:spcBef>
            </a:pP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Approximately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25%</a:t>
            </a:r>
            <a:r>
              <a:rPr dirty="0" sz="15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500" spc="1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3D3D3D"/>
                </a:solidFill>
                <a:latin typeface="Microsoft Sans Serif"/>
                <a:cs typeface="Microsoft Sans Serif"/>
              </a:rPr>
              <a:t>S.</a:t>
            </a:r>
            <a:r>
              <a:rPr dirty="0" sz="135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3D3D3D"/>
                </a:solidFill>
                <a:latin typeface="Microsoft Sans Serif"/>
                <a:cs typeface="Microsoft Sans Serif"/>
              </a:rPr>
              <a:t>pneumoniae</a:t>
            </a:r>
            <a:r>
              <a:rPr dirty="0" sz="1350" spc="18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may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be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penicillin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resistant.</a:t>
            </a:r>
            <a:endParaRPr sz="145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10600"/>
              </a:lnSpc>
              <a:spcBef>
                <a:spcPts val="765"/>
              </a:spcBef>
            </a:pPr>
            <a:r>
              <a:rPr dirty="0" sz="1400" spc="-5">
                <a:solidFill>
                  <a:srgbClr val="3D3D3D"/>
                </a:solidFill>
                <a:latin typeface="Microsoft Sans Serif"/>
                <a:cs typeface="Microsoft Sans Serif"/>
              </a:rPr>
              <a:t>H. </a:t>
            </a:r>
            <a:r>
              <a:rPr dirty="0" sz="1400" spc="-10">
                <a:solidFill>
                  <a:srgbClr val="3D3D3D"/>
                </a:solidFill>
                <a:latin typeface="Microsoft Sans Serif"/>
                <a:cs typeface="Microsoft Sans Serif"/>
              </a:rPr>
              <a:t>influenzae, </a:t>
            </a:r>
            <a:r>
              <a:rPr dirty="0" sz="1600" spc="55">
                <a:solidFill>
                  <a:srgbClr val="3D3D3D"/>
                </a:solidFill>
                <a:latin typeface="Microsoft Sans Serif"/>
                <a:cs typeface="Microsoft Sans Serif"/>
              </a:rPr>
              <a:t>a- </a:t>
            </a:r>
            <a:r>
              <a:rPr dirty="0" sz="1600" spc="15">
                <a:solidFill>
                  <a:srgbClr val="3D3D3D"/>
                </a:solidFill>
                <a:latin typeface="Microsoft Sans Serif"/>
                <a:cs typeface="Microsoft Sans Serif"/>
              </a:rPr>
              <a:t>and β-hemolytic </a:t>
            </a:r>
            <a:r>
              <a:rPr dirty="0" sz="1600" spc="10">
                <a:solidFill>
                  <a:srgbClr val="3D3D3D"/>
                </a:solidFill>
                <a:latin typeface="Microsoft Sans Serif"/>
                <a:cs typeface="Microsoft Sans Serif"/>
              </a:rPr>
              <a:t>streptococci, </a:t>
            </a:r>
            <a:r>
              <a:rPr dirty="0" sz="1350" spc="5">
                <a:solidFill>
                  <a:srgbClr val="3D3D3D"/>
                </a:solidFill>
                <a:latin typeface="Microsoft Sans Serif"/>
                <a:cs typeface="Microsoft Sans Serif"/>
              </a:rPr>
              <a:t>M. </a:t>
            </a:r>
            <a:r>
              <a:rPr dirty="0" sz="1350">
                <a:solidFill>
                  <a:srgbClr val="3D3D3D"/>
                </a:solidFill>
                <a:latin typeface="Microsoft Sans Serif"/>
                <a:cs typeface="Microsoft Sans Serif"/>
              </a:rPr>
              <a:t>catarrhalis, S. pneumoniae,</a:t>
            </a:r>
            <a:r>
              <a:rPr dirty="0" sz="13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">
                <a:solidFill>
                  <a:srgbClr val="3D3D3D"/>
                </a:solidFill>
                <a:latin typeface="Microsoft Sans Serif"/>
                <a:cs typeface="Microsoft Sans Serif"/>
              </a:rPr>
              <a:t>and </a:t>
            </a:r>
            <a:r>
              <a:rPr dirty="0" sz="1400">
                <a:solidFill>
                  <a:srgbClr val="3D3D3D"/>
                </a:solidFill>
                <a:latin typeface="Microsoft Sans Serif"/>
                <a:cs typeface="Microsoft Sans Serif"/>
              </a:rPr>
              <a:t>coagulase-negative </a:t>
            </a:r>
            <a:r>
              <a:rPr dirty="0" sz="140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staphylococci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are commonly recovered from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children with </a:t>
            </a:r>
            <a:r>
              <a:rPr dirty="0" sz="1500" spc="85">
                <a:solidFill>
                  <a:srgbClr val="3D3D3D"/>
                </a:solidFill>
                <a:latin typeface="Microsoft Sans Serif"/>
                <a:cs typeface="Microsoft Sans Serif"/>
              </a:rPr>
              <a:t>chronic sinus </a:t>
            </a:r>
            <a:r>
              <a:rPr dirty="0" sz="1500" spc="45">
                <a:solidFill>
                  <a:srgbClr val="3D3D3D"/>
                </a:solidFill>
                <a:latin typeface="Microsoft Sans Serif"/>
                <a:cs typeface="Microsoft Sans Serif"/>
              </a:rPr>
              <a:t>disease.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Anaerobes may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 also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play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role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chronic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sinusitis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345" y="4742797"/>
            <a:ext cx="575881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42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90">
                <a:solidFill>
                  <a:srgbClr val="3D3D3D"/>
                </a:solidFill>
                <a:latin typeface="Microsoft Sans Serif"/>
                <a:cs typeface="Microsoft Sans Serif"/>
              </a:rPr>
              <a:t>Immunosuppression</a:t>
            </a:r>
            <a:r>
              <a:rPr dirty="0" sz="15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predisposes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to</a:t>
            </a:r>
            <a:r>
              <a:rPr dirty="0" sz="1500" spc="14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3D3D3D"/>
                </a:solidFill>
                <a:latin typeface="Microsoft Sans Serif"/>
                <a:cs typeface="Microsoft Sans Serif"/>
              </a:rPr>
              <a:t>severe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3D3D3D"/>
                </a:solidFill>
                <a:latin typeface="Microsoft Sans Serif"/>
                <a:cs typeface="Microsoft Sans Serif"/>
              </a:rPr>
              <a:t>fungal</a:t>
            </a:r>
            <a:r>
              <a:rPr dirty="0" sz="15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3D3D3D"/>
                </a:solidFill>
                <a:latin typeface="Microsoft Sans Serif"/>
                <a:cs typeface="Microsoft Sans Serif"/>
              </a:rPr>
              <a:t>sinusitis.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130175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25"/>
              </a:spcBef>
            </a:pPr>
            <a:r>
              <a:rPr dirty="0" sz="2450">
                <a:solidFill>
                  <a:srgbClr val="FFFFFF"/>
                </a:solidFill>
              </a:rPr>
              <a:t>EPIDEMIOLOGY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542345" y="1619716"/>
            <a:ext cx="8404860" cy="364680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80">
                <a:solidFill>
                  <a:srgbClr val="3D3D3D"/>
                </a:solidFill>
                <a:latin typeface="Microsoft Sans Serif"/>
                <a:cs typeface="Microsoft Sans Serif"/>
              </a:rPr>
              <a:t>Acut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e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bacteria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l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sinusiti</a:t>
            </a:r>
            <a:r>
              <a:rPr dirty="0" sz="1900" spc="130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3D3D3D"/>
                </a:solidFill>
                <a:latin typeface="Microsoft Sans Serif"/>
                <a:cs typeface="Microsoft Sans Serif"/>
              </a:rPr>
              <a:t>ca</a:t>
            </a:r>
            <a:r>
              <a:rPr dirty="0" sz="1900" spc="75">
                <a:solidFill>
                  <a:srgbClr val="3D3D3D"/>
                </a:solidFill>
                <a:latin typeface="Microsoft Sans Serif"/>
                <a:cs typeface="Microsoft Sans Serif"/>
              </a:rPr>
              <a:t>n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3D3D3D"/>
                </a:solidFill>
                <a:latin typeface="Microsoft Sans Serif"/>
                <a:cs typeface="Microsoft Sans Serif"/>
              </a:rPr>
              <a:t>occu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r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900" spc="35">
                <a:solidFill>
                  <a:srgbClr val="3D3D3D"/>
                </a:solidFill>
                <a:latin typeface="Microsoft Sans Serif"/>
                <a:cs typeface="Microsoft Sans Serif"/>
              </a:rPr>
              <a:t>t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an</a:t>
            </a:r>
            <a:r>
              <a:rPr dirty="0" sz="1900" spc="65">
                <a:solidFill>
                  <a:srgbClr val="3D3D3D"/>
                </a:solidFill>
                <a:latin typeface="Microsoft Sans Serif"/>
                <a:cs typeface="Microsoft Sans Serif"/>
              </a:rPr>
              <a:t>y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0">
                <a:solidFill>
                  <a:srgbClr val="3D3D3D"/>
                </a:solidFill>
                <a:latin typeface="Microsoft Sans Serif"/>
                <a:cs typeface="Microsoft Sans Serif"/>
              </a:rPr>
              <a:t>age.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85">
                <a:solidFill>
                  <a:srgbClr val="3D3D3D"/>
                </a:solidFill>
                <a:latin typeface="Microsoft Sans Serif"/>
                <a:cs typeface="Microsoft Sans Serif"/>
              </a:rPr>
              <a:t>Predisposin</a:t>
            </a:r>
            <a:r>
              <a:rPr dirty="0" sz="1850" spc="105">
                <a:solidFill>
                  <a:srgbClr val="3D3D3D"/>
                </a:solidFill>
                <a:latin typeface="Microsoft Sans Serif"/>
                <a:cs typeface="Microsoft Sans Serif"/>
              </a:rPr>
              <a:t>g</a:t>
            </a:r>
            <a:r>
              <a:rPr dirty="0" sz="18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0">
                <a:solidFill>
                  <a:srgbClr val="3D3D3D"/>
                </a:solidFill>
                <a:latin typeface="Microsoft Sans Serif"/>
                <a:cs typeface="Microsoft Sans Serif"/>
              </a:rPr>
              <a:t>condition</a:t>
            </a:r>
            <a:r>
              <a:rPr dirty="0" sz="1850" spc="120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8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85">
                <a:solidFill>
                  <a:srgbClr val="3D3D3D"/>
                </a:solidFill>
                <a:latin typeface="Microsoft Sans Serif"/>
                <a:cs typeface="Microsoft Sans Serif"/>
              </a:rPr>
              <a:t>includ</a:t>
            </a:r>
            <a:r>
              <a:rPr dirty="0" sz="1850" spc="114">
                <a:solidFill>
                  <a:srgbClr val="3D3D3D"/>
                </a:solidFill>
                <a:latin typeface="Microsoft Sans Serif"/>
                <a:cs typeface="Microsoft Sans Serif"/>
              </a:rPr>
              <a:t>e</a:t>
            </a:r>
            <a:r>
              <a:rPr dirty="0" sz="18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5">
                <a:solidFill>
                  <a:srgbClr val="3D3D3D"/>
                </a:solidFill>
                <a:latin typeface="Microsoft Sans Serif"/>
                <a:cs typeface="Microsoft Sans Serif"/>
              </a:rPr>
              <a:t>:</a:t>
            </a:r>
            <a:endParaRPr sz="18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vira</a:t>
            </a:r>
            <a:r>
              <a:rPr dirty="0" sz="1850">
                <a:solidFill>
                  <a:srgbClr val="3D3D3D"/>
                </a:solidFill>
                <a:latin typeface="Microsoft Sans Serif"/>
                <a:cs typeface="Microsoft Sans Serif"/>
              </a:rPr>
              <a:t>l</a:t>
            </a:r>
            <a:r>
              <a:rPr dirty="0" sz="18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>
                <a:solidFill>
                  <a:srgbClr val="3D3D3D"/>
                </a:solidFill>
                <a:latin typeface="Microsoft Sans Serif"/>
                <a:cs typeface="Microsoft Sans Serif"/>
              </a:rPr>
              <a:t>uppe</a:t>
            </a:r>
            <a:r>
              <a:rPr dirty="0" sz="1850">
                <a:solidFill>
                  <a:srgbClr val="3D3D3D"/>
                </a:solidFill>
                <a:latin typeface="Microsoft Sans Serif"/>
                <a:cs typeface="Microsoft Sans Serif"/>
              </a:rPr>
              <a:t>r</a:t>
            </a:r>
            <a:r>
              <a:rPr dirty="0" sz="18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respirator</a:t>
            </a:r>
            <a:r>
              <a:rPr dirty="0" sz="1850" spc="5">
                <a:solidFill>
                  <a:srgbClr val="3D3D3D"/>
                </a:solidFill>
                <a:latin typeface="Microsoft Sans Serif"/>
                <a:cs typeface="Microsoft Sans Serif"/>
              </a:rPr>
              <a:t>y</a:t>
            </a:r>
            <a:r>
              <a:rPr dirty="0" sz="18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>
                <a:solidFill>
                  <a:srgbClr val="3D3D3D"/>
                </a:solidFill>
                <a:latin typeface="Microsoft Sans Serif"/>
                <a:cs typeface="Microsoft Sans Serif"/>
              </a:rPr>
              <a:t>trac</a:t>
            </a:r>
            <a:r>
              <a:rPr dirty="0" sz="1850">
                <a:solidFill>
                  <a:srgbClr val="3D3D3D"/>
                </a:solidFill>
                <a:latin typeface="Microsoft Sans Serif"/>
                <a:cs typeface="Microsoft Sans Serif"/>
              </a:rPr>
              <a:t>t</a:t>
            </a:r>
            <a:r>
              <a:rPr dirty="0" sz="18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infections.</a:t>
            </a:r>
            <a:endParaRPr sz="18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allergi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c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rhinitis.</a:t>
            </a:r>
            <a:endParaRPr sz="18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40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cigarett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e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smok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e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exposure.</a:t>
            </a:r>
            <a:endParaRPr sz="18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2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immune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deficiencies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particularly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antibody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production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(immunoglobulin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IgG,</a:t>
            </a:r>
            <a:endParaRPr sz="1800">
              <a:latin typeface="Microsoft Sans Serif"/>
              <a:cs typeface="Microsoft Sans Serif"/>
            </a:endParaRPr>
          </a:p>
          <a:p>
            <a:pPr marL="532130">
              <a:lnSpc>
                <a:spcPct val="100000"/>
              </a:lnSpc>
              <a:spcBef>
                <a:spcPts val="235"/>
              </a:spcBef>
            </a:pP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IgG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subclasses,</a:t>
            </a:r>
            <a:r>
              <a:rPr dirty="0" sz="175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IgA),</a:t>
            </a:r>
            <a:r>
              <a:rPr dirty="0" sz="1750" spc="-7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abnormalities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phagocyte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function.</a:t>
            </a:r>
            <a:endParaRPr sz="17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7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cysti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c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fibrosi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ciliar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y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dysfunction.</a:t>
            </a:r>
            <a:endParaRPr sz="18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40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gastroesophagea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l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reflux.</a:t>
            </a:r>
            <a:endParaRPr sz="17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anatomi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c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defect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s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(clef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t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palate)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,</a:t>
            </a:r>
            <a:r>
              <a:rPr dirty="0" sz="175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nasa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l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polyps.</a:t>
            </a:r>
            <a:endParaRPr sz="17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18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7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foreign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bodies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(including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nasogastric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tubes).</a:t>
            </a:r>
            <a:endParaRPr sz="1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130175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25"/>
              </a:spcBef>
            </a:pPr>
            <a:r>
              <a:rPr dirty="0" sz="2450" spc="45">
                <a:solidFill>
                  <a:srgbClr val="FFFFFF"/>
                </a:solidFill>
              </a:rPr>
              <a:t>CLINICAL</a:t>
            </a:r>
            <a:r>
              <a:rPr dirty="0" sz="2450" spc="5">
                <a:solidFill>
                  <a:srgbClr val="FFFFFF"/>
                </a:solidFill>
              </a:rPr>
              <a:t> </a:t>
            </a:r>
            <a:r>
              <a:rPr dirty="0" sz="2450" spc="15">
                <a:solidFill>
                  <a:srgbClr val="FFFFFF"/>
                </a:solidFill>
              </a:rPr>
              <a:t>MANIFESTATIONS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668075" y="1424048"/>
            <a:ext cx="8749030" cy="409384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Children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sinusitis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can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present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nonspecific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complaints,</a:t>
            </a:r>
            <a:r>
              <a:rPr dirty="0" sz="15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including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:</a:t>
            </a:r>
            <a:endParaRPr sz="15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7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congestion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purulent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discharge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(unilateral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or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bilateral).</a:t>
            </a:r>
            <a:endParaRPr sz="14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6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3D3D3D"/>
                </a:solidFill>
                <a:latin typeface="Microsoft Sans Serif"/>
                <a:cs typeface="Microsoft Sans Serif"/>
              </a:rPr>
              <a:t>Fever</a:t>
            </a:r>
            <a:r>
              <a:rPr dirty="0" sz="1400" spc="15">
                <a:solidFill>
                  <a:srgbClr val="3D3D3D"/>
                </a:solidFill>
                <a:latin typeface="Microsoft Sans Serif"/>
                <a:cs typeface="Microsoft Sans Serif"/>
              </a:rPr>
              <a:t> and </a:t>
            </a:r>
            <a:r>
              <a:rPr dirty="0" sz="1400" spc="10">
                <a:solidFill>
                  <a:srgbClr val="3D3D3D"/>
                </a:solidFill>
                <a:latin typeface="Microsoft Sans Serif"/>
                <a:cs typeface="Microsoft Sans Serif"/>
              </a:rPr>
              <a:t>cough.</a:t>
            </a:r>
            <a:endParaRPr sz="14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400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8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bad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breath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3D3D3D"/>
                </a:solidFill>
                <a:latin typeface="Microsoft Sans Serif"/>
                <a:cs typeface="Microsoft Sans Serif"/>
              </a:rPr>
              <a:t>(halitosis)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decreased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sense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3D3D3D"/>
                </a:solidFill>
                <a:latin typeface="Microsoft Sans Serif"/>
                <a:cs typeface="Microsoft Sans Serif"/>
              </a:rPr>
              <a:t>smell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3D3D3D"/>
                </a:solidFill>
                <a:latin typeface="Microsoft Sans Serif"/>
                <a:cs typeface="Microsoft Sans Serif"/>
              </a:rPr>
              <a:t>(hyposmia).</a:t>
            </a:r>
            <a:endParaRPr sz="145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6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periorbital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 edema.</a:t>
            </a:r>
            <a:endParaRPr sz="1500">
              <a:latin typeface="Microsoft Sans Serif"/>
              <a:cs typeface="Microsoft Sans Serif"/>
            </a:endParaRPr>
          </a:p>
          <a:p>
            <a:pPr marL="279400">
              <a:lnSpc>
                <a:spcPct val="100000"/>
              </a:lnSpc>
              <a:spcBef>
                <a:spcPts val="3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9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Headache,</a:t>
            </a:r>
            <a:r>
              <a:rPr dirty="0" sz="1450" spc="-6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pressure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exacerbated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bending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forward,</a:t>
            </a:r>
            <a:r>
              <a:rPr dirty="0" sz="1450" spc="-5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maxillary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tooth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pain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facial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pain.</a:t>
            </a: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20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Physical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examination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reveal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erythema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swelling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mucosa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purulent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discharge.</a:t>
            </a:r>
            <a:endParaRPr sz="1450">
              <a:latin typeface="Microsoft Sans Serif"/>
              <a:cs typeface="Microsoft Sans Serif"/>
            </a:endParaRPr>
          </a:p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dirty="0" sz="1550" spc="80">
                <a:solidFill>
                  <a:srgbClr val="3D3D3D"/>
                </a:solidFill>
                <a:latin typeface="Microsoft Sans Serif"/>
                <a:cs typeface="Microsoft Sans Serif"/>
              </a:rPr>
              <a:t>Sinus</a:t>
            </a:r>
            <a:r>
              <a:rPr dirty="0" sz="15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3D3D3D"/>
                </a:solidFill>
                <a:latin typeface="Microsoft Sans Serif"/>
                <a:cs typeface="Microsoft Sans Serif"/>
              </a:rPr>
              <a:t>tenderness</a:t>
            </a:r>
            <a:r>
              <a:rPr dirty="0" sz="15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5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3D3D3D"/>
                </a:solidFill>
                <a:latin typeface="Microsoft Sans Serif"/>
                <a:cs typeface="Microsoft Sans Serif"/>
              </a:rPr>
              <a:t>Transllimination</a:t>
            </a:r>
            <a:r>
              <a:rPr dirty="0" sz="155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3D3D3D"/>
                </a:solidFill>
                <a:latin typeface="Microsoft Sans Serif"/>
                <a:cs typeface="Microsoft Sans Serif"/>
              </a:rPr>
              <a:t>opaque</a:t>
            </a:r>
            <a:r>
              <a:rPr dirty="0" sz="14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3D3D3D"/>
                </a:solidFill>
                <a:latin typeface="Microsoft Sans Serif"/>
                <a:cs typeface="Microsoft Sans Serif"/>
              </a:rPr>
              <a:t>sinuses</a:t>
            </a:r>
            <a:r>
              <a:rPr dirty="0" sz="14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4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3D3D3D"/>
                </a:solidFill>
                <a:latin typeface="Microsoft Sans Serif"/>
                <a:cs typeface="Microsoft Sans Serif"/>
              </a:rPr>
              <a:t>adults.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650" spc="-28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1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60">
                <a:solidFill>
                  <a:srgbClr val="3D3D3D"/>
                </a:solidFill>
                <a:latin typeface="Microsoft Sans Serif"/>
                <a:cs typeface="Microsoft Sans Serif"/>
              </a:rPr>
              <a:t>Differentiating</a:t>
            </a:r>
            <a:r>
              <a:rPr dirty="0" sz="16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5">
                <a:solidFill>
                  <a:srgbClr val="3D3D3D"/>
                </a:solidFill>
                <a:latin typeface="Microsoft Sans Serif"/>
                <a:cs typeface="Microsoft Sans Serif"/>
              </a:rPr>
              <a:t>bacterial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3D3D3D"/>
                </a:solidFill>
                <a:latin typeface="Microsoft Sans Serif"/>
                <a:cs typeface="Microsoft Sans Serif"/>
              </a:rPr>
              <a:t>sinusitis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3D3D3D"/>
                </a:solidFill>
                <a:latin typeface="Microsoft Sans Serif"/>
                <a:cs typeface="Microsoft Sans Serif"/>
              </a:rPr>
              <a:t>from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3D3D3D"/>
                </a:solidFill>
                <a:latin typeface="Microsoft Sans Serif"/>
                <a:cs typeface="Microsoft Sans Serif"/>
              </a:rPr>
              <a:t>a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5">
                <a:solidFill>
                  <a:srgbClr val="3D3D3D"/>
                </a:solidFill>
                <a:latin typeface="Microsoft Sans Serif"/>
                <a:cs typeface="Microsoft Sans Serif"/>
              </a:rPr>
              <a:t>cold</a:t>
            </a:r>
            <a:endParaRPr sz="1600">
              <a:latin typeface="Microsoft Sans Serif"/>
              <a:cs typeface="Microsoft Sans Serif"/>
            </a:endParaRPr>
          </a:p>
          <a:p>
            <a:pPr marL="615950" indent="-377825">
              <a:lnSpc>
                <a:spcPct val="100000"/>
              </a:lnSpc>
              <a:spcBef>
                <a:spcPts val="400"/>
              </a:spcBef>
              <a:buClr>
                <a:srgbClr val="903163"/>
              </a:buClr>
              <a:buSzPct val="106451"/>
              <a:buAutoNum type="arabicPeriod"/>
              <a:tabLst>
                <a:tab pos="615950" algn="l"/>
                <a:tab pos="616585" algn="l"/>
              </a:tabLst>
            </a:pPr>
            <a:r>
              <a:rPr dirty="0" sz="1550" spc="50">
                <a:solidFill>
                  <a:srgbClr val="3D3D3D"/>
                </a:solidFill>
                <a:latin typeface="Microsoft Sans Serif"/>
                <a:cs typeface="Microsoft Sans Serif"/>
              </a:rPr>
              <a:t>Persistence</a:t>
            </a:r>
            <a:r>
              <a:rPr dirty="0" sz="1550" spc="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congestion,</a:t>
            </a:r>
            <a:r>
              <a:rPr dirty="0" sz="1450" spc="-5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rhinorrhea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(of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any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quality)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daytime</a:t>
            </a:r>
            <a:r>
              <a:rPr dirty="0" sz="14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cough</a:t>
            </a:r>
            <a:r>
              <a:rPr dirty="0" sz="1450" spc="9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≥10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3D3D3D"/>
                </a:solidFill>
                <a:latin typeface="Microsoft Sans Serif"/>
                <a:cs typeface="Microsoft Sans Serif"/>
              </a:rPr>
              <a:t>days</a:t>
            </a:r>
            <a:endParaRPr sz="1500">
              <a:latin typeface="Microsoft Sans Serif"/>
              <a:cs typeface="Microsoft Sans Serif"/>
            </a:endParaRPr>
          </a:p>
          <a:p>
            <a:pPr marL="61595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solidFill>
                  <a:srgbClr val="3D3D3D"/>
                </a:solidFill>
                <a:latin typeface="Microsoft Sans Serif"/>
                <a:cs typeface="Microsoft Sans Serif"/>
              </a:rPr>
              <a:t>without improvement.</a:t>
            </a:r>
            <a:endParaRPr sz="1550">
              <a:latin typeface="Microsoft Sans Serif"/>
              <a:cs typeface="Microsoft Sans Serif"/>
            </a:endParaRPr>
          </a:p>
          <a:p>
            <a:pPr marL="615950" indent="-377825">
              <a:lnSpc>
                <a:spcPct val="100000"/>
              </a:lnSpc>
              <a:spcBef>
                <a:spcPts val="415"/>
              </a:spcBef>
              <a:buClr>
                <a:srgbClr val="903163"/>
              </a:buClr>
              <a:buSzPct val="103125"/>
              <a:buAutoNum type="arabicPeriod" startAt="2"/>
              <a:tabLst>
                <a:tab pos="615950" algn="l"/>
                <a:tab pos="616585" algn="l"/>
              </a:tabLst>
            </a:pPr>
            <a:r>
              <a:rPr dirty="0" sz="1600" spc="20">
                <a:solidFill>
                  <a:srgbClr val="3D3D3D"/>
                </a:solidFill>
                <a:latin typeface="Microsoft Sans Serif"/>
                <a:cs typeface="Microsoft Sans Serif"/>
              </a:rPr>
              <a:t>Severe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80">
                <a:solidFill>
                  <a:srgbClr val="3D3D3D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600" spc="6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temperature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≥39°C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(102°F)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purulent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discharge</a:t>
            </a:r>
            <a:r>
              <a:rPr dirty="0" sz="1500" spc="3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&gt;=3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3D3D3D"/>
                </a:solidFill>
                <a:latin typeface="Microsoft Sans Serif"/>
                <a:cs typeface="Microsoft Sans Serif"/>
              </a:rPr>
              <a:t>days</a:t>
            </a:r>
            <a:r>
              <a:rPr dirty="0" sz="1650" spc="70">
                <a:solidFill>
                  <a:srgbClr val="3D3D3D"/>
                </a:solidFill>
                <a:latin typeface="Microsoft Sans Serif"/>
                <a:cs typeface="Microsoft Sans Serif"/>
              </a:rPr>
              <a:t>.</a:t>
            </a:r>
            <a:endParaRPr sz="1650">
              <a:latin typeface="Microsoft Sans Serif"/>
              <a:cs typeface="Microsoft Sans Serif"/>
            </a:endParaRPr>
          </a:p>
          <a:p>
            <a:pPr marL="615950" indent="-377825">
              <a:lnSpc>
                <a:spcPct val="100000"/>
              </a:lnSpc>
              <a:spcBef>
                <a:spcPts val="395"/>
              </a:spcBef>
              <a:buClr>
                <a:srgbClr val="903163"/>
              </a:buClr>
              <a:buSzPct val="103125"/>
              <a:buAutoNum type="arabicPeriod" startAt="2"/>
              <a:tabLst>
                <a:tab pos="615950" algn="l"/>
                <a:tab pos="616585" algn="l"/>
              </a:tabLst>
            </a:pPr>
            <a:r>
              <a:rPr dirty="0" sz="1600" spc="70">
                <a:solidFill>
                  <a:srgbClr val="3D3D3D"/>
                </a:solidFill>
                <a:latin typeface="Microsoft Sans Serif"/>
                <a:cs typeface="Microsoft Sans Serif"/>
              </a:rPr>
              <a:t>Worsening</a:t>
            </a:r>
            <a:r>
              <a:rPr dirty="0" sz="16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90">
                <a:solidFill>
                  <a:srgbClr val="3D3D3D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600" spc="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either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recurrence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after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an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initial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improvement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or</a:t>
            </a:r>
            <a:r>
              <a:rPr dirty="0" sz="15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new</a:t>
            </a:r>
            <a:endParaRPr sz="1500">
              <a:latin typeface="Microsoft Sans Serif"/>
              <a:cs typeface="Microsoft Sans Serif"/>
            </a:endParaRPr>
          </a:p>
          <a:p>
            <a:pPr marL="615950">
              <a:lnSpc>
                <a:spcPct val="100000"/>
              </a:lnSpc>
              <a:spcBef>
                <a:spcPts val="200"/>
              </a:spcBef>
            </a:pP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fever,</a:t>
            </a:r>
            <a:r>
              <a:rPr dirty="0" sz="1450" spc="-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discharge</a:t>
            </a:r>
            <a:r>
              <a:rPr dirty="0" sz="145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daytime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3D3D3D"/>
                </a:solidFill>
                <a:latin typeface="Microsoft Sans Serif"/>
                <a:cs typeface="Microsoft Sans Serif"/>
              </a:rPr>
              <a:t>cough.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</a:pPr>
            <a:r>
              <a:rPr dirty="0" sz="2450" spc="10">
                <a:solidFill>
                  <a:srgbClr val="FFFFFF"/>
                </a:solidFill>
              </a:rPr>
              <a:t>DIAGNOSIS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500173" y="1868295"/>
            <a:ext cx="8717280" cy="32340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42380" algn="l"/>
              </a:tabLst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2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>
                <a:solidFill>
                  <a:srgbClr val="FF0000"/>
                </a:solidFill>
                <a:latin typeface="Microsoft Sans Serif"/>
                <a:cs typeface="Microsoft Sans Serif"/>
              </a:rPr>
              <a:t>The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FF0000"/>
                </a:solidFill>
                <a:latin typeface="Microsoft Sans Serif"/>
                <a:cs typeface="Microsoft Sans Serif"/>
              </a:rPr>
              <a:t>clinical</a:t>
            </a:r>
            <a:r>
              <a:rPr dirty="0" sz="175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FF0000"/>
                </a:solidFill>
                <a:latin typeface="Microsoft Sans Serif"/>
                <a:cs typeface="Microsoft Sans Serif"/>
              </a:rPr>
              <a:t>diagnosis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FF0000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FF0000"/>
                </a:solidFill>
                <a:latin typeface="Microsoft Sans Serif"/>
                <a:cs typeface="Microsoft Sans Serif"/>
              </a:rPr>
              <a:t>acute</a:t>
            </a:r>
            <a:r>
              <a:rPr dirty="0" sz="175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FF0000"/>
                </a:solidFill>
                <a:latin typeface="Microsoft Sans Serif"/>
                <a:cs typeface="Microsoft Sans Serif"/>
              </a:rPr>
              <a:t>bacterial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FF0000"/>
                </a:solidFill>
                <a:latin typeface="Microsoft Sans Serif"/>
                <a:cs typeface="Microsoft Sans Serif"/>
              </a:rPr>
              <a:t>sinusitis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FF0000"/>
                </a:solidFill>
                <a:latin typeface="Microsoft Sans Serif"/>
                <a:cs typeface="Microsoft Sans Serif"/>
              </a:rPr>
              <a:t>is</a:t>
            </a:r>
            <a:r>
              <a:rPr dirty="0" sz="175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FF0000"/>
                </a:solidFill>
                <a:latin typeface="Microsoft Sans Serif"/>
                <a:cs typeface="Microsoft Sans Serif"/>
              </a:rPr>
              <a:t>based</a:t>
            </a:r>
            <a:r>
              <a:rPr dirty="0" sz="175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FF0000"/>
                </a:solidFill>
                <a:latin typeface="Microsoft Sans Serif"/>
                <a:cs typeface="Microsoft Sans Serif"/>
              </a:rPr>
              <a:t>on	</a:t>
            </a:r>
            <a:r>
              <a:rPr dirty="0" sz="1850" spc="105">
                <a:solidFill>
                  <a:srgbClr val="FF0000"/>
                </a:solidFill>
                <a:latin typeface="Microsoft Sans Serif"/>
                <a:cs typeface="Microsoft Sans Serif"/>
              </a:rPr>
              <a:t>history</a:t>
            </a:r>
            <a:r>
              <a:rPr dirty="0" sz="185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75">
                <a:solidFill>
                  <a:srgbClr val="FF0000"/>
                </a:solidFill>
                <a:latin typeface="Microsoft Sans Serif"/>
                <a:cs typeface="Microsoft Sans Serif"/>
              </a:rPr>
              <a:t>and</a:t>
            </a:r>
            <a:r>
              <a:rPr dirty="0" sz="185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90">
                <a:solidFill>
                  <a:srgbClr val="FF0000"/>
                </a:solidFill>
                <a:latin typeface="Microsoft Sans Serif"/>
                <a:cs typeface="Microsoft Sans Serif"/>
              </a:rPr>
              <a:t>physical</a:t>
            </a:r>
            <a:endParaRPr sz="185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  <a:spcBef>
                <a:spcPts val="35"/>
              </a:spcBef>
            </a:pPr>
            <a:r>
              <a:rPr dirty="0" sz="1950" spc="85">
                <a:solidFill>
                  <a:srgbClr val="FF0000"/>
                </a:solidFill>
                <a:latin typeface="Microsoft Sans Serif"/>
                <a:cs typeface="Microsoft Sans Serif"/>
              </a:rPr>
              <a:t>examination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18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Bacteria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3D3D3D"/>
                </a:solidFill>
                <a:latin typeface="Microsoft Sans Serif"/>
                <a:cs typeface="Microsoft Sans Serif"/>
              </a:rPr>
              <a:t>recovered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3D3D3D"/>
                </a:solidFill>
                <a:latin typeface="Microsoft Sans Serif"/>
                <a:cs typeface="Microsoft Sans Serif"/>
              </a:rPr>
              <a:t>from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3D3D3D"/>
                </a:solidFill>
                <a:latin typeface="Microsoft Sans Serif"/>
                <a:cs typeface="Microsoft Sans Serif"/>
              </a:rPr>
              <a:t>maxillary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3D3D3D"/>
                </a:solidFill>
                <a:latin typeface="Microsoft Sans Serif"/>
                <a:cs typeface="Microsoft Sans Serif"/>
              </a:rPr>
              <a:t>sinus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3D3D3D"/>
                </a:solidFill>
                <a:latin typeface="Microsoft Sans Serif"/>
                <a:cs typeface="Microsoft Sans Serif"/>
              </a:rPr>
              <a:t>aspirates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9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">
                <a:solidFill>
                  <a:srgbClr val="3D3D3D"/>
                </a:solidFill>
                <a:latin typeface="Microsoft Sans Serif"/>
                <a:cs typeface="Microsoft Sans Serif"/>
              </a:rPr>
              <a:t>70%</a:t>
            </a:r>
            <a:r>
              <a:rPr dirty="0" sz="1900" spc="1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children.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14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>
                <a:solidFill>
                  <a:srgbClr val="3D3D3D"/>
                </a:solidFill>
                <a:latin typeface="Verdana"/>
                <a:cs typeface="Verdana"/>
              </a:rPr>
              <a:t>Sinus</a:t>
            </a:r>
            <a:r>
              <a:rPr dirty="0" sz="1750" spc="-125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3D3D3D"/>
                </a:solidFill>
                <a:latin typeface="Verdana"/>
                <a:cs typeface="Verdana"/>
              </a:rPr>
              <a:t>aspirate</a:t>
            </a:r>
            <a:r>
              <a:rPr dirty="0" sz="1750" spc="-120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3D3D3D"/>
                </a:solidFill>
                <a:latin typeface="Verdana"/>
                <a:cs typeface="Verdana"/>
              </a:rPr>
              <a:t>culture</a:t>
            </a:r>
            <a:r>
              <a:rPr dirty="0" sz="1750" spc="45">
                <a:solidFill>
                  <a:srgbClr val="3D3D3D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only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accurate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method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diagnosis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but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practical</a:t>
            </a:r>
            <a:endParaRPr sz="180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  <a:spcBef>
                <a:spcPts val="185"/>
              </a:spcBef>
            </a:pP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but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necessary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for</a:t>
            </a:r>
            <a:r>
              <a:rPr dirty="0" sz="1800" spc="17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750" spc="1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immunosuppressed</a:t>
            </a:r>
            <a:r>
              <a:rPr dirty="0" u="heavy" sz="1750" spc="3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1750" spc="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patients</a:t>
            </a:r>
            <a:r>
              <a:rPr dirty="0" u="heavy" sz="1750" spc="15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suspected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fungal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sinusitis.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19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sinus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3D3D3D"/>
                </a:solidFill>
                <a:latin typeface="Microsoft Sans Serif"/>
                <a:cs typeface="Microsoft Sans Serif"/>
              </a:rPr>
              <a:t>plain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3D3D3D"/>
                </a:solidFill>
                <a:latin typeface="Microsoft Sans Serif"/>
                <a:cs typeface="Microsoft Sans Serif"/>
              </a:rPr>
              <a:t>x-rays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3D3D3D"/>
                </a:solidFill>
                <a:latin typeface="Microsoft Sans Serif"/>
                <a:cs typeface="Microsoft Sans Serif"/>
              </a:rPr>
              <a:t>helpful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should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3D3D3D"/>
                </a:solidFill>
                <a:latin typeface="Microsoft Sans Serif"/>
                <a:cs typeface="Microsoft Sans Serif"/>
              </a:rPr>
              <a:t>be</a:t>
            </a:r>
            <a:r>
              <a:rPr dirty="0" sz="19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3D3D3D"/>
                </a:solidFill>
                <a:latin typeface="Microsoft Sans Serif"/>
                <a:cs typeface="Microsoft Sans Serif"/>
              </a:rPr>
              <a:t>done</a:t>
            </a:r>
            <a:endParaRPr sz="1900">
              <a:latin typeface="Microsoft Sans Serif"/>
              <a:cs typeface="Microsoft Sans Serif"/>
            </a:endParaRPr>
          </a:p>
          <a:p>
            <a:pPr marL="264795" marR="219075" indent="-252729">
              <a:lnSpc>
                <a:spcPct val="101499"/>
              </a:lnSpc>
              <a:spcBef>
                <a:spcPts val="969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30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">
                <a:solidFill>
                  <a:srgbClr val="3D3D3D"/>
                </a:solidFill>
                <a:latin typeface="Microsoft Sans Serif"/>
                <a:cs typeface="Microsoft Sans Serif"/>
              </a:rPr>
              <a:t>CT </a:t>
            </a:r>
            <a:r>
              <a:rPr dirty="0" sz="1850" spc="80">
                <a:solidFill>
                  <a:srgbClr val="3D3D3D"/>
                </a:solidFill>
                <a:latin typeface="Microsoft Sans Serif"/>
                <a:cs typeface="Microsoft Sans Serif"/>
              </a:rPr>
              <a:t>scans </a:t>
            </a:r>
            <a:r>
              <a:rPr dirty="0" sz="1850" spc="100">
                <a:solidFill>
                  <a:srgbClr val="3D3D3D"/>
                </a:solidFill>
                <a:latin typeface="Microsoft Sans Serif"/>
                <a:cs typeface="Microsoft Sans Serif"/>
              </a:rPr>
              <a:t>of </a:t>
            </a:r>
            <a:r>
              <a:rPr dirty="0" sz="1850" spc="65">
                <a:solidFill>
                  <a:srgbClr val="3D3D3D"/>
                </a:solidFill>
                <a:latin typeface="Microsoft Sans Serif"/>
                <a:cs typeface="Microsoft Sans Serif"/>
              </a:rPr>
              <a:t>the </a:t>
            </a:r>
            <a:r>
              <a:rPr dirty="0" sz="1850" spc="80">
                <a:solidFill>
                  <a:srgbClr val="3D3D3D"/>
                </a:solidFill>
                <a:latin typeface="Microsoft Sans Serif"/>
                <a:cs typeface="Microsoft Sans Serif"/>
              </a:rPr>
              <a:t>sinuses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may show signs 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of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sinusitis like</a:t>
            </a:r>
            <a:r>
              <a:rPr dirty="0" sz="1750" spc="-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75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opacification, mucosal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750" spc="1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thickening, or </a:t>
            </a:r>
            <a:r>
              <a:rPr dirty="0" u="heavy" sz="1750" spc="1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presence </a:t>
            </a:r>
            <a:r>
              <a:rPr dirty="0" u="heavy" sz="1750" spc="1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of </a:t>
            </a:r>
            <a:r>
              <a:rPr dirty="0" u="heavy" sz="1750" spc="1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an </a:t>
            </a:r>
            <a:r>
              <a:rPr dirty="0" u="heavy" sz="1750" spc="5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air–fluid </a:t>
            </a:r>
            <a:r>
              <a:rPr dirty="0" u="heavy" sz="1750" spc="5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Microsoft Sans Serif"/>
                <a:cs typeface="Microsoft Sans Serif"/>
              </a:rPr>
              <a:t>level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but are </a:t>
            </a:r>
            <a:r>
              <a:rPr dirty="0" sz="1950" spc="120">
                <a:solidFill>
                  <a:srgbClr val="3D3D3D"/>
                </a:solidFill>
                <a:latin typeface="Microsoft Sans Serif"/>
                <a:cs typeface="Microsoft Sans Serif"/>
              </a:rPr>
              <a:t>not </a:t>
            </a:r>
            <a:r>
              <a:rPr dirty="0" sz="1950" spc="95">
                <a:solidFill>
                  <a:srgbClr val="3D3D3D"/>
                </a:solidFill>
                <a:latin typeface="Microsoft Sans Serif"/>
                <a:cs typeface="Microsoft Sans Serif"/>
              </a:rPr>
              <a:t>recommended </a:t>
            </a:r>
            <a:r>
              <a:rPr dirty="0" sz="1950" spc="110">
                <a:solidFill>
                  <a:srgbClr val="3D3D3D"/>
                </a:solidFill>
                <a:latin typeface="Microsoft Sans Serif"/>
                <a:cs typeface="Microsoft Sans Serif"/>
              </a:rPr>
              <a:t>in </a:t>
            </a:r>
            <a:r>
              <a:rPr dirty="0" sz="1950" spc="114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3D3D3D"/>
                </a:solidFill>
                <a:latin typeface="Microsoft Sans Serif"/>
                <a:cs typeface="Microsoft Sans Serif"/>
              </a:rPr>
              <a:t>otherwise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3D3D3D"/>
                </a:solidFill>
                <a:latin typeface="Microsoft Sans Serif"/>
                <a:cs typeface="Microsoft Sans Serif"/>
              </a:rPr>
              <a:t>healthy</a:t>
            </a:r>
            <a:r>
              <a:rPr dirty="0" sz="19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00">
                <a:solidFill>
                  <a:srgbClr val="3D3D3D"/>
                </a:solidFill>
                <a:latin typeface="Microsoft Sans Serif"/>
                <a:cs typeface="Microsoft Sans Serif"/>
              </a:rPr>
              <a:t>children</a:t>
            </a:r>
            <a:r>
              <a:rPr dirty="0" sz="1900" spc="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80">
                <a:solidFill>
                  <a:srgbClr val="3D3D3D"/>
                </a:solidFill>
                <a:latin typeface="Microsoft Sans Serif"/>
                <a:cs typeface="Microsoft Sans Serif"/>
              </a:rPr>
              <a:t>uncomplicated</a:t>
            </a:r>
            <a:r>
              <a:rPr dirty="0" sz="1950" spc="-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sinusitis</a:t>
            </a:r>
            <a:endParaRPr sz="1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415325" y="391618"/>
            <a:ext cx="5346700" cy="3562985"/>
            <a:chOff x="2415325" y="391618"/>
            <a:chExt cx="5346700" cy="3562985"/>
          </a:xfrm>
        </p:grpSpPr>
        <p:sp>
          <p:nvSpPr>
            <p:cNvPr id="6" name="object 6"/>
            <p:cNvSpPr/>
            <p:nvPr/>
          </p:nvSpPr>
          <p:spPr>
            <a:xfrm>
              <a:off x="3499485" y="391618"/>
              <a:ext cx="3055620" cy="75565"/>
            </a:xfrm>
            <a:custGeom>
              <a:avLst/>
              <a:gdLst/>
              <a:ahLst/>
              <a:cxnLst/>
              <a:rect l="l" t="t" r="r" b="b"/>
              <a:pathLst>
                <a:path w="3055620" h="75565">
                  <a:moveTo>
                    <a:pt x="3055239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3055239" y="75437"/>
                  </a:lnTo>
                  <a:lnTo>
                    <a:pt x="3055239" y="0"/>
                  </a:lnTo>
                  <a:close/>
                </a:path>
              </a:pathLst>
            </a:custGeom>
            <a:solidFill>
              <a:srgbClr val="9031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5325" y="407596"/>
              <a:ext cx="5346668" cy="354663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24529" y="4103082"/>
            <a:ext cx="5681345" cy="9245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135"/>
              </a:spcBef>
            </a:pPr>
            <a:r>
              <a:rPr dirty="0" sz="1950" spc="70">
                <a:latin typeface="Microsoft Sans Serif"/>
                <a:cs typeface="Microsoft Sans Serif"/>
              </a:rPr>
              <a:t>Coronal</a:t>
            </a:r>
            <a:r>
              <a:rPr dirty="0" sz="1950" spc="15">
                <a:latin typeface="Microsoft Sans Serif"/>
                <a:cs typeface="Microsoft Sans Serif"/>
              </a:rPr>
              <a:t> </a:t>
            </a:r>
            <a:r>
              <a:rPr dirty="0" sz="1950" spc="-5">
                <a:latin typeface="Microsoft Sans Serif"/>
                <a:cs typeface="Microsoft Sans Serif"/>
              </a:rPr>
              <a:t>CT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75">
                <a:latin typeface="Microsoft Sans Serif"/>
                <a:cs typeface="Microsoft Sans Serif"/>
              </a:rPr>
              <a:t>scan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105">
                <a:latin typeface="Microsoft Sans Serif"/>
                <a:cs typeface="Microsoft Sans Serif"/>
              </a:rPr>
              <a:t>of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85">
                <a:latin typeface="Microsoft Sans Serif"/>
                <a:cs typeface="Microsoft Sans Serif"/>
              </a:rPr>
              <a:t>normal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>
                <a:latin typeface="Microsoft Sans Serif"/>
                <a:cs typeface="Microsoft Sans Serif"/>
              </a:rPr>
              <a:t>3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105">
                <a:latin typeface="Microsoft Sans Serif"/>
                <a:cs typeface="Microsoft Sans Serif"/>
              </a:rPr>
              <a:t>yr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100">
                <a:latin typeface="Microsoft Sans Serif"/>
                <a:cs typeface="Microsoft Sans Serif"/>
              </a:rPr>
              <a:t>old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80">
                <a:latin typeface="Microsoft Sans Serif"/>
                <a:cs typeface="Microsoft Sans Serif"/>
              </a:rPr>
              <a:t>child.</a:t>
            </a:r>
            <a:r>
              <a:rPr dirty="0" sz="1950" spc="9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Verdana"/>
                <a:cs typeface="Verdana"/>
              </a:rPr>
              <a:t>Arrows </a:t>
            </a:r>
            <a:r>
              <a:rPr dirty="0" sz="1700" spc="-585">
                <a:latin typeface="Verdana"/>
                <a:cs typeface="Verdana"/>
              </a:rPr>
              <a:t> </a:t>
            </a:r>
            <a:r>
              <a:rPr dirty="0" sz="1900" spc="105">
                <a:latin typeface="Microsoft Sans Serif"/>
                <a:cs typeface="Microsoft Sans Serif"/>
              </a:rPr>
              <a:t>point </a:t>
            </a:r>
            <a:r>
              <a:rPr dirty="0" sz="1900" spc="110">
                <a:latin typeface="Microsoft Sans Serif"/>
                <a:cs typeface="Microsoft Sans Serif"/>
              </a:rPr>
              <a:t>to </a:t>
            </a:r>
            <a:r>
              <a:rPr dirty="0" sz="1900" spc="85">
                <a:latin typeface="Microsoft Sans Serif"/>
                <a:cs typeface="Microsoft Sans Serif"/>
              </a:rPr>
              <a:t>middle </a:t>
            </a:r>
            <a:r>
              <a:rPr dirty="0" sz="1900" spc="65">
                <a:latin typeface="Microsoft Sans Serif"/>
                <a:cs typeface="Microsoft Sans Serif"/>
              </a:rPr>
              <a:t>meatus. </a:t>
            </a:r>
            <a:r>
              <a:rPr dirty="0" sz="1900" spc="5">
                <a:latin typeface="Microsoft Sans Serif"/>
                <a:cs typeface="Microsoft Sans Serif"/>
              </a:rPr>
              <a:t>E, </a:t>
            </a:r>
            <a:r>
              <a:rPr dirty="0" sz="1900" spc="90">
                <a:latin typeface="Microsoft Sans Serif"/>
                <a:cs typeface="Microsoft Sans Serif"/>
              </a:rPr>
              <a:t>ethmoid </a:t>
            </a:r>
            <a:r>
              <a:rPr dirty="0" sz="1900" spc="95">
                <a:latin typeface="Microsoft Sans Serif"/>
                <a:cs typeface="Microsoft Sans Serif"/>
              </a:rPr>
              <a:t>sinuses; </a:t>
            </a:r>
            <a:r>
              <a:rPr dirty="0" sz="1900" spc="5">
                <a:latin typeface="Microsoft Sans Serif"/>
                <a:cs typeface="Microsoft Sans Serif"/>
              </a:rPr>
              <a:t>M, </a:t>
            </a:r>
            <a:r>
              <a:rPr dirty="0" sz="1900" spc="10">
                <a:latin typeface="Microsoft Sans Serif"/>
                <a:cs typeface="Microsoft Sans Serif"/>
              </a:rPr>
              <a:t> </a:t>
            </a:r>
            <a:r>
              <a:rPr dirty="0" sz="1850" spc="85">
                <a:latin typeface="Microsoft Sans Serif"/>
                <a:cs typeface="Microsoft Sans Serif"/>
              </a:rPr>
              <a:t>maxillary</a:t>
            </a:r>
            <a:r>
              <a:rPr dirty="0" sz="1850" spc="20">
                <a:latin typeface="Microsoft Sans Serif"/>
                <a:cs typeface="Microsoft Sans Serif"/>
              </a:rPr>
              <a:t> </a:t>
            </a:r>
            <a:r>
              <a:rPr dirty="0" sz="1850" spc="95">
                <a:latin typeface="Microsoft Sans Serif"/>
                <a:cs typeface="Microsoft Sans Serif"/>
              </a:rPr>
              <a:t>sinuses</a:t>
            </a:r>
            <a:endParaRPr sz="1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3275" y="198456"/>
            <a:ext cx="361315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600"/>
              <a:t>“Allergic</a:t>
            </a:r>
            <a:r>
              <a:rPr dirty="0" sz="3600" spc="30"/>
              <a:t> </a:t>
            </a:r>
            <a:r>
              <a:rPr dirty="0" sz="3600"/>
              <a:t>Rhinitis</a:t>
            </a:r>
            <a:r>
              <a:rPr dirty="0" sz="3600" spc="30"/>
              <a:t> </a:t>
            </a:r>
            <a:r>
              <a:rPr dirty="0" sz="3600" spc="10"/>
              <a:t>“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200660" marR="5080" indent="-188595">
              <a:lnSpc>
                <a:spcPts val="2500"/>
              </a:lnSpc>
              <a:spcBef>
                <a:spcPts val="409"/>
              </a:spcBef>
              <a:buFont typeface="Microsoft Sans Serif"/>
              <a:buChar char="•"/>
              <a:tabLst>
                <a:tab pos="282575" algn="l"/>
                <a:tab pos="283210" algn="l"/>
              </a:tabLst>
            </a:pPr>
            <a:r>
              <a:rPr dirty="0"/>
              <a:t>	</a:t>
            </a:r>
            <a:r>
              <a:rPr dirty="0"/>
              <a:t>Inflammatory</a:t>
            </a:r>
            <a:r>
              <a:rPr dirty="0" spc="20"/>
              <a:t> </a:t>
            </a:r>
            <a:r>
              <a:rPr dirty="0"/>
              <a:t>disorder</a:t>
            </a:r>
            <a:r>
              <a:rPr dirty="0" spc="25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/>
              <a:t>nasal</a:t>
            </a:r>
            <a:r>
              <a:rPr dirty="0" spc="25"/>
              <a:t> </a:t>
            </a:r>
            <a:r>
              <a:rPr dirty="0"/>
              <a:t>mucosa</a:t>
            </a:r>
            <a:r>
              <a:rPr dirty="0" spc="25"/>
              <a:t> </a:t>
            </a:r>
            <a:r>
              <a:rPr dirty="0"/>
              <a:t>marked</a:t>
            </a:r>
            <a:r>
              <a:rPr dirty="0" spc="25"/>
              <a:t> </a:t>
            </a:r>
            <a:r>
              <a:rPr dirty="0" spc="5"/>
              <a:t>by</a:t>
            </a:r>
            <a:r>
              <a:rPr dirty="0" spc="25"/>
              <a:t> </a:t>
            </a:r>
            <a:r>
              <a:rPr dirty="0"/>
              <a:t>nasal</a:t>
            </a:r>
            <a:r>
              <a:rPr dirty="0" spc="25"/>
              <a:t> </a:t>
            </a:r>
            <a:r>
              <a:rPr dirty="0"/>
              <a:t>congestion, </a:t>
            </a:r>
            <a:r>
              <a:rPr dirty="0" spc="-595"/>
              <a:t> </a:t>
            </a:r>
            <a:r>
              <a:rPr dirty="0" spc="-5"/>
              <a:t>sneezing,itching,</a:t>
            </a:r>
            <a:r>
              <a:rPr dirty="0" spc="25"/>
              <a:t> </a:t>
            </a:r>
            <a:r>
              <a:rPr dirty="0" spc="165"/>
              <a:t>rhinorrhea……</a:t>
            </a:r>
            <a:r>
              <a:rPr dirty="0" spc="30"/>
              <a:t> </a:t>
            </a:r>
            <a:r>
              <a:rPr dirty="0"/>
              <a:t>and</a:t>
            </a:r>
            <a:r>
              <a:rPr dirty="0" spc="30"/>
              <a:t> </a:t>
            </a:r>
            <a:r>
              <a:rPr dirty="0" spc="5"/>
              <a:t>may</a:t>
            </a:r>
            <a:r>
              <a:rPr dirty="0" spc="30"/>
              <a:t> </a:t>
            </a:r>
            <a:r>
              <a:rPr dirty="0" spc="5"/>
              <a:t>be</a:t>
            </a:r>
            <a:r>
              <a:rPr dirty="0" spc="30"/>
              <a:t> </a:t>
            </a:r>
            <a:r>
              <a:rPr dirty="0"/>
              <a:t>triggered</a:t>
            </a:r>
            <a:r>
              <a:rPr dirty="0" spc="25"/>
              <a:t> </a:t>
            </a:r>
            <a:r>
              <a:rPr dirty="0" spc="5"/>
              <a:t>by</a:t>
            </a:r>
            <a:r>
              <a:rPr dirty="0" spc="30"/>
              <a:t> </a:t>
            </a:r>
            <a:r>
              <a:rPr dirty="0"/>
              <a:t>many </a:t>
            </a:r>
            <a:r>
              <a:rPr dirty="0" spc="5"/>
              <a:t> </a:t>
            </a:r>
            <a:r>
              <a:rPr dirty="0" spc="-5"/>
              <a:t>allergens.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3350"/>
          </a:p>
          <a:p>
            <a:pPr marL="201295" indent="-188595">
              <a:lnSpc>
                <a:spcPct val="100000"/>
              </a:lnSpc>
              <a:buChar char="•"/>
              <a:tabLst>
                <a:tab pos="201295" algn="l"/>
              </a:tabLst>
            </a:pPr>
            <a:r>
              <a:rPr dirty="0"/>
              <a:t>It</a:t>
            </a:r>
            <a:r>
              <a:rPr dirty="0" spc="25"/>
              <a:t> </a:t>
            </a:r>
            <a:r>
              <a:rPr dirty="0" spc="-5"/>
              <a:t>is</a:t>
            </a:r>
            <a:r>
              <a:rPr dirty="0" spc="25"/>
              <a:t> </a:t>
            </a:r>
            <a:r>
              <a:rPr dirty="0"/>
              <a:t>considered</a:t>
            </a:r>
            <a:r>
              <a:rPr dirty="0" spc="30"/>
              <a:t> </a:t>
            </a:r>
            <a:r>
              <a:rPr dirty="0"/>
              <a:t>the</a:t>
            </a:r>
            <a:r>
              <a:rPr dirty="0" spc="25"/>
              <a:t> </a:t>
            </a:r>
            <a:r>
              <a:rPr dirty="0"/>
              <a:t>most</a:t>
            </a:r>
            <a:r>
              <a:rPr dirty="0" spc="30"/>
              <a:t> </a:t>
            </a:r>
            <a:r>
              <a:rPr dirty="0" spc="5"/>
              <a:t>common</a:t>
            </a:r>
            <a:r>
              <a:rPr dirty="0" spc="25"/>
              <a:t> </a:t>
            </a:r>
            <a:r>
              <a:rPr dirty="0" spc="-5"/>
              <a:t>allergic</a:t>
            </a:r>
            <a:r>
              <a:rPr dirty="0" spc="25"/>
              <a:t> </a:t>
            </a:r>
            <a:r>
              <a:rPr dirty="0"/>
              <a:t>disease</a:t>
            </a:r>
            <a:r>
              <a:rPr dirty="0" spc="30"/>
              <a:t> </a:t>
            </a:r>
            <a:r>
              <a:rPr dirty="0" spc="-5"/>
              <a:t>in</a:t>
            </a:r>
            <a:r>
              <a:rPr dirty="0" spc="25"/>
              <a:t> </a:t>
            </a:r>
            <a:r>
              <a:rPr dirty="0" spc="-5"/>
              <a:t>children</a:t>
            </a:r>
            <a:r>
              <a:rPr dirty="0" spc="30"/>
              <a:t> </a:t>
            </a:r>
            <a:r>
              <a:rPr dirty="0"/>
              <a:t>of</a:t>
            </a:r>
            <a:r>
              <a:rPr dirty="0" spc="25"/>
              <a:t> </a:t>
            </a:r>
            <a:r>
              <a:rPr dirty="0" spc="-10"/>
              <a:t>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686" y="2848295"/>
            <a:ext cx="82550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latin typeface="Microsoft Sans Serif"/>
                <a:cs typeface="Microsoft Sans Serif"/>
              </a:rPr>
              <a:t>ages</a:t>
            </a:r>
            <a:r>
              <a:rPr dirty="0" sz="2300" spc="-4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091" y="3270184"/>
            <a:ext cx="12890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5">
                <a:latin typeface="Microsoft Sans Serif"/>
                <a:cs typeface="Microsoft Sans Serif"/>
              </a:rPr>
              <a:t>•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919" y="3299648"/>
            <a:ext cx="4700731" cy="23726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36432" y="2877913"/>
            <a:ext cx="3525520" cy="3435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50" spc="10">
                <a:latin typeface="Microsoft Sans Serif"/>
                <a:cs typeface="Microsoft Sans Serif"/>
              </a:rPr>
              <a:t>Prevalence</a:t>
            </a:r>
            <a:r>
              <a:rPr dirty="0" sz="2050" spc="15">
                <a:latin typeface="Microsoft Sans Serif"/>
                <a:cs typeface="Microsoft Sans Serif"/>
              </a:rPr>
              <a:t> </a:t>
            </a:r>
            <a:r>
              <a:rPr dirty="0" sz="2050" spc="10">
                <a:latin typeface="Microsoft Sans Serif"/>
                <a:cs typeface="Microsoft Sans Serif"/>
              </a:rPr>
              <a:t>of</a:t>
            </a:r>
            <a:r>
              <a:rPr dirty="0" sz="2050" spc="20">
                <a:latin typeface="Microsoft Sans Serif"/>
                <a:cs typeface="Microsoft Sans Serif"/>
              </a:rPr>
              <a:t> </a:t>
            </a:r>
            <a:r>
              <a:rPr dirty="0" sz="2050" spc="5">
                <a:latin typeface="Microsoft Sans Serif"/>
                <a:cs typeface="Microsoft Sans Serif"/>
              </a:rPr>
              <a:t>Allergic</a:t>
            </a:r>
            <a:r>
              <a:rPr dirty="0" sz="2050" spc="15">
                <a:latin typeface="Microsoft Sans Serif"/>
                <a:cs typeface="Microsoft Sans Serif"/>
              </a:rPr>
              <a:t> </a:t>
            </a:r>
            <a:r>
              <a:rPr dirty="0" sz="2050" spc="5">
                <a:latin typeface="Microsoft Sans Serif"/>
                <a:cs typeface="Microsoft Sans Serif"/>
              </a:rPr>
              <a:t>Rhinitis</a:t>
            </a:r>
            <a:endParaRPr sz="2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40486" y="4443817"/>
            <a:ext cx="4683760" cy="63563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800" spc="5">
                <a:latin typeface="Microsoft Sans Serif"/>
                <a:cs typeface="Microsoft Sans Serif"/>
              </a:rPr>
              <a:t>FIGURE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4:</a:t>
            </a:r>
            <a:r>
              <a:rPr dirty="0" sz="1800" spc="-8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Complete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opacification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of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the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right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750" spc="-5">
                <a:latin typeface="Microsoft Sans Serif"/>
                <a:cs typeface="Microsoft Sans Serif"/>
              </a:rPr>
              <a:t>maxillary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 spc="-5">
                <a:latin typeface="Microsoft Sans Serif"/>
                <a:cs typeface="Microsoft Sans Serif"/>
              </a:rPr>
              <a:t>sinus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 spc="-5">
                <a:latin typeface="Microsoft Sans Serif"/>
                <a:cs typeface="Microsoft Sans Serif"/>
              </a:rPr>
              <a:t>in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 spc="5">
                <a:latin typeface="Microsoft Sans Serif"/>
                <a:cs typeface="Microsoft Sans Serif"/>
              </a:rPr>
              <a:t>a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>
                <a:latin typeface="Microsoft Sans Serif"/>
                <a:cs typeface="Microsoft Sans Serif"/>
              </a:rPr>
              <a:t>caronal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>
                <a:latin typeface="Microsoft Sans Serif"/>
                <a:cs typeface="Microsoft Sans Serif"/>
              </a:rPr>
              <a:t>CT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>
                <a:latin typeface="Microsoft Sans Serif"/>
                <a:cs typeface="Microsoft Sans Serif"/>
              </a:rPr>
              <a:t>scan.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207" y="645435"/>
            <a:ext cx="4396097" cy="36157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740"/>
          </a:xfrm>
          <a:custGeom>
            <a:avLst/>
            <a:gdLst/>
            <a:ahLst/>
            <a:cxnLst/>
            <a:rect l="l" t="t" r="r" b="b"/>
            <a:pathLst>
              <a:path w="3055620" h="78740">
                <a:moveTo>
                  <a:pt x="3055238" y="0"/>
                </a:moveTo>
                <a:lnTo>
                  <a:pt x="0" y="0"/>
                </a:lnTo>
                <a:lnTo>
                  <a:pt x="0" y="78319"/>
                </a:lnTo>
                <a:lnTo>
                  <a:pt x="3055238" y="78319"/>
                </a:lnTo>
                <a:lnTo>
                  <a:pt x="3055238" y="0"/>
                </a:lnTo>
                <a:close/>
              </a:path>
            </a:pathLst>
          </a:custGeom>
          <a:solidFill>
            <a:srgbClr val="4D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736"/>
            <a:ext cx="3055620" cy="81280"/>
          </a:xfrm>
          <a:custGeom>
            <a:avLst/>
            <a:gdLst/>
            <a:ahLst/>
            <a:cxnLst/>
            <a:rect l="l" t="t" r="r" b="b"/>
            <a:pathLst>
              <a:path w="3055620" h="81279">
                <a:moveTo>
                  <a:pt x="3055240" y="0"/>
                </a:moveTo>
                <a:lnTo>
                  <a:pt x="0" y="0"/>
                </a:lnTo>
                <a:lnTo>
                  <a:pt x="0" y="81201"/>
                </a:lnTo>
                <a:lnTo>
                  <a:pt x="3055240" y="81201"/>
                </a:lnTo>
                <a:lnTo>
                  <a:pt x="3055240" y="0"/>
                </a:lnTo>
                <a:close/>
              </a:path>
            </a:pathLst>
          </a:custGeom>
          <a:solidFill>
            <a:srgbClr val="96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9484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39" y="0"/>
                </a:moveTo>
                <a:lnTo>
                  <a:pt x="0" y="0"/>
                </a:lnTo>
                <a:lnTo>
                  <a:pt x="0" y="75437"/>
                </a:lnTo>
                <a:lnTo>
                  <a:pt x="3055239" y="75437"/>
                </a:lnTo>
                <a:lnTo>
                  <a:pt x="3055239" y="0"/>
                </a:lnTo>
                <a:close/>
              </a:path>
            </a:pathLst>
          </a:custGeom>
          <a:solidFill>
            <a:srgbClr val="9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307" y="521277"/>
            <a:ext cx="9330690" cy="981710"/>
          </a:xfrm>
          <a:prstGeom prst="rect"/>
          <a:solidFill>
            <a:srgbClr val="4D143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1730"/>
              </a:spcBef>
            </a:pPr>
            <a:r>
              <a:rPr dirty="0" sz="2100" spc="-10">
                <a:solidFill>
                  <a:srgbClr val="FFFFFF"/>
                </a:solidFill>
              </a:rPr>
              <a:t>TREATMENT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542345" y="1904112"/>
            <a:ext cx="8780145" cy="21113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18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Amoxicillin-clavulunate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recommended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most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guidelines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as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first</a:t>
            </a:r>
            <a:r>
              <a:rPr dirty="0" sz="180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line</a:t>
            </a:r>
            <a:r>
              <a:rPr dirty="0" sz="18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3D3D3D"/>
                </a:solidFill>
                <a:latin typeface="Microsoft Sans Serif"/>
                <a:cs typeface="Microsoft Sans Serif"/>
              </a:rPr>
              <a:t>treatment,</a:t>
            </a:r>
            <a:endParaRPr sz="180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  <a:spcBef>
                <a:spcPts val="235"/>
              </a:spcBef>
            </a:pP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usually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high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dose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(90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-10">
                <a:solidFill>
                  <a:srgbClr val="3D3D3D"/>
                </a:solidFill>
                <a:latin typeface="Microsoft Sans Serif"/>
                <a:cs typeface="Microsoft Sans Serif"/>
              </a:rPr>
              <a:t>mg/kg/day)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-175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Alternative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treatments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0">
                <a:solidFill>
                  <a:srgbClr val="3D3D3D"/>
                </a:solidFill>
                <a:latin typeface="Microsoft Sans Serif"/>
                <a:cs typeface="Microsoft Sans Serif"/>
              </a:rPr>
              <a:t>or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in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penicillin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3D3D3D"/>
                </a:solidFill>
                <a:latin typeface="Microsoft Sans Serif"/>
                <a:cs typeface="Microsoft Sans Serif"/>
              </a:rPr>
              <a:t>allergic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patients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include:</a:t>
            </a:r>
            <a:r>
              <a:rPr dirty="0" sz="18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clindamycin</a:t>
            </a:r>
            <a:r>
              <a:rPr dirty="0" sz="18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+/-</a:t>
            </a:r>
            <a:r>
              <a:rPr dirty="0" sz="180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3D3D3D"/>
                </a:solidFill>
                <a:latin typeface="Microsoft Sans Serif"/>
                <a:cs typeface="Microsoft Sans Serif"/>
              </a:rPr>
              <a:t>third</a:t>
            </a:r>
            <a:endParaRPr sz="180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  <a:spcBef>
                <a:spcPts val="185"/>
              </a:spcBef>
            </a:pP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generation</a:t>
            </a:r>
            <a:r>
              <a:rPr dirty="0" sz="18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cephalosporins,</a:t>
            </a:r>
            <a:r>
              <a:rPr dirty="0" sz="18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levofloxacin,</a:t>
            </a:r>
            <a:r>
              <a:rPr dirty="0" sz="1800" spc="-8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3D3D3D"/>
                </a:solidFill>
                <a:latin typeface="Microsoft Sans Serif"/>
                <a:cs typeface="Microsoft Sans Serif"/>
              </a:rPr>
              <a:t>ceftriaxone,</a:t>
            </a:r>
            <a:r>
              <a:rPr dirty="0" sz="18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3D3D3D"/>
                </a:solidFill>
                <a:latin typeface="Microsoft Sans Serif"/>
                <a:cs typeface="Microsoft Sans Serif"/>
              </a:rPr>
              <a:t>linezolid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950" spc="-310">
                <a:solidFill>
                  <a:srgbClr val="903163"/>
                </a:solidFill>
                <a:latin typeface="Lucida Sans Unicode"/>
                <a:cs typeface="Lucida Sans Unicode"/>
              </a:rPr>
              <a:t>¾</a:t>
            </a:r>
            <a:r>
              <a:rPr dirty="0" sz="1950" spc="120">
                <a:solidFill>
                  <a:srgbClr val="903163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Adjuvant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therapy:</a:t>
            </a:r>
            <a:r>
              <a:rPr dirty="0" sz="1750" spc="-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saline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irrigation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nose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help,</a:t>
            </a:r>
            <a:r>
              <a:rPr dirty="0" sz="1750" spc="-6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some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guidelines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D3D"/>
                </a:solidFill>
                <a:latin typeface="Microsoft Sans Serif"/>
                <a:cs typeface="Microsoft Sans Serif"/>
              </a:rPr>
              <a:t>recommend</a:t>
            </a:r>
            <a:endParaRPr sz="1750">
              <a:latin typeface="Microsoft Sans Serif"/>
              <a:cs typeface="Microsoft Sans Serif"/>
            </a:endParaRPr>
          </a:p>
          <a:p>
            <a:pPr marL="264795">
              <a:lnSpc>
                <a:spcPct val="100000"/>
              </a:lnSpc>
              <a:spcBef>
                <a:spcPts val="240"/>
              </a:spcBef>
            </a:pP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nasal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steroids,</a:t>
            </a:r>
            <a:r>
              <a:rPr dirty="0" sz="175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>
                <a:solidFill>
                  <a:srgbClr val="3D3D3D"/>
                </a:solidFill>
                <a:latin typeface="Microsoft Sans Serif"/>
                <a:cs typeface="Microsoft Sans Serif"/>
              </a:rPr>
              <a:t>usually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decongestants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are</a:t>
            </a:r>
            <a:r>
              <a:rPr dirty="0" sz="17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effective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D3D"/>
                </a:solidFill>
                <a:latin typeface="Microsoft Sans Serif"/>
                <a:cs typeface="Microsoft Sans Serif"/>
              </a:rPr>
              <a:t>not</a:t>
            </a:r>
            <a:r>
              <a:rPr dirty="0" sz="1750" spc="3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D3D"/>
                </a:solidFill>
                <a:latin typeface="Microsoft Sans Serif"/>
                <a:cs typeface="Microsoft Sans Serif"/>
              </a:rPr>
              <a:t>recommended</a:t>
            </a:r>
            <a:endParaRPr sz="1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5672455"/>
            <a:chOff x="0" y="0"/>
            <a:chExt cx="10058400" cy="5672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56722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8284" y="391618"/>
              <a:ext cx="3055620" cy="78740"/>
            </a:xfrm>
            <a:custGeom>
              <a:avLst/>
              <a:gdLst/>
              <a:ahLst/>
              <a:cxnLst/>
              <a:rect l="l" t="t" r="r" b="b"/>
              <a:pathLst>
                <a:path w="3055620" h="78740">
                  <a:moveTo>
                    <a:pt x="3055238" y="0"/>
                  </a:moveTo>
                  <a:lnTo>
                    <a:pt x="0" y="0"/>
                  </a:lnTo>
                  <a:lnTo>
                    <a:pt x="0" y="78319"/>
                  </a:lnTo>
                  <a:lnTo>
                    <a:pt x="3055238" y="78319"/>
                  </a:lnTo>
                  <a:lnTo>
                    <a:pt x="3055238" y="0"/>
                  </a:lnTo>
                  <a:close/>
                </a:path>
              </a:pathLst>
            </a:custGeom>
            <a:solidFill>
              <a:srgbClr val="4D1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34876" y="388736"/>
              <a:ext cx="3055620" cy="81280"/>
            </a:xfrm>
            <a:custGeom>
              <a:avLst/>
              <a:gdLst/>
              <a:ahLst/>
              <a:cxnLst/>
              <a:rect l="l" t="t" r="r" b="b"/>
              <a:pathLst>
                <a:path w="3055620" h="81279">
                  <a:moveTo>
                    <a:pt x="3055240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3055240" y="81201"/>
                  </a:lnTo>
                  <a:lnTo>
                    <a:pt x="3055240" y="0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99484" y="391618"/>
              <a:ext cx="3055620" cy="75565"/>
            </a:xfrm>
            <a:custGeom>
              <a:avLst/>
              <a:gdLst/>
              <a:ahLst/>
              <a:cxnLst/>
              <a:rect l="l" t="t" r="r" b="b"/>
              <a:pathLst>
                <a:path w="3055620" h="75565">
                  <a:moveTo>
                    <a:pt x="3055239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3055239" y="75437"/>
                  </a:lnTo>
                  <a:lnTo>
                    <a:pt x="3055239" y="0"/>
                  </a:lnTo>
                  <a:close/>
                </a:path>
              </a:pathLst>
            </a:custGeom>
            <a:solidFill>
              <a:srgbClr val="9031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3307" y="521277"/>
              <a:ext cx="9330690" cy="981710"/>
            </a:xfrm>
            <a:custGeom>
              <a:avLst/>
              <a:gdLst/>
              <a:ahLst/>
              <a:cxnLst/>
              <a:rect l="l" t="t" r="r" b="b"/>
              <a:pathLst>
                <a:path w="9330690" h="981710">
                  <a:moveTo>
                    <a:pt x="9330214" y="0"/>
                  </a:moveTo>
                  <a:lnTo>
                    <a:pt x="0" y="0"/>
                  </a:lnTo>
                  <a:lnTo>
                    <a:pt x="0" y="981217"/>
                  </a:lnTo>
                  <a:lnTo>
                    <a:pt x="9330214" y="981217"/>
                  </a:lnTo>
                  <a:lnTo>
                    <a:pt x="9330214" y="0"/>
                  </a:lnTo>
                  <a:close/>
                </a:path>
              </a:pathLst>
            </a:custGeom>
            <a:solidFill>
              <a:srgbClr val="4D143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3066" y="616011"/>
            <a:ext cx="2648585" cy="4013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450" spc="25">
                <a:solidFill>
                  <a:srgbClr val="FFFFFF"/>
                </a:solidFill>
              </a:rPr>
              <a:t>COMPLICATIONS</a:t>
            </a:r>
            <a:endParaRPr sz="2450"/>
          </a:p>
        </p:txBody>
      </p:sp>
      <p:sp>
        <p:nvSpPr>
          <p:cNvPr id="9" name="object 9"/>
          <p:cNvSpPr txBox="1"/>
          <p:nvPr/>
        </p:nvSpPr>
        <p:spPr>
          <a:xfrm>
            <a:off x="366323" y="1857207"/>
            <a:ext cx="4457065" cy="350012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254"/>
              </a:spcBef>
              <a:buClr>
                <a:srgbClr val="903163"/>
              </a:buClr>
              <a:buSzPct val="103333"/>
              <a:buAutoNum type="arabicPeriod"/>
              <a:tabLst>
                <a:tab pos="295910" algn="l"/>
              </a:tabLst>
            </a:pP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Orbital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complication:</a:t>
            </a:r>
            <a:r>
              <a:rPr dirty="0" sz="1500" spc="-5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Periorbital</a:t>
            </a:r>
            <a:r>
              <a:rPr dirty="0" sz="1500" spc="3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cellulitis</a:t>
            </a:r>
            <a:r>
              <a:rPr dirty="0" sz="1500" spc="4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endParaRPr sz="1500">
              <a:latin typeface="Microsoft Sans Serif"/>
              <a:cs typeface="Microsoft Sans Serif"/>
            </a:endParaRPr>
          </a:p>
          <a:p>
            <a:pPr marL="295275">
              <a:lnSpc>
                <a:spcPct val="100000"/>
              </a:lnSpc>
              <a:spcBef>
                <a:spcPts val="170"/>
              </a:spcBef>
            </a:pP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orbital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cellulitis.</a:t>
            </a:r>
            <a:r>
              <a:rPr dirty="0" sz="1500" spc="-8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Needs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admission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295275" marR="106045" indent="-283210">
              <a:lnSpc>
                <a:spcPct val="114199"/>
              </a:lnSpc>
              <a:spcBef>
                <a:spcPts val="5"/>
              </a:spcBef>
              <a:buClr>
                <a:srgbClr val="903163"/>
              </a:buClr>
              <a:buSzPct val="106896"/>
              <a:buAutoNum type="arabicPeriod" startAt="2"/>
              <a:tabLst>
                <a:tab pos="295910" algn="l"/>
              </a:tabLst>
            </a:pP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Intracranial complications: epidural abscess,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meningitis,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cavernous </a:t>
            </a:r>
            <a:r>
              <a:rPr dirty="0" sz="1450">
                <a:solidFill>
                  <a:srgbClr val="3D3D3D"/>
                </a:solidFill>
                <a:latin typeface="Microsoft Sans Serif"/>
                <a:cs typeface="Microsoft Sans Serif"/>
              </a:rPr>
              <a:t>sinus thrombosis, subdural </a:t>
            </a:r>
            <a:r>
              <a:rPr dirty="0" sz="1450" spc="-37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D3D3D"/>
                </a:solidFill>
                <a:latin typeface="Microsoft Sans Serif"/>
                <a:cs typeface="Microsoft Sans Serif"/>
              </a:rPr>
              <a:t>empyema,</a:t>
            </a:r>
            <a:r>
              <a:rPr dirty="0" sz="14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D3D3D"/>
                </a:solidFill>
                <a:latin typeface="Microsoft Sans Serif"/>
                <a:cs typeface="Microsoft Sans Serif"/>
              </a:rPr>
              <a:t>and</a:t>
            </a:r>
            <a:r>
              <a:rPr dirty="0" sz="14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3D3D3D"/>
                </a:solidFill>
                <a:latin typeface="Microsoft Sans Serif"/>
                <a:cs typeface="Microsoft Sans Serif"/>
              </a:rPr>
              <a:t>brain</a:t>
            </a:r>
            <a:r>
              <a:rPr dirty="0" sz="14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3D3D3D"/>
                </a:solidFill>
                <a:latin typeface="Microsoft Sans Serif"/>
                <a:cs typeface="Microsoft Sans Serif"/>
              </a:rPr>
              <a:t>abscess.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903163"/>
              </a:buClr>
              <a:buFont typeface="Microsoft Sans Serif"/>
              <a:buAutoNum type="arabicPeriod" startAt="2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3163"/>
              </a:buClr>
              <a:buFont typeface="Microsoft Sans Serif"/>
              <a:buAutoNum type="arabicPeriod" startAt="2"/>
            </a:pPr>
            <a:endParaRPr sz="1850">
              <a:latin typeface="Microsoft Sans Serif"/>
              <a:cs typeface="Microsoft Sans Serif"/>
            </a:endParaRPr>
          </a:p>
          <a:p>
            <a:pPr marL="295275" marR="5080" indent="-283210">
              <a:lnSpc>
                <a:spcPct val="111700"/>
              </a:lnSpc>
              <a:buClr>
                <a:srgbClr val="903163"/>
              </a:buClr>
              <a:buAutoNum type="arabicPeriod" startAt="2"/>
              <a:tabLst>
                <a:tab pos="295910" algn="l"/>
              </a:tabLst>
            </a:pPr>
            <a:r>
              <a:rPr dirty="0" sz="1550" spc="-15">
                <a:solidFill>
                  <a:srgbClr val="3D3D3D"/>
                </a:solidFill>
                <a:latin typeface="Microsoft Sans Serif"/>
                <a:cs typeface="Microsoft Sans Serif"/>
              </a:rPr>
              <a:t>Osteomyelitis</a:t>
            </a:r>
            <a:r>
              <a:rPr dirty="0" sz="15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5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the</a:t>
            </a:r>
            <a:r>
              <a:rPr dirty="0" sz="15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frontal</a:t>
            </a:r>
            <a:r>
              <a:rPr dirty="0" sz="15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bone</a:t>
            </a:r>
            <a:r>
              <a:rPr dirty="0" sz="1550" spc="1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(Pott</a:t>
            </a:r>
            <a:r>
              <a:rPr dirty="0" sz="155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3D3D3D"/>
                </a:solidFill>
                <a:latin typeface="Microsoft Sans Serif"/>
                <a:cs typeface="Microsoft Sans Serif"/>
              </a:rPr>
              <a:t>puffy </a:t>
            </a:r>
            <a:r>
              <a:rPr dirty="0" sz="1550" spc="-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tumor),</a:t>
            </a:r>
            <a:r>
              <a:rPr dirty="0" sz="1500" spc="-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which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is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characterized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by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edema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3D3D3D"/>
                </a:solidFill>
                <a:latin typeface="Microsoft Sans Serif"/>
                <a:cs typeface="Microsoft Sans Serif"/>
              </a:rPr>
              <a:t>and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swelling of </a:t>
            </a:r>
            <a:r>
              <a:rPr dirty="0" sz="1450" spc="10">
                <a:solidFill>
                  <a:srgbClr val="3D3D3D"/>
                </a:solidFill>
                <a:latin typeface="Microsoft Sans Serif"/>
                <a:cs typeface="Microsoft Sans Serif"/>
              </a:rPr>
              <a:t>the forehead and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mucoceles, </a:t>
            </a:r>
            <a:r>
              <a:rPr dirty="0" sz="1450" spc="15">
                <a:solidFill>
                  <a:srgbClr val="3D3D3D"/>
                </a:solidFill>
                <a:latin typeface="Microsoft Sans Serif"/>
                <a:cs typeface="Microsoft Sans Serif"/>
              </a:rPr>
              <a:t>a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chronic </a:t>
            </a:r>
            <a:r>
              <a:rPr dirty="0" sz="1450" spc="-37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inflammatory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lesions,</a:t>
            </a:r>
            <a:r>
              <a:rPr dirty="0" sz="1450" spc="-5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causing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displacement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2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3D3D3D"/>
                </a:solidFill>
                <a:latin typeface="Microsoft Sans Serif"/>
                <a:cs typeface="Microsoft Sans Serif"/>
              </a:rPr>
              <a:t>the </a:t>
            </a:r>
            <a:r>
              <a:rPr dirty="0" sz="1450" spc="-37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">
                <a:solidFill>
                  <a:srgbClr val="3D3D3D"/>
                </a:solidFill>
                <a:latin typeface="Microsoft Sans Serif"/>
                <a:cs typeface="Microsoft Sans Serif"/>
              </a:rPr>
              <a:t>eye</a:t>
            </a:r>
            <a:r>
              <a:rPr dirty="0" sz="1500" spc="15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with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3D3D3D"/>
                </a:solidFill>
                <a:latin typeface="Microsoft Sans Serif"/>
                <a:cs typeface="Microsoft Sans Serif"/>
              </a:rPr>
              <a:t>resultant</a:t>
            </a:r>
            <a:r>
              <a:rPr dirty="0" sz="1500" spc="2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solidFill>
                  <a:srgbClr val="3D3D3D"/>
                </a:solidFill>
                <a:latin typeface="Microsoft Sans Serif"/>
                <a:cs typeface="Microsoft Sans Serif"/>
              </a:rPr>
              <a:t>diplopia.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30367" y="548518"/>
            <a:ext cx="4721225" cy="4979035"/>
            <a:chOff x="5230367" y="548518"/>
            <a:chExt cx="4721225" cy="49790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1325" y="548518"/>
              <a:ext cx="2610204" cy="2863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367" y="3411757"/>
              <a:ext cx="4491181" cy="21154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0367" y="554543"/>
              <a:ext cx="2049396" cy="28572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82" y="1001814"/>
            <a:ext cx="5742305" cy="4991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>
                <a:solidFill>
                  <a:srgbClr val="3D3E3E"/>
                </a:solidFill>
              </a:rPr>
              <a:t>GINA</a:t>
            </a:r>
            <a:r>
              <a:rPr dirty="0" sz="3100" spc="10">
                <a:solidFill>
                  <a:srgbClr val="3D3E3E"/>
                </a:solidFill>
              </a:rPr>
              <a:t> </a:t>
            </a:r>
            <a:r>
              <a:rPr dirty="0" sz="3100">
                <a:solidFill>
                  <a:srgbClr val="3D3E3E"/>
                </a:solidFill>
              </a:rPr>
              <a:t>DEFINITION</a:t>
            </a:r>
            <a:r>
              <a:rPr dirty="0" sz="3100" spc="10">
                <a:solidFill>
                  <a:srgbClr val="3D3E3E"/>
                </a:solidFill>
              </a:rPr>
              <a:t> </a:t>
            </a:r>
            <a:r>
              <a:rPr dirty="0" sz="3100">
                <a:solidFill>
                  <a:srgbClr val="3D3E3E"/>
                </a:solidFill>
              </a:rPr>
              <a:t>OF</a:t>
            </a:r>
            <a:r>
              <a:rPr dirty="0" sz="3100" spc="15">
                <a:solidFill>
                  <a:srgbClr val="3D3E3E"/>
                </a:solidFill>
              </a:rPr>
              <a:t> </a:t>
            </a:r>
            <a:r>
              <a:rPr dirty="0" sz="3100">
                <a:solidFill>
                  <a:srgbClr val="3D3E3E"/>
                </a:solidFill>
              </a:rPr>
              <a:t>ASTHMA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471106" y="1919060"/>
            <a:ext cx="8738235" cy="18173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1270">
              <a:lnSpc>
                <a:spcPct val="127099"/>
              </a:lnSpc>
              <a:spcBef>
                <a:spcPts val="90"/>
              </a:spcBef>
            </a:pP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“Asthma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is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a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heterogeneous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disease,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usually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characterized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by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chronic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airway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inflammation.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It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is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defined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by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the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history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of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respiratory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such</a:t>
            </a:r>
            <a:r>
              <a:rPr dirty="0" sz="18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as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wheeze,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shortness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of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breath,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chest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tightness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and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cough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that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vary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over</a:t>
            </a:r>
            <a:r>
              <a:rPr dirty="0" sz="18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time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5">
                <a:solidFill>
                  <a:srgbClr val="3D3E3E"/>
                </a:solidFill>
                <a:latin typeface="Microsoft Sans Serif"/>
                <a:cs typeface="Microsoft Sans Serif"/>
              </a:rPr>
              <a:t>and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in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intensity, </a:t>
            </a:r>
            <a:r>
              <a:rPr dirty="0" sz="1850" spc="-47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together</a:t>
            </a:r>
            <a:endParaRPr sz="18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with</a:t>
            </a:r>
            <a:r>
              <a:rPr dirty="0" sz="185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variable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10">
                <a:solidFill>
                  <a:srgbClr val="3D3E3E"/>
                </a:solidFill>
                <a:latin typeface="Microsoft Sans Serif"/>
                <a:cs typeface="Microsoft Sans Serif"/>
              </a:rPr>
              <a:t>expiratory</a:t>
            </a:r>
            <a:r>
              <a:rPr dirty="0" sz="185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airflow</a:t>
            </a:r>
            <a:r>
              <a:rPr dirty="0" sz="18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850" spc="5">
                <a:solidFill>
                  <a:srgbClr val="3D3E3E"/>
                </a:solidFill>
                <a:latin typeface="Microsoft Sans Serif"/>
                <a:cs typeface="Microsoft Sans Serif"/>
              </a:rPr>
              <a:t>limitation”</a:t>
            </a:r>
            <a:endParaRPr sz="1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68" y="9949"/>
            <a:ext cx="8279963" cy="56623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989" y="111488"/>
            <a:ext cx="7406422" cy="54592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697"/>
            <a:ext cx="10058400" cy="533053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1884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803" y="136873"/>
            <a:ext cx="7357109" cy="247015"/>
          </a:xfrm>
          <a:custGeom>
            <a:avLst/>
            <a:gdLst/>
            <a:ahLst/>
            <a:cxnLst/>
            <a:rect l="l" t="t" r="r" b="b"/>
            <a:pathLst>
              <a:path w="7357109" h="247015">
                <a:moveTo>
                  <a:pt x="0" y="0"/>
                </a:moveTo>
                <a:lnTo>
                  <a:pt x="7356847" y="0"/>
                </a:lnTo>
                <a:lnTo>
                  <a:pt x="7356847" y="246682"/>
                </a:lnTo>
                <a:lnTo>
                  <a:pt x="0" y="246682"/>
                </a:lnTo>
                <a:lnTo>
                  <a:pt x="0" y="0"/>
                </a:lnTo>
                <a:close/>
              </a:path>
            </a:pathLst>
          </a:custGeom>
          <a:solidFill>
            <a:srgbClr val="D5D9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9103" y="107517"/>
            <a:ext cx="7238365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25">
                <a:solidFill>
                  <a:srgbClr val="134477"/>
                </a:solidFill>
              </a:rPr>
              <a:t>FEATURES </a:t>
            </a:r>
            <a:r>
              <a:rPr dirty="0" sz="1950" spc="10">
                <a:solidFill>
                  <a:srgbClr val="134477"/>
                </a:solidFill>
              </a:rPr>
              <a:t>SUGGESTING</a:t>
            </a:r>
            <a:r>
              <a:rPr dirty="0" sz="1950" spc="25">
                <a:solidFill>
                  <a:srgbClr val="134477"/>
                </a:solidFill>
              </a:rPr>
              <a:t> </a:t>
            </a:r>
            <a:r>
              <a:rPr dirty="0" sz="1950" spc="50">
                <a:solidFill>
                  <a:srgbClr val="134477"/>
                </a:solidFill>
              </a:rPr>
              <a:t>ASTHMA</a:t>
            </a:r>
            <a:r>
              <a:rPr dirty="0" sz="1950" spc="30">
                <a:solidFill>
                  <a:srgbClr val="134477"/>
                </a:solidFill>
              </a:rPr>
              <a:t> </a:t>
            </a:r>
            <a:r>
              <a:rPr dirty="0" sz="1950" spc="10">
                <a:solidFill>
                  <a:srgbClr val="134477"/>
                </a:solidFill>
              </a:rPr>
              <a:t>IN</a:t>
            </a:r>
            <a:r>
              <a:rPr dirty="0" sz="1950" spc="25">
                <a:solidFill>
                  <a:srgbClr val="134477"/>
                </a:solidFill>
              </a:rPr>
              <a:t> CHILDREN</a:t>
            </a:r>
            <a:r>
              <a:rPr dirty="0" sz="1950" spc="30">
                <a:solidFill>
                  <a:srgbClr val="134477"/>
                </a:solidFill>
              </a:rPr>
              <a:t> </a:t>
            </a:r>
            <a:r>
              <a:rPr dirty="0" sz="1950" spc="10">
                <a:solidFill>
                  <a:srgbClr val="134477"/>
                </a:solidFill>
              </a:rPr>
              <a:t>&lt;5</a:t>
            </a:r>
            <a:r>
              <a:rPr dirty="0" sz="1950" spc="25">
                <a:solidFill>
                  <a:srgbClr val="134477"/>
                </a:solidFill>
              </a:rPr>
              <a:t> </a:t>
            </a:r>
            <a:r>
              <a:rPr dirty="0" sz="1950" spc="35">
                <a:solidFill>
                  <a:srgbClr val="134477"/>
                </a:solidFill>
              </a:rPr>
              <a:t>YEARS</a:t>
            </a:r>
            <a:endParaRPr sz="19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6789" y="514361"/>
          <a:ext cx="9033510" cy="5113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7260"/>
                <a:gridCol w="6807834"/>
              </a:tblGrid>
              <a:tr h="462901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Feature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4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Characteristics</a:t>
                      </a:r>
                      <a:r>
                        <a:rPr dirty="0" sz="140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7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suggesting</a:t>
                      </a:r>
                      <a:r>
                        <a:rPr dirty="0" sz="14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asthma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B47B"/>
                    </a:solidFill>
                  </a:tcPr>
                </a:tc>
              </a:tr>
              <a:tr h="1115741">
                <a:tc>
                  <a:txBody>
                    <a:bodyPr/>
                    <a:lstStyle/>
                    <a:p>
                      <a:pPr>
                        <a:lnSpc>
                          <a:spcPts val="1120"/>
                        </a:lnSpc>
                      </a:pPr>
                      <a:r>
                        <a:rPr dirty="0" sz="1000" spc="6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Cough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Recurrent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persistent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non-productive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cough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that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may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worse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night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accompanied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some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wheezing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and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breathing</a:t>
                      </a:r>
                      <a:r>
                        <a:rPr dirty="0" sz="1000" spc="-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difficulties.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R="472440">
                        <a:lnSpc>
                          <a:spcPct val="117600"/>
                        </a:lnSpc>
                      </a:pP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Cough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occurring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exercise,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laughing,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crying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exposure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tobacco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smoke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absence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an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apparent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respiratory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infection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98188"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000" spc="4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Wheezing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>
                  <a:txBody>
                    <a:bodyPr/>
                    <a:lstStyle/>
                    <a:p>
                      <a:pPr marR="92710">
                        <a:lnSpc>
                          <a:spcPts val="1500"/>
                        </a:lnSpc>
                      </a:pP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Recurrent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wheezing,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including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during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sleep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triggers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such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as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activity,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laughing,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crying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exposure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tobacco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smoke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2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air</a:t>
                      </a:r>
                      <a:r>
                        <a:rPr dirty="0" sz="1000" spc="2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pollution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65177">
                <a:tc>
                  <a:txBody>
                    <a:bodyPr/>
                    <a:lstStyle/>
                    <a:p>
                      <a:pPr marR="330200">
                        <a:lnSpc>
                          <a:spcPts val="1410"/>
                        </a:lnSpc>
                      </a:pP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Difficult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7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heavy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breathing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 </a:t>
                      </a:r>
                      <a:r>
                        <a:rPr dirty="0" sz="1000" spc="-25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shortness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000" spc="2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breath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Occurring with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exercise,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laughing,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crying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98188"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000" spc="4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Reduced</a:t>
                      </a:r>
                      <a:r>
                        <a:rPr dirty="0" sz="100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activity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Not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running,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playing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laughing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same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intensity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as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other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children;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tires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earlier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during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walks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(wants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be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carried)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95798">
                <a:tc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</a:pPr>
                      <a:r>
                        <a:rPr dirty="0" sz="1000" spc="4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Past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7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family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history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Other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allergic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disease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(atopic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dermatitis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allergic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rhinitis)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Asthma</a:t>
                      </a:r>
                      <a:r>
                        <a:rPr dirty="0" sz="1000" spc="2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first-degree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relatives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651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4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Therapeutic</a:t>
                      </a:r>
                      <a:r>
                        <a:rPr dirty="0" sz="1000" spc="8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trial</a:t>
                      </a:r>
                      <a:r>
                        <a:rPr dirty="0" sz="1000" spc="8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dirty="0" sz="1000" spc="8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7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low</a:t>
                      </a:r>
                      <a:r>
                        <a:rPr dirty="0" sz="1000" spc="8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dose</a:t>
                      </a:r>
                      <a:r>
                        <a:rPr dirty="0" sz="1000" spc="8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ICSClinical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improvement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during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2-3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months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controller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treatment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worsening</a:t>
                      </a:r>
                      <a:r>
                        <a:rPr dirty="0" sz="1000" spc="3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when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treatment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is</a:t>
                      </a:r>
                      <a:r>
                        <a:rPr dirty="0" sz="1000" spc="3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1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stopped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5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dirty="0" sz="1000" spc="4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4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as-needed</a:t>
                      </a:r>
                      <a:r>
                        <a:rPr dirty="0" sz="1000" spc="45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60">
                          <a:solidFill>
                            <a:srgbClr val="134477"/>
                          </a:solidFill>
                          <a:latin typeface="Microsoft Sans Serif"/>
                          <a:cs typeface="Microsoft Sans Serif"/>
                        </a:rPr>
                        <a:t>SABA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9D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9645" y="164647"/>
            <a:ext cx="1003450" cy="7740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7440" y="1275014"/>
            <a:ext cx="6752590" cy="3813175"/>
            <a:chOff x="917440" y="1275014"/>
            <a:chExt cx="6752590" cy="3813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440" y="2395235"/>
              <a:ext cx="734072" cy="11008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791" y="1275014"/>
              <a:ext cx="6124036" cy="38131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84058" y="531683"/>
            <a:ext cx="5728335" cy="224154"/>
          </a:xfrm>
          <a:custGeom>
            <a:avLst/>
            <a:gdLst/>
            <a:ahLst/>
            <a:cxnLst/>
            <a:rect l="l" t="t" r="r" b="b"/>
            <a:pathLst>
              <a:path w="5728335" h="224154">
                <a:moveTo>
                  <a:pt x="0" y="0"/>
                </a:moveTo>
                <a:lnTo>
                  <a:pt x="5728330" y="0"/>
                </a:lnTo>
                <a:lnTo>
                  <a:pt x="5728330" y="223686"/>
                </a:lnTo>
                <a:lnTo>
                  <a:pt x="0" y="223686"/>
                </a:lnTo>
                <a:lnTo>
                  <a:pt x="0" y="0"/>
                </a:lnTo>
                <a:close/>
              </a:path>
            </a:pathLst>
          </a:custGeom>
          <a:solidFill>
            <a:srgbClr val="D5D9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358" y="502324"/>
            <a:ext cx="5691505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5">
                <a:solidFill>
                  <a:srgbClr val="134477"/>
                </a:solidFill>
              </a:rPr>
              <a:t>SYMPTOM </a:t>
            </a:r>
            <a:r>
              <a:rPr dirty="0" sz="1950" spc="25">
                <a:solidFill>
                  <a:srgbClr val="134477"/>
                </a:solidFill>
              </a:rPr>
              <a:t>PATTERNS</a:t>
            </a:r>
            <a:r>
              <a:rPr dirty="0" sz="1950" spc="20">
                <a:solidFill>
                  <a:srgbClr val="134477"/>
                </a:solidFill>
              </a:rPr>
              <a:t> </a:t>
            </a:r>
            <a:r>
              <a:rPr dirty="0" sz="1950" spc="10">
                <a:solidFill>
                  <a:srgbClr val="134477"/>
                </a:solidFill>
              </a:rPr>
              <a:t>IN</a:t>
            </a:r>
            <a:r>
              <a:rPr dirty="0" sz="1950" spc="20">
                <a:solidFill>
                  <a:srgbClr val="134477"/>
                </a:solidFill>
              </a:rPr>
              <a:t> </a:t>
            </a:r>
            <a:r>
              <a:rPr dirty="0" sz="1950" spc="25">
                <a:solidFill>
                  <a:srgbClr val="134477"/>
                </a:solidFill>
              </a:rPr>
              <a:t>CHILDREN</a:t>
            </a:r>
            <a:r>
              <a:rPr dirty="0" sz="1950" spc="20">
                <a:solidFill>
                  <a:srgbClr val="134477"/>
                </a:solidFill>
              </a:rPr>
              <a:t> </a:t>
            </a:r>
            <a:r>
              <a:rPr dirty="0" sz="1950" spc="10">
                <a:solidFill>
                  <a:srgbClr val="134477"/>
                </a:solidFill>
              </a:rPr>
              <a:t>&lt;5</a:t>
            </a:r>
            <a:r>
              <a:rPr dirty="0" sz="1950" spc="20">
                <a:solidFill>
                  <a:srgbClr val="134477"/>
                </a:solidFill>
              </a:rPr>
              <a:t> </a:t>
            </a:r>
            <a:r>
              <a:rPr dirty="0" sz="1950" spc="35">
                <a:solidFill>
                  <a:srgbClr val="134477"/>
                </a:solidFill>
              </a:rPr>
              <a:t>YEARS</a:t>
            </a:r>
            <a:endParaRPr sz="1950"/>
          </a:p>
        </p:txBody>
      </p:sp>
      <p:sp>
        <p:nvSpPr>
          <p:cNvPr id="8" name="object 8"/>
          <p:cNvSpPr txBox="1"/>
          <p:nvPr/>
        </p:nvSpPr>
        <p:spPr>
          <a:xfrm>
            <a:off x="1888182" y="2059521"/>
            <a:ext cx="43688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wheeze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5940" y="2788995"/>
            <a:ext cx="13716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30">
                <a:solidFill>
                  <a:srgbClr val="AACBDA"/>
                </a:solidFill>
                <a:latin typeface="Microsoft Sans Serif"/>
                <a:cs typeface="Microsoft Sans Serif"/>
              </a:rPr>
              <a:t>//yyyy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5345" y="1887620"/>
            <a:ext cx="1315085" cy="81978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29845" marR="5080" indent="5080">
              <a:lnSpc>
                <a:spcPct val="118200"/>
              </a:lnSpc>
              <a:spcBef>
                <a:spcPts val="15"/>
              </a:spcBef>
            </a:pPr>
            <a:r>
              <a:rPr dirty="0" sz="950" spc="-10">
                <a:latin typeface="Microsoft Sans Serif"/>
                <a:cs typeface="Microsoft Sans Serif"/>
              </a:rPr>
              <a:t>Symptoms</a:t>
            </a:r>
            <a:r>
              <a:rPr dirty="0" sz="950" spc="-5">
                <a:latin typeface="Microsoft Sans Serif"/>
                <a:cs typeface="Microsoft Sans Serif"/>
              </a:rPr>
              <a:t> </a:t>
            </a:r>
            <a:r>
              <a:rPr dirty="0" sz="950" spc="-10">
                <a:latin typeface="Microsoft Sans Serif"/>
                <a:cs typeface="Microsoft Sans Serif"/>
              </a:rPr>
              <a:t>(cough, </a:t>
            </a:r>
            <a:r>
              <a:rPr dirty="0" sz="950" spc="-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wheeze, heavy </a:t>
            </a:r>
            <a:r>
              <a:rPr dirty="0" sz="900" spc="20">
                <a:latin typeface="Microsoft Sans Serif"/>
                <a:cs typeface="Microsoft Sans Serif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breathing) for</a:t>
            </a:r>
            <a:r>
              <a:rPr dirty="0" sz="900" spc="15">
                <a:latin typeface="Microsoft Sans Serif"/>
                <a:cs typeface="Microsoft Sans Serif"/>
              </a:rPr>
              <a:t> &gt;10</a:t>
            </a:r>
            <a:r>
              <a:rPr dirty="0" sz="900" spc="10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days</a:t>
            </a:r>
            <a:endParaRPr sz="900">
              <a:latin typeface="Microsoft Sans Serif"/>
              <a:cs typeface="Microsoft Sans Serif"/>
            </a:endParaRPr>
          </a:p>
          <a:p>
            <a:pPr marL="12700" marR="5080" indent="22860">
              <a:lnSpc>
                <a:spcPct val="101800"/>
              </a:lnSpc>
              <a:spcBef>
                <a:spcPts val="165"/>
              </a:spcBef>
            </a:pPr>
            <a:r>
              <a:rPr dirty="0" sz="900" spc="10">
                <a:latin typeface="Microsoft Sans Serif"/>
                <a:cs typeface="Microsoft Sans Serif"/>
              </a:rPr>
              <a:t>during </a:t>
            </a:r>
            <a:r>
              <a:rPr dirty="0" sz="900" spc="15">
                <a:latin typeface="Microsoft Sans Serif"/>
                <a:cs typeface="Microsoft Sans Serif"/>
              </a:rPr>
              <a:t>upper </a:t>
            </a:r>
            <a:r>
              <a:rPr dirty="0" sz="900" spc="10">
                <a:latin typeface="Microsoft Sans Serif"/>
                <a:cs typeface="Microsoft Sans Serif"/>
              </a:rPr>
              <a:t>respiratory </a:t>
            </a:r>
            <a:r>
              <a:rPr dirty="0" sz="900" spc="-225">
                <a:latin typeface="Microsoft Sans Serif"/>
                <a:cs typeface="Microsoft Sans Serif"/>
              </a:rPr>
              <a:t> </a:t>
            </a:r>
            <a:r>
              <a:rPr dirty="0" sz="950" spc="-10">
                <a:latin typeface="Microsoft Sans Serif"/>
                <a:cs typeface="Microsoft Sans Serif"/>
              </a:rPr>
              <a:t>tract</a:t>
            </a:r>
            <a:r>
              <a:rPr dirty="0" sz="950">
                <a:latin typeface="Microsoft Sans Serif"/>
                <a:cs typeface="Microsoft Sans Serif"/>
              </a:rPr>
              <a:t> </a:t>
            </a:r>
            <a:r>
              <a:rPr dirty="0" sz="950" spc="-10">
                <a:latin typeface="Microsoft Sans Serif"/>
                <a:cs typeface="Microsoft Sans Serif"/>
              </a:rPr>
              <a:t>infections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8340" y="2908387"/>
            <a:ext cx="1232535" cy="5187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10"/>
              </a:spcBef>
            </a:pPr>
            <a:r>
              <a:rPr dirty="0" sz="900" spc="20">
                <a:latin typeface="Microsoft Sans Serif"/>
                <a:cs typeface="Microsoft Sans Serif"/>
              </a:rPr>
              <a:t>&gt;3 </a:t>
            </a:r>
            <a:r>
              <a:rPr dirty="0" sz="900" spc="15">
                <a:latin typeface="Microsoft Sans Serif"/>
                <a:cs typeface="Microsoft Sans Serif"/>
              </a:rPr>
              <a:t>episodes per </a:t>
            </a:r>
            <a:r>
              <a:rPr dirty="0" sz="900" spc="10">
                <a:latin typeface="Microsoft Sans Serif"/>
                <a:cs typeface="Microsoft Sans Serif"/>
              </a:rPr>
              <a:t>year, </a:t>
            </a:r>
            <a:r>
              <a:rPr dirty="0" sz="900" spc="15">
                <a:latin typeface="Microsoft Sans Serif"/>
                <a:cs typeface="Microsoft Sans Serif"/>
              </a:rPr>
              <a:t> or severe </a:t>
            </a:r>
            <a:r>
              <a:rPr dirty="0" sz="900" spc="10">
                <a:latin typeface="Microsoft Sans Serif"/>
                <a:cs typeface="Microsoft Sans Serif"/>
              </a:rPr>
              <a:t>episodes </a:t>
            </a:r>
            <a:r>
              <a:rPr dirty="0" sz="900" spc="15">
                <a:latin typeface="Microsoft Sans Serif"/>
                <a:cs typeface="Microsoft Sans Serif"/>
              </a:rPr>
              <a:t> and/or</a:t>
            </a:r>
            <a:r>
              <a:rPr dirty="0" sz="900" spc="-20">
                <a:latin typeface="Microsoft Sans Serif"/>
                <a:cs typeface="Microsoft Sans Serif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night</a:t>
            </a:r>
            <a:r>
              <a:rPr dirty="0" sz="900" spc="-1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worsening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2358" y="3618848"/>
            <a:ext cx="1311275" cy="673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31115">
              <a:lnSpc>
                <a:spcPct val="110800"/>
              </a:lnSpc>
              <a:spcBef>
                <a:spcPts val="160"/>
              </a:spcBef>
            </a:pPr>
            <a:r>
              <a:rPr dirty="0" sz="900" spc="15">
                <a:latin typeface="Microsoft Sans Serif"/>
                <a:cs typeface="Microsoft Sans Serif"/>
              </a:rPr>
              <a:t>Between episodes </a:t>
            </a:r>
            <a:r>
              <a:rPr dirty="0" sz="900" spc="10">
                <a:latin typeface="Microsoft Sans Serif"/>
                <a:cs typeface="Microsoft Sans Serif"/>
              </a:rPr>
              <a:t>child </a:t>
            </a:r>
            <a:r>
              <a:rPr dirty="0" sz="900" spc="-22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has cough, wheeze </a:t>
            </a:r>
            <a:r>
              <a:rPr dirty="0" sz="900" spc="10">
                <a:latin typeface="Microsoft Sans Serif"/>
                <a:cs typeface="Microsoft Sans Serif"/>
              </a:rPr>
              <a:t>or </a:t>
            </a:r>
            <a:r>
              <a:rPr dirty="0" sz="900" spc="15">
                <a:latin typeface="Microsoft Sans Serif"/>
                <a:cs typeface="Microsoft Sans Serif"/>
              </a:rPr>
              <a:t> heavy</a:t>
            </a:r>
            <a:r>
              <a:rPr dirty="0" sz="900" spc="10">
                <a:latin typeface="Microsoft Sans Serif"/>
                <a:cs typeface="Microsoft Sans Serif"/>
              </a:rPr>
              <a:t> breathing</a:t>
            </a:r>
            <a:r>
              <a:rPr dirty="0" sz="900" spc="15">
                <a:latin typeface="Microsoft Sans Serif"/>
                <a:cs typeface="Microsoft Sans Serif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during</a:t>
            </a:r>
            <a:endParaRPr sz="900">
              <a:latin typeface="Microsoft Sans Serif"/>
              <a:cs typeface="Microsoft Sans Serif"/>
            </a:endParaRPr>
          </a:p>
          <a:p>
            <a:pPr marL="26670">
              <a:lnSpc>
                <a:spcPct val="100000"/>
              </a:lnSpc>
              <a:spcBef>
                <a:spcPts val="365"/>
              </a:spcBef>
            </a:pPr>
            <a:r>
              <a:rPr dirty="0" sz="900" spc="10">
                <a:latin typeface="Microsoft Sans Serif"/>
                <a:cs typeface="Microsoft Sans Serif"/>
              </a:rPr>
              <a:t>play</a:t>
            </a:r>
            <a:r>
              <a:rPr dirty="0" sz="900" spc="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or</a:t>
            </a:r>
            <a:r>
              <a:rPr dirty="0" sz="900" spc="5">
                <a:latin typeface="Microsoft Sans Serif"/>
                <a:cs typeface="Microsoft Sans Serif"/>
              </a:rPr>
              <a:t> </a:t>
            </a:r>
            <a:r>
              <a:rPr dirty="0" sz="900" spc="20">
                <a:latin typeface="Microsoft Sans Serif"/>
                <a:cs typeface="Microsoft Sans Serif"/>
              </a:rPr>
              <a:t>when</a:t>
            </a:r>
            <a:r>
              <a:rPr dirty="0" sz="900" spc="10">
                <a:latin typeface="Microsoft Sans Serif"/>
                <a:cs typeface="Microsoft Sans Serif"/>
              </a:rPr>
              <a:t> laughing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8331" y="4481936"/>
            <a:ext cx="1247140" cy="32956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3970">
              <a:lnSpc>
                <a:spcPct val="109400"/>
              </a:lnSpc>
              <a:spcBef>
                <a:spcPts val="50"/>
              </a:spcBef>
            </a:pPr>
            <a:r>
              <a:rPr dirty="0" sz="950" spc="-10">
                <a:latin typeface="Microsoft Sans Serif"/>
                <a:cs typeface="Microsoft Sans Serif"/>
              </a:rPr>
              <a:t>Atopy, or family history </a:t>
            </a:r>
            <a:r>
              <a:rPr dirty="0" sz="950" spc="-240">
                <a:latin typeface="Microsoft Sans Serif"/>
                <a:cs typeface="Microsoft Sans Serif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of</a:t>
            </a:r>
            <a:r>
              <a:rPr dirty="0" sz="900" spc="15">
                <a:latin typeface="Microsoft Sans Serif"/>
                <a:cs typeface="Microsoft Sans Serif"/>
              </a:rPr>
              <a:t> asthma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2433" y="1209848"/>
            <a:ext cx="1348105" cy="2921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1180"/>
              </a:lnSpc>
              <a:spcBef>
                <a:spcPts val="135"/>
              </a:spcBef>
            </a:pPr>
            <a:r>
              <a:rPr dirty="0" sz="1000" spc="20">
                <a:solidFill>
                  <a:srgbClr val="134477"/>
                </a:solidFill>
                <a:latin typeface="Microsoft Sans Serif"/>
                <a:cs typeface="Microsoft Sans Serif"/>
              </a:rPr>
              <a:t>SYMPTOM</a:t>
            </a:r>
            <a:r>
              <a:rPr dirty="0" sz="1000" spc="-25">
                <a:solidFill>
                  <a:srgbClr val="134477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25">
                <a:solidFill>
                  <a:srgbClr val="134477"/>
                </a:solidFill>
                <a:latin typeface="Microsoft Sans Serif"/>
                <a:cs typeface="Microsoft Sans Serif"/>
              </a:rPr>
              <a:t>PATTERN</a:t>
            </a:r>
            <a:endParaRPr sz="1000">
              <a:latin typeface="Microsoft Sans Serif"/>
              <a:cs typeface="Microsoft Sans Serif"/>
            </a:endParaRPr>
          </a:p>
          <a:p>
            <a:pPr marL="127000">
              <a:lnSpc>
                <a:spcPts val="880"/>
              </a:lnSpc>
            </a:pPr>
            <a:r>
              <a:rPr dirty="0" sz="750" spc="-5">
                <a:solidFill>
                  <a:srgbClr val="3D3E3E"/>
                </a:solidFill>
                <a:latin typeface="Microsoft Sans Serif"/>
                <a:cs typeface="Microsoft Sans Serif"/>
              </a:rPr>
              <a:t>(may</a:t>
            </a:r>
            <a:r>
              <a:rPr dirty="0" sz="750" spc="-1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5">
                <a:solidFill>
                  <a:srgbClr val="3D3E3E"/>
                </a:solidFill>
                <a:latin typeface="Microsoft Sans Serif"/>
                <a:cs typeface="Microsoft Sans Serif"/>
              </a:rPr>
              <a:t>change over time)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9446" y="1898669"/>
            <a:ext cx="1312545" cy="820419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26670" marR="5080" indent="5715">
              <a:lnSpc>
                <a:spcPct val="118300"/>
              </a:lnSpc>
              <a:spcBef>
                <a:spcPts val="15"/>
              </a:spcBef>
            </a:pPr>
            <a:r>
              <a:rPr dirty="0" sz="950" spc="-10">
                <a:solidFill>
                  <a:srgbClr val="3D3E3E"/>
                </a:solidFill>
                <a:latin typeface="Microsoft Sans Serif"/>
                <a:cs typeface="Microsoft Sans Serif"/>
              </a:rPr>
              <a:t>Symptoms</a:t>
            </a:r>
            <a:r>
              <a:rPr dirty="0" sz="950" spc="-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3D3E3E"/>
                </a:solidFill>
                <a:latin typeface="Microsoft Sans Serif"/>
                <a:cs typeface="Microsoft Sans Serif"/>
              </a:rPr>
              <a:t>(cough, </a:t>
            </a:r>
            <a:r>
              <a:rPr dirty="0" sz="950" spc="-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wheeze, heavy </a:t>
            </a: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breathing) for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 &gt;10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days</a:t>
            </a:r>
            <a:endParaRPr sz="900">
              <a:latin typeface="Microsoft Sans Serif"/>
              <a:cs typeface="Microsoft Sans Serif"/>
            </a:endParaRPr>
          </a:p>
          <a:p>
            <a:pPr marL="12700" marR="5080" indent="19685">
              <a:lnSpc>
                <a:spcPct val="102099"/>
              </a:lnSpc>
              <a:spcBef>
                <a:spcPts val="160"/>
              </a:spcBef>
            </a:pP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during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upper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respiratory </a:t>
            </a:r>
            <a:r>
              <a:rPr dirty="0" sz="900" spc="-2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3D3E3E"/>
                </a:solidFill>
                <a:latin typeface="Microsoft Sans Serif"/>
                <a:cs typeface="Microsoft Sans Serif"/>
              </a:rPr>
              <a:t>tract</a:t>
            </a:r>
            <a:r>
              <a:rPr dirty="0" sz="95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3D3E3E"/>
                </a:solidFill>
                <a:latin typeface="Microsoft Sans Serif"/>
                <a:cs typeface="Microsoft Sans Serif"/>
              </a:rPr>
              <a:t>infections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5419" y="2919443"/>
            <a:ext cx="1335405" cy="49910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19685">
              <a:lnSpc>
                <a:spcPct val="111800"/>
              </a:lnSpc>
              <a:spcBef>
                <a:spcPts val="195"/>
              </a:spcBef>
            </a:pP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&gt;3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episodes per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year, or </a:t>
            </a:r>
            <a:r>
              <a:rPr dirty="0" sz="900" spc="-2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severe episodes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and/or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night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worsening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5419" y="3630838"/>
            <a:ext cx="1021080" cy="819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9685">
              <a:lnSpc>
                <a:spcPct val="115500"/>
              </a:lnSpc>
              <a:spcBef>
                <a:spcPts val="105"/>
              </a:spcBef>
            </a:pP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Between</a:t>
            </a:r>
            <a:r>
              <a:rPr dirty="0" sz="900" spc="-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episodes </a:t>
            </a:r>
            <a:r>
              <a:rPr dirty="0" sz="900" spc="-2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child </a:t>
            </a: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may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have </a:t>
            </a: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occasional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cough, </a:t>
            </a: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3D3E3E"/>
                </a:solidFill>
                <a:latin typeface="Microsoft Sans Serif"/>
                <a:cs typeface="Microsoft Sans Serif"/>
              </a:rPr>
              <a:t>wheeze or heavy </a:t>
            </a:r>
            <a:r>
              <a:rPr dirty="0" sz="900" spc="2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3D3E3E"/>
                </a:solidFill>
                <a:latin typeface="Microsoft Sans Serif"/>
                <a:cs typeface="Microsoft Sans Serif"/>
              </a:rPr>
              <a:t>breathing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3865" y="1916124"/>
            <a:ext cx="1020444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>
                <a:solidFill>
                  <a:srgbClr val="626371"/>
                </a:solidFill>
                <a:latin typeface="Microsoft Sans Serif"/>
                <a:cs typeface="Microsoft Sans Serif"/>
              </a:rPr>
              <a:t>Symptoms</a:t>
            </a:r>
            <a:r>
              <a:rPr dirty="0" sz="950" spc="-50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626371"/>
                </a:solidFill>
                <a:latin typeface="Microsoft Sans Serif"/>
                <a:cs typeface="Microsoft Sans Serif"/>
              </a:rPr>
              <a:t>(cough,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8596" y="2076855"/>
            <a:ext cx="34417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heavy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90870" y="2225975"/>
            <a:ext cx="1309370" cy="509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22860">
              <a:lnSpc>
                <a:spcPct val="115700"/>
              </a:lnSpc>
              <a:spcBef>
                <a:spcPts val="105"/>
              </a:spcBef>
            </a:pPr>
            <a:r>
              <a:rPr dirty="0" sz="900" spc="10">
                <a:solidFill>
                  <a:srgbClr val="626371"/>
                </a:solidFill>
                <a:latin typeface="Microsoft Sans Serif"/>
                <a:cs typeface="Microsoft Sans Serif"/>
              </a:rPr>
              <a:t>breathing) for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&lt;10 days </a:t>
            </a:r>
            <a:r>
              <a:rPr dirty="0" sz="900" spc="20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626371"/>
                </a:solidFill>
                <a:latin typeface="Microsoft Sans Serif"/>
                <a:cs typeface="Microsoft Sans Serif"/>
              </a:rPr>
              <a:t>during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upper </a:t>
            </a:r>
            <a:r>
              <a:rPr dirty="0" sz="900" spc="10">
                <a:solidFill>
                  <a:srgbClr val="626371"/>
                </a:solidFill>
                <a:latin typeface="Microsoft Sans Serif"/>
                <a:cs typeface="Microsoft Sans Serif"/>
              </a:rPr>
              <a:t>respiratory </a:t>
            </a:r>
            <a:r>
              <a:rPr dirty="0" sz="900" spc="-225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626371"/>
                </a:solidFill>
                <a:latin typeface="Microsoft Sans Serif"/>
                <a:cs typeface="Microsoft Sans Serif"/>
              </a:rPr>
              <a:t>tract</a:t>
            </a:r>
            <a:r>
              <a:rPr dirty="0" sz="950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626371"/>
                </a:solidFill>
                <a:latin typeface="Microsoft Sans Serif"/>
                <a:cs typeface="Microsoft Sans Serif"/>
              </a:rPr>
              <a:t>infections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2517" y="2971328"/>
            <a:ext cx="117919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2-3</a:t>
            </a:r>
            <a:r>
              <a:rPr dirty="0" sz="900" spc="-5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episodes</a:t>
            </a:r>
            <a:r>
              <a:rPr dirty="0" sz="900" spc="-5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per</a:t>
            </a:r>
            <a:r>
              <a:rPr dirty="0" sz="900" spc="-5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year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3856" y="3659334"/>
            <a:ext cx="1259205" cy="3092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19685">
              <a:lnSpc>
                <a:spcPct val="102299"/>
              </a:lnSpc>
              <a:spcBef>
                <a:spcPts val="114"/>
              </a:spcBef>
            </a:pPr>
            <a:r>
              <a:rPr dirty="0" sz="900" spc="20">
                <a:solidFill>
                  <a:srgbClr val="626371"/>
                </a:solidFill>
                <a:latin typeface="Microsoft Sans Serif"/>
                <a:cs typeface="Microsoft Sans Serif"/>
              </a:rPr>
              <a:t>No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symptoms between </a:t>
            </a:r>
            <a:r>
              <a:rPr dirty="0" sz="900" spc="-225">
                <a:solidFill>
                  <a:srgbClr val="626371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5">
                <a:solidFill>
                  <a:srgbClr val="626371"/>
                </a:solidFill>
                <a:latin typeface="Microsoft Sans Serif"/>
                <a:cs typeface="Microsoft Sans Serif"/>
              </a:rPr>
              <a:t>episodes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9147" y="5196236"/>
            <a:ext cx="1052195" cy="137795"/>
          </a:xfrm>
          <a:prstGeom prst="rect">
            <a:avLst/>
          </a:prstGeom>
          <a:solidFill>
            <a:srgbClr val="12467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0"/>
              </a:lnSpc>
            </a:pPr>
            <a:r>
              <a:rPr dirty="0" sz="850" spc="-10">
                <a:solidFill>
                  <a:srgbClr val="FFFFFF"/>
                </a:solidFill>
                <a:latin typeface="Microsoft Sans Serif"/>
                <a:cs typeface="Microsoft Sans Serif"/>
              </a:rPr>
              <a:t>GINA 2014,</a:t>
            </a:r>
            <a:r>
              <a:rPr dirty="0" sz="850" spc="-5">
                <a:solidFill>
                  <a:srgbClr val="FFFFFF"/>
                </a:solidFill>
                <a:latin typeface="Microsoft Sans Serif"/>
                <a:cs typeface="Microsoft Sans Serif"/>
              </a:rPr>
              <a:t> Box </a:t>
            </a:r>
            <a:r>
              <a:rPr dirty="0" sz="850" spc="-10">
                <a:solidFill>
                  <a:srgbClr val="FFFFFF"/>
                </a:solidFill>
                <a:latin typeface="Microsoft Sans Serif"/>
                <a:cs typeface="Microsoft Sans Serif"/>
              </a:rPr>
              <a:t>6-1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37574" y="5207884"/>
            <a:ext cx="1284605" cy="106045"/>
          </a:xfrm>
          <a:prstGeom prst="rect">
            <a:avLst/>
          </a:prstGeom>
          <a:solidFill>
            <a:srgbClr val="12467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35"/>
              </a:lnSpc>
            </a:pPr>
            <a:r>
              <a:rPr dirty="0" sz="75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dirty="0" sz="750" spc="-5">
                <a:solidFill>
                  <a:srgbClr val="FFFFFF"/>
                </a:solidFill>
                <a:latin typeface="Microsoft Sans Serif"/>
                <a:cs typeface="Microsoft Sans Serif"/>
              </a:rPr>
              <a:t> Global Initiative for Asthma</a:t>
            </a:r>
            <a:endParaRPr sz="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7987" y="346178"/>
            <a:ext cx="5182870" cy="704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50" spc="-15"/>
              <a:t>Clinical</a:t>
            </a:r>
            <a:r>
              <a:rPr dirty="0" sz="4450" spc="35"/>
              <a:t> </a:t>
            </a:r>
            <a:r>
              <a:rPr dirty="0" sz="4450" spc="-5"/>
              <a:t>Presentation</a:t>
            </a:r>
            <a:endParaRPr sz="4450"/>
          </a:p>
        </p:txBody>
      </p:sp>
      <p:sp>
        <p:nvSpPr>
          <p:cNvPr id="4" name="object 4"/>
          <p:cNvSpPr txBox="1"/>
          <p:nvPr/>
        </p:nvSpPr>
        <p:spPr>
          <a:xfrm>
            <a:off x="3956457" y="1739899"/>
            <a:ext cx="8191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55"/>
              </a:lnSpc>
            </a:pPr>
            <a:r>
              <a:rPr dirty="0" sz="2300" spc="-5">
                <a:latin typeface="Microsoft Sans Serif"/>
                <a:cs typeface="Microsoft Sans Serif"/>
              </a:rPr>
              <a:t>: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3028" y="1248481"/>
            <a:ext cx="7932420" cy="130746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201295" marR="5080" indent="-188595">
              <a:lnSpc>
                <a:spcPct val="89600"/>
              </a:lnSpc>
              <a:spcBef>
                <a:spcPts val="490"/>
              </a:spcBef>
              <a:buChar char="•"/>
              <a:tabLst>
                <a:tab pos="201295" algn="l"/>
              </a:tabLst>
            </a:pPr>
            <a:r>
              <a:rPr dirty="0" sz="2950">
                <a:latin typeface="Verdana"/>
                <a:cs typeface="Verdana"/>
              </a:rPr>
              <a:t>Chronic</a:t>
            </a:r>
            <a:r>
              <a:rPr dirty="0" sz="2950" spc="-215">
                <a:latin typeface="Verdana"/>
                <a:cs typeface="Verdana"/>
              </a:rPr>
              <a:t> </a:t>
            </a:r>
            <a:r>
              <a:rPr dirty="0" sz="2950" spc="40">
                <a:latin typeface="Verdana"/>
                <a:cs typeface="Verdana"/>
              </a:rPr>
              <a:t>OR</a:t>
            </a:r>
            <a:r>
              <a:rPr dirty="0" sz="2950" spc="-210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Recurrent</a:t>
            </a:r>
            <a:r>
              <a:rPr dirty="0" sz="2950" spc="-400">
                <a:latin typeface="Verdana"/>
                <a:cs typeface="Verdana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(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seasonal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or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followed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by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an </a:t>
            </a:r>
            <a:r>
              <a:rPr dirty="0" sz="2300" spc="-59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allergen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exposure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)</a:t>
            </a:r>
            <a:endParaRPr sz="230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spcBef>
                <a:spcPts val="525"/>
              </a:spcBef>
              <a:buChar char="•"/>
              <a:tabLst>
                <a:tab pos="201295" algn="l"/>
              </a:tabLst>
            </a:pPr>
            <a:r>
              <a:rPr dirty="0" sz="2950" spc="-90">
                <a:latin typeface="Verdana"/>
                <a:cs typeface="Verdana"/>
              </a:rPr>
              <a:t>Severit</a:t>
            </a:r>
            <a:r>
              <a:rPr dirty="0" sz="2950" spc="-100">
                <a:latin typeface="Verdana"/>
                <a:cs typeface="Verdana"/>
              </a:rPr>
              <a:t>y</a:t>
            </a:r>
            <a:r>
              <a:rPr dirty="0" sz="2950" spc="-220">
                <a:latin typeface="Verdana"/>
                <a:cs typeface="Verdana"/>
              </a:rPr>
              <a:t> </a:t>
            </a:r>
            <a:r>
              <a:rPr dirty="0" sz="2950" spc="5">
                <a:latin typeface="Microsoft Sans Serif"/>
                <a:cs typeface="Microsoft Sans Serif"/>
              </a:rPr>
              <a:t>:</a:t>
            </a:r>
            <a:endParaRPr sz="29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4640" y="1753431"/>
            <a:ext cx="6083759" cy="39188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6770" y="9949"/>
            <a:ext cx="5325158" cy="56623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357" y="1128176"/>
            <a:ext cx="2921000" cy="3130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>
                <a:solidFill>
                  <a:srgbClr val="134477"/>
                </a:solidFill>
              </a:rPr>
              <a:t>PHYSICAL</a:t>
            </a:r>
            <a:r>
              <a:rPr dirty="0" sz="1850" spc="-20">
                <a:solidFill>
                  <a:srgbClr val="134477"/>
                </a:solidFill>
              </a:rPr>
              <a:t> </a:t>
            </a:r>
            <a:r>
              <a:rPr dirty="0" sz="1850" spc="15">
                <a:solidFill>
                  <a:srgbClr val="134477"/>
                </a:solidFill>
              </a:rPr>
              <a:t>EXAMINATION</a:t>
            </a:r>
            <a:endParaRPr sz="1850"/>
          </a:p>
        </p:txBody>
      </p:sp>
      <p:sp>
        <p:nvSpPr>
          <p:cNvPr id="3" name="object 3"/>
          <p:cNvSpPr txBox="1"/>
          <p:nvPr/>
        </p:nvSpPr>
        <p:spPr>
          <a:xfrm>
            <a:off x="729734" y="2196833"/>
            <a:ext cx="7762875" cy="188848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0"/>
              </a:spcBef>
            </a:pP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Usually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normal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between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episodes,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signs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E3E"/>
                </a:solidFill>
                <a:latin typeface="Microsoft Sans Serif"/>
                <a:cs typeface="Microsoft Sans Serif"/>
              </a:rPr>
              <a:t>allergic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E3E"/>
                </a:solidFill>
                <a:latin typeface="Microsoft Sans Serif"/>
                <a:cs typeface="Microsoft Sans Serif"/>
              </a:rPr>
              <a:t>rhinitis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or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eczema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be </a:t>
            </a:r>
            <a:r>
              <a:rPr dirty="0" sz="1750" spc="-45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present</a:t>
            </a:r>
            <a:endParaRPr sz="1750">
              <a:latin typeface="Microsoft Sans Serif"/>
              <a:cs typeface="Microsoft Sans Serif"/>
            </a:endParaRPr>
          </a:p>
          <a:p>
            <a:pPr marL="12700" marR="79375">
              <a:lnSpc>
                <a:spcPct val="112000"/>
              </a:lnSpc>
              <a:spcBef>
                <a:spcPts val="580"/>
              </a:spcBef>
            </a:pP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When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symptomatic,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expiratory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wheeze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be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heard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on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auscultation,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loud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 wheezes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be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audible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without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a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stethoscope,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E3E"/>
                </a:solidFill>
                <a:latin typeface="Microsoft Sans Serif"/>
                <a:cs typeface="Microsoft Sans Serif"/>
              </a:rPr>
              <a:t>in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severe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exacerbations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the </a:t>
            </a:r>
            <a:r>
              <a:rPr dirty="0" sz="1750" spc="-45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chest</a:t>
            </a:r>
            <a:r>
              <a:rPr dirty="0" sz="1750" spc="2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be</a:t>
            </a:r>
            <a:r>
              <a:rPr dirty="0" sz="1750" spc="3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5">
                <a:solidFill>
                  <a:srgbClr val="3D3E3E"/>
                </a:solidFill>
                <a:latin typeface="Microsoft Sans Serif"/>
                <a:cs typeface="Microsoft Sans Serif"/>
              </a:rPr>
              <a:t>“silent”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During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exacerbations,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signs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of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respiratory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0">
                <a:solidFill>
                  <a:srgbClr val="3D3E3E"/>
                </a:solidFill>
                <a:latin typeface="Microsoft Sans Serif"/>
                <a:cs typeface="Microsoft Sans Serif"/>
              </a:rPr>
              <a:t>distress</a:t>
            </a:r>
            <a:r>
              <a:rPr dirty="0" sz="1750" spc="35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20">
                <a:solidFill>
                  <a:srgbClr val="3D3E3E"/>
                </a:solidFill>
                <a:latin typeface="Microsoft Sans Serif"/>
                <a:cs typeface="Microsoft Sans Serif"/>
              </a:rPr>
              <a:t>may</a:t>
            </a:r>
            <a:r>
              <a:rPr dirty="0" sz="1750" spc="40">
                <a:solidFill>
                  <a:srgbClr val="3D3E3E"/>
                </a:solidFill>
                <a:latin typeface="Microsoft Sans Serif"/>
                <a:cs typeface="Microsoft Sans Serif"/>
              </a:rPr>
              <a:t> </a:t>
            </a:r>
            <a:r>
              <a:rPr dirty="0" sz="1750" spc="15">
                <a:solidFill>
                  <a:srgbClr val="3D3E3E"/>
                </a:solidFill>
                <a:latin typeface="Microsoft Sans Serif"/>
                <a:cs typeface="Microsoft Sans Serif"/>
              </a:rPr>
              <a:t>appear</a:t>
            </a:r>
            <a:endParaRPr sz="1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105"/>
          </a:xfrm>
          <a:custGeom>
            <a:avLst/>
            <a:gdLst/>
            <a:ahLst/>
            <a:cxnLst/>
            <a:rect l="l" t="t" r="r" b="b"/>
            <a:pathLst>
              <a:path w="3055620" h="78104">
                <a:moveTo>
                  <a:pt x="3055238" y="0"/>
                </a:moveTo>
                <a:lnTo>
                  <a:pt x="0" y="0"/>
                </a:lnTo>
                <a:lnTo>
                  <a:pt x="0" y="78056"/>
                </a:lnTo>
                <a:lnTo>
                  <a:pt x="3055238" y="78056"/>
                </a:lnTo>
                <a:lnTo>
                  <a:pt x="305523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8960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40" y="0"/>
                </a:moveTo>
                <a:lnTo>
                  <a:pt x="0" y="0"/>
                </a:lnTo>
                <a:lnTo>
                  <a:pt x="0" y="75437"/>
                </a:lnTo>
                <a:lnTo>
                  <a:pt x="3055240" y="75437"/>
                </a:lnTo>
                <a:lnTo>
                  <a:pt x="3055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2876" y="1792910"/>
            <a:ext cx="8103870" cy="3289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18415" indent="-18415">
              <a:lnSpc>
                <a:spcPct val="101499"/>
              </a:lnSpc>
              <a:spcBef>
                <a:spcPts val="95"/>
              </a:spcBef>
            </a:pPr>
            <a:r>
              <a:rPr dirty="0" sz="1950" spc="20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history</a:t>
            </a:r>
            <a:r>
              <a:rPr dirty="0" sz="1950" spc="-5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characteristic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35">
                <a:solidFill>
                  <a:srgbClr val="404040"/>
                </a:solidFill>
                <a:latin typeface="Microsoft Sans Serif"/>
                <a:cs typeface="Microsoft Sans Serif"/>
              </a:rPr>
              <a:t>symptom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patterns: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usually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recurrent</a:t>
            </a:r>
            <a:r>
              <a:rPr dirty="0" sz="1950" spc="-2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episodes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of </a:t>
            </a:r>
            <a:r>
              <a:rPr dirty="0" sz="1950" spc="-50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cough,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wheeze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shortness</a:t>
            </a:r>
            <a:r>
              <a:rPr dirty="0" sz="1950" spc="-3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breath</a:t>
            </a:r>
            <a:endParaRPr sz="1950">
              <a:latin typeface="Microsoft Sans Serif"/>
              <a:cs typeface="Microsoft Sans Serif"/>
            </a:endParaRPr>
          </a:p>
          <a:p>
            <a:pPr marL="30480">
              <a:lnSpc>
                <a:spcPct val="100000"/>
              </a:lnSpc>
              <a:spcBef>
                <a:spcPts val="1005"/>
              </a:spcBef>
            </a:pP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Evidence</a:t>
            </a:r>
            <a:r>
              <a:rPr dirty="0" sz="1950" spc="-5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variable</a:t>
            </a:r>
            <a:r>
              <a:rPr dirty="0" sz="1950" spc="-5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airflow</a:t>
            </a:r>
            <a:r>
              <a:rPr dirty="0" sz="1950" spc="-5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404040"/>
                </a:solidFill>
                <a:latin typeface="Microsoft Sans Serif"/>
                <a:cs typeface="Microsoft Sans Serif"/>
              </a:rPr>
              <a:t>limitation,</a:t>
            </a:r>
            <a:r>
              <a:rPr dirty="0" sz="1950" spc="-7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from</a:t>
            </a:r>
            <a:r>
              <a:rPr dirty="0" sz="1950" spc="-5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bronchodilator</a:t>
            </a:r>
            <a:r>
              <a:rPr dirty="0" sz="1950" spc="-6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404040"/>
                </a:solidFill>
                <a:latin typeface="Microsoft Sans Serif"/>
                <a:cs typeface="Microsoft Sans Serif"/>
              </a:rPr>
              <a:t>reversibility</a:t>
            </a:r>
            <a:endParaRPr sz="19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testing</a:t>
            </a:r>
            <a:endParaRPr sz="1950">
              <a:latin typeface="Microsoft Sans Serif"/>
              <a:cs typeface="Microsoft Sans Serif"/>
            </a:endParaRPr>
          </a:p>
          <a:p>
            <a:pPr marL="31115">
              <a:lnSpc>
                <a:spcPct val="100000"/>
              </a:lnSpc>
              <a:spcBef>
                <a:spcPts val="35"/>
              </a:spcBef>
            </a:pP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6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other</a:t>
            </a:r>
            <a:r>
              <a:rPr dirty="0" sz="1950" spc="-7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tests</a:t>
            </a:r>
            <a:endParaRPr sz="1950">
              <a:latin typeface="Microsoft Sans Serif"/>
              <a:cs typeface="Microsoft Sans Serif"/>
            </a:endParaRPr>
          </a:p>
          <a:p>
            <a:pPr marL="25400" marR="5080" indent="-13335">
              <a:lnSpc>
                <a:spcPct val="101499"/>
              </a:lnSpc>
              <a:spcBef>
                <a:spcPts val="975"/>
              </a:spcBef>
            </a:pPr>
            <a:r>
              <a:rPr dirty="0" sz="1950" spc="20">
                <a:solidFill>
                  <a:srgbClr val="404040"/>
                </a:solidFill>
                <a:latin typeface="Microsoft Sans Serif"/>
                <a:cs typeface="Microsoft Sans Serif"/>
              </a:rPr>
              <a:t>A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useful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method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for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confirming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the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diagnosis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in children,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especially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when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spirometry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is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not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available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not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possible,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is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trial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4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950" spc="-4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short- </a:t>
            </a:r>
            <a:r>
              <a:rPr dirty="0" sz="1950" spc="-50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acting bronchodilators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and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inhaled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glucocorticosteroids.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Marked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clinical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improvement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during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the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treatment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and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deterioration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when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treatment </a:t>
            </a:r>
            <a:r>
              <a:rPr dirty="0" sz="1950" spc="-20">
                <a:solidFill>
                  <a:srgbClr val="404040"/>
                </a:solidFill>
                <a:latin typeface="Microsoft Sans Serif"/>
                <a:cs typeface="Microsoft Sans Serif"/>
              </a:rPr>
              <a:t>is </a:t>
            </a:r>
            <a:r>
              <a:rPr dirty="0" sz="1950" spc="-1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stopped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supports</a:t>
            </a:r>
            <a:r>
              <a:rPr dirty="0" sz="1950" spc="-3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04040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diagnosis</a:t>
            </a:r>
            <a:r>
              <a:rPr dirty="0" sz="1950" spc="-4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2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asthma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6258" y="958576"/>
            <a:ext cx="3417570" cy="37846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300" spc="-5">
                <a:solidFill>
                  <a:srgbClr val="124679"/>
                </a:solidFill>
              </a:rPr>
              <a:t>DIAGNOSIS</a:t>
            </a:r>
            <a:r>
              <a:rPr dirty="0" sz="2300" spc="-90">
                <a:solidFill>
                  <a:srgbClr val="124679"/>
                </a:solidFill>
              </a:rPr>
              <a:t> </a:t>
            </a:r>
            <a:r>
              <a:rPr dirty="0" sz="2300" spc="5">
                <a:solidFill>
                  <a:srgbClr val="124679"/>
                </a:solidFill>
              </a:rPr>
              <a:t>OF</a:t>
            </a:r>
            <a:r>
              <a:rPr dirty="0" sz="2300" spc="-65">
                <a:solidFill>
                  <a:srgbClr val="124679"/>
                </a:solidFill>
              </a:rPr>
              <a:t> </a:t>
            </a:r>
            <a:r>
              <a:rPr dirty="0" sz="2300" spc="-5">
                <a:solidFill>
                  <a:srgbClr val="124679"/>
                </a:solidFill>
              </a:rPr>
              <a:t>ASTHMA</a:t>
            </a:r>
            <a:endParaRPr sz="2300"/>
          </a:p>
        </p:txBody>
      </p:sp>
      <p:sp>
        <p:nvSpPr>
          <p:cNvPr id="8" name="object 8"/>
          <p:cNvSpPr txBox="1"/>
          <p:nvPr/>
        </p:nvSpPr>
        <p:spPr>
          <a:xfrm>
            <a:off x="1451551" y="5494312"/>
            <a:ext cx="32893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5">
                <a:solidFill>
                  <a:srgbClr val="FFFFFF"/>
                </a:solidFill>
                <a:latin typeface="Microsoft Sans Serif"/>
                <a:cs typeface="Microsoft Sans Serif"/>
              </a:rPr>
              <a:t>GINA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ASTHMA</a:t>
            </a:r>
            <a:r>
              <a:rPr dirty="0" spc="-145"/>
              <a:t> </a:t>
            </a:r>
            <a:r>
              <a:rPr dirty="0"/>
              <a:t>PREDICTIVE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7804" y="1042934"/>
            <a:ext cx="916940" cy="3784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300" spc="-10">
                <a:solidFill>
                  <a:srgbClr val="124679"/>
                </a:solidFill>
                <a:latin typeface="Microsoft Sans Serif"/>
                <a:cs typeface="Microsoft Sans Serif"/>
              </a:rPr>
              <a:t>INDEX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410" y="2492619"/>
            <a:ext cx="5884164" cy="29672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1327" y="1250045"/>
            <a:ext cx="7926705" cy="9315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285" marR="5080" indent="-236220">
              <a:lnSpc>
                <a:spcPct val="101499"/>
              </a:lnSpc>
              <a:spcBef>
                <a:spcPts val="95"/>
              </a:spcBef>
              <a:tabLst>
                <a:tab pos="379730" algn="l"/>
              </a:tabLst>
            </a:pPr>
            <a:r>
              <a:rPr dirty="0" sz="1450" spc="-225">
                <a:latin typeface="Lucida Sans Unicode"/>
                <a:cs typeface="Lucida Sans Unicode"/>
              </a:rPr>
              <a:t>¾		</a:t>
            </a:r>
            <a:r>
              <a:rPr dirty="0" sz="1950" spc="5">
                <a:latin typeface="Microsoft Sans Serif"/>
                <a:cs typeface="Microsoft Sans Serif"/>
              </a:rPr>
              <a:t>It </a:t>
            </a:r>
            <a:r>
              <a:rPr dirty="0" sz="1950">
                <a:latin typeface="Microsoft Sans Serif"/>
                <a:cs typeface="Microsoft Sans Serif"/>
              </a:rPr>
              <a:t>is </a:t>
            </a:r>
            <a:r>
              <a:rPr dirty="0" sz="1950" spc="10">
                <a:latin typeface="Microsoft Sans Serif"/>
                <a:cs typeface="Microsoft Sans Serif"/>
              </a:rPr>
              <a:t>used to </a:t>
            </a:r>
            <a:r>
              <a:rPr dirty="0" sz="1950">
                <a:latin typeface="Microsoft Sans Serif"/>
                <a:cs typeface="Microsoft Sans Serif"/>
              </a:rPr>
              <a:t>predict </a:t>
            </a:r>
            <a:r>
              <a:rPr dirty="0" sz="1950" spc="10">
                <a:latin typeface="Microsoft Sans Serif"/>
                <a:cs typeface="Microsoft Sans Serif"/>
              </a:rPr>
              <a:t>the </a:t>
            </a:r>
            <a:r>
              <a:rPr dirty="0" sz="1950" spc="5">
                <a:latin typeface="Microsoft Sans Serif"/>
                <a:cs typeface="Microsoft Sans Serif"/>
              </a:rPr>
              <a:t>risk </a:t>
            </a:r>
            <a:r>
              <a:rPr dirty="0" sz="1950" spc="10">
                <a:latin typeface="Microsoft Sans Serif"/>
                <a:cs typeface="Microsoft Sans Serif"/>
              </a:rPr>
              <a:t>of </a:t>
            </a:r>
            <a:r>
              <a:rPr dirty="0" sz="1950" spc="-5">
                <a:latin typeface="Microsoft Sans Serif"/>
                <a:cs typeface="Microsoft Sans Serif"/>
              </a:rPr>
              <a:t>asthma </a:t>
            </a:r>
            <a:r>
              <a:rPr dirty="0" sz="1950" spc="-15">
                <a:latin typeface="Microsoft Sans Serif"/>
                <a:cs typeface="Microsoft Sans Serif"/>
              </a:rPr>
              <a:t>development </a:t>
            </a:r>
            <a:r>
              <a:rPr dirty="0" sz="1950" spc="10">
                <a:latin typeface="Microsoft Sans Serif"/>
                <a:cs typeface="Microsoft Sans Serif"/>
              </a:rPr>
              <a:t>at school </a:t>
            </a:r>
            <a:r>
              <a:rPr dirty="0" sz="1950" spc="15">
                <a:latin typeface="Microsoft Sans Serif"/>
                <a:cs typeface="Microsoft Sans Serif"/>
              </a:rPr>
              <a:t>age </a:t>
            </a:r>
            <a:r>
              <a:rPr dirty="0" sz="1950">
                <a:latin typeface="Microsoft Sans Serif"/>
                <a:cs typeface="Microsoft Sans Serif"/>
              </a:rPr>
              <a:t>in </a:t>
            </a:r>
            <a:r>
              <a:rPr dirty="0" sz="1950" spc="5">
                <a:latin typeface="Microsoft Sans Serif"/>
                <a:cs typeface="Microsoft Sans Serif"/>
              </a:rPr>
              <a:t> preschool</a:t>
            </a:r>
            <a:r>
              <a:rPr dirty="0" sz="1950" spc="20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children.</a:t>
            </a:r>
            <a:r>
              <a:rPr dirty="0" sz="1950" spc="-65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It</a:t>
            </a:r>
            <a:r>
              <a:rPr dirty="0" sz="1950" spc="-40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has</a:t>
            </a:r>
            <a:r>
              <a:rPr dirty="0" sz="1950" spc="-45">
                <a:latin typeface="Microsoft Sans Serif"/>
                <a:cs typeface="Microsoft Sans Serif"/>
              </a:rPr>
              <a:t> </a:t>
            </a:r>
            <a:r>
              <a:rPr dirty="0" sz="1950" spc="15">
                <a:latin typeface="Microsoft Sans Serif"/>
                <a:cs typeface="Microsoft Sans Serif"/>
              </a:rPr>
              <a:t>been</a:t>
            </a:r>
            <a:r>
              <a:rPr dirty="0" sz="1950" spc="-40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used</a:t>
            </a:r>
            <a:r>
              <a:rPr dirty="0" sz="1950" spc="-60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for</a:t>
            </a:r>
            <a:r>
              <a:rPr dirty="0" sz="1950" spc="-35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screening</a:t>
            </a:r>
            <a:r>
              <a:rPr dirty="0" sz="1950" spc="-75">
                <a:latin typeface="Microsoft Sans Serif"/>
                <a:cs typeface="Microsoft Sans Serif"/>
              </a:rPr>
              <a:t> </a:t>
            </a:r>
            <a:r>
              <a:rPr dirty="0" sz="1950" spc="-5">
                <a:latin typeface="Microsoft Sans Serif"/>
                <a:cs typeface="Microsoft Sans Serif"/>
              </a:rPr>
              <a:t>high-risk</a:t>
            </a:r>
            <a:r>
              <a:rPr dirty="0" sz="1950" spc="-55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groups</a:t>
            </a:r>
            <a:r>
              <a:rPr dirty="0" sz="1950" spc="-45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for </a:t>
            </a:r>
            <a:r>
              <a:rPr dirty="0" sz="1950" spc="-505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asthma development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105"/>
          </a:xfrm>
          <a:custGeom>
            <a:avLst/>
            <a:gdLst/>
            <a:ahLst/>
            <a:cxnLst/>
            <a:rect l="l" t="t" r="r" b="b"/>
            <a:pathLst>
              <a:path w="3055620" h="78104">
                <a:moveTo>
                  <a:pt x="3055238" y="0"/>
                </a:moveTo>
                <a:lnTo>
                  <a:pt x="0" y="0"/>
                </a:lnTo>
                <a:lnTo>
                  <a:pt x="0" y="78056"/>
                </a:lnTo>
                <a:lnTo>
                  <a:pt x="3055238" y="78056"/>
                </a:lnTo>
                <a:lnTo>
                  <a:pt x="305523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8960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40" y="0"/>
                </a:moveTo>
                <a:lnTo>
                  <a:pt x="0" y="0"/>
                </a:lnTo>
                <a:lnTo>
                  <a:pt x="0" y="75437"/>
                </a:lnTo>
                <a:lnTo>
                  <a:pt x="3055240" y="75437"/>
                </a:lnTo>
                <a:lnTo>
                  <a:pt x="3055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0633" y="605359"/>
            <a:ext cx="2525863" cy="167849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0293" y="676510"/>
            <a:ext cx="1549400" cy="3784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0">
                <a:solidFill>
                  <a:srgbClr val="465258"/>
                </a:solidFill>
              </a:rPr>
              <a:t>SPIROMET</a:t>
            </a:r>
            <a:endParaRPr sz="2300"/>
          </a:p>
        </p:txBody>
      </p:sp>
      <p:sp>
        <p:nvSpPr>
          <p:cNvPr id="8" name="object 8"/>
          <p:cNvSpPr txBox="1"/>
          <p:nvPr/>
        </p:nvSpPr>
        <p:spPr>
          <a:xfrm>
            <a:off x="560293" y="1028897"/>
            <a:ext cx="43053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RY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9218" y="1415145"/>
            <a:ext cx="681990" cy="6134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30"/>
              </a:spcBef>
            </a:pPr>
            <a:r>
              <a:rPr dirty="0" sz="1450" spc="5">
                <a:solidFill>
                  <a:srgbClr val="124679"/>
                </a:solidFill>
                <a:latin typeface="Microsoft Sans Serif"/>
                <a:cs typeface="Microsoft Sans Serif"/>
              </a:rPr>
              <a:t>Volume</a:t>
            </a:r>
            <a:endParaRPr sz="1450">
              <a:latin typeface="Microsoft Sans Serif"/>
              <a:cs typeface="Microsoft Sans Serif"/>
            </a:endParaRPr>
          </a:p>
          <a:p>
            <a:pPr marL="307975">
              <a:lnSpc>
                <a:spcPts val="1630"/>
              </a:lnSpc>
            </a:pPr>
            <a:r>
              <a:rPr dirty="0" sz="1450" spc="5">
                <a:solidFill>
                  <a:srgbClr val="124679"/>
                </a:solidFill>
                <a:latin typeface="Microsoft Sans Serif"/>
                <a:cs typeface="Microsoft Sans Serif"/>
              </a:rPr>
              <a:t>FEV</a:t>
            </a:r>
            <a:endParaRPr sz="1450">
              <a:latin typeface="Microsoft Sans Serif"/>
              <a:cs typeface="Microsoft Sans Serif"/>
            </a:endParaRPr>
          </a:p>
          <a:p>
            <a:pPr marL="307975">
              <a:lnSpc>
                <a:spcPct val="100000"/>
              </a:lnSpc>
              <a:spcBef>
                <a:spcPts val="195"/>
              </a:spcBef>
            </a:pPr>
            <a:r>
              <a:rPr dirty="0" sz="950" spc="5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7517" y="1347111"/>
            <a:ext cx="2388235" cy="2805430"/>
            <a:chOff x="1537517" y="1347111"/>
            <a:chExt cx="2388235" cy="2805430"/>
          </a:xfrm>
        </p:grpSpPr>
        <p:sp>
          <p:nvSpPr>
            <p:cNvPr id="11" name="object 11"/>
            <p:cNvSpPr/>
            <p:nvPr/>
          </p:nvSpPr>
          <p:spPr>
            <a:xfrm>
              <a:off x="1548312" y="1357906"/>
              <a:ext cx="2356485" cy="2682240"/>
            </a:xfrm>
            <a:custGeom>
              <a:avLst/>
              <a:gdLst/>
              <a:ahLst/>
              <a:cxnLst/>
              <a:rect l="l" t="t" r="r" b="b"/>
              <a:pathLst>
                <a:path w="2356485" h="2682240">
                  <a:moveTo>
                    <a:pt x="0" y="0"/>
                  </a:moveTo>
                  <a:lnTo>
                    <a:pt x="0" y="2681716"/>
                  </a:lnTo>
                  <a:lnTo>
                    <a:pt x="2356389" y="2681716"/>
                  </a:lnTo>
                </a:path>
              </a:pathLst>
            </a:custGeom>
            <a:ln w="21478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64814" y="1752645"/>
              <a:ext cx="2339975" cy="2263140"/>
            </a:xfrm>
            <a:custGeom>
              <a:avLst/>
              <a:gdLst/>
              <a:ahLst/>
              <a:cxnLst/>
              <a:rect l="l" t="t" r="r" b="b"/>
              <a:pathLst>
                <a:path w="2339975" h="2263140">
                  <a:moveTo>
                    <a:pt x="0" y="2263139"/>
                  </a:moveTo>
                  <a:lnTo>
                    <a:pt x="3667" y="2253710"/>
                  </a:lnTo>
                  <a:lnTo>
                    <a:pt x="7334" y="2244018"/>
                  </a:lnTo>
                  <a:lnTo>
                    <a:pt x="10739" y="2234588"/>
                  </a:lnTo>
                  <a:lnTo>
                    <a:pt x="14406" y="2224897"/>
                  </a:lnTo>
                  <a:lnTo>
                    <a:pt x="23836" y="2198703"/>
                  </a:lnTo>
                  <a:lnTo>
                    <a:pt x="33266" y="2172771"/>
                  </a:lnTo>
                  <a:lnTo>
                    <a:pt x="42695" y="2146577"/>
                  </a:lnTo>
                  <a:lnTo>
                    <a:pt x="110013" y="1966626"/>
                  </a:lnTo>
                  <a:lnTo>
                    <a:pt x="189642" y="1774626"/>
                  </a:lnTo>
                  <a:lnTo>
                    <a:pt x="214002" y="1721453"/>
                  </a:lnTo>
                  <a:lnTo>
                    <a:pt x="226313" y="1694997"/>
                  </a:lnTo>
                  <a:lnTo>
                    <a:pt x="238363" y="1668541"/>
                  </a:lnTo>
                  <a:lnTo>
                    <a:pt x="294155" y="1560885"/>
                  </a:lnTo>
                  <a:lnTo>
                    <a:pt x="308038" y="1532858"/>
                  </a:lnTo>
                  <a:lnTo>
                    <a:pt x="336327" y="1477065"/>
                  </a:lnTo>
                  <a:lnTo>
                    <a:pt x="365664" y="1421534"/>
                  </a:lnTo>
                  <a:lnTo>
                    <a:pt x="381119" y="1394293"/>
                  </a:lnTo>
                  <a:lnTo>
                    <a:pt x="396311" y="1366789"/>
                  </a:lnTo>
                  <a:lnTo>
                    <a:pt x="411765" y="1339548"/>
                  </a:lnTo>
                  <a:lnTo>
                    <a:pt x="480393" y="1231368"/>
                  </a:lnTo>
                  <a:lnTo>
                    <a:pt x="550592" y="1127117"/>
                  </a:lnTo>
                  <a:lnTo>
                    <a:pt x="560284" y="1114805"/>
                  </a:lnTo>
                  <a:lnTo>
                    <a:pt x="569452" y="1102494"/>
                  </a:lnTo>
                  <a:lnTo>
                    <a:pt x="578881" y="1089921"/>
                  </a:lnTo>
                  <a:lnTo>
                    <a:pt x="588573" y="1077610"/>
                  </a:lnTo>
                  <a:lnTo>
                    <a:pt x="626554" y="1028366"/>
                  </a:lnTo>
                  <a:lnTo>
                    <a:pt x="636246" y="1016841"/>
                  </a:lnTo>
                  <a:lnTo>
                    <a:pt x="645675" y="1005578"/>
                  </a:lnTo>
                  <a:lnTo>
                    <a:pt x="655105" y="994052"/>
                  </a:lnTo>
                  <a:lnTo>
                    <a:pt x="664535" y="982527"/>
                  </a:lnTo>
                  <a:lnTo>
                    <a:pt x="673965" y="972050"/>
                  </a:lnTo>
                  <a:lnTo>
                    <a:pt x="683394" y="961572"/>
                  </a:lnTo>
                  <a:lnTo>
                    <a:pt x="788955" y="852606"/>
                  </a:lnTo>
                  <a:lnTo>
                    <a:pt x="880895" y="763023"/>
                  </a:lnTo>
                  <a:lnTo>
                    <a:pt x="989075" y="671607"/>
                  </a:lnTo>
                  <a:lnTo>
                    <a:pt x="1103280" y="576262"/>
                  </a:lnTo>
                  <a:lnTo>
                    <a:pt x="1164574" y="530685"/>
                  </a:lnTo>
                  <a:lnTo>
                    <a:pt x="1231368" y="486941"/>
                  </a:lnTo>
                  <a:lnTo>
                    <a:pt x="1296328" y="441102"/>
                  </a:lnTo>
                  <a:lnTo>
                    <a:pt x="1364694" y="399192"/>
                  </a:lnTo>
                  <a:lnTo>
                    <a:pt x="1440656" y="353353"/>
                  </a:lnTo>
                  <a:lnTo>
                    <a:pt x="1516356" y="311181"/>
                  </a:lnTo>
                  <a:lnTo>
                    <a:pt x="1594151" y="269009"/>
                  </a:lnTo>
                  <a:lnTo>
                    <a:pt x="1675352" y="230504"/>
                  </a:lnTo>
                  <a:lnTo>
                    <a:pt x="1762315" y="192262"/>
                  </a:lnTo>
                  <a:lnTo>
                    <a:pt x="1849016" y="153757"/>
                  </a:lnTo>
                  <a:lnTo>
                    <a:pt x="1942528" y="119181"/>
                  </a:lnTo>
                  <a:lnTo>
                    <a:pt x="2034730" y="88010"/>
                  </a:lnTo>
                  <a:lnTo>
                    <a:pt x="2132171" y="55006"/>
                  </a:lnTo>
                  <a:lnTo>
                    <a:pt x="2234850" y="27503"/>
                  </a:lnTo>
                  <a:lnTo>
                    <a:pt x="2339887" y="0"/>
                  </a:lnTo>
                </a:path>
              </a:pathLst>
            </a:custGeom>
            <a:ln w="41386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64814" y="1556454"/>
              <a:ext cx="2339975" cy="2459355"/>
            </a:xfrm>
            <a:custGeom>
              <a:avLst/>
              <a:gdLst/>
              <a:ahLst/>
              <a:cxnLst/>
              <a:rect l="l" t="t" r="r" b="b"/>
              <a:pathLst>
                <a:path w="2339975" h="2459354">
                  <a:moveTo>
                    <a:pt x="2339887" y="523"/>
                  </a:moveTo>
                  <a:lnTo>
                    <a:pt x="2206299" y="0"/>
                  </a:lnTo>
                  <a:lnTo>
                    <a:pt x="2079783" y="3143"/>
                  </a:lnTo>
                  <a:lnTo>
                    <a:pt x="1965055" y="10477"/>
                  </a:lnTo>
                  <a:lnTo>
                    <a:pt x="1890140" y="17025"/>
                  </a:lnTo>
                  <a:lnTo>
                    <a:pt x="1826490" y="24622"/>
                  </a:lnTo>
                  <a:lnTo>
                    <a:pt x="1762839" y="32480"/>
                  </a:lnTo>
                  <a:lnTo>
                    <a:pt x="1702593" y="41909"/>
                  </a:lnTo>
                  <a:lnTo>
                    <a:pt x="1639204" y="55006"/>
                  </a:lnTo>
                  <a:lnTo>
                    <a:pt x="1577649" y="69413"/>
                  </a:lnTo>
                  <a:lnTo>
                    <a:pt x="1515308" y="84867"/>
                  </a:lnTo>
                  <a:lnTo>
                    <a:pt x="1454015" y="101893"/>
                  </a:lnTo>
                  <a:lnTo>
                    <a:pt x="1395341" y="124420"/>
                  </a:lnTo>
                  <a:lnTo>
                    <a:pt x="1333785" y="147994"/>
                  </a:lnTo>
                  <a:lnTo>
                    <a:pt x="1275111" y="173140"/>
                  </a:lnTo>
                  <a:lnTo>
                    <a:pt x="1217747" y="200382"/>
                  </a:lnTo>
                  <a:lnTo>
                    <a:pt x="1158811" y="227361"/>
                  </a:lnTo>
                  <a:lnTo>
                    <a:pt x="1099613" y="260365"/>
                  </a:lnTo>
                  <a:lnTo>
                    <a:pt x="1043558" y="295727"/>
                  </a:lnTo>
                  <a:lnTo>
                    <a:pt x="989599" y="332136"/>
                  </a:lnTo>
                  <a:lnTo>
                    <a:pt x="933283" y="373260"/>
                  </a:lnTo>
                  <a:lnTo>
                    <a:pt x="879586" y="415170"/>
                  </a:lnTo>
                  <a:lnTo>
                    <a:pt x="827984" y="461009"/>
                  </a:lnTo>
                  <a:lnTo>
                    <a:pt x="774287" y="507896"/>
                  </a:lnTo>
                  <a:lnTo>
                    <a:pt x="725304" y="557926"/>
                  </a:lnTo>
                  <a:lnTo>
                    <a:pt x="673703" y="614243"/>
                  </a:lnTo>
                  <a:lnTo>
                    <a:pt x="626030" y="671607"/>
                  </a:lnTo>
                  <a:lnTo>
                    <a:pt x="576786" y="729233"/>
                  </a:lnTo>
                  <a:lnTo>
                    <a:pt x="565784" y="744688"/>
                  </a:lnTo>
                  <a:lnTo>
                    <a:pt x="554783" y="759880"/>
                  </a:lnTo>
                  <a:lnTo>
                    <a:pt x="543782" y="775334"/>
                  </a:lnTo>
                  <a:lnTo>
                    <a:pt x="532780" y="790789"/>
                  </a:lnTo>
                  <a:lnTo>
                    <a:pt x="521517" y="807815"/>
                  </a:lnTo>
                  <a:lnTo>
                    <a:pt x="509992" y="824841"/>
                  </a:lnTo>
                  <a:lnTo>
                    <a:pt x="498990" y="841867"/>
                  </a:lnTo>
                  <a:lnTo>
                    <a:pt x="487727" y="858893"/>
                  </a:lnTo>
                  <a:lnTo>
                    <a:pt x="443198" y="927258"/>
                  </a:lnTo>
                  <a:lnTo>
                    <a:pt x="433244" y="943760"/>
                  </a:lnTo>
                  <a:lnTo>
                    <a:pt x="423029" y="960524"/>
                  </a:lnTo>
                  <a:lnTo>
                    <a:pt x="413075" y="977288"/>
                  </a:lnTo>
                  <a:lnTo>
                    <a:pt x="402859" y="993790"/>
                  </a:lnTo>
                  <a:lnTo>
                    <a:pt x="366450" y="1064513"/>
                  </a:lnTo>
                  <a:lnTo>
                    <a:pt x="357544" y="1081539"/>
                  </a:lnTo>
                  <a:lnTo>
                    <a:pt x="348638" y="1098565"/>
                  </a:lnTo>
                  <a:lnTo>
                    <a:pt x="339994" y="1115591"/>
                  </a:lnTo>
                  <a:lnTo>
                    <a:pt x="331088" y="1132617"/>
                  </a:lnTo>
                  <a:lnTo>
                    <a:pt x="297560" y="1201769"/>
                  </a:lnTo>
                  <a:lnTo>
                    <a:pt x="289964" y="1219580"/>
                  </a:lnTo>
                  <a:lnTo>
                    <a:pt x="282368" y="1237392"/>
                  </a:lnTo>
                  <a:lnTo>
                    <a:pt x="274772" y="1255204"/>
                  </a:lnTo>
                  <a:lnTo>
                    <a:pt x="267176" y="1272754"/>
                  </a:lnTo>
                  <a:lnTo>
                    <a:pt x="260103" y="1290042"/>
                  </a:lnTo>
                  <a:lnTo>
                    <a:pt x="253031" y="1307591"/>
                  </a:lnTo>
                  <a:lnTo>
                    <a:pt x="245959" y="1324879"/>
                  </a:lnTo>
                  <a:lnTo>
                    <a:pt x="238886" y="1342167"/>
                  </a:lnTo>
                  <a:lnTo>
                    <a:pt x="231814" y="1359717"/>
                  </a:lnTo>
                  <a:lnTo>
                    <a:pt x="224742" y="1377529"/>
                  </a:lnTo>
                  <a:lnTo>
                    <a:pt x="217670" y="1395079"/>
                  </a:lnTo>
                  <a:lnTo>
                    <a:pt x="210597" y="1412628"/>
                  </a:lnTo>
                  <a:lnTo>
                    <a:pt x="204835" y="1429392"/>
                  </a:lnTo>
                  <a:lnTo>
                    <a:pt x="199072" y="1446156"/>
                  </a:lnTo>
                  <a:lnTo>
                    <a:pt x="193047" y="1462920"/>
                  </a:lnTo>
                  <a:lnTo>
                    <a:pt x="187285" y="1479684"/>
                  </a:lnTo>
                  <a:lnTo>
                    <a:pt x="181522" y="1496710"/>
                  </a:lnTo>
                  <a:lnTo>
                    <a:pt x="175760" y="1513736"/>
                  </a:lnTo>
                  <a:lnTo>
                    <a:pt x="169735" y="1530762"/>
                  </a:lnTo>
                  <a:lnTo>
                    <a:pt x="163972" y="1547788"/>
                  </a:lnTo>
                  <a:lnTo>
                    <a:pt x="159257" y="1564814"/>
                  </a:lnTo>
                  <a:lnTo>
                    <a:pt x="154805" y="1581578"/>
                  </a:lnTo>
                  <a:lnTo>
                    <a:pt x="150090" y="1598604"/>
                  </a:lnTo>
                  <a:lnTo>
                    <a:pt x="145637" y="1615630"/>
                  </a:lnTo>
                  <a:lnTo>
                    <a:pt x="140922" y="1631608"/>
                  </a:lnTo>
                  <a:lnTo>
                    <a:pt x="136469" y="1647848"/>
                  </a:lnTo>
                  <a:lnTo>
                    <a:pt x="132016" y="1663826"/>
                  </a:lnTo>
                  <a:lnTo>
                    <a:pt x="127563" y="1680067"/>
                  </a:lnTo>
                  <a:lnTo>
                    <a:pt x="119181" y="1712285"/>
                  </a:lnTo>
                  <a:lnTo>
                    <a:pt x="110799" y="1744241"/>
                  </a:lnTo>
                  <a:lnTo>
                    <a:pt x="102679" y="1776460"/>
                  </a:lnTo>
                  <a:lnTo>
                    <a:pt x="94297" y="1808678"/>
                  </a:lnTo>
                  <a:lnTo>
                    <a:pt x="81462" y="1868400"/>
                  </a:lnTo>
                  <a:lnTo>
                    <a:pt x="75176" y="1898522"/>
                  </a:lnTo>
                  <a:lnTo>
                    <a:pt x="68889" y="1928645"/>
                  </a:lnTo>
                  <a:lnTo>
                    <a:pt x="63388" y="1956935"/>
                  </a:lnTo>
                  <a:lnTo>
                    <a:pt x="58150" y="1985224"/>
                  </a:lnTo>
                  <a:lnTo>
                    <a:pt x="52911" y="2013251"/>
                  </a:lnTo>
                  <a:lnTo>
                    <a:pt x="47672" y="2041540"/>
                  </a:lnTo>
                  <a:lnTo>
                    <a:pt x="43481" y="2066162"/>
                  </a:lnTo>
                  <a:lnTo>
                    <a:pt x="39028" y="2091308"/>
                  </a:lnTo>
                  <a:lnTo>
                    <a:pt x="34837" y="2116193"/>
                  </a:lnTo>
                  <a:lnTo>
                    <a:pt x="30384" y="2141077"/>
                  </a:lnTo>
                  <a:lnTo>
                    <a:pt x="27765" y="2164389"/>
                  </a:lnTo>
                  <a:lnTo>
                    <a:pt x="25145" y="2187701"/>
                  </a:lnTo>
                  <a:lnTo>
                    <a:pt x="22526" y="2210752"/>
                  </a:lnTo>
                  <a:lnTo>
                    <a:pt x="19645" y="2234064"/>
                  </a:lnTo>
                  <a:lnTo>
                    <a:pt x="17287" y="2253448"/>
                  </a:lnTo>
                  <a:lnTo>
                    <a:pt x="14668" y="2273093"/>
                  </a:lnTo>
                  <a:lnTo>
                    <a:pt x="12311" y="2292738"/>
                  </a:lnTo>
                  <a:lnTo>
                    <a:pt x="9953" y="2312384"/>
                  </a:lnTo>
                  <a:lnTo>
                    <a:pt x="7858" y="2339887"/>
                  </a:lnTo>
                  <a:lnTo>
                    <a:pt x="6024" y="2367391"/>
                  </a:lnTo>
                  <a:lnTo>
                    <a:pt x="4190" y="2394894"/>
                  </a:lnTo>
                  <a:lnTo>
                    <a:pt x="2357" y="2422659"/>
                  </a:lnTo>
                  <a:lnTo>
                    <a:pt x="1833" y="2431565"/>
                  </a:lnTo>
                  <a:lnTo>
                    <a:pt x="1309" y="2440733"/>
                  </a:lnTo>
                  <a:lnTo>
                    <a:pt x="523" y="2450163"/>
                  </a:lnTo>
                  <a:lnTo>
                    <a:pt x="0" y="2459331"/>
                  </a:lnTo>
                </a:path>
              </a:pathLst>
            </a:custGeom>
            <a:ln w="4138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76077" y="2379986"/>
              <a:ext cx="2329180" cy="1636395"/>
            </a:xfrm>
            <a:custGeom>
              <a:avLst/>
              <a:gdLst/>
              <a:ahLst/>
              <a:cxnLst/>
              <a:rect l="l" t="t" r="r" b="b"/>
              <a:pathLst>
                <a:path w="2329179" h="1636395">
                  <a:moveTo>
                    <a:pt x="0" y="1635799"/>
                  </a:moveTo>
                  <a:lnTo>
                    <a:pt x="1833" y="1630037"/>
                  </a:lnTo>
                  <a:lnTo>
                    <a:pt x="3929" y="1624274"/>
                  </a:lnTo>
                  <a:lnTo>
                    <a:pt x="6024" y="1618511"/>
                  </a:lnTo>
                  <a:lnTo>
                    <a:pt x="7858" y="1612749"/>
                  </a:lnTo>
                  <a:lnTo>
                    <a:pt x="14930" y="1596247"/>
                  </a:lnTo>
                  <a:lnTo>
                    <a:pt x="22264" y="1579745"/>
                  </a:lnTo>
                  <a:lnTo>
                    <a:pt x="29860" y="1563504"/>
                  </a:lnTo>
                  <a:lnTo>
                    <a:pt x="37195" y="1547264"/>
                  </a:lnTo>
                  <a:lnTo>
                    <a:pt x="49244" y="1522642"/>
                  </a:lnTo>
                  <a:lnTo>
                    <a:pt x="61555" y="1497758"/>
                  </a:lnTo>
                  <a:lnTo>
                    <a:pt x="73866" y="1472874"/>
                  </a:lnTo>
                  <a:lnTo>
                    <a:pt x="86177" y="1447990"/>
                  </a:lnTo>
                  <a:lnTo>
                    <a:pt x="105822" y="1415510"/>
                  </a:lnTo>
                  <a:lnTo>
                    <a:pt x="125206" y="1382768"/>
                  </a:lnTo>
                  <a:lnTo>
                    <a:pt x="144589" y="1350287"/>
                  </a:lnTo>
                  <a:lnTo>
                    <a:pt x="163972" y="1317545"/>
                  </a:lnTo>
                  <a:lnTo>
                    <a:pt x="188333" y="1281660"/>
                  </a:lnTo>
                  <a:lnTo>
                    <a:pt x="212955" y="1245774"/>
                  </a:lnTo>
                  <a:lnTo>
                    <a:pt x="227099" y="1226653"/>
                  </a:lnTo>
                  <a:lnTo>
                    <a:pt x="241244" y="1208055"/>
                  </a:lnTo>
                  <a:lnTo>
                    <a:pt x="255127" y="1189196"/>
                  </a:lnTo>
                  <a:lnTo>
                    <a:pt x="269271" y="1170074"/>
                  </a:lnTo>
                  <a:lnTo>
                    <a:pt x="285249" y="1150691"/>
                  </a:lnTo>
                  <a:lnTo>
                    <a:pt x="300966" y="1131046"/>
                  </a:lnTo>
                  <a:lnTo>
                    <a:pt x="316682" y="1111400"/>
                  </a:lnTo>
                  <a:lnTo>
                    <a:pt x="332398" y="1091755"/>
                  </a:lnTo>
                  <a:lnTo>
                    <a:pt x="402597" y="1007673"/>
                  </a:lnTo>
                  <a:lnTo>
                    <a:pt x="482750" y="923329"/>
                  </a:lnTo>
                  <a:lnTo>
                    <a:pt x="572333" y="838985"/>
                  </a:lnTo>
                  <a:lnTo>
                    <a:pt x="668464" y="752546"/>
                  </a:lnTo>
                  <a:lnTo>
                    <a:pt x="773239" y="672393"/>
                  </a:lnTo>
                  <a:lnTo>
                    <a:pt x="884824" y="592502"/>
                  </a:lnTo>
                  <a:lnTo>
                    <a:pt x="1001648" y="512087"/>
                  </a:lnTo>
                  <a:lnTo>
                    <a:pt x="1125545" y="434292"/>
                  </a:lnTo>
                  <a:lnTo>
                    <a:pt x="1256776" y="362521"/>
                  </a:lnTo>
                  <a:lnTo>
                    <a:pt x="1391150" y="293108"/>
                  </a:lnTo>
                  <a:lnTo>
                    <a:pt x="1535477" y="230243"/>
                  </a:lnTo>
                  <a:lnTo>
                    <a:pt x="1693163" y="168949"/>
                  </a:lnTo>
                  <a:lnTo>
                    <a:pt x="1857660" y="116300"/>
                  </a:lnTo>
                  <a:lnTo>
                    <a:pt x="2037611" y="62864"/>
                  </a:lnTo>
                  <a:lnTo>
                    <a:pt x="2226730" y="19121"/>
                  </a:lnTo>
                  <a:lnTo>
                    <a:pt x="2328624" y="0"/>
                  </a:lnTo>
                </a:path>
              </a:pathLst>
            </a:custGeom>
            <a:ln w="413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36826" y="4030192"/>
              <a:ext cx="1867535" cy="116839"/>
            </a:xfrm>
            <a:custGeom>
              <a:avLst/>
              <a:gdLst/>
              <a:ahLst/>
              <a:cxnLst/>
              <a:rect l="l" t="t" r="r" b="b"/>
              <a:pathLst>
                <a:path w="1867535" h="116839">
                  <a:moveTo>
                    <a:pt x="0" y="115776"/>
                  </a:moveTo>
                  <a:lnTo>
                    <a:pt x="0" y="0"/>
                  </a:lnTo>
                </a:path>
                <a:path w="1867535" h="116839">
                  <a:moveTo>
                    <a:pt x="470177" y="116824"/>
                  </a:moveTo>
                  <a:lnTo>
                    <a:pt x="470177" y="14406"/>
                  </a:lnTo>
                  <a:lnTo>
                    <a:pt x="470177" y="0"/>
                  </a:lnTo>
                </a:path>
                <a:path w="1867535" h="116839">
                  <a:moveTo>
                    <a:pt x="940355" y="116824"/>
                  </a:moveTo>
                  <a:lnTo>
                    <a:pt x="940355" y="14406"/>
                  </a:lnTo>
                  <a:lnTo>
                    <a:pt x="940355" y="0"/>
                  </a:lnTo>
                </a:path>
                <a:path w="1867535" h="116839">
                  <a:moveTo>
                    <a:pt x="1410533" y="116824"/>
                  </a:moveTo>
                  <a:lnTo>
                    <a:pt x="1410533" y="14406"/>
                  </a:lnTo>
                  <a:lnTo>
                    <a:pt x="1410533" y="0"/>
                  </a:lnTo>
                </a:path>
                <a:path w="1867535" h="116839">
                  <a:moveTo>
                    <a:pt x="1867090" y="115776"/>
                  </a:moveTo>
                  <a:lnTo>
                    <a:pt x="1867090" y="0"/>
                  </a:lnTo>
                </a:path>
              </a:pathLst>
            </a:custGeom>
            <a:ln w="9953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968385" y="4136673"/>
            <a:ext cx="11938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5960" y="4079320"/>
            <a:ext cx="1775460" cy="57404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389255" algn="l"/>
                <a:tab pos="766445" algn="l"/>
                <a:tab pos="1143635" algn="l"/>
              </a:tabLst>
            </a:pPr>
            <a:r>
              <a:rPr dirty="0" sz="1300" spc="10">
                <a:solidFill>
                  <a:srgbClr val="124679"/>
                </a:solidFill>
                <a:latin typeface="Microsoft Sans Serif"/>
                <a:cs typeface="Microsoft Sans Serif"/>
              </a:rPr>
              <a:t>2	3	4	5</a:t>
            </a:r>
            <a:endParaRPr sz="1300">
              <a:latin typeface="Microsoft Sans Serif"/>
              <a:cs typeface="Microsoft Sans Serif"/>
            </a:endParaRPr>
          </a:p>
          <a:p>
            <a:pPr marL="489584">
              <a:lnSpc>
                <a:spcPct val="100000"/>
              </a:lnSpc>
              <a:spcBef>
                <a:spcPts val="540"/>
              </a:spcBef>
            </a:pPr>
            <a:r>
              <a:rPr dirty="0" sz="1450" spc="-5">
                <a:solidFill>
                  <a:srgbClr val="124679"/>
                </a:solidFill>
                <a:latin typeface="Microsoft Sans Serif"/>
                <a:cs typeface="Microsoft Sans Serif"/>
              </a:rPr>
              <a:t>Tim</a:t>
            </a:r>
            <a:r>
              <a:rPr dirty="0" sz="1450" spc="10">
                <a:solidFill>
                  <a:srgbClr val="124679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124679"/>
                </a:solidFill>
                <a:latin typeface="Microsoft Sans Serif"/>
                <a:cs typeface="Microsoft Sans Serif"/>
              </a:rPr>
              <a:t>(seconds)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2576" y="4774562"/>
            <a:ext cx="306133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1270">
              <a:lnSpc>
                <a:spcPct val="101499"/>
              </a:lnSpc>
              <a:spcBef>
                <a:spcPts val="95"/>
              </a:spcBef>
            </a:pP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Note:</a:t>
            </a:r>
            <a:r>
              <a:rPr dirty="0" sz="1300" spc="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Each </a:t>
            </a:r>
            <a:r>
              <a:rPr dirty="0" sz="1300" spc="15">
                <a:solidFill>
                  <a:srgbClr val="124679"/>
                </a:solidFill>
                <a:latin typeface="Microsoft Sans Serif"/>
                <a:cs typeface="Microsoft Sans Serif"/>
              </a:rPr>
              <a:t>FEV</a:t>
            </a:r>
            <a:r>
              <a:rPr dirty="0" baseline="-6535" sz="1275" spc="22">
                <a:solidFill>
                  <a:srgbClr val="124679"/>
                </a:solidFill>
                <a:latin typeface="Microsoft Sans Serif"/>
                <a:cs typeface="Microsoft Sans Serif"/>
              </a:rPr>
              <a:t>1 </a:t>
            </a: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represents the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highest </a:t>
            </a:r>
            <a:r>
              <a:rPr dirty="0" sz="1300" spc="-3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endParaRPr sz="1300">
              <a:latin typeface="Microsoft Sans Serif"/>
              <a:cs typeface="Microsoft Sans Serif"/>
            </a:endParaRPr>
          </a:p>
          <a:p>
            <a:pPr marL="39370">
              <a:lnSpc>
                <a:spcPct val="100000"/>
              </a:lnSpc>
              <a:spcBef>
                <a:spcPts val="25"/>
              </a:spcBef>
            </a:pP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three</a:t>
            </a:r>
            <a:r>
              <a:rPr dirty="0" sz="130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reproducible</a:t>
            </a:r>
            <a:r>
              <a:rPr dirty="0" sz="130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measurements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4661" y="1252409"/>
            <a:ext cx="54991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5">
                <a:solidFill>
                  <a:srgbClr val="00AF50"/>
                </a:solidFill>
                <a:latin typeface="Microsoft Sans Serif"/>
                <a:cs typeface="Microsoft Sans Serif"/>
              </a:rPr>
              <a:t>Normal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4925" y="1868309"/>
            <a:ext cx="696595" cy="628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8585">
              <a:lnSpc>
                <a:spcPct val="101499"/>
              </a:lnSpc>
              <a:spcBef>
                <a:spcPts val="90"/>
              </a:spcBef>
            </a:pPr>
            <a:r>
              <a:rPr dirty="0" sz="1300" spc="-5">
                <a:solidFill>
                  <a:srgbClr val="4E6BF9"/>
                </a:solidFill>
                <a:latin typeface="Microsoft Sans Serif"/>
                <a:cs typeface="Microsoft Sans Serif"/>
              </a:rPr>
              <a:t>Asthma  </a:t>
            </a:r>
            <a:r>
              <a:rPr dirty="0" sz="1300">
                <a:solidFill>
                  <a:srgbClr val="4E6BF9"/>
                </a:solidFill>
                <a:latin typeface="Microsoft Sans Serif"/>
                <a:cs typeface="Microsoft Sans Serif"/>
              </a:rPr>
              <a:t>(after </a:t>
            </a:r>
            <a:r>
              <a:rPr dirty="0" sz="1300" spc="5">
                <a:solidFill>
                  <a:srgbClr val="4E6BF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4E6BF9"/>
                </a:solidFill>
                <a:latin typeface="Microsoft Sans Serif"/>
                <a:cs typeface="Microsoft Sans Serif"/>
              </a:rPr>
              <a:t>BD)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6005" y="2554323"/>
            <a:ext cx="815975" cy="628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27965">
              <a:lnSpc>
                <a:spcPct val="101499"/>
              </a:lnSpc>
              <a:spcBef>
                <a:spcPts val="90"/>
              </a:spcBef>
            </a:pPr>
            <a:r>
              <a:rPr dirty="0" sz="1300" spc="-5">
                <a:solidFill>
                  <a:srgbClr val="FF0000"/>
                </a:solidFill>
                <a:latin typeface="Microsoft Sans Serif"/>
                <a:cs typeface="Microsoft Sans Serif"/>
              </a:rPr>
              <a:t>Asthma  </a:t>
            </a:r>
            <a:r>
              <a:rPr dirty="0" sz="1300" spc="-5">
                <a:solidFill>
                  <a:srgbClr val="FF0000"/>
                </a:solidFill>
                <a:latin typeface="Microsoft Sans Serif"/>
                <a:cs typeface="Microsoft Sans Serif"/>
              </a:rPr>
              <a:t>(before </a:t>
            </a:r>
            <a:r>
              <a:rPr dirty="0" sz="13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FF0000"/>
                </a:solidFill>
                <a:latin typeface="Microsoft Sans Serif"/>
                <a:cs typeface="Microsoft Sans Serif"/>
              </a:rPr>
              <a:t>BD)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51455" y="1842490"/>
            <a:ext cx="528320" cy="2169160"/>
            <a:chOff x="1551455" y="1842490"/>
            <a:chExt cx="528320" cy="2169160"/>
          </a:xfrm>
        </p:grpSpPr>
        <p:sp>
          <p:nvSpPr>
            <p:cNvPr id="23" name="object 23"/>
            <p:cNvSpPr/>
            <p:nvPr/>
          </p:nvSpPr>
          <p:spPr>
            <a:xfrm>
              <a:off x="1556432" y="2415871"/>
              <a:ext cx="479425" cy="1590675"/>
            </a:xfrm>
            <a:custGeom>
              <a:avLst/>
              <a:gdLst/>
              <a:ahLst/>
              <a:cxnLst/>
              <a:rect l="l" t="t" r="r" b="b"/>
              <a:pathLst>
                <a:path w="479425" h="1590675">
                  <a:moveTo>
                    <a:pt x="0" y="0"/>
                  </a:moveTo>
                  <a:lnTo>
                    <a:pt x="479083" y="0"/>
                  </a:lnTo>
                  <a:lnTo>
                    <a:pt x="479083" y="1590484"/>
                  </a:lnTo>
                </a:path>
              </a:pathLst>
            </a:custGeom>
            <a:ln w="9953">
              <a:solidFill>
                <a:srgbClr val="12467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74244" y="2975370"/>
              <a:ext cx="449580" cy="335915"/>
            </a:xfrm>
            <a:custGeom>
              <a:avLst/>
              <a:gdLst/>
              <a:ahLst/>
              <a:cxnLst/>
              <a:rect l="l" t="t" r="r" b="b"/>
              <a:pathLst>
                <a:path w="449580" h="335914">
                  <a:moveTo>
                    <a:pt x="0" y="0"/>
                  </a:moveTo>
                  <a:lnTo>
                    <a:pt x="448960" y="0"/>
                  </a:lnTo>
                </a:path>
                <a:path w="449580" h="335914">
                  <a:moveTo>
                    <a:pt x="0" y="335803"/>
                  </a:moveTo>
                  <a:lnTo>
                    <a:pt x="448960" y="335803"/>
                  </a:lnTo>
                </a:path>
              </a:pathLst>
            </a:custGeom>
            <a:ln w="9953">
              <a:solidFill>
                <a:srgbClr val="12467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60601" y="1842490"/>
              <a:ext cx="118745" cy="433070"/>
            </a:xfrm>
            <a:custGeom>
              <a:avLst/>
              <a:gdLst/>
              <a:ahLst/>
              <a:cxnLst/>
              <a:rect l="l" t="t" r="r" b="b"/>
              <a:pathLst>
                <a:path w="118744" h="433069">
                  <a:moveTo>
                    <a:pt x="51339" y="418837"/>
                  </a:moveTo>
                  <a:lnTo>
                    <a:pt x="59198" y="432457"/>
                  </a:lnTo>
                  <a:lnTo>
                    <a:pt x="66794" y="419361"/>
                  </a:lnTo>
                  <a:lnTo>
                    <a:pt x="51864" y="419361"/>
                  </a:lnTo>
                  <a:lnTo>
                    <a:pt x="51339" y="418837"/>
                  </a:lnTo>
                  <a:close/>
                </a:path>
                <a:path w="118744" h="433069">
                  <a:moveTo>
                    <a:pt x="46101" y="357282"/>
                  </a:moveTo>
                  <a:lnTo>
                    <a:pt x="46101" y="409670"/>
                  </a:lnTo>
                  <a:lnTo>
                    <a:pt x="51339" y="418837"/>
                  </a:lnTo>
                  <a:lnTo>
                    <a:pt x="51864" y="419361"/>
                  </a:lnTo>
                  <a:lnTo>
                    <a:pt x="66532" y="419361"/>
                  </a:lnTo>
                  <a:lnTo>
                    <a:pt x="67318" y="418837"/>
                  </a:lnTo>
                  <a:lnTo>
                    <a:pt x="72557" y="409670"/>
                  </a:lnTo>
                  <a:lnTo>
                    <a:pt x="72557" y="399454"/>
                  </a:lnTo>
                  <a:lnTo>
                    <a:pt x="47934" y="399454"/>
                  </a:lnTo>
                  <a:lnTo>
                    <a:pt x="59198" y="379808"/>
                  </a:lnTo>
                  <a:lnTo>
                    <a:pt x="46101" y="357282"/>
                  </a:lnTo>
                  <a:close/>
                </a:path>
                <a:path w="118744" h="433069">
                  <a:moveTo>
                    <a:pt x="67318" y="418837"/>
                  </a:moveTo>
                  <a:lnTo>
                    <a:pt x="66532" y="419361"/>
                  </a:lnTo>
                  <a:lnTo>
                    <a:pt x="66794" y="419361"/>
                  </a:lnTo>
                  <a:lnTo>
                    <a:pt x="67318" y="418837"/>
                  </a:lnTo>
                  <a:close/>
                </a:path>
                <a:path w="118744" h="433069">
                  <a:moveTo>
                    <a:pt x="46101" y="409670"/>
                  </a:moveTo>
                  <a:lnTo>
                    <a:pt x="46101" y="413336"/>
                  </a:lnTo>
                  <a:lnTo>
                    <a:pt x="51339" y="418837"/>
                  </a:lnTo>
                  <a:lnTo>
                    <a:pt x="46101" y="409670"/>
                  </a:lnTo>
                  <a:close/>
                </a:path>
                <a:path w="118744" h="433069">
                  <a:moveTo>
                    <a:pt x="72557" y="409670"/>
                  </a:moveTo>
                  <a:lnTo>
                    <a:pt x="67318" y="418837"/>
                  </a:lnTo>
                  <a:lnTo>
                    <a:pt x="72557" y="413336"/>
                  </a:lnTo>
                  <a:lnTo>
                    <a:pt x="72557" y="409670"/>
                  </a:lnTo>
                  <a:close/>
                </a:path>
                <a:path w="118744" h="433069">
                  <a:moveTo>
                    <a:pt x="11525" y="313800"/>
                  </a:moveTo>
                  <a:lnTo>
                    <a:pt x="6548" y="315634"/>
                  </a:lnTo>
                  <a:lnTo>
                    <a:pt x="2620" y="319039"/>
                  </a:lnTo>
                  <a:lnTo>
                    <a:pt x="262" y="323491"/>
                  </a:lnTo>
                  <a:lnTo>
                    <a:pt x="0" y="328730"/>
                  </a:lnTo>
                  <a:lnTo>
                    <a:pt x="1572" y="333707"/>
                  </a:lnTo>
                  <a:lnTo>
                    <a:pt x="46101" y="409670"/>
                  </a:lnTo>
                  <a:lnTo>
                    <a:pt x="46101" y="357282"/>
                  </a:lnTo>
                  <a:lnTo>
                    <a:pt x="24622" y="320348"/>
                  </a:lnTo>
                  <a:lnTo>
                    <a:pt x="20955" y="316420"/>
                  </a:lnTo>
                  <a:lnTo>
                    <a:pt x="16502" y="314325"/>
                  </a:lnTo>
                  <a:lnTo>
                    <a:pt x="11525" y="313800"/>
                  </a:lnTo>
                  <a:close/>
                </a:path>
                <a:path w="118744" h="433069">
                  <a:moveTo>
                    <a:pt x="107132" y="313800"/>
                  </a:moveTo>
                  <a:lnTo>
                    <a:pt x="102156" y="314325"/>
                  </a:lnTo>
                  <a:lnTo>
                    <a:pt x="97702" y="316420"/>
                  </a:lnTo>
                  <a:lnTo>
                    <a:pt x="94035" y="320348"/>
                  </a:lnTo>
                  <a:lnTo>
                    <a:pt x="72557" y="357282"/>
                  </a:lnTo>
                  <a:lnTo>
                    <a:pt x="72557" y="409670"/>
                  </a:lnTo>
                  <a:lnTo>
                    <a:pt x="116824" y="333707"/>
                  </a:lnTo>
                  <a:lnTo>
                    <a:pt x="118657" y="328730"/>
                  </a:lnTo>
                  <a:lnTo>
                    <a:pt x="118395" y="323491"/>
                  </a:lnTo>
                  <a:lnTo>
                    <a:pt x="116038" y="319039"/>
                  </a:lnTo>
                  <a:lnTo>
                    <a:pt x="112109" y="315634"/>
                  </a:lnTo>
                  <a:lnTo>
                    <a:pt x="107132" y="313800"/>
                  </a:lnTo>
                  <a:close/>
                </a:path>
                <a:path w="118744" h="433069">
                  <a:moveTo>
                    <a:pt x="59198" y="379808"/>
                  </a:moveTo>
                  <a:lnTo>
                    <a:pt x="47934" y="399454"/>
                  </a:lnTo>
                  <a:lnTo>
                    <a:pt x="70723" y="399454"/>
                  </a:lnTo>
                  <a:lnTo>
                    <a:pt x="59198" y="379808"/>
                  </a:lnTo>
                  <a:close/>
                </a:path>
                <a:path w="118744" h="433069">
                  <a:moveTo>
                    <a:pt x="72557" y="357282"/>
                  </a:moveTo>
                  <a:lnTo>
                    <a:pt x="59198" y="379808"/>
                  </a:lnTo>
                  <a:lnTo>
                    <a:pt x="70723" y="399454"/>
                  </a:lnTo>
                  <a:lnTo>
                    <a:pt x="72557" y="399454"/>
                  </a:lnTo>
                  <a:lnTo>
                    <a:pt x="72557" y="357282"/>
                  </a:lnTo>
                  <a:close/>
                </a:path>
                <a:path w="118744" h="433069">
                  <a:moveTo>
                    <a:pt x="66532" y="0"/>
                  </a:moveTo>
                  <a:lnTo>
                    <a:pt x="51864" y="0"/>
                  </a:lnTo>
                  <a:lnTo>
                    <a:pt x="46101" y="5761"/>
                  </a:lnTo>
                  <a:lnTo>
                    <a:pt x="46101" y="357282"/>
                  </a:lnTo>
                  <a:lnTo>
                    <a:pt x="59198" y="379808"/>
                  </a:lnTo>
                  <a:lnTo>
                    <a:pt x="72557" y="357282"/>
                  </a:lnTo>
                  <a:lnTo>
                    <a:pt x="72557" y="5761"/>
                  </a:lnTo>
                  <a:lnTo>
                    <a:pt x="66532" y="0"/>
                  </a:lnTo>
                  <a:close/>
                </a:path>
              </a:pathLst>
            </a:custGeom>
            <a:solidFill>
              <a:srgbClr val="179CC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851804" y="1063078"/>
            <a:ext cx="281940" cy="4775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5">
                <a:solidFill>
                  <a:srgbClr val="124679"/>
                </a:solidFill>
                <a:latin typeface="Microsoft Sans Serif"/>
                <a:cs typeface="Microsoft Sans Serif"/>
              </a:rPr>
              <a:t>Flo</a:t>
            </a: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50" spc="25">
                <a:solidFill>
                  <a:srgbClr val="124679"/>
                </a:solidFill>
                <a:latin typeface="Microsoft Sans Serif"/>
                <a:cs typeface="Microsoft Sans Serif"/>
              </a:rPr>
              <a:t>w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94098" y="4137419"/>
            <a:ext cx="544195" cy="47688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-10">
                <a:solidFill>
                  <a:srgbClr val="124679"/>
                </a:solidFill>
                <a:latin typeface="Microsoft Sans Serif"/>
                <a:cs typeface="Microsoft Sans Serif"/>
              </a:rPr>
              <a:t>Volum</a:t>
            </a: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450" spc="20">
                <a:solidFill>
                  <a:srgbClr val="124679"/>
                </a:solidFill>
                <a:latin typeface="Microsoft Sans Serif"/>
                <a:cs typeface="Microsoft Sans Serif"/>
              </a:rPr>
              <a:t>e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5836" y="2330281"/>
            <a:ext cx="54991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5">
                <a:solidFill>
                  <a:srgbClr val="00AF50"/>
                </a:solidFill>
                <a:latin typeface="Microsoft Sans Serif"/>
                <a:cs typeface="Microsoft Sans Serif"/>
              </a:rPr>
              <a:t>Normal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61821" y="1344571"/>
            <a:ext cx="3423920" cy="4250055"/>
            <a:chOff x="4861821" y="1344571"/>
            <a:chExt cx="3423920" cy="4250055"/>
          </a:xfrm>
        </p:grpSpPr>
        <p:sp>
          <p:nvSpPr>
            <p:cNvPr id="30" name="object 30"/>
            <p:cNvSpPr/>
            <p:nvPr/>
          </p:nvSpPr>
          <p:spPr>
            <a:xfrm>
              <a:off x="4880157" y="1357906"/>
              <a:ext cx="3392170" cy="3742690"/>
            </a:xfrm>
            <a:custGeom>
              <a:avLst/>
              <a:gdLst/>
              <a:ahLst/>
              <a:cxnLst/>
              <a:rect l="l" t="t" r="r" b="b"/>
              <a:pathLst>
                <a:path w="3392170" h="3742690">
                  <a:moveTo>
                    <a:pt x="0" y="0"/>
                  </a:moveTo>
                  <a:lnTo>
                    <a:pt x="0" y="3742562"/>
                  </a:lnTo>
                </a:path>
                <a:path w="3392170" h="3742690">
                  <a:moveTo>
                    <a:pt x="3392090" y="2676739"/>
                  </a:moveTo>
                  <a:lnTo>
                    <a:pt x="16240" y="2676739"/>
                  </a:lnTo>
                </a:path>
              </a:pathLst>
            </a:custGeom>
            <a:ln w="26193">
              <a:solidFill>
                <a:srgbClr val="1246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82776" y="4008189"/>
              <a:ext cx="3115945" cy="1565910"/>
            </a:xfrm>
            <a:custGeom>
              <a:avLst/>
              <a:gdLst/>
              <a:ahLst/>
              <a:cxnLst/>
              <a:rect l="l" t="t" r="r" b="b"/>
              <a:pathLst>
                <a:path w="3115945" h="1565910">
                  <a:moveTo>
                    <a:pt x="0" y="27241"/>
                  </a:moveTo>
                  <a:lnTo>
                    <a:pt x="19907" y="77271"/>
                  </a:lnTo>
                  <a:lnTo>
                    <a:pt x="32742" y="113418"/>
                  </a:lnTo>
                  <a:lnTo>
                    <a:pt x="46624" y="154281"/>
                  </a:lnTo>
                  <a:lnTo>
                    <a:pt x="61555" y="198810"/>
                  </a:lnTo>
                  <a:lnTo>
                    <a:pt x="77271" y="245173"/>
                  </a:lnTo>
                  <a:lnTo>
                    <a:pt x="92987" y="291798"/>
                  </a:lnTo>
                  <a:lnTo>
                    <a:pt x="108704" y="336851"/>
                  </a:lnTo>
                  <a:lnTo>
                    <a:pt x="123896" y="378761"/>
                  </a:lnTo>
                  <a:lnTo>
                    <a:pt x="138041" y="415694"/>
                  </a:lnTo>
                  <a:lnTo>
                    <a:pt x="166854" y="480131"/>
                  </a:lnTo>
                  <a:lnTo>
                    <a:pt x="183618" y="515492"/>
                  </a:lnTo>
                  <a:lnTo>
                    <a:pt x="200906" y="551902"/>
                  </a:lnTo>
                  <a:lnTo>
                    <a:pt x="219241" y="589097"/>
                  </a:lnTo>
                  <a:lnTo>
                    <a:pt x="238363" y="626816"/>
                  </a:lnTo>
                  <a:lnTo>
                    <a:pt x="258532" y="664797"/>
                  </a:lnTo>
                  <a:lnTo>
                    <a:pt x="279487" y="702254"/>
                  </a:lnTo>
                  <a:lnTo>
                    <a:pt x="301228" y="738925"/>
                  </a:lnTo>
                  <a:lnTo>
                    <a:pt x="323754" y="774549"/>
                  </a:lnTo>
                  <a:lnTo>
                    <a:pt x="346805" y="809124"/>
                  </a:lnTo>
                  <a:lnTo>
                    <a:pt x="369593" y="842914"/>
                  </a:lnTo>
                  <a:lnTo>
                    <a:pt x="393168" y="876180"/>
                  </a:lnTo>
                  <a:lnTo>
                    <a:pt x="417266" y="909185"/>
                  </a:lnTo>
                  <a:lnTo>
                    <a:pt x="442936" y="941927"/>
                  </a:lnTo>
                  <a:lnTo>
                    <a:pt x="470177" y="974931"/>
                  </a:lnTo>
                  <a:lnTo>
                    <a:pt x="499776" y="1008197"/>
                  </a:lnTo>
                  <a:lnTo>
                    <a:pt x="531995" y="1041987"/>
                  </a:lnTo>
                  <a:lnTo>
                    <a:pt x="567618" y="1076563"/>
                  </a:lnTo>
                  <a:lnTo>
                    <a:pt x="622625" y="1127378"/>
                  </a:lnTo>
                  <a:lnTo>
                    <a:pt x="652486" y="1154096"/>
                  </a:lnTo>
                  <a:lnTo>
                    <a:pt x="683656" y="1181600"/>
                  </a:lnTo>
                  <a:lnTo>
                    <a:pt x="715875" y="1209103"/>
                  </a:lnTo>
                  <a:lnTo>
                    <a:pt x="749141" y="1236868"/>
                  </a:lnTo>
                  <a:lnTo>
                    <a:pt x="783193" y="1264110"/>
                  </a:lnTo>
                  <a:lnTo>
                    <a:pt x="817768" y="1290566"/>
                  </a:lnTo>
                  <a:lnTo>
                    <a:pt x="852868" y="1316497"/>
                  </a:lnTo>
                  <a:lnTo>
                    <a:pt x="888230" y="1340858"/>
                  </a:lnTo>
                  <a:lnTo>
                    <a:pt x="923591" y="1364170"/>
                  </a:lnTo>
                  <a:lnTo>
                    <a:pt x="958953" y="1385387"/>
                  </a:lnTo>
                  <a:lnTo>
                    <a:pt x="993790" y="1404770"/>
                  </a:lnTo>
                  <a:lnTo>
                    <a:pt x="1032295" y="1423630"/>
                  </a:lnTo>
                  <a:lnTo>
                    <a:pt x="1071586" y="1441180"/>
                  </a:lnTo>
                  <a:lnTo>
                    <a:pt x="1111924" y="1457158"/>
                  </a:lnTo>
                  <a:lnTo>
                    <a:pt x="1152786" y="1471826"/>
                  </a:lnTo>
                  <a:lnTo>
                    <a:pt x="1193911" y="1485185"/>
                  </a:lnTo>
                  <a:lnTo>
                    <a:pt x="1235297" y="1497496"/>
                  </a:lnTo>
                  <a:lnTo>
                    <a:pt x="1276421" y="1508498"/>
                  </a:lnTo>
                  <a:lnTo>
                    <a:pt x="1317021" y="1518451"/>
                  </a:lnTo>
                  <a:lnTo>
                    <a:pt x="1357360" y="1527619"/>
                  </a:lnTo>
                  <a:lnTo>
                    <a:pt x="1396388" y="1535477"/>
                  </a:lnTo>
                  <a:lnTo>
                    <a:pt x="1434369" y="1542811"/>
                  </a:lnTo>
                  <a:lnTo>
                    <a:pt x="1517665" y="1556170"/>
                  </a:lnTo>
                  <a:lnTo>
                    <a:pt x="1562457" y="1560885"/>
                  </a:lnTo>
                  <a:lnTo>
                    <a:pt x="1605676" y="1564028"/>
                  </a:lnTo>
                  <a:lnTo>
                    <a:pt x="1647586" y="1565338"/>
                  </a:lnTo>
                  <a:lnTo>
                    <a:pt x="1688711" y="1564814"/>
                  </a:lnTo>
                  <a:lnTo>
                    <a:pt x="1729573" y="1562981"/>
                  </a:lnTo>
                  <a:lnTo>
                    <a:pt x="1770435" y="1559575"/>
                  </a:lnTo>
                  <a:lnTo>
                    <a:pt x="1811559" y="1554599"/>
                  </a:lnTo>
                  <a:lnTo>
                    <a:pt x="1853207" y="1548574"/>
                  </a:lnTo>
                  <a:lnTo>
                    <a:pt x="1891712" y="1541764"/>
                  </a:lnTo>
                  <a:lnTo>
                    <a:pt x="1931003" y="1533382"/>
                  </a:lnTo>
                  <a:lnTo>
                    <a:pt x="1970817" y="1523166"/>
                  </a:lnTo>
                  <a:lnTo>
                    <a:pt x="2010632" y="1511903"/>
                  </a:lnTo>
                  <a:lnTo>
                    <a:pt x="2050184" y="1499592"/>
                  </a:lnTo>
                  <a:lnTo>
                    <a:pt x="2089213" y="1486495"/>
                  </a:lnTo>
                  <a:lnTo>
                    <a:pt x="2127194" y="1472874"/>
                  </a:lnTo>
                  <a:lnTo>
                    <a:pt x="2164127" y="1458991"/>
                  </a:lnTo>
                  <a:lnTo>
                    <a:pt x="2232493" y="1430964"/>
                  </a:lnTo>
                  <a:lnTo>
                    <a:pt x="2276498" y="1411319"/>
                  </a:lnTo>
                  <a:lnTo>
                    <a:pt x="2317099" y="1391411"/>
                  </a:lnTo>
                  <a:lnTo>
                    <a:pt x="2355080" y="1370980"/>
                  </a:lnTo>
                  <a:lnTo>
                    <a:pt x="2391489" y="1349501"/>
                  </a:lnTo>
                  <a:lnTo>
                    <a:pt x="2426588" y="1326189"/>
                  </a:lnTo>
                  <a:lnTo>
                    <a:pt x="2461164" y="1301043"/>
                  </a:lnTo>
                  <a:lnTo>
                    <a:pt x="2496264" y="1273540"/>
                  </a:lnTo>
                  <a:lnTo>
                    <a:pt x="2527172" y="1248132"/>
                  </a:lnTo>
                  <a:lnTo>
                    <a:pt x="2557033" y="1222200"/>
                  </a:lnTo>
                  <a:lnTo>
                    <a:pt x="2586632" y="1195482"/>
                  </a:lnTo>
                  <a:lnTo>
                    <a:pt x="2615707" y="1167193"/>
                  </a:lnTo>
                  <a:lnTo>
                    <a:pt x="2644259" y="1136546"/>
                  </a:lnTo>
                  <a:lnTo>
                    <a:pt x="2672810" y="1103018"/>
                  </a:lnTo>
                  <a:lnTo>
                    <a:pt x="2701361" y="1065823"/>
                  </a:lnTo>
                  <a:lnTo>
                    <a:pt x="2729912" y="1024437"/>
                  </a:lnTo>
                  <a:lnTo>
                    <a:pt x="2768941" y="959477"/>
                  </a:lnTo>
                  <a:lnTo>
                    <a:pt x="2789110" y="922805"/>
                  </a:lnTo>
                  <a:lnTo>
                    <a:pt x="2809279" y="884300"/>
                  </a:lnTo>
                  <a:lnTo>
                    <a:pt x="2829448" y="844486"/>
                  </a:lnTo>
                  <a:lnTo>
                    <a:pt x="2849356" y="803624"/>
                  </a:lnTo>
                  <a:lnTo>
                    <a:pt x="2868739" y="762500"/>
                  </a:lnTo>
                  <a:lnTo>
                    <a:pt x="2887598" y="721899"/>
                  </a:lnTo>
                  <a:lnTo>
                    <a:pt x="2905672" y="682085"/>
                  </a:lnTo>
                  <a:lnTo>
                    <a:pt x="2922960" y="643580"/>
                  </a:lnTo>
                  <a:lnTo>
                    <a:pt x="2938938" y="607433"/>
                  </a:lnTo>
                  <a:lnTo>
                    <a:pt x="2973252" y="526494"/>
                  </a:lnTo>
                  <a:lnTo>
                    <a:pt x="2990540" y="481964"/>
                  </a:lnTo>
                  <a:lnTo>
                    <a:pt x="3006256" y="439531"/>
                  </a:lnTo>
                  <a:lnTo>
                    <a:pt x="3019877" y="398930"/>
                  </a:lnTo>
                  <a:lnTo>
                    <a:pt x="3032450" y="359902"/>
                  </a:lnTo>
                  <a:lnTo>
                    <a:pt x="3043975" y="322183"/>
                  </a:lnTo>
                  <a:lnTo>
                    <a:pt x="3054715" y="285511"/>
                  </a:lnTo>
                  <a:lnTo>
                    <a:pt x="3076979" y="203001"/>
                  </a:lnTo>
                  <a:lnTo>
                    <a:pt x="3086933" y="158996"/>
                  </a:lnTo>
                  <a:lnTo>
                    <a:pt x="3095315" y="117086"/>
                  </a:lnTo>
                  <a:lnTo>
                    <a:pt x="3102387" y="77009"/>
                  </a:lnTo>
                  <a:lnTo>
                    <a:pt x="3108936" y="37980"/>
                  </a:lnTo>
                  <a:lnTo>
                    <a:pt x="3115484" y="0"/>
                  </a:lnTo>
                </a:path>
              </a:pathLst>
            </a:custGeom>
            <a:ln w="41386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891420" y="1682970"/>
              <a:ext cx="2922270" cy="2352040"/>
            </a:xfrm>
            <a:custGeom>
              <a:avLst/>
              <a:gdLst/>
              <a:ahLst/>
              <a:cxnLst/>
              <a:rect l="l" t="t" r="r" b="b"/>
              <a:pathLst>
                <a:path w="2922270" h="2352040">
                  <a:moveTo>
                    <a:pt x="0" y="2351674"/>
                  </a:moveTo>
                  <a:lnTo>
                    <a:pt x="125729" y="99012"/>
                  </a:lnTo>
                  <a:lnTo>
                    <a:pt x="132016" y="33527"/>
                  </a:lnTo>
                  <a:lnTo>
                    <a:pt x="139874" y="9429"/>
                  </a:lnTo>
                  <a:lnTo>
                    <a:pt x="143017" y="4452"/>
                  </a:lnTo>
                  <a:lnTo>
                    <a:pt x="143279" y="0"/>
                  </a:lnTo>
                  <a:lnTo>
                    <a:pt x="187547" y="26193"/>
                  </a:lnTo>
                  <a:lnTo>
                    <a:pt x="203525" y="64698"/>
                  </a:lnTo>
                  <a:lnTo>
                    <a:pt x="210335" y="85129"/>
                  </a:lnTo>
                  <a:lnTo>
                    <a:pt x="226313" y="129397"/>
                  </a:lnTo>
                  <a:lnTo>
                    <a:pt x="236791" y="162663"/>
                  </a:lnTo>
                  <a:lnTo>
                    <a:pt x="250936" y="214788"/>
                  </a:lnTo>
                  <a:lnTo>
                    <a:pt x="265342" y="275296"/>
                  </a:lnTo>
                  <a:lnTo>
                    <a:pt x="272938" y="311181"/>
                  </a:lnTo>
                  <a:lnTo>
                    <a:pt x="281320" y="349948"/>
                  </a:lnTo>
                  <a:lnTo>
                    <a:pt x="290226" y="390548"/>
                  </a:lnTo>
                  <a:lnTo>
                    <a:pt x="299656" y="432982"/>
                  </a:lnTo>
                  <a:lnTo>
                    <a:pt x="309872" y="475940"/>
                  </a:lnTo>
                  <a:lnTo>
                    <a:pt x="320873" y="519160"/>
                  </a:lnTo>
                  <a:lnTo>
                    <a:pt x="332660" y="561855"/>
                  </a:lnTo>
                  <a:lnTo>
                    <a:pt x="345233" y="603242"/>
                  </a:lnTo>
                  <a:lnTo>
                    <a:pt x="357806" y="640699"/>
                  </a:lnTo>
                  <a:lnTo>
                    <a:pt x="371165" y="679465"/>
                  </a:lnTo>
                  <a:lnTo>
                    <a:pt x="385571" y="718756"/>
                  </a:lnTo>
                  <a:lnTo>
                    <a:pt x="400764" y="758832"/>
                  </a:lnTo>
                  <a:lnTo>
                    <a:pt x="416480" y="798909"/>
                  </a:lnTo>
                  <a:lnTo>
                    <a:pt x="432458" y="838723"/>
                  </a:lnTo>
                  <a:lnTo>
                    <a:pt x="448698" y="878276"/>
                  </a:lnTo>
                  <a:lnTo>
                    <a:pt x="464939" y="917305"/>
                  </a:lnTo>
                  <a:lnTo>
                    <a:pt x="481179" y="955024"/>
                  </a:lnTo>
                  <a:lnTo>
                    <a:pt x="497157" y="991433"/>
                  </a:lnTo>
                  <a:lnTo>
                    <a:pt x="512349" y="1026271"/>
                  </a:lnTo>
                  <a:lnTo>
                    <a:pt x="530423" y="1066609"/>
                  </a:lnTo>
                  <a:lnTo>
                    <a:pt x="547449" y="1104590"/>
                  </a:lnTo>
                  <a:lnTo>
                    <a:pt x="564213" y="1140999"/>
                  </a:lnTo>
                  <a:lnTo>
                    <a:pt x="580715" y="1176099"/>
                  </a:lnTo>
                  <a:lnTo>
                    <a:pt x="597741" y="1210413"/>
                  </a:lnTo>
                  <a:lnTo>
                    <a:pt x="615553" y="1244465"/>
                  </a:lnTo>
                  <a:lnTo>
                    <a:pt x="634412" y="1278516"/>
                  </a:lnTo>
                  <a:lnTo>
                    <a:pt x="654843" y="1313092"/>
                  </a:lnTo>
                  <a:lnTo>
                    <a:pt x="677370" y="1348716"/>
                  </a:lnTo>
                  <a:lnTo>
                    <a:pt x="699111" y="1381720"/>
                  </a:lnTo>
                  <a:lnTo>
                    <a:pt x="722685" y="1416034"/>
                  </a:lnTo>
                  <a:lnTo>
                    <a:pt x="747307" y="1450609"/>
                  </a:lnTo>
                  <a:lnTo>
                    <a:pt x="773239" y="1485447"/>
                  </a:lnTo>
                  <a:lnTo>
                    <a:pt x="799695" y="1520023"/>
                  </a:lnTo>
                  <a:lnTo>
                    <a:pt x="826674" y="1554075"/>
                  </a:lnTo>
                  <a:lnTo>
                    <a:pt x="854178" y="1587341"/>
                  </a:lnTo>
                  <a:lnTo>
                    <a:pt x="881419" y="1619297"/>
                  </a:lnTo>
                  <a:lnTo>
                    <a:pt x="908399" y="1649420"/>
                  </a:lnTo>
                  <a:lnTo>
                    <a:pt x="935116" y="1677709"/>
                  </a:lnTo>
                  <a:lnTo>
                    <a:pt x="967335" y="1710189"/>
                  </a:lnTo>
                  <a:lnTo>
                    <a:pt x="999029" y="1739788"/>
                  </a:lnTo>
                  <a:lnTo>
                    <a:pt x="1030462" y="1767292"/>
                  </a:lnTo>
                  <a:lnTo>
                    <a:pt x="1062156" y="1792962"/>
                  </a:lnTo>
                  <a:lnTo>
                    <a:pt x="1094636" y="1817846"/>
                  </a:lnTo>
                  <a:lnTo>
                    <a:pt x="1128688" y="1841944"/>
                  </a:lnTo>
                  <a:lnTo>
                    <a:pt x="1164836" y="1866042"/>
                  </a:lnTo>
                  <a:lnTo>
                    <a:pt x="1203340" y="1890664"/>
                  </a:lnTo>
                  <a:lnTo>
                    <a:pt x="1236083" y="1910834"/>
                  </a:lnTo>
                  <a:lnTo>
                    <a:pt x="1270134" y="1930741"/>
                  </a:lnTo>
                  <a:lnTo>
                    <a:pt x="1305234" y="1950648"/>
                  </a:lnTo>
                  <a:lnTo>
                    <a:pt x="1341643" y="1970293"/>
                  </a:lnTo>
                  <a:lnTo>
                    <a:pt x="1378838" y="1989677"/>
                  </a:lnTo>
                  <a:lnTo>
                    <a:pt x="1417081" y="2008536"/>
                  </a:lnTo>
                  <a:lnTo>
                    <a:pt x="1455848" y="2027134"/>
                  </a:lnTo>
                  <a:lnTo>
                    <a:pt x="1495401" y="2044946"/>
                  </a:lnTo>
                  <a:lnTo>
                    <a:pt x="1535477" y="2062495"/>
                  </a:lnTo>
                  <a:lnTo>
                    <a:pt x="1575815" y="2079259"/>
                  </a:lnTo>
                  <a:lnTo>
                    <a:pt x="1613011" y="2093666"/>
                  </a:lnTo>
                  <a:lnTo>
                    <a:pt x="1650206" y="2107811"/>
                  </a:lnTo>
                  <a:lnTo>
                    <a:pt x="1687925" y="2121431"/>
                  </a:lnTo>
                  <a:lnTo>
                    <a:pt x="1726168" y="2134528"/>
                  </a:lnTo>
                  <a:lnTo>
                    <a:pt x="1764672" y="2147363"/>
                  </a:lnTo>
                  <a:lnTo>
                    <a:pt x="1804225" y="2159674"/>
                  </a:lnTo>
                  <a:lnTo>
                    <a:pt x="1844563" y="2171985"/>
                  </a:lnTo>
                  <a:lnTo>
                    <a:pt x="1885688" y="2183772"/>
                  </a:lnTo>
                  <a:lnTo>
                    <a:pt x="1927859" y="2195560"/>
                  </a:lnTo>
                  <a:lnTo>
                    <a:pt x="1971079" y="2207085"/>
                  </a:lnTo>
                  <a:lnTo>
                    <a:pt x="2015609" y="2218348"/>
                  </a:lnTo>
                  <a:lnTo>
                    <a:pt x="2054899" y="2228040"/>
                  </a:lnTo>
                  <a:lnTo>
                    <a:pt x="2096547" y="2237993"/>
                  </a:lnTo>
                  <a:lnTo>
                    <a:pt x="2139505" y="2247947"/>
                  </a:lnTo>
                  <a:lnTo>
                    <a:pt x="2184034" y="2257901"/>
                  </a:lnTo>
                  <a:lnTo>
                    <a:pt x="2229350" y="2267854"/>
                  </a:lnTo>
                  <a:lnTo>
                    <a:pt x="2274927" y="2277284"/>
                  </a:lnTo>
                  <a:lnTo>
                    <a:pt x="2320504" y="2286452"/>
                  </a:lnTo>
                  <a:lnTo>
                    <a:pt x="2365557" y="2295358"/>
                  </a:lnTo>
                  <a:lnTo>
                    <a:pt x="2409824" y="2303740"/>
                  </a:lnTo>
                  <a:lnTo>
                    <a:pt x="2452782" y="2311336"/>
                  </a:lnTo>
                  <a:lnTo>
                    <a:pt x="2493906" y="2318146"/>
                  </a:lnTo>
                  <a:lnTo>
                    <a:pt x="2532673" y="2324171"/>
                  </a:lnTo>
                  <a:lnTo>
                    <a:pt x="2625137" y="2335696"/>
                  </a:lnTo>
                  <a:lnTo>
                    <a:pt x="2679620" y="2339363"/>
                  </a:lnTo>
                  <a:lnTo>
                    <a:pt x="2731746" y="2341197"/>
                  </a:lnTo>
                  <a:lnTo>
                    <a:pt x="2780204" y="2341721"/>
                  </a:lnTo>
                  <a:lnTo>
                    <a:pt x="2824210" y="2341197"/>
                  </a:lnTo>
                  <a:lnTo>
                    <a:pt x="2863238" y="2340411"/>
                  </a:lnTo>
                  <a:lnTo>
                    <a:pt x="2896242" y="2339887"/>
                  </a:lnTo>
                  <a:lnTo>
                    <a:pt x="2921912" y="2340149"/>
                  </a:lnTo>
                </a:path>
              </a:pathLst>
            </a:custGeom>
            <a:ln w="413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887753" y="1600460"/>
              <a:ext cx="3075940" cy="2418080"/>
            </a:xfrm>
            <a:custGeom>
              <a:avLst/>
              <a:gdLst/>
              <a:ahLst/>
              <a:cxnLst/>
              <a:rect l="l" t="t" r="r" b="b"/>
              <a:pathLst>
                <a:path w="3075940" h="2418079">
                  <a:moveTo>
                    <a:pt x="0" y="2417683"/>
                  </a:moveTo>
                  <a:lnTo>
                    <a:pt x="126777" y="29336"/>
                  </a:lnTo>
                  <a:lnTo>
                    <a:pt x="130182" y="22002"/>
                  </a:lnTo>
                  <a:lnTo>
                    <a:pt x="133588" y="14406"/>
                  </a:lnTo>
                  <a:lnTo>
                    <a:pt x="137517" y="7858"/>
                  </a:lnTo>
                  <a:lnTo>
                    <a:pt x="141970" y="3143"/>
                  </a:lnTo>
                  <a:lnTo>
                    <a:pt x="147732" y="785"/>
                  </a:lnTo>
                  <a:lnTo>
                    <a:pt x="154543" y="0"/>
                  </a:lnTo>
                  <a:lnTo>
                    <a:pt x="161615" y="1047"/>
                  </a:lnTo>
                  <a:lnTo>
                    <a:pt x="194881" y="29336"/>
                  </a:lnTo>
                  <a:lnTo>
                    <a:pt x="598789" y="727400"/>
                  </a:lnTo>
                  <a:lnTo>
                    <a:pt x="611362" y="746521"/>
                  </a:lnTo>
                  <a:lnTo>
                    <a:pt x="625768" y="770096"/>
                  </a:lnTo>
                  <a:lnTo>
                    <a:pt x="642270" y="797599"/>
                  </a:lnTo>
                  <a:lnTo>
                    <a:pt x="660868" y="828508"/>
                  </a:lnTo>
                  <a:lnTo>
                    <a:pt x="681561" y="862298"/>
                  </a:lnTo>
                  <a:lnTo>
                    <a:pt x="704349" y="898445"/>
                  </a:lnTo>
                  <a:lnTo>
                    <a:pt x="729495" y="936164"/>
                  </a:lnTo>
                  <a:lnTo>
                    <a:pt x="756737" y="975193"/>
                  </a:lnTo>
                  <a:lnTo>
                    <a:pt x="786336" y="1015269"/>
                  </a:lnTo>
                  <a:lnTo>
                    <a:pt x="818292" y="1055084"/>
                  </a:lnTo>
                  <a:lnTo>
                    <a:pt x="852606" y="1094898"/>
                  </a:lnTo>
                  <a:lnTo>
                    <a:pt x="902112" y="1148333"/>
                  </a:lnTo>
                  <a:lnTo>
                    <a:pt x="929092" y="1176885"/>
                  </a:lnTo>
                  <a:lnTo>
                    <a:pt x="957643" y="1205960"/>
                  </a:lnTo>
                  <a:lnTo>
                    <a:pt x="987242" y="1236083"/>
                  </a:lnTo>
                  <a:lnTo>
                    <a:pt x="1017889" y="1266467"/>
                  </a:lnTo>
                  <a:lnTo>
                    <a:pt x="1049583" y="1297376"/>
                  </a:lnTo>
                  <a:lnTo>
                    <a:pt x="1081801" y="1328546"/>
                  </a:lnTo>
                  <a:lnTo>
                    <a:pt x="1114805" y="1359979"/>
                  </a:lnTo>
                  <a:lnTo>
                    <a:pt x="1148072" y="1391150"/>
                  </a:lnTo>
                  <a:lnTo>
                    <a:pt x="1181600" y="1422058"/>
                  </a:lnTo>
                  <a:lnTo>
                    <a:pt x="1215389" y="1452705"/>
                  </a:lnTo>
                  <a:lnTo>
                    <a:pt x="1249179" y="1482566"/>
                  </a:lnTo>
                  <a:lnTo>
                    <a:pt x="1282707" y="1511903"/>
                  </a:lnTo>
                  <a:lnTo>
                    <a:pt x="1315973" y="1540454"/>
                  </a:lnTo>
                  <a:lnTo>
                    <a:pt x="1348716" y="1567957"/>
                  </a:lnTo>
                  <a:lnTo>
                    <a:pt x="1380672" y="1594151"/>
                  </a:lnTo>
                  <a:lnTo>
                    <a:pt x="1414462" y="1621131"/>
                  </a:lnTo>
                  <a:lnTo>
                    <a:pt x="1448514" y="1647586"/>
                  </a:lnTo>
                  <a:lnTo>
                    <a:pt x="1482828" y="1673780"/>
                  </a:lnTo>
                  <a:lnTo>
                    <a:pt x="1517403" y="1699450"/>
                  </a:lnTo>
                  <a:lnTo>
                    <a:pt x="1551979" y="1724334"/>
                  </a:lnTo>
                  <a:lnTo>
                    <a:pt x="1586817" y="1748956"/>
                  </a:lnTo>
                  <a:lnTo>
                    <a:pt x="1621655" y="1773054"/>
                  </a:lnTo>
                  <a:lnTo>
                    <a:pt x="1656492" y="1796629"/>
                  </a:lnTo>
                  <a:lnTo>
                    <a:pt x="1691068" y="1819941"/>
                  </a:lnTo>
                  <a:lnTo>
                    <a:pt x="1725906" y="1842468"/>
                  </a:lnTo>
                  <a:lnTo>
                    <a:pt x="1760219" y="1864471"/>
                  </a:lnTo>
                  <a:lnTo>
                    <a:pt x="1794533" y="1886211"/>
                  </a:lnTo>
                  <a:lnTo>
                    <a:pt x="1828585" y="1907166"/>
                  </a:lnTo>
                  <a:lnTo>
                    <a:pt x="1862375" y="1927598"/>
                  </a:lnTo>
                  <a:lnTo>
                    <a:pt x="1895641" y="1947505"/>
                  </a:lnTo>
                  <a:lnTo>
                    <a:pt x="1928383" y="1967150"/>
                  </a:lnTo>
                  <a:lnTo>
                    <a:pt x="1967936" y="1990201"/>
                  </a:lnTo>
                  <a:lnTo>
                    <a:pt x="2006179" y="2011941"/>
                  </a:lnTo>
                  <a:lnTo>
                    <a:pt x="2043636" y="2032896"/>
                  </a:lnTo>
                  <a:lnTo>
                    <a:pt x="2080307" y="2052804"/>
                  </a:lnTo>
                  <a:lnTo>
                    <a:pt x="2116454" y="2072187"/>
                  </a:lnTo>
                  <a:lnTo>
                    <a:pt x="2152602" y="2090523"/>
                  </a:lnTo>
                  <a:lnTo>
                    <a:pt x="2189011" y="2108334"/>
                  </a:lnTo>
                  <a:lnTo>
                    <a:pt x="2225682" y="2125884"/>
                  </a:lnTo>
                  <a:lnTo>
                    <a:pt x="2263139" y="2142648"/>
                  </a:lnTo>
                  <a:lnTo>
                    <a:pt x="2301644" y="2159150"/>
                  </a:lnTo>
                  <a:lnTo>
                    <a:pt x="2341459" y="2175652"/>
                  </a:lnTo>
                  <a:lnTo>
                    <a:pt x="2382583" y="2191631"/>
                  </a:lnTo>
                  <a:lnTo>
                    <a:pt x="2425803" y="2207871"/>
                  </a:lnTo>
                  <a:lnTo>
                    <a:pt x="2463522" y="2220968"/>
                  </a:lnTo>
                  <a:lnTo>
                    <a:pt x="2504646" y="2234326"/>
                  </a:lnTo>
                  <a:lnTo>
                    <a:pt x="2548651" y="2247685"/>
                  </a:lnTo>
                  <a:lnTo>
                    <a:pt x="2594490" y="2260782"/>
                  </a:lnTo>
                  <a:lnTo>
                    <a:pt x="2642163" y="2273879"/>
                  </a:lnTo>
                  <a:lnTo>
                    <a:pt x="2690360" y="2286714"/>
                  </a:lnTo>
                  <a:lnTo>
                    <a:pt x="2738818" y="2299287"/>
                  </a:lnTo>
                  <a:lnTo>
                    <a:pt x="2786753" y="2311336"/>
                  </a:lnTo>
                  <a:lnTo>
                    <a:pt x="2833639" y="2323123"/>
                  </a:lnTo>
                  <a:lnTo>
                    <a:pt x="2878693" y="2334386"/>
                  </a:lnTo>
                  <a:lnTo>
                    <a:pt x="2921126" y="2345126"/>
                  </a:lnTo>
                  <a:lnTo>
                    <a:pt x="2960679" y="2355080"/>
                  </a:lnTo>
                  <a:lnTo>
                    <a:pt x="2996564" y="2363985"/>
                  </a:lnTo>
                  <a:lnTo>
                    <a:pt x="3027997" y="2372367"/>
                  </a:lnTo>
                  <a:lnTo>
                    <a:pt x="3054453" y="2379964"/>
                  </a:lnTo>
                  <a:lnTo>
                    <a:pt x="3075408" y="2386250"/>
                  </a:lnTo>
                </a:path>
              </a:pathLst>
            </a:custGeom>
            <a:ln w="41386">
              <a:solidFill>
                <a:srgbClr val="4E6B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5824965" y="2805634"/>
            <a:ext cx="691515" cy="406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495"/>
              </a:lnSpc>
            </a:pPr>
            <a:r>
              <a:rPr dirty="0" sz="1300" spc="-5">
                <a:solidFill>
                  <a:srgbClr val="4E6BF9"/>
                </a:solidFill>
                <a:latin typeface="Microsoft Sans Serif"/>
                <a:cs typeface="Microsoft Sans Serif"/>
              </a:rPr>
              <a:t>Asthma</a:t>
            </a:r>
            <a:endParaRPr sz="1300">
              <a:latin typeface="Microsoft Sans Serif"/>
              <a:cs typeface="Microsoft Sans Serif"/>
            </a:endParaRPr>
          </a:p>
          <a:p>
            <a:pPr marL="7620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solidFill>
                  <a:srgbClr val="4E6BF9"/>
                </a:solidFill>
                <a:latin typeface="Microsoft Sans Serif"/>
                <a:cs typeface="Microsoft Sans Serif"/>
              </a:rPr>
              <a:t>(after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18447" y="3173521"/>
            <a:ext cx="30734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10">
                <a:solidFill>
                  <a:srgbClr val="4E6BF9"/>
                </a:solidFill>
                <a:latin typeface="Microsoft Sans Serif"/>
                <a:cs typeface="Microsoft Sans Serif"/>
              </a:rPr>
              <a:t>BD)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7389" y="3362512"/>
            <a:ext cx="824230" cy="40703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37490">
              <a:lnSpc>
                <a:spcPts val="1545"/>
              </a:lnSpc>
            </a:pPr>
            <a:r>
              <a:rPr dirty="0" sz="1300" spc="-5">
                <a:solidFill>
                  <a:srgbClr val="FF0000"/>
                </a:solidFill>
                <a:latin typeface="Microsoft Sans Serif"/>
                <a:cs typeface="Microsoft Sans Serif"/>
              </a:rPr>
              <a:t>Asthma</a:t>
            </a:r>
            <a:endParaRPr sz="1300">
              <a:latin typeface="Microsoft Sans Serif"/>
              <a:cs typeface="Microsoft Sans Serif"/>
            </a:endParaRPr>
          </a:p>
          <a:p>
            <a:pPr marL="10160">
              <a:lnSpc>
                <a:spcPct val="100000"/>
              </a:lnSpc>
              <a:spcBef>
                <a:spcPts val="20"/>
              </a:spcBef>
            </a:pPr>
            <a:r>
              <a:rPr dirty="0" sz="1300" spc="-5">
                <a:solidFill>
                  <a:srgbClr val="FF0000"/>
                </a:solidFill>
                <a:latin typeface="Microsoft Sans Serif"/>
                <a:cs typeface="Microsoft Sans Serif"/>
              </a:rPr>
              <a:t>(before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84013" y="3748473"/>
            <a:ext cx="30734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10">
                <a:solidFill>
                  <a:srgbClr val="FF0000"/>
                </a:solidFill>
                <a:latin typeface="Microsoft Sans Serif"/>
                <a:cs typeface="Microsoft Sans Serif"/>
              </a:rPr>
              <a:t>BD)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67060" y="1603079"/>
            <a:ext cx="3152140" cy="3991610"/>
            <a:chOff x="4867060" y="1603079"/>
            <a:chExt cx="3152140" cy="3991610"/>
          </a:xfrm>
        </p:grpSpPr>
        <p:sp>
          <p:nvSpPr>
            <p:cNvPr id="39" name="object 39"/>
            <p:cNvSpPr/>
            <p:nvPr/>
          </p:nvSpPr>
          <p:spPr>
            <a:xfrm>
              <a:off x="4887753" y="1623772"/>
              <a:ext cx="3110865" cy="2400935"/>
            </a:xfrm>
            <a:custGeom>
              <a:avLst/>
              <a:gdLst/>
              <a:ahLst/>
              <a:cxnLst/>
              <a:rect l="l" t="t" r="r" b="b"/>
              <a:pathLst>
                <a:path w="3110865" h="2400935">
                  <a:moveTo>
                    <a:pt x="0" y="2400919"/>
                  </a:moveTo>
                  <a:lnTo>
                    <a:pt x="127301" y="31170"/>
                  </a:lnTo>
                  <a:lnTo>
                    <a:pt x="128873" y="19383"/>
                  </a:lnTo>
                  <a:lnTo>
                    <a:pt x="137517" y="10477"/>
                  </a:lnTo>
                  <a:lnTo>
                    <a:pt x="147470" y="3929"/>
                  </a:lnTo>
                  <a:lnTo>
                    <a:pt x="152971" y="0"/>
                  </a:lnTo>
                  <a:lnTo>
                    <a:pt x="150875" y="261"/>
                  </a:lnTo>
                  <a:lnTo>
                    <a:pt x="144851" y="3929"/>
                  </a:lnTo>
                  <a:lnTo>
                    <a:pt x="138564" y="8381"/>
                  </a:lnTo>
                  <a:lnTo>
                    <a:pt x="135683" y="10477"/>
                  </a:lnTo>
                  <a:lnTo>
                    <a:pt x="144851" y="0"/>
                  </a:lnTo>
                  <a:lnTo>
                    <a:pt x="152971" y="0"/>
                  </a:lnTo>
                  <a:lnTo>
                    <a:pt x="160043" y="785"/>
                  </a:lnTo>
                  <a:lnTo>
                    <a:pt x="168687" y="3143"/>
                  </a:lnTo>
                  <a:lnTo>
                    <a:pt x="177069" y="6548"/>
                  </a:lnTo>
                  <a:lnTo>
                    <a:pt x="183880" y="10477"/>
                  </a:lnTo>
                  <a:lnTo>
                    <a:pt x="3110507" y="2397775"/>
                  </a:lnTo>
                </a:path>
              </a:pathLst>
            </a:custGeom>
            <a:ln w="4138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900326" y="4040931"/>
              <a:ext cx="2913380" cy="1532890"/>
            </a:xfrm>
            <a:custGeom>
              <a:avLst/>
              <a:gdLst/>
              <a:ahLst/>
              <a:cxnLst/>
              <a:rect l="l" t="t" r="r" b="b"/>
              <a:pathLst>
                <a:path w="2913379" h="1532889">
                  <a:moveTo>
                    <a:pt x="0" y="26717"/>
                  </a:moveTo>
                  <a:lnTo>
                    <a:pt x="20954" y="82248"/>
                  </a:lnTo>
                  <a:lnTo>
                    <a:pt x="34313" y="122586"/>
                  </a:lnTo>
                  <a:lnTo>
                    <a:pt x="49244" y="168425"/>
                  </a:lnTo>
                  <a:lnTo>
                    <a:pt x="64698" y="217408"/>
                  </a:lnTo>
                  <a:lnTo>
                    <a:pt x="80938" y="267438"/>
                  </a:lnTo>
                  <a:lnTo>
                    <a:pt x="97178" y="316682"/>
                  </a:lnTo>
                  <a:lnTo>
                    <a:pt x="112895" y="362783"/>
                  </a:lnTo>
                  <a:lnTo>
                    <a:pt x="127825" y="403645"/>
                  </a:lnTo>
                  <a:lnTo>
                    <a:pt x="156114" y="469915"/>
                  </a:lnTo>
                  <a:lnTo>
                    <a:pt x="187809" y="540377"/>
                  </a:lnTo>
                  <a:lnTo>
                    <a:pt x="205097" y="576786"/>
                  </a:lnTo>
                  <a:lnTo>
                    <a:pt x="222908" y="613719"/>
                  </a:lnTo>
                  <a:lnTo>
                    <a:pt x="241768" y="650652"/>
                  </a:lnTo>
                  <a:lnTo>
                    <a:pt x="261151" y="687323"/>
                  </a:lnTo>
                  <a:lnTo>
                    <a:pt x="281582" y="723471"/>
                  </a:lnTo>
                  <a:lnTo>
                    <a:pt x="302799" y="758309"/>
                  </a:lnTo>
                  <a:lnTo>
                    <a:pt x="324278" y="792098"/>
                  </a:lnTo>
                  <a:lnTo>
                    <a:pt x="345757" y="825365"/>
                  </a:lnTo>
                  <a:lnTo>
                    <a:pt x="367498" y="857845"/>
                  </a:lnTo>
                  <a:lnTo>
                    <a:pt x="390024" y="890063"/>
                  </a:lnTo>
                  <a:lnTo>
                    <a:pt x="414123" y="922281"/>
                  </a:lnTo>
                  <a:lnTo>
                    <a:pt x="439531" y="954500"/>
                  </a:lnTo>
                  <a:lnTo>
                    <a:pt x="467296" y="986980"/>
                  </a:lnTo>
                  <a:lnTo>
                    <a:pt x="497419" y="1020246"/>
                  </a:lnTo>
                  <a:lnTo>
                    <a:pt x="530685" y="1054036"/>
                  </a:lnTo>
                  <a:lnTo>
                    <a:pt x="586739" y="1108257"/>
                  </a:lnTo>
                  <a:lnTo>
                    <a:pt x="617124" y="1136808"/>
                  </a:lnTo>
                  <a:lnTo>
                    <a:pt x="649081" y="1165883"/>
                  </a:lnTo>
                  <a:lnTo>
                    <a:pt x="682347" y="1195220"/>
                  </a:lnTo>
                  <a:lnTo>
                    <a:pt x="716399" y="1224295"/>
                  </a:lnTo>
                  <a:lnTo>
                    <a:pt x="751236" y="1252847"/>
                  </a:lnTo>
                  <a:lnTo>
                    <a:pt x="786598" y="1280612"/>
                  </a:lnTo>
                  <a:lnTo>
                    <a:pt x="822221" y="1307068"/>
                  </a:lnTo>
                  <a:lnTo>
                    <a:pt x="858107" y="1331952"/>
                  </a:lnTo>
                  <a:lnTo>
                    <a:pt x="893992" y="1354740"/>
                  </a:lnTo>
                  <a:lnTo>
                    <a:pt x="929354" y="1375433"/>
                  </a:lnTo>
                  <a:lnTo>
                    <a:pt x="968382" y="1395602"/>
                  </a:lnTo>
                  <a:lnTo>
                    <a:pt x="1008721" y="1413938"/>
                  </a:lnTo>
                  <a:lnTo>
                    <a:pt x="1049845" y="1430702"/>
                  </a:lnTo>
                  <a:lnTo>
                    <a:pt x="1091755" y="1445894"/>
                  </a:lnTo>
                  <a:lnTo>
                    <a:pt x="1133927" y="1459777"/>
                  </a:lnTo>
                  <a:lnTo>
                    <a:pt x="1175837" y="1472088"/>
                  </a:lnTo>
                  <a:lnTo>
                    <a:pt x="1217747" y="1483352"/>
                  </a:lnTo>
                  <a:lnTo>
                    <a:pt x="1258871" y="1493305"/>
                  </a:lnTo>
                  <a:lnTo>
                    <a:pt x="1299209" y="1502211"/>
                  </a:lnTo>
                  <a:lnTo>
                    <a:pt x="1337976" y="1509807"/>
                  </a:lnTo>
                  <a:lnTo>
                    <a:pt x="1375433" y="1516880"/>
                  </a:lnTo>
                  <a:lnTo>
                    <a:pt x="1419177" y="1523690"/>
                  </a:lnTo>
                  <a:lnTo>
                    <a:pt x="1460825" y="1528405"/>
                  </a:lnTo>
                  <a:lnTo>
                    <a:pt x="1501425" y="1531286"/>
                  </a:lnTo>
                  <a:lnTo>
                    <a:pt x="1540454" y="1532596"/>
                  </a:lnTo>
                  <a:lnTo>
                    <a:pt x="1579221" y="1532072"/>
                  </a:lnTo>
                  <a:lnTo>
                    <a:pt x="1655444" y="1526833"/>
                  </a:lnTo>
                  <a:lnTo>
                    <a:pt x="1693687" y="1522118"/>
                  </a:lnTo>
                  <a:lnTo>
                    <a:pt x="1732978" y="1516356"/>
                  </a:lnTo>
                  <a:lnTo>
                    <a:pt x="1773054" y="1508759"/>
                  </a:lnTo>
                  <a:lnTo>
                    <a:pt x="1813917" y="1499068"/>
                  </a:lnTo>
                  <a:lnTo>
                    <a:pt x="1855303" y="1487804"/>
                  </a:lnTo>
                  <a:lnTo>
                    <a:pt x="1896689" y="1475231"/>
                  </a:lnTo>
                  <a:lnTo>
                    <a:pt x="1937289" y="1461349"/>
                  </a:lnTo>
                  <a:lnTo>
                    <a:pt x="1977366" y="1446680"/>
                  </a:lnTo>
                  <a:lnTo>
                    <a:pt x="2015870" y="1431488"/>
                  </a:lnTo>
                  <a:lnTo>
                    <a:pt x="2052804" y="1416296"/>
                  </a:lnTo>
                  <a:lnTo>
                    <a:pt x="2128504" y="1381982"/>
                  </a:lnTo>
                  <a:lnTo>
                    <a:pt x="2166485" y="1362336"/>
                  </a:lnTo>
                  <a:lnTo>
                    <a:pt x="2202108" y="1342429"/>
                  </a:lnTo>
                  <a:lnTo>
                    <a:pt x="2236160" y="1321212"/>
                  </a:lnTo>
                  <a:lnTo>
                    <a:pt x="2268902" y="1298686"/>
                  </a:lnTo>
                  <a:lnTo>
                    <a:pt x="2301382" y="1273802"/>
                  </a:lnTo>
                  <a:lnTo>
                    <a:pt x="2334125" y="1246822"/>
                  </a:lnTo>
                  <a:lnTo>
                    <a:pt x="2390965" y="1196792"/>
                  </a:lnTo>
                  <a:lnTo>
                    <a:pt x="2445710" y="1142833"/>
                  </a:lnTo>
                  <a:lnTo>
                    <a:pt x="2472428" y="1112972"/>
                  </a:lnTo>
                  <a:lnTo>
                    <a:pt x="2499145" y="1079968"/>
                  </a:lnTo>
                  <a:lnTo>
                    <a:pt x="2525863" y="1043558"/>
                  </a:lnTo>
                  <a:lnTo>
                    <a:pt x="2552318" y="1002958"/>
                  </a:lnTo>
                  <a:lnTo>
                    <a:pt x="2588990" y="939307"/>
                  </a:lnTo>
                  <a:lnTo>
                    <a:pt x="2607849" y="903684"/>
                  </a:lnTo>
                  <a:lnTo>
                    <a:pt x="2626709" y="865965"/>
                  </a:lnTo>
                  <a:lnTo>
                    <a:pt x="2645568" y="826674"/>
                  </a:lnTo>
                  <a:lnTo>
                    <a:pt x="2664166" y="786860"/>
                  </a:lnTo>
                  <a:lnTo>
                    <a:pt x="2682239" y="746783"/>
                  </a:lnTo>
                  <a:lnTo>
                    <a:pt x="2700051" y="706969"/>
                  </a:lnTo>
                  <a:lnTo>
                    <a:pt x="2716815" y="667940"/>
                  </a:lnTo>
                  <a:lnTo>
                    <a:pt x="2732793" y="630221"/>
                  </a:lnTo>
                  <a:lnTo>
                    <a:pt x="2747724" y="594598"/>
                  </a:lnTo>
                  <a:lnTo>
                    <a:pt x="2761607" y="561593"/>
                  </a:lnTo>
                  <a:lnTo>
                    <a:pt x="2779942" y="515492"/>
                  </a:lnTo>
                  <a:lnTo>
                    <a:pt x="2796444" y="471749"/>
                  </a:lnTo>
                  <a:lnTo>
                    <a:pt x="2810851" y="430363"/>
                  </a:lnTo>
                  <a:lnTo>
                    <a:pt x="2823686" y="390548"/>
                  </a:lnTo>
                  <a:lnTo>
                    <a:pt x="2835473" y="352305"/>
                  </a:lnTo>
                  <a:lnTo>
                    <a:pt x="2846212" y="315634"/>
                  </a:lnTo>
                  <a:lnTo>
                    <a:pt x="2865596" y="244125"/>
                  </a:lnTo>
                  <a:lnTo>
                    <a:pt x="2877121" y="198810"/>
                  </a:lnTo>
                  <a:lnTo>
                    <a:pt x="2886289" y="155852"/>
                  </a:lnTo>
                  <a:lnTo>
                    <a:pt x="2894147" y="114728"/>
                  </a:lnTo>
                  <a:lnTo>
                    <a:pt x="2900957" y="75437"/>
                  </a:lnTo>
                  <a:lnTo>
                    <a:pt x="2906982" y="37195"/>
                  </a:lnTo>
                  <a:lnTo>
                    <a:pt x="2913268" y="0"/>
                  </a:lnTo>
                </a:path>
              </a:pathLst>
            </a:custGeom>
            <a:ln w="413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99192" y="391618"/>
            <a:ext cx="3024505" cy="78105"/>
          </a:xfrm>
          <a:custGeom>
            <a:avLst/>
            <a:gdLst/>
            <a:ahLst/>
            <a:cxnLst/>
            <a:rect l="l" t="t" r="r" b="b"/>
            <a:pathLst>
              <a:path w="3024504" h="78104">
                <a:moveTo>
                  <a:pt x="0" y="78056"/>
                </a:moveTo>
                <a:lnTo>
                  <a:pt x="3024329" y="78056"/>
                </a:lnTo>
                <a:lnTo>
                  <a:pt x="3024329" y="0"/>
                </a:lnTo>
                <a:lnTo>
                  <a:pt x="0" y="0"/>
                </a:lnTo>
                <a:lnTo>
                  <a:pt x="0" y="78056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8180" y="149065"/>
            <a:ext cx="9950450" cy="5308600"/>
            <a:chOff x="108180" y="149065"/>
            <a:chExt cx="9950450" cy="5308600"/>
          </a:xfrm>
        </p:grpSpPr>
        <p:sp>
          <p:nvSpPr>
            <p:cNvPr id="6" name="object 6"/>
            <p:cNvSpPr/>
            <p:nvPr/>
          </p:nvSpPr>
          <p:spPr>
            <a:xfrm>
              <a:off x="3498960" y="391618"/>
              <a:ext cx="3055620" cy="75565"/>
            </a:xfrm>
            <a:custGeom>
              <a:avLst/>
              <a:gdLst/>
              <a:ahLst/>
              <a:cxnLst/>
              <a:rect l="l" t="t" r="r" b="b"/>
              <a:pathLst>
                <a:path w="3055620" h="75565">
                  <a:moveTo>
                    <a:pt x="3055240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3055240" y="75437"/>
                  </a:lnTo>
                  <a:lnTo>
                    <a:pt x="305524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80" y="149065"/>
              <a:ext cx="9950219" cy="5308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50260" y="3022004"/>
              <a:ext cx="4558030" cy="1443355"/>
            </a:xfrm>
            <a:custGeom>
              <a:avLst/>
              <a:gdLst/>
              <a:ahLst/>
              <a:cxnLst/>
              <a:rect l="l" t="t" r="r" b="b"/>
              <a:pathLst>
                <a:path w="4558030" h="1443354">
                  <a:moveTo>
                    <a:pt x="4180522" y="0"/>
                  </a:moveTo>
                  <a:lnTo>
                    <a:pt x="0" y="0"/>
                  </a:lnTo>
                  <a:lnTo>
                    <a:pt x="0" y="282892"/>
                  </a:lnTo>
                  <a:lnTo>
                    <a:pt x="4180522" y="282892"/>
                  </a:lnTo>
                  <a:lnTo>
                    <a:pt x="4180522" y="0"/>
                  </a:lnTo>
                  <a:close/>
                </a:path>
                <a:path w="4558030" h="1443354">
                  <a:moveTo>
                    <a:pt x="4557712" y="1271181"/>
                  </a:moveTo>
                  <a:lnTo>
                    <a:pt x="0" y="1271181"/>
                  </a:lnTo>
                  <a:lnTo>
                    <a:pt x="0" y="1443266"/>
                  </a:lnTo>
                  <a:lnTo>
                    <a:pt x="4557712" y="1443266"/>
                  </a:lnTo>
                  <a:lnTo>
                    <a:pt x="4557712" y="1271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8316" y="274008"/>
              <a:ext cx="151130" cy="200025"/>
            </a:xfrm>
            <a:custGeom>
              <a:avLst/>
              <a:gdLst/>
              <a:ahLst/>
              <a:cxnLst/>
              <a:rect l="l" t="t" r="r" b="b"/>
              <a:pathLst>
                <a:path w="151129" h="200025">
                  <a:moveTo>
                    <a:pt x="150876" y="0"/>
                  </a:moveTo>
                  <a:lnTo>
                    <a:pt x="0" y="0"/>
                  </a:lnTo>
                  <a:lnTo>
                    <a:pt x="0" y="199857"/>
                  </a:lnTo>
                  <a:lnTo>
                    <a:pt x="150876" y="199857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C5DA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8316" y="274008"/>
              <a:ext cx="151130" cy="200025"/>
            </a:xfrm>
            <a:custGeom>
              <a:avLst/>
              <a:gdLst/>
              <a:ahLst/>
              <a:cxnLst/>
              <a:rect l="l" t="t" r="r" b="b"/>
              <a:pathLst>
                <a:path w="151129" h="200025">
                  <a:moveTo>
                    <a:pt x="0" y="199858"/>
                  </a:moveTo>
                  <a:lnTo>
                    <a:pt x="150875" y="199858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199858"/>
                  </a:lnTo>
                </a:path>
              </a:pathLst>
            </a:custGeom>
            <a:ln w="18859">
              <a:solidFill>
                <a:srgbClr val="C5DA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0261" y="1782244"/>
              <a:ext cx="6900545" cy="1217295"/>
            </a:xfrm>
            <a:custGeom>
              <a:avLst/>
              <a:gdLst/>
              <a:ahLst/>
              <a:cxnLst/>
              <a:rect l="l" t="t" r="r" b="b"/>
              <a:pathLst>
                <a:path w="6900545" h="1217295">
                  <a:moveTo>
                    <a:pt x="6899958" y="0"/>
                  </a:moveTo>
                  <a:lnTo>
                    <a:pt x="0" y="0"/>
                  </a:lnTo>
                  <a:lnTo>
                    <a:pt x="0" y="1216962"/>
                  </a:lnTo>
                  <a:lnTo>
                    <a:pt x="6899958" y="1216962"/>
                  </a:lnTo>
                  <a:lnTo>
                    <a:pt x="6899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124945" y="1908539"/>
            <a:ext cx="6276340" cy="1170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635">
              <a:lnSpc>
                <a:spcPct val="102400"/>
              </a:lnSpc>
              <a:spcBef>
                <a:spcPts val="90"/>
              </a:spcBef>
            </a:pP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Measure change </a:t>
            </a:r>
            <a:r>
              <a:rPr dirty="0" sz="1450" spc="5">
                <a:solidFill>
                  <a:srgbClr val="0D0D0D"/>
                </a:solidFill>
                <a:latin typeface="Microsoft Sans Serif"/>
                <a:cs typeface="Microsoft Sans Serif"/>
              </a:rPr>
              <a:t>10-15 </a:t>
            </a:r>
            <a:r>
              <a:rPr dirty="0" sz="1450" spc="-10">
                <a:solidFill>
                  <a:srgbClr val="0D0D0D"/>
                </a:solidFill>
                <a:latin typeface="Microsoft Sans Serif"/>
                <a:cs typeface="Microsoft Sans Serif"/>
              </a:rPr>
              <a:t>minutes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after </a:t>
            </a:r>
            <a:r>
              <a:rPr dirty="0" sz="1450" spc="-10">
                <a:solidFill>
                  <a:srgbClr val="0D0D0D"/>
                </a:solidFill>
                <a:latin typeface="Microsoft Sans Serif"/>
                <a:cs typeface="Microsoft Sans Serif"/>
              </a:rPr>
              <a:t>salbutamol, </a:t>
            </a:r>
            <a:r>
              <a:rPr dirty="0" sz="1450">
                <a:solidFill>
                  <a:srgbClr val="0D0D0D"/>
                </a:solidFill>
                <a:latin typeface="Microsoft Sans Serif"/>
                <a:cs typeface="Microsoft Sans Serif"/>
              </a:rPr>
              <a:t>compared </a:t>
            </a:r>
            <a:r>
              <a:rPr dirty="0" sz="1450" spc="-5">
                <a:solidFill>
                  <a:srgbClr val="0D0D0D"/>
                </a:solidFill>
                <a:latin typeface="Microsoft Sans Serif"/>
                <a:cs typeface="Microsoft Sans Serif"/>
              </a:rPr>
              <a:t>with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pre-BD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D0D0D"/>
                </a:solidFill>
                <a:latin typeface="Microsoft Sans Serif"/>
                <a:cs typeface="Microsoft Sans Serif"/>
              </a:rPr>
              <a:t>readings.</a:t>
            </a:r>
            <a:r>
              <a:rPr dirty="0" sz="145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5">
                <a:solidFill>
                  <a:srgbClr val="0D0D0D"/>
                </a:solidFill>
                <a:latin typeface="Microsoft Sans Serif"/>
                <a:cs typeface="Microsoft Sans Serif"/>
              </a:rPr>
              <a:t>(SABA</a:t>
            </a:r>
            <a:r>
              <a:rPr dirty="0" sz="145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should</a:t>
            </a:r>
            <a:r>
              <a:rPr dirty="0" sz="145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be</a:t>
            </a:r>
            <a:r>
              <a:rPr dirty="0" sz="1450" spc="-4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0D0D0D"/>
                </a:solidFill>
                <a:latin typeface="Microsoft Sans Serif"/>
                <a:cs typeface="Microsoft Sans Serif"/>
              </a:rPr>
              <a:t>withheld</a:t>
            </a:r>
            <a:r>
              <a:rPr dirty="0" sz="1450" spc="-10">
                <a:solidFill>
                  <a:srgbClr val="0D0D0D"/>
                </a:solidFill>
                <a:latin typeface="Microsoft Sans Serif"/>
                <a:cs typeface="Microsoft Sans Serif"/>
              </a:rPr>
              <a:t> ≥4</a:t>
            </a:r>
            <a:r>
              <a:rPr dirty="0" sz="1450" spc="-1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hr</a:t>
            </a:r>
            <a:r>
              <a:rPr dirty="0" sz="145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0D0D0D"/>
                </a:solidFill>
                <a:latin typeface="Microsoft Sans Serif"/>
                <a:cs typeface="Microsoft Sans Serif"/>
              </a:rPr>
              <a:t>before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test,</a:t>
            </a:r>
            <a:r>
              <a:rPr dirty="0" sz="145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25">
                <a:solidFill>
                  <a:srgbClr val="0D0D0D"/>
                </a:solidFill>
                <a:latin typeface="Microsoft Sans Serif"/>
                <a:cs typeface="Microsoft Sans Serif"/>
              </a:rPr>
              <a:t>LABA</a:t>
            </a:r>
            <a:r>
              <a:rPr dirty="0" sz="1450" spc="-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BID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24</a:t>
            </a:r>
            <a:r>
              <a:rPr dirty="0" sz="1450" spc="-3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0D0D0D"/>
                </a:solidFill>
                <a:latin typeface="Microsoft Sans Serif"/>
                <a:cs typeface="Microsoft Sans Serif"/>
              </a:rPr>
              <a:t>hr,</a:t>
            </a:r>
            <a:r>
              <a:rPr dirty="0" sz="1450" spc="-6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LABA </a:t>
            </a:r>
            <a:r>
              <a:rPr dirty="0" sz="1450" spc="-37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once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D0D0D"/>
                </a:solidFill>
                <a:latin typeface="Microsoft Sans Serif"/>
                <a:cs typeface="Microsoft Sans Serif"/>
              </a:rPr>
              <a:t>daily</a:t>
            </a:r>
            <a:r>
              <a:rPr dirty="0" sz="145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36</a:t>
            </a:r>
            <a:r>
              <a:rPr dirty="0" sz="1450" spc="-5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0D0D0D"/>
                </a:solidFill>
                <a:latin typeface="Microsoft Sans Serif"/>
                <a:cs typeface="Microsoft Sans Serif"/>
              </a:rPr>
              <a:t>hr)</a:t>
            </a:r>
            <a:endParaRPr sz="1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635">
              <a:lnSpc>
                <a:spcPct val="100000"/>
              </a:lnSpc>
            </a:pP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Children:</a:t>
            </a:r>
            <a:r>
              <a:rPr dirty="0" sz="1450" spc="-6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Increase</a:t>
            </a:r>
            <a:r>
              <a:rPr dirty="0" sz="145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0D0D0D"/>
                </a:solidFill>
                <a:latin typeface="Microsoft Sans Serif"/>
                <a:cs typeface="Microsoft Sans Serif"/>
              </a:rPr>
              <a:t>in</a:t>
            </a:r>
            <a:r>
              <a:rPr dirty="0" sz="1450" spc="-2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0D0D0D"/>
                </a:solidFill>
                <a:latin typeface="Microsoft Sans Serif"/>
                <a:cs typeface="Microsoft Sans Serif"/>
              </a:rPr>
              <a:t>FEV1</a:t>
            </a:r>
            <a:r>
              <a:rPr dirty="0" sz="145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0D0D0D"/>
                </a:solidFill>
                <a:latin typeface="Microsoft Sans Serif"/>
                <a:cs typeface="Microsoft Sans Serif"/>
              </a:rPr>
              <a:t>from</a:t>
            </a:r>
            <a:r>
              <a:rPr dirty="0" sz="1450" spc="-2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D0D0D"/>
                </a:solidFill>
                <a:latin typeface="Microsoft Sans Serif"/>
                <a:cs typeface="Microsoft Sans Serif"/>
              </a:rPr>
              <a:t>baseline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0D0D0D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-3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0D0D0D"/>
                </a:solidFill>
                <a:latin typeface="Microsoft Sans Serif"/>
                <a:cs typeface="Microsoft Sans Serif"/>
              </a:rPr>
              <a:t>&gt;12%</a:t>
            </a:r>
            <a:r>
              <a:rPr dirty="0" sz="1450" spc="-45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0D0D0D"/>
                </a:solidFill>
                <a:latin typeface="Microsoft Sans Serif"/>
                <a:cs typeface="Microsoft Sans Serif"/>
              </a:rPr>
              <a:t>predicted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105"/>
          </a:xfrm>
          <a:custGeom>
            <a:avLst/>
            <a:gdLst/>
            <a:ahLst/>
            <a:cxnLst/>
            <a:rect l="l" t="t" r="r" b="b"/>
            <a:pathLst>
              <a:path w="3055620" h="78104">
                <a:moveTo>
                  <a:pt x="3055238" y="0"/>
                </a:moveTo>
                <a:lnTo>
                  <a:pt x="0" y="0"/>
                </a:lnTo>
                <a:lnTo>
                  <a:pt x="0" y="78056"/>
                </a:lnTo>
                <a:lnTo>
                  <a:pt x="3055238" y="78056"/>
                </a:lnTo>
                <a:lnTo>
                  <a:pt x="305523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8960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40" y="0"/>
                </a:moveTo>
                <a:lnTo>
                  <a:pt x="0" y="0"/>
                </a:lnTo>
                <a:lnTo>
                  <a:pt x="0" y="75437"/>
                </a:lnTo>
                <a:lnTo>
                  <a:pt x="3055240" y="75437"/>
                </a:lnTo>
                <a:lnTo>
                  <a:pt x="3055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998" y="5502543"/>
            <a:ext cx="9701530" cy="170180"/>
          </a:xfrm>
          <a:custGeom>
            <a:avLst/>
            <a:gdLst/>
            <a:ahLst/>
            <a:cxnLst/>
            <a:rect l="l" t="t" r="r" b="b"/>
            <a:pathLst>
              <a:path w="9701530" h="170179">
                <a:moveTo>
                  <a:pt x="9648467" y="0"/>
                </a:moveTo>
                <a:lnTo>
                  <a:pt x="52911" y="0"/>
                </a:lnTo>
                <a:lnTo>
                  <a:pt x="32218" y="2881"/>
                </a:lnTo>
                <a:lnTo>
                  <a:pt x="15454" y="10477"/>
                </a:lnTo>
                <a:lnTo>
                  <a:pt x="4191" y="21740"/>
                </a:lnTo>
                <a:lnTo>
                  <a:pt x="0" y="35623"/>
                </a:lnTo>
                <a:lnTo>
                  <a:pt x="0" y="169735"/>
                </a:lnTo>
                <a:lnTo>
                  <a:pt x="9701379" y="169735"/>
                </a:lnTo>
                <a:lnTo>
                  <a:pt x="9701379" y="35623"/>
                </a:lnTo>
                <a:lnTo>
                  <a:pt x="9697188" y="21740"/>
                </a:lnTo>
                <a:lnTo>
                  <a:pt x="9685924" y="10477"/>
                </a:lnTo>
                <a:lnTo>
                  <a:pt x="9669160" y="2881"/>
                </a:lnTo>
                <a:lnTo>
                  <a:pt x="9648467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67116" y="130204"/>
            <a:ext cx="9701530" cy="1237615"/>
            <a:chOff x="167116" y="130204"/>
            <a:chExt cx="9701530" cy="12376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16" y="130204"/>
              <a:ext cx="9701378" cy="12371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7094" y="166614"/>
              <a:ext cx="1066085" cy="8209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25174" y="5504511"/>
            <a:ext cx="136017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15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dirty="0" sz="8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dirty="0" sz="800" spc="-5">
                <a:solidFill>
                  <a:srgbClr val="FFFFFF"/>
                </a:solidFill>
                <a:latin typeface="Microsoft Sans Serif"/>
                <a:cs typeface="Microsoft Sans Serif"/>
              </a:rPr>
              <a:t> Initiative</a:t>
            </a:r>
            <a:r>
              <a:rPr dirty="0" sz="8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dirty="0" sz="8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9417" y="421825"/>
            <a:ext cx="7040880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124679"/>
                </a:solidFill>
              </a:rPr>
              <a:t>COMMON</a:t>
            </a:r>
            <a:r>
              <a:rPr dirty="0" sz="2150">
                <a:solidFill>
                  <a:srgbClr val="124679"/>
                </a:solidFill>
              </a:rPr>
              <a:t> </a:t>
            </a:r>
            <a:r>
              <a:rPr dirty="0" sz="2150" spc="10">
                <a:solidFill>
                  <a:srgbClr val="124679"/>
                </a:solidFill>
              </a:rPr>
              <a:t>DIFFERENTIAL</a:t>
            </a:r>
            <a:r>
              <a:rPr dirty="0" sz="2150" spc="-50">
                <a:solidFill>
                  <a:srgbClr val="124679"/>
                </a:solidFill>
              </a:rPr>
              <a:t> </a:t>
            </a:r>
            <a:r>
              <a:rPr dirty="0" sz="2150" spc="5">
                <a:solidFill>
                  <a:srgbClr val="124679"/>
                </a:solidFill>
              </a:rPr>
              <a:t>DIAGNOSES</a:t>
            </a:r>
            <a:r>
              <a:rPr dirty="0" sz="2150" spc="-10">
                <a:solidFill>
                  <a:srgbClr val="124679"/>
                </a:solidFill>
              </a:rPr>
              <a:t> OF</a:t>
            </a:r>
            <a:r>
              <a:rPr dirty="0" sz="2150" spc="-50">
                <a:solidFill>
                  <a:srgbClr val="124679"/>
                </a:solidFill>
              </a:rPr>
              <a:t> </a:t>
            </a:r>
            <a:r>
              <a:rPr dirty="0" sz="2150" spc="30">
                <a:solidFill>
                  <a:srgbClr val="124679"/>
                </a:solidFill>
              </a:rPr>
              <a:t>ASTHMA</a:t>
            </a:r>
            <a:r>
              <a:rPr dirty="0" sz="2150" spc="-120">
                <a:solidFill>
                  <a:srgbClr val="124679"/>
                </a:solidFill>
              </a:rPr>
              <a:t> </a:t>
            </a:r>
            <a:r>
              <a:rPr dirty="0" sz="2150" spc="-30">
                <a:solidFill>
                  <a:srgbClr val="124679"/>
                </a:solidFill>
              </a:rPr>
              <a:t>IN </a:t>
            </a:r>
            <a:r>
              <a:rPr dirty="0" sz="2150" spc="-555">
                <a:solidFill>
                  <a:srgbClr val="124679"/>
                </a:solidFill>
              </a:rPr>
              <a:t> </a:t>
            </a:r>
            <a:r>
              <a:rPr dirty="0" sz="2150" spc="5">
                <a:solidFill>
                  <a:srgbClr val="124679"/>
                </a:solidFill>
              </a:rPr>
              <a:t>CHILDREN</a:t>
            </a:r>
            <a:r>
              <a:rPr dirty="0" sz="2150" spc="-15">
                <a:solidFill>
                  <a:srgbClr val="124679"/>
                </a:solidFill>
              </a:rPr>
              <a:t> </a:t>
            </a:r>
            <a:r>
              <a:rPr dirty="0" sz="2150" spc="-45">
                <a:solidFill>
                  <a:srgbClr val="124679"/>
                </a:solidFill>
              </a:rPr>
              <a:t>≤5</a:t>
            </a:r>
            <a:r>
              <a:rPr dirty="0" sz="2150" spc="-30">
                <a:solidFill>
                  <a:srgbClr val="124679"/>
                </a:solidFill>
              </a:rPr>
              <a:t> </a:t>
            </a:r>
            <a:r>
              <a:rPr dirty="0" sz="2150" spc="5">
                <a:solidFill>
                  <a:srgbClr val="124679"/>
                </a:solidFill>
              </a:rPr>
              <a:t>YEARS</a:t>
            </a:r>
            <a:endParaRPr sz="2150"/>
          </a:p>
        </p:txBody>
      </p:sp>
      <p:sp>
        <p:nvSpPr>
          <p:cNvPr id="12" name="object 12"/>
          <p:cNvSpPr/>
          <p:nvPr/>
        </p:nvSpPr>
        <p:spPr>
          <a:xfrm>
            <a:off x="970740" y="1189218"/>
            <a:ext cx="2180590" cy="0"/>
          </a:xfrm>
          <a:custGeom>
            <a:avLst/>
            <a:gdLst/>
            <a:ahLst/>
            <a:cxnLst/>
            <a:rect l="l" t="t" r="r" b="b"/>
            <a:pathLst>
              <a:path w="2180590" h="0">
                <a:moveTo>
                  <a:pt x="0" y="0"/>
                </a:moveTo>
                <a:lnTo>
                  <a:pt x="2180367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965342" y="1575679"/>
            <a:ext cx="7909559" cy="633730"/>
            <a:chOff x="965342" y="1575679"/>
            <a:chExt cx="7909559" cy="633730"/>
          </a:xfrm>
        </p:grpSpPr>
        <p:sp>
          <p:nvSpPr>
            <p:cNvPr id="14" name="object 14"/>
            <p:cNvSpPr/>
            <p:nvPr/>
          </p:nvSpPr>
          <p:spPr>
            <a:xfrm>
              <a:off x="970740" y="1581076"/>
              <a:ext cx="7898765" cy="0"/>
            </a:xfrm>
            <a:custGeom>
              <a:avLst/>
              <a:gdLst/>
              <a:ahLst/>
              <a:cxnLst/>
              <a:rect l="l" t="t" r="r" b="b"/>
              <a:pathLst>
                <a:path w="7898765" h="0">
                  <a:moveTo>
                    <a:pt x="0" y="0"/>
                  </a:moveTo>
                  <a:lnTo>
                    <a:pt x="2180367" y="0"/>
                  </a:lnTo>
                </a:path>
                <a:path w="7898765" h="0">
                  <a:moveTo>
                    <a:pt x="2180367" y="0"/>
                  </a:moveTo>
                  <a:lnTo>
                    <a:pt x="7898463" y="0"/>
                  </a:lnTo>
                </a:path>
              </a:pathLst>
            </a:custGeom>
            <a:ln w="10477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70740" y="1581077"/>
              <a:ext cx="2180590" cy="628650"/>
            </a:xfrm>
            <a:custGeom>
              <a:avLst/>
              <a:gdLst/>
              <a:ahLst/>
              <a:cxnLst/>
              <a:rect l="l" t="t" r="r" b="b"/>
              <a:pathLst>
                <a:path w="2180590" h="628650">
                  <a:moveTo>
                    <a:pt x="2180367" y="0"/>
                  </a:moveTo>
                  <a:lnTo>
                    <a:pt x="0" y="0"/>
                  </a:lnTo>
                  <a:lnTo>
                    <a:pt x="0" y="628126"/>
                  </a:lnTo>
                  <a:lnTo>
                    <a:pt x="2180367" y="628126"/>
                  </a:lnTo>
                  <a:lnTo>
                    <a:pt x="2180367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94962" y="1197855"/>
            <a:ext cx="4999355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93795" algn="l"/>
              </a:tabLst>
            </a:pPr>
            <a:r>
              <a:rPr dirty="0" sz="1450">
                <a:solidFill>
                  <a:srgbClr val="124679"/>
                </a:solidFill>
                <a:latin typeface="Microsoft Sans Serif"/>
                <a:cs typeface="Microsoft Sans Serif"/>
              </a:rPr>
              <a:t>Condition	</a:t>
            </a:r>
            <a:r>
              <a:rPr dirty="0" sz="1450" spc="-15">
                <a:latin typeface="Microsoft Sans Serif"/>
                <a:cs typeface="Microsoft Sans Serif"/>
              </a:rPr>
              <a:t>Typical</a:t>
            </a:r>
            <a:r>
              <a:rPr dirty="0" sz="1450" spc="-7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features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1108" y="1189218"/>
            <a:ext cx="5718175" cy="0"/>
          </a:xfrm>
          <a:custGeom>
            <a:avLst/>
            <a:gdLst/>
            <a:ahLst/>
            <a:cxnLst/>
            <a:rect l="l" t="t" r="r" b="b"/>
            <a:pathLst>
              <a:path w="5718175" h="0">
                <a:moveTo>
                  <a:pt x="0" y="0"/>
                </a:moveTo>
                <a:lnTo>
                  <a:pt x="5718095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16567" y="1582014"/>
            <a:ext cx="1917064" cy="427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Recurrent</a:t>
            </a:r>
            <a:r>
              <a:rPr dirty="0" sz="1300" spc="-7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124679"/>
                </a:solidFill>
                <a:latin typeface="Microsoft Sans Serif"/>
                <a:cs typeface="Microsoft Sans Serif"/>
              </a:rPr>
              <a:t>viral</a:t>
            </a:r>
            <a:r>
              <a:rPr dirty="0" sz="130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respiratory </a:t>
            </a:r>
            <a:r>
              <a:rPr dirty="0" sz="1300" spc="-3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infections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5342" y="1575679"/>
            <a:ext cx="7904480" cy="633730"/>
            <a:chOff x="965342" y="1575679"/>
            <a:chExt cx="7904480" cy="633730"/>
          </a:xfrm>
        </p:grpSpPr>
        <p:sp>
          <p:nvSpPr>
            <p:cNvPr id="20" name="object 20"/>
            <p:cNvSpPr/>
            <p:nvPr/>
          </p:nvSpPr>
          <p:spPr>
            <a:xfrm>
              <a:off x="970740" y="1581076"/>
              <a:ext cx="2180590" cy="0"/>
            </a:xfrm>
            <a:custGeom>
              <a:avLst/>
              <a:gdLst/>
              <a:ahLst/>
              <a:cxnLst/>
              <a:rect l="l" t="t" r="r" b="b"/>
              <a:pathLst>
                <a:path w="2180590" h="0">
                  <a:moveTo>
                    <a:pt x="0" y="0"/>
                  </a:moveTo>
                  <a:lnTo>
                    <a:pt x="2180367" y="0"/>
                  </a:lnTo>
                </a:path>
              </a:pathLst>
            </a:custGeom>
            <a:ln w="10477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51107" y="1581076"/>
              <a:ext cx="5718175" cy="628650"/>
            </a:xfrm>
            <a:custGeom>
              <a:avLst/>
              <a:gdLst/>
              <a:ahLst/>
              <a:cxnLst/>
              <a:rect l="l" t="t" r="r" b="b"/>
              <a:pathLst>
                <a:path w="5718175" h="628650">
                  <a:moveTo>
                    <a:pt x="0" y="0"/>
                  </a:moveTo>
                  <a:lnTo>
                    <a:pt x="5718096" y="0"/>
                  </a:lnTo>
                  <a:lnTo>
                    <a:pt x="5718096" y="628126"/>
                  </a:lnTo>
                  <a:lnTo>
                    <a:pt x="0" y="628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449003" y="1581873"/>
            <a:ext cx="5252720" cy="6292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0"/>
              </a:spcBef>
            </a:pPr>
            <a:r>
              <a:rPr dirty="0" sz="1300" spc="-15">
                <a:latin typeface="Microsoft Sans Serif"/>
                <a:cs typeface="Microsoft Sans Serif"/>
              </a:rPr>
              <a:t>Mainly</a:t>
            </a:r>
            <a:r>
              <a:rPr dirty="0" sz="1300" spc="-4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cough,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runny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congested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nose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for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&lt;10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days;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wheeze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usually</a:t>
            </a:r>
            <a:r>
              <a:rPr dirty="0" sz="1300" spc="-6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mild;</a:t>
            </a:r>
            <a:endParaRPr sz="130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25"/>
              </a:spcBef>
            </a:pPr>
            <a:r>
              <a:rPr dirty="0" sz="1300" spc="-10">
                <a:solidFill>
                  <a:srgbClr val="FF0000"/>
                </a:solidFill>
                <a:latin typeface="Microsoft Sans Serif"/>
                <a:cs typeface="Microsoft Sans Serif"/>
              </a:rPr>
              <a:t>no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300" spc="-25">
                <a:solidFill>
                  <a:srgbClr val="FF0000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300" spc="-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FF0000"/>
                </a:solidFill>
                <a:latin typeface="Microsoft Sans Serif"/>
                <a:cs typeface="Microsoft Sans Serif"/>
              </a:rPr>
              <a:t>between</a:t>
            </a:r>
            <a:r>
              <a:rPr dirty="0" sz="1300" spc="-4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FF0000"/>
                </a:solidFill>
                <a:latin typeface="Microsoft Sans Serif"/>
                <a:cs typeface="Microsoft Sans Serif"/>
              </a:rPr>
              <a:t>infections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51108" y="1581076"/>
            <a:ext cx="5718175" cy="0"/>
          </a:xfrm>
          <a:custGeom>
            <a:avLst/>
            <a:gdLst/>
            <a:ahLst/>
            <a:cxnLst/>
            <a:rect l="l" t="t" r="r" b="b"/>
            <a:pathLst>
              <a:path w="5718175" h="0">
                <a:moveTo>
                  <a:pt x="0" y="0"/>
                </a:moveTo>
                <a:lnTo>
                  <a:pt x="5718095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16567" y="2210771"/>
            <a:ext cx="181991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Gastroesophagea</a:t>
            </a:r>
            <a:r>
              <a:rPr dirty="0" sz="1300">
                <a:solidFill>
                  <a:srgbClr val="124679"/>
                </a:solidFill>
                <a:latin typeface="Microsoft Sans Serif"/>
                <a:cs typeface="Microsoft Sans Serif"/>
              </a:rPr>
              <a:t>l</a:t>
            </a:r>
            <a:r>
              <a:rPr dirty="0" sz="1300" spc="-6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reflux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1685" y="2210009"/>
            <a:ext cx="525399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5">
                <a:latin typeface="Microsoft Sans Serif"/>
                <a:cs typeface="Microsoft Sans Serif"/>
              </a:rPr>
              <a:t>Cough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when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feeding;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recurrent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chest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infections;</a:t>
            </a:r>
            <a:r>
              <a:rPr dirty="0" sz="1300" spc="-45"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vomits</a:t>
            </a:r>
            <a:r>
              <a:rPr dirty="0" sz="1300" spc="-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easily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especially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00" spc="5">
                <a:latin typeface="Microsoft Sans Serif"/>
                <a:cs typeface="Microsoft Sans Serif"/>
              </a:rPr>
              <a:t>after</a:t>
            </a:r>
            <a:r>
              <a:rPr dirty="0" sz="1300" spc="-5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large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feeds;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poor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response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asthma</a:t>
            </a:r>
            <a:r>
              <a:rPr dirty="0" sz="1300" spc="-4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medications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0740" y="2730982"/>
            <a:ext cx="2180590" cy="537210"/>
          </a:xfrm>
          <a:custGeom>
            <a:avLst/>
            <a:gdLst/>
            <a:ahLst/>
            <a:cxnLst/>
            <a:rect l="l" t="t" r="r" b="b"/>
            <a:pathLst>
              <a:path w="2180590" h="537210">
                <a:moveTo>
                  <a:pt x="2180367" y="0"/>
                </a:moveTo>
                <a:lnTo>
                  <a:pt x="0" y="0"/>
                </a:lnTo>
                <a:lnTo>
                  <a:pt x="0" y="536971"/>
                </a:lnTo>
                <a:lnTo>
                  <a:pt x="2180367" y="536971"/>
                </a:lnTo>
                <a:lnTo>
                  <a:pt x="2180367" y="0"/>
                </a:lnTo>
                <a:close/>
              </a:path>
            </a:pathLst>
          </a:custGeom>
          <a:solidFill>
            <a:srgbClr val="42B996">
              <a:alpha val="196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29267" y="2731844"/>
            <a:ext cx="172847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Foreign</a:t>
            </a:r>
            <a:r>
              <a:rPr dirty="0" sz="130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body</a:t>
            </a:r>
            <a:r>
              <a:rPr dirty="0" sz="130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aspiration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51107" y="2730982"/>
            <a:ext cx="5718175" cy="537210"/>
          </a:xfrm>
          <a:custGeom>
            <a:avLst/>
            <a:gdLst/>
            <a:ahLst/>
            <a:cxnLst/>
            <a:rect l="l" t="t" r="r" b="b"/>
            <a:pathLst>
              <a:path w="5718175" h="537210">
                <a:moveTo>
                  <a:pt x="0" y="0"/>
                </a:moveTo>
                <a:lnTo>
                  <a:pt x="5718096" y="0"/>
                </a:lnTo>
                <a:lnTo>
                  <a:pt x="5718096" y="536971"/>
                </a:lnTo>
                <a:lnTo>
                  <a:pt x="0" y="536971"/>
                </a:lnTo>
                <a:lnTo>
                  <a:pt x="0" y="0"/>
                </a:lnTo>
                <a:close/>
              </a:path>
            </a:pathLst>
          </a:custGeom>
          <a:solidFill>
            <a:srgbClr val="42B996">
              <a:alpha val="196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64385" y="2731789"/>
            <a:ext cx="493522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300" spc="5">
                <a:latin typeface="Microsoft Sans Serif"/>
                <a:cs typeface="Microsoft Sans Serif"/>
              </a:rPr>
              <a:t>Episode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of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abrupt</a:t>
            </a:r>
            <a:r>
              <a:rPr dirty="0" sz="1300" spc="-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severe</a:t>
            </a:r>
            <a:r>
              <a:rPr dirty="0" sz="1300" spc="-2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cough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and/or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stridor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during</a:t>
            </a:r>
            <a:r>
              <a:rPr dirty="0" sz="1300" spc="-5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eating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or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play;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1300" spc="5">
                <a:latin typeface="Microsoft Sans Serif"/>
                <a:cs typeface="Microsoft Sans Serif"/>
              </a:rPr>
              <a:t>recurrent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chest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infections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and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cough;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focal</a:t>
            </a:r>
            <a:r>
              <a:rPr dirty="0" sz="1300" spc="-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lung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signs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5226" y="3269578"/>
            <a:ext cx="1367790" cy="4273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1499"/>
              </a:lnSpc>
              <a:spcBef>
                <a:spcPts val="90"/>
              </a:spcBef>
            </a:pPr>
            <a:r>
              <a:rPr dirty="0" sz="1300" spc="-20">
                <a:solidFill>
                  <a:srgbClr val="124679"/>
                </a:solidFill>
                <a:latin typeface="Microsoft Sans Serif"/>
                <a:cs typeface="Microsoft Sans Serif"/>
              </a:rPr>
              <a:t>Tracheomalacia </a:t>
            </a: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or </a:t>
            </a:r>
            <a:r>
              <a:rPr dirty="0" sz="1300" spc="-3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bronchomalacia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21007" y="3249856"/>
            <a:ext cx="514794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">
              <a:lnSpc>
                <a:spcPct val="101499"/>
              </a:lnSpc>
              <a:spcBef>
                <a:spcPts val="95"/>
              </a:spcBef>
            </a:pPr>
            <a:r>
              <a:rPr dirty="0" sz="1300" spc="-5">
                <a:latin typeface="Microsoft Sans Serif"/>
                <a:cs typeface="Microsoft Sans Serif"/>
              </a:rPr>
              <a:t>Noisy </a:t>
            </a:r>
            <a:r>
              <a:rPr dirty="0" sz="1300" spc="-10">
                <a:latin typeface="Microsoft Sans Serif"/>
                <a:cs typeface="Microsoft Sans Serif"/>
              </a:rPr>
              <a:t>breathing </a:t>
            </a:r>
            <a:r>
              <a:rPr dirty="0" sz="1300" spc="5">
                <a:latin typeface="Microsoft Sans Serif"/>
                <a:cs typeface="Microsoft Sans Serif"/>
              </a:rPr>
              <a:t>when </a:t>
            </a:r>
            <a:r>
              <a:rPr dirty="0" sz="1300" spc="-5">
                <a:latin typeface="Microsoft Sans Serif"/>
                <a:cs typeface="Microsoft Sans Serif"/>
              </a:rPr>
              <a:t>crying </a:t>
            </a:r>
            <a:r>
              <a:rPr dirty="0" sz="1300" spc="5">
                <a:latin typeface="Microsoft Sans Serif"/>
                <a:cs typeface="Microsoft Sans Serif"/>
              </a:rPr>
              <a:t>or </a:t>
            </a:r>
            <a:r>
              <a:rPr dirty="0" sz="1300" spc="-5">
                <a:latin typeface="Microsoft Sans Serif"/>
                <a:cs typeface="Microsoft Sans Serif"/>
              </a:rPr>
              <a:t>eating, </a:t>
            </a:r>
            <a:r>
              <a:rPr dirty="0" sz="1300" spc="5">
                <a:latin typeface="Microsoft Sans Serif"/>
                <a:cs typeface="Microsoft Sans Serif"/>
              </a:rPr>
              <a:t>or </a:t>
            </a:r>
            <a:r>
              <a:rPr dirty="0" sz="1300" spc="-5">
                <a:latin typeface="Microsoft Sans Serif"/>
                <a:cs typeface="Microsoft Sans Serif"/>
              </a:rPr>
              <a:t>during </a:t>
            </a:r>
            <a:r>
              <a:rPr dirty="0" sz="1300" spc="5">
                <a:latin typeface="Microsoft Sans Serif"/>
                <a:cs typeface="Microsoft Sans Serif"/>
              </a:rPr>
              <a:t>URTIs; harsh </a:t>
            </a:r>
            <a:r>
              <a:rPr dirty="0" sz="1300" spc="-5">
                <a:latin typeface="Microsoft Sans Serif"/>
                <a:cs typeface="Microsoft Sans Serif"/>
              </a:rPr>
              <a:t>cough; </a:t>
            </a:r>
            <a:r>
              <a:rPr dirty="0" sz="130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inspiratory </a:t>
            </a:r>
            <a:r>
              <a:rPr dirty="0" sz="1300" spc="5">
                <a:latin typeface="Microsoft Sans Serif"/>
                <a:cs typeface="Microsoft Sans Serif"/>
              </a:rPr>
              <a:t>or </a:t>
            </a:r>
            <a:r>
              <a:rPr dirty="0" sz="1300" spc="-15">
                <a:latin typeface="Microsoft Sans Serif"/>
                <a:cs typeface="Microsoft Sans Serif"/>
              </a:rPr>
              <a:t>expiratory </a:t>
            </a:r>
            <a:r>
              <a:rPr dirty="0" sz="1300" spc="-5">
                <a:latin typeface="Microsoft Sans Serif"/>
                <a:cs typeface="Microsoft Sans Serif"/>
              </a:rPr>
              <a:t>retraction; </a:t>
            </a:r>
            <a:r>
              <a:rPr dirty="0" sz="1300" spc="-25">
                <a:latin typeface="Microsoft Sans Serif"/>
                <a:cs typeface="Microsoft Sans Serif"/>
              </a:rPr>
              <a:t>symptoms </a:t>
            </a:r>
            <a:r>
              <a:rPr dirty="0" sz="1300" spc="5">
                <a:latin typeface="Microsoft Sans Serif"/>
                <a:cs typeface="Microsoft Sans Serif"/>
              </a:rPr>
              <a:t>often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present since </a:t>
            </a:r>
            <a:r>
              <a:rPr dirty="0" sz="1300">
                <a:solidFill>
                  <a:srgbClr val="C00000"/>
                </a:solidFill>
                <a:latin typeface="Microsoft Sans Serif"/>
                <a:cs typeface="Microsoft Sans Serif"/>
              </a:rPr>
              <a:t>birth</a:t>
            </a:r>
            <a:r>
              <a:rPr dirty="0" sz="1300">
                <a:latin typeface="Microsoft Sans Serif"/>
                <a:cs typeface="Microsoft Sans Serif"/>
              </a:rPr>
              <a:t>; </a:t>
            </a:r>
            <a:r>
              <a:rPr dirty="0" sz="1300" spc="-33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poor</a:t>
            </a:r>
            <a:r>
              <a:rPr dirty="0" sz="1300" spc="-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response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asthma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treatment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0740" y="3950039"/>
            <a:ext cx="2180590" cy="749300"/>
          </a:xfrm>
          <a:custGeom>
            <a:avLst/>
            <a:gdLst/>
            <a:ahLst/>
            <a:cxnLst/>
            <a:rect l="l" t="t" r="r" b="b"/>
            <a:pathLst>
              <a:path w="2180590" h="749300">
                <a:moveTo>
                  <a:pt x="2180367" y="0"/>
                </a:moveTo>
                <a:lnTo>
                  <a:pt x="0" y="0"/>
                </a:lnTo>
                <a:lnTo>
                  <a:pt x="0" y="749141"/>
                </a:lnTo>
                <a:lnTo>
                  <a:pt x="2180367" y="749141"/>
                </a:lnTo>
                <a:lnTo>
                  <a:pt x="2180367" y="0"/>
                </a:lnTo>
                <a:close/>
              </a:path>
            </a:pathLst>
          </a:custGeom>
          <a:solidFill>
            <a:srgbClr val="42B996">
              <a:alpha val="196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29267" y="3952231"/>
            <a:ext cx="950594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Tuberculosis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51107" y="3950039"/>
            <a:ext cx="5718175" cy="749300"/>
          </a:xfrm>
          <a:custGeom>
            <a:avLst/>
            <a:gdLst/>
            <a:ahLst/>
            <a:cxnLst/>
            <a:rect l="l" t="t" r="r" b="b"/>
            <a:pathLst>
              <a:path w="5718175" h="749300">
                <a:moveTo>
                  <a:pt x="5718094" y="0"/>
                </a:moveTo>
                <a:lnTo>
                  <a:pt x="0" y="0"/>
                </a:lnTo>
                <a:lnTo>
                  <a:pt x="0" y="749141"/>
                </a:lnTo>
                <a:lnTo>
                  <a:pt x="5718094" y="749141"/>
                </a:lnTo>
                <a:lnTo>
                  <a:pt x="5718094" y="0"/>
                </a:lnTo>
                <a:close/>
              </a:path>
            </a:pathLst>
          </a:custGeom>
          <a:solidFill>
            <a:srgbClr val="42B996">
              <a:alpha val="196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463044" y="3951365"/>
            <a:ext cx="5188585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1499"/>
              </a:lnSpc>
              <a:spcBef>
                <a:spcPts val="95"/>
              </a:spcBef>
            </a:pPr>
            <a:r>
              <a:rPr dirty="0" sz="1300" spc="-10">
                <a:latin typeface="Microsoft Sans Serif"/>
                <a:cs typeface="Microsoft Sans Serif"/>
              </a:rPr>
              <a:t>Persistent </a:t>
            </a:r>
            <a:r>
              <a:rPr dirty="0" sz="1300" spc="-5">
                <a:latin typeface="Microsoft Sans Serif"/>
                <a:cs typeface="Microsoft Sans Serif"/>
              </a:rPr>
              <a:t>noisy respirations </a:t>
            </a:r>
            <a:r>
              <a:rPr dirty="0" sz="1300" spc="5">
                <a:latin typeface="Microsoft Sans Serif"/>
                <a:cs typeface="Microsoft Sans Serif"/>
              </a:rPr>
              <a:t>and cough;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fever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unresponsive to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normal </a:t>
            </a:r>
            <a:r>
              <a:rPr dirty="0" sz="13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antibiotics;</a:t>
            </a:r>
            <a:r>
              <a:rPr dirty="0" sz="1300" spc="-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enlarged</a:t>
            </a:r>
            <a:r>
              <a:rPr dirty="0" sz="1300" spc="-25">
                <a:solidFill>
                  <a:srgbClr val="C00000"/>
                </a:solidFill>
                <a:latin typeface="Microsoft Sans Serif"/>
                <a:cs typeface="Microsoft Sans Serif"/>
              </a:rPr>
              <a:t> lymph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nodes</a:t>
            </a:r>
            <a:r>
              <a:rPr dirty="0" sz="1300" spc="5">
                <a:latin typeface="Microsoft Sans Serif"/>
                <a:cs typeface="Microsoft Sans Serif"/>
              </a:rPr>
              <a:t>;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poor</a:t>
            </a:r>
            <a:r>
              <a:rPr dirty="0" sz="1300" spc="-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response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10">
                <a:latin typeface="Microsoft Sans Serif"/>
                <a:cs typeface="Microsoft Sans Serif"/>
              </a:rPr>
              <a:t>BD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or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ICS;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contact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with </a:t>
            </a:r>
            <a:r>
              <a:rPr dirty="0" sz="1300">
                <a:latin typeface="Microsoft Sans Serif"/>
                <a:cs typeface="Microsoft Sans Serif"/>
              </a:rPr>
              <a:t>someone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with</a:t>
            </a:r>
            <a:r>
              <a:rPr dirty="0" sz="1300" spc="-5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TB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5897" y="4700501"/>
            <a:ext cx="1845945" cy="2273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15">
                <a:solidFill>
                  <a:srgbClr val="124679"/>
                </a:solidFill>
                <a:latin typeface="Microsoft Sans Serif"/>
                <a:cs typeface="Microsoft Sans Serif"/>
              </a:rPr>
              <a:t>Congenital</a:t>
            </a:r>
            <a:r>
              <a:rPr dirty="0" sz="130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heart</a:t>
            </a:r>
            <a:r>
              <a:rPr dirty="0" sz="1300" spc="-2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disease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50344" y="4700474"/>
            <a:ext cx="4993005" cy="42608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0"/>
              </a:spcBef>
            </a:pP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Cardiac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murmur;</a:t>
            </a:r>
            <a:r>
              <a:rPr dirty="0" sz="1300" spc="-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cyanosis</a:t>
            </a:r>
            <a:r>
              <a:rPr dirty="0" sz="1300" spc="-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when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eating;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failure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thrive;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tachycardia;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10">
                <a:latin typeface="Microsoft Sans Serif"/>
                <a:cs typeface="Microsoft Sans Serif"/>
              </a:rPr>
              <a:t>tachypnea </a:t>
            </a:r>
            <a:r>
              <a:rPr dirty="0" sz="1300" spc="5">
                <a:latin typeface="Microsoft Sans Serif"/>
                <a:cs typeface="Microsoft Sans Serif"/>
              </a:rPr>
              <a:t>or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hepatomegaly;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poor</a:t>
            </a:r>
            <a:r>
              <a:rPr dirty="0" sz="1300" spc="-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response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asthma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medications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0740" y="5349047"/>
            <a:ext cx="7898765" cy="0"/>
          </a:xfrm>
          <a:custGeom>
            <a:avLst/>
            <a:gdLst/>
            <a:ahLst/>
            <a:cxnLst/>
            <a:rect l="l" t="t" r="r" b="b"/>
            <a:pathLst>
              <a:path w="7898765" h="0">
                <a:moveTo>
                  <a:pt x="0" y="0"/>
                </a:moveTo>
                <a:lnTo>
                  <a:pt x="7898725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448408" y="5497391"/>
            <a:ext cx="112712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15">
                <a:solidFill>
                  <a:srgbClr val="FFFFFF"/>
                </a:solidFill>
                <a:latin typeface="Microsoft Sans Serif"/>
                <a:cs typeface="Microsoft Sans Serif"/>
              </a:rPr>
              <a:t>GINA</a:t>
            </a:r>
            <a:r>
              <a:rPr dirty="0" sz="95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FFFFFF"/>
                </a:solidFill>
                <a:latin typeface="Microsoft Sans Serif"/>
                <a:cs typeface="Microsoft Sans Serif"/>
              </a:rPr>
              <a:t>2014,</a:t>
            </a:r>
            <a:r>
              <a:rPr dirty="0" sz="95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Box</a:t>
            </a:r>
            <a:r>
              <a:rPr dirty="0" sz="10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6-3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8284" y="391618"/>
            <a:ext cx="3055620" cy="78105"/>
          </a:xfrm>
          <a:custGeom>
            <a:avLst/>
            <a:gdLst/>
            <a:ahLst/>
            <a:cxnLst/>
            <a:rect l="l" t="t" r="r" b="b"/>
            <a:pathLst>
              <a:path w="3055620" h="78104">
                <a:moveTo>
                  <a:pt x="3055238" y="0"/>
                </a:moveTo>
                <a:lnTo>
                  <a:pt x="0" y="0"/>
                </a:lnTo>
                <a:lnTo>
                  <a:pt x="0" y="78056"/>
                </a:lnTo>
                <a:lnTo>
                  <a:pt x="3055238" y="78056"/>
                </a:lnTo>
                <a:lnTo>
                  <a:pt x="3055238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34876" y="388998"/>
            <a:ext cx="3055620" cy="80645"/>
          </a:xfrm>
          <a:custGeom>
            <a:avLst/>
            <a:gdLst/>
            <a:ahLst/>
            <a:cxnLst/>
            <a:rect l="l" t="t" r="r" b="b"/>
            <a:pathLst>
              <a:path w="3055620" h="80645">
                <a:moveTo>
                  <a:pt x="3055240" y="0"/>
                </a:moveTo>
                <a:lnTo>
                  <a:pt x="0" y="0"/>
                </a:lnTo>
                <a:lnTo>
                  <a:pt x="0" y="80415"/>
                </a:lnTo>
                <a:lnTo>
                  <a:pt x="3055240" y="80415"/>
                </a:lnTo>
                <a:lnTo>
                  <a:pt x="305524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8960" y="391618"/>
            <a:ext cx="3055620" cy="75565"/>
          </a:xfrm>
          <a:custGeom>
            <a:avLst/>
            <a:gdLst/>
            <a:ahLst/>
            <a:cxnLst/>
            <a:rect l="l" t="t" r="r" b="b"/>
            <a:pathLst>
              <a:path w="3055620" h="75565">
                <a:moveTo>
                  <a:pt x="3055240" y="0"/>
                </a:moveTo>
                <a:lnTo>
                  <a:pt x="0" y="0"/>
                </a:lnTo>
                <a:lnTo>
                  <a:pt x="0" y="75437"/>
                </a:lnTo>
                <a:lnTo>
                  <a:pt x="3055240" y="75437"/>
                </a:lnTo>
                <a:lnTo>
                  <a:pt x="305524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998" y="5502543"/>
            <a:ext cx="9701530" cy="170180"/>
          </a:xfrm>
          <a:custGeom>
            <a:avLst/>
            <a:gdLst/>
            <a:ahLst/>
            <a:cxnLst/>
            <a:rect l="l" t="t" r="r" b="b"/>
            <a:pathLst>
              <a:path w="9701530" h="170179">
                <a:moveTo>
                  <a:pt x="9648467" y="0"/>
                </a:moveTo>
                <a:lnTo>
                  <a:pt x="52911" y="0"/>
                </a:lnTo>
                <a:lnTo>
                  <a:pt x="32218" y="2881"/>
                </a:lnTo>
                <a:lnTo>
                  <a:pt x="15454" y="10477"/>
                </a:lnTo>
                <a:lnTo>
                  <a:pt x="4191" y="21740"/>
                </a:lnTo>
                <a:lnTo>
                  <a:pt x="0" y="35623"/>
                </a:lnTo>
                <a:lnTo>
                  <a:pt x="0" y="169735"/>
                </a:lnTo>
                <a:lnTo>
                  <a:pt x="9701379" y="169735"/>
                </a:lnTo>
                <a:lnTo>
                  <a:pt x="9701379" y="35623"/>
                </a:lnTo>
                <a:lnTo>
                  <a:pt x="9697188" y="21740"/>
                </a:lnTo>
                <a:lnTo>
                  <a:pt x="9685924" y="10477"/>
                </a:lnTo>
                <a:lnTo>
                  <a:pt x="9669160" y="2881"/>
                </a:lnTo>
                <a:lnTo>
                  <a:pt x="9648467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67116" y="130204"/>
            <a:ext cx="9701530" cy="1237615"/>
            <a:chOff x="167116" y="130204"/>
            <a:chExt cx="9701530" cy="12376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16" y="130204"/>
              <a:ext cx="9701378" cy="12371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7094" y="166614"/>
              <a:ext cx="1066085" cy="8209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25174" y="5504511"/>
            <a:ext cx="136017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15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dirty="0" sz="8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dirty="0" sz="800" spc="-5">
                <a:solidFill>
                  <a:srgbClr val="FFFFFF"/>
                </a:solidFill>
                <a:latin typeface="Microsoft Sans Serif"/>
                <a:cs typeface="Microsoft Sans Serif"/>
              </a:rPr>
              <a:t> Initiative</a:t>
            </a:r>
            <a:r>
              <a:rPr dirty="0" sz="8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dirty="0" sz="8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614" y="491230"/>
            <a:ext cx="7045325" cy="680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124679"/>
                </a:solidFill>
              </a:rPr>
              <a:t>COMMON</a:t>
            </a:r>
            <a:r>
              <a:rPr dirty="0" sz="2150" spc="15">
                <a:solidFill>
                  <a:srgbClr val="124679"/>
                </a:solidFill>
              </a:rPr>
              <a:t> </a:t>
            </a:r>
            <a:r>
              <a:rPr dirty="0" sz="2150" spc="10">
                <a:solidFill>
                  <a:srgbClr val="124679"/>
                </a:solidFill>
              </a:rPr>
              <a:t>DIFFERENTIAL</a:t>
            </a:r>
            <a:r>
              <a:rPr dirty="0" sz="2150" spc="-40">
                <a:solidFill>
                  <a:srgbClr val="124679"/>
                </a:solidFill>
              </a:rPr>
              <a:t> </a:t>
            </a:r>
            <a:r>
              <a:rPr dirty="0" sz="2150" spc="5">
                <a:solidFill>
                  <a:srgbClr val="124679"/>
                </a:solidFill>
              </a:rPr>
              <a:t>DIAGNOSES</a:t>
            </a:r>
            <a:r>
              <a:rPr dirty="0" sz="2150" spc="-10">
                <a:solidFill>
                  <a:srgbClr val="124679"/>
                </a:solidFill>
              </a:rPr>
              <a:t> OF</a:t>
            </a:r>
            <a:r>
              <a:rPr dirty="0" sz="2150" spc="-50">
                <a:solidFill>
                  <a:srgbClr val="124679"/>
                </a:solidFill>
              </a:rPr>
              <a:t> </a:t>
            </a:r>
            <a:r>
              <a:rPr dirty="0" sz="2150" spc="30">
                <a:solidFill>
                  <a:srgbClr val="124679"/>
                </a:solidFill>
              </a:rPr>
              <a:t>ASTHMA</a:t>
            </a:r>
            <a:r>
              <a:rPr dirty="0" sz="2150" spc="-105">
                <a:solidFill>
                  <a:srgbClr val="124679"/>
                </a:solidFill>
              </a:rPr>
              <a:t> </a:t>
            </a:r>
            <a:r>
              <a:rPr dirty="0" sz="2150" spc="-30">
                <a:solidFill>
                  <a:srgbClr val="124679"/>
                </a:solidFill>
              </a:rPr>
              <a:t>IN </a:t>
            </a:r>
            <a:r>
              <a:rPr dirty="0" sz="2150" spc="-555">
                <a:solidFill>
                  <a:srgbClr val="124679"/>
                </a:solidFill>
              </a:rPr>
              <a:t> </a:t>
            </a:r>
            <a:r>
              <a:rPr dirty="0" sz="2150" spc="5">
                <a:solidFill>
                  <a:srgbClr val="124679"/>
                </a:solidFill>
              </a:rPr>
              <a:t>CHILDREN</a:t>
            </a:r>
            <a:r>
              <a:rPr dirty="0" sz="2150" spc="-15">
                <a:solidFill>
                  <a:srgbClr val="124679"/>
                </a:solidFill>
              </a:rPr>
              <a:t> </a:t>
            </a:r>
            <a:r>
              <a:rPr dirty="0" sz="2150" spc="-45">
                <a:solidFill>
                  <a:srgbClr val="124679"/>
                </a:solidFill>
              </a:rPr>
              <a:t>≤5</a:t>
            </a:r>
            <a:r>
              <a:rPr dirty="0" sz="2150" spc="-25">
                <a:solidFill>
                  <a:srgbClr val="124679"/>
                </a:solidFill>
              </a:rPr>
              <a:t> </a:t>
            </a:r>
            <a:r>
              <a:rPr dirty="0" sz="2150" spc="15">
                <a:solidFill>
                  <a:srgbClr val="124679"/>
                </a:solidFill>
              </a:rPr>
              <a:t>YEARS</a:t>
            </a:r>
            <a:r>
              <a:rPr dirty="0" sz="2150" spc="5">
                <a:solidFill>
                  <a:srgbClr val="124679"/>
                </a:solidFill>
              </a:rPr>
              <a:t> </a:t>
            </a:r>
            <a:r>
              <a:rPr dirty="0" sz="2150" spc="-20">
                <a:solidFill>
                  <a:srgbClr val="124679"/>
                </a:solidFill>
              </a:rPr>
              <a:t>(CONTINUED)</a:t>
            </a:r>
            <a:endParaRPr sz="2150"/>
          </a:p>
        </p:txBody>
      </p:sp>
      <p:sp>
        <p:nvSpPr>
          <p:cNvPr id="12" name="object 12"/>
          <p:cNvSpPr/>
          <p:nvPr/>
        </p:nvSpPr>
        <p:spPr>
          <a:xfrm>
            <a:off x="1012912" y="1377813"/>
            <a:ext cx="2338070" cy="0"/>
          </a:xfrm>
          <a:custGeom>
            <a:avLst/>
            <a:gdLst/>
            <a:ahLst/>
            <a:cxnLst/>
            <a:rect l="l" t="t" r="r" b="b"/>
            <a:pathLst>
              <a:path w="2338070" h="0">
                <a:moveTo>
                  <a:pt x="0" y="0"/>
                </a:moveTo>
                <a:lnTo>
                  <a:pt x="2337530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007514" y="1818757"/>
            <a:ext cx="8265795" cy="600075"/>
            <a:chOff x="1007514" y="1818757"/>
            <a:chExt cx="8265795" cy="600075"/>
          </a:xfrm>
        </p:grpSpPr>
        <p:sp>
          <p:nvSpPr>
            <p:cNvPr id="14" name="object 14"/>
            <p:cNvSpPr/>
            <p:nvPr/>
          </p:nvSpPr>
          <p:spPr>
            <a:xfrm>
              <a:off x="1012912" y="1824154"/>
              <a:ext cx="8255000" cy="0"/>
            </a:xfrm>
            <a:custGeom>
              <a:avLst/>
              <a:gdLst/>
              <a:ahLst/>
              <a:cxnLst/>
              <a:rect l="l" t="t" r="r" b="b"/>
              <a:pathLst>
                <a:path w="8255000" h="0">
                  <a:moveTo>
                    <a:pt x="0" y="0"/>
                  </a:moveTo>
                  <a:lnTo>
                    <a:pt x="2337530" y="0"/>
                  </a:lnTo>
                </a:path>
                <a:path w="8255000" h="0">
                  <a:moveTo>
                    <a:pt x="2337530" y="0"/>
                  </a:moveTo>
                  <a:lnTo>
                    <a:pt x="8254698" y="0"/>
                  </a:lnTo>
                </a:path>
              </a:pathLst>
            </a:custGeom>
            <a:ln w="10477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12912" y="1824155"/>
              <a:ext cx="2338070" cy="594995"/>
            </a:xfrm>
            <a:custGeom>
              <a:avLst/>
              <a:gdLst/>
              <a:ahLst/>
              <a:cxnLst/>
              <a:rect l="l" t="t" r="r" b="b"/>
              <a:pathLst>
                <a:path w="2338070" h="594994">
                  <a:moveTo>
                    <a:pt x="2337530" y="0"/>
                  </a:moveTo>
                  <a:lnTo>
                    <a:pt x="0" y="0"/>
                  </a:lnTo>
                  <a:lnTo>
                    <a:pt x="0" y="594598"/>
                  </a:lnTo>
                  <a:lnTo>
                    <a:pt x="2337530" y="594598"/>
                  </a:lnTo>
                  <a:lnTo>
                    <a:pt x="2337530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891093" y="1386450"/>
            <a:ext cx="5178425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72229" algn="l"/>
              </a:tabLst>
            </a:pPr>
            <a:r>
              <a:rPr dirty="0" sz="1450">
                <a:solidFill>
                  <a:srgbClr val="124679"/>
                </a:solidFill>
                <a:latin typeface="Microsoft Sans Serif"/>
                <a:cs typeface="Microsoft Sans Serif"/>
              </a:rPr>
              <a:t>Condition	</a:t>
            </a:r>
            <a:r>
              <a:rPr dirty="0" sz="1450" spc="-15">
                <a:latin typeface="Microsoft Sans Serif"/>
                <a:cs typeface="Microsoft Sans Serif"/>
              </a:rPr>
              <a:t>Typical</a:t>
            </a:r>
            <a:r>
              <a:rPr dirty="0" sz="1450" spc="-7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features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50442" y="1377813"/>
            <a:ext cx="5917565" cy="0"/>
          </a:xfrm>
          <a:custGeom>
            <a:avLst/>
            <a:gdLst/>
            <a:ahLst/>
            <a:cxnLst/>
            <a:rect l="l" t="t" r="r" b="b"/>
            <a:pathLst>
              <a:path w="5917565" h="0">
                <a:moveTo>
                  <a:pt x="0" y="0"/>
                </a:moveTo>
                <a:lnTo>
                  <a:pt x="5917168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71439" y="1825853"/>
            <a:ext cx="1023619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Cysti</a:t>
            </a:r>
            <a:r>
              <a:rPr dirty="0" sz="1300" spc="5">
                <a:solidFill>
                  <a:srgbClr val="124679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fibrosis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7514" y="1818757"/>
            <a:ext cx="8260715" cy="600075"/>
            <a:chOff x="1007514" y="1818757"/>
            <a:chExt cx="8260715" cy="600075"/>
          </a:xfrm>
        </p:grpSpPr>
        <p:sp>
          <p:nvSpPr>
            <p:cNvPr id="20" name="object 20"/>
            <p:cNvSpPr/>
            <p:nvPr/>
          </p:nvSpPr>
          <p:spPr>
            <a:xfrm>
              <a:off x="1012912" y="1824154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 h="0">
                  <a:moveTo>
                    <a:pt x="0" y="0"/>
                  </a:moveTo>
                  <a:lnTo>
                    <a:pt x="2337530" y="0"/>
                  </a:lnTo>
                </a:path>
              </a:pathLst>
            </a:custGeom>
            <a:ln w="10477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50442" y="1824155"/>
              <a:ext cx="5917565" cy="594995"/>
            </a:xfrm>
            <a:custGeom>
              <a:avLst/>
              <a:gdLst/>
              <a:ahLst/>
              <a:cxnLst/>
              <a:rect l="l" t="t" r="r" b="b"/>
              <a:pathLst>
                <a:path w="5917565" h="594994">
                  <a:moveTo>
                    <a:pt x="5917167" y="0"/>
                  </a:moveTo>
                  <a:lnTo>
                    <a:pt x="0" y="0"/>
                  </a:lnTo>
                  <a:lnTo>
                    <a:pt x="0" y="594598"/>
                  </a:lnTo>
                  <a:lnTo>
                    <a:pt x="5917167" y="594598"/>
                  </a:lnTo>
                  <a:lnTo>
                    <a:pt x="5917167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615230" y="1824861"/>
            <a:ext cx="555625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">
              <a:lnSpc>
                <a:spcPct val="100000"/>
              </a:lnSpc>
              <a:spcBef>
                <a:spcPts val="120"/>
              </a:spcBef>
            </a:pPr>
            <a:r>
              <a:rPr dirty="0" sz="1300" spc="5">
                <a:latin typeface="Microsoft Sans Serif"/>
                <a:cs typeface="Microsoft Sans Serif"/>
              </a:rPr>
              <a:t>Cough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starting</a:t>
            </a:r>
            <a:r>
              <a:rPr dirty="0" sz="1300" spc="-5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shortly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after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birth;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recurrent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chest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infections;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failure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thrive</a:t>
            </a:r>
            <a:r>
              <a:rPr dirty="0" sz="1300" spc="5">
                <a:latin typeface="Microsoft Sans Serif"/>
                <a:cs typeface="Microsoft Sans Serif"/>
              </a:rPr>
              <a:t> (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malabsorption</a:t>
            </a:r>
            <a:r>
              <a:rPr dirty="0" sz="1300" spc="-10">
                <a:latin typeface="Microsoft Sans Serif"/>
                <a:cs typeface="Microsoft Sans Serif"/>
              </a:rPr>
              <a:t>);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loose</a:t>
            </a:r>
            <a:r>
              <a:rPr dirty="0" sz="1300" spc="-5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C00000"/>
                </a:solidFill>
                <a:latin typeface="Microsoft Sans Serif"/>
                <a:cs typeface="Microsoft Sans Serif"/>
              </a:rPr>
              <a:t>greasy</a:t>
            </a:r>
            <a:r>
              <a:rPr dirty="0" sz="1300" spc="-4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bulky</a:t>
            </a:r>
            <a:r>
              <a:rPr dirty="0" sz="1300" spc="-6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stools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0442" y="1824154"/>
            <a:ext cx="5917565" cy="0"/>
          </a:xfrm>
          <a:custGeom>
            <a:avLst/>
            <a:gdLst/>
            <a:ahLst/>
            <a:cxnLst/>
            <a:rect l="l" t="t" r="r" b="b"/>
            <a:pathLst>
              <a:path w="5917565" h="0">
                <a:moveTo>
                  <a:pt x="0" y="0"/>
                </a:moveTo>
                <a:lnTo>
                  <a:pt x="5917168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57398" y="2420454"/>
            <a:ext cx="185864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20">
                <a:solidFill>
                  <a:srgbClr val="124679"/>
                </a:solidFill>
                <a:latin typeface="Microsoft Sans Serif"/>
                <a:cs typeface="Microsoft Sans Serif"/>
              </a:rPr>
              <a:t>Primary</a:t>
            </a:r>
            <a:r>
              <a:rPr dirty="0" sz="1300" spc="-4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ciliary</a:t>
            </a:r>
            <a:r>
              <a:rPr dirty="0" sz="130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dyskinesia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3871" y="2419559"/>
            <a:ext cx="5665470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5">
                <a:latin typeface="Microsoft Sans Serif"/>
                <a:cs typeface="Microsoft Sans Serif"/>
              </a:rPr>
              <a:t>Cough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and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recurrent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mild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chest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infections;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chronic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ear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infections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and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purulent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nasal </a:t>
            </a:r>
            <a:r>
              <a:rPr dirty="0" sz="1300" spc="-5">
                <a:latin typeface="Microsoft Sans Serif"/>
                <a:cs typeface="Microsoft Sans Serif"/>
              </a:rPr>
              <a:t>discharge, </a:t>
            </a:r>
            <a:r>
              <a:rPr dirty="0" sz="1300" spc="10">
                <a:latin typeface="Microsoft Sans Serif"/>
                <a:cs typeface="Microsoft Sans Serif"/>
              </a:rPr>
              <a:t>No </a:t>
            </a:r>
            <a:r>
              <a:rPr dirty="0" sz="1300" spc="-5">
                <a:latin typeface="Microsoft Sans Serif"/>
                <a:cs typeface="Microsoft Sans Serif"/>
              </a:rPr>
              <a:t>diarrhea; </a:t>
            </a:r>
            <a:r>
              <a:rPr dirty="0" sz="1300" spc="5">
                <a:latin typeface="Microsoft Sans Serif"/>
                <a:cs typeface="Microsoft Sans Serif"/>
              </a:rPr>
              <a:t>poor response to </a:t>
            </a:r>
            <a:r>
              <a:rPr dirty="0" sz="1300" spc="-10">
                <a:latin typeface="Microsoft Sans Serif"/>
                <a:cs typeface="Microsoft Sans Serif"/>
              </a:rPr>
              <a:t>asthma </a:t>
            </a:r>
            <a:r>
              <a:rPr dirty="0" sz="1300" spc="-15">
                <a:latin typeface="Microsoft Sans Serif"/>
                <a:cs typeface="Microsoft Sans Serif"/>
              </a:rPr>
              <a:t>medications;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situs </a:t>
            </a:r>
            <a:r>
              <a:rPr dirty="0" sz="13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inversus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(in</a:t>
            </a:r>
            <a:r>
              <a:rPr dirty="0" sz="1300" spc="-4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~50%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children</a:t>
            </a:r>
            <a:r>
              <a:rPr dirty="0" sz="1300" spc="-5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with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this</a:t>
            </a:r>
            <a:r>
              <a:rPr dirty="0" sz="1300" spc="-5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condition)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2912" y="3272144"/>
            <a:ext cx="8255000" cy="612140"/>
          </a:xfrm>
          <a:prstGeom prst="rect">
            <a:avLst/>
          </a:prstGeom>
          <a:solidFill>
            <a:srgbClr val="42B996">
              <a:alpha val="19609"/>
            </a:srgbClr>
          </a:solidFill>
        </p:spPr>
        <p:txBody>
          <a:bodyPr wrap="square" lIns="0" tIns="1651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30"/>
              </a:spcBef>
              <a:tabLst>
                <a:tab pos="2602230" algn="l"/>
              </a:tabLst>
            </a:pP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Vascular</a:t>
            </a:r>
            <a:r>
              <a:rPr dirty="0" sz="1300" spc="-4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ring	</a:t>
            </a:r>
            <a:r>
              <a:rPr dirty="0" sz="1300" spc="-15">
                <a:solidFill>
                  <a:srgbClr val="C00000"/>
                </a:solidFill>
                <a:latin typeface="Microsoft Sans Serif"/>
                <a:cs typeface="Microsoft Sans Serif"/>
              </a:rPr>
              <a:t>Respirations</a:t>
            </a:r>
            <a:r>
              <a:rPr dirty="0" sz="1300" spc="-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C00000"/>
                </a:solidFill>
                <a:latin typeface="Microsoft Sans Serif"/>
                <a:cs typeface="Microsoft Sans Serif"/>
              </a:rPr>
              <a:t>often</a:t>
            </a:r>
            <a:r>
              <a:rPr dirty="0" sz="1300" spc="-15">
                <a:solidFill>
                  <a:srgbClr val="C00000"/>
                </a:solidFill>
                <a:latin typeface="Microsoft Sans Serif"/>
                <a:cs typeface="Microsoft Sans Serif"/>
              </a:rPr>
              <a:t> persistently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noisy</a:t>
            </a:r>
            <a:r>
              <a:rPr dirty="0" sz="1300" spc="-5">
                <a:latin typeface="Microsoft Sans Serif"/>
                <a:cs typeface="Microsoft Sans Serif"/>
              </a:rPr>
              <a:t>;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poor</a:t>
            </a:r>
            <a:r>
              <a:rPr dirty="0" sz="130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response to</a:t>
            </a:r>
            <a:r>
              <a:rPr dirty="0" sz="1300" spc="-10">
                <a:latin typeface="Microsoft Sans Serif"/>
                <a:cs typeface="Microsoft Sans Serif"/>
              </a:rPr>
              <a:t> asthma </a:t>
            </a:r>
            <a:r>
              <a:rPr dirty="0" sz="1300" spc="-5">
                <a:latin typeface="Microsoft Sans Serif"/>
                <a:cs typeface="Microsoft Sans Serif"/>
              </a:rPr>
              <a:t>medications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8069" y="3885736"/>
            <a:ext cx="213423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spc="-10">
                <a:solidFill>
                  <a:srgbClr val="124679"/>
                </a:solidFill>
                <a:latin typeface="Microsoft Sans Serif"/>
                <a:cs typeface="Microsoft Sans Serif"/>
              </a:rPr>
              <a:t>Bronchopulmonary</a:t>
            </a:r>
            <a:r>
              <a:rPr dirty="0" sz="130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dysplasia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2669" y="3860739"/>
            <a:ext cx="5591810" cy="4229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550"/>
              </a:lnSpc>
              <a:spcBef>
                <a:spcPts val="120"/>
              </a:spcBef>
            </a:pPr>
            <a:r>
              <a:rPr dirty="0" sz="1300" spc="-10">
                <a:latin typeface="Microsoft Sans Serif"/>
                <a:cs typeface="Microsoft Sans Serif"/>
              </a:rPr>
              <a:t>Infant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born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15">
                <a:solidFill>
                  <a:srgbClr val="C00000"/>
                </a:solidFill>
                <a:latin typeface="Microsoft Sans Serif"/>
                <a:cs typeface="Microsoft Sans Serif"/>
              </a:rPr>
              <a:t>prematurely;</a:t>
            </a:r>
            <a:r>
              <a:rPr dirty="0" sz="13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very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low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birth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weight;</a:t>
            </a:r>
            <a:r>
              <a:rPr dirty="0" sz="1300" spc="5">
                <a:latin typeface="Microsoft Sans Serif"/>
                <a:cs typeface="Microsoft Sans Serif"/>
              </a:rPr>
              <a:t> needed</a:t>
            </a:r>
            <a:r>
              <a:rPr dirty="0" sz="1300" spc="-10">
                <a:latin typeface="Microsoft Sans Serif"/>
                <a:cs typeface="Microsoft Sans Serif"/>
              </a:rPr>
              <a:t> prolonged</a:t>
            </a:r>
            <a:r>
              <a:rPr dirty="0" sz="1300" spc="-5">
                <a:latin typeface="Microsoft Sans Serif"/>
                <a:cs typeface="Microsoft Sans Serif"/>
              </a:rPr>
              <a:t> mechanical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1550"/>
              </a:lnSpc>
            </a:pPr>
            <a:r>
              <a:rPr dirty="0" sz="1300" spc="-15">
                <a:latin typeface="Microsoft Sans Serif"/>
                <a:cs typeface="Microsoft Sans Serif"/>
              </a:rPr>
              <a:t>ventilation </a:t>
            </a:r>
            <a:r>
              <a:rPr dirty="0" sz="1300" spc="5">
                <a:latin typeface="Microsoft Sans Serif"/>
                <a:cs typeface="Microsoft Sans Serif"/>
              </a:rPr>
              <a:t>or</a:t>
            </a:r>
            <a:r>
              <a:rPr dirty="0" sz="1300" spc="-15">
                <a:latin typeface="Microsoft Sans Serif"/>
                <a:cs typeface="Microsoft Sans Serif"/>
              </a:rPr>
              <a:t> supplemental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oxygen;</a:t>
            </a:r>
            <a:r>
              <a:rPr dirty="0" sz="1300" spc="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difficulty</a:t>
            </a:r>
            <a:r>
              <a:rPr dirty="0" sz="1300" spc="-4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with</a:t>
            </a:r>
            <a:r>
              <a:rPr dirty="0" sz="1300" spc="-1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breathing</a:t>
            </a:r>
            <a:r>
              <a:rPr dirty="0" sz="1300" spc="5">
                <a:latin typeface="Microsoft Sans Serif"/>
                <a:cs typeface="Microsoft Sans Serif"/>
              </a:rPr>
              <a:t> present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from </a:t>
            </a:r>
            <a:r>
              <a:rPr dirty="0" sz="1300" spc="-10">
                <a:latin typeface="Microsoft Sans Serif"/>
                <a:cs typeface="Microsoft Sans Serif"/>
              </a:rPr>
              <a:t>birth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07514" y="4660937"/>
            <a:ext cx="8260715" cy="600075"/>
            <a:chOff x="1007514" y="4660937"/>
            <a:chExt cx="8260715" cy="600075"/>
          </a:xfrm>
        </p:grpSpPr>
        <p:sp>
          <p:nvSpPr>
            <p:cNvPr id="30" name="object 30"/>
            <p:cNvSpPr/>
            <p:nvPr/>
          </p:nvSpPr>
          <p:spPr>
            <a:xfrm>
              <a:off x="1012912" y="4660937"/>
              <a:ext cx="2338070" cy="594995"/>
            </a:xfrm>
            <a:custGeom>
              <a:avLst/>
              <a:gdLst/>
              <a:ahLst/>
              <a:cxnLst/>
              <a:rect l="l" t="t" r="r" b="b"/>
              <a:pathLst>
                <a:path w="2338070" h="594995">
                  <a:moveTo>
                    <a:pt x="2337530" y="0"/>
                  </a:moveTo>
                  <a:lnTo>
                    <a:pt x="0" y="0"/>
                  </a:lnTo>
                  <a:lnTo>
                    <a:pt x="0" y="594598"/>
                  </a:lnTo>
                  <a:lnTo>
                    <a:pt x="2337530" y="594598"/>
                  </a:lnTo>
                  <a:lnTo>
                    <a:pt x="2337530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12912" y="5255536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 h="0">
                  <a:moveTo>
                    <a:pt x="0" y="0"/>
                  </a:moveTo>
                  <a:lnTo>
                    <a:pt x="2337530" y="0"/>
                  </a:lnTo>
                </a:path>
              </a:pathLst>
            </a:custGeom>
            <a:ln w="10477">
              <a:solidFill>
                <a:srgbClr val="42B9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50442" y="4660937"/>
              <a:ext cx="5917565" cy="594995"/>
            </a:xfrm>
            <a:custGeom>
              <a:avLst/>
              <a:gdLst/>
              <a:ahLst/>
              <a:cxnLst/>
              <a:rect l="l" t="t" r="r" b="b"/>
              <a:pathLst>
                <a:path w="5917565" h="594995">
                  <a:moveTo>
                    <a:pt x="5917167" y="0"/>
                  </a:moveTo>
                  <a:lnTo>
                    <a:pt x="0" y="0"/>
                  </a:lnTo>
                  <a:lnTo>
                    <a:pt x="0" y="594598"/>
                  </a:lnTo>
                  <a:lnTo>
                    <a:pt x="5917167" y="594598"/>
                  </a:lnTo>
                  <a:lnTo>
                    <a:pt x="5917167" y="0"/>
                  </a:lnTo>
                  <a:close/>
                </a:path>
              </a:pathLst>
            </a:custGeom>
            <a:solidFill>
              <a:srgbClr val="42B996">
                <a:alpha val="196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012912" y="4662290"/>
            <a:ext cx="825500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20"/>
              </a:spcBef>
              <a:tabLst>
                <a:tab pos="2602865" algn="l"/>
              </a:tabLst>
            </a:pPr>
            <a:r>
              <a:rPr dirty="0" sz="1300" spc="-15">
                <a:solidFill>
                  <a:srgbClr val="124679"/>
                </a:solidFill>
                <a:latin typeface="Microsoft Sans Serif"/>
                <a:cs typeface="Microsoft Sans Serif"/>
              </a:rPr>
              <a:t>Immune</a:t>
            </a:r>
            <a:r>
              <a:rPr dirty="0" sz="1300" spc="-2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124679"/>
                </a:solidFill>
                <a:latin typeface="Microsoft Sans Serif"/>
                <a:cs typeface="Microsoft Sans Serif"/>
              </a:rPr>
              <a:t>deficiency	</a:t>
            </a:r>
            <a:r>
              <a:rPr dirty="0" sz="1300" spc="-5">
                <a:latin typeface="Microsoft Sans Serif"/>
                <a:cs typeface="Microsoft Sans Serif"/>
              </a:rPr>
              <a:t>Recurrent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fever</a:t>
            </a:r>
            <a:r>
              <a:rPr dirty="0" sz="1300" spc="-10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and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15">
                <a:solidFill>
                  <a:srgbClr val="C00000"/>
                </a:solidFill>
                <a:latin typeface="Microsoft Sans Serif"/>
                <a:cs typeface="Microsoft Sans Serif"/>
              </a:rPr>
              <a:t>infections</a:t>
            </a:r>
            <a:r>
              <a:rPr dirty="0" sz="1300" spc="-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(including</a:t>
            </a:r>
            <a:r>
              <a:rPr dirty="0" sz="13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Microsoft Sans Serif"/>
                <a:cs typeface="Microsoft Sans Serif"/>
              </a:rPr>
              <a:t>non-respiratory);</a:t>
            </a:r>
            <a:r>
              <a:rPr dirty="0" sz="1300" spc="-1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failure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5">
                <a:latin typeface="Microsoft Sans Serif"/>
                <a:cs typeface="Microsoft Sans Serif"/>
              </a:rPr>
              <a:t>to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thrive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0442" y="5255536"/>
            <a:ext cx="5917565" cy="0"/>
          </a:xfrm>
          <a:custGeom>
            <a:avLst/>
            <a:gdLst/>
            <a:ahLst/>
            <a:cxnLst/>
            <a:rect l="l" t="t" r="r" b="b"/>
            <a:pathLst>
              <a:path w="5917565" h="0">
                <a:moveTo>
                  <a:pt x="0" y="0"/>
                </a:moveTo>
                <a:lnTo>
                  <a:pt x="5917168" y="0"/>
                </a:lnTo>
              </a:path>
            </a:pathLst>
          </a:custGeom>
          <a:ln w="10477">
            <a:solidFill>
              <a:srgbClr val="42B9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448408" y="5497391"/>
            <a:ext cx="112649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15">
                <a:solidFill>
                  <a:srgbClr val="FFFFFF"/>
                </a:solidFill>
                <a:latin typeface="Microsoft Sans Serif"/>
                <a:cs typeface="Microsoft Sans Serif"/>
              </a:rPr>
              <a:t>GINA</a:t>
            </a:r>
            <a:r>
              <a:rPr dirty="0" sz="95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FFFFFF"/>
                </a:solidFill>
                <a:latin typeface="Microsoft Sans Serif"/>
                <a:cs typeface="Microsoft Sans Serif"/>
              </a:rPr>
              <a:t>2014,</a:t>
            </a:r>
            <a:r>
              <a:rPr dirty="0" sz="95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Box</a:t>
            </a:r>
            <a:r>
              <a:rPr dirty="0" sz="10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Microsoft Sans Serif"/>
                <a:cs typeface="Microsoft Sans Serif"/>
              </a:rPr>
              <a:t>6-3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1831" y="2138745"/>
            <a:ext cx="5842635" cy="248031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9770"/>
              </a:lnSpc>
              <a:spcBef>
                <a:spcPts val="114"/>
              </a:spcBef>
            </a:pPr>
            <a:r>
              <a:rPr dirty="0" sz="8200" spc="-285">
                <a:solidFill>
                  <a:srgbClr val="124679"/>
                </a:solidFill>
              </a:rPr>
              <a:t>MANAGEME</a:t>
            </a:r>
            <a:endParaRPr sz="8200"/>
          </a:p>
          <a:p>
            <a:pPr marL="12700">
              <a:lnSpc>
                <a:spcPts val="9530"/>
              </a:lnSpc>
            </a:pPr>
            <a:r>
              <a:rPr dirty="0" sz="8000" spc="-275">
                <a:solidFill>
                  <a:srgbClr val="124679"/>
                </a:solidFill>
              </a:rPr>
              <a:t>NT</a:t>
            </a:r>
            <a:endParaRPr sz="8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5888"/>
            <a:ext cx="10058400" cy="54063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052" y="385948"/>
            <a:ext cx="3020060" cy="5327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00" spc="-5">
                <a:solidFill>
                  <a:srgbClr val="124679"/>
                </a:solidFill>
                <a:latin typeface="Microsoft Sans Serif"/>
                <a:cs typeface="Microsoft Sans Serif"/>
              </a:rPr>
              <a:t>Goals</a:t>
            </a:r>
            <a:r>
              <a:rPr dirty="0" sz="3300" spc="-1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3300" spc="-16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3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3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993" y="846598"/>
            <a:ext cx="5661660" cy="5365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4975" sz="5025" spc="-780">
                <a:solidFill>
                  <a:srgbClr val="124679"/>
                </a:solidFill>
              </a:rPr>
              <a:t>m</a:t>
            </a:r>
            <a:r>
              <a:rPr dirty="0" sz="1950" spc="-520">
                <a:solidFill>
                  <a:srgbClr val="465258"/>
                </a:solidFill>
              </a:rPr>
              <a:t>•</a:t>
            </a:r>
            <a:r>
              <a:rPr dirty="0" sz="1950" spc="-245">
                <a:solidFill>
                  <a:srgbClr val="465258"/>
                </a:solidFill>
              </a:rPr>
              <a:t> </a:t>
            </a:r>
            <a:r>
              <a:rPr dirty="0" baseline="-4975" sz="5025" spc="-892">
                <a:solidFill>
                  <a:srgbClr val="124679"/>
                </a:solidFill>
              </a:rPr>
              <a:t>a</a:t>
            </a:r>
            <a:r>
              <a:rPr dirty="0" sz="1950" spc="-595">
                <a:solidFill>
                  <a:srgbClr val="465258"/>
                </a:solidFill>
              </a:rPr>
              <a:t>Th</a:t>
            </a:r>
            <a:r>
              <a:rPr dirty="0" baseline="-4975" sz="5025" spc="-892">
                <a:solidFill>
                  <a:srgbClr val="124679"/>
                </a:solidFill>
              </a:rPr>
              <a:t>n</a:t>
            </a:r>
            <a:r>
              <a:rPr dirty="0" sz="1950" spc="-595">
                <a:solidFill>
                  <a:srgbClr val="465258"/>
                </a:solidFill>
              </a:rPr>
              <a:t>e</a:t>
            </a:r>
            <a:r>
              <a:rPr dirty="0" baseline="-4975" sz="5025" spc="-892">
                <a:solidFill>
                  <a:srgbClr val="124679"/>
                </a:solidFill>
              </a:rPr>
              <a:t>a</a:t>
            </a:r>
            <a:r>
              <a:rPr dirty="0" sz="1950" spc="-595">
                <a:solidFill>
                  <a:srgbClr val="465258"/>
                </a:solidFill>
              </a:rPr>
              <a:t>lo</a:t>
            </a:r>
            <a:r>
              <a:rPr dirty="0" baseline="-4975" sz="5025" spc="-892">
                <a:solidFill>
                  <a:srgbClr val="124679"/>
                </a:solidFill>
              </a:rPr>
              <a:t>g</a:t>
            </a:r>
            <a:r>
              <a:rPr dirty="0" sz="1950" spc="-595">
                <a:solidFill>
                  <a:srgbClr val="465258"/>
                </a:solidFill>
              </a:rPr>
              <a:t>ng</a:t>
            </a:r>
            <a:r>
              <a:rPr dirty="0" baseline="-4975" sz="5025" spc="-892">
                <a:solidFill>
                  <a:srgbClr val="124679"/>
                </a:solidFill>
              </a:rPr>
              <a:t>e</a:t>
            </a:r>
            <a:r>
              <a:rPr dirty="0" sz="1950" spc="-595">
                <a:solidFill>
                  <a:srgbClr val="465258"/>
                </a:solidFill>
              </a:rPr>
              <a:t>-t</a:t>
            </a:r>
            <a:r>
              <a:rPr dirty="0" baseline="-4975" sz="5025" spc="-892">
                <a:solidFill>
                  <a:srgbClr val="124679"/>
                </a:solidFill>
              </a:rPr>
              <a:t>m</a:t>
            </a:r>
            <a:r>
              <a:rPr dirty="0" sz="1950" spc="-595">
                <a:solidFill>
                  <a:srgbClr val="465258"/>
                </a:solidFill>
              </a:rPr>
              <a:t>erm</a:t>
            </a:r>
            <a:r>
              <a:rPr dirty="0" baseline="-4975" sz="5025" spc="-892">
                <a:solidFill>
                  <a:srgbClr val="124679"/>
                </a:solidFill>
              </a:rPr>
              <a:t>e</a:t>
            </a:r>
            <a:r>
              <a:rPr dirty="0" sz="1950" spc="-595">
                <a:solidFill>
                  <a:srgbClr val="465258"/>
                </a:solidFill>
              </a:rPr>
              <a:t>g</a:t>
            </a:r>
            <a:r>
              <a:rPr dirty="0" baseline="-4975" sz="5025" spc="-892">
                <a:solidFill>
                  <a:srgbClr val="124679"/>
                </a:solidFill>
              </a:rPr>
              <a:t>n</a:t>
            </a:r>
            <a:r>
              <a:rPr dirty="0" sz="1950" spc="-595">
                <a:solidFill>
                  <a:srgbClr val="465258"/>
                </a:solidFill>
              </a:rPr>
              <a:t>oa</a:t>
            </a:r>
            <a:r>
              <a:rPr dirty="0" baseline="-4975" sz="5025" spc="-892">
                <a:solidFill>
                  <a:srgbClr val="124679"/>
                </a:solidFill>
              </a:rPr>
              <a:t>t</a:t>
            </a:r>
            <a:r>
              <a:rPr dirty="0" sz="1950" spc="-595">
                <a:solidFill>
                  <a:srgbClr val="465258"/>
                </a:solidFill>
              </a:rPr>
              <a:t>ls</a:t>
            </a:r>
            <a:r>
              <a:rPr dirty="0" sz="1950" spc="-30">
                <a:solidFill>
                  <a:srgbClr val="465258"/>
                </a:solidFill>
              </a:rPr>
              <a:t> </a:t>
            </a:r>
            <a:r>
              <a:rPr dirty="0" sz="1950" spc="10">
                <a:solidFill>
                  <a:srgbClr val="465258"/>
                </a:solidFill>
              </a:rPr>
              <a:t>of</a:t>
            </a:r>
            <a:r>
              <a:rPr dirty="0" sz="1950" spc="-45">
                <a:solidFill>
                  <a:srgbClr val="465258"/>
                </a:solidFill>
              </a:rPr>
              <a:t> </a:t>
            </a:r>
            <a:r>
              <a:rPr dirty="0" sz="1950" spc="-5">
                <a:solidFill>
                  <a:srgbClr val="465258"/>
                </a:solidFill>
              </a:rPr>
              <a:t>asthma</a:t>
            </a:r>
            <a:r>
              <a:rPr dirty="0" sz="1950" spc="-65">
                <a:solidFill>
                  <a:srgbClr val="465258"/>
                </a:solidFill>
              </a:rPr>
              <a:t> </a:t>
            </a:r>
            <a:r>
              <a:rPr dirty="0" sz="1950" spc="-20">
                <a:solidFill>
                  <a:srgbClr val="465258"/>
                </a:solidFill>
              </a:rPr>
              <a:t>management</a:t>
            </a:r>
            <a:r>
              <a:rPr dirty="0" sz="1950" spc="-45">
                <a:solidFill>
                  <a:srgbClr val="465258"/>
                </a:solidFill>
              </a:rPr>
              <a:t> </a:t>
            </a:r>
            <a:r>
              <a:rPr dirty="0" sz="1950" spc="-10">
                <a:solidFill>
                  <a:srgbClr val="465258"/>
                </a:solidFill>
              </a:rPr>
              <a:t>are</a:t>
            </a:r>
            <a:endParaRPr sz="1950"/>
          </a:p>
        </p:txBody>
      </p:sp>
      <p:sp>
        <p:nvSpPr>
          <p:cNvPr id="6" name="object 6"/>
          <p:cNvSpPr txBox="1"/>
          <p:nvPr/>
        </p:nvSpPr>
        <p:spPr>
          <a:xfrm>
            <a:off x="476337" y="1349040"/>
            <a:ext cx="8327390" cy="443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2180" indent="-378460">
              <a:lnSpc>
                <a:spcPts val="1930"/>
              </a:lnSpc>
              <a:spcBef>
                <a:spcPts val="100"/>
              </a:spcBef>
              <a:buSzPct val="103125"/>
              <a:buAutoNum type="arabicPeriod"/>
              <a:tabLst>
                <a:tab pos="932180" algn="l"/>
                <a:tab pos="932815" algn="l"/>
              </a:tabLst>
            </a:pPr>
            <a:r>
              <a:rPr dirty="0" sz="1600" spc="-20">
                <a:solidFill>
                  <a:srgbClr val="465258"/>
                </a:solidFill>
                <a:latin typeface="Microsoft Sans Serif"/>
                <a:cs typeface="Microsoft Sans Serif"/>
              </a:rPr>
              <a:t>Symptom</a:t>
            </a:r>
            <a:r>
              <a:rPr dirty="0" sz="160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control:</a:t>
            </a:r>
            <a:r>
              <a:rPr dirty="0" sz="16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to</a:t>
            </a:r>
            <a:r>
              <a:rPr dirty="0" sz="16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achieve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good</a:t>
            </a:r>
            <a:r>
              <a:rPr dirty="0" sz="16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control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6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60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r>
              <a:rPr dirty="0" sz="16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maintain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normal</a:t>
            </a:r>
            <a:endParaRPr sz="1650">
              <a:latin typeface="Microsoft Sans Serif"/>
              <a:cs typeface="Microsoft Sans Serif"/>
            </a:endParaRPr>
          </a:p>
          <a:p>
            <a:pPr marL="935990" marR="6750684">
              <a:lnSpc>
                <a:spcPts val="1880"/>
              </a:lnSpc>
              <a:spcBef>
                <a:spcPts val="95"/>
              </a:spcBef>
            </a:pP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activity 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levels</a:t>
            </a:r>
            <a:endParaRPr sz="1650">
              <a:latin typeface="Microsoft Sans Serif"/>
              <a:cs typeface="Microsoft Sans Serif"/>
            </a:endParaRPr>
          </a:p>
          <a:p>
            <a:pPr marL="935355" indent="-378460">
              <a:lnSpc>
                <a:spcPts val="1880"/>
              </a:lnSpc>
              <a:spcBef>
                <a:spcPts val="219"/>
              </a:spcBef>
              <a:buAutoNum type="arabicPeriod" startAt="2"/>
              <a:tabLst>
                <a:tab pos="935355" algn="l"/>
                <a:tab pos="935990" algn="l"/>
              </a:tabLst>
            </a:pP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Risk</a:t>
            </a:r>
            <a:r>
              <a:rPr dirty="0" sz="16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reduction:</a:t>
            </a:r>
            <a:r>
              <a:rPr dirty="0" sz="16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to</a:t>
            </a:r>
            <a:r>
              <a:rPr dirty="0" sz="16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minimize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future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risk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6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exacerbations,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fixed</a:t>
            </a:r>
            <a:r>
              <a:rPr dirty="0" sz="16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airflow</a:t>
            </a:r>
            <a:r>
              <a:rPr dirty="0" sz="16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limitation</a:t>
            </a:r>
            <a:r>
              <a:rPr dirty="0" sz="160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endParaRPr sz="1650">
              <a:latin typeface="Microsoft Sans Serif"/>
              <a:cs typeface="Microsoft Sans Serif"/>
            </a:endParaRPr>
          </a:p>
          <a:p>
            <a:pPr marL="934719">
              <a:lnSpc>
                <a:spcPts val="1880"/>
              </a:lnSpc>
            </a:pP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medication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side-effects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300" spc="-30">
                <a:solidFill>
                  <a:srgbClr val="124679"/>
                </a:solidFill>
                <a:latin typeface="Microsoft Sans Serif"/>
                <a:cs typeface="Microsoft Sans Serif"/>
              </a:rPr>
              <a:t>Clinical</a:t>
            </a:r>
            <a:r>
              <a:rPr dirty="0" sz="3300" spc="-1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5">
                <a:solidFill>
                  <a:srgbClr val="124679"/>
                </a:solidFill>
                <a:latin typeface="Microsoft Sans Serif"/>
                <a:cs typeface="Microsoft Sans Serif"/>
              </a:rPr>
              <a:t>Control</a:t>
            </a:r>
            <a:r>
              <a:rPr dirty="0" sz="3300" spc="-12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3300" spc="-114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5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330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1410"/>
              </a:spcBef>
            </a:pPr>
            <a:r>
              <a:rPr dirty="0" sz="1650" spc="-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No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(or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minimal)* </a:t>
            </a:r>
            <a:r>
              <a:rPr dirty="0" sz="1600" spc="-15">
                <a:solidFill>
                  <a:srgbClr val="465258"/>
                </a:solidFill>
                <a:latin typeface="Microsoft Sans Serif"/>
                <a:cs typeface="Microsoft Sans Serif"/>
              </a:rPr>
              <a:t>daytime</a:t>
            </a:r>
            <a:r>
              <a:rPr dirty="0" sz="16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symptoms</a:t>
            </a:r>
            <a:endParaRPr sz="165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790"/>
              </a:spcBef>
            </a:pPr>
            <a:r>
              <a:rPr dirty="0" sz="1650" spc="-1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N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o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465258"/>
                </a:solidFill>
                <a:latin typeface="Microsoft Sans Serif"/>
                <a:cs typeface="Microsoft Sans Serif"/>
              </a:rPr>
              <a:t>limitation</a:t>
            </a:r>
            <a:r>
              <a:rPr dirty="0" sz="1600" spc="15">
                <a:solidFill>
                  <a:srgbClr val="465258"/>
                </a:solidFill>
                <a:latin typeface="Microsoft Sans Serif"/>
                <a:cs typeface="Microsoft Sans Serif"/>
              </a:rPr>
              <a:t>s</a:t>
            </a:r>
            <a:r>
              <a:rPr dirty="0" sz="160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f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activity</a:t>
            </a:r>
            <a:endParaRPr sz="165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795"/>
              </a:spcBef>
            </a:pPr>
            <a:r>
              <a:rPr dirty="0" sz="1650" spc="-1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N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o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nocturna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l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symptoms</a:t>
            </a:r>
            <a:endParaRPr sz="165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795"/>
              </a:spcBef>
            </a:pPr>
            <a:r>
              <a:rPr dirty="0" sz="1650" spc="-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No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(or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minimal)*</a:t>
            </a:r>
            <a:r>
              <a:rPr dirty="0" sz="1600" spc="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need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for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rescue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medication</a:t>
            </a:r>
            <a:endParaRPr sz="1650">
              <a:latin typeface="Microsoft Sans Serif"/>
              <a:cs typeface="Microsoft Sans Serif"/>
            </a:endParaRPr>
          </a:p>
          <a:p>
            <a:pPr marL="226695">
              <a:lnSpc>
                <a:spcPct val="100000"/>
              </a:lnSpc>
              <a:spcBef>
                <a:spcPts val="790"/>
              </a:spcBef>
            </a:pPr>
            <a:r>
              <a:rPr dirty="0" sz="1650" spc="-1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Norma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l</a:t>
            </a:r>
            <a:r>
              <a:rPr dirty="0" sz="16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lun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g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function</a:t>
            </a:r>
            <a:endParaRPr sz="165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790"/>
              </a:spcBef>
            </a:pPr>
            <a:r>
              <a:rPr dirty="0" sz="1650" spc="-55">
                <a:solidFill>
                  <a:srgbClr val="FFFF00"/>
                </a:solidFill>
                <a:latin typeface="Lucida Sans Unicode"/>
                <a:cs typeface="Lucida Sans Unicode"/>
              </a:rPr>
              <a:t>¾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No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exacerbations</a:t>
            </a:r>
            <a:endParaRPr sz="1650">
              <a:latin typeface="Microsoft Sans Serif"/>
              <a:cs typeface="Microsoft Sans Serif"/>
            </a:endParaRPr>
          </a:p>
          <a:p>
            <a:pPr marL="229235">
              <a:lnSpc>
                <a:spcPct val="100000"/>
              </a:lnSpc>
            </a:pP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*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Minimal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=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twice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less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per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week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4252" y="1948013"/>
            <a:ext cx="7847330" cy="238188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00660" marR="5080" indent="-188595">
              <a:lnSpc>
                <a:spcPts val="2500"/>
              </a:lnSpc>
              <a:spcBef>
                <a:spcPts val="409"/>
              </a:spcBef>
              <a:buChar char="•"/>
              <a:tabLst>
                <a:tab pos="201295" algn="l"/>
                <a:tab pos="2402840" algn="l"/>
              </a:tabLst>
            </a:pPr>
            <a:r>
              <a:rPr dirty="0" sz="2300">
                <a:latin typeface="Microsoft Sans Serif"/>
                <a:cs typeface="Microsoft Sans Serif"/>
              </a:rPr>
              <a:t>Symptoms	Sneezing,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rhinorrhea,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obstruction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of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nasal </a:t>
            </a:r>
            <a:r>
              <a:rPr dirty="0" sz="2300" spc="-59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passage,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snoring,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headache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&amp;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lacrimation.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Microsoft Sans Serif"/>
              <a:buChar char="•"/>
            </a:pPr>
            <a:endParaRPr sz="335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buChar char="•"/>
              <a:tabLst>
                <a:tab pos="20129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Also,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cough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(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which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is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worse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at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night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).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340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spcBef>
                <a:spcPts val="5"/>
              </a:spcBef>
              <a:buChar char="•"/>
              <a:tabLst>
                <a:tab pos="20129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Conjunctival,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nasal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and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pharyngeal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itching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7987" y="507007"/>
            <a:ext cx="5182870" cy="704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50" spc="-15"/>
              <a:t>Clinical</a:t>
            </a:r>
            <a:r>
              <a:rPr dirty="0" sz="4450" spc="35"/>
              <a:t> </a:t>
            </a:r>
            <a:r>
              <a:rPr dirty="0" sz="4450" spc="-5"/>
              <a:t>Presentation</a:t>
            </a:r>
            <a:endParaRPr sz="4450"/>
          </a:p>
        </p:txBody>
      </p:sp>
      <p:grpSp>
        <p:nvGrpSpPr>
          <p:cNvPr id="5" name="object 5"/>
          <p:cNvGrpSpPr/>
          <p:nvPr/>
        </p:nvGrpSpPr>
        <p:grpSpPr>
          <a:xfrm>
            <a:off x="2418992" y="2134550"/>
            <a:ext cx="372110" cy="62865"/>
            <a:chOff x="2418992" y="2134550"/>
            <a:chExt cx="372110" cy="62865"/>
          </a:xfrm>
        </p:grpSpPr>
        <p:sp>
          <p:nvSpPr>
            <p:cNvPr id="6" name="object 6"/>
            <p:cNvSpPr/>
            <p:nvPr/>
          </p:nvSpPr>
          <p:spPr>
            <a:xfrm>
              <a:off x="2418992" y="2165983"/>
              <a:ext cx="362585" cy="0"/>
            </a:xfrm>
            <a:custGeom>
              <a:avLst/>
              <a:gdLst/>
              <a:ahLst/>
              <a:cxnLst/>
              <a:rect l="l" t="t" r="r" b="b"/>
              <a:pathLst>
                <a:path w="362585" h="0">
                  <a:moveTo>
                    <a:pt x="0" y="0"/>
                  </a:moveTo>
                  <a:lnTo>
                    <a:pt x="362259" y="0"/>
                  </a:lnTo>
                </a:path>
              </a:pathLst>
            </a:custGeom>
            <a:ln w="5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27816" y="213455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0"/>
                  </a:moveTo>
                  <a:lnTo>
                    <a:pt x="0" y="62864"/>
                  </a:lnTo>
                  <a:lnTo>
                    <a:pt x="62866" y="31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408" y="1759456"/>
            <a:ext cx="3008614" cy="29080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406" y="128770"/>
            <a:ext cx="7758430" cy="5397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350" spc="-75">
                <a:solidFill>
                  <a:srgbClr val="124679"/>
                </a:solidFill>
              </a:rPr>
              <a:t>Treatin</a:t>
            </a:r>
            <a:r>
              <a:rPr dirty="0" sz="3350" spc="5">
                <a:solidFill>
                  <a:srgbClr val="124679"/>
                </a:solidFill>
              </a:rPr>
              <a:t>g</a:t>
            </a:r>
            <a:r>
              <a:rPr dirty="0" sz="3350" spc="-110">
                <a:solidFill>
                  <a:srgbClr val="124679"/>
                </a:solidFill>
              </a:rPr>
              <a:t> </a:t>
            </a:r>
            <a:r>
              <a:rPr dirty="0" sz="3300" spc="-5">
                <a:solidFill>
                  <a:srgbClr val="124679"/>
                </a:solidFill>
              </a:rPr>
              <a:t>t</a:t>
            </a:r>
            <a:r>
              <a:rPr dirty="0" sz="3300">
                <a:solidFill>
                  <a:srgbClr val="124679"/>
                </a:solidFill>
              </a:rPr>
              <a:t>o</a:t>
            </a:r>
            <a:r>
              <a:rPr dirty="0" sz="3300" spc="-95">
                <a:solidFill>
                  <a:srgbClr val="124679"/>
                </a:solidFill>
              </a:rPr>
              <a:t> </a:t>
            </a:r>
            <a:r>
              <a:rPr dirty="0" sz="3300" spc="-20">
                <a:solidFill>
                  <a:srgbClr val="124679"/>
                </a:solidFill>
              </a:rPr>
              <a:t>contro</a:t>
            </a:r>
            <a:r>
              <a:rPr dirty="0" sz="3300" spc="5">
                <a:solidFill>
                  <a:srgbClr val="124679"/>
                </a:solidFill>
              </a:rPr>
              <a:t>l</a:t>
            </a:r>
            <a:r>
              <a:rPr dirty="0" sz="3300" spc="-195">
                <a:solidFill>
                  <a:srgbClr val="124679"/>
                </a:solidFill>
              </a:rPr>
              <a:t> </a:t>
            </a:r>
            <a:r>
              <a:rPr dirty="0" sz="3350" spc="-95">
                <a:solidFill>
                  <a:srgbClr val="124679"/>
                </a:solidFill>
              </a:rPr>
              <a:t>symptom</a:t>
            </a:r>
            <a:r>
              <a:rPr dirty="0" sz="3350" spc="10">
                <a:solidFill>
                  <a:srgbClr val="124679"/>
                </a:solidFill>
              </a:rPr>
              <a:t>s</a:t>
            </a:r>
            <a:r>
              <a:rPr dirty="0" sz="3350" spc="-85">
                <a:solidFill>
                  <a:srgbClr val="124679"/>
                </a:solidFill>
              </a:rPr>
              <a:t> </a:t>
            </a:r>
            <a:r>
              <a:rPr dirty="0" sz="3300" spc="-5">
                <a:solidFill>
                  <a:srgbClr val="124679"/>
                </a:solidFill>
              </a:rPr>
              <a:t>an</a:t>
            </a:r>
            <a:r>
              <a:rPr dirty="0" sz="3300">
                <a:solidFill>
                  <a:srgbClr val="124679"/>
                </a:solidFill>
              </a:rPr>
              <a:t>d</a:t>
            </a:r>
            <a:r>
              <a:rPr dirty="0" sz="3300" spc="-165">
                <a:solidFill>
                  <a:srgbClr val="124679"/>
                </a:solidFill>
              </a:rPr>
              <a:t> </a:t>
            </a:r>
            <a:r>
              <a:rPr dirty="0" sz="3350" spc="-95">
                <a:solidFill>
                  <a:srgbClr val="124679"/>
                </a:solidFill>
              </a:rPr>
              <a:t>minimize</a:t>
            </a:r>
            <a:endParaRPr sz="3350"/>
          </a:p>
        </p:txBody>
      </p:sp>
      <p:sp>
        <p:nvSpPr>
          <p:cNvPr id="5" name="object 5"/>
          <p:cNvSpPr txBox="1"/>
          <p:nvPr/>
        </p:nvSpPr>
        <p:spPr>
          <a:xfrm>
            <a:off x="131994" y="662075"/>
            <a:ext cx="5875655" cy="43281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3200" indent="-189230">
              <a:lnSpc>
                <a:spcPct val="100000"/>
              </a:lnSpc>
              <a:spcBef>
                <a:spcPts val="125"/>
              </a:spcBef>
              <a:buChar char="•"/>
              <a:tabLst>
                <a:tab pos="203835" algn="l"/>
              </a:tabLst>
            </a:pPr>
            <a:r>
              <a:rPr dirty="0" sz="1950" spc="-395">
                <a:solidFill>
                  <a:srgbClr val="124679"/>
                </a:solidFill>
                <a:latin typeface="Microsoft Sans Serif"/>
                <a:cs typeface="Microsoft Sans Serif"/>
              </a:rPr>
              <a:t>Es</a:t>
            </a:r>
            <a:r>
              <a:rPr dirty="0" baseline="3367" sz="4950" spc="-592">
                <a:solidFill>
                  <a:srgbClr val="124679"/>
                </a:solidFill>
                <a:latin typeface="Microsoft Sans Serif"/>
                <a:cs typeface="Microsoft Sans Serif"/>
              </a:rPr>
              <a:t>r</a:t>
            </a:r>
            <a:r>
              <a:rPr dirty="0" sz="1950" spc="-395">
                <a:solidFill>
                  <a:srgbClr val="124679"/>
                </a:solidFill>
                <a:latin typeface="Microsoft Sans Serif"/>
                <a:cs typeface="Microsoft Sans Serif"/>
              </a:rPr>
              <a:t>t</a:t>
            </a:r>
            <a:r>
              <a:rPr dirty="0" baseline="3367" sz="4950" spc="-592">
                <a:solidFill>
                  <a:srgbClr val="124679"/>
                </a:solidFill>
                <a:latin typeface="Microsoft Sans Serif"/>
                <a:cs typeface="Microsoft Sans Serif"/>
              </a:rPr>
              <a:t>i</a:t>
            </a:r>
            <a:r>
              <a:rPr dirty="0" sz="1950" spc="-395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baseline="3367" sz="4950" spc="-592">
                <a:solidFill>
                  <a:srgbClr val="124679"/>
                </a:solidFill>
                <a:latin typeface="Microsoft Sans Serif"/>
                <a:cs typeface="Microsoft Sans Serif"/>
              </a:rPr>
              <a:t>s</a:t>
            </a:r>
            <a:r>
              <a:rPr dirty="0" sz="1950" spc="-395">
                <a:solidFill>
                  <a:srgbClr val="124679"/>
                </a:solidFill>
                <a:latin typeface="Microsoft Sans Serif"/>
                <a:cs typeface="Microsoft Sans Serif"/>
              </a:rPr>
              <a:t>b</a:t>
            </a:r>
            <a:r>
              <a:rPr dirty="0" baseline="3367" sz="4950" spc="-592">
                <a:solidFill>
                  <a:srgbClr val="124679"/>
                </a:solidFill>
                <a:latin typeface="Microsoft Sans Serif"/>
                <a:cs typeface="Microsoft Sans Serif"/>
              </a:rPr>
              <a:t>k</a:t>
            </a:r>
            <a:r>
              <a:rPr dirty="0" sz="1950" spc="-395">
                <a:solidFill>
                  <a:srgbClr val="124679"/>
                </a:solidFill>
                <a:latin typeface="Microsoft Sans Serif"/>
                <a:cs typeface="Microsoft Sans Serif"/>
              </a:rPr>
              <a:t>lish</a:t>
            </a:r>
            <a:r>
              <a:rPr dirty="0" sz="1950" spc="-27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patient-doctor</a:t>
            </a:r>
            <a:r>
              <a:rPr dirty="0" sz="195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partnership:</a:t>
            </a:r>
            <a:endParaRPr sz="1950">
              <a:latin typeface="Microsoft Sans Serif"/>
              <a:cs typeface="Microsoft Sans Serif"/>
            </a:endParaRPr>
          </a:p>
          <a:p>
            <a:pPr lvl="1" marL="578485" indent="-188595">
              <a:lnSpc>
                <a:spcPct val="100000"/>
              </a:lnSpc>
              <a:spcBef>
                <a:spcPts val="70"/>
              </a:spcBef>
              <a:buChar char="•"/>
              <a:tabLst>
                <a:tab pos="578485" algn="l"/>
                <a:tab pos="579120" algn="l"/>
              </a:tabLst>
            </a:pPr>
            <a:r>
              <a:rPr dirty="0" sz="1300" spc="-15">
                <a:solidFill>
                  <a:srgbClr val="465258"/>
                </a:solidFill>
                <a:latin typeface="Microsoft Sans Serif"/>
                <a:cs typeface="Microsoft Sans Serif"/>
              </a:rPr>
              <a:t>Communication,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education</a:t>
            </a:r>
            <a:endParaRPr sz="1300">
              <a:latin typeface="Microsoft Sans Serif"/>
              <a:cs typeface="Microsoft Sans Serif"/>
            </a:endParaRPr>
          </a:p>
          <a:p>
            <a:pPr lvl="1" marL="579755" indent="-189230">
              <a:lnSpc>
                <a:spcPct val="100000"/>
              </a:lnSpc>
              <a:spcBef>
                <a:spcPts val="285"/>
              </a:spcBef>
              <a:buChar char="•"/>
              <a:tabLst>
                <a:tab pos="579120" algn="l"/>
                <a:tab pos="580390" algn="l"/>
              </a:tabLst>
            </a:pP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Explain</a:t>
            </a:r>
            <a:r>
              <a:rPr dirty="0" sz="130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nature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disease</a:t>
            </a:r>
            <a:r>
              <a:rPr dirty="0" sz="130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overall</a:t>
            </a:r>
            <a:r>
              <a:rPr dirty="0" sz="130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management</a:t>
            </a:r>
            <a:r>
              <a:rPr dirty="0" sz="130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5">
                <a:solidFill>
                  <a:srgbClr val="465258"/>
                </a:solidFill>
                <a:latin typeface="Microsoft Sans Serif"/>
                <a:cs typeface="Microsoft Sans Serif"/>
              </a:rPr>
              <a:t>plan</a:t>
            </a:r>
            <a:endParaRPr sz="1300">
              <a:latin typeface="Microsoft Sans Serif"/>
              <a:cs typeface="Microsoft Sans Serif"/>
            </a:endParaRPr>
          </a:p>
          <a:p>
            <a:pPr lvl="1" marL="579120" indent="-189230">
              <a:lnSpc>
                <a:spcPct val="100000"/>
              </a:lnSpc>
              <a:spcBef>
                <a:spcPts val="270"/>
              </a:spcBef>
              <a:buChar char="•"/>
              <a:tabLst>
                <a:tab pos="578485" algn="l"/>
                <a:tab pos="579755" algn="l"/>
              </a:tabLst>
            </a:pPr>
            <a:r>
              <a:rPr dirty="0" sz="1300" spc="-10">
                <a:solidFill>
                  <a:srgbClr val="465258"/>
                </a:solidFill>
                <a:latin typeface="Microsoft Sans Serif"/>
                <a:cs typeface="Microsoft Sans Serif"/>
              </a:rPr>
              <a:t>Demonstrate</a:t>
            </a:r>
            <a:r>
              <a:rPr dirty="0" sz="130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465258"/>
                </a:solidFill>
                <a:latin typeface="Microsoft Sans Serif"/>
                <a:cs typeface="Microsoft Sans Serif"/>
              </a:rPr>
              <a:t>how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to</a:t>
            </a:r>
            <a:r>
              <a:rPr dirty="0" sz="130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use</a:t>
            </a:r>
            <a:r>
              <a:rPr dirty="0" sz="130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465258"/>
                </a:solidFill>
                <a:latin typeface="Microsoft Sans Serif"/>
                <a:cs typeface="Microsoft Sans Serif"/>
              </a:rPr>
              <a:t>medications</a:t>
            </a:r>
            <a:r>
              <a:rPr dirty="0" sz="130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465258"/>
                </a:solidFill>
                <a:latin typeface="Microsoft Sans Serif"/>
                <a:cs typeface="Microsoft Sans Serif"/>
              </a:rPr>
              <a:t>&amp;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devices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465258"/>
                </a:solidFill>
                <a:latin typeface="Microsoft Sans Serif"/>
                <a:cs typeface="Microsoft Sans Serif"/>
              </a:rPr>
              <a:t>(inhalers,</a:t>
            </a:r>
            <a:r>
              <a:rPr dirty="0" sz="130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spacer)</a:t>
            </a:r>
            <a:endParaRPr sz="1300">
              <a:latin typeface="Microsoft Sans Serif"/>
              <a:cs typeface="Microsoft Sans Serif"/>
            </a:endParaRPr>
          </a:p>
          <a:p>
            <a:pPr lvl="1" marL="580390" indent="-189230">
              <a:lnSpc>
                <a:spcPct val="100000"/>
              </a:lnSpc>
              <a:spcBef>
                <a:spcPts val="280"/>
              </a:spcBef>
              <a:buChar char="•"/>
              <a:tabLst>
                <a:tab pos="580390" algn="l"/>
                <a:tab pos="581025" algn="l"/>
              </a:tabLst>
            </a:pP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Discuss</a:t>
            </a:r>
            <a:r>
              <a:rPr dirty="0" sz="130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family’s</a:t>
            </a:r>
            <a:r>
              <a:rPr dirty="0" sz="130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465258"/>
                </a:solidFill>
                <a:latin typeface="Microsoft Sans Serif"/>
                <a:cs typeface="Microsoft Sans Serif"/>
              </a:rPr>
              <a:t>concerns,</a:t>
            </a: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 especially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465258"/>
                </a:solidFill>
                <a:latin typeface="Microsoft Sans Serif"/>
                <a:cs typeface="Microsoft Sans Serif"/>
              </a:rPr>
              <a:t>“steroid-phobia”</a:t>
            </a:r>
            <a:r>
              <a:rPr dirty="0" sz="13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465258"/>
                </a:solidFill>
                <a:latin typeface="Microsoft Sans Serif"/>
                <a:cs typeface="Microsoft Sans Serif"/>
              </a:rPr>
              <a:t>&amp;</a:t>
            </a:r>
            <a:r>
              <a:rPr dirty="0" sz="130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465258"/>
                </a:solidFill>
                <a:latin typeface="Microsoft Sans Serif"/>
                <a:cs typeface="Microsoft Sans Serif"/>
              </a:rPr>
              <a:t>“inhaler-phobia”</a:t>
            </a:r>
            <a:endParaRPr sz="130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470"/>
              </a:spcBef>
              <a:buChar char="•"/>
              <a:tabLst>
                <a:tab pos="203200" algn="l"/>
              </a:tabLst>
            </a:pP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Manage</a:t>
            </a:r>
            <a:r>
              <a:rPr dirty="0" sz="1950" spc="-8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4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continuous</a:t>
            </a:r>
            <a:r>
              <a:rPr dirty="0" sz="1950" spc="-6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cycle:</a:t>
            </a:r>
            <a:endParaRPr sz="1950">
              <a:latin typeface="Microsoft Sans Serif"/>
              <a:cs typeface="Microsoft Sans Serif"/>
            </a:endParaRPr>
          </a:p>
          <a:p>
            <a:pPr lvl="1" marL="579120" indent="-188595">
              <a:lnSpc>
                <a:spcPct val="100000"/>
              </a:lnSpc>
              <a:spcBef>
                <a:spcPts val="405"/>
              </a:spcBef>
              <a:buChar char="•"/>
              <a:tabLst>
                <a:tab pos="579755" algn="l"/>
              </a:tabLst>
            </a:pPr>
            <a:r>
              <a:rPr dirty="0" sz="1450" spc="5">
                <a:solidFill>
                  <a:srgbClr val="465258"/>
                </a:solidFill>
                <a:latin typeface="Microsoft Sans Serif"/>
                <a:cs typeface="Microsoft Sans Serif"/>
              </a:rPr>
              <a:t>Assess</a:t>
            </a:r>
            <a:endParaRPr sz="1450">
              <a:latin typeface="Microsoft Sans Serif"/>
              <a:cs typeface="Microsoft Sans Serif"/>
            </a:endParaRPr>
          </a:p>
          <a:p>
            <a:pPr lvl="1" marL="578485" indent="-188595">
              <a:lnSpc>
                <a:spcPct val="100000"/>
              </a:lnSpc>
              <a:spcBef>
                <a:spcPts val="459"/>
              </a:spcBef>
              <a:buChar char="•"/>
              <a:tabLst>
                <a:tab pos="579120" algn="l"/>
              </a:tabLst>
            </a:pPr>
            <a:r>
              <a:rPr dirty="0" sz="1450" spc="-5">
                <a:solidFill>
                  <a:srgbClr val="465258"/>
                </a:solidFill>
                <a:latin typeface="Microsoft Sans Serif"/>
                <a:cs typeface="Microsoft Sans Serif"/>
              </a:rPr>
              <a:t>Adjust</a:t>
            </a:r>
            <a:r>
              <a:rPr dirty="0" sz="14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(pharmacological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 and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non-pharmacological)</a:t>
            </a:r>
            <a:endParaRPr sz="1450">
              <a:latin typeface="Microsoft Sans Serif"/>
              <a:cs typeface="Microsoft Sans Serif"/>
            </a:endParaRPr>
          </a:p>
          <a:p>
            <a:pPr lvl="1" marL="577850" indent="-188595">
              <a:lnSpc>
                <a:spcPct val="100000"/>
              </a:lnSpc>
              <a:spcBef>
                <a:spcPts val="265"/>
              </a:spcBef>
              <a:buChar char="•"/>
              <a:tabLst>
                <a:tab pos="578485" algn="l"/>
              </a:tabLst>
            </a:pPr>
            <a:r>
              <a:rPr dirty="0" sz="1450" spc="-5">
                <a:solidFill>
                  <a:srgbClr val="465258"/>
                </a:solidFill>
                <a:latin typeface="Microsoft Sans Serif"/>
                <a:cs typeface="Microsoft Sans Serif"/>
              </a:rPr>
              <a:t>Review</a:t>
            </a:r>
            <a:r>
              <a:rPr dirty="0" sz="14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4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465258"/>
                </a:solidFill>
                <a:latin typeface="Microsoft Sans Serif"/>
                <a:cs typeface="Microsoft Sans Serif"/>
              </a:rPr>
              <a:t>response</a:t>
            </a:r>
            <a:endParaRPr sz="145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spcBef>
                <a:spcPts val="484"/>
              </a:spcBef>
              <a:buChar char="•"/>
              <a:tabLst>
                <a:tab pos="201295" algn="l"/>
              </a:tabLst>
            </a:pP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Teach</a:t>
            </a:r>
            <a:r>
              <a:rPr dirty="0" sz="19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4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reinforce</a:t>
            </a:r>
            <a:r>
              <a:rPr dirty="0" sz="19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essential</a:t>
            </a:r>
            <a:r>
              <a:rPr dirty="0" sz="19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skills</a:t>
            </a:r>
            <a:endParaRPr sz="1950">
              <a:latin typeface="Microsoft Sans Serif"/>
              <a:cs typeface="Microsoft Sans Serif"/>
            </a:endParaRPr>
          </a:p>
          <a:p>
            <a:pPr lvl="1" marL="579120" indent="-188595">
              <a:lnSpc>
                <a:spcPct val="100000"/>
              </a:lnSpc>
              <a:spcBef>
                <a:spcPts val="330"/>
              </a:spcBef>
              <a:buChar char="•"/>
              <a:tabLst>
                <a:tab pos="579755" algn="l"/>
              </a:tabLst>
            </a:pP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Inhaler</a:t>
            </a:r>
            <a:r>
              <a:rPr dirty="0" sz="1650" spc="-9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skills</a:t>
            </a:r>
            <a:endParaRPr sz="1650">
              <a:latin typeface="Microsoft Sans Serif"/>
              <a:cs typeface="Microsoft Sans Serif"/>
            </a:endParaRPr>
          </a:p>
          <a:p>
            <a:pPr lvl="1" marL="579120" indent="-188595">
              <a:lnSpc>
                <a:spcPct val="100000"/>
              </a:lnSpc>
              <a:spcBef>
                <a:spcPts val="295"/>
              </a:spcBef>
              <a:buChar char="•"/>
              <a:tabLst>
                <a:tab pos="579755" algn="l"/>
              </a:tabLst>
            </a:pP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Adherence</a:t>
            </a:r>
            <a:endParaRPr sz="1650">
              <a:latin typeface="Microsoft Sans Serif"/>
              <a:cs typeface="Microsoft Sans Serif"/>
            </a:endParaRPr>
          </a:p>
          <a:p>
            <a:pPr lvl="1" marL="580390" indent="-189230">
              <a:lnSpc>
                <a:spcPct val="100000"/>
              </a:lnSpc>
              <a:spcBef>
                <a:spcPts val="300"/>
              </a:spcBef>
              <a:buChar char="•"/>
              <a:tabLst>
                <a:tab pos="581025" algn="l"/>
              </a:tabLst>
            </a:pP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Guided</a:t>
            </a:r>
            <a:r>
              <a:rPr dirty="0" sz="16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self-management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education:</a:t>
            </a:r>
            <a:endParaRPr sz="1650">
              <a:latin typeface="Microsoft Sans Serif"/>
              <a:cs typeface="Microsoft Sans Serif"/>
            </a:endParaRPr>
          </a:p>
          <a:p>
            <a:pPr lvl="2" marL="955040" indent="-189865">
              <a:lnSpc>
                <a:spcPct val="100000"/>
              </a:lnSpc>
              <a:spcBef>
                <a:spcPts val="370"/>
              </a:spcBef>
              <a:buChar char="•"/>
              <a:tabLst>
                <a:tab pos="955675" algn="l"/>
              </a:tabLst>
            </a:pP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Written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14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action</a:t>
            </a:r>
            <a:r>
              <a:rPr dirty="0" sz="14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plan,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5">
                <a:solidFill>
                  <a:srgbClr val="465258"/>
                </a:solidFill>
                <a:latin typeface="Microsoft Sans Serif"/>
                <a:cs typeface="Microsoft Sans Serif"/>
              </a:rPr>
              <a:t>Self-monitoring,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Regular</a:t>
            </a:r>
            <a:r>
              <a:rPr dirty="0" sz="14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medical</a:t>
            </a:r>
            <a:endParaRPr sz="1450">
              <a:latin typeface="Microsoft Sans Serif"/>
              <a:cs typeface="Microsoft Sans Serif"/>
            </a:endParaRPr>
          </a:p>
          <a:p>
            <a:pPr marL="956944">
              <a:lnSpc>
                <a:spcPct val="100000"/>
              </a:lnSpc>
              <a:spcBef>
                <a:spcPts val="40"/>
              </a:spcBef>
            </a:pP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review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551" y="5494312"/>
            <a:ext cx="328930" cy="175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5">
                <a:solidFill>
                  <a:srgbClr val="465258"/>
                </a:solidFill>
                <a:latin typeface="Microsoft Sans Serif"/>
                <a:cs typeface="Microsoft Sans Serif"/>
              </a:rPr>
              <a:t>GINA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3770" y="808091"/>
            <a:ext cx="6271260" cy="1036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35"/>
              </a:spcBef>
            </a:pPr>
            <a:r>
              <a:rPr dirty="0" sz="3300">
                <a:solidFill>
                  <a:srgbClr val="124679"/>
                </a:solidFill>
                <a:latin typeface="Microsoft Sans Serif"/>
                <a:cs typeface="Microsoft Sans Serif"/>
              </a:rPr>
              <a:t>1-</a:t>
            </a:r>
            <a:r>
              <a:rPr dirty="0" sz="3300" spc="-1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25">
                <a:solidFill>
                  <a:srgbClr val="124679"/>
                </a:solidFill>
                <a:latin typeface="Microsoft Sans Serif"/>
                <a:cs typeface="Microsoft Sans Serif"/>
              </a:rPr>
              <a:t>Making</a:t>
            </a:r>
            <a:r>
              <a:rPr dirty="0" sz="3300" spc="-1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0">
                <a:solidFill>
                  <a:srgbClr val="124679"/>
                </a:solidFill>
                <a:latin typeface="Microsoft Sans Serif"/>
                <a:cs typeface="Microsoft Sans Serif"/>
              </a:rPr>
              <a:t>decisions</a:t>
            </a:r>
            <a:r>
              <a:rPr dirty="0" sz="3300" spc="-9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124679"/>
                </a:solidFill>
                <a:latin typeface="Microsoft Sans Serif"/>
                <a:cs typeface="Microsoft Sans Serif"/>
              </a:rPr>
              <a:t>about</a:t>
            </a:r>
            <a:r>
              <a:rPr dirty="0" sz="3300" spc="-1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4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3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300" spc="-25">
                <a:solidFill>
                  <a:srgbClr val="124679"/>
                </a:solidFill>
                <a:latin typeface="Microsoft Sans Serif"/>
                <a:cs typeface="Microsoft Sans Serif"/>
              </a:rPr>
              <a:t>treatment</a:t>
            </a:r>
            <a:endParaRPr sz="3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85" y="202525"/>
            <a:ext cx="886333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r>
              <a:rPr dirty="0" sz="160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6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124679"/>
                </a:solidFill>
                <a:latin typeface="Microsoft Sans Serif"/>
                <a:cs typeface="Microsoft Sans Serif"/>
              </a:rPr>
              <a:t>is</a:t>
            </a:r>
            <a:r>
              <a:rPr dirty="0" sz="1650" spc="-2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124679"/>
                </a:solidFill>
                <a:latin typeface="Microsoft Sans Serif"/>
                <a:cs typeface="Microsoft Sans Serif"/>
              </a:rPr>
              <a:t>dynamic</a:t>
            </a:r>
            <a:r>
              <a:rPr dirty="0" sz="16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process</a:t>
            </a:r>
            <a:r>
              <a:rPr dirty="0" sz="1650" spc="-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involving</a:t>
            </a:r>
            <a:r>
              <a:rPr dirty="0" sz="1650" spc="-1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continuous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124679"/>
                </a:solidFill>
                <a:latin typeface="Microsoft Sans Serif"/>
                <a:cs typeface="Microsoft Sans Serif"/>
              </a:rPr>
              <a:t>assessment,</a:t>
            </a:r>
            <a:r>
              <a:rPr dirty="0" sz="16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6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124679"/>
                </a:solidFill>
                <a:latin typeface="Microsoft Sans Serif"/>
                <a:cs typeface="Microsoft Sans Serif"/>
              </a:rPr>
              <a:t>adjustments,</a:t>
            </a:r>
            <a:endParaRPr sz="1650">
              <a:latin typeface="Microsoft Sans Serif"/>
              <a:cs typeface="Microsoft Sans Serif"/>
            </a:endParaRPr>
          </a:p>
          <a:p>
            <a:pPr marL="13970">
              <a:lnSpc>
                <a:spcPct val="100000"/>
              </a:lnSpc>
            </a:pPr>
            <a:r>
              <a:rPr dirty="0" sz="1650" spc="-2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dirty="0" sz="1650" spc="-1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124679"/>
                </a:solidFill>
                <a:latin typeface="Microsoft Sans Serif"/>
                <a:cs typeface="Microsoft Sans Serif"/>
              </a:rPr>
              <a:t>patient</a:t>
            </a:r>
            <a:r>
              <a:rPr dirty="0" sz="1650" spc="-4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response</a:t>
            </a:r>
            <a:r>
              <a:rPr dirty="0" sz="165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124679"/>
                </a:solidFill>
                <a:latin typeface="Microsoft Sans Serif"/>
                <a:cs typeface="Microsoft Sans Serif"/>
              </a:rPr>
              <a:t>evaluation,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124679"/>
                </a:solidFill>
                <a:latin typeface="Microsoft Sans Serif"/>
                <a:cs typeface="Microsoft Sans Serif"/>
              </a:rPr>
              <a:t>focusing</a:t>
            </a:r>
            <a:r>
              <a:rPr dirty="0" sz="1650" spc="-1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on</a:t>
            </a:r>
            <a:r>
              <a:rPr dirty="0" sz="165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124679"/>
                </a:solidFill>
                <a:latin typeface="Microsoft Sans Serif"/>
                <a:cs typeface="Microsoft Sans Serif"/>
              </a:rPr>
              <a:t>symptom</a:t>
            </a:r>
            <a:r>
              <a:rPr dirty="0" sz="160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124679"/>
                </a:solidFill>
                <a:latin typeface="Microsoft Sans Serif"/>
                <a:cs typeface="Microsoft Sans Serif"/>
              </a:rPr>
              <a:t>control</a:t>
            </a:r>
            <a:r>
              <a:rPr dirty="0" sz="16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dirty="0" sz="16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future</a:t>
            </a:r>
            <a:r>
              <a:rPr dirty="0" sz="16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124679"/>
                </a:solidFill>
                <a:latin typeface="Microsoft Sans Serif"/>
                <a:cs typeface="Microsoft Sans Serif"/>
              </a:rPr>
              <a:t>risk</a:t>
            </a:r>
            <a:r>
              <a:rPr dirty="0" sz="16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124679"/>
                </a:solidFill>
                <a:latin typeface="Microsoft Sans Serif"/>
                <a:cs typeface="Microsoft Sans Serif"/>
              </a:rPr>
              <a:t>factors.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2392" y="1394315"/>
            <a:ext cx="452120" cy="635635"/>
          </a:xfrm>
          <a:custGeom>
            <a:avLst/>
            <a:gdLst/>
            <a:ahLst/>
            <a:cxnLst/>
            <a:rect l="l" t="t" r="r" b="b"/>
            <a:pathLst>
              <a:path w="452119" h="635635">
                <a:moveTo>
                  <a:pt x="443198" y="0"/>
                </a:moveTo>
                <a:lnTo>
                  <a:pt x="394740" y="68365"/>
                </a:lnTo>
                <a:lnTo>
                  <a:pt x="403122" y="74390"/>
                </a:lnTo>
                <a:lnTo>
                  <a:pt x="451580" y="6024"/>
                </a:lnTo>
                <a:lnTo>
                  <a:pt x="443198" y="0"/>
                </a:lnTo>
                <a:close/>
              </a:path>
              <a:path w="452119" h="635635">
                <a:moveTo>
                  <a:pt x="376405" y="94035"/>
                </a:moveTo>
                <a:lnTo>
                  <a:pt x="327945" y="162401"/>
                </a:lnTo>
                <a:lnTo>
                  <a:pt x="336590" y="168687"/>
                </a:lnTo>
                <a:lnTo>
                  <a:pt x="385048" y="100059"/>
                </a:lnTo>
                <a:lnTo>
                  <a:pt x="376405" y="94035"/>
                </a:lnTo>
                <a:close/>
              </a:path>
              <a:path w="452119" h="635635">
                <a:moveTo>
                  <a:pt x="309872" y="188070"/>
                </a:moveTo>
                <a:lnTo>
                  <a:pt x="261414" y="256698"/>
                </a:lnTo>
                <a:lnTo>
                  <a:pt x="270057" y="262723"/>
                </a:lnTo>
                <a:lnTo>
                  <a:pt x="318517" y="194356"/>
                </a:lnTo>
                <a:lnTo>
                  <a:pt x="309872" y="188070"/>
                </a:lnTo>
                <a:close/>
              </a:path>
              <a:path w="452119" h="635635">
                <a:moveTo>
                  <a:pt x="243340" y="282367"/>
                </a:moveTo>
                <a:lnTo>
                  <a:pt x="194881" y="350734"/>
                </a:lnTo>
                <a:lnTo>
                  <a:pt x="203526" y="356758"/>
                </a:lnTo>
                <a:lnTo>
                  <a:pt x="251984" y="288392"/>
                </a:lnTo>
                <a:lnTo>
                  <a:pt x="243340" y="282367"/>
                </a:lnTo>
                <a:close/>
              </a:path>
              <a:path w="452119" h="635635">
                <a:moveTo>
                  <a:pt x="176808" y="376403"/>
                </a:moveTo>
                <a:lnTo>
                  <a:pt x="128350" y="444769"/>
                </a:lnTo>
                <a:lnTo>
                  <a:pt x="136993" y="450794"/>
                </a:lnTo>
                <a:lnTo>
                  <a:pt x="185453" y="382428"/>
                </a:lnTo>
                <a:lnTo>
                  <a:pt x="176808" y="376403"/>
                </a:lnTo>
                <a:close/>
              </a:path>
              <a:path w="452119" h="635635">
                <a:moveTo>
                  <a:pt x="110276" y="470439"/>
                </a:moveTo>
                <a:lnTo>
                  <a:pt x="61817" y="538805"/>
                </a:lnTo>
                <a:lnTo>
                  <a:pt x="70199" y="544830"/>
                </a:lnTo>
                <a:lnTo>
                  <a:pt x="118658" y="476464"/>
                </a:lnTo>
                <a:lnTo>
                  <a:pt x="110276" y="470439"/>
                </a:lnTo>
                <a:close/>
              </a:path>
              <a:path w="452119" h="635635">
                <a:moveTo>
                  <a:pt x="10740" y="565785"/>
                </a:moveTo>
                <a:lnTo>
                  <a:pt x="0" y="635198"/>
                </a:lnTo>
                <a:lnTo>
                  <a:pt x="61817" y="601931"/>
                </a:lnTo>
                <a:lnTo>
                  <a:pt x="52650" y="595383"/>
                </a:lnTo>
                <a:lnTo>
                  <a:pt x="34575" y="595383"/>
                </a:lnTo>
                <a:lnTo>
                  <a:pt x="25932" y="589358"/>
                </a:lnTo>
                <a:lnTo>
                  <a:pt x="31957" y="580976"/>
                </a:lnTo>
                <a:lnTo>
                  <a:pt x="10740" y="565785"/>
                </a:lnTo>
                <a:close/>
              </a:path>
              <a:path w="452119" h="635635">
                <a:moveTo>
                  <a:pt x="31957" y="580976"/>
                </a:moveTo>
                <a:lnTo>
                  <a:pt x="25932" y="589358"/>
                </a:lnTo>
                <a:lnTo>
                  <a:pt x="34575" y="595383"/>
                </a:lnTo>
                <a:lnTo>
                  <a:pt x="40600" y="587001"/>
                </a:lnTo>
                <a:lnTo>
                  <a:pt x="31957" y="580976"/>
                </a:lnTo>
                <a:close/>
              </a:path>
              <a:path w="452119" h="635635">
                <a:moveTo>
                  <a:pt x="40600" y="587001"/>
                </a:moveTo>
                <a:lnTo>
                  <a:pt x="34575" y="595383"/>
                </a:lnTo>
                <a:lnTo>
                  <a:pt x="52650" y="595383"/>
                </a:lnTo>
                <a:lnTo>
                  <a:pt x="40600" y="587001"/>
                </a:lnTo>
                <a:close/>
              </a:path>
              <a:path w="452119" h="635635">
                <a:moveTo>
                  <a:pt x="43482" y="564475"/>
                </a:moveTo>
                <a:lnTo>
                  <a:pt x="31957" y="580976"/>
                </a:lnTo>
                <a:lnTo>
                  <a:pt x="40600" y="587001"/>
                </a:lnTo>
                <a:lnTo>
                  <a:pt x="52125" y="570499"/>
                </a:lnTo>
                <a:lnTo>
                  <a:pt x="43482" y="56447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26030" y="1378074"/>
            <a:ext cx="403860" cy="579120"/>
          </a:xfrm>
          <a:custGeom>
            <a:avLst/>
            <a:gdLst/>
            <a:ahLst/>
            <a:cxnLst/>
            <a:rect l="l" t="t" r="r" b="b"/>
            <a:pathLst>
              <a:path w="403859" h="579119">
                <a:moveTo>
                  <a:pt x="8644" y="0"/>
                </a:moveTo>
                <a:lnTo>
                  <a:pt x="0" y="5763"/>
                </a:lnTo>
                <a:lnTo>
                  <a:pt x="47673" y="74914"/>
                </a:lnTo>
                <a:lnTo>
                  <a:pt x="56316" y="68889"/>
                </a:lnTo>
                <a:lnTo>
                  <a:pt x="8644" y="0"/>
                </a:lnTo>
                <a:close/>
              </a:path>
              <a:path w="403859" h="579119">
                <a:moveTo>
                  <a:pt x="74391" y="94822"/>
                </a:moveTo>
                <a:lnTo>
                  <a:pt x="65485" y="100584"/>
                </a:lnTo>
                <a:lnTo>
                  <a:pt x="113419" y="169473"/>
                </a:lnTo>
                <a:lnTo>
                  <a:pt x="122063" y="163449"/>
                </a:lnTo>
                <a:lnTo>
                  <a:pt x="74391" y="94822"/>
                </a:lnTo>
                <a:close/>
              </a:path>
              <a:path w="403859" h="579119">
                <a:moveTo>
                  <a:pt x="139875" y="189381"/>
                </a:moveTo>
                <a:lnTo>
                  <a:pt x="131231" y="195406"/>
                </a:lnTo>
                <a:lnTo>
                  <a:pt x="179166" y="264295"/>
                </a:lnTo>
                <a:lnTo>
                  <a:pt x="187548" y="258271"/>
                </a:lnTo>
                <a:lnTo>
                  <a:pt x="139875" y="189381"/>
                </a:lnTo>
                <a:close/>
              </a:path>
              <a:path w="403859" h="579119">
                <a:moveTo>
                  <a:pt x="205621" y="284203"/>
                </a:moveTo>
                <a:lnTo>
                  <a:pt x="196976" y="290226"/>
                </a:lnTo>
                <a:lnTo>
                  <a:pt x="244650" y="358855"/>
                </a:lnTo>
                <a:lnTo>
                  <a:pt x="253293" y="353091"/>
                </a:lnTo>
                <a:lnTo>
                  <a:pt x="205621" y="284203"/>
                </a:lnTo>
                <a:close/>
              </a:path>
              <a:path w="403859" h="579119">
                <a:moveTo>
                  <a:pt x="271105" y="378762"/>
                </a:moveTo>
                <a:lnTo>
                  <a:pt x="262462" y="384787"/>
                </a:lnTo>
                <a:lnTo>
                  <a:pt x="310396" y="453675"/>
                </a:lnTo>
                <a:lnTo>
                  <a:pt x="319040" y="447652"/>
                </a:lnTo>
                <a:lnTo>
                  <a:pt x="271105" y="378762"/>
                </a:lnTo>
                <a:close/>
              </a:path>
              <a:path w="403859" h="579119">
                <a:moveTo>
                  <a:pt x="363046" y="529899"/>
                </a:moveTo>
                <a:lnTo>
                  <a:pt x="341567" y="544830"/>
                </a:lnTo>
                <a:lnTo>
                  <a:pt x="403385" y="578620"/>
                </a:lnTo>
                <a:lnTo>
                  <a:pt x="397360" y="538543"/>
                </a:lnTo>
                <a:lnTo>
                  <a:pt x="369070" y="538543"/>
                </a:lnTo>
                <a:lnTo>
                  <a:pt x="363046" y="529899"/>
                </a:lnTo>
                <a:close/>
              </a:path>
              <a:path w="403859" h="579119">
                <a:moveTo>
                  <a:pt x="371689" y="523875"/>
                </a:moveTo>
                <a:lnTo>
                  <a:pt x="363046" y="529899"/>
                </a:lnTo>
                <a:lnTo>
                  <a:pt x="369070" y="538543"/>
                </a:lnTo>
                <a:lnTo>
                  <a:pt x="377714" y="532519"/>
                </a:lnTo>
                <a:lnTo>
                  <a:pt x="371689" y="523875"/>
                </a:lnTo>
                <a:close/>
              </a:path>
              <a:path w="403859" h="579119">
                <a:moveTo>
                  <a:pt x="393169" y="508944"/>
                </a:moveTo>
                <a:lnTo>
                  <a:pt x="371689" y="523875"/>
                </a:lnTo>
                <a:lnTo>
                  <a:pt x="377714" y="532519"/>
                </a:lnTo>
                <a:lnTo>
                  <a:pt x="369070" y="538543"/>
                </a:lnTo>
                <a:lnTo>
                  <a:pt x="397360" y="538543"/>
                </a:lnTo>
                <a:lnTo>
                  <a:pt x="393169" y="508944"/>
                </a:lnTo>
                <a:close/>
              </a:path>
              <a:path w="403859" h="579119">
                <a:moveTo>
                  <a:pt x="336852" y="473583"/>
                </a:moveTo>
                <a:lnTo>
                  <a:pt x="328208" y="479607"/>
                </a:lnTo>
                <a:lnTo>
                  <a:pt x="363046" y="529899"/>
                </a:lnTo>
                <a:lnTo>
                  <a:pt x="371689" y="523875"/>
                </a:lnTo>
                <a:lnTo>
                  <a:pt x="336852" y="47358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0416" y="1954523"/>
            <a:ext cx="3337560" cy="11055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 indent="-3810">
              <a:lnSpc>
                <a:spcPct val="103299"/>
              </a:lnSpc>
              <a:spcBef>
                <a:spcPts val="254"/>
              </a:spcBef>
            </a:pPr>
            <a:r>
              <a:rPr dirty="0" sz="1950" spc="-15">
                <a:solidFill>
                  <a:srgbClr val="124679"/>
                </a:solidFill>
                <a:latin typeface="Microsoft Sans Serif"/>
                <a:cs typeface="Microsoft Sans Serif"/>
              </a:rPr>
              <a:t>Population-level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decisions: 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Based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on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best</a:t>
            </a:r>
            <a:r>
              <a:rPr dirty="0" sz="16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treatments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for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the </a:t>
            </a:r>
            <a:r>
              <a:rPr dirty="0" sz="1650" spc="-4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majority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of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patients.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(Eg. </a:t>
            </a:r>
            <a:r>
              <a:rPr dirty="0" sz="1450" spc="-5">
                <a:solidFill>
                  <a:srgbClr val="465258"/>
                </a:solidFill>
                <a:latin typeface="Microsoft Sans Serif"/>
                <a:cs typeface="Microsoft Sans Serif"/>
              </a:rPr>
              <a:t>National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 guidelines)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7760" y="1914811"/>
            <a:ext cx="4155440" cy="13722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 indent="843915">
              <a:lnSpc>
                <a:spcPct val="106800"/>
              </a:lnSpc>
              <a:spcBef>
                <a:spcPts val="345"/>
              </a:spcBef>
            </a:pP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Individual patient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care: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Considers </a:t>
            </a:r>
            <a:r>
              <a:rPr dirty="0" sz="1600" spc="-10">
                <a:solidFill>
                  <a:srgbClr val="465258"/>
                </a:solidFill>
                <a:latin typeface="Microsoft Sans Serif"/>
                <a:cs typeface="Microsoft Sans Serif"/>
              </a:rPr>
              <a:t>patient-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specific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characteristics 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and </a:t>
            </a:r>
            <a:r>
              <a:rPr dirty="0" sz="1650" spc="-4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phenotypes.</a:t>
            </a:r>
            <a:r>
              <a:rPr dirty="0" sz="1450" spc="-15">
                <a:solidFill>
                  <a:srgbClr val="465258"/>
                </a:solidFill>
                <a:latin typeface="Microsoft Sans Serif"/>
                <a:cs typeface="Microsoft Sans Serif"/>
              </a:rPr>
              <a:t>(Ie.</a:t>
            </a:r>
            <a:r>
              <a:rPr dirty="0" sz="14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predict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465258"/>
                </a:solidFill>
                <a:latin typeface="Microsoft Sans Serif"/>
                <a:cs typeface="Microsoft Sans Serif"/>
              </a:rPr>
              <a:t>risk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4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465258"/>
                </a:solidFill>
                <a:latin typeface="Microsoft Sans Serif"/>
                <a:cs typeface="Microsoft Sans Serif"/>
              </a:rPr>
              <a:t>exacerbations</a:t>
            </a:r>
            <a:endParaRPr sz="14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and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adverse</a:t>
            </a:r>
            <a:r>
              <a:rPr dirty="0" sz="14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5">
                <a:solidFill>
                  <a:srgbClr val="465258"/>
                </a:solidFill>
                <a:latin typeface="Microsoft Sans Serif"/>
                <a:cs typeface="Microsoft Sans Serif"/>
              </a:rPr>
              <a:t>outcomes,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465258"/>
                </a:solidFill>
                <a:latin typeface="Microsoft Sans Serif"/>
                <a:cs typeface="Microsoft Sans Serif"/>
              </a:rPr>
              <a:t>as</a:t>
            </a:r>
            <a:r>
              <a:rPr dirty="0" sz="14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">
                <a:solidFill>
                  <a:srgbClr val="465258"/>
                </a:solidFill>
                <a:latin typeface="Microsoft Sans Serif"/>
                <a:cs typeface="Microsoft Sans Serif"/>
              </a:rPr>
              <a:t>well</a:t>
            </a:r>
            <a:r>
              <a:rPr dirty="0" sz="14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5">
                <a:solidFill>
                  <a:srgbClr val="465258"/>
                </a:solidFill>
                <a:latin typeface="Microsoft Sans Serif"/>
                <a:cs typeface="Microsoft Sans Serif"/>
              </a:rPr>
              <a:t>as</a:t>
            </a:r>
            <a:r>
              <a:rPr dirty="0" sz="14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4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25">
                <a:solidFill>
                  <a:srgbClr val="465258"/>
                </a:solidFill>
                <a:latin typeface="Microsoft Sans Serif"/>
                <a:cs typeface="Microsoft Sans Serif"/>
              </a:rPr>
              <a:t>likely</a:t>
            </a:r>
            <a:endParaRPr sz="1450">
              <a:latin typeface="Microsoft Sans Serif"/>
              <a:cs typeface="Microsoft Sans Serif"/>
            </a:endParaRPr>
          </a:p>
          <a:p>
            <a:pPr algn="ctr" marL="3175">
              <a:lnSpc>
                <a:spcPct val="100000"/>
              </a:lnSpc>
              <a:spcBef>
                <a:spcPts val="45"/>
              </a:spcBef>
            </a:pPr>
            <a:r>
              <a:rPr dirty="0" sz="1450" spc="10">
                <a:solidFill>
                  <a:srgbClr val="465258"/>
                </a:solidFill>
                <a:latin typeface="Microsoft Sans Serif"/>
                <a:cs typeface="Microsoft Sans Serif"/>
              </a:rPr>
              <a:t>response</a:t>
            </a:r>
            <a:r>
              <a:rPr dirty="0" sz="14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to</a:t>
            </a:r>
            <a:r>
              <a:rPr dirty="0" sz="14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450">
                <a:solidFill>
                  <a:srgbClr val="465258"/>
                </a:solidFill>
                <a:latin typeface="Microsoft Sans Serif"/>
                <a:cs typeface="Microsoft Sans Serif"/>
              </a:rPr>
              <a:t>treatment.)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44" y="3539142"/>
            <a:ext cx="8515985" cy="18688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86409" indent="-473075">
              <a:lnSpc>
                <a:spcPts val="3820"/>
              </a:lnSpc>
              <a:spcBef>
                <a:spcPts val="110"/>
              </a:spcBef>
              <a:buAutoNum type="arabicPlain" startAt="2"/>
              <a:tabLst>
                <a:tab pos="487045" algn="l"/>
              </a:tabLst>
            </a:pPr>
            <a:r>
              <a:rPr dirty="0" sz="3300" spc="-10">
                <a:solidFill>
                  <a:srgbClr val="124679"/>
                </a:solidFill>
                <a:latin typeface="Microsoft Sans Serif"/>
                <a:cs typeface="Microsoft Sans Serif"/>
              </a:rPr>
              <a:t>Reduce</a:t>
            </a:r>
            <a:r>
              <a:rPr dirty="0" sz="3300" spc="-1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0">
                <a:solidFill>
                  <a:srgbClr val="124679"/>
                </a:solidFill>
                <a:latin typeface="Microsoft Sans Serif"/>
                <a:cs typeface="Microsoft Sans Serif"/>
              </a:rPr>
              <a:t>exposure</a:t>
            </a:r>
            <a:r>
              <a:rPr dirty="0" sz="3300" spc="-1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124679"/>
                </a:solidFill>
                <a:latin typeface="Microsoft Sans Serif"/>
                <a:cs typeface="Microsoft Sans Serif"/>
              </a:rPr>
              <a:t>to</a:t>
            </a:r>
            <a:r>
              <a:rPr dirty="0" sz="3300" spc="-9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0">
                <a:solidFill>
                  <a:srgbClr val="124679"/>
                </a:solidFill>
                <a:latin typeface="Microsoft Sans Serif"/>
                <a:cs typeface="Microsoft Sans Serif"/>
              </a:rPr>
              <a:t>risk</a:t>
            </a:r>
            <a:endParaRPr sz="3300">
              <a:latin typeface="Microsoft Sans Serif"/>
              <a:cs typeface="Microsoft Sans Serif"/>
            </a:endParaRPr>
          </a:p>
          <a:p>
            <a:pPr marL="12700">
              <a:lnSpc>
                <a:spcPts val="3704"/>
              </a:lnSpc>
              <a:tabLst>
                <a:tab pos="915669" algn="l"/>
              </a:tabLst>
            </a:pPr>
            <a:r>
              <a:rPr dirty="0" baseline="-5050" sz="4950" spc="-22">
                <a:solidFill>
                  <a:srgbClr val="124679"/>
                </a:solidFill>
                <a:latin typeface="Microsoft Sans Serif"/>
                <a:cs typeface="Microsoft Sans Serif"/>
              </a:rPr>
              <a:t>fact</a:t>
            </a:r>
            <a:r>
              <a:rPr dirty="0" baseline="-5050" sz="4950" spc="-2685">
                <a:solidFill>
                  <a:srgbClr val="124679"/>
                </a:solidFill>
                <a:latin typeface="Microsoft Sans Serif"/>
                <a:cs typeface="Microsoft Sans Serif"/>
              </a:rPr>
              <a:t>o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•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	</a:t>
            </a:r>
            <a:r>
              <a:rPr dirty="0" baseline="-5050" sz="4950" spc="-989">
                <a:solidFill>
                  <a:srgbClr val="124679"/>
                </a:solidFill>
                <a:latin typeface="Microsoft Sans Serif"/>
                <a:cs typeface="Microsoft Sans Serif"/>
              </a:rPr>
              <a:t>r</a:t>
            </a:r>
            <a:r>
              <a:rPr dirty="0" sz="1950" spc="-660">
                <a:solidFill>
                  <a:srgbClr val="465258"/>
                </a:solidFill>
                <a:latin typeface="Microsoft Sans Serif"/>
                <a:cs typeface="Microsoft Sans Serif"/>
              </a:rPr>
              <a:t>S</a:t>
            </a:r>
            <a:r>
              <a:rPr dirty="0" baseline="-5050" sz="4950" spc="-1514">
                <a:solidFill>
                  <a:srgbClr val="124679"/>
                </a:solidFill>
                <a:latin typeface="Microsoft Sans Serif"/>
                <a:cs typeface="Microsoft Sans Serif"/>
              </a:rPr>
              <a:t>s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ta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y</a:t>
            </a:r>
            <a:r>
              <a:rPr dirty="0" sz="1950" spc="-1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awa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y</a:t>
            </a:r>
            <a:r>
              <a:rPr dirty="0" sz="19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fro</a:t>
            </a:r>
            <a:r>
              <a:rPr dirty="0" sz="1950" spc="25">
                <a:solidFill>
                  <a:srgbClr val="465258"/>
                </a:solidFill>
                <a:latin typeface="Microsoft Sans Serif"/>
                <a:cs typeface="Microsoft Sans Serif"/>
              </a:rPr>
              <a:t>m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tobacc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o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smoke</a:t>
            </a:r>
            <a:endParaRPr sz="1950">
              <a:latin typeface="Microsoft Sans Serif"/>
              <a:cs typeface="Microsoft Sans Serif"/>
            </a:endParaRPr>
          </a:p>
          <a:p>
            <a:pPr lvl="1" marL="972819" indent="-282575">
              <a:lnSpc>
                <a:spcPts val="2225"/>
              </a:lnSpc>
              <a:buChar char="•"/>
              <a:tabLst>
                <a:tab pos="972819" algn="l"/>
                <a:tab pos="973455" algn="l"/>
              </a:tabLst>
            </a:pP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Patients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should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not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avoid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exercise</a:t>
            </a:r>
            <a:endParaRPr sz="1950">
              <a:latin typeface="Microsoft Sans Serif"/>
              <a:cs typeface="Microsoft Sans Serif"/>
            </a:endParaRPr>
          </a:p>
          <a:p>
            <a:pPr lvl="1" marL="973455" indent="-282575">
              <a:lnSpc>
                <a:spcPct val="100000"/>
              </a:lnSpc>
              <a:spcBef>
                <a:spcPts val="35"/>
              </a:spcBef>
              <a:buChar char="•"/>
              <a:tabLst>
                <a:tab pos="973455" algn="l"/>
                <a:tab pos="974090" algn="l"/>
              </a:tabLst>
            </a:pP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Identify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other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triggers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avoid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them,</a:t>
            </a:r>
            <a:r>
              <a:rPr dirty="0" sz="19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although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less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proven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clinical</a:t>
            </a:r>
            <a:endParaRPr sz="1950">
              <a:latin typeface="Microsoft Sans Serif"/>
              <a:cs typeface="Microsoft Sans Serif"/>
            </a:endParaRPr>
          </a:p>
          <a:p>
            <a:pPr marL="974725">
              <a:lnSpc>
                <a:spcPct val="100000"/>
              </a:lnSpc>
              <a:spcBef>
                <a:spcPts val="35"/>
              </a:spcBef>
            </a:pP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benefit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472" y="4333157"/>
            <a:ext cx="7143750" cy="930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6065" marR="5080" indent="-254000">
              <a:lnSpc>
                <a:spcPct val="101499"/>
              </a:lnSpc>
              <a:spcBef>
                <a:spcPts val="95"/>
              </a:spcBef>
            </a:pPr>
            <a:r>
              <a:rPr dirty="0" sz="1950" spc="10">
                <a:solidFill>
                  <a:srgbClr val="3E3E3E"/>
                </a:solidFill>
                <a:latin typeface="Microsoft Sans Serif"/>
                <a:cs typeface="Microsoft Sans Serif"/>
              </a:rPr>
              <a:t>Spacers</a:t>
            </a:r>
            <a:r>
              <a:rPr dirty="0" sz="1950" spc="-9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30">
                <a:solidFill>
                  <a:srgbClr val="3E3E3E"/>
                </a:solidFill>
                <a:latin typeface="Microsoft Sans Serif"/>
                <a:cs typeface="Microsoft Sans Serif"/>
              </a:rPr>
              <a:t>may</a:t>
            </a:r>
            <a:r>
              <a:rPr dirty="0" sz="1950" spc="-25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3E3E3E"/>
                </a:solidFill>
                <a:latin typeface="Microsoft Sans Serif"/>
                <a:cs typeface="Microsoft Sans Serif"/>
              </a:rPr>
              <a:t>be</a:t>
            </a:r>
            <a:r>
              <a:rPr dirty="0" sz="1950" spc="-1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3E3E3E"/>
                </a:solidFill>
                <a:latin typeface="Microsoft Sans Serif"/>
                <a:cs typeface="Microsoft Sans Serif"/>
              </a:rPr>
              <a:t>used</a:t>
            </a:r>
            <a:r>
              <a:rPr dirty="0" sz="1950" spc="-2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3E3E3E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1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3E3E3E"/>
                </a:solidFill>
                <a:latin typeface="Microsoft Sans Serif"/>
                <a:cs typeface="Microsoft Sans Serif"/>
              </a:rPr>
              <a:t>children,</a:t>
            </a:r>
            <a:r>
              <a:rPr dirty="0" sz="1950" spc="-3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3E3E3E"/>
                </a:solidFill>
                <a:latin typeface="Microsoft Sans Serif"/>
                <a:cs typeface="Microsoft Sans Serif"/>
              </a:rPr>
              <a:t>those</a:t>
            </a:r>
            <a:r>
              <a:rPr dirty="0" sz="1950" spc="-3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3E3E3E"/>
                </a:solidFill>
                <a:latin typeface="Microsoft Sans Serif"/>
                <a:cs typeface="Microsoft Sans Serif"/>
              </a:rPr>
              <a:t>experiencing</a:t>
            </a:r>
            <a:r>
              <a:rPr dirty="0" sz="1950" spc="-15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3E3E3E"/>
                </a:solidFill>
                <a:latin typeface="Microsoft Sans Serif"/>
                <a:cs typeface="Microsoft Sans Serif"/>
              </a:rPr>
              <a:t>side</a:t>
            </a:r>
            <a:r>
              <a:rPr dirty="0" sz="1950" spc="-30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E3E3E"/>
                </a:solidFill>
                <a:latin typeface="Microsoft Sans Serif"/>
                <a:cs typeface="Microsoft Sans Serif"/>
              </a:rPr>
              <a:t>effects </a:t>
            </a:r>
            <a:r>
              <a:rPr dirty="0" sz="1950" spc="-505">
                <a:solidFill>
                  <a:srgbClr val="3E3E3E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3E3E3E"/>
                </a:solidFill>
                <a:latin typeface="Microsoft Sans Serif"/>
                <a:cs typeface="Microsoft Sans Serif"/>
              </a:rPr>
              <a:t>from </a:t>
            </a:r>
            <a:r>
              <a:rPr dirty="0" sz="1950" spc="-5">
                <a:solidFill>
                  <a:srgbClr val="3E3E3E"/>
                </a:solidFill>
                <a:latin typeface="Microsoft Sans Serif"/>
                <a:cs typeface="Microsoft Sans Serif"/>
              </a:rPr>
              <a:t>steroid </a:t>
            </a:r>
            <a:r>
              <a:rPr dirty="0" sz="1950" spc="5">
                <a:solidFill>
                  <a:srgbClr val="3E3E3E"/>
                </a:solidFill>
                <a:latin typeface="Microsoft Sans Serif"/>
                <a:cs typeface="Microsoft Sans Serif"/>
              </a:rPr>
              <a:t>inhalers, </a:t>
            </a:r>
            <a:r>
              <a:rPr dirty="0" sz="1950" spc="10">
                <a:solidFill>
                  <a:srgbClr val="3E3E3E"/>
                </a:solidFill>
                <a:latin typeface="Microsoft Sans Serif"/>
                <a:cs typeface="Microsoft Sans Serif"/>
              </a:rPr>
              <a:t>or people </a:t>
            </a:r>
            <a:r>
              <a:rPr dirty="0" sz="1950" spc="-10">
                <a:solidFill>
                  <a:srgbClr val="3E3E3E"/>
                </a:solidFill>
                <a:latin typeface="Microsoft Sans Serif"/>
                <a:cs typeface="Microsoft Sans Serif"/>
              </a:rPr>
              <a:t>having difficulty </a:t>
            </a:r>
            <a:r>
              <a:rPr dirty="0" sz="1950" spc="-5">
                <a:solidFill>
                  <a:srgbClr val="3E3E3E"/>
                </a:solidFill>
                <a:latin typeface="Microsoft Sans Serif"/>
                <a:cs typeface="Microsoft Sans Serif"/>
              </a:rPr>
              <a:t>with </a:t>
            </a:r>
            <a:r>
              <a:rPr dirty="0" sz="1950">
                <a:solidFill>
                  <a:srgbClr val="3E3E3E"/>
                </a:solidFill>
                <a:latin typeface="Microsoft Sans Serif"/>
                <a:cs typeface="Microsoft Sans Serif"/>
              </a:rPr>
              <a:t>inhaler </a:t>
            </a:r>
            <a:r>
              <a:rPr dirty="0" sz="1950" spc="5">
                <a:solidFill>
                  <a:srgbClr val="3E3E3E"/>
                </a:solidFill>
                <a:latin typeface="Microsoft Sans Serif"/>
                <a:cs typeface="Microsoft Sans Serif"/>
              </a:rPr>
              <a:t> technique</a:t>
            </a:r>
            <a:endParaRPr sz="19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83940"/>
            <a:ext cx="4466033" cy="3349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683940"/>
            <a:ext cx="4819650" cy="334939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208" y="249133"/>
            <a:ext cx="3536315" cy="11417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425"/>
              </a:lnSpc>
              <a:spcBef>
                <a:spcPts val="100"/>
              </a:spcBef>
            </a:pPr>
            <a:r>
              <a:rPr dirty="0" sz="3700" spc="-100">
                <a:solidFill>
                  <a:srgbClr val="124679"/>
                </a:solidFill>
              </a:rPr>
              <a:t>MEDICATIONS </a:t>
            </a:r>
            <a:r>
              <a:rPr dirty="0" sz="3600" spc="965">
                <a:solidFill>
                  <a:srgbClr val="124679"/>
                </a:solidFill>
              </a:rPr>
              <a:t>–</a:t>
            </a:r>
            <a:endParaRPr sz="3600"/>
          </a:p>
          <a:p>
            <a:pPr marL="23495">
              <a:lnSpc>
                <a:spcPts val="4365"/>
              </a:lnSpc>
            </a:pPr>
            <a:r>
              <a:rPr dirty="0" sz="3650" spc="-25">
                <a:solidFill>
                  <a:srgbClr val="124679"/>
                </a:solidFill>
              </a:rPr>
              <a:t>Controllers: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456283" y="1322237"/>
            <a:ext cx="7096125" cy="3395979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203835" marR="385445" indent="-188595">
              <a:lnSpc>
                <a:spcPct val="79800"/>
              </a:lnSpc>
              <a:spcBef>
                <a:spcPts val="615"/>
              </a:spcBef>
              <a:buChar char="•"/>
              <a:tabLst>
                <a:tab pos="204470" algn="l"/>
              </a:tabLst>
            </a:pPr>
            <a:r>
              <a:rPr dirty="0" sz="2150" spc="-20">
                <a:solidFill>
                  <a:srgbClr val="124679"/>
                </a:solidFill>
                <a:latin typeface="Microsoft Sans Serif"/>
                <a:cs typeface="Microsoft Sans Serif"/>
              </a:rPr>
              <a:t>Inhaled</a:t>
            </a:r>
            <a:r>
              <a:rPr dirty="0" sz="2150" spc="-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glucocorticosteroids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:</a:t>
            </a:r>
            <a:r>
              <a:rPr dirty="0" sz="21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Budesonide,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Fluticasone, </a:t>
            </a:r>
            <a:r>
              <a:rPr dirty="0" sz="2150" spc="-5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Beclomethasone,</a:t>
            </a:r>
            <a:r>
              <a:rPr dirty="0" sz="2150" spc="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Mometasone</a:t>
            </a:r>
            <a:endParaRPr sz="2150">
              <a:latin typeface="Microsoft Sans Serif"/>
              <a:cs typeface="Microsoft Sans Serif"/>
            </a:endParaRPr>
          </a:p>
          <a:p>
            <a:pPr marL="201295" indent="-189230">
              <a:lnSpc>
                <a:spcPts val="2375"/>
              </a:lnSpc>
              <a:buChar char="•"/>
              <a:tabLst>
                <a:tab pos="201930" algn="l"/>
              </a:tabLst>
            </a:pPr>
            <a:r>
              <a:rPr dirty="0" sz="2150" spc="-30">
                <a:solidFill>
                  <a:srgbClr val="124679"/>
                </a:solidFill>
                <a:latin typeface="Microsoft Sans Serif"/>
                <a:cs typeface="Microsoft Sans Serif"/>
              </a:rPr>
              <a:t>Leukotriene</a:t>
            </a:r>
            <a:r>
              <a:rPr dirty="0" sz="215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modifiers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: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Montelukast</a:t>
            </a:r>
            <a:endParaRPr sz="2150">
              <a:latin typeface="Microsoft Sans Serif"/>
              <a:cs typeface="Microsoft Sans Serif"/>
            </a:endParaRPr>
          </a:p>
          <a:p>
            <a:pPr marL="201930" indent="-189230">
              <a:lnSpc>
                <a:spcPct val="100000"/>
              </a:lnSpc>
              <a:spcBef>
                <a:spcPts val="305"/>
              </a:spcBef>
              <a:buChar char="•"/>
              <a:tabLst>
                <a:tab pos="202565" algn="l"/>
              </a:tabLst>
            </a:pP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Long-acting</a:t>
            </a:r>
            <a:r>
              <a:rPr dirty="0" sz="2150" spc="-8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124679"/>
                </a:solidFill>
                <a:latin typeface="Microsoft Sans Serif"/>
                <a:cs typeface="Microsoft Sans Serif"/>
              </a:rPr>
              <a:t>β2-agonists:</a:t>
            </a:r>
            <a:r>
              <a:rPr dirty="0" sz="2150" spc="-9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Salmeterol,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Formoterol</a:t>
            </a:r>
            <a:endParaRPr sz="2150">
              <a:latin typeface="Microsoft Sans Serif"/>
              <a:cs typeface="Microsoft Sans Serif"/>
            </a:endParaRPr>
          </a:p>
          <a:p>
            <a:pPr marL="201930" indent="-189230">
              <a:lnSpc>
                <a:spcPct val="100000"/>
              </a:lnSpc>
              <a:spcBef>
                <a:spcPts val="300"/>
              </a:spcBef>
              <a:buChar char="•"/>
              <a:tabLst>
                <a:tab pos="202565" algn="l"/>
              </a:tabLst>
            </a:pP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Long-acting</a:t>
            </a:r>
            <a:r>
              <a:rPr dirty="0" sz="215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anti-cholinergic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: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Tiotropium</a:t>
            </a:r>
            <a:endParaRPr sz="2150">
              <a:latin typeface="Microsoft Sans Serif"/>
              <a:cs typeface="Microsoft Sans Serif"/>
            </a:endParaRPr>
          </a:p>
          <a:p>
            <a:pPr marL="201930" indent="-189230">
              <a:lnSpc>
                <a:spcPct val="100000"/>
              </a:lnSpc>
              <a:spcBef>
                <a:spcPts val="315"/>
              </a:spcBef>
              <a:buChar char="•"/>
              <a:tabLst>
                <a:tab pos="202565" algn="l"/>
              </a:tabLst>
            </a:pP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Methylxanthines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:</a:t>
            </a:r>
            <a:r>
              <a:rPr dirty="0" sz="21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Theophylline</a:t>
            </a:r>
            <a:endParaRPr sz="2150">
              <a:latin typeface="Microsoft Sans Serif"/>
              <a:cs typeface="Microsoft Sans Serif"/>
            </a:endParaRPr>
          </a:p>
          <a:p>
            <a:pPr marL="201295" indent="-188595">
              <a:lnSpc>
                <a:spcPct val="100000"/>
              </a:lnSpc>
              <a:spcBef>
                <a:spcPts val="300"/>
              </a:spcBef>
              <a:buChar char="•"/>
              <a:tabLst>
                <a:tab pos="201295" algn="l"/>
              </a:tabLst>
            </a:pPr>
            <a:r>
              <a:rPr dirty="0" sz="2150" spc="-35">
                <a:solidFill>
                  <a:srgbClr val="124679"/>
                </a:solidFill>
                <a:latin typeface="Microsoft Sans Serif"/>
                <a:cs typeface="Microsoft Sans Serif"/>
              </a:rPr>
              <a:t>Systemic</a:t>
            </a:r>
            <a:r>
              <a:rPr dirty="0" sz="2150" spc="-9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124679"/>
                </a:solidFill>
                <a:latin typeface="Microsoft Sans Serif"/>
                <a:cs typeface="Microsoft Sans Serif"/>
              </a:rPr>
              <a:t>glucocorticosteroids</a:t>
            </a:r>
            <a:endParaRPr sz="2150">
              <a:latin typeface="Microsoft Sans Serif"/>
              <a:cs typeface="Microsoft Sans Serif"/>
            </a:endParaRPr>
          </a:p>
          <a:p>
            <a:pPr marL="203835" marR="5080" indent="-187960">
              <a:lnSpc>
                <a:spcPts val="2180"/>
              </a:lnSpc>
              <a:spcBef>
                <a:spcPts val="844"/>
              </a:spcBef>
              <a:buChar char="•"/>
              <a:tabLst>
                <a:tab pos="205104" algn="l"/>
              </a:tabLst>
            </a:pPr>
            <a:r>
              <a:rPr dirty="0" sz="2150" spc="-10">
                <a:solidFill>
                  <a:srgbClr val="124679"/>
                </a:solidFill>
                <a:latin typeface="Microsoft Sans Serif"/>
                <a:cs typeface="Microsoft Sans Serif"/>
              </a:rPr>
              <a:t>“Biologics”:</a:t>
            </a:r>
            <a:r>
              <a:rPr dirty="0" sz="2150" spc="-9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Anti-IgE: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omalizumab,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anti-IL4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&amp;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5: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 dupilumab, </a:t>
            </a:r>
            <a:r>
              <a:rPr dirty="0" sz="2150" spc="-5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benralizumab,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mepolizumab,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anti-TSLP: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tezepelumab</a:t>
            </a:r>
            <a:endParaRPr sz="2150">
              <a:latin typeface="Microsoft Sans Serif"/>
              <a:cs typeface="Microsoft Sans Serif"/>
            </a:endParaRPr>
          </a:p>
          <a:p>
            <a:pPr marL="203835" indent="-189230">
              <a:lnSpc>
                <a:spcPct val="100000"/>
              </a:lnSpc>
              <a:spcBef>
                <a:spcPts val="204"/>
              </a:spcBef>
              <a:buChar char="•"/>
              <a:tabLst>
                <a:tab pos="204470" algn="l"/>
              </a:tabLst>
            </a:pPr>
            <a:r>
              <a:rPr dirty="0" sz="2150" spc="-20">
                <a:solidFill>
                  <a:srgbClr val="124679"/>
                </a:solidFill>
                <a:latin typeface="Microsoft Sans Serif"/>
                <a:cs typeface="Microsoft Sans Serif"/>
              </a:rPr>
              <a:t>Immunotherapy</a:t>
            </a:r>
            <a:endParaRPr sz="2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0759" y="397343"/>
            <a:ext cx="5686425" cy="5886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00" spc="-90">
                <a:solidFill>
                  <a:srgbClr val="124679"/>
                </a:solidFill>
              </a:rPr>
              <a:t>MEDICATIONS</a:t>
            </a:r>
            <a:r>
              <a:rPr dirty="0" sz="3700" spc="-105">
                <a:solidFill>
                  <a:srgbClr val="124679"/>
                </a:solidFill>
              </a:rPr>
              <a:t> </a:t>
            </a:r>
            <a:r>
              <a:rPr dirty="0" sz="3600" spc="965">
                <a:solidFill>
                  <a:srgbClr val="124679"/>
                </a:solidFill>
              </a:rPr>
              <a:t>–</a:t>
            </a:r>
            <a:r>
              <a:rPr dirty="0" sz="3600" spc="-75">
                <a:solidFill>
                  <a:srgbClr val="124679"/>
                </a:solidFill>
              </a:rPr>
              <a:t> </a:t>
            </a:r>
            <a:r>
              <a:rPr dirty="0" sz="3650" spc="-35">
                <a:solidFill>
                  <a:srgbClr val="124679"/>
                </a:solidFill>
              </a:rPr>
              <a:t>Relievers: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537986" y="1557719"/>
            <a:ext cx="7984490" cy="252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1930" indent="-189230">
              <a:lnSpc>
                <a:spcPts val="2450"/>
              </a:lnSpc>
              <a:spcBef>
                <a:spcPts val="95"/>
              </a:spcBef>
              <a:buChar char="•"/>
              <a:tabLst>
                <a:tab pos="202565" algn="l"/>
              </a:tabLst>
            </a:pP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Rapid-acting</a:t>
            </a:r>
            <a:r>
              <a:rPr dirty="0" sz="2150" spc="-6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124679"/>
                </a:solidFill>
                <a:latin typeface="Microsoft Sans Serif"/>
                <a:cs typeface="Microsoft Sans Serif"/>
              </a:rPr>
              <a:t>inhaled</a:t>
            </a:r>
            <a:r>
              <a:rPr dirty="0" sz="2150" spc="-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124679"/>
                </a:solidFill>
                <a:latin typeface="Microsoft Sans Serif"/>
                <a:cs typeface="Microsoft Sans Serif"/>
              </a:rPr>
              <a:t>β-agonists:</a:t>
            </a:r>
            <a:r>
              <a:rPr dirty="0" sz="2150" spc="-7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Salbutamol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(Albuterol),</a:t>
            </a:r>
            <a:endParaRPr sz="2150">
              <a:latin typeface="Microsoft Sans Serif"/>
              <a:cs typeface="Microsoft Sans Serif"/>
            </a:endParaRPr>
          </a:p>
          <a:p>
            <a:pPr marL="204470">
              <a:lnSpc>
                <a:spcPts val="2450"/>
              </a:lnSpc>
            </a:pP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epinephrine,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Terbutaline,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(formoterol)</a:t>
            </a:r>
            <a:endParaRPr sz="2150">
              <a:latin typeface="Microsoft Sans Serif"/>
              <a:cs typeface="Microsoft Sans Serif"/>
            </a:endParaRPr>
          </a:p>
          <a:p>
            <a:pPr marL="201930" indent="-189230">
              <a:lnSpc>
                <a:spcPct val="100000"/>
              </a:lnSpc>
              <a:spcBef>
                <a:spcPts val="430"/>
              </a:spcBef>
              <a:buChar char="•"/>
              <a:tabLst>
                <a:tab pos="202565" algn="l"/>
              </a:tabLst>
            </a:pPr>
            <a:r>
              <a:rPr dirty="0" sz="2150" spc="-35">
                <a:solidFill>
                  <a:srgbClr val="124679"/>
                </a:solidFill>
                <a:latin typeface="Microsoft Sans Serif"/>
                <a:cs typeface="Microsoft Sans Serif"/>
              </a:rPr>
              <a:t>Anticholinergics:</a:t>
            </a:r>
            <a:r>
              <a:rPr dirty="0" sz="215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Ipratropium</a:t>
            </a:r>
            <a:endParaRPr sz="2150">
              <a:latin typeface="Microsoft Sans Serif"/>
              <a:cs typeface="Microsoft Sans Serif"/>
            </a:endParaRPr>
          </a:p>
          <a:p>
            <a:pPr marL="204470" marR="5080" indent="-192405">
              <a:lnSpc>
                <a:spcPts val="2320"/>
              </a:lnSpc>
              <a:spcBef>
                <a:spcPts val="990"/>
              </a:spcBef>
              <a:buChar char="•"/>
              <a:tabLst>
                <a:tab pos="201295" algn="l"/>
              </a:tabLst>
            </a:pPr>
            <a:r>
              <a:rPr dirty="0" sz="2150" spc="-40">
                <a:solidFill>
                  <a:srgbClr val="124679"/>
                </a:solidFill>
                <a:latin typeface="Microsoft Sans Serif"/>
                <a:cs typeface="Microsoft Sans Serif"/>
              </a:rPr>
              <a:t>Systemic</a:t>
            </a:r>
            <a:r>
              <a:rPr dirty="0" sz="2150" spc="2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glucocorticosteroids:</a:t>
            </a:r>
            <a:r>
              <a:rPr dirty="0" sz="2150" spc="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Methylprednisolone,</a:t>
            </a:r>
            <a:r>
              <a:rPr dirty="0" sz="2150" spc="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Prednisolone, </a:t>
            </a:r>
            <a:r>
              <a:rPr dirty="0" sz="2150" spc="-5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Prednisone,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Dexamethasone,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hydrocortisone</a:t>
            </a:r>
            <a:endParaRPr sz="2150">
              <a:latin typeface="Microsoft Sans Serif"/>
              <a:cs typeface="Microsoft Sans Serif"/>
            </a:endParaRPr>
          </a:p>
          <a:p>
            <a:pPr marL="205104" indent="-189230">
              <a:lnSpc>
                <a:spcPct val="100000"/>
              </a:lnSpc>
              <a:spcBef>
                <a:spcPts val="390"/>
              </a:spcBef>
              <a:buChar char="•"/>
              <a:tabLst>
                <a:tab pos="205740" algn="l"/>
              </a:tabLst>
            </a:pPr>
            <a:r>
              <a:rPr dirty="0" sz="2150" spc="-5">
                <a:solidFill>
                  <a:srgbClr val="124679"/>
                </a:solidFill>
                <a:latin typeface="Microsoft Sans Serif"/>
                <a:cs typeface="Microsoft Sans Serif"/>
              </a:rPr>
              <a:t>Mg</a:t>
            </a:r>
            <a:r>
              <a:rPr dirty="0" sz="2150" spc="-8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124679"/>
                </a:solidFill>
                <a:latin typeface="Microsoft Sans Serif"/>
                <a:cs typeface="Microsoft Sans Serif"/>
              </a:rPr>
              <a:t>sulfate</a:t>
            </a:r>
            <a:endParaRPr sz="215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565"/>
              </a:spcBef>
              <a:buChar char="•"/>
              <a:tabLst>
                <a:tab pos="203200" algn="l"/>
              </a:tabLst>
            </a:pPr>
            <a:r>
              <a:rPr dirty="0" sz="2150" spc="-25">
                <a:solidFill>
                  <a:srgbClr val="124679"/>
                </a:solidFill>
                <a:latin typeface="Microsoft Sans Serif"/>
                <a:cs typeface="Microsoft Sans Serif"/>
              </a:rPr>
              <a:t>Methylxanthines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: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Aminophylline</a:t>
            </a:r>
            <a:endParaRPr sz="2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6323" y="5092944"/>
            <a:ext cx="1155065" cy="3492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830"/>
              </a:lnSpc>
              <a:spcBef>
                <a:spcPts val="175"/>
              </a:spcBef>
            </a:pP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Lo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w</a:t>
            </a:r>
            <a:r>
              <a:rPr dirty="0" sz="75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dos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e</a:t>
            </a:r>
            <a:r>
              <a:rPr dirty="0" sz="750" spc="-3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IC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S</a:t>
            </a:r>
            <a:r>
              <a:rPr dirty="0" sz="750" spc="-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10">
                <a:solidFill>
                  <a:srgbClr val="57585B"/>
                </a:solidFill>
                <a:latin typeface="Microsoft Sans Serif"/>
                <a:cs typeface="Microsoft Sans Serif"/>
              </a:rPr>
              <a:t>whenever  </a:t>
            </a:r>
            <a:r>
              <a:rPr dirty="0" sz="700" spc="15">
                <a:solidFill>
                  <a:srgbClr val="57585B"/>
                </a:solidFill>
                <a:latin typeface="Microsoft Sans Serif"/>
                <a:cs typeface="Microsoft Sans Serif"/>
              </a:rPr>
              <a:t>SABA</a:t>
            </a:r>
            <a:r>
              <a:rPr dirty="0" sz="70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taken,</a:t>
            </a:r>
            <a:r>
              <a:rPr dirty="0" sz="750" spc="-3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or</a:t>
            </a:r>
            <a:r>
              <a:rPr dirty="0" sz="750" spc="-1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daily</a:t>
            </a:r>
            <a:r>
              <a:rPr dirty="0" sz="750" spc="-3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LTRA, </a:t>
            </a:r>
            <a:r>
              <a:rPr dirty="0" sz="700" spc="-17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or</a:t>
            </a:r>
            <a:r>
              <a:rPr dirty="0" sz="750" spc="-2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add</a:t>
            </a:r>
            <a:r>
              <a:rPr dirty="0" sz="750" spc="-2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HDM</a:t>
            </a:r>
            <a:r>
              <a:rPr dirty="0" sz="750" spc="-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SLIT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2390" y="5092889"/>
            <a:ext cx="894715" cy="3492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-635">
              <a:lnSpc>
                <a:spcPts val="830"/>
              </a:lnSpc>
              <a:spcBef>
                <a:spcPts val="180"/>
              </a:spcBef>
            </a:pPr>
            <a:r>
              <a:rPr dirty="0" sz="700" spc="15">
                <a:solidFill>
                  <a:srgbClr val="57585B"/>
                </a:solidFill>
                <a:latin typeface="Microsoft Sans Serif"/>
                <a:cs typeface="Microsoft Sans Serif"/>
              </a:rPr>
              <a:t>Medium</a:t>
            </a:r>
            <a:r>
              <a:rPr dirty="0" sz="700" spc="-3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dose</a:t>
            </a:r>
            <a:r>
              <a:rPr dirty="0" sz="75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ICS,</a:t>
            </a:r>
            <a:r>
              <a:rPr dirty="0" sz="75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or </a:t>
            </a:r>
            <a:r>
              <a:rPr dirty="0" sz="700" spc="-17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add </a:t>
            </a:r>
            <a:r>
              <a:rPr dirty="0" sz="700" spc="15">
                <a:solidFill>
                  <a:srgbClr val="57585B"/>
                </a:solidFill>
                <a:latin typeface="Microsoft Sans Serif"/>
                <a:cs typeface="Microsoft Sans Serif"/>
              </a:rPr>
              <a:t>LTRA,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or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add 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HDM</a:t>
            </a:r>
            <a:r>
              <a:rPr dirty="0" sz="750" spc="-4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SLIT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9096" y="5086940"/>
            <a:ext cx="972819" cy="3276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740"/>
              </a:lnSpc>
              <a:spcBef>
                <a:spcPts val="250"/>
              </a:spcBef>
            </a:pP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Add LAMA or 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LTRA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or 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HD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M</a:t>
            </a:r>
            <a:r>
              <a:rPr dirty="0" sz="750" spc="-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10">
                <a:solidFill>
                  <a:srgbClr val="57585B"/>
                </a:solidFill>
                <a:latin typeface="Microsoft Sans Serif"/>
                <a:cs typeface="Microsoft Sans Serif"/>
              </a:rPr>
              <a:t>SLIT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,</a:t>
            </a:r>
            <a:r>
              <a:rPr dirty="0" sz="700" spc="-1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o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r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switc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h</a:t>
            </a:r>
            <a:r>
              <a:rPr dirty="0" sz="75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to 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high</a:t>
            </a:r>
            <a:r>
              <a:rPr dirty="0" sz="750" spc="-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dose</a:t>
            </a:r>
            <a:r>
              <a:rPr dirty="0" sz="750" spc="-3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ICS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7998" y="4690588"/>
            <a:ext cx="274383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aseline="5847" sz="1425" spc="7">
                <a:solidFill>
                  <a:srgbClr val="414042"/>
                </a:solidFill>
                <a:latin typeface="Microsoft Sans Serif"/>
                <a:cs typeface="Microsoft Sans Serif"/>
              </a:rPr>
              <a:t>RELIEVER</a:t>
            </a:r>
            <a:r>
              <a:rPr dirty="0" baseline="5847" sz="1425" spc="7">
                <a:solidFill>
                  <a:srgbClr val="414042"/>
                </a:solidFill>
                <a:latin typeface="Microsoft Sans Serif"/>
                <a:cs typeface="Microsoft Sans Serif"/>
              </a:rPr>
              <a:t>:</a:t>
            </a:r>
            <a:r>
              <a:rPr dirty="0" baseline="5847" sz="1425" spc="-104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5847" sz="1425" spc="15">
                <a:solidFill>
                  <a:srgbClr val="414042"/>
                </a:solidFill>
                <a:latin typeface="Microsoft Sans Serif"/>
                <a:cs typeface="Microsoft Sans Serif"/>
              </a:rPr>
              <a:t>As-</a:t>
            </a:r>
            <a:r>
              <a:rPr dirty="0" baseline="5555" sz="1500" spc="-15">
                <a:solidFill>
                  <a:srgbClr val="414042"/>
                </a:solidFill>
                <a:latin typeface="Microsoft Sans Serif"/>
                <a:cs typeface="Microsoft Sans Serif"/>
              </a:rPr>
              <a:t>neede</a:t>
            </a:r>
            <a:r>
              <a:rPr dirty="0" baseline="5555" sz="1500" spc="-7">
                <a:solidFill>
                  <a:srgbClr val="414042"/>
                </a:solidFill>
                <a:latin typeface="Microsoft Sans Serif"/>
                <a:cs typeface="Microsoft Sans Serif"/>
              </a:rPr>
              <a:t>d</a:t>
            </a:r>
            <a:r>
              <a:rPr dirty="0" baseline="5555" sz="1500" spc="127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5847" sz="1425" spc="7">
                <a:solidFill>
                  <a:srgbClr val="414042"/>
                </a:solidFill>
                <a:latin typeface="Microsoft Sans Serif"/>
                <a:cs typeface="Microsoft Sans Serif"/>
              </a:rPr>
              <a:t>short-</a:t>
            </a:r>
            <a:r>
              <a:rPr dirty="0" baseline="5555" sz="1500" spc="-15">
                <a:solidFill>
                  <a:srgbClr val="414042"/>
                </a:solidFill>
                <a:latin typeface="Microsoft Sans Serif"/>
                <a:cs typeface="Microsoft Sans Serif"/>
              </a:rPr>
              <a:t>actin</a:t>
            </a:r>
            <a:r>
              <a:rPr dirty="0" baseline="5555" sz="1500" spc="-15">
                <a:solidFill>
                  <a:srgbClr val="414042"/>
                </a:solidFill>
                <a:latin typeface="Microsoft Sans Serif"/>
                <a:cs typeface="Microsoft Sans Serif"/>
              </a:rPr>
              <a:t>g</a:t>
            </a:r>
            <a:r>
              <a:rPr dirty="0" baseline="5555" sz="1500" spc="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5847" sz="1425">
                <a:solidFill>
                  <a:srgbClr val="414042"/>
                </a:solidFill>
                <a:latin typeface="Microsoft Sans Serif"/>
                <a:cs typeface="Microsoft Sans Serif"/>
              </a:rPr>
              <a:t>beta</a:t>
            </a:r>
            <a:r>
              <a:rPr dirty="0" sz="550" spc="5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r>
              <a:rPr dirty="0" baseline="5847" sz="1425" spc="-7">
                <a:solidFill>
                  <a:srgbClr val="414042"/>
                </a:solidFill>
                <a:latin typeface="Microsoft Sans Serif"/>
                <a:cs typeface="Microsoft Sans Serif"/>
              </a:rPr>
              <a:t>-</a:t>
            </a:r>
            <a:r>
              <a:rPr dirty="0" baseline="5847" sz="1425" spc="7">
                <a:solidFill>
                  <a:srgbClr val="414042"/>
                </a:solidFill>
                <a:latin typeface="Microsoft Sans Serif"/>
                <a:cs typeface="Microsoft Sans Serif"/>
              </a:rPr>
              <a:t>agonist</a:t>
            </a:r>
            <a:endParaRPr baseline="5847" sz="1425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3775" y="4171649"/>
            <a:ext cx="970280" cy="473709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44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</a:t>
            </a:r>
            <a:r>
              <a:rPr dirty="0" sz="1100" spc="-5">
                <a:solidFill>
                  <a:srgbClr val="414042"/>
                </a:solidFill>
                <a:latin typeface="Microsoft Sans Serif"/>
                <a:cs typeface="Microsoft Sans Serif"/>
              </a:rPr>
              <a:t>P</a:t>
            </a:r>
            <a:r>
              <a:rPr dirty="0" sz="11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1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ts val="965"/>
              </a:lnSpc>
              <a:spcBef>
                <a:spcPts val="130"/>
              </a:spcBef>
            </a:pP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Tak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e</a:t>
            </a:r>
            <a:r>
              <a:rPr dirty="0" sz="85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IC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S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whenever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ts val="965"/>
              </a:lnSpc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SAB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A</a:t>
            </a:r>
            <a:r>
              <a:rPr dirty="0" sz="850" spc="-5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taken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3295" y="4037216"/>
            <a:ext cx="864235" cy="4946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</a:t>
            </a:r>
            <a:r>
              <a:rPr dirty="0" sz="1100" spc="-5">
                <a:solidFill>
                  <a:srgbClr val="414042"/>
                </a:solidFill>
                <a:latin typeface="Microsoft Sans Serif"/>
                <a:cs typeface="Microsoft Sans Serif"/>
              </a:rPr>
              <a:t>P</a:t>
            </a:r>
            <a:r>
              <a:rPr dirty="0" sz="11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ts val="1015"/>
              </a:lnSpc>
              <a:spcBef>
                <a:spcPts val="15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Lo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w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15"/>
              </a:lnSpc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maintenance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ICS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5246" y="3856289"/>
            <a:ext cx="633095" cy="6324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340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</a:t>
            </a:r>
            <a:r>
              <a:rPr dirty="0" sz="1100" spc="-5">
                <a:solidFill>
                  <a:srgbClr val="414042"/>
                </a:solidFill>
                <a:latin typeface="Microsoft Sans Serif"/>
                <a:cs typeface="Microsoft Sans Serif"/>
              </a:rPr>
              <a:t>P</a:t>
            </a:r>
            <a:r>
              <a:rPr dirty="0" sz="11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endParaRPr sz="950">
              <a:latin typeface="Microsoft Sans Serif"/>
              <a:cs typeface="Microsoft Sans Serif"/>
            </a:endParaRPr>
          </a:p>
          <a:p>
            <a:pPr marL="12700" marR="5080" indent="635">
              <a:lnSpc>
                <a:spcPts val="990"/>
              </a:lnSpc>
              <a:spcBef>
                <a:spcPts val="27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Low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maintenance 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ICS-LABA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5158" y="3706464"/>
            <a:ext cx="913765" cy="6051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</a:t>
            </a:r>
            <a:r>
              <a:rPr dirty="0" sz="1100" spc="-5">
                <a:solidFill>
                  <a:srgbClr val="414042"/>
                </a:solidFill>
                <a:latin typeface="Microsoft Sans Serif"/>
                <a:cs typeface="Microsoft Sans Serif"/>
              </a:rPr>
              <a:t>P</a:t>
            </a:r>
            <a:r>
              <a:rPr dirty="0" sz="11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4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Medium/high</a:t>
            </a:r>
            <a:endParaRPr sz="850">
              <a:latin typeface="Microsoft Sans Serif"/>
              <a:cs typeface="Microsoft Sans Serif"/>
            </a:endParaRPr>
          </a:p>
          <a:p>
            <a:pPr marL="12700" marR="5080">
              <a:lnSpc>
                <a:spcPct val="101299"/>
              </a:lnSpc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maintenance </a:t>
            </a:r>
            <a:r>
              <a:rPr dirty="0" sz="850" spc="-2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ICS-LABA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9208" y="3536783"/>
            <a:ext cx="1152525" cy="11125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60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</a:t>
            </a:r>
            <a:r>
              <a:rPr dirty="0" sz="1100" spc="-5">
                <a:solidFill>
                  <a:srgbClr val="414042"/>
                </a:solidFill>
                <a:latin typeface="Microsoft Sans Serif"/>
                <a:cs typeface="Microsoft Sans Serif"/>
              </a:rPr>
              <a:t>P</a:t>
            </a:r>
            <a:r>
              <a:rPr dirty="0" sz="11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5</a:t>
            </a:r>
            <a:endParaRPr sz="9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70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Add-on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LAMA</a:t>
            </a:r>
            <a:endParaRPr sz="850">
              <a:latin typeface="Microsoft Sans Serif"/>
              <a:cs typeface="Microsoft Sans Serif"/>
            </a:endParaRPr>
          </a:p>
          <a:p>
            <a:pPr marL="13335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Refer</a:t>
            </a:r>
            <a:r>
              <a:rPr dirty="0" sz="850" spc="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assessment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of</a:t>
            </a:r>
            <a:r>
              <a:rPr dirty="0" sz="850" spc="-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phenotype.</a:t>
            </a:r>
            <a:r>
              <a:rPr dirty="0" sz="850" spc="-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Consider </a:t>
            </a:r>
            <a:r>
              <a:rPr dirty="0" sz="850" spc="-2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high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maintenance </a:t>
            </a:r>
            <a:r>
              <a:rPr dirty="0" sz="850" spc="-2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ICS-LABA,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25">
                <a:solidFill>
                  <a:srgbClr val="414042"/>
                </a:solidFill>
                <a:latin typeface="Microsoft Sans Serif"/>
                <a:cs typeface="Microsoft Sans Serif"/>
              </a:rPr>
              <a:t>±</a:t>
            </a:r>
            <a:r>
              <a:rPr dirty="0" sz="850" spc="5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anti-IgE,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944"/>
              </a:lnSpc>
            </a:pPr>
            <a:r>
              <a:rPr dirty="0" sz="800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IL5/5R,</a:t>
            </a:r>
            <a:r>
              <a:rPr dirty="0" sz="850" spc="9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anti-IL4R,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00" spc="-5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TSLP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2312" y="3199143"/>
            <a:ext cx="266827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RELIEVER:</a:t>
            </a:r>
            <a:r>
              <a:rPr dirty="0" sz="950" spc="-7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5">
                <a:solidFill>
                  <a:srgbClr val="414042"/>
                </a:solidFill>
                <a:latin typeface="Microsoft Sans Serif"/>
                <a:cs typeface="Microsoft Sans Serif"/>
              </a:rPr>
              <a:t>As-</a:t>
            </a:r>
            <a:r>
              <a:rPr dirty="0" sz="1000" spc="-5">
                <a:solidFill>
                  <a:srgbClr val="414042"/>
                </a:solidFill>
                <a:latin typeface="Microsoft Sans Serif"/>
                <a:cs typeface="Microsoft Sans Serif"/>
              </a:rPr>
              <a:t>needed</a:t>
            </a:r>
            <a:r>
              <a:rPr dirty="0" sz="1000" spc="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14042"/>
                </a:solidFill>
                <a:latin typeface="Microsoft Sans Serif"/>
                <a:cs typeface="Microsoft Sans Serif"/>
              </a:rPr>
              <a:t>low-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1000" spc="7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7312" y="2597450"/>
            <a:ext cx="1762760" cy="3524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STEPS</a:t>
            </a:r>
            <a:r>
              <a:rPr dirty="0" sz="110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1</a:t>
            </a:r>
            <a:r>
              <a:rPr dirty="0" sz="950" spc="15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70">
                <a:solidFill>
                  <a:srgbClr val="414042"/>
                </a:solidFill>
                <a:latin typeface="Microsoft Sans Serif"/>
                <a:cs typeface="Microsoft Sans Serif"/>
              </a:rPr>
              <a:t>–</a:t>
            </a:r>
            <a:r>
              <a:rPr dirty="0" sz="9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As-needed</a:t>
            </a:r>
            <a:r>
              <a:rPr dirty="0" sz="850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low</a:t>
            </a:r>
            <a:r>
              <a:rPr dirty="0" sz="850" spc="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3852" y="2397297"/>
            <a:ext cx="727075" cy="6324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1100" spc="-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ts val="990"/>
              </a:lnSpc>
              <a:spcBef>
                <a:spcPts val="27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Low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maintenance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5682" y="2231239"/>
            <a:ext cx="727075" cy="6324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spc="-1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1100" spc="-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14042"/>
                </a:solidFill>
                <a:latin typeface="Microsoft Sans Serif"/>
                <a:cs typeface="Microsoft Sans Serif"/>
              </a:rPr>
              <a:t>4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ts val="990"/>
              </a:lnSpc>
              <a:spcBef>
                <a:spcPts val="27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Medium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maintenance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3040" y="1503854"/>
            <a:ext cx="2912745" cy="7499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885"/>
              </a:lnSpc>
              <a:spcBef>
                <a:spcPts val="135"/>
              </a:spcBef>
            </a:pP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of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modifiable</a:t>
            </a:r>
            <a:r>
              <a:rPr dirty="0" sz="7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risk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factors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ts val="885"/>
              </a:lnSpc>
            </a:pPr>
            <a:r>
              <a:rPr dirty="0" sz="750" spc="1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7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Non-pharmacological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strategies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50" spc="15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medications (adjust</a:t>
            </a:r>
            <a:r>
              <a:rPr dirty="0" sz="7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down/up/between</a:t>
            </a:r>
            <a:r>
              <a:rPr dirty="0" sz="7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tracks)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 Education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2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skills</a:t>
            </a:r>
            <a:r>
              <a:rPr dirty="0" sz="75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training</a:t>
            </a:r>
            <a:endParaRPr sz="750">
              <a:latin typeface="Microsoft Sans Serif"/>
              <a:cs typeface="Microsoft Sans Serif"/>
            </a:endParaRPr>
          </a:p>
          <a:p>
            <a:pPr algn="r" marR="283845">
              <a:lnSpc>
                <a:spcPct val="100000"/>
              </a:lnSpc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5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9208" y="2219697"/>
            <a:ext cx="1152525" cy="9429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Add-on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LAMA</a:t>
            </a:r>
            <a:endParaRPr sz="850">
              <a:latin typeface="Microsoft Sans Serif"/>
              <a:cs typeface="Microsoft Sans Serif"/>
            </a:endParaRPr>
          </a:p>
          <a:p>
            <a:pPr marL="13335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Refer</a:t>
            </a:r>
            <a:r>
              <a:rPr dirty="0" sz="850" spc="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assessment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of</a:t>
            </a:r>
            <a:r>
              <a:rPr dirty="0" sz="850" spc="-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phenotype.</a:t>
            </a:r>
            <a:r>
              <a:rPr dirty="0" sz="850" spc="-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Consider </a:t>
            </a:r>
            <a:r>
              <a:rPr dirty="0" sz="850" spc="-2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high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maintenance </a:t>
            </a:r>
            <a:r>
              <a:rPr dirty="0" sz="850" spc="-2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ICS-formoterol,</a:t>
            </a:r>
            <a:endParaRPr sz="850">
              <a:latin typeface="Microsoft Sans Serif"/>
              <a:cs typeface="Microsoft Sans Serif"/>
            </a:endParaRPr>
          </a:p>
          <a:p>
            <a:pPr marL="12700" marR="47625" indent="635">
              <a:lnSpc>
                <a:spcPts val="990"/>
              </a:lnSpc>
            </a:pPr>
            <a:r>
              <a:rPr dirty="0" sz="850" spc="-25">
                <a:solidFill>
                  <a:srgbClr val="414042"/>
                </a:solidFill>
                <a:latin typeface="Microsoft Sans Serif"/>
                <a:cs typeface="Microsoft Sans Serif"/>
              </a:rPr>
              <a:t>±</a:t>
            </a:r>
            <a:r>
              <a:rPr dirty="0" sz="850" spc="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IgE,</a:t>
            </a:r>
            <a:r>
              <a:rPr dirty="0" sz="850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IL5/5R, </a:t>
            </a:r>
            <a:r>
              <a:rPr dirty="0" sz="850" spc="-2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IL4R,</a:t>
            </a:r>
            <a:r>
              <a:rPr dirty="0" sz="850" spc="114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5">
                <a:solidFill>
                  <a:srgbClr val="414042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TSLP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81837" y="350582"/>
            <a:ext cx="1826260" cy="43878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dirty="0" sz="1400" spc="70"/>
              <a:t>Adults</a:t>
            </a:r>
            <a:r>
              <a:rPr dirty="0" sz="1400" spc="-10"/>
              <a:t> </a:t>
            </a:r>
            <a:r>
              <a:rPr dirty="0" sz="1400" spc="80"/>
              <a:t>&amp;</a:t>
            </a:r>
            <a:r>
              <a:rPr dirty="0" sz="1400" spc="-15"/>
              <a:t> </a:t>
            </a:r>
            <a:r>
              <a:rPr dirty="0" sz="1400" spc="45"/>
              <a:t>adolescents</a:t>
            </a:r>
            <a:endParaRPr sz="1400"/>
          </a:p>
          <a:p>
            <a:pPr marL="12700">
              <a:lnSpc>
                <a:spcPts val="1625"/>
              </a:lnSpc>
            </a:pPr>
            <a:r>
              <a:rPr dirty="0" sz="1400" spc="-5"/>
              <a:t>12+</a:t>
            </a:r>
            <a:r>
              <a:rPr dirty="0" sz="1400" spc="-15"/>
              <a:t> </a:t>
            </a:r>
            <a:r>
              <a:rPr dirty="0" sz="1400" spc="35"/>
              <a:t>years</a:t>
            </a:r>
            <a:endParaRPr sz="1400"/>
          </a:p>
        </p:txBody>
      </p:sp>
      <p:sp>
        <p:nvSpPr>
          <p:cNvPr id="19" name="object 19"/>
          <p:cNvSpPr txBox="1"/>
          <p:nvPr/>
        </p:nvSpPr>
        <p:spPr>
          <a:xfrm>
            <a:off x="481837" y="813921"/>
            <a:ext cx="2067560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195"/>
              </a:lnSpc>
              <a:spcBef>
                <a:spcPts val="90"/>
              </a:spcBef>
            </a:pPr>
            <a:r>
              <a:rPr dirty="0" sz="1000" spc="20">
                <a:solidFill>
                  <a:srgbClr val="221F1F"/>
                </a:solidFill>
                <a:latin typeface="Microsoft Sans Serif"/>
                <a:cs typeface="Microsoft Sans Serif"/>
              </a:rPr>
              <a:t>Personalized</a:t>
            </a:r>
            <a:r>
              <a:rPr dirty="0" sz="100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25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100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221F1F"/>
                </a:solidFill>
                <a:latin typeface="Microsoft Sans Serif"/>
                <a:cs typeface="Microsoft Sans Serif"/>
              </a:rPr>
              <a:t>management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ts val="1195"/>
              </a:lnSpc>
            </a:pP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Assess</a:t>
            </a:r>
            <a:r>
              <a:rPr dirty="0" sz="1000" spc="-5">
                <a:solidFill>
                  <a:srgbClr val="414042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10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Adjust</a:t>
            </a:r>
            <a:r>
              <a:rPr dirty="0" sz="1000" spc="-5">
                <a:solidFill>
                  <a:srgbClr val="414042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Review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837" y="1115662"/>
            <a:ext cx="149542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10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individual</a:t>
            </a:r>
            <a:r>
              <a:rPr dirty="0" sz="9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patient</a:t>
            </a:r>
            <a:r>
              <a:rPr dirty="0" sz="100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needs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6447" y="1217114"/>
            <a:ext cx="849630" cy="603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Symptoms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Exacerbations</a:t>
            </a:r>
            <a:r>
              <a:rPr dirty="0" sz="750" spc="-4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Side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-effects</a:t>
            </a:r>
            <a:r>
              <a:rPr dirty="0" sz="75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Lung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ts val="900"/>
              </a:lnSpc>
              <a:spcBef>
                <a:spcPts val="5"/>
              </a:spcBef>
            </a:pP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function</a:t>
            </a:r>
            <a:endParaRPr sz="750">
              <a:latin typeface="Microsoft Sans Serif"/>
              <a:cs typeface="Microsoft Sans Serif"/>
            </a:endParaRPr>
          </a:p>
          <a:p>
            <a:pPr marL="13335">
              <a:lnSpc>
                <a:spcPts val="900"/>
              </a:lnSpc>
            </a:pP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Patient</a:t>
            </a:r>
            <a:r>
              <a:rPr dirty="0" sz="75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satisfaction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3040" y="368374"/>
            <a:ext cx="1700530" cy="699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Confirmation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of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diagnosis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if</a:t>
            </a:r>
            <a:r>
              <a:rPr dirty="0" sz="750" spc="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necessary</a:t>
            </a:r>
            <a:endParaRPr sz="750">
              <a:latin typeface="Microsoft Sans Serif"/>
              <a:cs typeface="Microsoft Sans Serif"/>
            </a:endParaRPr>
          </a:p>
          <a:p>
            <a:pPr marL="12700" marR="375285">
              <a:lnSpc>
                <a:spcPct val="89700"/>
              </a:lnSpc>
              <a:spcBef>
                <a:spcPts val="90"/>
              </a:spcBef>
            </a:pPr>
            <a:r>
              <a:rPr dirty="0" sz="750" spc="15">
                <a:solidFill>
                  <a:srgbClr val="221F1F"/>
                </a:solidFill>
                <a:latin typeface="Microsoft Sans Serif"/>
                <a:cs typeface="Microsoft Sans Serif"/>
              </a:rPr>
              <a:t>Symptom</a:t>
            </a:r>
            <a:r>
              <a:rPr dirty="0" sz="75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control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2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r>
              <a:rPr dirty="0" sz="7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modifiable </a:t>
            </a:r>
            <a:r>
              <a:rPr dirty="0" sz="750" spc="-18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risk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factors (see </a:t>
            </a:r>
            <a:r>
              <a:rPr dirty="0" sz="750" spc="15">
                <a:solidFill>
                  <a:srgbClr val="221F1F"/>
                </a:solidFill>
                <a:latin typeface="Microsoft Sans Serif"/>
                <a:cs typeface="Microsoft Sans Serif"/>
              </a:rPr>
              <a:t>Box 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2-2B) 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Inhaler</a:t>
            </a:r>
            <a:r>
              <a:rPr dirty="0" sz="7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0">
                <a:solidFill>
                  <a:srgbClr val="221F1F"/>
                </a:solidFill>
                <a:latin typeface="Microsoft Sans Serif"/>
                <a:cs typeface="Microsoft Sans Serif"/>
              </a:rPr>
              <a:t>technique</a:t>
            </a:r>
            <a:r>
              <a:rPr dirty="0" sz="750" spc="-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2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r>
              <a:rPr dirty="0" sz="7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adherence Patient</a:t>
            </a:r>
            <a:endParaRPr sz="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750" spc="5">
                <a:solidFill>
                  <a:srgbClr val="221F1F"/>
                </a:solidFill>
                <a:latin typeface="Microsoft Sans Serif"/>
                <a:cs typeface="Microsoft Sans Serif"/>
              </a:rPr>
              <a:t>preferences</a:t>
            </a:r>
            <a:r>
              <a:rPr dirty="0" sz="750" spc="-3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1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7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5">
                <a:solidFill>
                  <a:srgbClr val="221F1F"/>
                </a:solidFill>
                <a:latin typeface="Microsoft Sans Serif"/>
                <a:cs typeface="Microsoft Sans Serif"/>
              </a:rPr>
              <a:t>goals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300" y="2608770"/>
            <a:ext cx="1537335" cy="8401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85"/>
              </a:lnSpc>
              <a:spcBef>
                <a:spcPts val="114"/>
              </a:spcBef>
            </a:pPr>
            <a:r>
              <a:rPr dirty="0" sz="950" spc="5">
                <a:solidFill>
                  <a:srgbClr val="EB9237"/>
                </a:solidFill>
                <a:latin typeface="Microsoft Sans Serif"/>
                <a:cs typeface="Microsoft Sans Serif"/>
              </a:rPr>
              <a:t>CONTROLLER</a:t>
            </a:r>
            <a:r>
              <a:rPr dirty="0" sz="950" spc="-45">
                <a:solidFill>
                  <a:srgbClr val="EB9237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85"/>
              </a:lnSpc>
            </a:pPr>
            <a:r>
              <a:rPr dirty="0" sz="900" spc="20">
                <a:solidFill>
                  <a:srgbClr val="EB9237"/>
                </a:solidFill>
                <a:latin typeface="Microsoft Sans Serif"/>
                <a:cs typeface="Microsoft Sans Serif"/>
              </a:rPr>
              <a:t>PREFERRED</a:t>
            </a:r>
            <a:r>
              <a:rPr dirty="0" sz="900" spc="-35">
                <a:solidFill>
                  <a:srgbClr val="EB9237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EB9237"/>
                </a:solidFill>
                <a:latin typeface="Microsoft Sans Serif"/>
                <a:cs typeface="Microsoft Sans Serif"/>
              </a:rPr>
              <a:t>RELIEVER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(Track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1).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Using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reliever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reduces the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risk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of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exacerbations</a:t>
            </a:r>
            <a:r>
              <a:rPr dirty="0" sz="8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compared</a:t>
            </a:r>
            <a:r>
              <a:rPr dirty="0" sz="8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with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usin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g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SAB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A</a:t>
            </a:r>
            <a:r>
              <a:rPr dirty="0" sz="850" spc="-5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reliever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860" y="4083217"/>
            <a:ext cx="1593215" cy="8401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14"/>
              </a:spcBef>
            </a:pPr>
            <a:r>
              <a:rPr dirty="0" sz="950" spc="5">
                <a:solidFill>
                  <a:srgbClr val="EB9237"/>
                </a:solidFill>
                <a:latin typeface="Microsoft Sans Serif"/>
                <a:cs typeface="Microsoft Sans Serif"/>
              </a:rPr>
              <a:t>CONTROLLER</a:t>
            </a:r>
            <a:r>
              <a:rPr dirty="0" sz="950" spc="-45">
                <a:solidFill>
                  <a:srgbClr val="EB9237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120"/>
              </a:lnSpc>
            </a:pPr>
            <a:r>
              <a:rPr dirty="0" sz="1000" spc="-10">
                <a:solidFill>
                  <a:srgbClr val="0078AC"/>
                </a:solidFill>
                <a:latin typeface="Microsoft Sans Serif"/>
                <a:cs typeface="Microsoft Sans Serif"/>
              </a:rPr>
              <a:t>ALTERNATIV</a:t>
            </a:r>
            <a:r>
              <a:rPr dirty="0" sz="1000" spc="-5">
                <a:solidFill>
                  <a:srgbClr val="0078AC"/>
                </a:solidFill>
                <a:latin typeface="Microsoft Sans Serif"/>
                <a:cs typeface="Microsoft Sans Serif"/>
              </a:rPr>
              <a:t>E</a:t>
            </a:r>
            <a:r>
              <a:rPr dirty="0" sz="1000" spc="-30">
                <a:solidFill>
                  <a:srgbClr val="0078AC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0078AC"/>
                </a:solidFill>
                <a:latin typeface="Microsoft Sans Serif"/>
                <a:cs typeface="Microsoft Sans Serif"/>
              </a:rPr>
              <a:t>RELIEVER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(Track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2).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Before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considering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a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regime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n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wit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h</a:t>
            </a:r>
            <a:r>
              <a:rPr dirty="0" sz="850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SAB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A</a:t>
            </a:r>
            <a:r>
              <a:rPr dirty="0" sz="850" spc="-5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reliever,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check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if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the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patient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is likely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to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be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adherent</a:t>
            </a:r>
            <a:r>
              <a:rPr dirty="0" sz="8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with</a:t>
            </a:r>
            <a:r>
              <a:rPr dirty="0" sz="850" spc="-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daily</a:t>
            </a:r>
            <a:r>
              <a:rPr dirty="0" sz="85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controller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69463" y="3169608"/>
            <a:ext cx="59118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10">
                <a:solidFill>
                  <a:srgbClr val="6C6D70"/>
                </a:solidFill>
                <a:latin typeface="Microsoft Sans Serif"/>
                <a:cs typeface="Microsoft Sans Serif"/>
              </a:rPr>
              <a:t>See</a:t>
            </a:r>
            <a:r>
              <a:rPr dirty="0" sz="750" spc="-15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5">
                <a:solidFill>
                  <a:srgbClr val="6C6D70"/>
                </a:solidFill>
                <a:latin typeface="Microsoft Sans Serif"/>
                <a:cs typeface="Microsoft Sans Serif"/>
              </a:rPr>
              <a:t>GINA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00" spc="10">
                <a:solidFill>
                  <a:srgbClr val="6C6D70"/>
                </a:solidFill>
                <a:latin typeface="Microsoft Sans Serif"/>
                <a:cs typeface="Microsoft Sans Serif"/>
              </a:rPr>
              <a:t>severe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50" spc="-10">
                <a:solidFill>
                  <a:srgbClr val="6C6D70"/>
                </a:solidFill>
                <a:latin typeface="Microsoft Sans Serif"/>
                <a:cs typeface="Microsoft Sans Serif"/>
              </a:rPr>
              <a:t>asthma</a:t>
            </a:r>
            <a:r>
              <a:rPr dirty="0" sz="750" spc="-15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10">
                <a:solidFill>
                  <a:srgbClr val="6C6D70"/>
                </a:solidFill>
                <a:latin typeface="Microsoft Sans Serif"/>
                <a:cs typeface="Microsoft Sans Serif"/>
              </a:rPr>
              <a:t>guide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0501" y="958451"/>
            <a:ext cx="215312" cy="39290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2125" y="856295"/>
            <a:ext cx="345233" cy="28996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015" y="1655991"/>
            <a:ext cx="364093" cy="20535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8800" y="216905"/>
            <a:ext cx="754379" cy="77454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533719" y="5040062"/>
            <a:ext cx="2444750" cy="5365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323215" marR="80010">
              <a:lnSpc>
                <a:spcPts val="830"/>
              </a:lnSpc>
              <a:spcBef>
                <a:spcPts val="175"/>
              </a:spcBef>
            </a:pP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Add azithromycin (adults)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or LTRA.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As last resort </a:t>
            </a:r>
            <a:r>
              <a:rPr dirty="0" sz="750" spc="-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10">
                <a:solidFill>
                  <a:srgbClr val="57585B"/>
                </a:solidFill>
                <a:latin typeface="Microsoft Sans Serif"/>
                <a:cs typeface="Microsoft Sans Serif"/>
              </a:rPr>
              <a:t>consider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adding low dose OCS </a:t>
            </a:r>
            <a:r>
              <a:rPr dirty="0" sz="700">
                <a:solidFill>
                  <a:srgbClr val="57585B"/>
                </a:solidFill>
                <a:latin typeface="Microsoft Sans Serif"/>
                <a:cs typeface="Microsoft Sans Serif"/>
              </a:rPr>
              <a:t>but </a:t>
            </a:r>
            <a:r>
              <a:rPr dirty="0" sz="750" spc="-10">
                <a:solidFill>
                  <a:srgbClr val="57585B"/>
                </a:solidFill>
                <a:latin typeface="Microsoft Sans Serif"/>
                <a:cs typeface="Microsoft Sans Serif"/>
              </a:rPr>
              <a:t>consider side- </a:t>
            </a:r>
            <a:r>
              <a:rPr dirty="0" sz="750" spc="-18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700" spc="5">
                <a:solidFill>
                  <a:srgbClr val="57585B"/>
                </a:solidFill>
                <a:latin typeface="Microsoft Sans Serif"/>
                <a:cs typeface="Microsoft Sans Serif"/>
              </a:rPr>
              <a:t>effects</a:t>
            </a:r>
            <a:endParaRPr sz="7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430"/>
              </a:spcBef>
            </a:pPr>
            <a:r>
              <a:rPr dirty="0" sz="850" spc="10">
                <a:latin typeface="Microsoft Sans Serif"/>
                <a:cs typeface="Microsoft Sans Serif"/>
              </a:rPr>
              <a:t>©</a:t>
            </a:r>
            <a:r>
              <a:rPr dirty="0" sz="850" spc="-10">
                <a:latin typeface="Microsoft Sans Serif"/>
                <a:cs typeface="Microsoft Sans Serif"/>
              </a:rPr>
              <a:t> </a:t>
            </a:r>
            <a:r>
              <a:rPr dirty="0" sz="850">
                <a:latin typeface="Microsoft Sans Serif"/>
                <a:cs typeface="Microsoft Sans Serif"/>
              </a:rPr>
              <a:t>Global</a:t>
            </a:r>
            <a:r>
              <a:rPr dirty="0" sz="850" spc="-10">
                <a:latin typeface="Microsoft Sans Serif"/>
                <a:cs typeface="Microsoft Sans Serif"/>
              </a:rPr>
              <a:t> </a:t>
            </a:r>
            <a:r>
              <a:rPr dirty="0" sz="850">
                <a:latin typeface="Microsoft Sans Serif"/>
                <a:cs typeface="Microsoft Sans Serif"/>
              </a:rPr>
              <a:t>Initiative</a:t>
            </a:r>
            <a:r>
              <a:rPr dirty="0" sz="850" spc="-10">
                <a:latin typeface="Microsoft Sans Serif"/>
                <a:cs typeface="Microsoft Sans Serif"/>
              </a:rPr>
              <a:t> </a:t>
            </a:r>
            <a:r>
              <a:rPr dirty="0" sz="850">
                <a:latin typeface="Microsoft Sans Serif"/>
                <a:cs typeface="Microsoft Sans Serif"/>
              </a:rPr>
              <a:t>for</a:t>
            </a:r>
            <a:r>
              <a:rPr dirty="0" sz="850" spc="-5">
                <a:latin typeface="Microsoft Sans Serif"/>
                <a:cs typeface="Microsoft Sans Serif"/>
              </a:rPr>
              <a:t> </a:t>
            </a:r>
            <a:r>
              <a:rPr dirty="0" sz="850" spc="5">
                <a:latin typeface="Microsoft Sans Serif"/>
                <a:cs typeface="Microsoft Sans Serif"/>
              </a:rPr>
              <a:t>Asthma,</a:t>
            </a:r>
            <a:r>
              <a:rPr dirty="0" sz="850" spc="-35">
                <a:latin typeface="Microsoft Sans Serif"/>
                <a:cs typeface="Microsoft Sans Serif"/>
              </a:rPr>
              <a:t> </a:t>
            </a:r>
            <a:r>
              <a:rPr dirty="0" u="sng" sz="85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7"/>
              </a:rPr>
              <a:t>www.ginasthma.org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025" y="5051891"/>
            <a:ext cx="2298065" cy="6286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687705" marR="5080">
              <a:lnSpc>
                <a:spcPct val="104500"/>
              </a:lnSpc>
              <a:spcBef>
                <a:spcPts val="70"/>
              </a:spcBef>
            </a:pPr>
            <a:r>
              <a:rPr dirty="0" sz="850" spc="5">
                <a:solidFill>
                  <a:srgbClr val="6C6D70"/>
                </a:solidFill>
                <a:latin typeface="Microsoft Sans Serif"/>
                <a:cs typeface="Microsoft Sans Serif"/>
              </a:rPr>
              <a:t>Other </a:t>
            </a:r>
            <a:r>
              <a:rPr dirty="0" sz="850">
                <a:solidFill>
                  <a:srgbClr val="6C6D70"/>
                </a:solidFill>
                <a:latin typeface="Microsoft Sans Serif"/>
                <a:cs typeface="Microsoft Sans Serif"/>
              </a:rPr>
              <a:t>controller options for </a:t>
            </a:r>
            <a:r>
              <a:rPr dirty="0" sz="850" spc="-5">
                <a:solidFill>
                  <a:srgbClr val="6C6D70"/>
                </a:solidFill>
                <a:latin typeface="Microsoft Sans Serif"/>
                <a:cs typeface="Microsoft Sans Serif"/>
              </a:rPr>
              <a:t>either </a:t>
            </a:r>
            <a:r>
              <a:rPr dirty="0" sz="850" spc="-215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6C6D70"/>
                </a:solidFill>
                <a:latin typeface="Microsoft Sans Serif"/>
                <a:cs typeface="Microsoft Sans Serif"/>
              </a:rPr>
              <a:t>track (limited indications, </a:t>
            </a:r>
            <a:r>
              <a:rPr dirty="0" sz="850" spc="5">
                <a:solidFill>
                  <a:srgbClr val="6C6D70"/>
                </a:solidFill>
                <a:latin typeface="Microsoft Sans Serif"/>
                <a:cs typeface="Microsoft Sans Serif"/>
              </a:rPr>
              <a:t>or </a:t>
            </a:r>
            <a:r>
              <a:rPr dirty="0" sz="850" spc="-15">
                <a:solidFill>
                  <a:srgbClr val="6C6D70"/>
                </a:solidFill>
                <a:latin typeface="Microsoft Sans Serif"/>
                <a:cs typeface="Microsoft Sans Serif"/>
              </a:rPr>
              <a:t>less </a:t>
            </a:r>
            <a:r>
              <a:rPr dirty="0" sz="850" spc="-10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6C6D70"/>
                </a:solidFill>
                <a:latin typeface="Microsoft Sans Serif"/>
                <a:cs typeface="Microsoft Sans Serif"/>
              </a:rPr>
              <a:t>evidence</a:t>
            </a:r>
            <a:r>
              <a:rPr dirty="0" sz="850" spc="-20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6C6D70"/>
                </a:solidFill>
                <a:latin typeface="Microsoft Sans Serif"/>
                <a:cs typeface="Microsoft Sans Serif"/>
              </a:rPr>
              <a:t>for efficacy</a:t>
            </a:r>
            <a:r>
              <a:rPr dirty="0" sz="850" spc="-5">
                <a:solidFill>
                  <a:srgbClr val="6C6D70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6C6D70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5">
                <a:solidFill>
                  <a:srgbClr val="6C6D70"/>
                </a:solidFill>
                <a:latin typeface="Microsoft Sans Serif"/>
                <a:cs typeface="Microsoft Sans Serif"/>
              </a:rPr>
              <a:t> safety)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850" spc="5">
                <a:latin typeface="Microsoft Sans Serif"/>
                <a:cs typeface="Microsoft Sans Serif"/>
              </a:rPr>
              <a:t>GINA</a:t>
            </a:r>
            <a:r>
              <a:rPr dirty="0" sz="850" spc="-35">
                <a:latin typeface="Microsoft Sans Serif"/>
                <a:cs typeface="Microsoft Sans Serif"/>
              </a:rPr>
              <a:t> </a:t>
            </a:r>
            <a:r>
              <a:rPr dirty="0" sz="850" spc="5">
                <a:latin typeface="Microsoft Sans Serif"/>
                <a:cs typeface="Microsoft Sans Serif"/>
              </a:rPr>
              <a:t>2022,</a:t>
            </a:r>
            <a:r>
              <a:rPr dirty="0" sz="850" spc="-25">
                <a:latin typeface="Microsoft Sans Serif"/>
                <a:cs typeface="Microsoft Sans Serif"/>
              </a:rPr>
              <a:t> </a:t>
            </a:r>
            <a:r>
              <a:rPr dirty="0" sz="850" spc="5">
                <a:latin typeface="Microsoft Sans Serif"/>
                <a:cs typeface="Microsoft Sans Serif"/>
              </a:rPr>
              <a:t>Box</a:t>
            </a:r>
            <a:r>
              <a:rPr dirty="0" sz="850" spc="-25">
                <a:latin typeface="Microsoft Sans Serif"/>
                <a:cs typeface="Microsoft Sans Serif"/>
              </a:rPr>
              <a:t> </a:t>
            </a:r>
            <a:r>
              <a:rPr dirty="0" sz="850" spc="-5">
                <a:latin typeface="Microsoft Sans Serif"/>
                <a:cs typeface="Microsoft Sans Serif"/>
              </a:rPr>
              <a:t>3-5A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8376" y="272174"/>
            <a:ext cx="2141220" cy="624205"/>
            <a:chOff x="348376" y="272174"/>
            <a:chExt cx="2141220" cy="62420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376" y="272174"/>
              <a:ext cx="2141076" cy="62367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2952" y="306750"/>
              <a:ext cx="2030730" cy="513080"/>
            </a:xfrm>
            <a:custGeom>
              <a:avLst/>
              <a:gdLst/>
              <a:ahLst/>
              <a:cxnLst/>
              <a:rect l="l" t="t" r="r" b="b"/>
              <a:pathLst>
                <a:path w="2030730" h="513080">
                  <a:moveTo>
                    <a:pt x="0" y="85391"/>
                  </a:moveTo>
                  <a:lnTo>
                    <a:pt x="6810" y="52125"/>
                  </a:lnTo>
                  <a:lnTo>
                    <a:pt x="25145" y="25145"/>
                  </a:lnTo>
                  <a:lnTo>
                    <a:pt x="52125" y="6810"/>
                  </a:lnTo>
                  <a:lnTo>
                    <a:pt x="85391" y="0"/>
                  </a:lnTo>
                  <a:lnTo>
                    <a:pt x="1945147" y="0"/>
                  </a:lnTo>
                  <a:lnTo>
                    <a:pt x="1978413" y="6810"/>
                  </a:lnTo>
                  <a:lnTo>
                    <a:pt x="2005393" y="25145"/>
                  </a:lnTo>
                  <a:lnTo>
                    <a:pt x="2023729" y="52125"/>
                  </a:lnTo>
                  <a:lnTo>
                    <a:pt x="2030539" y="85391"/>
                  </a:lnTo>
                  <a:lnTo>
                    <a:pt x="2030539" y="427481"/>
                  </a:lnTo>
                  <a:lnTo>
                    <a:pt x="2023729" y="460748"/>
                  </a:lnTo>
                  <a:lnTo>
                    <a:pt x="2005393" y="487989"/>
                  </a:lnTo>
                  <a:lnTo>
                    <a:pt x="1978413" y="506325"/>
                  </a:lnTo>
                  <a:lnTo>
                    <a:pt x="1945147" y="512873"/>
                  </a:lnTo>
                  <a:lnTo>
                    <a:pt x="85391" y="512873"/>
                  </a:lnTo>
                  <a:lnTo>
                    <a:pt x="52125" y="506325"/>
                  </a:lnTo>
                  <a:lnTo>
                    <a:pt x="25145" y="487989"/>
                  </a:lnTo>
                  <a:lnTo>
                    <a:pt x="6810" y="460748"/>
                  </a:lnTo>
                  <a:lnTo>
                    <a:pt x="0" y="427481"/>
                  </a:lnTo>
                  <a:lnTo>
                    <a:pt x="0" y="85391"/>
                  </a:lnTo>
                </a:path>
              </a:pathLst>
            </a:custGeom>
            <a:ln w="261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0" y="5454870"/>
            <a:ext cx="791210" cy="230504"/>
            <a:chOff x="0" y="5454870"/>
            <a:chExt cx="791210" cy="230504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454870"/>
              <a:ext cx="790789" cy="2174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8335" y="5489446"/>
              <a:ext cx="696595" cy="182880"/>
            </a:xfrm>
            <a:custGeom>
              <a:avLst/>
              <a:gdLst/>
              <a:ahLst/>
              <a:cxnLst/>
              <a:rect l="l" t="t" r="r" b="b"/>
              <a:pathLst>
                <a:path w="696595" h="182879">
                  <a:moveTo>
                    <a:pt x="0" y="30908"/>
                  </a:moveTo>
                  <a:lnTo>
                    <a:pt x="2357" y="18859"/>
                  </a:lnTo>
                  <a:lnTo>
                    <a:pt x="9167" y="9167"/>
                  </a:lnTo>
                  <a:lnTo>
                    <a:pt x="18859" y="2357"/>
                  </a:lnTo>
                  <a:lnTo>
                    <a:pt x="30908" y="0"/>
                  </a:lnTo>
                  <a:lnTo>
                    <a:pt x="665583" y="0"/>
                  </a:lnTo>
                  <a:lnTo>
                    <a:pt x="677632" y="2357"/>
                  </a:lnTo>
                  <a:lnTo>
                    <a:pt x="687585" y="9167"/>
                  </a:lnTo>
                  <a:lnTo>
                    <a:pt x="694134" y="18859"/>
                  </a:lnTo>
                  <a:lnTo>
                    <a:pt x="696491" y="30908"/>
                  </a:lnTo>
                  <a:lnTo>
                    <a:pt x="696491" y="155066"/>
                  </a:lnTo>
                  <a:lnTo>
                    <a:pt x="694134" y="167116"/>
                  </a:lnTo>
                  <a:lnTo>
                    <a:pt x="687585" y="177069"/>
                  </a:lnTo>
                  <a:lnTo>
                    <a:pt x="678680" y="182832"/>
                  </a:lnTo>
                </a:path>
                <a:path w="696595" h="182879">
                  <a:moveTo>
                    <a:pt x="17811" y="182832"/>
                  </a:moveTo>
                  <a:lnTo>
                    <a:pt x="9167" y="177069"/>
                  </a:lnTo>
                  <a:lnTo>
                    <a:pt x="2357" y="167116"/>
                  </a:lnTo>
                  <a:lnTo>
                    <a:pt x="0" y="155066"/>
                  </a:lnTo>
                  <a:lnTo>
                    <a:pt x="0" y="30908"/>
                  </a:lnTo>
                </a:path>
              </a:pathLst>
            </a:custGeom>
            <a:ln w="261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1404" y="4124287"/>
            <a:ext cx="997585" cy="6565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3335" marR="100965" indent="-1270">
              <a:lnSpc>
                <a:spcPct val="95800"/>
              </a:lnSpc>
              <a:spcBef>
                <a:spcPts val="160"/>
              </a:spcBef>
            </a:pPr>
            <a:r>
              <a:rPr dirty="0" sz="800">
                <a:solidFill>
                  <a:srgbClr val="474748"/>
                </a:solidFill>
                <a:latin typeface="Microsoft Sans Serif"/>
                <a:cs typeface="Microsoft Sans Serif"/>
              </a:rPr>
              <a:t>Add-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on</a:t>
            </a:r>
            <a:r>
              <a:rPr dirty="0" sz="850" spc="5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74748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IL5</a:t>
            </a:r>
            <a:r>
              <a:rPr dirty="0" sz="850" spc="-4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74748"/>
                </a:solidFill>
                <a:latin typeface="Microsoft Sans Serif"/>
                <a:cs typeface="Microsoft Sans Serif"/>
              </a:rPr>
              <a:t>or, </a:t>
            </a:r>
            <a:r>
              <a:rPr dirty="0" sz="800" spc="-20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as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last </a:t>
            </a:r>
            <a:r>
              <a:rPr dirty="0" sz="800" spc="5">
                <a:solidFill>
                  <a:srgbClr val="474748"/>
                </a:solidFill>
                <a:latin typeface="Microsoft Sans Serif"/>
                <a:cs typeface="Microsoft Sans Serif"/>
              </a:rPr>
              <a:t>resort, </a:t>
            </a:r>
            <a:r>
              <a:rPr dirty="0" sz="800" spc="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consider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74748"/>
                </a:solidFill>
                <a:latin typeface="Microsoft Sans Serif"/>
                <a:cs typeface="Microsoft Sans Serif"/>
              </a:rPr>
              <a:t>add-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on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lo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w</a:t>
            </a:r>
            <a:r>
              <a:rPr dirty="0" sz="850" spc="-5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dos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e</a:t>
            </a:r>
            <a:r>
              <a:rPr dirty="0" sz="850" spc="-3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OCS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,</a:t>
            </a:r>
            <a:r>
              <a:rPr dirty="0" sz="850" spc="-6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but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ts val="1000"/>
              </a:lnSpc>
            </a:pP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consider</a:t>
            </a:r>
            <a:r>
              <a:rPr dirty="0" sz="850" spc="-2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5">
                <a:solidFill>
                  <a:srgbClr val="474748"/>
                </a:solidFill>
                <a:latin typeface="Microsoft Sans Serif"/>
                <a:cs typeface="Microsoft Sans Serif"/>
              </a:rPr>
              <a:t>side-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effects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797" y="5199607"/>
            <a:ext cx="2613025" cy="2901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>
                <a:solidFill>
                  <a:srgbClr val="57585B"/>
                </a:solidFill>
                <a:latin typeface="Microsoft Sans Serif"/>
                <a:cs typeface="Microsoft Sans Serif"/>
              </a:rPr>
              <a:t>*Very</a:t>
            </a:r>
            <a:r>
              <a:rPr dirty="0" sz="850" spc="-1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57585B"/>
                </a:solidFill>
                <a:latin typeface="Microsoft Sans Serif"/>
                <a:cs typeface="Microsoft Sans Serif"/>
              </a:rPr>
              <a:t>low</a:t>
            </a:r>
            <a:r>
              <a:rPr dirty="0" sz="850" spc="1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dose:</a:t>
            </a:r>
            <a:r>
              <a:rPr dirty="0" sz="850" spc="1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BUD-FORM</a:t>
            </a:r>
            <a:r>
              <a:rPr dirty="0" sz="85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100/6</a:t>
            </a:r>
            <a:r>
              <a:rPr dirty="0" sz="850" spc="-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57585B"/>
                </a:solidFill>
                <a:latin typeface="Microsoft Sans Serif"/>
                <a:cs typeface="Microsoft Sans Serif"/>
              </a:rPr>
              <a:t>mcg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†Low dose: BUD-FORM</a:t>
            </a:r>
            <a:r>
              <a:rPr dirty="0" sz="850" spc="-2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200/6 mcg</a:t>
            </a:r>
            <a:r>
              <a:rPr dirty="0" sz="850" spc="3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57585B"/>
                </a:solidFill>
                <a:latin typeface="Microsoft Sans Serif"/>
                <a:cs typeface="Microsoft Sans Serif"/>
              </a:rPr>
              <a:t>(metered</a:t>
            </a:r>
            <a:r>
              <a:rPr dirty="0" sz="850" spc="2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57585B"/>
                </a:solidFill>
                <a:latin typeface="Microsoft Sans Serif"/>
                <a:cs typeface="Microsoft Sans Serif"/>
              </a:rPr>
              <a:t>doses).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950" y="3106471"/>
            <a:ext cx="1214120" cy="571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045"/>
              </a:lnSpc>
              <a:spcBef>
                <a:spcPts val="130"/>
              </a:spcBef>
            </a:pPr>
            <a:r>
              <a:rPr dirty="0" sz="900" spc="15">
                <a:solidFill>
                  <a:srgbClr val="F89A39"/>
                </a:solidFill>
                <a:latin typeface="Microsoft Sans Serif"/>
                <a:cs typeface="Microsoft Sans Serif"/>
              </a:rPr>
              <a:t>PREFERRED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ts val="1105"/>
              </a:lnSpc>
            </a:pPr>
            <a:r>
              <a:rPr dirty="0" sz="950" spc="-10">
                <a:solidFill>
                  <a:srgbClr val="F89A39"/>
                </a:solidFill>
                <a:latin typeface="Microsoft Sans Serif"/>
                <a:cs typeface="Microsoft Sans Serif"/>
              </a:rPr>
              <a:t>CONTROLLER</a:t>
            </a:r>
            <a:endParaRPr sz="9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3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to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prevent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exacerbations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control symptoms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830" y="4186251"/>
            <a:ext cx="1240155" cy="5353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Other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controller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options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(limited indications,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or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less evidence for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efficacy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safety)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390" y="4886754"/>
            <a:ext cx="628650" cy="1727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50" spc="5">
                <a:solidFill>
                  <a:srgbClr val="0078AC"/>
                </a:solidFill>
                <a:latin typeface="Microsoft Sans Serif"/>
                <a:cs typeface="Microsoft Sans Serif"/>
              </a:rPr>
              <a:t>RELIEVER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7651" y="3069502"/>
            <a:ext cx="785495" cy="6889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1</a:t>
            </a:r>
            <a:endParaRPr sz="850">
              <a:latin typeface="Microsoft Sans Serif"/>
              <a:cs typeface="Microsoft Sans Serif"/>
            </a:endParaRPr>
          </a:p>
          <a:p>
            <a:pPr marL="12700" marR="5080">
              <a:lnSpc>
                <a:spcPct val="104299"/>
              </a:lnSpc>
              <a:spcBef>
                <a:spcPts val="409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Low dose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ICS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take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n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whenever 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SAB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A</a:t>
            </a:r>
            <a:r>
              <a:rPr dirty="0" sz="850" spc="-5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taken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393" y="4129760"/>
            <a:ext cx="713105" cy="2838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Conside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r</a:t>
            </a:r>
            <a:r>
              <a:rPr dirty="0" sz="850" spc="-2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daily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low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-2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ICS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6594" y="155336"/>
            <a:ext cx="1671955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/>
              <a:t>Children</a:t>
            </a:r>
            <a:r>
              <a:rPr dirty="0" sz="1400" spc="45"/>
              <a:t> </a:t>
            </a:r>
            <a:r>
              <a:rPr dirty="0" sz="1400" spc="-5"/>
              <a:t>6-11</a:t>
            </a:r>
            <a:r>
              <a:rPr dirty="0" sz="1400" spc="60"/>
              <a:t> </a:t>
            </a:r>
            <a:r>
              <a:rPr dirty="0" sz="1400" spc="25"/>
              <a:t>years</a:t>
            </a:r>
            <a:endParaRPr sz="1400"/>
          </a:p>
        </p:txBody>
      </p:sp>
      <p:sp>
        <p:nvSpPr>
          <p:cNvPr id="11" name="object 11"/>
          <p:cNvSpPr txBox="1"/>
          <p:nvPr/>
        </p:nvSpPr>
        <p:spPr>
          <a:xfrm>
            <a:off x="816594" y="776630"/>
            <a:ext cx="2414905" cy="3606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25"/>
              </a:spcBef>
            </a:pPr>
            <a:r>
              <a:rPr dirty="0" sz="1200" spc="-5">
                <a:solidFill>
                  <a:srgbClr val="221F1F"/>
                </a:solidFill>
                <a:latin typeface="Microsoft Sans Serif"/>
                <a:cs typeface="Microsoft Sans Serif"/>
              </a:rPr>
              <a:t>Personalized</a:t>
            </a:r>
            <a:r>
              <a:rPr dirty="0" sz="120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120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221F1F"/>
                </a:solidFill>
                <a:latin typeface="Microsoft Sans Serif"/>
                <a:cs typeface="Microsoft Sans Serif"/>
              </a:rPr>
              <a:t>management: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Assess</a:t>
            </a:r>
            <a:r>
              <a:rPr dirty="0" sz="1000" spc="-5">
                <a:solidFill>
                  <a:srgbClr val="221F1F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1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Adjust</a:t>
            </a:r>
            <a:r>
              <a:rPr dirty="0" sz="1000" spc="-5">
                <a:solidFill>
                  <a:srgbClr val="221F1F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221F1F"/>
                </a:solidFill>
                <a:latin typeface="Microsoft Sans Serif"/>
                <a:cs typeface="Microsoft Sans Serif"/>
              </a:rPr>
              <a:t>Review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327" y="2406905"/>
            <a:ext cx="1931035" cy="5149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200" spc="5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1200" spc="-3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">
                <a:solidFill>
                  <a:srgbClr val="221F1F"/>
                </a:solidFill>
                <a:latin typeface="Microsoft Sans Serif"/>
                <a:cs typeface="Microsoft Sans Serif"/>
              </a:rPr>
              <a:t>medication</a:t>
            </a:r>
            <a:r>
              <a:rPr dirty="0" sz="1250" spc="-5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221F1F"/>
                </a:solidFill>
                <a:latin typeface="Microsoft Sans Serif"/>
                <a:cs typeface="Microsoft Sans Serif"/>
              </a:rPr>
              <a:t>options: </a:t>
            </a:r>
            <a:r>
              <a:rPr dirty="0" sz="1200" spc="-30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Adjust treatment up and down </a:t>
            </a:r>
            <a:r>
              <a:rPr dirty="0" sz="950" spc="-10">
                <a:solidFill>
                  <a:srgbClr val="221F1F"/>
                </a:solidFill>
                <a:latin typeface="Microsoft Sans Serif"/>
                <a:cs typeface="Microsoft Sans Serif"/>
              </a:rPr>
              <a:t>for </a:t>
            </a:r>
            <a:r>
              <a:rPr dirty="0" sz="9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individual</a:t>
            </a:r>
            <a:r>
              <a:rPr dirty="0" sz="9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child’s</a:t>
            </a:r>
            <a:r>
              <a:rPr dirty="0" sz="950" spc="10">
                <a:solidFill>
                  <a:srgbClr val="221F1F"/>
                </a:solidFill>
                <a:latin typeface="Microsoft Sans Serif"/>
                <a:cs typeface="Microsoft Sans Serif"/>
              </a:rPr>
              <a:t> needs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7786" y="2911218"/>
            <a:ext cx="2332355" cy="57086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Daily</a:t>
            </a:r>
            <a:r>
              <a:rPr dirty="0" sz="100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low</a:t>
            </a:r>
            <a:r>
              <a:rPr dirty="0" sz="100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dose</a:t>
            </a:r>
            <a:r>
              <a:rPr dirty="0" sz="1000" spc="-3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inhaled</a:t>
            </a:r>
            <a:r>
              <a:rPr dirty="0" sz="9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corticosteroid</a:t>
            </a:r>
            <a:r>
              <a:rPr dirty="0" sz="95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221F1F"/>
                </a:solidFill>
                <a:latin typeface="Microsoft Sans Serif"/>
                <a:cs typeface="Microsoft Sans Serif"/>
              </a:rPr>
              <a:t>(ICS)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(see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table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of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ICS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ranges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children)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7786" y="4124138"/>
            <a:ext cx="2329180" cy="2838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Daily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leukotriene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receptor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antagonist</a:t>
            </a:r>
            <a:r>
              <a:rPr dirty="0" sz="850" spc="-3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(LTRA),</a:t>
            </a:r>
            <a:r>
              <a:rPr dirty="0" sz="850" spc="-2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or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low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dose ICS</a:t>
            </a:r>
            <a:r>
              <a:rPr dirty="0" sz="850" spc="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taken</a:t>
            </a:r>
            <a:r>
              <a:rPr dirty="0" sz="850" spc="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whenever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SABA</a:t>
            </a:r>
            <a:r>
              <a:rPr dirty="0" sz="850" spc="-4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taken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679" y="2729036"/>
            <a:ext cx="947419" cy="122809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endParaRPr sz="850">
              <a:latin typeface="Microsoft Sans Serif"/>
              <a:cs typeface="Microsoft Sans Serif"/>
            </a:endParaRPr>
          </a:p>
          <a:p>
            <a:pPr marL="12700" marR="5080">
              <a:lnSpc>
                <a:spcPct val="104299"/>
              </a:lnSpc>
              <a:spcBef>
                <a:spcPts val="40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Low dose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ICS-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LABA,</a:t>
            </a:r>
            <a:r>
              <a:rPr dirty="0" sz="85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medium </a:t>
            </a:r>
            <a:r>
              <a:rPr dirty="0" sz="850" spc="-2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ICS,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OR</a:t>
            </a:r>
            <a:endParaRPr sz="850">
              <a:latin typeface="Microsoft Sans Serif"/>
              <a:cs typeface="Microsoft Sans Serif"/>
            </a:endParaRPr>
          </a:p>
          <a:p>
            <a:pPr marL="12700" marR="88900">
              <a:lnSpc>
                <a:spcPct val="103299"/>
              </a:lnSpc>
              <a:spcBef>
                <a:spcPts val="3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very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low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dose*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ICS-formoterol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maintenance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and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reliever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(MART)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00619" y="1973589"/>
            <a:ext cx="788670" cy="13627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5</a:t>
            </a:r>
            <a:endParaRPr sz="850">
              <a:latin typeface="Microsoft Sans Serif"/>
              <a:cs typeface="Microsoft Sans Serif"/>
            </a:endParaRPr>
          </a:p>
          <a:p>
            <a:pPr marL="12700" marR="201295" indent="635">
              <a:lnSpc>
                <a:spcPct val="104299"/>
              </a:lnSpc>
              <a:spcBef>
                <a:spcPts val="40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Refer </a:t>
            </a:r>
            <a:r>
              <a:rPr dirty="0" sz="800" spc="5">
                <a:solidFill>
                  <a:srgbClr val="221F1F"/>
                </a:solidFill>
                <a:latin typeface="Microsoft Sans Serif"/>
                <a:cs typeface="Microsoft Sans Serif"/>
              </a:rPr>
              <a:t>for </a:t>
            </a:r>
            <a:r>
              <a:rPr dirty="0" sz="80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phenotypic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assessment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45"/>
              </a:spcBef>
            </a:pPr>
            <a:r>
              <a:rPr dirty="0" sz="850" spc="-25">
                <a:solidFill>
                  <a:srgbClr val="221F1F"/>
                </a:solidFill>
                <a:latin typeface="Microsoft Sans Serif"/>
                <a:cs typeface="Microsoft Sans Serif"/>
              </a:rPr>
              <a:t>±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higher</a:t>
            </a:r>
            <a:r>
              <a:rPr dirty="0" sz="8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dose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ICS-LABA</a:t>
            </a:r>
            <a:r>
              <a:rPr dirty="0" sz="85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or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ts val="1015"/>
              </a:lnSpc>
              <a:spcBef>
                <a:spcPts val="114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add-on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therapy,</a:t>
            </a:r>
            <a:endParaRPr sz="850">
              <a:latin typeface="Microsoft Sans Serif"/>
              <a:cs typeface="Microsoft Sans Serif"/>
            </a:endParaRPr>
          </a:p>
          <a:p>
            <a:pPr marL="13335">
              <a:lnSpc>
                <a:spcPts val="1015"/>
              </a:lnSpc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e.g.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anti-IgE,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800" spc="-5">
                <a:solidFill>
                  <a:srgbClr val="221F1F"/>
                </a:solidFill>
                <a:latin typeface="Microsoft Sans Serif"/>
                <a:cs typeface="Microsoft Sans Serif"/>
              </a:rPr>
              <a:t>anti-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IL4R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0856" y="4124240"/>
            <a:ext cx="714375" cy="2838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Add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tiotropium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add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LTRA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62476" y="4124260"/>
            <a:ext cx="604520" cy="2838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Low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dose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ICS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+</a:t>
            </a:r>
            <a:r>
              <a:rPr dirty="0" sz="850" spc="-3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LTRA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5867" y="4912829"/>
            <a:ext cx="4458335" cy="1581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As-needed</a:t>
            </a:r>
            <a:r>
              <a:rPr dirty="0" baseline="3267" sz="1275" spc="22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short-acting</a:t>
            </a:r>
            <a:r>
              <a:rPr dirty="0" baseline="3267" sz="1275" spc="7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beta</a:t>
            </a:r>
            <a:r>
              <a:rPr dirty="0" sz="450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-agonist</a:t>
            </a:r>
            <a:r>
              <a:rPr dirty="0" baseline="3267" sz="1275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(or</a:t>
            </a:r>
            <a:r>
              <a:rPr dirty="0" baseline="3267" sz="1275" spc="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ICS-formoterol</a:t>
            </a:r>
            <a:r>
              <a:rPr dirty="0" baseline="3267" sz="1275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reliever</a:t>
            </a:r>
            <a:r>
              <a:rPr dirty="0" baseline="3267" sz="1275" spc="7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in</a:t>
            </a:r>
            <a:r>
              <a:rPr dirty="0" baseline="3267" sz="1275" spc="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 spc="7">
                <a:solidFill>
                  <a:srgbClr val="414042"/>
                </a:solidFill>
                <a:latin typeface="Microsoft Sans Serif"/>
                <a:cs typeface="Microsoft Sans Serif"/>
              </a:rPr>
              <a:t>MART </a:t>
            </a:r>
            <a:r>
              <a:rPr dirty="0" baseline="3267" sz="1275">
                <a:solidFill>
                  <a:srgbClr val="414042"/>
                </a:solidFill>
                <a:latin typeface="Microsoft Sans Serif"/>
                <a:cs typeface="Microsoft Sans Serif"/>
              </a:rPr>
              <a:t>in</a:t>
            </a:r>
            <a:r>
              <a:rPr dirty="0" baseline="3267" sz="1275" spc="37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 spc="7">
                <a:solidFill>
                  <a:srgbClr val="414042"/>
                </a:solidFill>
                <a:latin typeface="Microsoft Sans Serif"/>
                <a:cs typeface="Microsoft Sans Serif"/>
              </a:rPr>
              <a:t>Steps</a:t>
            </a:r>
            <a:r>
              <a:rPr dirty="0" baseline="3267" sz="1275" spc="52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 spc="7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r>
              <a:rPr dirty="0" baseline="3267" sz="1275" spc="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 spc="7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r>
              <a:rPr dirty="0" baseline="3267" sz="1275" spc="6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baseline="3267" sz="1275" spc="-15">
                <a:solidFill>
                  <a:srgbClr val="414042"/>
                </a:solidFill>
                <a:latin typeface="Microsoft Sans Serif"/>
                <a:cs typeface="Microsoft Sans Serif"/>
              </a:rPr>
              <a:t>4)</a:t>
            </a:r>
            <a:endParaRPr baseline="3267" sz="1275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25193" y="1227993"/>
            <a:ext cx="709930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Symptoms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Exacerbations 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Side-effects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5193" y="1626465"/>
            <a:ext cx="826769" cy="505459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Lung</a:t>
            </a:r>
            <a:r>
              <a:rPr dirty="0" sz="85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function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  <a:spcBef>
                <a:spcPts val="375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Child</a:t>
            </a:r>
            <a:r>
              <a:rPr dirty="0" sz="8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parent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satisfaction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5583" y="163137"/>
            <a:ext cx="1937385" cy="8782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Confirmation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of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diagnosis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if necessary</a:t>
            </a:r>
            <a:endParaRPr sz="850">
              <a:latin typeface="Microsoft Sans Serif"/>
              <a:cs typeface="Microsoft Sans Serif"/>
            </a:endParaRPr>
          </a:p>
          <a:p>
            <a:pPr marL="12700" marR="462915">
              <a:lnSpc>
                <a:spcPct val="108300"/>
              </a:lnSpc>
              <a:spcBef>
                <a:spcPts val="2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Symptom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control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modifiable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risk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factors</a:t>
            </a:r>
            <a:r>
              <a:rPr dirty="0" sz="850" spc="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(see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Box 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2-2B)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Inhaler technique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adherence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Child</a:t>
            </a:r>
            <a:r>
              <a:rPr dirty="0" sz="85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parent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preferences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goals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7940" y="1746507"/>
            <a:ext cx="1983105" cy="696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of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modifiable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risk</a:t>
            </a:r>
            <a:r>
              <a:rPr dirty="0" sz="850" spc="-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factors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Non-pharmacological</a:t>
            </a:r>
            <a:r>
              <a:rPr dirty="0" sz="850" spc="-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strategies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medications</a:t>
            </a:r>
            <a:r>
              <a:rPr dirty="0" sz="850" spc="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(adjust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down or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up)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Education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&amp;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skills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training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0594" y="2529497"/>
            <a:ext cx="440055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4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75194" y="2733365"/>
            <a:ext cx="882650" cy="1270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ts val="1019"/>
              </a:lnSpc>
              <a:spcBef>
                <a:spcPts val="114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Medium</a:t>
            </a:r>
            <a:r>
              <a:rPr dirty="0" sz="85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dose</a:t>
            </a:r>
            <a:endParaRPr sz="85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</a:pP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ICS-LABA,</a:t>
            </a:r>
            <a:endParaRPr sz="850">
              <a:latin typeface="Microsoft Sans Serif"/>
              <a:cs typeface="Microsoft Sans Serif"/>
            </a:endParaRPr>
          </a:p>
          <a:p>
            <a:pPr marL="38100" marR="30480">
              <a:lnSpc>
                <a:spcPts val="1060"/>
              </a:lnSpc>
              <a:spcBef>
                <a:spcPts val="30"/>
              </a:spcBef>
            </a:pP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OR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low dose</a:t>
            </a:r>
            <a:r>
              <a:rPr dirty="0" baseline="30864" sz="675">
                <a:solidFill>
                  <a:srgbClr val="221F1F"/>
                </a:solidFill>
                <a:latin typeface="Microsoft Sans Serif"/>
                <a:cs typeface="Microsoft Sans Serif"/>
              </a:rPr>
              <a:t>† </a:t>
            </a:r>
            <a:r>
              <a:rPr dirty="0" baseline="30864" sz="675" spc="7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ICS-formoterol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maintenance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reliever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therapy</a:t>
            </a:r>
            <a:r>
              <a:rPr dirty="0" sz="85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(MART).</a:t>
            </a:r>
            <a:endParaRPr sz="850">
              <a:latin typeface="Microsoft Sans Serif"/>
              <a:cs typeface="Microsoft Sans Serif"/>
            </a:endParaRPr>
          </a:p>
          <a:p>
            <a:pPr marL="38100" marR="80010">
              <a:lnSpc>
                <a:spcPct val="103899"/>
              </a:lnSpc>
              <a:spcBef>
                <a:spcPts val="29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Refer</a:t>
            </a:r>
            <a:r>
              <a:rPr dirty="0" sz="85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-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expert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advice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44817" y="1015815"/>
            <a:ext cx="247015" cy="532130"/>
            <a:chOff x="4444817" y="1015815"/>
            <a:chExt cx="247015" cy="53213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4817" y="1365239"/>
              <a:ext cx="103465" cy="1823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4246" y="1015815"/>
              <a:ext cx="237315" cy="328469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5367098" y="872797"/>
            <a:ext cx="410845" cy="439420"/>
          </a:xfrm>
          <a:custGeom>
            <a:avLst/>
            <a:gdLst/>
            <a:ahLst/>
            <a:cxnLst/>
            <a:rect l="l" t="t" r="r" b="b"/>
            <a:pathLst>
              <a:path w="410845" h="439419">
                <a:moveTo>
                  <a:pt x="90631" y="66532"/>
                </a:moveTo>
                <a:lnTo>
                  <a:pt x="35100" y="66532"/>
                </a:lnTo>
                <a:lnTo>
                  <a:pt x="71247" y="80676"/>
                </a:lnTo>
                <a:lnTo>
                  <a:pt x="70985" y="104513"/>
                </a:lnTo>
                <a:lnTo>
                  <a:pt x="90631" y="112370"/>
                </a:lnTo>
                <a:lnTo>
                  <a:pt x="90631" y="66532"/>
                </a:lnTo>
                <a:close/>
              </a:path>
              <a:path w="410845" h="439419">
                <a:moveTo>
                  <a:pt x="70985" y="0"/>
                </a:moveTo>
                <a:lnTo>
                  <a:pt x="0" y="76485"/>
                </a:lnTo>
                <a:lnTo>
                  <a:pt x="19384" y="84081"/>
                </a:lnTo>
                <a:lnTo>
                  <a:pt x="35100" y="66532"/>
                </a:lnTo>
                <a:lnTo>
                  <a:pt x="90631" y="66532"/>
                </a:lnTo>
                <a:lnTo>
                  <a:pt x="90369" y="63389"/>
                </a:lnTo>
                <a:lnTo>
                  <a:pt x="71247" y="63389"/>
                </a:lnTo>
                <a:lnTo>
                  <a:pt x="46625" y="53435"/>
                </a:lnTo>
                <a:lnTo>
                  <a:pt x="72033" y="24884"/>
                </a:lnTo>
                <a:lnTo>
                  <a:pt x="72033" y="524"/>
                </a:lnTo>
                <a:lnTo>
                  <a:pt x="70985" y="0"/>
                </a:lnTo>
                <a:close/>
              </a:path>
              <a:path w="410845" h="439419">
                <a:moveTo>
                  <a:pt x="72033" y="524"/>
                </a:moveTo>
                <a:lnTo>
                  <a:pt x="72033" y="24884"/>
                </a:lnTo>
                <a:lnTo>
                  <a:pt x="71247" y="63389"/>
                </a:lnTo>
                <a:lnTo>
                  <a:pt x="90369" y="63389"/>
                </a:lnTo>
                <a:lnTo>
                  <a:pt x="90369" y="24884"/>
                </a:lnTo>
                <a:lnTo>
                  <a:pt x="90107" y="7595"/>
                </a:lnTo>
                <a:lnTo>
                  <a:pt x="72033" y="524"/>
                </a:lnTo>
                <a:close/>
              </a:path>
              <a:path w="410845" h="439419">
                <a:moveTo>
                  <a:pt x="299133" y="275558"/>
                </a:moveTo>
                <a:lnTo>
                  <a:pt x="280012" y="302538"/>
                </a:lnTo>
                <a:lnTo>
                  <a:pt x="280012" y="309610"/>
                </a:lnTo>
                <a:lnTo>
                  <a:pt x="293108" y="339995"/>
                </a:lnTo>
                <a:lnTo>
                  <a:pt x="316945" y="352044"/>
                </a:lnTo>
                <a:lnTo>
                  <a:pt x="322445" y="351520"/>
                </a:lnTo>
                <a:lnTo>
                  <a:pt x="336713" y="332661"/>
                </a:lnTo>
                <a:lnTo>
                  <a:pt x="316421" y="332661"/>
                </a:lnTo>
                <a:lnTo>
                  <a:pt x="313015" y="332398"/>
                </a:lnTo>
                <a:lnTo>
                  <a:pt x="305419" y="328731"/>
                </a:lnTo>
                <a:lnTo>
                  <a:pt x="302276" y="324802"/>
                </a:lnTo>
                <a:lnTo>
                  <a:pt x="297561" y="313538"/>
                </a:lnTo>
                <a:lnTo>
                  <a:pt x="297037" y="308563"/>
                </a:lnTo>
                <a:lnTo>
                  <a:pt x="299657" y="299918"/>
                </a:lnTo>
                <a:lnTo>
                  <a:pt x="303062" y="295727"/>
                </a:lnTo>
                <a:lnTo>
                  <a:pt x="308563" y="292322"/>
                </a:lnTo>
                <a:lnTo>
                  <a:pt x="299133" y="275558"/>
                </a:lnTo>
                <a:close/>
              </a:path>
              <a:path w="410845" h="439419">
                <a:moveTo>
                  <a:pt x="346805" y="260366"/>
                </a:moveTo>
                <a:lnTo>
                  <a:pt x="342091" y="260889"/>
                </a:lnTo>
                <a:lnTo>
                  <a:pt x="321660" y="288917"/>
                </a:lnTo>
                <a:lnTo>
                  <a:pt x="321922" y="295203"/>
                </a:lnTo>
                <a:lnTo>
                  <a:pt x="322969" y="302799"/>
                </a:lnTo>
                <a:lnTo>
                  <a:pt x="325327" y="316420"/>
                </a:lnTo>
                <a:lnTo>
                  <a:pt x="325418" y="318515"/>
                </a:lnTo>
                <a:lnTo>
                  <a:pt x="316421" y="332661"/>
                </a:lnTo>
                <a:lnTo>
                  <a:pt x="336713" y="332661"/>
                </a:lnTo>
                <a:lnTo>
                  <a:pt x="345234" y="321397"/>
                </a:lnTo>
                <a:lnTo>
                  <a:pt x="344972" y="316420"/>
                </a:lnTo>
                <a:lnTo>
                  <a:pt x="344140" y="310134"/>
                </a:lnTo>
                <a:lnTo>
                  <a:pt x="341304" y="293894"/>
                </a:lnTo>
                <a:lnTo>
                  <a:pt x="341043" y="287608"/>
                </a:lnTo>
                <a:lnTo>
                  <a:pt x="342615" y="282106"/>
                </a:lnTo>
                <a:lnTo>
                  <a:pt x="343924" y="280273"/>
                </a:lnTo>
                <a:lnTo>
                  <a:pt x="348377" y="278439"/>
                </a:lnTo>
                <a:lnTo>
                  <a:pt x="371834" y="278439"/>
                </a:lnTo>
                <a:lnTo>
                  <a:pt x="369857" y="272414"/>
                </a:lnTo>
                <a:lnTo>
                  <a:pt x="346805" y="260366"/>
                </a:lnTo>
                <a:close/>
              </a:path>
              <a:path w="410845" h="439419">
                <a:moveTo>
                  <a:pt x="371834" y="278439"/>
                </a:moveTo>
                <a:lnTo>
                  <a:pt x="348377" y="278439"/>
                </a:lnTo>
                <a:lnTo>
                  <a:pt x="350734" y="278701"/>
                </a:lnTo>
                <a:lnTo>
                  <a:pt x="356235" y="281844"/>
                </a:lnTo>
                <a:lnTo>
                  <a:pt x="359116" y="285512"/>
                </a:lnTo>
                <a:lnTo>
                  <a:pt x="363569" y="295990"/>
                </a:lnTo>
                <a:lnTo>
                  <a:pt x="364355" y="300181"/>
                </a:lnTo>
                <a:lnTo>
                  <a:pt x="362522" y="306990"/>
                </a:lnTo>
                <a:lnTo>
                  <a:pt x="359902" y="310134"/>
                </a:lnTo>
                <a:lnTo>
                  <a:pt x="355711" y="312754"/>
                </a:lnTo>
                <a:lnTo>
                  <a:pt x="364093" y="330302"/>
                </a:lnTo>
                <a:lnTo>
                  <a:pt x="381119" y="306729"/>
                </a:lnTo>
                <a:lnTo>
                  <a:pt x="371834" y="278439"/>
                </a:lnTo>
                <a:close/>
              </a:path>
              <a:path w="410845" h="439419">
                <a:moveTo>
                  <a:pt x="304372" y="166330"/>
                </a:moveTo>
                <a:lnTo>
                  <a:pt x="224218" y="221599"/>
                </a:lnTo>
                <a:lnTo>
                  <a:pt x="266391" y="282369"/>
                </a:lnTo>
                <a:lnTo>
                  <a:pt x="279750" y="272939"/>
                </a:lnTo>
                <a:lnTo>
                  <a:pt x="248841" y="228409"/>
                </a:lnTo>
                <a:lnTo>
                  <a:pt x="270844" y="213217"/>
                </a:lnTo>
                <a:lnTo>
                  <a:pt x="290554" y="213217"/>
                </a:lnTo>
                <a:lnTo>
                  <a:pt x="284203" y="204049"/>
                </a:lnTo>
                <a:lnTo>
                  <a:pt x="302014" y="191738"/>
                </a:lnTo>
                <a:lnTo>
                  <a:pt x="321910" y="191738"/>
                </a:lnTo>
                <a:lnTo>
                  <a:pt x="304372" y="166330"/>
                </a:lnTo>
                <a:close/>
              </a:path>
              <a:path w="410845" h="439419">
                <a:moveTo>
                  <a:pt x="290554" y="213217"/>
                </a:moveTo>
                <a:lnTo>
                  <a:pt x="270844" y="213217"/>
                </a:lnTo>
                <a:lnTo>
                  <a:pt x="298608" y="253555"/>
                </a:lnTo>
                <a:lnTo>
                  <a:pt x="311967" y="244125"/>
                </a:lnTo>
                <a:lnTo>
                  <a:pt x="290554" y="213217"/>
                </a:lnTo>
                <a:close/>
              </a:path>
              <a:path w="410845" h="439419">
                <a:moveTo>
                  <a:pt x="321910" y="191738"/>
                </a:moveTo>
                <a:lnTo>
                  <a:pt x="302014" y="191738"/>
                </a:lnTo>
                <a:lnTo>
                  <a:pt x="331613" y="234957"/>
                </a:lnTo>
                <a:lnTo>
                  <a:pt x="345234" y="225527"/>
                </a:lnTo>
                <a:lnTo>
                  <a:pt x="321910" y="191738"/>
                </a:lnTo>
                <a:close/>
              </a:path>
              <a:path w="410845" h="439419">
                <a:moveTo>
                  <a:pt x="181785" y="134898"/>
                </a:moveTo>
                <a:lnTo>
                  <a:pt x="177594" y="141446"/>
                </a:lnTo>
                <a:lnTo>
                  <a:pt x="174712" y="147994"/>
                </a:lnTo>
                <a:lnTo>
                  <a:pt x="173141" y="154543"/>
                </a:lnTo>
                <a:lnTo>
                  <a:pt x="173141" y="161091"/>
                </a:lnTo>
                <a:lnTo>
                  <a:pt x="174451" y="167639"/>
                </a:lnTo>
                <a:lnTo>
                  <a:pt x="196453" y="194358"/>
                </a:lnTo>
                <a:lnTo>
                  <a:pt x="216361" y="201692"/>
                </a:lnTo>
                <a:lnTo>
                  <a:pt x="227624" y="199072"/>
                </a:lnTo>
                <a:lnTo>
                  <a:pt x="232600" y="196453"/>
                </a:lnTo>
                <a:lnTo>
                  <a:pt x="240459" y="188071"/>
                </a:lnTo>
                <a:lnTo>
                  <a:pt x="243340" y="183356"/>
                </a:lnTo>
                <a:lnTo>
                  <a:pt x="243510" y="182570"/>
                </a:lnTo>
                <a:lnTo>
                  <a:pt x="216361" y="182570"/>
                </a:lnTo>
                <a:lnTo>
                  <a:pt x="207979" y="181785"/>
                </a:lnTo>
                <a:lnTo>
                  <a:pt x="203788" y="179426"/>
                </a:lnTo>
                <a:lnTo>
                  <a:pt x="194882" y="170783"/>
                </a:lnTo>
                <a:lnTo>
                  <a:pt x="192524" y="166592"/>
                </a:lnTo>
                <a:lnTo>
                  <a:pt x="191738" y="157424"/>
                </a:lnTo>
                <a:lnTo>
                  <a:pt x="193310" y="152448"/>
                </a:lnTo>
                <a:lnTo>
                  <a:pt x="196976" y="146946"/>
                </a:lnTo>
                <a:lnTo>
                  <a:pt x="181785" y="134898"/>
                </a:lnTo>
                <a:close/>
              </a:path>
              <a:path w="410845" h="439419">
                <a:moveTo>
                  <a:pt x="229981" y="100584"/>
                </a:moveTo>
                <a:lnTo>
                  <a:pt x="220027" y="102679"/>
                </a:lnTo>
                <a:lnTo>
                  <a:pt x="205097" y="128873"/>
                </a:lnTo>
                <a:lnTo>
                  <a:pt x="205883" y="133588"/>
                </a:lnTo>
                <a:lnTo>
                  <a:pt x="207717" y="138827"/>
                </a:lnTo>
                <a:lnTo>
                  <a:pt x="210597" y="144589"/>
                </a:lnTo>
                <a:lnTo>
                  <a:pt x="221599" y="162925"/>
                </a:lnTo>
                <a:lnTo>
                  <a:pt x="224218" y="168426"/>
                </a:lnTo>
                <a:lnTo>
                  <a:pt x="225004" y="171044"/>
                </a:lnTo>
                <a:lnTo>
                  <a:pt x="224743" y="175235"/>
                </a:lnTo>
                <a:lnTo>
                  <a:pt x="223695" y="177069"/>
                </a:lnTo>
                <a:lnTo>
                  <a:pt x="219765" y="181260"/>
                </a:lnTo>
                <a:lnTo>
                  <a:pt x="216361" y="182570"/>
                </a:lnTo>
                <a:lnTo>
                  <a:pt x="243510" y="182570"/>
                </a:lnTo>
                <a:lnTo>
                  <a:pt x="245436" y="173664"/>
                </a:lnTo>
                <a:lnTo>
                  <a:pt x="245173" y="168949"/>
                </a:lnTo>
                <a:lnTo>
                  <a:pt x="227886" y="135945"/>
                </a:lnTo>
                <a:lnTo>
                  <a:pt x="225004" y="130182"/>
                </a:lnTo>
                <a:lnTo>
                  <a:pt x="224576" y="125468"/>
                </a:lnTo>
                <a:lnTo>
                  <a:pt x="224579" y="124159"/>
                </a:lnTo>
                <a:lnTo>
                  <a:pt x="225267" y="122325"/>
                </a:lnTo>
                <a:lnTo>
                  <a:pt x="228409" y="118920"/>
                </a:lnTo>
                <a:lnTo>
                  <a:pt x="230504" y="118134"/>
                </a:lnTo>
                <a:lnTo>
                  <a:pt x="257527" y="118134"/>
                </a:lnTo>
                <a:lnTo>
                  <a:pt x="251460" y="108704"/>
                </a:lnTo>
                <a:lnTo>
                  <a:pt x="229981" y="100584"/>
                </a:lnTo>
                <a:close/>
              </a:path>
              <a:path w="410845" h="439419">
                <a:moveTo>
                  <a:pt x="257527" y="118134"/>
                </a:moveTo>
                <a:lnTo>
                  <a:pt x="230504" y="118134"/>
                </a:lnTo>
                <a:lnTo>
                  <a:pt x="237054" y="119181"/>
                </a:lnTo>
                <a:lnTo>
                  <a:pt x="240982" y="121538"/>
                </a:lnTo>
                <a:lnTo>
                  <a:pt x="249102" y="129134"/>
                </a:lnTo>
                <a:lnTo>
                  <a:pt x="251460" y="132802"/>
                </a:lnTo>
                <a:lnTo>
                  <a:pt x="252246" y="139875"/>
                </a:lnTo>
                <a:lnTo>
                  <a:pt x="251198" y="143803"/>
                </a:lnTo>
                <a:lnTo>
                  <a:pt x="248316" y="147732"/>
                </a:lnTo>
                <a:lnTo>
                  <a:pt x="262985" y="160830"/>
                </a:lnTo>
                <a:lnTo>
                  <a:pt x="266914" y="155853"/>
                </a:lnTo>
                <a:lnTo>
                  <a:pt x="269534" y="150352"/>
                </a:lnTo>
                <a:lnTo>
                  <a:pt x="270844" y="144851"/>
                </a:lnTo>
                <a:lnTo>
                  <a:pt x="270844" y="138827"/>
                </a:lnTo>
                <a:lnTo>
                  <a:pt x="257527" y="118134"/>
                </a:lnTo>
                <a:close/>
              </a:path>
              <a:path w="410845" h="439419">
                <a:moveTo>
                  <a:pt x="104775" y="84606"/>
                </a:moveTo>
                <a:lnTo>
                  <a:pt x="101894" y="91940"/>
                </a:lnTo>
                <a:lnTo>
                  <a:pt x="100322" y="99013"/>
                </a:lnTo>
                <a:lnTo>
                  <a:pt x="100060" y="105561"/>
                </a:lnTo>
                <a:lnTo>
                  <a:pt x="101370" y="112109"/>
                </a:lnTo>
                <a:lnTo>
                  <a:pt x="125729" y="137516"/>
                </a:lnTo>
                <a:lnTo>
                  <a:pt x="146161" y="144066"/>
                </a:lnTo>
                <a:lnTo>
                  <a:pt x="151923" y="143280"/>
                </a:lnTo>
                <a:lnTo>
                  <a:pt x="169331" y="125468"/>
                </a:lnTo>
                <a:lnTo>
                  <a:pt x="139613" y="125468"/>
                </a:lnTo>
                <a:lnTo>
                  <a:pt x="134898" y="124159"/>
                </a:lnTo>
                <a:lnTo>
                  <a:pt x="124682" y="117348"/>
                </a:lnTo>
                <a:lnTo>
                  <a:pt x="121538" y="113681"/>
                </a:lnTo>
                <a:lnTo>
                  <a:pt x="118920" y="104775"/>
                </a:lnTo>
                <a:lnTo>
                  <a:pt x="119443" y="99536"/>
                </a:lnTo>
                <a:lnTo>
                  <a:pt x="122063" y="93511"/>
                </a:lnTo>
                <a:lnTo>
                  <a:pt x="104775" y="84606"/>
                </a:lnTo>
                <a:close/>
              </a:path>
              <a:path w="410845" h="439419">
                <a:moveTo>
                  <a:pt x="150352" y="40862"/>
                </a:moveTo>
                <a:lnTo>
                  <a:pt x="145375" y="41386"/>
                </a:lnTo>
                <a:lnTo>
                  <a:pt x="125468" y="68628"/>
                </a:lnTo>
                <a:lnTo>
                  <a:pt x="126516" y="74128"/>
                </a:lnTo>
                <a:lnTo>
                  <a:pt x="149305" y="104513"/>
                </a:lnTo>
                <a:lnTo>
                  <a:pt x="152972" y="109227"/>
                </a:lnTo>
                <a:lnTo>
                  <a:pt x="154019" y="111586"/>
                </a:lnTo>
                <a:lnTo>
                  <a:pt x="154543" y="115777"/>
                </a:lnTo>
                <a:lnTo>
                  <a:pt x="154282" y="117872"/>
                </a:lnTo>
                <a:lnTo>
                  <a:pt x="150875" y="122848"/>
                </a:lnTo>
                <a:lnTo>
                  <a:pt x="147995" y="124420"/>
                </a:lnTo>
                <a:lnTo>
                  <a:pt x="139613" y="125468"/>
                </a:lnTo>
                <a:lnTo>
                  <a:pt x="169331" y="125468"/>
                </a:lnTo>
                <a:lnTo>
                  <a:pt x="174451" y="120229"/>
                </a:lnTo>
                <a:lnTo>
                  <a:pt x="174712" y="110275"/>
                </a:lnTo>
                <a:lnTo>
                  <a:pt x="173403" y="105561"/>
                </a:lnTo>
                <a:lnTo>
                  <a:pt x="168689" y="97440"/>
                </a:lnTo>
                <a:lnTo>
                  <a:pt x="165544" y="93511"/>
                </a:lnTo>
                <a:lnTo>
                  <a:pt x="161616" y="88797"/>
                </a:lnTo>
                <a:lnTo>
                  <a:pt x="150091" y="76747"/>
                </a:lnTo>
                <a:lnTo>
                  <a:pt x="146161" y="71508"/>
                </a:lnTo>
                <a:lnTo>
                  <a:pt x="144589" y="66008"/>
                </a:lnTo>
                <a:lnTo>
                  <a:pt x="144852" y="63912"/>
                </a:lnTo>
                <a:lnTo>
                  <a:pt x="147471" y="59721"/>
                </a:lnTo>
                <a:lnTo>
                  <a:pt x="149305" y="58674"/>
                </a:lnTo>
                <a:lnTo>
                  <a:pt x="155853" y="58412"/>
                </a:lnTo>
                <a:lnTo>
                  <a:pt x="180586" y="58412"/>
                </a:lnTo>
                <a:lnTo>
                  <a:pt x="173926" y="49244"/>
                </a:lnTo>
                <a:lnTo>
                  <a:pt x="150352" y="40862"/>
                </a:lnTo>
                <a:close/>
              </a:path>
              <a:path w="410845" h="439419">
                <a:moveTo>
                  <a:pt x="180586" y="58412"/>
                </a:moveTo>
                <a:lnTo>
                  <a:pt x="155853" y="58412"/>
                </a:lnTo>
                <a:lnTo>
                  <a:pt x="160305" y="59721"/>
                </a:lnTo>
                <a:lnTo>
                  <a:pt x="169735" y="66008"/>
                </a:lnTo>
                <a:lnTo>
                  <a:pt x="172617" y="69151"/>
                </a:lnTo>
                <a:lnTo>
                  <a:pt x="174975" y="75699"/>
                </a:lnTo>
                <a:lnTo>
                  <a:pt x="174451" y="79628"/>
                </a:lnTo>
                <a:lnTo>
                  <a:pt x="172355" y="84344"/>
                </a:lnTo>
                <a:lnTo>
                  <a:pt x="189381" y="94297"/>
                </a:lnTo>
                <a:lnTo>
                  <a:pt x="192262" y="88535"/>
                </a:lnTo>
                <a:lnTo>
                  <a:pt x="193833" y="82772"/>
                </a:lnTo>
                <a:lnTo>
                  <a:pt x="194096" y="77010"/>
                </a:lnTo>
                <a:lnTo>
                  <a:pt x="180586" y="58412"/>
                </a:lnTo>
                <a:close/>
              </a:path>
              <a:path w="410845" h="439419">
                <a:moveTo>
                  <a:pt x="335018" y="359902"/>
                </a:moveTo>
                <a:lnTo>
                  <a:pt x="310920" y="382953"/>
                </a:lnTo>
                <a:lnTo>
                  <a:pt x="309872" y="390024"/>
                </a:lnTo>
                <a:lnTo>
                  <a:pt x="309872" y="397883"/>
                </a:lnTo>
                <a:lnTo>
                  <a:pt x="322969" y="431149"/>
                </a:lnTo>
                <a:lnTo>
                  <a:pt x="343662" y="439007"/>
                </a:lnTo>
                <a:lnTo>
                  <a:pt x="355187" y="436388"/>
                </a:lnTo>
                <a:lnTo>
                  <a:pt x="365628" y="419361"/>
                </a:lnTo>
                <a:lnTo>
                  <a:pt x="341304" y="419361"/>
                </a:lnTo>
                <a:lnTo>
                  <a:pt x="337900" y="418576"/>
                </a:lnTo>
                <a:lnTo>
                  <a:pt x="331088" y="413338"/>
                </a:lnTo>
                <a:lnTo>
                  <a:pt x="328993" y="409147"/>
                </a:lnTo>
                <a:lnTo>
                  <a:pt x="326113" y="397097"/>
                </a:lnTo>
                <a:lnTo>
                  <a:pt x="326636" y="392120"/>
                </a:lnTo>
                <a:lnTo>
                  <a:pt x="331088" y="384001"/>
                </a:lnTo>
                <a:lnTo>
                  <a:pt x="335018" y="380594"/>
                </a:lnTo>
                <a:lnTo>
                  <a:pt x="341043" y="378237"/>
                </a:lnTo>
                <a:lnTo>
                  <a:pt x="335018" y="359902"/>
                </a:lnTo>
                <a:close/>
              </a:path>
              <a:path w="410845" h="439419">
                <a:moveTo>
                  <a:pt x="401984" y="371951"/>
                </a:moveTo>
                <a:lnTo>
                  <a:pt x="382953" y="371951"/>
                </a:lnTo>
                <a:lnTo>
                  <a:pt x="385048" y="372475"/>
                </a:lnTo>
                <a:lnTo>
                  <a:pt x="390025" y="376928"/>
                </a:lnTo>
                <a:lnTo>
                  <a:pt x="392121" y="381119"/>
                </a:lnTo>
                <a:lnTo>
                  <a:pt x="394478" y="392120"/>
                </a:lnTo>
                <a:lnTo>
                  <a:pt x="394478" y="396311"/>
                </a:lnTo>
                <a:lnTo>
                  <a:pt x="391335" y="402597"/>
                </a:lnTo>
                <a:lnTo>
                  <a:pt x="388192" y="405217"/>
                </a:lnTo>
                <a:lnTo>
                  <a:pt x="383476" y="407051"/>
                </a:lnTo>
                <a:lnTo>
                  <a:pt x="388716" y="426172"/>
                </a:lnTo>
                <a:lnTo>
                  <a:pt x="409670" y="406003"/>
                </a:lnTo>
                <a:lnTo>
                  <a:pt x="410719" y="399454"/>
                </a:lnTo>
                <a:lnTo>
                  <a:pt x="401984" y="371951"/>
                </a:lnTo>
                <a:close/>
              </a:path>
              <a:path w="410845" h="439419">
                <a:moveTo>
                  <a:pt x="379810" y="353616"/>
                </a:moveTo>
                <a:lnTo>
                  <a:pt x="375095" y="354664"/>
                </a:lnTo>
                <a:lnTo>
                  <a:pt x="353616" y="383738"/>
                </a:lnTo>
                <a:lnTo>
                  <a:pt x="352830" y="405217"/>
                </a:lnTo>
                <a:lnTo>
                  <a:pt x="352045" y="411242"/>
                </a:lnTo>
                <a:lnTo>
                  <a:pt x="351259" y="413861"/>
                </a:lnTo>
                <a:lnTo>
                  <a:pt x="348900" y="417004"/>
                </a:lnTo>
                <a:lnTo>
                  <a:pt x="347068" y="418052"/>
                </a:lnTo>
                <a:lnTo>
                  <a:pt x="341304" y="419361"/>
                </a:lnTo>
                <a:lnTo>
                  <a:pt x="365628" y="419361"/>
                </a:lnTo>
                <a:lnTo>
                  <a:pt x="372214" y="408622"/>
                </a:lnTo>
                <a:lnTo>
                  <a:pt x="372999" y="386096"/>
                </a:lnTo>
                <a:lnTo>
                  <a:pt x="373785" y="379547"/>
                </a:lnTo>
                <a:lnTo>
                  <a:pt x="376405" y="374571"/>
                </a:lnTo>
                <a:lnTo>
                  <a:pt x="378239" y="372999"/>
                </a:lnTo>
                <a:lnTo>
                  <a:pt x="382953" y="371951"/>
                </a:lnTo>
                <a:lnTo>
                  <a:pt x="401984" y="371951"/>
                </a:lnTo>
                <a:lnTo>
                  <a:pt x="398407" y="360687"/>
                </a:lnTo>
                <a:lnTo>
                  <a:pt x="379810" y="353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80599" y="1897235"/>
            <a:ext cx="464820" cy="309245"/>
          </a:xfrm>
          <a:custGeom>
            <a:avLst/>
            <a:gdLst/>
            <a:ahLst/>
            <a:cxnLst/>
            <a:rect l="l" t="t" r="r" b="b"/>
            <a:pathLst>
              <a:path w="464820" h="309244">
                <a:moveTo>
                  <a:pt x="38243" y="202215"/>
                </a:moveTo>
                <a:lnTo>
                  <a:pt x="17813" y="206145"/>
                </a:lnTo>
                <a:lnTo>
                  <a:pt x="0" y="309086"/>
                </a:lnTo>
                <a:lnTo>
                  <a:pt x="20431" y="304895"/>
                </a:lnTo>
                <a:lnTo>
                  <a:pt x="23836" y="281583"/>
                </a:lnTo>
                <a:lnTo>
                  <a:pt x="62080" y="273985"/>
                </a:lnTo>
                <a:lnTo>
                  <a:pt x="85400" y="273985"/>
                </a:lnTo>
                <a:lnTo>
                  <a:pt x="79105" y="264294"/>
                </a:lnTo>
                <a:lnTo>
                  <a:pt x="26718" y="264294"/>
                </a:lnTo>
                <a:lnTo>
                  <a:pt x="32218" y="226313"/>
                </a:lnTo>
                <a:lnTo>
                  <a:pt x="52650" y="226313"/>
                </a:lnTo>
                <a:lnTo>
                  <a:pt x="52650" y="224218"/>
                </a:lnTo>
                <a:lnTo>
                  <a:pt x="38243" y="202215"/>
                </a:lnTo>
                <a:close/>
              </a:path>
              <a:path w="464820" h="309244">
                <a:moveTo>
                  <a:pt x="85400" y="273985"/>
                </a:moveTo>
                <a:lnTo>
                  <a:pt x="62080" y="273985"/>
                </a:lnTo>
                <a:lnTo>
                  <a:pt x="74653" y="293893"/>
                </a:lnTo>
                <a:lnTo>
                  <a:pt x="95608" y="289702"/>
                </a:lnTo>
                <a:lnTo>
                  <a:pt x="85400" y="273985"/>
                </a:lnTo>
                <a:close/>
              </a:path>
              <a:path w="464820" h="309244">
                <a:moveTo>
                  <a:pt x="132279" y="179165"/>
                </a:moveTo>
                <a:lnTo>
                  <a:pt x="122063" y="179165"/>
                </a:lnTo>
                <a:lnTo>
                  <a:pt x="115777" y="180736"/>
                </a:lnTo>
                <a:lnTo>
                  <a:pt x="74128" y="194356"/>
                </a:lnTo>
                <a:lnTo>
                  <a:pt x="103990" y="286558"/>
                </a:lnTo>
                <a:lnTo>
                  <a:pt x="146161" y="272938"/>
                </a:lnTo>
                <a:lnTo>
                  <a:pt x="154112" y="265080"/>
                </a:lnTo>
                <a:lnTo>
                  <a:pt x="117610" y="265080"/>
                </a:lnTo>
                <a:lnTo>
                  <a:pt x="97703" y="203786"/>
                </a:lnTo>
                <a:lnTo>
                  <a:pt x="106347" y="201167"/>
                </a:lnTo>
                <a:lnTo>
                  <a:pt x="113681" y="198547"/>
                </a:lnTo>
                <a:lnTo>
                  <a:pt x="118920" y="197238"/>
                </a:lnTo>
                <a:lnTo>
                  <a:pt x="121801" y="196976"/>
                </a:lnTo>
                <a:lnTo>
                  <a:pt x="125468" y="196452"/>
                </a:lnTo>
                <a:lnTo>
                  <a:pt x="150875" y="196452"/>
                </a:lnTo>
                <a:lnTo>
                  <a:pt x="150875" y="188333"/>
                </a:lnTo>
                <a:lnTo>
                  <a:pt x="148257" y="185974"/>
                </a:lnTo>
                <a:lnTo>
                  <a:pt x="137779" y="180212"/>
                </a:lnTo>
                <a:lnTo>
                  <a:pt x="132279" y="179165"/>
                </a:lnTo>
                <a:close/>
              </a:path>
              <a:path w="464820" h="309244">
                <a:moveTo>
                  <a:pt x="150875" y="188333"/>
                </a:moveTo>
                <a:lnTo>
                  <a:pt x="150875" y="244125"/>
                </a:lnTo>
                <a:lnTo>
                  <a:pt x="150352" y="247269"/>
                </a:lnTo>
                <a:lnTo>
                  <a:pt x="148781" y="249626"/>
                </a:lnTo>
                <a:lnTo>
                  <a:pt x="147471" y="251983"/>
                </a:lnTo>
                <a:lnTo>
                  <a:pt x="145375" y="254078"/>
                </a:lnTo>
                <a:lnTo>
                  <a:pt x="140398" y="257221"/>
                </a:lnTo>
                <a:lnTo>
                  <a:pt x="136732" y="258794"/>
                </a:lnTo>
                <a:lnTo>
                  <a:pt x="117610" y="265080"/>
                </a:lnTo>
                <a:lnTo>
                  <a:pt x="154112" y="265080"/>
                </a:lnTo>
                <a:lnTo>
                  <a:pt x="168689" y="250673"/>
                </a:lnTo>
                <a:lnTo>
                  <a:pt x="170260" y="236791"/>
                </a:lnTo>
                <a:lnTo>
                  <a:pt x="170521" y="230504"/>
                </a:lnTo>
                <a:lnTo>
                  <a:pt x="159520" y="199595"/>
                </a:lnTo>
                <a:lnTo>
                  <a:pt x="157687" y="196452"/>
                </a:lnTo>
                <a:lnTo>
                  <a:pt x="156639" y="195404"/>
                </a:lnTo>
                <a:lnTo>
                  <a:pt x="152709" y="190165"/>
                </a:lnTo>
                <a:lnTo>
                  <a:pt x="150875" y="188333"/>
                </a:lnTo>
                <a:close/>
              </a:path>
              <a:path w="464820" h="309244">
                <a:moveTo>
                  <a:pt x="52650" y="224218"/>
                </a:moveTo>
                <a:lnTo>
                  <a:pt x="52650" y="259055"/>
                </a:lnTo>
                <a:lnTo>
                  <a:pt x="26718" y="264294"/>
                </a:lnTo>
                <a:lnTo>
                  <a:pt x="79105" y="264294"/>
                </a:lnTo>
                <a:lnTo>
                  <a:pt x="54221" y="226313"/>
                </a:lnTo>
                <a:lnTo>
                  <a:pt x="52650" y="224218"/>
                </a:lnTo>
                <a:close/>
              </a:path>
              <a:path w="464820" h="309244">
                <a:moveTo>
                  <a:pt x="52650" y="226313"/>
                </a:moveTo>
                <a:lnTo>
                  <a:pt x="32218" y="226313"/>
                </a:lnTo>
                <a:lnTo>
                  <a:pt x="52650" y="259055"/>
                </a:lnTo>
                <a:lnTo>
                  <a:pt x="52650" y="226313"/>
                </a:lnTo>
                <a:close/>
              </a:path>
              <a:path w="464820" h="309244">
                <a:moveTo>
                  <a:pt x="150875" y="196452"/>
                </a:moveTo>
                <a:lnTo>
                  <a:pt x="125468" y="196452"/>
                </a:lnTo>
                <a:lnTo>
                  <a:pt x="128873" y="196976"/>
                </a:lnTo>
                <a:lnTo>
                  <a:pt x="131754" y="198547"/>
                </a:lnTo>
                <a:lnTo>
                  <a:pt x="134898" y="199858"/>
                </a:lnTo>
                <a:lnTo>
                  <a:pt x="137518" y="202215"/>
                </a:lnTo>
                <a:lnTo>
                  <a:pt x="140136" y="205882"/>
                </a:lnTo>
                <a:lnTo>
                  <a:pt x="142495" y="209025"/>
                </a:lnTo>
                <a:lnTo>
                  <a:pt x="150875" y="244125"/>
                </a:lnTo>
                <a:lnTo>
                  <a:pt x="150875" y="196452"/>
                </a:lnTo>
                <a:close/>
              </a:path>
              <a:path w="464820" h="309244">
                <a:moveTo>
                  <a:pt x="196192" y="220289"/>
                </a:moveTo>
                <a:lnTo>
                  <a:pt x="180212" y="229718"/>
                </a:lnTo>
                <a:lnTo>
                  <a:pt x="207717" y="250150"/>
                </a:lnTo>
                <a:lnTo>
                  <a:pt x="213740" y="249102"/>
                </a:lnTo>
                <a:lnTo>
                  <a:pt x="220290" y="246744"/>
                </a:lnTo>
                <a:lnTo>
                  <a:pt x="227886" y="243601"/>
                </a:lnTo>
                <a:lnTo>
                  <a:pt x="233125" y="239410"/>
                </a:lnTo>
                <a:lnTo>
                  <a:pt x="237053" y="232862"/>
                </a:lnTo>
                <a:lnTo>
                  <a:pt x="210074" y="232862"/>
                </a:lnTo>
                <a:lnTo>
                  <a:pt x="206406" y="232600"/>
                </a:lnTo>
                <a:lnTo>
                  <a:pt x="200906" y="228671"/>
                </a:lnTo>
                <a:lnTo>
                  <a:pt x="198549" y="225266"/>
                </a:lnTo>
                <a:lnTo>
                  <a:pt x="196192" y="220289"/>
                </a:lnTo>
                <a:close/>
              </a:path>
              <a:path w="464820" h="309244">
                <a:moveTo>
                  <a:pt x="210336" y="143280"/>
                </a:moveTo>
                <a:lnTo>
                  <a:pt x="192262" y="151137"/>
                </a:lnTo>
                <a:lnTo>
                  <a:pt x="220552" y="215836"/>
                </a:lnTo>
                <a:lnTo>
                  <a:pt x="221861" y="221075"/>
                </a:lnTo>
                <a:lnTo>
                  <a:pt x="220552" y="227100"/>
                </a:lnTo>
                <a:lnTo>
                  <a:pt x="218194" y="229457"/>
                </a:lnTo>
                <a:lnTo>
                  <a:pt x="210074" y="232862"/>
                </a:lnTo>
                <a:lnTo>
                  <a:pt x="237053" y="232862"/>
                </a:lnTo>
                <a:lnTo>
                  <a:pt x="239411" y="228932"/>
                </a:lnTo>
                <a:lnTo>
                  <a:pt x="240983" y="223693"/>
                </a:lnTo>
                <a:lnTo>
                  <a:pt x="239934" y="213216"/>
                </a:lnTo>
                <a:lnTo>
                  <a:pt x="238102" y="207192"/>
                </a:lnTo>
                <a:lnTo>
                  <a:pt x="210336" y="143280"/>
                </a:lnTo>
                <a:close/>
              </a:path>
              <a:path w="464820" h="309244">
                <a:moveTo>
                  <a:pt x="239934" y="128348"/>
                </a:moveTo>
                <a:lnTo>
                  <a:pt x="222909" y="138041"/>
                </a:lnTo>
                <a:lnTo>
                  <a:pt x="251722" y="189904"/>
                </a:lnTo>
                <a:lnTo>
                  <a:pt x="275558" y="212431"/>
                </a:lnTo>
                <a:lnTo>
                  <a:pt x="280273" y="213216"/>
                </a:lnTo>
                <a:lnTo>
                  <a:pt x="285512" y="212693"/>
                </a:lnTo>
                <a:lnTo>
                  <a:pt x="317206" y="197500"/>
                </a:lnTo>
                <a:lnTo>
                  <a:pt x="319273" y="194619"/>
                </a:lnTo>
                <a:lnTo>
                  <a:pt x="287869" y="194619"/>
                </a:lnTo>
                <a:lnTo>
                  <a:pt x="280012" y="193309"/>
                </a:lnTo>
                <a:lnTo>
                  <a:pt x="276607" y="191476"/>
                </a:lnTo>
                <a:lnTo>
                  <a:pt x="272416" y="186499"/>
                </a:lnTo>
                <a:lnTo>
                  <a:pt x="269534" y="181783"/>
                </a:lnTo>
                <a:lnTo>
                  <a:pt x="239934" y="128348"/>
                </a:lnTo>
                <a:close/>
              </a:path>
              <a:path w="464820" h="309244">
                <a:moveTo>
                  <a:pt x="290751" y="100584"/>
                </a:moveTo>
                <a:lnTo>
                  <a:pt x="273462" y="110013"/>
                </a:lnTo>
                <a:lnTo>
                  <a:pt x="303324" y="163972"/>
                </a:lnTo>
                <a:lnTo>
                  <a:pt x="305681" y="168687"/>
                </a:lnTo>
                <a:lnTo>
                  <a:pt x="307776" y="175235"/>
                </a:lnTo>
                <a:lnTo>
                  <a:pt x="307776" y="178379"/>
                </a:lnTo>
                <a:lnTo>
                  <a:pt x="304895" y="185190"/>
                </a:lnTo>
                <a:lnTo>
                  <a:pt x="301751" y="188070"/>
                </a:lnTo>
                <a:lnTo>
                  <a:pt x="292322" y="193572"/>
                </a:lnTo>
                <a:lnTo>
                  <a:pt x="287869" y="194619"/>
                </a:lnTo>
                <a:lnTo>
                  <a:pt x="319273" y="194619"/>
                </a:lnTo>
                <a:lnTo>
                  <a:pt x="325850" y="185451"/>
                </a:lnTo>
                <a:lnTo>
                  <a:pt x="327684" y="176808"/>
                </a:lnTo>
                <a:lnTo>
                  <a:pt x="290751" y="100584"/>
                </a:lnTo>
                <a:close/>
              </a:path>
              <a:path w="464820" h="309244">
                <a:moveTo>
                  <a:pt x="350211" y="137778"/>
                </a:moveTo>
                <a:lnTo>
                  <a:pt x="335542" y="150351"/>
                </a:lnTo>
                <a:lnTo>
                  <a:pt x="341043" y="155590"/>
                </a:lnTo>
                <a:lnTo>
                  <a:pt x="346805" y="159781"/>
                </a:lnTo>
                <a:lnTo>
                  <a:pt x="353091" y="162662"/>
                </a:lnTo>
                <a:lnTo>
                  <a:pt x="359379" y="163972"/>
                </a:lnTo>
                <a:lnTo>
                  <a:pt x="365927" y="163710"/>
                </a:lnTo>
                <a:lnTo>
                  <a:pt x="396574" y="147471"/>
                </a:lnTo>
                <a:lnTo>
                  <a:pt x="397729" y="145898"/>
                </a:lnTo>
                <a:lnTo>
                  <a:pt x="368546" y="145898"/>
                </a:lnTo>
                <a:lnTo>
                  <a:pt x="359379" y="145112"/>
                </a:lnTo>
                <a:lnTo>
                  <a:pt x="354664" y="142494"/>
                </a:lnTo>
                <a:lnTo>
                  <a:pt x="350211" y="137778"/>
                </a:lnTo>
                <a:close/>
              </a:path>
              <a:path w="464820" h="309244">
                <a:moveTo>
                  <a:pt x="401496" y="114990"/>
                </a:moveTo>
                <a:lnTo>
                  <a:pt x="379285" y="114990"/>
                </a:lnTo>
                <a:lnTo>
                  <a:pt x="383214" y="116038"/>
                </a:lnTo>
                <a:lnTo>
                  <a:pt x="385048" y="117348"/>
                </a:lnTo>
                <a:lnTo>
                  <a:pt x="388192" y="122062"/>
                </a:lnTo>
                <a:lnTo>
                  <a:pt x="388715" y="125468"/>
                </a:lnTo>
                <a:lnTo>
                  <a:pt x="386619" y="133587"/>
                </a:lnTo>
                <a:lnTo>
                  <a:pt x="383476" y="137516"/>
                </a:lnTo>
                <a:lnTo>
                  <a:pt x="373261" y="144327"/>
                </a:lnTo>
                <a:lnTo>
                  <a:pt x="368546" y="145898"/>
                </a:lnTo>
                <a:lnTo>
                  <a:pt x="397729" y="145898"/>
                </a:lnTo>
                <a:lnTo>
                  <a:pt x="406003" y="134635"/>
                </a:lnTo>
                <a:lnTo>
                  <a:pt x="407576" y="129134"/>
                </a:lnTo>
                <a:lnTo>
                  <a:pt x="401496" y="114990"/>
                </a:lnTo>
                <a:close/>
              </a:path>
              <a:path w="464820" h="309244">
                <a:moveTo>
                  <a:pt x="356235" y="63651"/>
                </a:moveTo>
                <a:lnTo>
                  <a:pt x="350211" y="63651"/>
                </a:lnTo>
                <a:lnTo>
                  <a:pt x="318515" y="81724"/>
                </a:lnTo>
                <a:lnTo>
                  <a:pt x="311055" y="96131"/>
                </a:lnTo>
                <a:lnTo>
                  <a:pt x="311027" y="100584"/>
                </a:lnTo>
                <a:lnTo>
                  <a:pt x="311181" y="106608"/>
                </a:lnTo>
                <a:lnTo>
                  <a:pt x="338686" y="126253"/>
                </a:lnTo>
                <a:lnTo>
                  <a:pt x="344186" y="125729"/>
                </a:lnTo>
                <a:lnTo>
                  <a:pt x="350473" y="123896"/>
                </a:lnTo>
                <a:lnTo>
                  <a:pt x="357807" y="121538"/>
                </a:lnTo>
                <a:lnTo>
                  <a:pt x="365666" y="118395"/>
                </a:lnTo>
                <a:lnTo>
                  <a:pt x="376405" y="114990"/>
                </a:lnTo>
                <a:lnTo>
                  <a:pt x="401496" y="114990"/>
                </a:lnTo>
                <a:lnTo>
                  <a:pt x="398005" y="106870"/>
                </a:lnTo>
                <a:lnTo>
                  <a:pt x="339209" y="106870"/>
                </a:lnTo>
                <a:lnTo>
                  <a:pt x="333447" y="106345"/>
                </a:lnTo>
                <a:lnTo>
                  <a:pt x="331613" y="105298"/>
                </a:lnTo>
                <a:lnTo>
                  <a:pt x="328731" y="101370"/>
                </a:lnTo>
                <a:lnTo>
                  <a:pt x="328470" y="99274"/>
                </a:lnTo>
                <a:lnTo>
                  <a:pt x="330565" y="92988"/>
                </a:lnTo>
                <a:lnTo>
                  <a:pt x="333709" y="89581"/>
                </a:lnTo>
                <a:lnTo>
                  <a:pt x="342877" y="83033"/>
                </a:lnTo>
                <a:lnTo>
                  <a:pt x="346805" y="81724"/>
                </a:lnTo>
                <a:lnTo>
                  <a:pt x="368633" y="81724"/>
                </a:lnTo>
                <a:lnTo>
                  <a:pt x="376666" y="75699"/>
                </a:lnTo>
                <a:lnTo>
                  <a:pt x="372214" y="70985"/>
                </a:lnTo>
                <a:lnTo>
                  <a:pt x="367498" y="67317"/>
                </a:lnTo>
                <a:lnTo>
                  <a:pt x="362259" y="64960"/>
                </a:lnTo>
                <a:lnTo>
                  <a:pt x="356235" y="63651"/>
                </a:lnTo>
                <a:close/>
              </a:path>
              <a:path w="464820" h="309244">
                <a:moveTo>
                  <a:pt x="380857" y="94820"/>
                </a:moveTo>
                <a:lnTo>
                  <a:pt x="345234" y="105298"/>
                </a:lnTo>
                <a:lnTo>
                  <a:pt x="339209" y="106870"/>
                </a:lnTo>
                <a:lnTo>
                  <a:pt x="398005" y="106870"/>
                </a:lnTo>
                <a:lnTo>
                  <a:pt x="394740" y="99274"/>
                </a:lnTo>
                <a:lnTo>
                  <a:pt x="380857" y="94820"/>
                </a:lnTo>
                <a:close/>
              </a:path>
              <a:path w="464820" h="309244">
                <a:moveTo>
                  <a:pt x="423260" y="44005"/>
                </a:moveTo>
                <a:lnTo>
                  <a:pt x="397360" y="44005"/>
                </a:lnTo>
                <a:lnTo>
                  <a:pt x="450009" y="105298"/>
                </a:lnTo>
                <a:lnTo>
                  <a:pt x="464677" y="92463"/>
                </a:lnTo>
                <a:lnTo>
                  <a:pt x="423260" y="44005"/>
                </a:lnTo>
                <a:close/>
              </a:path>
              <a:path w="464820" h="309244">
                <a:moveTo>
                  <a:pt x="368633" y="81724"/>
                </a:moveTo>
                <a:lnTo>
                  <a:pt x="346805" y="81724"/>
                </a:lnTo>
                <a:lnTo>
                  <a:pt x="353877" y="81986"/>
                </a:lnTo>
                <a:lnTo>
                  <a:pt x="357282" y="84081"/>
                </a:lnTo>
                <a:lnTo>
                  <a:pt x="360950" y="87486"/>
                </a:lnTo>
                <a:lnTo>
                  <a:pt x="368633" y="81724"/>
                </a:lnTo>
                <a:close/>
              </a:path>
              <a:path w="464820" h="309244">
                <a:moveTo>
                  <a:pt x="423290" y="0"/>
                </a:moveTo>
                <a:lnTo>
                  <a:pt x="364616" y="50291"/>
                </a:lnTo>
                <a:lnTo>
                  <a:pt x="375357" y="62864"/>
                </a:lnTo>
                <a:lnTo>
                  <a:pt x="397360" y="44005"/>
                </a:lnTo>
                <a:lnTo>
                  <a:pt x="423260" y="44005"/>
                </a:lnTo>
                <a:lnTo>
                  <a:pt x="412290" y="31170"/>
                </a:lnTo>
                <a:lnTo>
                  <a:pt x="434031" y="12573"/>
                </a:lnTo>
                <a:lnTo>
                  <a:pt x="423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8023" y="5459090"/>
            <a:ext cx="321119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15">
                <a:latin typeface="Microsoft Sans Serif"/>
                <a:cs typeface="Microsoft Sans Serif"/>
              </a:rPr>
              <a:t>Box</a:t>
            </a:r>
            <a:r>
              <a:rPr dirty="0" sz="800" spc="-90">
                <a:latin typeface="Microsoft Sans Serif"/>
                <a:cs typeface="Microsoft Sans Serif"/>
              </a:rPr>
              <a:t> </a:t>
            </a:r>
            <a:r>
              <a:rPr dirty="0" sz="850" spc="-10">
                <a:latin typeface="Microsoft Sans Serif"/>
                <a:cs typeface="Microsoft Sans Serif"/>
              </a:rPr>
              <a:t>3-5B</a:t>
            </a:r>
            <a:r>
              <a:rPr dirty="0" sz="850" spc="260">
                <a:latin typeface="Microsoft Sans Serif"/>
                <a:cs typeface="Microsoft Sans Serif"/>
              </a:rPr>
              <a:t> </a:t>
            </a:r>
            <a:r>
              <a:rPr dirty="0" sz="850" spc="260">
                <a:latin typeface="Microsoft Sans Serif"/>
                <a:cs typeface="Microsoft Sans Serif"/>
              </a:rPr>
              <a:t> </a:t>
            </a:r>
            <a:r>
              <a:rPr dirty="0" sz="900" spc="5">
                <a:latin typeface="Microsoft Sans Serif"/>
                <a:cs typeface="Microsoft Sans Serif"/>
              </a:rPr>
              <a:t>©</a:t>
            </a:r>
            <a:r>
              <a:rPr dirty="0" sz="900" spc="40">
                <a:latin typeface="Microsoft Sans Serif"/>
                <a:cs typeface="Microsoft Sans Serif"/>
              </a:rPr>
              <a:t> </a:t>
            </a:r>
            <a:r>
              <a:rPr dirty="0" sz="800" spc="5">
                <a:latin typeface="Microsoft Sans Serif"/>
                <a:cs typeface="Microsoft Sans Serif"/>
              </a:rPr>
              <a:t>Global</a:t>
            </a:r>
            <a:r>
              <a:rPr dirty="0" sz="800" spc="-25">
                <a:latin typeface="Microsoft Sans Serif"/>
                <a:cs typeface="Microsoft Sans Serif"/>
              </a:rPr>
              <a:t> </a:t>
            </a:r>
            <a:r>
              <a:rPr dirty="0" sz="850" spc="5">
                <a:latin typeface="Microsoft Sans Serif"/>
                <a:cs typeface="Microsoft Sans Serif"/>
              </a:rPr>
              <a:t>Initiative</a:t>
            </a:r>
            <a:r>
              <a:rPr dirty="0" sz="850" spc="-4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for</a:t>
            </a:r>
            <a:r>
              <a:rPr dirty="0" sz="900" spc="-45">
                <a:latin typeface="Microsoft Sans Serif"/>
                <a:cs typeface="Microsoft Sans Serif"/>
              </a:rPr>
              <a:t> </a:t>
            </a:r>
            <a:r>
              <a:rPr dirty="0" sz="800" spc="10">
                <a:latin typeface="Microsoft Sans Serif"/>
                <a:cs typeface="Microsoft Sans Serif"/>
              </a:rPr>
              <a:t>Asthma</a:t>
            </a:r>
            <a:r>
              <a:rPr dirty="0" sz="800" spc="-45">
                <a:latin typeface="Microsoft Sans Serif"/>
                <a:cs typeface="Microsoft Sans Serif"/>
              </a:rPr>
              <a:t> </a:t>
            </a:r>
            <a:r>
              <a:rPr dirty="0" sz="800" spc="5">
                <a:latin typeface="Microsoft Sans Serif"/>
                <a:cs typeface="Microsoft Sans Serif"/>
              </a:rPr>
              <a:t>2022,</a:t>
            </a:r>
            <a:r>
              <a:rPr dirty="0" sz="800" spc="-15">
                <a:latin typeface="Microsoft Sans Serif"/>
                <a:cs typeface="Microsoft Sans Serif"/>
              </a:rPr>
              <a:t> </a:t>
            </a:r>
            <a:r>
              <a:rPr dirty="0" u="sng" sz="85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5"/>
              </a:rPr>
              <a:t>www.ginasthma.org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82025" y="71006"/>
            <a:ext cx="2130425" cy="473075"/>
            <a:chOff x="582025" y="71006"/>
            <a:chExt cx="2130425" cy="47307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025" y="71006"/>
              <a:ext cx="2129814" cy="47279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6600" y="105582"/>
              <a:ext cx="2019300" cy="362585"/>
            </a:xfrm>
            <a:custGeom>
              <a:avLst/>
              <a:gdLst/>
              <a:ahLst/>
              <a:cxnLst/>
              <a:rect l="l" t="t" r="r" b="b"/>
              <a:pathLst>
                <a:path w="2019300" h="362584">
                  <a:moveTo>
                    <a:pt x="0" y="60245"/>
                  </a:moveTo>
                  <a:lnTo>
                    <a:pt x="4714" y="36933"/>
                  </a:lnTo>
                  <a:lnTo>
                    <a:pt x="17549" y="17549"/>
                  </a:lnTo>
                  <a:lnTo>
                    <a:pt x="36933" y="4714"/>
                  </a:lnTo>
                  <a:lnTo>
                    <a:pt x="60245" y="0"/>
                  </a:lnTo>
                  <a:lnTo>
                    <a:pt x="1958768" y="0"/>
                  </a:lnTo>
                  <a:lnTo>
                    <a:pt x="1982342" y="4714"/>
                  </a:lnTo>
                  <a:lnTo>
                    <a:pt x="2001464" y="17549"/>
                  </a:lnTo>
                  <a:lnTo>
                    <a:pt x="2014561" y="36933"/>
                  </a:lnTo>
                  <a:lnTo>
                    <a:pt x="2019276" y="60245"/>
                  </a:lnTo>
                  <a:lnTo>
                    <a:pt x="2019276" y="301751"/>
                  </a:lnTo>
                  <a:lnTo>
                    <a:pt x="2014561" y="325326"/>
                  </a:lnTo>
                  <a:lnTo>
                    <a:pt x="2001464" y="344447"/>
                  </a:lnTo>
                  <a:lnTo>
                    <a:pt x="1982342" y="357282"/>
                  </a:lnTo>
                  <a:lnTo>
                    <a:pt x="1958768" y="361997"/>
                  </a:lnTo>
                  <a:lnTo>
                    <a:pt x="60245" y="361997"/>
                  </a:lnTo>
                  <a:lnTo>
                    <a:pt x="36933" y="357282"/>
                  </a:lnTo>
                  <a:lnTo>
                    <a:pt x="17549" y="344447"/>
                  </a:lnTo>
                  <a:lnTo>
                    <a:pt x="4714" y="325326"/>
                  </a:lnTo>
                  <a:lnTo>
                    <a:pt x="0" y="301751"/>
                  </a:lnTo>
                  <a:lnTo>
                    <a:pt x="0" y="60245"/>
                  </a:lnTo>
                </a:path>
              </a:pathLst>
            </a:custGeom>
            <a:ln w="261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8426" y="3134760"/>
            <a:ext cx="842010" cy="43878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80"/>
              </a:spcBef>
            </a:pPr>
            <a:r>
              <a:rPr dirty="0" sz="900" spc="15">
                <a:solidFill>
                  <a:srgbClr val="F89A39"/>
                </a:solidFill>
                <a:latin typeface="Microsoft Sans Serif"/>
                <a:cs typeface="Microsoft Sans Serif"/>
              </a:rPr>
              <a:t>PREFERRED </a:t>
            </a:r>
            <a:r>
              <a:rPr dirty="0" sz="900" spc="20">
                <a:solidFill>
                  <a:srgbClr val="F89A39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F89A39"/>
                </a:solidFill>
                <a:latin typeface="Microsoft Sans Serif"/>
                <a:cs typeface="Microsoft Sans Serif"/>
              </a:rPr>
              <a:t>CONTROLLER  </a:t>
            </a:r>
            <a:r>
              <a:rPr dirty="0" sz="950">
                <a:solidFill>
                  <a:srgbClr val="F89A39"/>
                </a:solidFill>
                <a:latin typeface="Microsoft Sans Serif"/>
                <a:cs typeface="Microsoft Sans Serif"/>
              </a:rPr>
              <a:t>CHOICE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594" y="3725177"/>
            <a:ext cx="1240155" cy="5353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Other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controller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options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(limited indications, 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or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less evidence for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efficacy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safety)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866" y="4305515"/>
            <a:ext cx="628650" cy="1727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50" spc="5">
                <a:solidFill>
                  <a:srgbClr val="0078AC"/>
                </a:solidFill>
                <a:latin typeface="Microsoft Sans Serif"/>
                <a:cs typeface="Microsoft Sans Serif"/>
              </a:rPr>
              <a:t>RELIEVER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866" y="4531972"/>
            <a:ext cx="1046480" cy="4527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ct val="93800"/>
              </a:lnSpc>
              <a:spcBef>
                <a:spcPts val="185"/>
              </a:spcBef>
            </a:pPr>
            <a:r>
              <a:rPr dirty="0" sz="950" spc="-5">
                <a:solidFill>
                  <a:srgbClr val="57585B"/>
                </a:solidFill>
                <a:latin typeface="Microsoft Sans Serif"/>
                <a:cs typeface="Microsoft Sans Serif"/>
              </a:rPr>
              <a:t>CONSIDER </a:t>
            </a:r>
            <a:r>
              <a:rPr dirty="0" sz="1000">
                <a:solidFill>
                  <a:srgbClr val="57585B"/>
                </a:solidFill>
                <a:latin typeface="Microsoft Sans Serif"/>
                <a:cs typeface="Microsoft Sans Serif"/>
              </a:rPr>
              <a:t>THIS </a:t>
            </a:r>
            <a:r>
              <a:rPr dirty="0" sz="1000" spc="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57585B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2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57585B"/>
                </a:solidFill>
                <a:latin typeface="Microsoft Sans Serif"/>
                <a:cs typeface="Microsoft Sans Serif"/>
              </a:rPr>
              <a:t>FOR </a:t>
            </a:r>
            <a:r>
              <a:rPr dirty="0" sz="900" spc="-5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5">
                <a:solidFill>
                  <a:srgbClr val="57585B"/>
                </a:solidFill>
                <a:latin typeface="Microsoft Sans Serif"/>
                <a:cs typeface="Microsoft Sans Serif"/>
              </a:rPr>
              <a:t>CHILDREN</a:t>
            </a:r>
            <a:r>
              <a:rPr dirty="0" sz="950" spc="-60">
                <a:solidFill>
                  <a:srgbClr val="57585B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57585B"/>
                </a:solidFill>
                <a:latin typeface="Microsoft Sans Serif"/>
                <a:cs typeface="Microsoft Sans Serif"/>
              </a:rPr>
              <a:t>WITH: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197" y="3068826"/>
            <a:ext cx="440690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1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5808" y="163718"/>
            <a:ext cx="2540000" cy="239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/>
              <a:t>Children</a:t>
            </a:r>
            <a:r>
              <a:rPr dirty="0" sz="1400" spc="35"/>
              <a:t> </a:t>
            </a:r>
            <a:r>
              <a:rPr dirty="0" sz="1400"/>
              <a:t>5</a:t>
            </a:r>
            <a:r>
              <a:rPr dirty="0" sz="1400" spc="35"/>
              <a:t> </a:t>
            </a:r>
            <a:r>
              <a:rPr dirty="0" sz="1400" spc="45"/>
              <a:t>years</a:t>
            </a:r>
            <a:r>
              <a:rPr dirty="0" sz="1400" spc="60"/>
              <a:t> </a:t>
            </a:r>
            <a:r>
              <a:rPr dirty="0" sz="1400" spc="45"/>
              <a:t>and</a:t>
            </a:r>
            <a:r>
              <a:rPr dirty="0" sz="1400" spc="30"/>
              <a:t> </a:t>
            </a:r>
            <a:r>
              <a:rPr dirty="0" sz="1400" spc="55"/>
              <a:t>younger</a:t>
            </a:r>
            <a:endParaRPr sz="1400"/>
          </a:p>
        </p:txBody>
      </p:sp>
      <p:sp>
        <p:nvSpPr>
          <p:cNvPr id="9" name="object 9"/>
          <p:cNvSpPr txBox="1"/>
          <p:nvPr/>
        </p:nvSpPr>
        <p:spPr>
          <a:xfrm>
            <a:off x="815808" y="774010"/>
            <a:ext cx="2414270" cy="3606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25"/>
              </a:spcBef>
            </a:pPr>
            <a:r>
              <a:rPr dirty="0" sz="1200" spc="-5">
                <a:solidFill>
                  <a:srgbClr val="221F1F"/>
                </a:solidFill>
                <a:latin typeface="Microsoft Sans Serif"/>
                <a:cs typeface="Microsoft Sans Serif"/>
              </a:rPr>
              <a:t>Personalized</a:t>
            </a:r>
            <a:r>
              <a:rPr dirty="0" sz="1200" spc="-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1200" spc="-4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221F1F"/>
                </a:solidFill>
                <a:latin typeface="Microsoft Sans Serif"/>
                <a:cs typeface="Microsoft Sans Serif"/>
              </a:rPr>
              <a:t>management: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Assess</a:t>
            </a:r>
            <a:r>
              <a:rPr dirty="0" sz="1000" spc="-5">
                <a:solidFill>
                  <a:srgbClr val="221F1F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1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Adjust</a:t>
            </a:r>
            <a:r>
              <a:rPr dirty="0" sz="1000" spc="-5">
                <a:solidFill>
                  <a:srgbClr val="221F1F"/>
                </a:solidFill>
                <a:latin typeface="Microsoft Sans Serif"/>
                <a:cs typeface="Microsoft Sans Serif"/>
              </a:rPr>
              <a:t>,</a:t>
            </a:r>
            <a:r>
              <a:rPr dirty="0" sz="100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Revie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w</a:t>
            </a:r>
            <a:r>
              <a:rPr dirty="0" sz="1000" spc="-3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221F1F"/>
                </a:solidFill>
                <a:latin typeface="Microsoft Sans Serif"/>
                <a:cs typeface="Microsoft Sans Serif"/>
              </a:rPr>
              <a:t>response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05" y="2339325"/>
            <a:ext cx="1929764" cy="5149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200" spc="5">
                <a:solidFill>
                  <a:srgbClr val="221F1F"/>
                </a:solidFill>
                <a:latin typeface="Microsoft Sans Serif"/>
                <a:cs typeface="Microsoft Sans Serif"/>
              </a:rPr>
              <a:t>Asthma</a:t>
            </a:r>
            <a:r>
              <a:rPr dirty="0" sz="1200" spc="-4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">
                <a:solidFill>
                  <a:srgbClr val="221F1F"/>
                </a:solidFill>
                <a:latin typeface="Microsoft Sans Serif"/>
                <a:cs typeface="Microsoft Sans Serif"/>
              </a:rPr>
              <a:t>medication</a:t>
            </a:r>
            <a:r>
              <a:rPr dirty="0" sz="1250" spc="-6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221F1F"/>
                </a:solidFill>
                <a:latin typeface="Microsoft Sans Serif"/>
                <a:cs typeface="Microsoft Sans Serif"/>
              </a:rPr>
              <a:t>options: </a:t>
            </a:r>
            <a:r>
              <a:rPr dirty="0" sz="1200" spc="-30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Microsoft Sans Serif"/>
                <a:cs typeface="Microsoft Sans Serif"/>
              </a:rPr>
              <a:t>Adjust treatment up and down </a:t>
            </a:r>
            <a:r>
              <a:rPr dirty="0" sz="950" spc="-10">
                <a:solidFill>
                  <a:srgbClr val="221F1F"/>
                </a:solidFill>
                <a:latin typeface="Microsoft Sans Serif"/>
                <a:cs typeface="Microsoft Sans Serif"/>
              </a:rPr>
              <a:t>for </a:t>
            </a:r>
            <a:r>
              <a:rPr dirty="0" sz="9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individual</a:t>
            </a:r>
            <a:r>
              <a:rPr dirty="0" sz="950" spc="-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221F1F"/>
                </a:solidFill>
                <a:latin typeface="Microsoft Sans Serif"/>
                <a:cs typeface="Microsoft Sans Serif"/>
              </a:rPr>
              <a:t>child’s</a:t>
            </a:r>
            <a:r>
              <a:rPr dirty="0" sz="950" spc="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221F1F"/>
                </a:solidFill>
                <a:latin typeface="Microsoft Sans Serif"/>
                <a:cs typeface="Microsoft Sans Serif"/>
              </a:rPr>
              <a:t>needs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5901" y="4628824"/>
            <a:ext cx="852169" cy="5353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Infrequent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viral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wheezing</a:t>
            </a:r>
            <a:r>
              <a:rPr dirty="0" sz="850" spc="-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no </a:t>
            </a:r>
            <a:r>
              <a:rPr dirty="0" sz="850" spc="-2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or few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interval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symptoms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0359" y="4629744"/>
            <a:ext cx="1286510" cy="4095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Asthma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diagnosis, 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and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asthma not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well-controlled </a:t>
            </a:r>
            <a:r>
              <a:rPr dirty="0" sz="850" spc="-2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on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low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ICS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0587" y="4629744"/>
            <a:ext cx="714375" cy="4095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635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Asthma 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not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well-controlled </a:t>
            </a:r>
            <a:r>
              <a:rPr dirty="0" sz="850" spc="-2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on</a:t>
            </a:r>
            <a:r>
              <a:rPr dirty="0" sz="8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double</a:t>
            </a:r>
            <a:r>
              <a:rPr dirty="0" sz="8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ICS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0359" y="5093307"/>
            <a:ext cx="2564130" cy="2838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Before</a:t>
            </a:r>
            <a:r>
              <a:rPr dirty="0" sz="8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stepping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up,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check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alternative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diagnosis,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check</a:t>
            </a:r>
            <a:r>
              <a:rPr dirty="0" sz="8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inhaler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skills,</a:t>
            </a:r>
            <a:r>
              <a:rPr dirty="0" sz="850" spc="-4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review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adherence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exposures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2643" y="4322911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73471" y="4225307"/>
            <a:ext cx="1557020" cy="15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30">
                <a:solidFill>
                  <a:srgbClr val="414042"/>
                </a:solidFill>
                <a:latin typeface="Microsoft Sans Serif"/>
                <a:cs typeface="Microsoft Sans Serif"/>
              </a:rPr>
              <a:t>As-</a:t>
            </a:r>
            <a:r>
              <a:rPr dirty="0" sz="850" spc="30">
                <a:solidFill>
                  <a:srgbClr val="414042"/>
                </a:solidFill>
                <a:latin typeface="Microsoft Sans Serif"/>
                <a:cs typeface="Microsoft Sans Serif"/>
              </a:rPr>
              <a:t>needed</a:t>
            </a:r>
            <a:r>
              <a:rPr dirty="0" sz="850" spc="1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5">
                <a:solidFill>
                  <a:srgbClr val="414042"/>
                </a:solidFill>
                <a:latin typeface="Microsoft Sans Serif"/>
                <a:cs typeface="Microsoft Sans Serif"/>
              </a:rPr>
              <a:t>short-</a:t>
            </a:r>
            <a:r>
              <a:rPr dirty="0" sz="850" spc="25">
                <a:solidFill>
                  <a:srgbClr val="414042"/>
                </a:solidFill>
                <a:latin typeface="Microsoft Sans Serif"/>
                <a:cs typeface="Microsoft Sans Serif"/>
              </a:rPr>
              <a:t>acting</a:t>
            </a:r>
            <a:r>
              <a:rPr dirty="0" sz="850" spc="1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5">
                <a:solidFill>
                  <a:srgbClr val="414042"/>
                </a:solidFill>
                <a:latin typeface="Microsoft Sans Serif"/>
                <a:cs typeface="Microsoft Sans Serif"/>
              </a:rPr>
              <a:t>beta</a:t>
            </a:r>
            <a:r>
              <a:rPr dirty="0" sz="800" spc="4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-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3471" y="4355718"/>
            <a:ext cx="38735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30">
                <a:solidFill>
                  <a:srgbClr val="414042"/>
                </a:solidFill>
                <a:latin typeface="Microsoft Sans Serif"/>
                <a:cs typeface="Microsoft Sans Serif"/>
              </a:rPr>
              <a:t>agonist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7065" y="4636689"/>
            <a:ext cx="3007360" cy="6921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Symptom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pattern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not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consistent with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asthma but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wheezing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episodes requiring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SABA occur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frequently, e.g.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≥3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per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year.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Give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diagnostic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trial</a:t>
            </a:r>
            <a:r>
              <a:rPr dirty="0" sz="850" spc="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months.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Consider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specialist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 referral.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  <a:spcBef>
                <a:spcPts val="190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Symptom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pattern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consistent</a:t>
            </a:r>
            <a:r>
              <a:rPr dirty="0" sz="850" spc="-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with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asthma,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and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 asthma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5"/>
              </a:lnSpc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symptoms</a:t>
            </a:r>
            <a:r>
              <a:rPr dirty="0" sz="85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not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well-controlled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14042"/>
                </a:solidFill>
                <a:latin typeface="Microsoft Sans Serif"/>
                <a:cs typeface="Microsoft Sans Serif"/>
              </a:rPr>
              <a:t>≥3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exacerbations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per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year.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3104" y="2880755"/>
            <a:ext cx="438784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5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2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3104" y="3115361"/>
            <a:ext cx="2626995" cy="37909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Daily</a:t>
            </a:r>
            <a:r>
              <a:rPr dirty="0" sz="10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low</a:t>
            </a:r>
            <a:r>
              <a:rPr dirty="0" sz="1000" spc="-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100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inhaled</a:t>
            </a:r>
            <a:r>
              <a:rPr dirty="0" sz="95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corticosteroid</a:t>
            </a:r>
            <a:r>
              <a:rPr dirty="0" sz="950" spc="-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(ICS)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(see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table</a:t>
            </a:r>
            <a:r>
              <a:rPr dirty="0" sz="850" spc="2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of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ICS</a:t>
            </a:r>
            <a:r>
              <a:rPr dirty="0" sz="850" spc="2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8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ranges</a:t>
            </a:r>
            <a:r>
              <a:rPr dirty="0" sz="850" spc="1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14042"/>
                </a:solidFill>
                <a:latin typeface="Microsoft Sans Serif"/>
                <a:cs typeface="Microsoft Sans Serif"/>
              </a:rPr>
              <a:t>for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pre-school</a:t>
            </a:r>
            <a:r>
              <a:rPr dirty="0" sz="850" spc="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14042"/>
                </a:solidFill>
                <a:latin typeface="Microsoft Sans Serif"/>
                <a:cs typeface="Microsoft Sans Serif"/>
              </a:rPr>
              <a:t>children)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60359" y="2722021"/>
            <a:ext cx="440690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3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9856" y="3006023"/>
            <a:ext cx="655320" cy="3263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Doubl</a:t>
            </a:r>
            <a:r>
              <a:rPr dirty="0" sz="950" spc="15">
                <a:solidFill>
                  <a:srgbClr val="414042"/>
                </a:solidFill>
                <a:latin typeface="Microsoft Sans Serif"/>
                <a:cs typeface="Microsoft Sans Serif"/>
              </a:rPr>
              <a:t>e</a:t>
            </a:r>
            <a:r>
              <a:rPr dirty="0" sz="9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5">
                <a:solidFill>
                  <a:srgbClr val="414042"/>
                </a:solidFill>
                <a:latin typeface="Microsoft Sans Serif"/>
                <a:cs typeface="Microsoft Sans Serif"/>
              </a:rPr>
              <a:t>‘low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dose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’</a:t>
            </a:r>
            <a:r>
              <a:rPr dirty="0" sz="950" spc="-10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ICS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9919" y="3736521"/>
            <a:ext cx="1107440" cy="4089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Low</a:t>
            </a:r>
            <a:r>
              <a:rPr dirty="0" sz="850" spc="-2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dose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ICS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+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LTRA </a:t>
            </a:r>
            <a:r>
              <a:rPr dirty="0" sz="850" spc="-2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Consider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specialist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referral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5083" y="2456416"/>
            <a:ext cx="440690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>
                <a:solidFill>
                  <a:srgbClr val="414042"/>
                </a:solidFill>
                <a:latin typeface="Microsoft Sans Serif"/>
                <a:cs typeface="Microsoft Sans Serif"/>
              </a:rPr>
              <a:t>STEP</a:t>
            </a:r>
            <a:r>
              <a:rPr dirty="0" sz="950" spc="-3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14042"/>
                </a:solidFill>
                <a:latin typeface="Microsoft Sans Serif"/>
                <a:cs typeface="Microsoft Sans Serif"/>
              </a:rPr>
              <a:t>4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4581" y="2739965"/>
            <a:ext cx="939800" cy="628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25"/>
              </a:spcBef>
            </a:pP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Continue </a:t>
            </a:r>
            <a:r>
              <a:rPr dirty="0" sz="9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controlle</a:t>
            </a:r>
            <a:r>
              <a:rPr dirty="0" sz="1000" spc="-5">
                <a:solidFill>
                  <a:srgbClr val="414042"/>
                </a:solidFill>
                <a:latin typeface="Microsoft Sans Serif"/>
                <a:cs typeface="Microsoft Sans Serif"/>
              </a:rPr>
              <a:t>r</a:t>
            </a:r>
            <a:r>
              <a:rPr dirty="0" sz="1000" spc="-30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5">
                <a:solidFill>
                  <a:srgbClr val="414042"/>
                </a:solidFill>
                <a:latin typeface="Microsoft Sans Serif"/>
                <a:cs typeface="Microsoft Sans Serif"/>
              </a:rPr>
              <a:t>&amp;</a:t>
            </a:r>
            <a:r>
              <a:rPr dirty="0" sz="950" spc="15">
                <a:solidFill>
                  <a:srgbClr val="414042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5">
                <a:solidFill>
                  <a:srgbClr val="414042"/>
                </a:solidFill>
                <a:latin typeface="Microsoft Sans Serif"/>
                <a:cs typeface="Microsoft Sans Serif"/>
              </a:rPr>
              <a:t>refer  </a:t>
            </a:r>
            <a:r>
              <a:rPr dirty="0" sz="1000" spc="-10">
                <a:solidFill>
                  <a:srgbClr val="414042"/>
                </a:solidFill>
                <a:latin typeface="Microsoft Sans Serif"/>
                <a:cs typeface="Microsoft Sans Serif"/>
              </a:rPr>
              <a:t>for </a:t>
            </a:r>
            <a:r>
              <a:rPr dirty="0" sz="950" spc="5">
                <a:solidFill>
                  <a:srgbClr val="414042"/>
                </a:solidFill>
                <a:latin typeface="Microsoft Sans Serif"/>
                <a:cs typeface="Microsoft Sans Serif"/>
              </a:rPr>
              <a:t>specialist </a:t>
            </a:r>
            <a:r>
              <a:rPr dirty="0" sz="950" spc="10">
                <a:solidFill>
                  <a:srgbClr val="414042"/>
                </a:solidFill>
                <a:latin typeface="Microsoft Sans Serif"/>
                <a:cs typeface="Microsoft Sans Serif"/>
              </a:rPr>
              <a:t> assessment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4644" y="3736511"/>
            <a:ext cx="1123315" cy="40894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Add</a:t>
            </a:r>
            <a:r>
              <a:rPr dirty="0" sz="850" spc="-3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LTRA,</a:t>
            </a:r>
            <a:r>
              <a:rPr dirty="0" sz="850" spc="-3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or</a:t>
            </a:r>
            <a:r>
              <a:rPr dirty="0" sz="850" spc="-2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increase </a:t>
            </a:r>
            <a:r>
              <a:rPr dirty="0" sz="850" spc="-2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ICS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frequency,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or </a:t>
            </a:r>
            <a:r>
              <a:rPr dirty="0" sz="850" spc="-15">
                <a:solidFill>
                  <a:srgbClr val="474748"/>
                </a:solidFill>
                <a:latin typeface="Microsoft Sans Serif"/>
                <a:cs typeface="Microsoft Sans Serif"/>
              </a:rPr>
              <a:t>add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intermittent</a:t>
            </a:r>
            <a:r>
              <a:rPr dirty="0" sz="850" spc="3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ICS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73104" y="3736471"/>
            <a:ext cx="2330450" cy="4095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Daily leukotriene receptor antagonist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(LTRA),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or </a:t>
            </a:r>
            <a:r>
              <a:rPr dirty="0" sz="850" spc="-21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intermittent short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course of ICS at onset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of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respiratory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illness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80925" y="1294787"/>
            <a:ext cx="918844" cy="601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Symptoms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Exacerbations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Side-effects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Parent</a:t>
            </a:r>
            <a:r>
              <a:rPr dirty="0" sz="850" spc="-5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satisfaction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9220" y="194321"/>
            <a:ext cx="1539240" cy="842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899"/>
              </a:lnSpc>
              <a:spcBef>
                <a:spcPts val="95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Exclude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alternative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diagnoses </a:t>
            </a:r>
            <a:r>
              <a:rPr dirty="0" sz="850" spc="-21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Symptom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control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modifiable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risk</a:t>
            </a:r>
            <a:r>
              <a:rPr dirty="0" sz="850" spc="5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factors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Inhaler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technique 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adherence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Parent</a:t>
            </a:r>
            <a:r>
              <a:rPr dirty="0" sz="8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preferences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goals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9220" y="1840766"/>
            <a:ext cx="1576705" cy="6902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05"/>
              </a:lnSpc>
              <a:spcBef>
                <a:spcPts val="114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Treat</a:t>
            </a:r>
            <a:r>
              <a:rPr dirty="0" sz="850" spc="-3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modifiable</a:t>
            </a: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risk</a:t>
            </a:r>
            <a:r>
              <a:rPr dirty="0" sz="850" spc="-25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factors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and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00"/>
              </a:lnSpc>
            </a:pP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comorbidities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1015"/>
              </a:lnSpc>
            </a:pP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Non-pharmacological</a:t>
            </a:r>
            <a:r>
              <a:rPr dirty="0" sz="850" spc="-2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strategies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50" spc="5">
                <a:solidFill>
                  <a:srgbClr val="221F1F"/>
                </a:solidFill>
                <a:latin typeface="Microsoft Sans Serif"/>
                <a:cs typeface="Microsoft Sans Serif"/>
              </a:rPr>
              <a:t>Asthma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medications</a:t>
            </a:r>
            <a:r>
              <a:rPr dirty="0" sz="850">
                <a:solidFill>
                  <a:srgbClr val="221F1F"/>
                </a:solidFill>
                <a:latin typeface="Microsoft Sans Serif"/>
                <a:cs typeface="Microsoft Sans Serif"/>
              </a:rPr>
              <a:t> Education</a:t>
            </a: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0">
                <a:solidFill>
                  <a:srgbClr val="221F1F"/>
                </a:solidFill>
                <a:latin typeface="Microsoft Sans Serif"/>
                <a:cs typeface="Microsoft Sans Serif"/>
              </a:rPr>
              <a:t>&amp;</a:t>
            </a:r>
            <a:r>
              <a:rPr dirty="0" sz="850" spc="-10">
                <a:solidFill>
                  <a:srgbClr val="221F1F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221F1F"/>
                </a:solidFill>
                <a:latin typeface="Microsoft Sans Serif"/>
                <a:cs typeface="Microsoft Sans Serif"/>
              </a:rPr>
              <a:t>skills training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12197" y="3736592"/>
            <a:ext cx="1024890" cy="4095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990"/>
              </a:lnSpc>
              <a:spcBef>
                <a:spcPts val="175"/>
              </a:spcBef>
            </a:pP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Consider</a:t>
            </a:r>
            <a:r>
              <a:rPr dirty="0" sz="850" spc="-5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intermittent </a:t>
            </a:r>
            <a:r>
              <a:rPr dirty="0" sz="850" spc="-2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short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course ICS 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at 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onset</a:t>
            </a:r>
            <a:r>
              <a:rPr dirty="0" sz="850" spc="-2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 spc="5">
                <a:solidFill>
                  <a:srgbClr val="474748"/>
                </a:solidFill>
                <a:latin typeface="Microsoft Sans Serif"/>
                <a:cs typeface="Microsoft Sans Serif"/>
              </a:rPr>
              <a:t>of</a:t>
            </a:r>
            <a:r>
              <a:rPr dirty="0" sz="850" spc="-10">
                <a:solidFill>
                  <a:srgbClr val="474748"/>
                </a:solidFill>
                <a:latin typeface="Microsoft Sans Serif"/>
                <a:cs typeface="Microsoft Sans Serif"/>
              </a:rPr>
              <a:t> </a:t>
            </a:r>
            <a:r>
              <a:rPr dirty="0" sz="850">
                <a:solidFill>
                  <a:srgbClr val="474748"/>
                </a:solidFill>
                <a:latin typeface="Microsoft Sans Serif"/>
                <a:cs typeface="Microsoft Sans Serif"/>
              </a:rPr>
              <a:t>viral</a:t>
            </a:r>
            <a:r>
              <a:rPr dirty="0" sz="850" spc="-5">
                <a:solidFill>
                  <a:srgbClr val="474748"/>
                </a:solidFill>
                <a:latin typeface="Microsoft Sans Serif"/>
                <a:cs typeface="Microsoft Sans Serif"/>
              </a:rPr>
              <a:t> illness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01597" y="965785"/>
            <a:ext cx="337820" cy="542290"/>
          </a:xfrm>
          <a:custGeom>
            <a:avLst/>
            <a:gdLst/>
            <a:ahLst/>
            <a:cxnLst/>
            <a:rect l="l" t="t" r="r" b="b"/>
            <a:pathLst>
              <a:path w="337820" h="542290">
                <a:moveTo>
                  <a:pt x="28812" y="450794"/>
                </a:moveTo>
                <a:lnTo>
                  <a:pt x="23312" y="451841"/>
                </a:lnTo>
                <a:lnTo>
                  <a:pt x="3666" y="482751"/>
                </a:lnTo>
                <a:lnTo>
                  <a:pt x="0" y="535138"/>
                </a:lnTo>
                <a:lnTo>
                  <a:pt x="105036" y="541948"/>
                </a:lnTo>
                <a:lnTo>
                  <a:pt x="106608" y="520731"/>
                </a:lnTo>
                <a:lnTo>
                  <a:pt x="62603" y="517850"/>
                </a:lnTo>
                <a:lnTo>
                  <a:pt x="62603" y="516802"/>
                </a:lnTo>
                <a:lnTo>
                  <a:pt x="45839" y="516802"/>
                </a:lnTo>
                <a:lnTo>
                  <a:pt x="19121" y="514968"/>
                </a:lnTo>
                <a:lnTo>
                  <a:pt x="20430" y="498467"/>
                </a:lnTo>
                <a:lnTo>
                  <a:pt x="20955" y="489822"/>
                </a:lnTo>
                <a:lnTo>
                  <a:pt x="21216" y="484846"/>
                </a:lnTo>
                <a:lnTo>
                  <a:pt x="21801" y="482751"/>
                </a:lnTo>
                <a:lnTo>
                  <a:pt x="22525" y="479607"/>
                </a:lnTo>
                <a:lnTo>
                  <a:pt x="24098" y="477249"/>
                </a:lnTo>
                <a:lnTo>
                  <a:pt x="28550" y="473582"/>
                </a:lnTo>
                <a:lnTo>
                  <a:pt x="31432" y="472796"/>
                </a:lnTo>
                <a:lnTo>
                  <a:pt x="47673" y="472796"/>
                </a:lnTo>
                <a:lnTo>
                  <a:pt x="47673" y="453675"/>
                </a:lnTo>
                <a:lnTo>
                  <a:pt x="42957" y="451580"/>
                </a:lnTo>
                <a:lnTo>
                  <a:pt x="28812" y="450794"/>
                </a:lnTo>
                <a:close/>
              </a:path>
              <a:path w="337820" h="542290">
                <a:moveTo>
                  <a:pt x="47673" y="453675"/>
                </a:moveTo>
                <a:lnTo>
                  <a:pt x="47663" y="484846"/>
                </a:lnTo>
                <a:lnTo>
                  <a:pt x="47410" y="491656"/>
                </a:lnTo>
                <a:lnTo>
                  <a:pt x="46887" y="501086"/>
                </a:lnTo>
                <a:lnTo>
                  <a:pt x="45839" y="516802"/>
                </a:lnTo>
                <a:lnTo>
                  <a:pt x="62603" y="516802"/>
                </a:lnTo>
                <a:lnTo>
                  <a:pt x="62865" y="513659"/>
                </a:lnTo>
                <a:lnTo>
                  <a:pt x="63389" y="508681"/>
                </a:lnTo>
                <a:lnTo>
                  <a:pt x="63912" y="505277"/>
                </a:lnTo>
                <a:lnTo>
                  <a:pt x="96131" y="480917"/>
                </a:lnTo>
                <a:lnTo>
                  <a:pt x="62603" y="480917"/>
                </a:lnTo>
                <a:lnTo>
                  <a:pt x="49244" y="454461"/>
                </a:lnTo>
                <a:lnTo>
                  <a:pt x="47673" y="453675"/>
                </a:lnTo>
                <a:close/>
              </a:path>
              <a:path w="337820" h="542290">
                <a:moveTo>
                  <a:pt x="47673" y="472796"/>
                </a:moveTo>
                <a:lnTo>
                  <a:pt x="31432" y="472796"/>
                </a:lnTo>
                <a:lnTo>
                  <a:pt x="38243" y="473321"/>
                </a:lnTo>
                <a:lnTo>
                  <a:pt x="40862" y="474106"/>
                </a:lnTo>
                <a:lnTo>
                  <a:pt x="42696" y="475678"/>
                </a:lnTo>
                <a:lnTo>
                  <a:pt x="44791" y="477249"/>
                </a:lnTo>
                <a:lnTo>
                  <a:pt x="46100" y="479344"/>
                </a:lnTo>
                <a:lnTo>
                  <a:pt x="47673" y="484583"/>
                </a:lnTo>
                <a:lnTo>
                  <a:pt x="47673" y="472796"/>
                </a:lnTo>
                <a:close/>
              </a:path>
              <a:path w="337820" h="542290">
                <a:moveTo>
                  <a:pt x="111323" y="447650"/>
                </a:moveTo>
                <a:lnTo>
                  <a:pt x="79105" y="465200"/>
                </a:lnTo>
                <a:lnTo>
                  <a:pt x="62603" y="480917"/>
                </a:lnTo>
                <a:lnTo>
                  <a:pt x="96131" y="480917"/>
                </a:lnTo>
                <a:lnTo>
                  <a:pt x="109490" y="473058"/>
                </a:lnTo>
                <a:lnTo>
                  <a:pt x="111323" y="447650"/>
                </a:lnTo>
                <a:close/>
              </a:path>
              <a:path w="337820" h="542290">
                <a:moveTo>
                  <a:pt x="30646" y="340257"/>
                </a:moveTo>
                <a:lnTo>
                  <a:pt x="11525" y="415956"/>
                </a:lnTo>
                <a:lnTo>
                  <a:pt x="113418" y="441888"/>
                </a:lnTo>
                <a:lnTo>
                  <a:pt x="119768" y="416742"/>
                </a:lnTo>
                <a:lnTo>
                  <a:pt x="101631" y="416742"/>
                </a:lnTo>
                <a:lnTo>
                  <a:pt x="73867" y="409670"/>
                </a:lnTo>
                <a:lnTo>
                  <a:pt x="74920" y="405479"/>
                </a:lnTo>
                <a:lnTo>
                  <a:pt x="56578" y="405479"/>
                </a:lnTo>
                <a:lnTo>
                  <a:pt x="34052" y="399715"/>
                </a:lnTo>
                <a:lnTo>
                  <a:pt x="47934" y="344448"/>
                </a:lnTo>
                <a:lnTo>
                  <a:pt x="30646" y="340257"/>
                </a:lnTo>
                <a:close/>
              </a:path>
              <a:path w="337820" h="542290">
                <a:moveTo>
                  <a:pt x="116038" y="359901"/>
                </a:moveTo>
                <a:lnTo>
                  <a:pt x="101631" y="416742"/>
                </a:lnTo>
                <a:lnTo>
                  <a:pt x="119768" y="416742"/>
                </a:lnTo>
                <a:lnTo>
                  <a:pt x="133064" y="364092"/>
                </a:lnTo>
                <a:lnTo>
                  <a:pt x="116038" y="359901"/>
                </a:lnTo>
                <a:close/>
              </a:path>
              <a:path w="337820" h="542290">
                <a:moveTo>
                  <a:pt x="69674" y="354139"/>
                </a:moveTo>
                <a:lnTo>
                  <a:pt x="56578" y="405479"/>
                </a:lnTo>
                <a:lnTo>
                  <a:pt x="74920" y="405479"/>
                </a:lnTo>
                <a:lnTo>
                  <a:pt x="86701" y="358592"/>
                </a:lnTo>
                <a:lnTo>
                  <a:pt x="69674" y="354139"/>
                </a:lnTo>
                <a:close/>
              </a:path>
              <a:path w="337820" h="542290">
                <a:moveTo>
                  <a:pt x="47148" y="296774"/>
                </a:moveTo>
                <a:lnTo>
                  <a:pt x="37719" y="317729"/>
                </a:lnTo>
                <a:lnTo>
                  <a:pt x="149042" y="327421"/>
                </a:lnTo>
                <a:lnTo>
                  <a:pt x="158471" y="306729"/>
                </a:lnTo>
                <a:lnTo>
                  <a:pt x="156601" y="304895"/>
                </a:lnTo>
                <a:lnTo>
                  <a:pt x="129134" y="304895"/>
                </a:lnTo>
                <a:lnTo>
                  <a:pt x="47148" y="296774"/>
                </a:lnTo>
                <a:close/>
              </a:path>
              <a:path w="337820" h="542290">
                <a:moveTo>
                  <a:pt x="78581" y="228409"/>
                </a:moveTo>
                <a:lnTo>
                  <a:pt x="69151" y="249102"/>
                </a:lnTo>
                <a:lnTo>
                  <a:pt x="129134" y="304895"/>
                </a:lnTo>
                <a:lnTo>
                  <a:pt x="156601" y="304895"/>
                </a:lnTo>
                <a:lnTo>
                  <a:pt x="78581" y="228409"/>
                </a:lnTo>
                <a:close/>
              </a:path>
              <a:path w="337820" h="542290">
                <a:moveTo>
                  <a:pt x="101370" y="193833"/>
                </a:moveTo>
                <a:lnTo>
                  <a:pt x="90106" y="211907"/>
                </a:lnTo>
                <a:lnTo>
                  <a:pt x="179426" y="267437"/>
                </a:lnTo>
                <a:lnTo>
                  <a:pt x="190690" y="249364"/>
                </a:lnTo>
                <a:lnTo>
                  <a:pt x="101370" y="193833"/>
                </a:lnTo>
                <a:close/>
              </a:path>
              <a:path w="337820" h="542290">
                <a:moveTo>
                  <a:pt x="167115" y="107132"/>
                </a:moveTo>
                <a:lnTo>
                  <a:pt x="117871" y="167639"/>
                </a:lnTo>
                <a:lnTo>
                  <a:pt x="199595" y="234171"/>
                </a:lnTo>
                <a:lnTo>
                  <a:pt x="222088" y="206406"/>
                </a:lnTo>
                <a:lnTo>
                  <a:pt x="199072" y="206406"/>
                </a:lnTo>
                <a:lnTo>
                  <a:pt x="176808" y="188333"/>
                </a:lnTo>
                <a:lnTo>
                  <a:pt x="185991" y="177069"/>
                </a:lnTo>
                <a:lnTo>
                  <a:pt x="163187" y="177069"/>
                </a:lnTo>
                <a:lnTo>
                  <a:pt x="145112" y="162401"/>
                </a:lnTo>
                <a:lnTo>
                  <a:pt x="180737" y="118395"/>
                </a:lnTo>
                <a:lnTo>
                  <a:pt x="167115" y="107132"/>
                </a:lnTo>
                <a:close/>
              </a:path>
              <a:path w="337820" h="542290">
                <a:moveTo>
                  <a:pt x="236268" y="160828"/>
                </a:moveTo>
                <a:lnTo>
                  <a:pt x="199072" y="206406"/>
                </a:lnTo>
                <a:lnTo>
                  <a:pt x="222088" y="206406"/>
                </a:lnTo>
                <a:lnTo>
                  <a:pt x="249887" y="172092"/>
                </a:lnTo>
                <a:lnTo>
                  <a:pt x="236268" y="160828"/>
                </a:lnTo>
                <a:close/>
              </a:path>
              <a:path w="337820" h="542290">
                <a:moveTo>
                  <a:pt x="196452" y="136207"/>
                </a:moveTo>
                <a:lnTo>
                  <a:pt x="163187" y="177069"/>
                </a:lnTo>
                <a:lnTo>
                  <a:pt x="185991" y="177069"/>
                </a:lnTo>
                <a:lnTo>
                  <a:pt x="210336" y="147208"/>
                </a:lnTo>
                <a:lnTo>
                  <a:pt x="196452" y="136207"/>
                </a:lnTo>
                <a:close/>
              </a:path>
              <a:path w="337820" h="542290">
                <a:moveTo>
                  <a:pt x="200906" y="72556"/>
                </a:moveTo>
                <a:lnTo>
                  <a:pt x="183880" y="86177"/>
                </a:lnTo>
                <a:lnTo>
                  <a:pt x="269271" y="152709"/>
                </a:lnTo>
                <a:lnTo>
                  <a:pt x="287345" y="138302"/>
                </a:lnTo>
                <a:lnTo>
                  <a:pt x="278929" y="119181"/>
                </a:lnTo>
                <a:lnTo>
                  <a:pt x="258532" y="119181"/>
                </a:lnTo>
                <a:lnTo>
                  <a:pt x="200906" y="72556"/>
                </a:lnTo>
                <a:close/>
              </a:path>
              <a:path w="337820" h="542290">
                <a:moveTo>
                  <a:pt x="248055" y="34837"/>
                </a:moveTo>
                <a:lnTo>
                  <a:pt x="228409" y="50815"/>
                </a:lnTo>
                <a:lnTo>
                  <a:pt x="258532" y="119181"/>
                </a:lnTo>
                <a:lnTo>
                  <a:pt x="278929" y="119181"/>
                </a:lnTo>
                <a:lnTo>
                  <a:pt x="254603" y="63912"/>
                </a:lnTo>
                <a:lnTo>
                  <a:pt x="286215" y="63912"/>
                </a:lnTo>
                <a:lnTo>
                  <a:pt x="248055" y="34837"/>
                </a:lnTo>
                <a:close/>
              </a:path>
              <a:path w="337820" h="542290">
                <a:moveTo>
                  <a:pt x="286215" y="63912"/>
                </a:moveTo>
                <a:lnTo>
                  <a:pt x="254603" y="63912"/>
                </a:lnTo>
                <a:lnTo>
                  <a:pt x="320086" y="112370"/>
                </a:lnTo>
                <a:lnTo>
                  <a:pt x="337637" y="98226"/>
                </a:lnTo>
                <a:lnTo>
                  <a:pt x="329569" y="80938"/>
                </a:lnTo>
                <a:lnTo>
                  <a:pt x="308561" y="80938"/>
                </a:lnTo>
                <a:lnTo>
                  <a:pt x="286215" y="63912"/>
                </a:lnTo>
                <a:close/>
              </a:path>
              <a:path w="337820" h="542290">
                <a:moveTo>
                  <a:pt x="291797" y="0"/>
                </a:moveTo>
                <a:lnTo>
                  <a:pt x="275296" y="13359"/>
                </a:lnTo>
                <a:lnTo>
                  <a:pt x="308561" y="80938"/>
                </a:lnTo>
                <a:lnTo>
                  <a:pt x="329569" y="80938"/>
                </a:lnTo>
                <a:lnTo>
                  <a:pt x="291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88053" y="920470"/>
            <a:ext cx="427990" cy="488315"/>
          </a:xfrm>
          <a:custGeom>
            <a:avLst/>
            <a:gdLst/>
            <a:ahLst/>
            <a:cxnLst/>
            <a:rect l="l" t="t" r="r" b="b"/>
            <a:pathLst>
              <a:path w="427989" h="488315">
                <a:moveTo>
                  <a:pt x="98226" y="70984"/>
                </a:moveTo>
                <a:lnTo>
                  <a:pt x="38243" y="70984"/>
                </a:lnTo>
                <a:lnTo>
                  <a:pt x="77010" y="87486"/>
                </a:lnTo>
                <a:lnTo>
                  <a:pt x="75962" y="113156"/>
                </a:lnTo>
                <a:lnTo>
                  <a:pt x="97179" y="122062"/>
                </a:lnTo>
                <a:lnTo>
                  <a:pt x="98226" y="70984"/>
                </a:lnTo>
                <a:close/>
              </a:path>
              <a:path w="427989" h="488315">
                <a:moveTo>
                  <a:pt x="79105" y="0"/>
                </a:moveTo>
                <a:lnTo>
                  <a:pt x="0" y="80676"/>
                </a:lnTo>
                <a:lnTo>
                  <a:pt x="20693" y="89581"/>
                </a:lnTo>
                <a:lnTo>
                  <a:pt x="38243" y="70984"/>
                </a:lnTo>
                <a:lnTo>
                  <a:pt x="98226" y="70984"/>
                </a:lnTo>
                <a:lnTo>
                  <a:pt x="98488" y="68626"/>
                </a:lnTo>
                <a:lnTo>
                  <a:pt x="77533" y="68626"/>
                </a:lnTo>
                <a:lnTo>
                  <a:pt x="51078" y="57363"/>
                </a:lnTo>
                <a:lnTo>
                  <a:pt x="79630" y="26978"/>
                </a:lnTo>
                <a:lnTo>
                  <a:pt x="79630" y="261"/>
                </a:lnTo>
                <a:lnTo>
                  <a:pt x="79105" y="0"/>
                </a:lnTo>
                <a:close/>
              </a:path>
              <a:path w="427989" h="488315">
                <a:moveTo>
                  <a:pt x="79630" y="261"/>
                </a:moveTo>
                <a:lnTo>
                  <a:pt x="79630" y="26978"/>
                </a:lnTo>
                <a:lnTo>
                  <a:pt x="77533" y="68626"/>
                </a:lnTo>
                <a:lnTo>
                  <a:pt x="98488" y="68626"/>
                </a:lnTo>
                <a:lnTo>
                  <a:pt x="99274" y="26978"/>
                </a:lnTo>
                <a:lnTo>
                  <a:pt x="99537" y="8905"/>
                </a:lnTo>
                <a:lnTo>
                  <a:pt x="79630" y="261"/>
                </a:lnTo>
                <a:close/>
              </a:path>
              <a:path w="427989" h="488315">
                <a:moveTo>
                  <a:pt x="314849" y="308300"/>
                </a:moveTo>
                <a:lnTo>
                  <a:pt x="292060" y="336589"/>
                </a:lnTo>
                <a:lnTo>
                  <a:pt x="291799" y="344185"/>
                </a:lnTo>
                <a:lnTo>
                  <a:pt x="293108" y="352567"/>
                </a:lnTo>
                <a:lnTo>
                  <a:pt x="307253" y="381642"/>
                </a:lnTo>
                <a:lnTo>
                  <a:pt x="329256" y="392381"/>
                </a:lnTo>
                <a:lnTo>
                  <a:pt x="335018" y="391858"/>
                </a:lnTo>
                <a:lnTo>
                  <a:pt x="360104" y="371426"/>
                </a:lnTo>
                <a:lnTo>
                  <a:pt x="329779" y="371426"/>
                </a:lnTo>
                <a:lnTo>
                  <a:pt x="325850" y="370903"/>
                </a:lnTo>
                <a:lnTo>
                  <a:pt x="318254" y="366187"/>
                </a:lnTo>
                <a:lnTo>
                  <a:pt x="315111" y="361996"/>
                </a:lnTo>
                <a:lnTo>
                  <a:pt x="310396" y="349423"/>
                </a:lnTo>
                <a:lnTo>
                  <a:pt x="310134" y="344185"/>
                </a:lnTo>
                <a:lnTo>
                  <a:pt x="313801" y="334755"/>
                </a:lnTo>
                <a:lnTo>
                  <a:pt x="317468" y="330564"/>
                </a:lnTo>
                <a:lnTo>
                  <a:pt x="323754" y="326898"/>
                </a:lnTo>
                <a:lnTo>
                  <a:pt x="314849" y="308300"/>
                </a:lnTo>
                <a:close/>
              </a:path>
              <a:path w="427989" h="488315">
                <a:moveTo>
                  <a:pt x="392311" y="314586"/>
                </a:moveTo>
                <a:lnTo>
                  <a:pt x="367761" y="314586"/>
                </a:lnTo>
                <a:lnTo>
                  <a:pt x="370118" y="314848"/>
                </a:lnTo>
                <a:lnTo>
                  <a:pt x="376142" y="318777"/>
                </a:lnTo>
                <a:lnTo>
                  <a:pt x="378762" y="322968"/>
                </a:lnTo>
                <a:lnTo>
                  <a:pt x="382953" y="334232"/>
                </a:lnTo>
                <a:lnTo>
                  <a:pt x="383477" y="338946"/>
                </a:lnTo>
                <a:lnTo>
                  <a:pt x="381119" y="346280"/>
                </a:lnTo>
                <a:lnTo>
                  <a:pt x="378237" y="349423"/>
                </a:lnTo>
                <a:lnTo>
                  <a:pt x="373523" y="352043"/>
                </a:lnTo>
                <a:lnTo>
                  <a:pt x="381643" y="371688"/>
                </a:lnTo>
                <a:lnTo>
                  <a:pt x="401289" y="347328"/>
                </a:lnTo>
                <a:lnTo>
                  <a:pt x="401551" y="339994"/>
                </a:lnTo>
                <a:lnTo>
                  <a:pt x="392311" y="314586"/>
                </a:lnTo>
                <a:close/>
              </a:path>
              <a:path w="427989" h="488315">
                <a:moveTo>
                  <a:pt x="366975" y="294679"/>
                </a:moveTo>
                <a:lnTo>
                  <a:pt x="361736" y="294940"/>
                </a:lnTo>
                <a:lnTo>
                  <a:pt x="338947" y="318253"/>
                </a:lnTo>
                <a:lnTo>
                  <a:pt x="338161" y="331088"/>
                </a:lnTo>
                <a:lnTo>
                  <a:pt x="338653" y="338946"/>
                </a:lnTo>
                <a:lnTo>
                  <a:pt x="338741" y="339994"/>
                </a:lnTo>
                <a:lnTo>
                  <a:pt x="340257" y="354401"/>
                </a:lnTo>
                <a:lnTo>
                  <a:pt x="340257" y="360949"/>
                </a:lnTo>
                <a:lnTo>
                  <a:pt x="339733" y="363569"/>
                </a:lnTo>
                <a:lnTo>
                  <a:pt x="337376" y="367760"/>
                </a:lnTo>
                <a:lnTo>
                  <a:pt x="335804" y="369069"/>
                </a:lnTo>
                <a:lnTo>
                  <a:pt x="329779" y="371426"/>
                </a:lnTo>
                <a:lnTo>
                  <a:pt x="360104" y="371426"/>
                </a:lnTo>
                <a:lnTo>
                  <a:pt x="360425" y="371165"/>
                </a:lnTo>
                <a:lnTo>
                  <a:pt x="361367" y="361996"/>
                </a:lnTo>
                <a:lnTo>
                  <a:pt x="361391" y="354401"/>
                </a:lnTo>
                <a:lnTo>
                  <a:pt x="360950" y="348900"/>
                </a:lnTo>
                <a:lnTo>
                  <a:pt x="359143" y="331088"/>
                </a:lnTo>
                <a:lnTo>
                  <a:pt x="359116" y="324016"/>
                </a:lnTo>
                <a:lnTo>
                  <a:pt x="361212" y="317991"/>
                </a:lnTo>
                <a:lnTo>
                  <a:pt x="362784" y="316420"/>
                </a:lnTo>
                <a:lnTo>
                  <a:pt x="367761" y="314586"/>
                </a:lnTo>
                <a:lnTo>
                  <a:pt x="392311" y="314586"/>
                </a:lnTo>
                <a:lnTo>
                  <a:pt x="390025" y="308300"/>
                </a:lnTo>
                <a:lnTo>
                  <a:pt x="366975" y="294679"/>
                </a:lnTo>
                <a:close/>
              </a:path>
              <a:path w="427989" h="488315">
                <a:moveTo>
                  <a:pt x="326113" y="190165"/>
                </a:moveTo>
                <a:lnTo>
                  <a:pt x="236529" y="245696"/>
                </a:lnTo>
                <a:lnTo>
                  <a:pt x="278702" y="313800"/>
                </a:lnTo>
                <a:lnTo>
                  <a:pt x="293894" y="304370"/>
                </a:lnTo>
                <a:lnTo>
                  <a:pt x="262723" y="254603"/>
                </a:lnTo>
                <a:lnTo>
                  <a:pt x="287083" y="239410"/>
                </a:lnTo>
                <a:lnTo>
                  <a:pt x="308087" y="239410"/>
                </a:lnTo>
                <a:lnTo>
                  <a:pt x="302276" y="229980"/>
                </a:lnTo>
                <a:lnTo>
                  <a:pt x="322183" y="217669"/>
                </a:lnTo>
                <a:lnTo>
                  <a:pt x="343112" y="217669"/>
                </a:lnTo>
                <a:lnTo>
                  <a:pt x="326113" y="190165"/>
                </a:lnTo>
                <a:close/>
              </a:path>
              <a:path w="427989" h="488315">
                <a:moveTo>
                  <a:pt x="308087" y="239410"/>
                </a:moveTo>
                <a:lnTo>
                  <a:pt x="287083" y="239410"/>
                </a:lnTo>
                <a:lnTo>
                  <a:pt x="315111" y="284463"/>
                </a:lnTo>
                <a:lnTo>
                  <a:pt x="330041" y="275033"/>
                </a:lnTo>
                <a:lnTo>
                  <a:pt x="308087" y="239410"/>
                </a:lnTo>
                <a:close/>
              </a:path>
              <a:path w="427989" h="488315">
                <a:moveTo>
                  <a:pt x="343112" y="217669"/>
                </a:moveTo>
                <a:lnTo>
                  <a:pt x="322183" y="217669"/>
                </a:lnTo>
                <a:lnTo>
                  <a:pt x="352044" y="266128"/>
                </a:lnTo>
                <a:lnTo>
                  <a:pt x="367237" y="256698"/>
                </a:lnTo>
                <a:lnTo>
                  <a:pt x="343112" y="217669"/>
                </a:lnTo>
                <a:close/>
              </a:path>
              <a:path w="427989" h="488315">
                <a:moveTo>
                  <a:pt x="194619" y="150351"/>
                </a:moveTo>
                <a:lnTo>
                  <a:pt x="189642" y="157162"/>
                </a:lnTo>
                <a:lnTo>
                  <a:pt x="186237" y="163972"/>
                </a:lnTo>
                <a:lnTo>
                  <a:pt x="184405" y="171044"/>
                </a:lnTo>
                <a:lnTo>
                  <a:pt x="183880" y="178117"/>
                </a:lnTo>
                <a:lnTo>
                  <a:pt x="184928" y="185188"/>
                </a:lnTo>
                <a:lnTo>
                  <a:pt x="203001" y="211382"/>
                </a:lnTo>
                <a:lnTo>
                  <a:pt x="228934" y="223955"/>
                </a:lnTo>
                <a:lnTo>
                  <a:pt x="241245" y="221598"/>
                </a:lnTo>
                <a:lnTo>
                  <a:pt x="246745" y="218979"/>
                </a:lnTo>
                <a:lnTo>
                  <a:pt x="255650" y="210073"/>
                </a:lnTo>
                <a:lnTo>
                  <a:pt x="258795" y="205359"/>
                </a:lnTo>
                <a:lnTo>
                  <a:pt x="259386" y="203263"/>
                </a:lnTo>
                <a:lnTo>
                  <a:pt x="229720" y="203263"/>
                </a:lnTo>
                <a:lnTo>
                  <a:pt x="220813" y="202215"/>
                </a:lnTo>
                <a:lnTo>
                  <a:pt x="216361" y="199334"/>
                </a:lnTo>
                <a:lnTo>
                  <a:pt x="206931" y="189642"/>
                </a:lnTo>
                <a:lnTo>
                  <a:pt x="204835" y="184927"/>
                </a:lnTo>
                <a:lnTo>
                  <a:pt x="204049" y="174974"/>
                </a:lnTo>
                <a:lnTo>
                  <a:pt x="206145" y="169472"/>
                </a:lnTo>
                <a:lnTo>
                  <a:pt x="210336" y="163972"/>
                </a:lnTo>
                <a:lnTo>
                  <a:pt x="194619" y="150351"/>
                </a:lnTo>
                <a:close/>
              </a:path>
              <a:path w="427989" h="488315">
                <a:moveTo>
                  <a:pt x="248318" y="114989"/>
                </a:moveTo>
                <a:lnTo>
                  <a:pt x="237316" y="117085"/>
                </a:lnTo>
                <a:lnTo>
                  <a:pt x="220027" y="144589"/>
                </a:lnTo>
                <a:lnTo>
                  <a:pt x="220813" y="149828"/>
                </a:lnTo>
                <a:lnTo>
                  <a:pt x="222385" y="155590"/>
                </a:lnTo>
                <a:lnTo>
                  <a:pt x="225266" y="162138"/>
                </a:lnTo>
                <a:lnTo>
                  <a:pt x="228934" y="169210"/>
                </a:lnTo>
                <a:lnTo>
                  <a:pt x="233648" y="177069"/>
                </a:lnTo>
                <a:lnTo>
                  <a:pt x="236268" y="182308"/>
                </a:lnTo>
                <a:lnTo>
                  <a:pt x="238887" y="188332"/>
                </a:lnTo>
                <a:lnTo>
                  <a:pt x="239673" y="191213"/>
                </a:lnTo>
                <a:lnTo>
                  <a:pt x="239149" y="195666"/>
                </a:lnTo>
                <a:lnTo>
                  <a:pt x="238102" y="197761"/>
                </a:lnTo>
                <a:lnTo>
                  <a:pt x="233386" y="202215"/>
                </a:lnTo>
                <a:lnTo>
                  <a:pt x="229720" y="203263"/>
                </a:lnTo>
                <a:lnTo>
                  <a:pt x="259386" y="203263"/>
                </a:lnTo>
                <a:lnTo>
                  <a:pt x="261675" y="195143"/>
                </a:lnTo>
                <a:lnTo>
                  <a:pt x="261414" y="189642"/>
                </a:lnTo>
                <a:lnTo>
                  <a:pt x="258532" y="179950"/>
                </a:lnTo>
                <a:lnTo>
                  <a:pt x="253293" y="168949"/>
                </a:lnTo>
                <a:lnTo>
                  <a:pt x="244388" y="153494"/>
                </a:lnTo>
                <a:lnTo>
                  <a:pt x="241507" y="146946"/>
                </a:lnTo>
                <a:lnTo>
                  <a:pt x="240982" y="140921"/>
                </a:lnTo>
                <a:lnTo>
                  <a:pt x="242030" y="138564"/>
                </a:lnTo>
                <a:lnTo>
                  <a:pt x="245698" y="134896"/>
                </a:lnTo>
                <a:lnTo>
                  <a:pt x="248055" y="134373"/>
                </a:lnTo>
                <a:lnTo>
                  <a:pt x="276764" y="134373"/>
                </a:lnTo>
                <a:lnTo>
                  <a:pt x="272153" y="126514"/>
                </a:lnTo>
                <a:lnTo>
                  <a:pt x="248318" y="114989"/>
                </a:lnTo>
                <a:close/>
              </a:path>
              <a:path w="427989" h="488315">
                <a:moveTo>
                  <a:pt x="276764" y="134373"/>
                </a:moveTo>
                <a:lnTo>
                  <a:pt x="248055" y="134373"/>
                </a:lnTo>
                <a:lnTo>
                  <a:pt x="255127" y="135682"/>
                </a:lnTo>
                <a:lnTo>
                  <a:pt x="259318" y="138302"/>
                </a:lnTo>
                <a:lnTo>
                  <a:pt x="267700" y="146946"/>
                </a:lnTo>
                <a:lnTo>
                  <a:pt x="269796" y="151137"/>
                </a:lnTo>
                <a:lnTo>
                  <a:pt x="270582" y="158733"/>
                </a:lnTo>
                <a:lnTo>
                  <a:pt x="269273" y="162924"/>
                </a:lnTo>
                <a:lnTo>
                  <a:pt x="265866" y="167115"/>
                </a:lnTo>
                <a:lnTo>
                  <a:pt x="281059" y="181783"/>
                </a:lnTo>
                <a:lnTo>
                  <a:pt x="285512" y="176545"/>
                </a:lnTo>
                <a:lnTo>
                  <a:pt x="288655" y="170783"/>
                </a:lnTo>
                <a:lnTo>
                  <a:pt x="290489" y="164758"/>
                </a:lnTo>
                <a:lnTo>
                  <a:pt x="290751" y="158210"/>
                </a:lnTo>
                <a:lnTo>
                  <a:pt x="276764" y="134373"/>
                </a:lnTo>
                <a:close/>
              </a:path>
              <a:path w="427989" h="488315">
                <a:moveTo>
                  <a:pt x="113157" y="92725"/>
                </a:moveTo>
                <a:lnTo>
                  <a:pt x="109490" y="100584"/>
                </a:lnTo>
                <a:lnTo>
                  <a:pt x="107656" y="108179"/>
                </a:lnTo>
                <a:lnTo>
                  <a:pt x="107152" y="114989"/>
                </a:lnTo>
                <a:lnTo>
                  <a:pt x="107210" y="115775"/>
                </a:lnTo>
                <a:lnTo>
                  <a:pt x="108181" y="122323"/>
                </a:lnTo>
                <a:lnTo>
                  <a:pt x="128088" y="147208"/>
                </a:lnTo>
                <a:lnTo>
                  <a:pt x="155591" y="158733"/>
                </a:lnTo>
                <a:lnTo>
                  <a:pt x="161878" y="158210"/>
                </a:lnTo>
                <a:lnTo>
                  <a:pt x="182208" y="138302"/>
                </a:lnTo>
                <a:lnTo>
                  <a:pt x="149305" y="138302"/>
                </a:lnTo>
                <a:lnTo>
                  <a:pt x="144066" y="136469"/>
                </a:lnTo>
                <a:lnTo>
                  <a:pt x="133327" y="128873"/>
                </a:lnTo>
                <a:lnTo>
                  <a:pt x="129921" y="124682"/>
                </a:lnTo>
                <a:lnTo>
                  <a:pt x="127302" y="114989"/>
                </a:lnTo>
                <a:lnTo>
                  <a:pt x="128350" y="109489"/>
                </a:lnTo>
                <a:lnTo>
                  <a:pt x="131231" y="102941"/>
                </a:lnTo>
                <a:lnTo>
                  <a:pt x="113157" y="92725"/>
                </a:lnTo>
                <a:close/>
              </a:path>
              <a:path w="427989" h="488315">
                <a:moveTo>
                  <a:pt x="163973" y="47148"/>
                </a:moveTo>
                <a:lnTo>
                  <a:pt x="158211" y="47410"/>
                </a:lnTo>
                <a:lnTo>
                  <a:pt x="136207" y="70199"/>
                </a:lnTo>
                <a:lnTo>
                  <a:pt x="135945" y="75961"/>
                </a:lnTo>
                <a:lnTo>
                  <a:pt x="136732" y="82247"/>
                </a:lnTo>
                <a:lnTo>
                  <a:pt x="160305" y="115775"/>
                </a:lnTo>
                <a:lnTo>
                  <a:pt x="164235" y="121014"/>
                </a:lnTo>
                <a:lnTo>
                  <a:pt x="165544" y="123634"/>
                </a:lnTo>
                <a:lnTo>
                  <a:pt x="149305" y="138302"/>
                </a:lnTo>
                <a:lnTo>
                  <a:pt x="182208" y="138302"/>
                </a:lnTo>
                <a:lnTo>
                  <a:pt x="187024" y="133587"/>
                </a:lnTo>
                <a:lnTo>
                  <a:pt x="187810" y="123109"/>
                </a:lnTo>
                <a:lnTo>
                  <a:pt x="186499" y="117871"/>
                </a:lnTo>
                <a:lnTo>
                  <a:pt x="162401" y="85915"/>
                </a:lnTo>
                <a:lnTo>
                  <a:pt x="158211" y="80152"/>
                </a:lnTo>
                <a:lnTo>
                  <a:pt x="156639" y="74127"/>
                </a:lnTo>
                <a:lnTo>
                  <a:pt x="156900" y="71770"/>
                </a:lnTo>
                <a:lnTo>
                  <a:pt x="160044" y="67579"/>
                </a:lnTo>
                <a:lnTo>
                  <a:pt x="162139" y="66269"/>
                </a:lnTo>
                <a:lnTo>
                  <a:pt x="169212" y="66008"/>
                </a:lnTo>
                <a:lnTo>
                  <a:pt x="195185" y="66008"/>
                </a:lnTo>
                <a:lnTo>
                  <a:pt x="189119" y="57101"/>
                </a:lnTo>
                <a:lnTo>
                  <a:pt x="163973" y="47148"/>
                </a:lnTo>
                <a:close/>
              </a:path>
              <a:path w="427989" h="488315">
                <a:moveTo>
                  <a:pt x="195185" y="66008"/>
                </a:moveTo>
                <a:lnTo>
                  <a:pt x="169212" y="66008"/>
                </a:lnTo>
                <a:lnTo>
                  <a:pt x="173927" y="67840"/>
                </a:lnTo>
                <a:lnTo>
                  <a:pt x="183880" y="74913"/>
                </a:lnTo>
                <a:lnTo>
                  <a:pt x="187024" y="78318"/>
                </a:lnTo>
                <a:lnTo>
                  <a:pt x="189119" y="85652"/>
                </a:lnTo>
                <a:lnTo>
                  <a:pt x="188595" y="89843"/>
                </a:lnTo>
                <a:lnTo>
                  <a:pt x="186237" y="94820"/>
                </a:lnTo>
                <a:lnTo>
                  <a:pt x="204312" y="106345"/>
                </a:lnTo>
                <a:lnTo>
                  <a:pt x="207454" y="100059"/>
                </a:lnTo>
                <a:lnTo>
                  <a:pt x="209288" y="93772"/>
                </a:lnTo>
                <a:lnTo>
                  <a:pt x="209812" y="87486"/>
                </a:lnTo>
                <a:lnTo>
                  <a:pt x="195185" y="66008"/>
                </a:lnTo>
                <a:close/>
              </a:path>
              <a:path w="427989" h="488315">
                <a:moveTo>
                  <a:pt x="348377" y="401811"/>
                </a:moveTo>
                <a:lnTo>
                  <a:pt x="320611" y="425123"/>
                </a:lnTo>
                <a:lnTo>
                  <a:pt x="318550" y="440839"/>
                </a:lnTo>
                <a:lnTo>
                  <a:pt x="318559" y="441625"/>
                </a:lnTo>
                <a:lnTo>
                  <a:pt x="319302" y="450532"/>
                </a:lnTo>
                <a:lnTo>
                  <a:pt x="334756" y="482226"/>
                </a:lnTo>
                <a:lnTo>
                  <a:pt x="352044" y="487988"/>
                </a:lnTo>
                <a:lnTo>
                  <a:pt x="364618" y="486155"/>
                </a:lnTo>
                <a:lnTo>
                  <a:pt x="378362" y="466771"/>
                </a:lnTo>
                <a:lnTo>
                  <a:pt x="350996" y="466771"/>
                </a:lnTo>
                <a:lnTo>
                  <a:pt x="347329" y="465462"/>
                </a:lnTo>
                <a:lnTo>
                  <a:pt x="340518" y="459437"/>
                </a:lnTo>
                <a:lnTo>
                  <a:pt x="338161" y="454723"/>
                </a:lnTo>
                <a:lnTo>
                  <a:pt x="336066" y="441625"/>
                </a:lnTo>
                <a:lnTo>
                  <a:pt x="336852" y="436125"/>
                </a:lnTo>
                <a:lnTo>
                  <a:pt x="342091" y="427743"/>
                </a:lnTo>
                <a:lnTo>
                  <a:pt x="346805" y="424338"/>
                </a:lnTo>
                <a:lnTo>
                  <a:pt x="353616" y="422243"/>
                </a:lnTo>
                <a:lnTo>
                  <a:pt x="348377" y="401811"/>
                </a:lnTo>
                <a:close/>
              </a:path>
              <a:path w="427989" h="488315">
                <a:moveTo>
                  <a:pt x="420150" y="418313"/>
                </a:moveTo>
                <a:lnTo>
                  <a:pt x="399192" y="418313"/>
                </a:lnTo>
                <a:lnTo>
                  <a:pt x="401289" y="419100"/>
                </a:lnTo>
                <a:lnTo>
                  <a:pt x="406528" y="424075"/>
                </a:lnTo>
                <a:lnTo>
                  <a:pt x="408360" y="428791"/>
                </a:lnTo>
                <a:lnTo>
                  <a:pt x="410194" y="440839"/>
                </a:lnTo>
                <a:lnTo>
                  <a:pt x="409933" y="445293"/>
                </a:lnTo>
                <a:lnTo>
                  <a:pt x="406003" y="452103"/>
                </a:lnTo>
                <a:lnTo>
                  <a:pt x="402598" y="454723"/>
                </a:lnTo>
                <a:lnTo>
                  <a:pt x="397360" y="456294"/>
                </a:lnTo>
                <a:lnTo>
                  <a:pt x="401551" y="477249"/>
                </a:lnTo>
                <a:lnTo>
                  <a:pt x="427483" y="449746"/>
                </a:lnTo>
                <a:lnTo>
                  <a:pt x="427744" y="441625"/>
                </a:lnTo>
                <a:lnTo>
                  <a:pt x="420150" y="418313"/>
                </a:lnTo>
                <a:close/>
              </a:path>
              <a:path w="427989" h="488315">
                <a:moveTo>
                  <a:pt x="397097" y="398144"/>
                </a:moveTo>
                <a:lnTo>
                  <a:pt x="391858" y="398929"/>
                </a:lnTo>
                <a:lnTo>
                  <a:pt x="368284" y="421980"/>
                </a:lnTo>
                <a:lnTo>
                  <a:pt x="364355" y="452103"/>
                </a:lnTo>
                <a:lnTo>
                  <a:pt x="363307" y="458389"/>
                </a:lnTo>
                <a:lnTo>
                  <a:pt x="361998" y="461271"/>
                </a:lnTo>
                <a:lnTo>
                  <a:pt x="359116" y="464676"/>
                </a:lnTo>
                <a:lnTo>
                  <a:pt x="357284" y="465724"/>
                </a:lnTo>
                <a:lnTo>
                  <a:pt x="350996" y="466771"/>
                </a:lnTo>
                <a:lnTo>
                  <a:pt x="378362" y="466771"/>
                </a:lnTo>
                <a:lnTo>
                  <a:pt x="385048" y="457342"/>
                </a:lnTo>
                <a:lnTo>
                  <a:pt x="387405" y="432720"/>
                </a:lnTo>
                <a:lnTo>
                  <a:pt x="388715" y="425909"/>
                </a:lnTo>
                <a:lnTo>
                  <a:pt x="391858" y="420670"/>
                </a:lnTo>
                <a:lnTo>
                  <a:pt x="393955" y="419100"/>
                </a:lnTo>
                <a:lnTo>
                  <a:pt x="399192" y="418313"/>
                </a:lnTo>
                <a:lnTo>
                  <a:pt x="420150" y="418313"/>
                </a:lnTo>
                <a:lnTo>
                  <a:pt x="416481" y="407050"/>
                </a:lnTo>
                <a:lnTo>
                  <a:pt x="397097" y="398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91803" y="2017202"/>
            <a:ext cx="521334" cy="292100"/>
          </a:xfrm>
          <a:custGeom>
            <a:avLst/>
            <a:gdLst/>
            <a:ahLst/>
            <a:cxnLst/>
            <a:rect l="l" t="t" r="r" b="b"/>
            <a:pathLst>
              <a:path w="521335" h="292100">
                <a:moveTo>
                  <a:pt x="52387" y="180737"/>
                </a:moveTo>
                <a:lnTo>
                  <a:pt x="29860" y="182833"/>
                </a:lnTo>
                <a:lnTo>
                  <a:pt x="0" y="291799"/>
                </a:lnTo>
                <a:lnTo>
                  <a:pt x="22525" y="289703"/>
                </a:lnTo>
                <a:lnTo>
                  <a:pt x="28812" y="265080"/>
                </a:lnTo>
                <a:lnTo>
                  <a:pt x="70460" y="260628"/>
                </a:lnTo>
                <a:lnTo>
                  <a:pt x="94559" y="260628"/>
                </a:lnTo>
                <a:lnTo>
                  <a:pt x="87224" y="246745"/>
                </a:lnTo>
                <a:lnTo>
                  <a:pt x="33265" y="246745"/>
                </a:lnTo>
                <a:lnTo>
                  <a:pt x="43480" y="206406"/>
                </a:lnTo>
                <a:lnTo>
                  <a:pt x="61817" y="206406"/>
                </a:lnTo>
                <a:lnTo>
                  <a:pt x="61817" y="198810"/>
                </a:lnTo>
                <a:lnTo>
                  <a:pt x="52387" y="180737"/>
                </a:lnTo>
                <a:close/>
              </a:path>
              <a:path w="521335" h="292100">
                <a:moveTo>
                  <a:pt x="94559" y="260628"/>
                </a:moveTo>
                <a:lnTo>
                  <a:pt x="70460" y="260628"/>
                </a:lnTo>
                <a:lnTo>
                  <a:pt x="82247" y="283417"/>
                </a:lnTo>
                <a:lnTo>
                  <a:pt x="105298" y="281059"/>
                </a:lnTo>
                <a:lnTo>
                  <a:pt x="94559" y="260628"/>
                </a:lnTo>
                <a:close/>
              </a:path>
              <a:path w="521335" h="292100">
                <a:moveTo>
                  <a:pt x="144326" y="164759"/>
                </a:moveTo>
                <a:lnTo>
                  <a:pt x="137778" y="165544"/>
                </a:lnTo>
                <a:lnTo>
                  <a:pt x="91154" y="176022"/>
                </a:lnTo>
                <a:lnTo>
                  <a:pt x="114466" y="278701"/>
                </a:lnTo>
                <a:lnTo>
                  <a:pt x="161090" y="268224"/>
                </a:lnTo>
                <a:lnTo>
                  <a:pt x="167115" y="266128"/>
                </a:lnTo>
                <a:lnTo>
                  <a:pt x="177069" y="260366"/>
                </a:lnTo>
                <a:lnTo>
                  <a:pt x="180981" y="256698"/>
                </a:lnTo>
                <a:lnTo>
                  <a:pt x="131230" y="256698"/>
                </a:lnTo>
                <a:lnTo>
                  <a:pt x="116037" y="188857"/>
                </a:lnTo>
                <a:lnTo>
                  <a:pt x="125205" y="186499"/>
                </a:lnTo>
                <a:lnTo>
                  <a:pt x="133587" y="184666"/>
                </a:lnTo>
                <a:lnTo>
                  <a:pt x="139350" y="183880"/>
                </a:lnTo>
                <a:lnTo>
                  <a:pt x="169997" y="183880"/>
                </a:lnTo>
                <a:lnTo>
                  <a:pt x="169997" y="173141"/>
                </a:lnTo>
                <a:lnTo>
                  <a:pt x="161353" y="167378"/>
                </a:lnTo>
                <a:lnTo>
                  <a:pt x="155590" y="165544"/>
                </a:lnTo>
                <a:lnTo>
                  <a:pt x="149303" y="165021"/>
                </a:lnTo>
                <a:lnTo>
                  <a:pt x="144326" y="164759"/>
                </a:lnTo>
                <a:close/>
              </a:path>
              <a:path w="521335" h="292100">
                <a:moveTo>
                  <a:pt x="169997" y="173141"/>
                </a:moveTo>
                <a:lnTo>
                  <a:pt x="169997" y="227361"/>
                </a:lnTo>
                <a:lnTo>
                  <a:pt x="169735" y="232077"/>
                </a:lnTo>
                <a:lnTo>
                  <a:pt x="158996" y="249364"/>
                </a:lnTo>
                <a:lnTo>
                  <a:pt x="156637" y="250675"/>
                </a:lnTo>
                <a:lnTo>
                  <a:pt x="152446" y="251984"/>
                </a:lnTo>
                <a:lnTo>
                  <a:pt x="131230" y="256698"/>
                </a:lnTo>
                <a:lnTo>
                  <a:pt x="180981" y="256698"/>
                </a:lnTo>
                <a:lnTo>
                  <a:pt x="181260" y="256437"/>
                </a:lnTo>
                <a:lnTo>
                  <a:pt x="190952" y="231552"/>
                </a:lnTo>
                <a:lnTo>
                  <a:pt x="191213" y="226314"/>
                </a:lnTo>
                <a:lnTo>
                  <a:pt x="183093" y="190428"/>
                </a:lnTo>
                <a:lnTo>
                  <a:pt x="179426" y="183880"/>
                </a:lnTo>
                <a:lnTo>
                  <a:pt x="176545" y="179428"/>
                </a:lnTo>
                <a:lnTo>
                  <a:pt x="172092" y="174451"/>
                </a:lnTo>
                <a:lnTo>
                  <a:pt x="169997" y="173141"/>
                </a:lnTo>
                <a:close/>
              </a:path>
              <a:path w="521335" h="292100">
                <a:moveTo>
                  <a:pt x="61817" y="198810"/>
                </a:moveTo>
                <a:lnTo>
                  <a:pt x="61817" y="243602"/>
                </a:lnTo>
                <a:lnTo>
                  <a:pt x="33265" y="246745"/>
                </a:lnTo>
                <a:lnTo>
                  <a:pt x="87224" y="246745"/>
                </a:lnTo>
                <a:lnTo>
                  <a:pt x="66008" y="206406"/>
                </a:lnTo>
                <a:lnTo>
                  <a:pt x="61817" y="198810"/>
                </a:lnTo>
                <a:close/>
              </a:path>
              <a:path w="521335" h="292100">
                <a:moveTo>
                  <a:pt x="61817" y="206406"/>
                </a:moveTo>
                <a:lnTo>
                  <a:pt x="43480" y="206406"/>
                </a:lnTo>
                <a:lnTo>
                  <a:pt x="61817" y="243602"/>
                </a:lnTo>
                <a:lnTo>
                  <a:pt x="61817" y="206406"/>
                </a:lnTo>
                <a:close/>
              </a:path>
              <a:path w="521335" h="292100">
                <a:moveTo>
                  <a:pt x="169997" y="183880"/>
                </a:moveTo>
                <a:lnTo>
                  <a:pt x="146685" y="183880"/>
                </a:lnTo>
                <a:lnTo>
                  <a:pt x="150089" y="184666"/>
                </a:lnTo>
                <a:lnTo>
                  <a:pt x="153233" y="186499"/>
                </a:lnTo>
                <a:lnTo>
                  <a:pt x="156114" y="188333"/>
                </a:lnTo>
                <a:lnTo>
                  <a:pt x="169210" y="221075"/>
                </a:lnTo>
                <a:lnTo>
                  <a:pt x="169997" y="227361"/>
                </a:lnTo>
                <a:lnTo>
                  <a:pt x="169997" y="183880"/>
                </a:lnTo>
                <a:close/>
              </a:path>
              <a:path w="521335" h="292100">
                <a:moveTo>
                  <a:pt x="219764" y="216622"/>
                </a:moveTo>
                <a:lnTo>
                  <a:pt x="201429" y="225266"/>
                </a:lnTo>
                <a:lnTo>
                  <a:pt x="223170" y="248841"/>
                </a:lnTo>
                <a:lnTo>
                  <a:pt x="229457" y="249627"/>
                </a:lnTo>
                <a:lnTo>
                  <a:pt x="236005" y="249364"/>
                </a:lnTo>
                <a:lnTo>
                  <a:pt x="263577" y="231552"/>
                </a:lnTo>
                <a:lnTo>
                  <a:pt x="233648" y="231552"/>
                </a:lnTo>
                <a:lnTo>
                  <a:pt x="229718" y="230767"/>
                </a:lnTo>
                <a:lnTo>
                  <a:pt x="224218" y="226052"/>
                </a:lnTo>
                <a:lnTo>
                  <a:pt x="221861" y="222385"/>
                </a:lnTo>
                <a:lnTo>
                  <a:pt x="219764" y="216622"/>
                </a:lnTo>
                <a:close/>
              </a:path>
              <a:path w="521335" h="292100">
                <a:moveTo>
                  <a:pt x="242553" y="134898"/>
                </a:moveTo>
                <a:lnTo>
                  <a:pt x="222384" y="141446"/>
                </a:lnTo>
                <a:lnTo>
                  <a:pt x="246482" y="214265"/>
                </a:lnTo>
                <a:lnTo>
                  <a:pt x="247269" y="219765"/>
                </a:lnTo>
                <a:lnTo>
                  <a:pt x="245435" y="226314"/>
                </a:lnTo>
                <a:lnTo>
                  <a:pt x="242553" y="228409"/>
                </a:lnTo>
                <a:lnTo>
                  <a:pt x="233648" y="231552"/>
                </a:lnTo>
                <a:lnTo>
                  <a:pt x="263577" y="231552"/>
                </a:lnTo>
                <a:lnTo>
                  <a:pt x="265603" y="230243"/>
                </a:lnTo>
                <a:lnTo>
                  <a:pt x="267699" y="224481"/>
                </a:lnTo>
                <a:lnTo>
                  <a:pt x="267699" y="212956"/>
                </a:lnTo>
                <a:lnTo>
                  <a:pt x="266128" y="206406"/>
                </a:lnTo>
                <a:lnTo>
                  <a:pt x="242553" y="134898"/>
                </a:lnTo>
                <a:close/>
              </a:path>
              <a:path w="521335" h="292100">
                <a:moveTo>
                  <a:pt x="275819" y="121801"/>
                </a:moveTo>
                <a:lnTo>
                  <a:pt x="256435" y="130445"/>
                </a:lnTo>
                <a:lnTo>
                  <a:pt x="279224" y="181785"/>
                </a:lnTo>
                <a:lnTo>
                  <a:pt x="297822" y="211383"/>
                </a:lnTo>
                <a:lnTo>
                  <a:pt x="311181" y="216884"/>
                </a:lnTo>
                <a:lnTo>
                  <a:pt x="316943" y="216884"/>
                </a:lnTo>
                <a:lnTo>
                  <a:pt x="352567" y="203788"/>
                </a:lnTo>
                <a:lnTo>
                  <a:pt x="356400" y="197501"/>
                </a:lnTo>
                <a:lnTo>
                  <a:pt x="321134" y="197501"/>
                </a:lnTo>
                <a:lnTo>
                  <a:pt x="312752" y="195406"/>
                </a:lnTo>
                <a:lnTo>
                  <a:pt x="309347" y="193310"/>
                </a:lnTo>
                <a:lnTo>
                  <a:pt x="305156" y="187547"/>
                </a:lnTo>
                <a:lnTo>
                  <a:pt x="302420" y="181785"/>
                </a:lnTo>
                <a:lnTo>
                  <a:pt x="275819" y="121801"/>
                </a:lnTo>
                <a:close/>
              </a:path>
              <a:path w="521335" h="292100">
                <a:moveTo>
                  <a:pt x="333184" y="96393"/>
                </a:moveTo>
                <a:lnTo>
                  <a:pt x="313800" y="105037"/>
                </a:lnTo>
                <a:lnTo>
                  <a:pt x="340780" y="165807"/>
                </a:lnTo>
                <a:lnTo>
                  <a:pt x="342875" y="171307"/>
                </a:lnTo>
                <a:lnTo>
                  <a:pt x="344709" y="178380"/>
                </a:lnTo>
                <a:lnTo>
                  <a:pt x="344185" y="182046"/>
                </a:lnTo>
                <a:lnTo>
                  <a:pt x="340518" y="189119"/>
                </a:lnTo>
                <a:lnTo>
                  <a:pt x="336850" y="192001"/>
                </a:lnTo>
                <a:lnTo>
                  <a:pt x="325850" y="196715"/>
                </a:lnTo>
                <a:lnTo>
                  <a:pt x="321134" y="197501"/>
                </a:lnTo>
                <a:lnTo>
                  <a:pt x="356400" y="197501"/>
                </a:lnTo>
                <a:lnTo>
                  <a:pt x="365664" y="182308"/>
                </a:lnTo>
                <a:lnTo>
                  <a:pt x="365926" y="177332"/>
                </a:lnTo>
                <a:lnTo>
                  <a:pt x="333184" y="96393"/>
                </a:lnTo>
                <a:close/>
              </a:path>
              <a:path w="521335" h="292100">
                <a:moveTo>
                  <a:pt x="392906" y="142494"/>
                </a:moveTo>
                <a:lnTo>
                  <a:pt x="376142" y="154543"/>
                </a:lnTo>
                <a:lnTo>
                  <a:pt x="407836" y="171831"/>
                </a:lnTo>
                <a:lnTo>
                  <a:pt x="415432" y="170783"/>
                </a:lnTo>
                <a:lnTo>
                  <a:pt x="446341" y="152971"/>
                </a:lnTo>
                <a:lnTo>
                  <a:pt x="446509" y="152709"/>
                </a:lnTo>
                <a:lnTo>
                  <a:pt x="412288" y="152709"/>
                </a:lnTo>
                <a:lnTo>
                  <a:pt x="402336" y="150876"/>
                </a:lnTo>
                <a:lnTo>
                  <a:pt x="397620" y="147732"/>
                </a:lnTo>
                <a:lnTo>
                  <a:pt x="392906" y="142494"/>
                </a:lnTo>
                <a:close/>
              </a:path>
              <a:path w="521335" h="292100">
                <a:moveTo>
                  <a:pt x="451849" y="120229"/>
                </a:moveTo>
                <a:lnTo>
                  <a:pt x="426434" y="120229"/>
                </a:lnTo>
                <a:lnTo>
                  <a:pt x="430625" y="121801"/>
                </a:lnTo>
                <a:lnTo>
                  <a:pt x="432457" y="123372"/>
                </a:lnTo>
                <a:lnTo>
                  <a:pt x="435601" y="128873"/>
                </a:lnTo>
                <a:lnTo>
                  <a:pt x="435863" y="132541"/>
                </a:lnTo>
                <a:lnTo>
                  <a:pt x="432720" y="140923"/>
                </a:lnTo>
                <a:lnTo>
                  <a:pt x="429052" y="144852"/>
                </a:lnTo>
                <a:lnTo>
                  <a:pt x="417527" y="151662"/>
                </a:lnTo>
                <a:lnTo>
                  <a:pt x="412288" y="152709"/>
                </a:lnTo>
                <a:lnTo>
                  <a:pt x="446509" y="152709"/>
                </a:lnTo>
                <a:lnTo>
                  <a:pt x="455771" y="138303"/>
                </a:lnTo>
                <a:lnTo>
                  <a:pt x="456294" y="125730"/>
                </a:lnTo>
                <a:lnTo>
                  <a:pt x="451849" y="120229"/>
                </a:lnTo>
                <a:close/>
              </a:path>
              <a:path w="521335" h="292100">
                <a:moveTo>
                  <a:pt x="399715" y="62341"/>
                </a:moveTo>
                <a:lnTo>
                  <a:pt x="392381" y="63389"/>
                </a:lnTo>
                <a:lnTo>
                  <a:pt x="363306" y="80153"/>
                </a:lnTo>
                <a:lnTo>
                  <a:pt x="353614" y="105299"/>
                </a:lnTo>
                <a:lnTo>
                  <a:pt x="354924" y="110276"/>
                </a:lnTo>
                <a:lnTo>
                  <a:pt x="381642" y="128873"/>
                </a:lnTo>
                <a:lnTo>
                  <a:pt x="387667" y="128611"/>
                </a:lnTo>
                <a:lnTo>
                  <a:pt x="394738" y="127563"/>
                </a:lnTo>
                <a:lnTo>
                  <a:pt x="402597" y="125468"/>
                </a:lnTo>
                <a:lnTo>
                  <a:pt x="411241" y="122849"/>
                </a:lnTo>
                <a:lnTo>
                  <a:pt x="417004" y="121539"/>
                </a:lnTo>
                <a:lnTo>
                  <a:pt x="423291" y="120229"/>
                </a:lnTo>
                <a:lnTo>
                  <a:pt x="451849" y="120229"/>
                </a:lnTo>
                <a:lnTo>
                  <a:pt x="441689" y="107656"/>
                </a:lnTo>
                <a:lnTo>
                  <a:pt x="383738" y="107656"/>
                </a:lnTo>
                <a:lnTo>
                  <a:pt x="380333" y="107395"/>
                </a:lnTo>
                <a:lnTo>
                  <a:pt x="377713" y="106870"/>
                </a:lnTo>
                <a:lnTo>
                  <a:pt x="375617" y="105822"/>
                </a:lnTo>
                <a:lnTo>
                  <a:pt x="372999" y="101108"/>
                </a:lnTo>
                <a:lnTo>
                  <a:pt x="373114" y="98488"/>
                </a:lnTo>
                <a:lnTo>
                  <a:pt x="375880" y="92202"/>
                </a:lnTo>
                <a:lnTo>
                  <a:pt x="379547" y="88797"/>
                </a:lnTo>
                <a:lnTo>
                  <a:pt x="390024" y="82772"/>
                </a:lnTo>
                <a:lnTo>
                  <a:pt x="394477" y="81462"/>
                </a:lnTo>
                <a:lnTo>
                  <a:pt x="420884" y="81462"/>
                </a:lnTo>
                <a:lnTo>
                  <a:pt x="426957" y="77533"/>
                </a:lnTo>
                <a:lnTo>
                  <a:pt x="399715" y="62341"/>
                </a:lnTo>
                <a:close/>
              </a:path>
              <a:path w="521335" h="292100">
                <a:moveTo>
                  <a:pt x="478565" y="45316"/>
                </a:moveTo>
                <a:lnTo>
                  <a:pt x="452103" y="45316"/>
                </a:lnTo>
                <a:lnTo>
                  <a:pt x="503704" y="116038"/>
                </a:lnTo>
                <a:lnTo>
                  <a:pt x="520993" y="103465"/>
                </a:lnTo>
                <a:lnTo>
                  <a:pt x="478565" y="45316"/>
                </a:lnTo>
                <a:close/>
              </a:path>
              <a:path w="521335" h="292100">
                <a:moveTo>
                  <a:pt x="430100" y="98488"/>
                </a:moveTo>
                <a:lnTo>
                  <a:pt x="419884" y="99274"/>
                </a:lnTo>
                <a:lnTo>
                  <a:pt x="414384" y="100322"/>
                </a:lnTo>
                <a:lnTo>
                  <a:pt x="408097" y="101894"/>
                </a:lnTo>
                <a:lnTo>
                  <a:pt x="393954" y="105822"/>
                </a:lnTo>
                <a:lnTo>
                  <a:pt x="388190" y="107133"/>
                </a:lnTo>
                <a:lnTo>
                  <a:pt x="383738" y="107656"/>
                </a:lnTo>
                <a:lnTo>
                  <a:pt x="441689" y="107656"/>
                </a:lnTo>
                <a:lnTo>
                  <a:pt x="435339" y="99799"/>
                </a:lnTo>
                <a:lnTo>
                  <a:pt x="430100" y="98488"/>
                </a:lnTo>
                <a:close/>
              </a:path>
              <a:path w="521335" h="292100">
                <a:moveTo>
                  <a:pt x="420884" y="81462"/>
                </a:moveTo>
                <a:lnTo>
                  <a:pt x="394477" y="81462"/>
                </a:lnTo>
                <a:lnTo>
                  <a:pt x="402074" y="82510"/>
                </a:lnTo>
                <a:lnTo>
                  <a:pt x="405740" y="84867"/>
                </a:lnTo>
                <a:lnTo>
                  <a:pt x="409145" y="89058"/>
                </a:lnTo>
                <a:lnTo>
                  <a:pt x="420884" y="81462"/>
                </a:lnTo>
                <a:close/>
              </a:path>
              <a:path w="521335" h="292100">
                <a:moveTo>
                  <a:pt x="484060" y="0"/>
                </a:moveTo>
                <a:lnTo>
                  <a:pt x="416479" y="49244"/>
                </a:lnTo>
                <a:lnTo>
                  <a:pt x="426957" y="63651"/>
                </a:lnTo>
                <a:lnTo>
                  <a:pt x="452103" y="45316"/>
                </a:lnTo>
                <a:lnTo>
                  <a:pt x="478565" y="45316"/>
                </a:lnTo>
                <a:lnTo>
                  <a:pt x="469392" y="32743"/>
                </a:lnTo>
                <a:lnTo>
                  <a:pt x="494538" y="14406"/>
                </a:lnTo>
                <a:lnTo>
                  <a:pt x="484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8023" y="5459090"/>
            <a:ext cx="306641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15">
                <a:latin typeface="Microsoft Sans Serif"/>
                <a:cs typeface="Microsoft Sans Serif"/>
              </a:rPr>
              <a:t>Box</a:t>
            </a:r>
            <a:r>
              <a:rPr dirty="0" sz="800" spc="-110">
                <a:latin typeface="Microsoft Sans Serif"/>
                <a:cs typeface="Microsoft Sans Serif"/>
              </a:rPr>
              <a:t> </a:t>
            </a:r>
            <a:r>
              <a:rPr dirty="0" sz="850" spc="-10">
                <a:latin typeface="Microsoft Sans Serif"/>
                <a:cs typeface="Microsoft Sans Serif"/>
              </a:rPr>
              <a:t>6-</a:t>
            </a:r>
            <a:r>
              <a:rPr dirty="0" sz="900" spc="-10">
                <a:latin typeface="Microsoft Sans Serif"/>
                <a:cs typeface="Microsoft Sans Serif"/>
              </a:rPr>
              <a:t>5</a:t>
            </a:r>
            <a:r>
              <a:rPr dirty="0" sz="900" spc="130">
                <a:latin typeface="Microsoft Sans Serif"/>
                <a:cs typeface="Microsoft Sans Serif"/>
              </a:rPr>
              <a:t> </a:t>
            </a:r>
            <a:r>
              <a:rPr dirty="0" sz="900" spc="5">
                <a:latin typeface="Microsoft Sans Serif"/>
                <a:cs typeface="Microsoft Sans Serif"/>
              </a:rPr>
              <a:t>©</a:t>
            </a:r>
            <a:r>
              <a:rPr dirty="0" sz="900" spc="45">
                <a:latin typeface="Microsoft Sans Serif"/>
                <a:cs typeface="Microsoft Sans Serif"/>
              </a:rPr>
              <a:t> </a:t>
            </a:r>
            <a:r>
              <a:rPr dirty="0" sz="800" spc="5">
                <a:latin typeface="Microsoft Sans Serif"/>
                <a:cs typeface="Microsoft Sans Serif"/>
              </a:rPr>
              <a:t>Global</a:t>
            </a:r>
            <a:r>
              <a:rPr dirty="0" sz="800" spc="-35">
                <a:latin typeface="Microsoft Sans Serif"/>
                <a:cs typeface="Microsoft Sans Serif"/>
              </a:rPr>
              <a:t> </a:t>
            </a:r>
            <a:r>
              <a:rPr dirty="0" sz="850" spc="5">
                <a:latin typeface="Microsoft Sans Serif"/>
                <a:cs typeface="Microsoft Sans Serif"/>
              </a:rPr>
              <a:t>Initiative</a:t>
            </a:r>
            <a:r>
              <a:rPr dirty="0" sz="850" spc="-50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for</a:t>
            </a:r>
            <a:r>
              <a:rPr dirty="0" sz="900" spc="-35">
                <a:latin typeface="Microsoft Sans Serif"/>
                <a:cs typeface="Microsoft Sans Serif"/>
              </a:rPr>
              <a:t> </a:t>
            </a:r>
            <a:r>
              <a:rPr dirty="0" sz="800" spc="10">
                <a:latin typeface="Microsoft Sans Serif"/>
                <a:cs typeface="Microsoft Sans Serif"/>
              </a:rPr>
              <a:t>Asthma</a:t>
            </a:r>
            <a:r>
              <a:rPr dirty="0" sz="800" spc="-35">
                <a:latin typeface="Microsoft Sans Serif"/>
                <a:cs typeface="Microsoft Sans Serif"/>
              </a:rPr>
              <a:t> </a:t>
            </a:r>
            <a:r>
              <a:rPr dirty="0" sz="800" spc="5">
                <a:latin typeface="Microsoft Sans Serif"/>
                <a:cs typeface="Microsoft Sans Serif"/>
              </a:rPr>
              <a:t>2022,</a:t>
            </a:r>
            <a:r>
              <a:rPr dirty="0" sz="800" spc="-15">
                <a:latin typeface="Microsoft Sans Serif"/>
                <a:cs typeface="Microsoft Sans Serif"/>
              </a:rPr>
              <a:t> </a:t>
            </a:r>
            <a:r>
              <a:rPr dirty="0" u="sng" sz="85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3"/>
              </a:rPr>
              <a:t>www.ginasthma.org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2025" y="71006"/>
            <a:ext cx="2987675" cy="506095"/>
            <a:chOff x="582025" y="71006"/>
            <a:chExt cx="2987675" cy="506095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025" y="71006"/>
              <a:ext cx="2987396" cy="5055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6600" y="105582"/>
              <a:ext cx="2877185" cy="394970"/>
            </a:xfrm>
            <a:custGeom>
              <a:avLst/>
              <a:gdLst/>
              <a:ahLst/>
              <a:cxnLst/>
              <a:rect l="l" t="t" r="r" b="b"/>
              <a:pathLst>
                <a:path w="2877185" h="394970">
                  <a:moveTo>
                    <a:pt x="0" y="65746"/>
                  </a:moveTo>
                  <a:lnTo>
                    <a:pt x="5238" y="40076"/>
                  </a:lnTo>
                  <a:lnTo>
                    <a:pt x="19383" y="19383"/>
                  </a:lnTo>
                  <a:lnTo>
                    <a:pt x="40076" y="5238"/>
                  </a:lnTo>
                  <a:lnTo>
                    <a:pt x="65746" y="0"/>
                  </a:lnTo>
                  <a:lnTo>
                    <a:pt x="2810851" y="0"/>
                  </a:lnTo>
                  <a:lnTo>
                    <a:pt x="2836521" y="5238"/>
                  </a:lnTo>
                  <a:lnTo>
                    <a:pt x="2857476" y="19383"/>
                  </a:lnTo>
                  <a:lnTo>
                    <a:pt x="2871620" y="40076"/>
                  </a:lnTo>
                  <a:lnTo>
                    <a:pt x="2876597" y="65746"/>
                  </a:lnTo>
                  <a:lnTo>
                    <a:pt x="2876597" y="328993"/>
                  </a:lnTo>
                  <a:lnTo>
                    <a:pt x="2871620" y="354663"/>
                  </a:lnTo>
                  <a:lnTo>
                    <a:pt x="2857476" y="375618"/>
                  </a:lnTo>
                  <a:lnTo>
                    <a:pt x="2836521" y="389501"/>
                  </a:lnTo>
                  <a:lnTo>
                    <a:pt x="2810851" y="394739"/>
                  </a:lnTo>
                  <a:lnTo>
                    <a:pt x="65746" y="394739"/>
                  </a:lnTo>
                  <a:lnTo>
                    <a:pt x="40076" y="389501"/>
                  </a:lnTo>
                  <a:lnTo>
                    <a:pt x="19383" y="375618"/>
                  </a:lnTo>
                  <a:lnTo>
                    <a:pt x="5238" y="354663"/>
                  </a:lnTo>
                  <a:lnTo>
                    <a:pt x="0" y="328993"/>
                  </a:lnTo>
                  <a:lnTo>
                    <a:pt x="0" y="65746"/>
                  </a:lnTo>
                </a:path>
              </a:pathLst>
            </a:custGeom>
            <a:ln w="261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391" y="248415"/>
            <a:ext cx="3156585" cy="5353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50" spc="-75">
                <a:solidFill>
                  <a:srgbClr val="124679"/>
                </a:solidFill>
              </a:rPr>
              <a:t>PRINCIPLE</a:t>
            </a:r>
            <a:r>
              <a:rPr dirty="0" sz="3350" spc="-5">
                <a:solidFill>
                  <a:srgbClr val="124679"/>
                </a:solidFill>
              </a:rPr>
              <a:t>S</a:t>
            </a:r>
            <a:r>
              <a:rPr dirty="0" sz="3350" spc="-100">
                <a:solidFill>
                  <a:srgbClr val="124679"/>
                </a:solidFill>
              </a:rPr>
              <a:t> </a:t>
            </a:r>
            <a:r>
              <a:rPr dirty="0" sz="3300" spc="-5">
                <a:solidFill>
                  <a:srgbClr val="124679"/>
                </a:solidFill>
              </a:rPr>
              <a:t>OF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245140" y="684638"/>
            <a:ext cx="9451975" cy="478853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just" marL="209550" indent="-189230">
              <a:lnSpc>
                <a:spcPct val="100000"/>
              </a:lnSpc>
              <a:spcBef>
                <a:spcPts val="620"/>
              </a:spcBef>
              <a:buChar char="•"/>
              <a:tabLst>
                <a:tab pos="210185" algn="l"/>
              </a:tabLst>
            </a:pP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Asthma,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β-agonists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T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sh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H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ou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E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ld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R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alw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ay</a:t>
            </a:r>
            <a:r>
              <a:rPr dirty="0" sz="3350" spc="-455">
                <a:solidFill>
                  <a:srgbClr val="124679"/>
                </a:solidFill>
                <a:latin typeface="Microsoft Sans Serif"/>
                <a:cs typeface="Microsoft Sans Serif"/>
              </a:rPr>
              <a:t>P</a:t>
            </a:r>
            <a:r>
              <a:rPr dirty="0" sz="1950" spc="-455">
                <a:solidFill>
                  <a:srgbClr val="465258"/>
                </a:solidFill>
                <a:latin typeface="Microsoft Sans Serif"/>
                <a:cs typeface="Microsoft Sans Serif"/>
              </a:rPr>
              <a:t>s</a:t>
            </a:r>
            <a:r>
              <a:rPr dirty="0" sz="1950" spc="-4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3350" spc="-685">
                <a:solidFill>
                  <a:srgbClr val="124679"/>
                </a:solidFill>
                <a:latin typeface="Microsoft Sans Serif"/>
                <a:cs typeface="Microsoft Sans Serif"/>
              </a:rPr>
              <a:t>Y</a:t>
            </a:r>
            <a:r>
              <a:rPr dirty="0" sz="1950" spc="-685">
                <a:solidFill>
                  <a:srgbClr val="465258"/>
                </a:solidFill>
                <a:latin typeface="Microsoft Sans Serif"/>
                <a:cs typeface="Microsoft Sans Serif"/>
              </a:rPr>
              <a:t>be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given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inhaled,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never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orally</a:t>
            </a:r>
            <a:endParaRPr sz="1950">
              <a:latin typeface="Microsoft Sans Serif"/>
              <a:cs typeface="Microsoft Sans Serif"/>
            </a:endParaRPr>
          </a:p>
          <a:p>
            <a:pPr algn="just" marL="208279" indent="-189230">
              <a:lnSpc>
                <a:spcPct val="100000"/>
              </a:lnSpc>
              <a:spcBef>
                <a:spcPts val="340"/>
              </a:spcBef>
              <a:buChar char="•"/>
              <a:tabLst>
                <a:tab pos="208915" algn="l"/>
              </a:tabLst>
            </a:pP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Inhaled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medications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can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be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given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via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nebulizers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inhalers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equal</a:t>
            </a:r>
            <a:r>
              <a:rPr dirty="0" sz="19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efficacy</a:t>
            </a:r>
            <a:endParaRPr sz="1950">
              <a:latin typeface="Microsoft Sans Serif"/>
              <a:cs typeface="Microsoft Sans Serif"/>
            </a:endParaRPr>
          </a:p>
          <a:p>
            <a:pPr algn="just" marL="201295" indent="-188595">
              <a:lnSpc>
                <a:spcPct val="100000"/>
              </a:lnSpc>
              <a:spcBef>
                <a:spcPts val="635"/>
              </a:spcBef>
              <a:buChar char="•"/>
              <a:tabLst>
                <a:tab pos="201295" algn="l"/>
              </a:tabLst>
            </a:pPr>
            <a:r>
              <a:rPr dirty="0" sz="1950" spc="-30">
                <a:solidFill>
                  <a:srgbClr val="124679"/>
                </a:solidFill>
                <a:latin typeface="Microsoft Sans Serif"/>
                <a:cs typeface="Microsoft Sans Serif"/>
              </a:rPr>
              <a:t>Two</a:t>
            </a:r>
            <a:r>
              <a:rPr dirty="0" sz="195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124679"/>
                </a:solidFill>
                <a:latin typeface="Microsoft Sans Serif"/>
                <a:cs typeface="Microsoft Sans Serif"/>
              </a:rPr>
              <a:t>major</a:t>
            </a:r>
            <a:r>
              <a:rPr dirty="0" sz="1950" spc="-7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types</a:t>
            </a:r>
            <a:r>
              <a:rPr dirty="0" sz="1950" spc="-7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inhalers:</a:t>
            </a:r>
            <a:endParaRPr sz="1950">
              <a:latin typeface="Microsoft Sans Serif"/>
              <a:cs typeface="Microsoft Sans Serif"/>
            </a:endParaRPr>
          </a:p>
          <a:p>
            <a:pPr lvl="1" marL="585470" indent="-188595">
              <a:lnSpc>
                <a:spcPct val="100000"/>
              </a:lnSpc>
              <a:spcBef>
                <a:spcPts val="245"/>
              </a:spcBef>
              <a:buChar char="•"/>
              <a:tabLst>
                <a:tab pos="586105" algn="l"/>
              </a:tabLst>
            </a:pP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Metered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dose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inhalers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(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MDI</a:t>
            </a:r>
            <a:r>
              <a:rPr dirty="0" sz="16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)</a:t>
            </a:r>
            <a:endParaRPr sz="1650">
              <a:latin typeface="Microsoft Sans Serif"/>
              <a:cs typeface="Microsoft Sans Serif"/>
            </a:endParaRPr>
          </a:p>
          <a:p>
            <a:pPr lvl="1" marL="586105" indent="-188595">
              <a:lnSpc>
                <a:spcPct val="100000"/>
              </a:lnSpc>
              <a:spcBef>
                <a:spcPts val="220"/>
              </a:spcBef>
              <a:buChar char="•"/>
              <a:tabLst>
                <a:tab pos="586740" algn="l"/>
              </a:tabLst>
            </a:pP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Dry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powder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inhalers </a:t>
            </a:r>
            <a:r>
              <a:rPr dirty="0" sz="1650">
                <a:solidFill>
                  <a:srgbClr val="465258"/>
                </a:solidFill>
                <a:latin typeface="Microsoft Sans Serif"/>
                <a:cs typeface="Microsoft Sans Serif"/>
              </a:rPr>
              <a:t>(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DPI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),</a:t>
            </a:r>
            <a:r>
              <a:rPr dirty="0" sz="1650" spc="-30">
                <a:solidFill>
                  <a:srgbClr val="465258"/>
                </a:solidFill>
                <a:latin typeface="Microsoft Sans Serif"/>
                <a:cs typeface="Microsoft Sans Serif"/>
              </a:rPr>
              <a:t> common</a:t>
            </a:r>
            <a:r>
              <a:rPr dirty="0" sz="16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465258"/>
                </a:solidFill>
                <a:latin typeface="Microsoft Sans Serif"/>
                <a:cs typeface="Microsoft Sans Serif"/>
              </a:rPr>
              <a:t>examples</a:t>
            </a:r>
            <a:r>
              <a:rPr dirty="0" sz="160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are</a:t>
            </a:r>
            <a:r>
              <a:rPr dirty="0" sz="16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discus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and the</a:t>
            </a:r>
            <a:r>
              <a:rPr dirty="0" sz="16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“turbuhaler”</a:t>
            </a:r>
            <a:endParaRPr sz="165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buClr>
                <a:srgbClr val="465258"/>
              </a:buClr>
              <a:buFont typeface="Microsoft Sans Serif"/>
              <a:buChar char="•"/>
            </a:pPr>
            <a:endParaRPr sz="16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65258"/>
              </a:buClr>
              <a:buFont typeface="Microsoft Sans Serif"/>
              <a:buChar char="•"/>
            </a:pPr>
            <a:endParaRPr sz="1300">
              <a:latin typeface="Microsoft Sans Serif"/>
              <a:cs typeface="Microsoft Sans Serif"/>
            </a:endParaRPr>
          </a:p>
          <a:p>
            <a:pPr algn="just" marL="208279" marR="5080" indent="-190500">
              <a:lnSpc>
                <a:spcPts val="2140"/>
              </a:lnSpc>
              <a:buChar char="•"/>
              <a:tabLst>
                <a:tab pos="207010" algn="l"/>
              </a:tabLst>
            </a:pP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GINA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no</a:t>
            </a:r>
            <a:r>
              <a:rPr dirty="0" sz="1950" spc="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longer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recommends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SABA-only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for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Step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1</a:t>
            </a:r>
            <a:r>
              <a:rPr dirty="0" sz="1950" spc="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adults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 and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adolescents. This decision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is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rooted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 evidence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showing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that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SABA-only treatment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increases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 risk</a:t>
            </a:r>
            <a:r>
              <a:rPr dirty="0" sz="1950" spc="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 severe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exacerbations.</a:t>
            </a:r>
            <a:endParaRPr sz="1950">
              <a:latin typeface="Microsoft Sans Serif"/>
              <a:cs typeface="Microsoft Sans Serif"/>
            </a:endParaRPr>
          </a:p>
          <a:p>
            <a:pPr algn="just" marL="209550" indent="-189230">
              <a:lnSpc>
                <a:spcPct val="100000"/>
              </a:lnSpc>
              <a:spcBef>
                <a:spcPts val="450"/>
              </a:spcBef>
              <a:buChar char="•"/>
              <a:tabLst>
                <a:tab pos="210185" algn="l"/>
              </a:tabLst>
            </a:pP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950" spc="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addition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any</a:t>
            </a:r>
            <a:r>
              <a:rPr dirty="0" sz="1950" spc="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Inhaled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Corticosteroid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(ICS)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significantly</a:t>
            </a:r>
            <a:r>
              <a:rPr dirty="0" sz="1950" spc="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reduces</a:t>
            </a:r>
            <a:r>
              <a:rPr dirty="0" sz="1950" spc="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this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risk.</a:t>
            </a:r>
            <a:endParaRPr sz="1950">
              <a:latin typeface="Microsoft Sans Serif"/>
              <a:cs typeface="Microsoft Sans Serif"/>
            </a:endParaRPr>
          </a:p>
          <a:p>
            <a:pPr marL="207010" marR="213360" indent="-189230">
              <a:lnSpc>
                <a:spcPts val="2140"/>
              </a:lnSpc>
              <a:spcBef>
                <a:spcPts val="994"/>
              </a:spcBef>
              <a:buChar char="•"/>
              <a:tabLst>
                <a:tab pos="207010" algn="l"/>
              </a:tabLst>
            </a:pP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GINA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now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advises</a:t>
            </a:r>
            <a:r>
              <a:rPr dirty="0" sz="1950" spc="-7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that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all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adults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adolescents</a:t>
            </a:r>
            <a:r>
              <a:rPr dirty="0" sz="19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should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receive</a:t>
            </a:r>
            <a:r>
              <a:rPr dirty="0" sz="19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ICS- </a:t>
            </a:r>
            <a:r>
              <a:rPr dirty="0" sz="1950" spc="-50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containing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controller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treatment.</a:t>
            </a:r>
            <a:endParaRPr sz="1950">
              <a:latin typeface="Microsoft Sans Serif"/>
              <a:cs typeface="Microsoft Sans Serif"/>
            </a:endParaRPr>
          </a:p>
          <a:p>
            <a:pPr marL="207010" marR="77470" indent="-186690">
              <a:lnSpc>
                <a:spcPts val="2140"/>
              </a:lnSpc>
              <a:spcBef>
                <a:spcPts val="819"/>
              </a:spcBef>
              <a:buChar char="•"/>
              <a:tabLst>
                <a:tab pos="209550" algn="l"/>
              </a:tabLst>
            </a:pP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ICS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can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be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administered</a:t>
            </a:r>
            <a:r>
              <a:rPr dirty="0" sz="19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through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regular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daily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treatment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or,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cases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mild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asthma, </a:t>
            </a:r>
            <a:r>
              <a:rPr dirty="0" sz="1950" spc="-50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through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low-dose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ICS-formeterol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as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needed.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047" y="225888"/>
            <a:ext cx="3156585" cy="5353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50" spc="-75">
                <a:solidFill>
                  <a:srgbClr val="124679"/>
                </a:solidFill>
              </a:rPr>
              <a:t>PRINCIPLE</a:t>
            </a:r>
            <a:r>
              <a:rPr dirty="0" sz="3350" spc="-5">
                <a:solidFill>
                  <a:srgbClr val="124679"/>
                </a:solidFill>
              </a:rPr>
              <a:t>S</a:t>
            </a:r>
            <a:r>
              <a:rPr dirty="0" sz="3350" spc="-100">
                <a:solidFill>
                  <a:srgbClr val="124679"/>
                </a:solidFill>
              </a:rPr>
              <a:t> </a:t>
            </a:r>
            <a:r>
              <a:rPr dirty="0" sz="3300" spc="-5">
                <a:solidFill>
                  <a:srgbClr val="124679"/>
                </a:solidFill>
              </a:rPr>
              <a:t>OF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83939" y="807276"/>
            <a:ext cx="8899525" cy="4222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8440" indent="-189230">
              <a:lnSpc>
                <a:spcPct val="100000"/>
              </a:lnSpc>
              <a:spcBef>
                <a:spcPts val="105"/>
              </a:spcBef>
              <a:buChar char="•"/>
              <a:tabLst>
                <a:tab pos="219075" algn="l"/>
              </a:tabLst>
            </a:pP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children,</a:t>
            </a:r>
            <a:r>
              <a:rPr dirty="0" sz="21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ALL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645">
                <a:solidFill>
                  <a:srgbClr val="465258"/>
                </a:solidFill>
                <a:latin typeface="Microsoft Sans Serif"/>
                <a:cs typeface="Microsoft Sans Serif"/>
              </a:rPr>
              <a:t>M</a:t>
            </a:r>
            <a:r>
              <a:rPr dirty="0" baseline="10779" sz="5025" spc="-967">
                <a:solidFill>
                  <a:srgbClr val="124679"/>
                </a:solidFill>
                <a:latin typeface="Microsoft Sans Serif"/>
                <a:cs typeface="Microsoft Sans Serif"/>
              </a:rPr>
              <a:t>T</a:t>
            </a:r>
            <a:r>
              <a:rPr dirty="0" sz="2150" spc="-645">
                <a:solidFill>
                  <a:srgbClr val="465258"/>
                </a:solidFill>
                <a:latin typeface="Microsoft Sans Serif"/>
                <a:cs typeface="Microsoft Sans Serif"/>
              </a:rPr>
              <a:t>DI</a:t>
            </a:r>
            <a:r>
              <a:rPr dirty="0" baseline="10779" sz="5025" spc="-967">
                <a:solidFill>
                  <a:srgbClr val="124679"/>
                </a:solidFill>
                <a:latin typeface="Microsoft Sans Serif"/>
                <a:cs typeface="Microsoft Sans Serif"/>
              </a:rPr>
              <a:t>H</a:t>
            </a:r>
            <a:r>
              <a:rPr dirty="0" sz="2150" spc="-645">
                <a:solidFill>
                  <a:srgbClr val="465258"/>
                </a:solidFill>
                <a:latin typeface="Microsoft Sans Serif"/>
                <a:cs typeface="Microsoft Sans Serif"/>
              </a:rPr>
              <a:t>’s</a:t>
            </a:r>
            <a:r>
              <a:rPr dirty="0" sz="2150" spc="-19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baseline="10779" sz="5025" spc="-862">
                <a:solidFill>
                  <a:srgbClr val="124679"/>
                </a:solidFill>
                <a:latin typeface="Microsoft Sans Serif"/>
                <a:cs typeface="Microsoft Sans Serif"/>
              </a:rPr>
              <a:t>E</a:t>
            </a:r>
            <a:r>
              <a:rPr dirty="0" sz="2150" spc="-575">
                <a:solidFill>
                  <a:srgbClr val="465258"/>
                </a:solidFill>
                <a:latin typeface="Microsoft Sans Serif"/>
                <a:cs typeface="Microsoft Sans Serif"/>
              </a:rPr>
              <a:t>sh</a:t>
            </a:r>
            <a:r>
              <a:rPr dirty="0" baseline="10779" sz="5025" spc="-862">
                <a:solidFill>
                  <a:srgbClr val="124679"/>
                </a:solidFill>
                <a:latin typeface="Microsoft Sans Serif"/>
                <a:cs typeface="Microsoft Sans Serif"/>
              </a:rPr>
              <a:t>R</a:t>
            </a:r>
            <a:r>
              <a:rPr dirty="0" sz="2150" spc="-575">
                <a:solidFill>
                  <a:srgbClr val="465258"/>
                </a:solidFill>
                <a:latin typeface="Microsoft Sans Serif"/>
                <a:cs typeface="Microsoft Sans Serif"/>
              </a:rPr>
              <a:t>ou</a:t>
            </a:r>
            <a:r>
              <a:rPr dirty="0" baseline="10779" sz="5025" spc="-862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2150" spc="-575">
                <a:solidFill>
                  <a:srgbClr val="465258"/>
                </a:solidFill>
                <a:latin typeface="Microsoft Sans Serif"/>
                <a:cs typeface="Microsoft Sans Serif"/>
              </a:rPr>
              <a:t>ld</a:t>
            </a:r>
            <a:r>
              <a:rPr dirty="0" baseline="10779" sz="5025" spc="-862">
                <a:solidFill>
                  <a:srgbClr val="124679"/>
                </a:solidFill>
                <a:latin typeface="Microsoft Sans Serif"/>
                <a:cs typeface="Microsoft Sans Serif"/>
              </a:rPr>
              <a:t>P</a:t>
            </a:r>
            <a:r>
              <a:rPr dirty="0" sz="2150" spc="-575">
                <a:solidFill>
                  <a:srgbClr val="465258"/>
                </a:solidFill>
                <a:latin typeface="Microsoft Sans Serif"/>
                <a:cs typeface="Microsoft Sans Serif"/>
              </a:rPr>
              <a:t>be</a:t>
            </a:r>
            <a:r>
              <a:rPr dirty="0" baseline="10779" sz="5025" spc="-862">
                <a:solidFill>
                  <a:srgbClr val="124679"/>
                </a:solidFill>
                <a:latin typeface="Microsoft Sans Serif"/>
                <a:cs typeface="Microsoft Sans Serif"/>
              </a:rPr>
              <a:t>Y</a:t>
            </a:r>
            <a:r>
              <a:rPr dirty="0" sz="2150" spc="-575">
                <a:solidFill>
                  <a:srgbClr val="465258"/>
                </a:solidFill>
                <a:latin typeface="Microsoft Sans Serif"/>
                <a:cs typeface="Microsoft Sans Serif"/>
              </a:rPr>
              <a:t>given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via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a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spacer</a:t>
            </a:r>
            <a:endParaRPr sz="2150">
              <a:latin typeface="Microsoft Sans Serif"/>
              <a:cs typeface="Microsoft Sans Serif"/>
            </a:endParaRPr>
          </a:p>
          <a:p>
            <a:pPr marL="218440" indent="-189230">
              <a:lnSpc>
                <a:spcPct val="100000"/>
              </a:lnSpc>
              <a:spcBef>
                <a:spcPts val="70"/>
              </a:spcBef>
              <a:buChar char="•"/>
              <a:tabLst>
                <a:tab pos="219075" algn="l"/>
              </a:tabLst>
            </a:pP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Older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children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>
                <a:solidFill>
                  <a:srgbClr val="465258"/>
                </a:solidFill>
                <a:latin typeface="Microsoft Sans Serif"/>
                <a:cs typeface="Microsoft Sans Serif"/>
              </a:rPr>
              <a:t>(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&gt;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6 </a:t>
            </a:r>
            <a:r>
              <a:rPr dirty="0" sz="2150">
                <a:solidFill>
                  <a:srgbClr val="465258"/>
                </a:solidFill>
                <a:latin typeface="Microsoft Sans Serif"/>
                <a:cs typeface="Microsoft Sans Serif"/>
              </a:rPr>
              <a:t>-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8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yr)</a:t>
            </a:r>
            <a:r>
              <a:rPr dirty="0" sz="2150" spc="-10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may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use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dry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powder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inhaler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devices</a:t>
            </a:r>
            <a:endParaRPr sz="2150">
              <a:latin typeface="Microsoft Sans Serif"/>
              <a:cs typeface="Microsoft Sans Serif"/>
            </a:endParaRPr>
          </a:p>
          <a:p>
            <a:pPr marL="217804" indent="-188595">
              <a:lnSpc>
                <a:spcPct val="100000"/>
              </a:lnSpc>
              <a:spcBef>
                <a:spcPts val="305"/>
              </a:spcBef>
              <a:buChar char="•"/>
              <a:tabLst>
                <a:tab pos="217804" algn="l"/>
              </a:tabLst>
            </a:pP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Inhaled</a:t>
            </a:r>
            <a:r>
              <a:rPr dirty="0" sz="2150" spc="-10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steroids</a:t>
            </a:r>
            <a:r>
              <a:rPr dirty="0" sz="2150" spc="-9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are</a:t>
            </a:r>
            <a:r>
              <a:rPr dirty="0" sz="2150" spc="-9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safe</a:t>
            </a:r>
            <a:endParaRPr sz="2150">
              <a:latin typeface="Microsoft Sans Serif"/>
              <a:cs typeface="Microsoft Sans Serif"/>
            </a:endParaRPr>
          </a:p>
          <a:p>
            <a:pPr marL="214629" indent="-189230">
              <a:lnSpc>
                <a:spcPct val="100000"/>
              </a:lnSpc>
              <a:spcBef>
                <a:spcPts val="300"/>
              </a:spcBef>
              <a:buChar char="•"/>
              <a:tabLst>
                <a:tab pos="215265" algn="l"/>
              </a:tabLst>
            </a:pPr>
            <a:r>
              <a:rPr dirty="0" sz="2150" spc="-35">
                <a:solidFill>
                  <a:srgbClr val="C00000"/>
                </a:solidFill>
                <a:latin typeface="Microsoft Sans Serif"/>
                <a:cs typeface="Microsoft Sans Serif"/>
              </a:rPr>
              <a:t>Ketotifen</a:t>
            </a:r>
            <a:r>
              <a:rPr dirty="0" sz="2150" spc="-5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C00000"/>
                </a:solidFill>
                <a:latin typeface="Microsoft Sans Serif"/>
                <a:cs typeface="Microsoft Sans Serif"/>
              </a:rPr>
              <a:t>is</a:t>
            </a:r>
            <a:r>
              <a:rPr dirty="0" sz="215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C00000"/>
                </a:solidFill>
                <a:latin typeface="Microsoft Sans Serif"/>
                <a:cs typeface="Microsoft Sans Serif"/>
              </a:rPr>
              <a:t>NOT</a:t>
            </a:r>
            <a:r>
              <a:rPr dirty="0" sz="2150" spc="-6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C00000"/>
                </a:solidFill>
                <a:latin typeface="Microsoft Sans Serif"/>
                <a:cs typeface="Microsoft Sans Serif"/>
              </a:rPr>
              <a:t>an</a:t>
            </a:r>
            <a:r>
              <a:rPr dirty="0" sz="2150" spc="-6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C00000"/>
                </a:solidFill>
                <a:latin typeface="Microsoft Sans Serif"/>
                <a:cs typeface="Microsoft Sans Serif"/>
              </a:rPr>
              <a:t>asthma</a:t>
            </a:r>
            <a:r>
              <a:rPr dirty="0" sz="2150" spc="-6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C00000"/>
                </a:solidFill>
                <a:latin typeface="Microsoft Sans Serif"/>
                <a:cs typeface="Microsoft Sans Serif"/>
              </a:rPr>
              <a:t>controller</a:t>
            </a:r>
            <a:endParaRPr sz="2150">
              <a:latin typeface="Microsoft Sans Serif"/>
              <a:cs typeface="Microsoft Sans Serif"/>
            </a:endParaRPr>
          </a:p>
          <a:p>
            <a:pPr marL="213995" indent="-188595">
              <a:lnSpc>
                <a:spcPct val="100000"/>
              </a:lnSpc>
              <a:spcBef>
                <a:spcPts val="310"/>
              </a:spcBef>
              <a:buChar char="•"/>
              <a:tabLst>
                <a:tab pos="213995" algn="l"/>
              </a:tabLst>
            </a:pP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Antihistamines</a:t>
            </a:r>
            <a:r>
              <a:rPr dirty="0" sz="21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(for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allergic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rhinitis)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is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safe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asthmatics</a:t>
            </a:r>
            <a:endParaRPr sz="2150">
              <a:latin typeface="Microsoft Sans Serif"/>
              <a:cs typeface="Microsoft Sans Serif"/>
            </a:endParaRPr>
          </a:p>
          <a:p>
            <a:pPr marL="217804" marR="17780" indent="-190500">
              <a:lnSpc>
                <a:spcPct val="79900"/>
              </a:lnSpc>
              <a:spcBef>
                <a:spcPts val="960"/>
              </a:spcBef>
              <a:buChar char="•"/>
              <a:tabLst>
                <a:tab pos="216535" algn="l"/>
              </a:tabLst>
            </a:pP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Ibuprofen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is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safe</a:t>
            </a:r>
            <a:r>
              <a:rPr dirty="0" sz="21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asthmatic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children,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aspirin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induced</a:t>
            </a:r>
            <a:r>
              <a:rPr dirty="0" sz="2150" spc="-9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is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an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adult </a:t>
            </a:r>
            <a:r>
              <a:rPr dirty="0" sz="2150" spc="-5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disease</a:t>
            </a:r>
            <a:endParaRPr sz="2150">
              <a:latin typeface="Microsoft Sans Serif"/>
              <a:cs typeface="Microsoft Sans Serif"/>
            </a:endParaRPr>
          </a:p>
          <a:p>
            <a:pPr marL="215265" marR="46990" indent="-185420">
              <a:lnSpc>
                <a:spcPts val="2060"/>
              </a:lnSpc>
              <a:spcBef>
                <a:spcPts val="1170"/>
              </a:spcBef>
              <a:buChar char="•"/>
              <a:tabLst>
                <a:tab pos="219075" algn="l"/>
              </a:tabLst>
            </a:pP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Short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courses</a:t>
            </a:r>
            <a:r>
              <a:rPr dirty="0" sz="21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systemic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steroids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achieve</a:t>
            </a:r>
            <a:r>
              <a:rPr dirty="0" sz="21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good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control</a:t>
            </a:r>
            <a:r>
              <a:rPr dirty="0" sz="21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exacerbations </a:t>
            </a:r>
            <a:r>
              <a:rPr dirty="0" sz="2150" spc="-5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and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are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generally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safe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if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not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repeated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frequently,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good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control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by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daily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medication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s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+</a:t>
            </a: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preventiv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e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measure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s</a:t>
            </a:r>
            <a:r>
              <a:rPr dirty="0" sz="21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Courier New"/>
                <a:cs typeface="Courier New"/>
              </a:rPr>
              <a:t>¾</a:t>
            </a:r>
            <a:r>
              <a:rPr dirty="0" sz="2150" spc="-800">
                <a:solidFill>
                  <a:srgbClr val="465258"/>
                </a:solidFill>
                <a:latin typeface="Courier New"/>
                <a:cs typeface="Courier New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nee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d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fo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r</a:t>
            </a:r>
            <a:r>
              <a:rPr dirty="0" sz="21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them</a:t>
            </a:r>
            <a:endParaRPr sz="2150">
              <a:latin typeface="Microsoft Sans Serif"/>
              <a:cs typeface="Microsoft Sans Serif"/>
            </a:endParaRPr>
          </a:p>
          <a:p>
            <a:pPr marL="217804" indent="-188595">
              <a:lnSpc>
                <a:spcPts val="2400"/>
              </a:lnSpc>
              <a:buChar char="•"/>
              <a:tabLst>
                <a:tab pos="217804" algn="l"/>
              </a:tabLst>
            </a:pP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Inhaled</a:t>
            </a:r>
            <a:r>
              <a:rPr dirty="0" sz="21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steroids</a:t>
            </a:r>
            <a:r>
              <a:rPr dirty="0" sz="21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were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NOT</a:t>
            </a:r>
            <a:r>
              <a:rPr dirty="0" sz="21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made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for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5">
                <a:solidFill>
                  <a:srgbClr val="465258"/>
                </a:solidFill>
                <a:latin typeface="Microsoft Sans Serif"/>
                <a:cs typeface="Microsoft Sans Serif"/>
              </a:rPr>
              <a:t>use</a:t>
            </a:r>
            <a:r>
              <a:rPr dirty="0" sz="21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0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21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15">
                <a:solidFill>
                  <a:srgbClr val="465258"/>
                </a:solidFill>
                <a:latin typeface="Microsoft Sans Serif"/>
                <a:cs typeface="Microsoft Sans Serif"/>
              </a:rPr>
              <a:t>acute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exacerbations</a:t>
            </a:r>
            <a:endParaRPr sz="2150">
              <a:latin typeface="Microsoft Sans Serif"/>
              <a:cs typeface="Microsoft Sans Serif"/>
            </a:endParaRPr>
          </a:p>
          <a:p>
            <a:pPr marL="213995" indent="-189230">
              <a:lnSpc>
                <a:spcPct val="100000"/>
              </a:lnSpc>
              <a:spcBef>
                <a:spcPts val="305"/>
              </a:spcBef>
              <a:buChar char="•"/>
              <a:tabLst>
                <a:tab pos="214629" algn="l"/>
              </a:tabLst>
            </a:pPr>
            <a:r>
              <a:rPr dirty="0" sz="2150" spc="-35">
                <a:solidFill>
                  <a:srgbClr val="465258"/>
                </a:solidFill>
                <a:latin typeface="Microsoft Sans Serif"/>
                <a:cs typeface="Microsoft Sans Serif"/>
              </a:rPr>
              <a:t>Treat</a:t>
            </a:r>
            <a:r>
              <a:rPr dirty="0" sz="21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co-morbidities:</a:t>
            </a:r>
            <a:r>
              <a:rPr dirty="0" sz="21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5">
                <a:solidFill>
                  <a:srgbClr val="465258"/>
                </a:solidFill>
                <a:latin typeface="Microsoft Sans Serif"/>
                <a:cs typeface="Microsoft Sans Serif"/>
              </a:rPr>
              <a:t>allergic</a:t>
            </a:r>
            <a:r>
              <a:rPr dirty="0" sz="21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20">
                <a:solidFill>
                  <a:srgbClr val="465258"/>
                </a:solidFill>
                <a:latin typeface="Microsoft Sans Serif"/>
                <a:cs typeface="Microsoft Sans Serif"/>
              </a:rPr>
              <a:t>rhinitis,</a:t>
            </a:r>
            <a:r>
              <a:rPr dirty="0" sz="2150" spc="-8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-30">
                <a:solidFill>
                  <a:srgbClr val="465258"/>
                </a:solidFill>
                <a:latin typeface="Microsoft Sans Serif"/>
                <a:cs typeface="Microsoft Sans Serif"/>
              </a:rPr>
              <a:t>GER</a:t>
            </a:r>
            <a:endParaRPr sz="2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4252" y="1312771"/>
            <a:ext cx="947419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10"/>
              </a:spcBef>
              <a:buChar char="•"/>
              <a:tabLst>
                <a:tab pos="20129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Signs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7778" y="1312771"/>
            <a:ext cx="620268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5">
                <a:latin typeface="Microsoft Sans Serif"/>
                <a:cs typeface="Microsoft Sans Serif"/>
              </a:rPr>
              <a:t>Swollen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nasal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turbinates,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puffy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eyes,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post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nasal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7987" y="507007"/>
            <a:ext cx="5182870" cy="704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50" spc="-15"/>
              <a:t>Clinical</a:t>
            </a:r>
            <a:r>
              <a:rPr dirty="0" sz="4450" spc="35"/>
              <a:t> </a:t>
            </a:r>
            <a:r>
              <a:rPr dirty="0" sz="4450" spc="-5"/>
              <a:t>Presentation</a:t>
            </a:r>
            <a:endParaRPr sz="4450"/>
          </a:p>
        </p:txBody>
      </p:sp>
      <p:grpSp>
        <p:nvGrpSpPr>
          <p:cNvPr id="6" name="object 6"/>
          <p:cNvGrpSpPr/>
          <p:nvPr/>
        </p:nvGrpSpPr>
        <p:grpSpPr>
          <a:xfrm>
            <a:off x="1808678" y="1478658"/>
            <a:ext cx="593725" cy="62865"/>
            <a:chOff x="1808678" y="1478658"/>
            <a:chExt cx="593725" cy="62865"/>
          </a:xfrm>
        </p:grpSpPr>
        <p:sp>
          <p:nvSpPr>
            <p:cNvPr id="7" name="object 7"/>
            <p:cNvSpPr/>
            <p:nvPr/>
          </p:nvSpPr>
          <p:spPr>
            <a:xfrm>
              <a:off x="1808678" y="1510091"/>
              <a:ext cx="584200" cy="0"/>
            </a:xfrm>
            <a:custGeom>
              <a:avLst/>
              <a:gdLst/>
              <a:ahLst/>
              <a:cxnLst/>
              <a:rect l="l" t="t" r="r" b="b"/>
              <a:pathLst>
                <a:path w="584200" h="0">
                  <a:moveTo>
                    <a:pt x="0" y="0"/>
                  </a:moveTo>
                  <a:lnTo>
                    <a:pt x="583858" y="0"/>
                  </a:lnTo>
                </a:path>
              </a:pathLst>
            </a:custGeom>
            <a:ln w="5238">
              <a:solidFill>
                <a:srgbClr val="1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39101" y="14786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0" y="62864"/>
                  </a:lnTo>
                  <a:lnTo>
                    <a:pt x="62865" y="31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8396" y="2459877"/>
            <a:ext cx="5981866" cy="277391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48937" y="2148487"/>
            <a:ext cx="173037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5">
                <a:latin typeface="Microsoft Sans Serif"/>
                <a:cs typeface="Microsoft Sans Serif"/>
              </a:rPr>
              <a:t>Allergic</a:t>
            </a:r>
            <a:r>
              <a:rPr dirty="0" sz="1950" spc="-25">
                <a:latin typeface="Microsoft Sans Serif"/>
                <a:cs typeface="Microsoft Sans Serif"/>
              </a:rPr>
              <a:t> </a:t>
            </a:r>
            <a:r>
              <a:rPr dirty="0" sz="1950" spc="5">
                <a:latin typeface="Microsoft Sans Serif"/>
                <a:cs typeface="Microsoft Sans Serif"/>
              </a:rPr>
              <a:t>shiners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847" y="1434872"/>
            <a:ext cx="2994025" cy="1041400"/>
          </a:xfrm>
          <a:prstGeom prst="rect">
            <a:avLst/>
          </a:prstGeom>
        </p:spPr>
        <p:txBody>
          <a:bodyPr wrap="square" lIns="0" tIns="2082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dirty="0" sz="2300" spc="-5">
                <a:latin typeface="Microsoft Sans Serif"/>
                <a:cs typeface="Microsoft Sans Serif"/>
              </a:rPr>
              <a:t>drip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&amp;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allergic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shiners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  <a:p>
            <a:pPr marL="1170940">
              <a:lnSpc>
                <a:spcPct val="100000"/>
              </a:lnSpc>
              <a:spcBef>
                <a:spcPts val="1350"/>
              </a:spcBef>
            </a:pPr>
            <a:r>
              <a:rPr dirty="0" sz="1950" spc="10">
                <a:latin typeface="Microsoft Sans Serif"/>
                <a:cs typeface="Microsoft Sans Serif"/>
              </a:rPr>
              <a:t>Nasal</a:t>
            </a:r>
            <a:r>
              <a:rPr dirty="0" sz="1950" spc="-10">
                <a:latin typeface="Microsoft Sans Serif"/>
                <a:cs typeface="Microsoft Sans Serif"/>
              </a:rPr>
              <a:t> </a:t>
            </a:r>
            <a:r>
              <a:rPr dirty="0" sz="1950" spc="10">
                <a:latin typeface="Microsoft Sans Serif"/>
                <a:cs typeface="Microsoft Sans Serif"/>
              </a:rPr>
              <a:t>crease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5651" y="1670660"/>
            <a:ext cx="3415029" cy="12680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150" spc="-215">
                <a:solidFill>
                  <a:srgbClr val="124679"/>
                </a:solidFill>
              </a:rPr>
              <a:t>ACUTE</a:t>
            </a:r>
            <a:endParaRPr sz="8150"/>
          </a:p>
        </p:txBody>
      </p:sp>
      <p:sp>
        <p:nvSpPr>
          <p:cNvPr id="4" name="object 4"/>
          <p:cNvSpPr txBox="1"/>
          <p:nvPr/>
        </p:nvSpPr>
        <p:spPr>
          <a:xfrm>
            <a:off x="1623173" y="2790401"/>
            <a:ext cx="4144010" cy="13728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800" spc="-835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8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623" y="3310067"/>
            <a:ext cx="679132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>
                <a:solidFill>
                  <a:srgbClr val="124679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124679"/>
                </a:solidFill>
                <a:latin typeface="Microsoft Sans Serif"/>
                <a:cs typeface="Microsoft Sans Serif"/>
              </a:rPr>
              <a:t>flare-up</a:t>
            </a:r>
            <a:r>
              <a:rPr dirty="0" sz="19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10">
                <a:solidFill>
                  <a:srgbClr val="124679"/>
                </a:solidFill>
                <a:latin typeface="Microsoft Sans Serif"/>
                <a:cs typeface="Microsoft Sans Serif"/>
              </a:rPr>
              <a:t> exacerbation</a:t>
            </a:r>
            <a:r>
              <a:rPr dirty="0" sz="1950" spc="-1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is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124679"/>
                </a:solidFill>
                <a:latin typeface="Microsoft Sans Serif"/>
                <a:cs typeface="Microsoft Sans Serif"/>
              </a:rPr>
              <a:t>an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acute</a:t>
            </a:r>
            <a:r>
              <a:rPr dirty="0" sz="1950" spc="-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 sub-acute</a:t>
            </a:r>
            <a:r>
              <a:rPr dirty="0" sz="1950" spc="-1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worsening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7399" y="3611817"/>
            <a:ext cx="707707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30">
                <a:solidFill>
                  <a:srgbClr val="124679"/>
                </a:solidFill>
                <a:latin typeface="Microsoft Sans Serif"/>
                <a:cs typeface="Microsoft Sans Serif"/>
              </a:rPr>
              <a:t>symptoms</a:t>
            </a:r>
            <a:r>
              <a:rPr dirty="0" sz="19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lung</a:t>
            </a:r>
            <a:r>
              <a:rPr dirty="0" sz="1950" spc="-3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function</a:t>
            </a:r>
            <a:r>
              <a:rPr dirty="0" sz="195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compared</a:t>
            </a:r>
            <a:r>
              <a:rPr dirty="0" sz="19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2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124679"/>
                </a:solidFill>
                <a:latin typeface="Microsoft Sans Serif"/>
                <a:cs typeface="Microsoft Sans Serif"/>
              </a:rPr>
              <a:t>the</a:t>
            </a:r>
            <a:r>
              <a:rPr dirty="0" sz="19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124679"/>
                </a:solidFill>
                <a:latin typeface="Microsoft Sans Serif"/>
                <a:cs typeface="Microsoft Sans Serif"/>
              </a:rPr>
              <a:t>patient’s</a:t>
            </a:r>
            <a:r>
              <a:rPr dirty="0" sz="1950" spc="-3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usual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9673" y="3913599"/>
            <a:ext cx="6902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5">
                <a:solidFill>
                  <a:srgbClr val="124679"/>
                </a:solidFill>
                <a:latin typeface="Microsoft Sans Serif"/>
                <a:cs typeface="Microsoft Sans Serif"/>
              </a:rPr>
              <a:t>status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883" y="693317"/>
            <a:ext cx="7886065" cy="48190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14"/>
              </a:spcBef>
              <a:buChar char="•"/>
              <a:tabLst>
                <a:tab pos="201295" algn="l"/>
              </a:tabLst>
            </a:pPr>
            <a:r>
              <a:rPr dirty="0" sz="2300" spc="-15">
                <a:solidFill>
                  <a:srgbClr val="124679"/>
                </a:solidFill>
                <a:latin typeface="Microsoft Sans Serif"/>
                <a:cs typeface="Microsoft Sans Serif"/>
              </a:rPr>
              <a:t>Patients</a:t>
            </a:r>
            <a:r>
              <a:rPr dirty="0" sz="2300" spc="-7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at</a:t>
            </a:r>
            <a:r>
              <a:rPr dirty="0" sz="2300" spc="-4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increased</a:t>
            </a:r>
            <a:r>
              <a:rPr dirty="0" sz="230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5">
                <a:solidFill>
                  <a:srgbClr val="124679"/>
                </a:solidFill>
                <a:latin typeface="Microsoft Sans Serif"/>
                <a:cs typeface="Microsoft Sans Serif"/>
              </a:rPr>
              <a:t>risk</a:t>
            </a:r>
            <a:r>
              <a:rPr dirty="0" sz="2300" spc="-6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2300" spc="-9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0">
                <a:solidFill>
                  <a:srgbClr val="124679"/>
                </a:solidFill>
                <a:latin typeface="Microsoft Sans Serif"/>
                <a:cs typeface="Microsoft Sans Serif"/>
              </a:rPr>
              <a:t>asthma-related</a:t>
            </a:r>
            <a:r>
              <a:rPr dirty="0" sz="2300" spc="-6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death</a:t>
            </a:r>
            <a:r>
              <a:rPr dirty="0" sz="230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should</a:t>
            </a:r>
            <a:r>
              <a:rPr dirty="0" sz="2300" spc="-5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be</a:t>
            </a:r>
            <a:endParaRPr sz="2300">
              <a:latin typeface="Microsoft Sans Serif"/>
              <a:cs typeface="Microsoft Sans Serif"/>
            </a:endParaRPr>
          </a:p>
          <a:p>
            <a:pPr marL="201930">
              <a:lnSpc>
                <a:spcPct val="100000"/>
              </a:lnSpc>
              <a:spcBef>
                <a:spcPts val="15"/>
              </a:spcBef>
            </a:pPr>
            <a:r>
              <a:rPr dirty="0" sz="2300" spc="-15">
                <a:solidFill>
                  <a:srgbClr val="124679"/>
                </a:solidFill>
                <a:latin typeface="Microsoft Sans Serif"/>
                <a:cs typeface="Microsoft Sans Serif"/>
              </a:rPr>
              <a:t>identified: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Microsoft Sans Serif"/>
              <a:cs typeface="Microsoft Sans Serif"/>
            </a:endParaRPr>
          </a:p>
          <a:p>
            <a:pPr lvl="1" marL="573405" indent="-189865">
              <a:lnSpc>
                <a:spcPct val="100000"/>
              </a:lnSpc>
              <a:buChar char="•"/>
              <a:tabLst>
                <a:tab pos="574040" algn="l"/>
              </a:tabLst>
            </a:pP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Any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history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near-fatal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requiring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intubation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ventilation</a:t>
            </a:r>
            <a:endParaRPr sz="1950">
              <a:latin typeface="Microsoft Sans Serif"/>
              <a:cs typeface="Microsoft Sans Serif"/>
            </a:endParaRPr>
          </a:p>
          <a:p>
            <a:pPr lvl="1" marL="577850" indent="-189865">
              <a:lnSpc>
                <a:spcPct val="100000"/>
              </a:lnSpc>
              <a:spcBef>
                <a:spcPts val="215"/>
              </a:spcBef>
              <a:buChar char="•"/>
              <a:tabLst>
                <a:tab pos="578485" algn="l"/>
              </a:tabLst>
            </a:pP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Hospitalization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emergency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care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for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last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12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months</a:t>
            </a:r>
            <a:endParaRPr sz="1950">
              <a:latin typeface="Microsoft Sans Serif"/>
              <a:cs typeface="Microsoft Sans Serif"/>
            </a:endParaRPr>
          </a:p>
          <a:p>
            <a:pPr lvl="1" marL="580390" indent="-189865">
              <a:lnSpc>
                <a:spcPct val="100000"/>
              </a:lnSpc>
              <a:spcBef>
                <a:spcPts val="204"/>
              </a:spcBef>
              <a:buChar char="•"/>
              <a:tabLst>
                <a:tab pos="581025" algn="l"/>
              </a:tabLst>
            </a:pP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Not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currently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using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ICS,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poor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adherence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ICS</a:t>
            </a:r>
            <a:endParaRPr sz="1950">
              <a:latin typeface="Microsoft Sans Serif"/>
              <a:cs typeface="Microsoft Sans Serif"/>
            </a:endParaRPr>
          </a:p>
          <a:p>
            <a:pPr lvl="1" marL="579755" indent="-189865">
              <a:lnSpc>
                <a:spcPct val="100000"/>
              </a:lnSpc>
              <a:spcBef>
                <a:spcPts val="219"/>
              </a:spcBef>
              <a:buChar char="•"/>
              <a:tabLst>
                <a:tab pos="580390" algn="l"/>
              </a:tabLst>
            </a:pP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Currently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using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recently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stopped</a:t>
            </a:r>
            <a:r>
              <a:rPr dirty="0" sz="19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using</a:t>
            </a:r>
            <a:r>
              <a:rPr dirty="0" sz="19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OCS</a:t>
            </a:r>
            <a:endParaRPr sz="1950">
              <a:latin typeface="Microsoft Sans Serif"/>
              <a:cs typeface="Microsoft Sans Serif"/>
            </a:endParaRPr>
          </a:p>
          <a:p>
            <a:pPr lvl="2" marL="955675" indent="-189865">
              <a:lnSpc>
                <a:spcPct val="100000"/>
              </a:lnSpc>
              <a:spcBef>
                <a:spcPts val="245"/>
              </a:spcBef>
              <a:buChar char="•"/>
              <a:tabLst>
                <a:tab pos="956310" algn="l"/>
              </a:tabLst>
            </a:pP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(indicating</a:t>
            </a:r>
            <a:r>
              <a:rPr dirty="0" sz="16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the</a:t>
            </a:r>
            <a:r>
              <a:rPr dirty="0" sz="16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65258"/>
                </a:solidFill>
                <a:latin typeface="Microsoft Sans Serif"/>
                <a:cs typeface="Microsoft Sans Serif"/>
              </a:rPr>
              <a:t>severity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6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">
                <a:solidFill>
                  <a:srgbClr val="465258"/>
                </a:solidFill>
                <a:latin typeface="Microsoft Sans Serif"/>
                <a:cs typeface="Microsoft Sans Serif"/>
              </a:rPr>
              <a:t>recent</a:t>
            </a:r>
            <a:r>
              <a:rPr dirty="0" sz="16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5">
                <a:solidFill>
                  <a:srgbClr val="465258"/>
                </a:solidFill>
                <a:latin typeface="Microsoft Sans Serif"/>
                <a:cs typeface="Microsoft Sans Serif"/>
              </a:rPr>
              <a:t>events)</a:t>
            </a:r>
            <a:endParaRPr sz="1650">
              <a:latin typeface="Microsoft Sans Serif"/>
              <a:cs typeface="Microsoft Sans Serif"/>
            </a:endParaRPr>
          </a:p>
          <a:p>
            <a:pPr lvl="1" marL="577215" indent="-189865">
              <a:lnSpc>
                <a:spcPct val="100000"/>
              </a:lnSpc>
              <a:spcBef>
                <a:spcPts val="175"/>
              </a:spcBef>
              <a:buChar char="•"/>
              <a:tabLst>
                <a:tab pos="577850" algn="l"/>
              </a:tabLst>
            </a:pP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Over-use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SABAs,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especially</a:t>
            </a:r>
            <a:r>
              <a:rPr dirty="0" sz="1950" spc="-2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if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more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than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1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canister/month</a:t>
            </a:r>
            <a:endParaRPr sz="1950">
              <a:latin typeface="Microsoft Sans Serif"/>
              <a:cs typeface="Microsoft Sans Serif"/>
            </a:endParaRPr>
          </a:p>
          <a:p>
            <a:pPr lvl="1" marL="580390" indent="-189865">
              <a:lnSpc>
                <a:spcPct val="100000"/>
              </a:lnSpc>
              <a:spcBef>
                <a:spcPts val="215"/>
              </a:spcBef>
              <a:buChar char="•"/>
              <a:tabLst>
                <a:tab pos="581025" algn="l"/>
              </a:tabLst>
            </a:pP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Lack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7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written</a:t>
            </a:r>
            <a:r>
              <a:rPr dirty="0" sz="1950" spc="-8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action</a:t>
            </a:r>
            <a:r>
              <a:rPr dirty="0" sz="1950" spc="-6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plan</a:t>
            </a:r>
            <a:endParaRPr sz="1950">
              <a:latin typeface="Microsoft Sans Serif"/>
              <a:cs typeface="Microsoft Sans Serif"/>
            </a:endParaRPr>
          </a:p>
          <a:p>
            <a:pPr lvl="1" marL="579755" indent="-189865">
              <a:lnSpc>
                <a:spcPct val="100000"/>
              </a:lnSpc>
              <a:spcBef>
                <a:spcPts val="215"/>
              </a:spcBef>
              <a:buChar char="•"/>
              <a:tabLst>
                <a:tab pos="580390" algn="l"/>
              </a:tabLst>
            </a:pP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History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psychiatric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disease</a:t>
            </a:r>
            <a:r>
              <a:rPr dirty="0" sz="1950" spc="-1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65258"/>
                </a:solidFill>
                <a:latin typeface="Microsoft Sans Serif"/>
                <a:cs typeface="Microsoft Sans Serif"/>
              </a:rPr>
              <a:t>or</a:t>
            </a:r>
            <a:r>
              <a:rPr dirty="0" sz="1950" spc="-4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psychosocial</a:t>
            </a:r>
            <a:r>
              <a:rPr dirty="0" sz="1950" spc="-2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problems</a:t>
            </a:r>
            <a:endParaRPr sz="1950">
              <a:latin typeface="Microsoft Sans Serif"/>
              <a:cs typeface="Microsoft Sans Serif"/>
            </a:endParaRPr>
          </a:p>
          <a:p>
            <a:pPr lvl="1" marL="577850" indent="-189865">
              <a:lnSpc>
                <a:spcPct val="100000"/>
              </a:lnSpc>
              <a:spcBef>
                <a:spcPts val="204"/>
              </a:spcBef>
              <a:buChar char="•"/>
              <a:tabLst>
                <a:tab pos="578485" algn="l"/>
              </a:tabLst>
            </a:pP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Confirmed</a:t>
            </a:r>
            <a:r>
              <a:rPr dirty="0" sz="1950" spc="-6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food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65258"/>
                </a:solidFill>
                <a:latin typeface="Microsoft Sans Serif"/>
                <a:cs typeface="Microsoft Sans Serif"/>
              </a:rPr>
              <a:t>allergy</a:t>
            </a:r>
            <a:r>
              <a:rPr dirty="0" sz="1950" spc="-4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in</a:t>
            </a:r>
            <a:r>
              <a:rPr dirty="0" sz="1950" spc="-3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5">
                <a:solidFill>
                  <a:srgbClr val="465258"/>
                </a:solidFill>
                <a:latin typeface="Microsoft Sans Serif"/>
                <a:cs typeface="Microsoft Sans Serif"/>
              </a:rPr>
              <a:t>a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65258"/>
                </a:solidFill>
                <a:latin typeface="Microsoft Sans Serif"/>
                <a:cs typeface="Microsoft Sans Serif"/>
              </a:rPr>
              <a:t>patient</a:t>
            </a:r>
            <a:r>
              <a:rPr dirty="0" sz="1950" spc="-5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65258"/>
                </a:solidFill>
                <a:latin typeface="Microsoft Sans Serif"/>
                <a:cs typeface="Microsoft Sans Serif"/>
              </a:rPr>
              <a:t>with</a:t>
            </a:r>
            <a:r>
              <a:rPr dirty="0" sz="1950" spc="-5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65258"/>
                </a:solidFill>
                <a:latin typeface="Microsoft Sans Serif"/>
                <a:cs typeface="Microsoft Sans Serif"/>
              </a:rPr>
              <a:t>asthma</a:t>
            </a:r>
            <a:endParaRPr sz="195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65258"/>
              </a:buClr>
              <a:buFont typeface="Microsoft Sans Serif"/>
              <a:buChar char="•"/>
            </a:pPr>
            <a:endParaRPr sz="2850">
              <a:latin typeface="Microsoft Sans Serif"/>
              <a:cs typeface="Microsoft Sans Serif"/>
            </a:endParaRPr>
          </a:p>
          <a:p>
            <a:pPr marL="201930" indent="-189230">
              <a:lnSpc>
                <a:spcPct val="100000"/>
              </a:lnSpc>
              <a:buChar char="•"/>
              <a:tabLst>
                <a:tab pos="202565" algn="l"/>
              </a:tabLst>
            </a:pPr>
            <a:r>
              <a:rPr dirty="0" sz="2300" spc="-10">
                <a:solidFill>
                  <a:srgbClr val="124679"/>
                </a:solidFill>
                <a:latin typeface="Microsoft Sans Serif"/>
                <a:cs typeface="Microsoft Sans Serif"/>
              </a:rPr>
              <a:t>Flag</a:t>
            </a:r>
            <a:r>
              <a:rPr dirty="0" sz="230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these</a:t>
            </a:r>
            <a:r>
              <a:rPr dirty="0" sz="2300" spc="-8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124679"/>
                </a:solidFill>
                <a:latin typeface="Microsoft Sans Serif"/>
                <a:cs typeface="Microsoft Sans Serif"/>
              </a:rPr>
              <a:t>patients</a:t>
            </a:r>
            <a:r>
              <a:rPr dirty="0" sz="230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dirty="0" sz="2300" spc="-10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5">
                <a:solidFill>
                  <a:srgbClr val="124679"/>
                </a:solidFill>
                <a:latin typeface="Microsoft Sans Serif"/>
                <a:cs typeface="Microsoft Sans Serif"/>
              </a:rPr>
              <a:t>more</a:t>
            </a:r>
            <a:r>
              <a:rPr dirty="0" sz="2300" spc="-9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124679"/>
                </a:solidFill>
                <a:latin typeface="Microsoft Sans Serif"/>
                <a:cs typeface="Microsoft Sans Serif"/>
              </a:rPr>
              <a:t>frequent</a:t>
            </a:r>
            <a:r>
              <a:rPr dirty="0" sz="2300" spc="-9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124679"/>
                </a:solidFill>
                <a:latin typeface="Microsoft Sans Serif"/>
                <a:cs typeface="Microsoft Sans Serif"/>
              </a:rPr>
              <a:t>review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084" y="792772"/>
            <a:ext cx="3931920" cy="3111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10">
                <a:solidFill>
                  <a:srgbClr val="404040"/>
                </a:solidFill>
              </a:rPr>
              <a:t>ASSESSMENT</a:t>
            </a:r>
            <a:r>
              <a:rPr dirty="0" sz="1850" spc="-110">
                <a:solidFill>
                  <a:srgbClr val="404040"/>
                </a:solidFill>
              </a:rPr>
              <a:t> </a:t>
            </a:r>
            <a:r>
              <a:rPr dirty="0" sz="1850" spc="15">
                <a:solidFill>
                  <a:srgbClr val="404040"/>
                </a:solidFill>
              </a:rPr>
              <a:t>OF</a:t>
            </a:r>
            <a:r>
              <a:rPr dirty="0" sz="1850" spc="-105">
                <a:solidFill>
                  <a:srgbClr val="404040"/>
                </a:solidFill>
              </a:rPr>
              <a:t> </a:t>
            </a:r>
            <a:r>
              <a:rPr dirty="0" sz="1850" spc="10">
                <a:solidFill>
                  <a:srgbClr val="404040"/>
                </a:solidFill>
              </a:rPr>
              <a:t>ACUTE</a:t>
            </a:r>
            <a:r>
              <a:rPr dirty="0" sz="1850" spc="-105">
                <a:solidFill>
                  <a:srgbClr val="404040"/>
                </a:solidFill>
              </a:rPr>
              <a:t> </a:t>
            </a:r>
            <a:r>
              <a:rPr dirty="0" sz="1850" spc="10">
                <a:solidFill>
                  <a:srgbClr val="404040"/>
                </a:solidFill>
              </a:rPr>
              <a:t>ASTHMA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542345" y="1391983"/>
            <a:ext cx="8875395" cy="2388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4795" marR="5080" indent="-252729">
              <a:lnSpc>
                <a:spcPct val="108700"/>
              </a:lnSpc>
              <a:spcBef>
                <a:spcPts val="105"/>
              </a:spcBef>
            </a:pPr>
            <a:r>
              <a:rPr dirty="0" sz="2100" spc="-330">
                <a:solidFill>
                  <a:srgbClr val="4F81BD"/>
                </a:solidFill>
                <a:latin typeface="Lucida Sans Unicode"/>
                <a:cs typeface="Lucida Sans Unicode"/>
              </a:rPr>
              <a:t>¾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Assessment of acute asthma starts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with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a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quick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clinical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evaluation, including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signs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respiratory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distress,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RR,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HR,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effort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breathing,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pulse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oximetry,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mental </a:t>
            </a:r>
            <a:r>
              <a:rPr dirty="0" sz="1950" spc="-50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status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1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clinical</a:t>
            </a:r>
            <a:r>
              <a:rPr dirty="0" sz="195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5">
                <a:solidFill>
                  <a:srgbClr val="404040"/>
                </a:solidFill>
                <a:latin typeface="Microsoft Sans Serif"/>
                <a:cs typeface="Microsoft Sans Serif"/>
              </a:rPr>
              <a:t>history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2100" spc="-330">
                <a:solidFill>
                  <a:srgbClr val="4F81BD"/>
                </a:solidFill>
                <a:latin typeface="Lucida Sans Unicode"/>
                <a:cs typeface="Lucida Sans Unicode"/>
              </a:rPr>
              <a:t>¾</a:t>
            </a:r>
            <a:r>
              <a:rPr dirty="0" sz="2100" spc="-35">
                <a:solidFill>
                  <a:srgbClr val="4F81BD"/>
                </a:solidFill>
                <a:latin typeface="Lucida Sans Unicode"/>
                <a:cs typeface="Lucida Sans Unicode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AB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G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i</a:t>
            </a:r>
            <a:r>
              <a:rPr dirty="0" sz="1950" spc="-10">
                <a:solidFill>
                  <a:srgbClr val="404040"/>
                </a:solidFill>
                <a:latin typeface="Microsoft Sans Serif"/>
                <a:cs typeface="Microsoft Sans Serif"/>
              </a:rPr>
              <a:t>n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moderat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/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sever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attacks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100" spc="-330">
                <a:solidFill>
                  <a:srgbClr val="4F81BD"/>
                </a:solidFill>
                <a:latin typeface="Lucida Sans Unicode"/>
                <a:cs typeface="Lucida Sans Unicode"/>
              </a:rPr>
              <a:t>¾</a:t>
            </a:r>
            <a:r>
              <a:rPr dirty="0" sz="2100" spc="-35">
                <a:solidFill>
                  <a:srgbClr val="4F81BD"/>
                </a:solidFill>
                <a:latin typeface="Lucida Sans Unicode"/>
                <a:cs typeface="Lucida Sans Unicode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CXR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othe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r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lab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s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ar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rarel</a:t>
            </a:r>
            <a:r>
              <a:rPr dirty="0" sz="1950">
                <a:solidFill>
                  <a:srgbClr val="404040"/>
                </a:solidFill>
                <a:latin typeface="Microsoft Sans Serif"/>
                <a:cs typeface="Microsoft Sans Serif"/>
              </a:rPr>
              <a:t>y</a:t>
            </a:r>
            <a:r>
              <a:rPr dirty="0" sz="1950" spc="-9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1950" spc="-5">
                <a:solidFill>
                  <a:srgbClr val="404040"/>
                </a:solidFill>
                <a:latin typeface="Microsoft Sans Serif"/>
                <a:cs typeface="Microsoft Sans Serif"/>
              </a:rPr>
              <a:t>informative</a:t>
            </a:r>
            <a:endParaRPr sz="1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100" spc="-330">
                <a:solidFill>
                  <a:srgbClr val="4F81BD"/>
                </a:solidFill>
                <a:latin typeface="Lucida Sans Unicode"/>
                <a:cs typeface="Lucida Sans Unicode"/>
              </a:rPr>
              <a:t>¾</a:t>
            </a:r>
            <a:r>
              <a:rPr dirty="0" sz="2100" spc="-30">
                <a:solidFill>
                  <a:srgbClr val="4F81BD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Spirometry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and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peak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Microsoft Sans Serif"/>
                <a:cs typeface="Microsoft Sans Serif"/>
              </a:rPr>
              <a:t>flow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provide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">
                <a:solidFill>
                  <a:srgbClr val="404040"/>
                </a:solidFill>
                <a:latin typeface="Microsoft Sans Serif"/>
                <a:cs typeface="Microsoft Sans Serif"/>
              </a:rPr>
              <a:t>an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Microsoft Sans Serif"/>
                <a:cs typeface="Microsoft Sans Serif"/>
              </a:rPr>
              <a:t>objective</a:t>
            </a:r>
            <a:r>
              <a:rPr dirty="0" sz="2000" spc="-85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measure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of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Microsoft Sans Serif"/>
                <a:cs typeface="Microsoft Sans Serif"/>
              </a:rPr>
              <a:t>airflow</a:t>
            </a:r>
            <a:r>
              <a:rPr dirty="0" sz="2000" spc="-8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404040"/>
                </a:solidFill>
                <a:latin typeface="Microsoft Sans Serif"/>
                <a:cs typeface="Microsoft Sans Serif"/>
              </a:rPr>
              <a:t>obstruction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4945" y="571495"/>
            <a:ext cx="1661795" cy="5867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650" spc="-45">
                <a:solidFill>
                  <a:srgbClr val="124679"/>
                </a:solidFill>
              </a:rPr>
              <a:t>Objectiv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977645" y="1247004"/>
            <a:ext cx="257175" cy="461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40"/>
              </a:lnSpc>
            </a:pPr>
            <a:r>
              <a:rPr dirty="0" sz="3600" spc="15">
                <a:solidFill>
                  <a:srgbClr val="124679"/>
                </a:solidFill>
                <a:latin typeface="Microsoft Sans Serif"/>
                <a:cs typeface="Microsoft Sans Serif"/>
              </a:rPr>
              <a:t>e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7816" y="0"/>
            <a:ext cx="5358765" cy="11582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650" spc="-25">
                <a:solidFill>
                  <a:srgbClr val="124679"/>
                </a:solidFill>
                <a:latin typeface="Microsoft Sans Serif"/>
                <a:cs typeface="Microsoft Sans Serif"/>
              </a:rPr>
              <a:t>Assessment</a:t>
            </a:r>
            <a:r>
              <a:rPr dirty="0" sz="2650" spc="-9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5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dirty="0" sz="2650" spc="-8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0">
                <a:solidFill>
                  <a:srgbClr val="124679"/>
                </a:solidFill>
                <a:latin typeface="Microsoft Sans Serif"/>
                <a:cs typeface="Microsoft Sans Serif"/>
              </a:rPr>
              <a:t>acute</a:t>
            </a:r>
            <a:r>
              <a:rPr dirty="0" sz="2650" spc="-105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2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265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3650" spc="-30">
                <a:solidFill>
                  <a:srgbClr val="124679"/>
                </a:solidFill>
                <a:latin typeface="Microsoft Sans Serif"/>
                <a:cs typeface="Microsoft Sans Serif"/>
              </a:rPr>
              <a:t>Clinical</a:t>
            </a:r>
            <a:endParaRPr sz="36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90" y="1308137"/>
            <a:ext cx="914161" cy="818554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16" y="1284563"/>
          <a:ext cx="4146550" cy="414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"/>
                <a:gridCol w="1121410"/>
                <a:gridCol w="1081405"/>
                <a:gridCol w="995044"/>
              </a:tblGrid>
              <a:tr h="817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750" spc="50">
                          <a:latin typeface="Microsoft Sans Serif"/>
                          <a:cs typeface="Microsoft Sans Serif"/>
                        </a:rPr>
                        <a:t>Mild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090"/>
                        </a:lnSpc>
                        <a:spcBef>
                          <a:spcPts val="80"/>
                        </a:spcBef>
                      </a:pPr>
                      <a:r>
                        <a:rPr dirty="0" sz="1750" spc="55">
                          <a:latin typeface="Microsoft Sans Serif"/>
                          <a:cs typeface="Microsoft Sans Serif"/>
                        </a:rPr>
                        <a:t>Moderat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ts val="1970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e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700" spc="30">
                          <a:latin typeface="Microsoft Sans Serif"/>
                          <a:cs typeface="Microsoft Sans Serif"/>
                        </a:rPr>
                        <a:t>Severe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1189196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650" spc="195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dirty="0" baseline="-7936" sz="1575" spc="292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baseline="-7936" sz="1575" spc="142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15">
                          <a:latin typeface="Microsoft Sans Serif"/>
                          <a:cs typeface="Microsoft Sans Serif"/>
                        </a:rPr>
                        <a:t>Sat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2215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dirty="0" sz="1650" spc="3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900" spc="-20">
                          <a:latin typeface="Microsoft Sans Serif"/>
                          <a:cs typeface="Microsoft Sans Serif"/>
                        </a:rPr>
                        <a:t>95%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25"/>
                        </a:lnSpc>
                        <a:spcBef>
                          <a:spcPts val="105"/>
                        </a:spcBef>
                      </a:pPr>
                      <a:r>
                        <a:rPr dirty="0" sz="1700" spc="15">
                          <a:latin typeface="Microsoft Sans Serif"/>
                          <a:cs typeface="Microsoft Sans Serif"/>
                        </a:rPr>
                        <a:t>91</a:t>
                      </a:r>
                      <a:r>
                        <a:rPr dirty="0" sz="17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434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3025">
                        <a:lnSpc>
                          <a:spcPts val="2165"/>
                        </a:lnSpc>
                      </a:pPr>
                      <a:r>
                        <a:rPr dirty="0" sz="1900" spc="-20">
                          <a:latin typeface="Microsoft Sans Serif"/>
                          <a:cs typeface="Microsoft Sans Serif"/>
                        </a:rPr>
                        <a:t>95%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2295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dirty="0" sz="1650" spc="3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dirty="0" sz="2000" spc="-1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(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1120">
                        <a:lnSpc>
                          <a:spcPts val="1914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±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ts val="1920"/>
                        </a:lnSpc>
                      </a:pPr>
                      <a:r>
                        <a:rPr dirty="0" sz="1650" spc="75">
                          <a:latin typeface="Microsoft Sans Serif"/>
                          <a:cs typeface="Microsoft Sans Serif"/>
                        </a:rPr>
                        <a:t>cyanosi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3025">
                        <a:lnSpc>
                          <a:spcPts val="1989"/>
                        </a:lnSpc>
                      </a:pPr>
                      <a:r>
                        <a:rPr dirty="0" sz="1700" spc="25">
                          <a:latin typeface="Microsoft Sans Serif"/>
                          <a:cs typeface="Microsoft Sans Serif"/>
                        </a:rPr>
                        <a:t>s)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481441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50" spc="95">
                          <a:latin typeface="Microsoft Sans Serif"/>
                          <a:cs typeface="Microsoft Sans Serif"/>
                        </a:rPr>
                        <a:t>Pa0</a:t>
                      </a:r>
                      <a:r>
                        <a:rPr dirty="0" baseline="-7936" sz="1575" spc="142">
                          <a:latin typeface="Microsoft Sans Serif"/>
                          <a:cs typeface="Microsoft Sans Serif"/>
                        </a:rPr>
                        <a:t>2</a:t>
                      </a:r>
                      <a:endParaRPr baseline="-7936" sz="1575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13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750" spc="70">
                          <a:latin typeface="Microsoft Sans Serif"/>
                          <a:cs typeface="Microsoft Sans Serif"/>
                        </a:rPr>
                        <a:t>normal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dirty="0" sz="1650" spc="3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-1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dirty="0" sz="1650" spc="3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-10">
                          <a:latin typeface="Microsoft Sans Serif"/>
                          <a:cs typeface="Microsoft Sans Serif"/>
                        </a:rPr>
                        <a:t>60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817768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85">
                          <a:latin typeface="Microsoft Sans Serif"/>
                          <a:cs typeface="Microsoft Sans Serif"/>
                        </a:rPr>
                        <a:t>PaC0</a:t>
                      </a:r>
                      <a:r>
                        <a:rPr dirty="0" baseline="-7936" sz="1575" spc="127">
                          <a:latin typeface="Microsoft Sans Serif"/>
                          <a:cs typeface="Microsoft Sans Serif"/>
                        </a:rPr>
                        <a:t>2</a:t>
                      </a:r>
                      <a:endParaRPr baseline="-7936" sz="1575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048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95"/>
                        </a:lnSpc>
                        <a:spcBef>
                          <a:spcPts val="95"/>
                        </a:spcBef>
                      </a:pPr>
                      <a:r>
                        <a:rPr dirty="0" sz="1650">
                          <a:latin typeface="Courier New"/>
                          <a:cs typeface="Courier New"/>
                        </a:rPr>
                        <a:t>¾</a:t>
                      </a:r>
                      <a:r>
                        <a:rPr dirty="0" sz="1650" spc="-5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700" spc="-25">
                          <a:latin typeface="Microsoft Sans Serif"/>
                          <a:cs typeface="Microsoft Sans Serif"/>
                        </a:rPr>
                        <a:t>or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  <a:p>
                      <a:pPr marL="74295">
                        <a:lnSpc>
                          <a:spcPts val="2055"/>
                        </a:lnSpc>
                      </a:pPr>
                      <a:r>
                        <a:rPr dirty="0" sz="1750" spc="70">
                          <a:latin typeface="Microsoft Sans Serif"/>
                          <a:cs typeface="Microsoft Sans Serif"/>
                        </a:rPr>
                        <a:t>normal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dirty="0" sz="1650" spc="3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-10">
                          <a:latin typeface="Microsoft Sans Serif"/>
                          <a:cs typeface="Microsoft Sans Serif"/>
                        </a:rPr>
                        <a:t>45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dirty="0" sz="1650" spc="3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-10">
                          <a:latin typeface="Microsoft Sans Serif"/>
                          <a:cs typeface="Microsoft Sans Serif"/>
                        </a:rPr>
                        <a:t>45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8177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PEF</a:t>
                      </a:r>
                      <a:r>
                        <a:rPr dirty="0" sz="1600" spc="-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85">
                          <a:latin typeface="Microsoft Sans Serif"/>
                          <a:cs typeface="Microsoft Sans Serif"/>
                        </a:rPr>
                        <a:t>or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1650" spc="-15">
                          <a:latin typeface="Microsoft Sans Serif"/>
                          <a:cs typeface="Microsoft Sans Serif"/>
                        </a:rPr>
                        <a:t>FEV1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13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2220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dirty="0" sz="1650" spc="3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900" spc="-20">
                          <a:latin typeface="Microsoft Sans Serif"/>
                          <a:cs typeface="Microsoft Sans Serif"/>
                        </a:rPr>
                        <a:t>80%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25"/>
                        </a:lnSpc>
                        <a:spcBef>
                          <a:spcPts val="110"/>
                        </a:spcBef>
                      </a:pPr>
                      <a:r>
                        <a:rPr dirty="0" sz="1700" spc="15"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dirty="0" sz="17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434">
                          <a:latin typeface="Microsoft Sans Serif"/>
                          <a:cs typeface="Microsoft Sans Serif"/>
                        </a:rPr>
                        <a:t>–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3025">
                        <a:lnSpc>
                          <a:spcPts val="2165"/>
                        </a:lnSpc>
                      </a:pPr>
                      <a:r>
                        <a:rPr dirty="0" sz="1900" spc="-20">
                          <a:latin typeface="Microsoft Sans Serif"/>
                          <a:cs typeface="Microsoft Sans Serif"/>
                        </a:rPr>
                        <a:t>80%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2220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dirty="0" sz="1650" spc="3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900" spc="-20">
                          <a:latin typeface="Microsoft Sans Serif"/>
                          <a:cs typeface="Microsoft Sans Serif"/>
                        </a:rPr>
                        <a:t>60%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82394" y="1207292"/>
          <a:ext cx="5293995" cy="437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670"/>
                <a:gridCol w="1506220"/>
                <a:gridCol w="1304289"/>
                <a:gridCol w="1278889"/>
              </a:tblGrid>
              <a:tr h="494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0">
                          <a:solidFill>
                            <a:srgbClr val="6F2F9F"/>
                          </a:solidFill>
                          <a:latin typeface="Microsoft Sans Serif"/>
                          <a:cs typeface="Microsoft Sans Serif"/>
                        </a:rPr>
                        <a:t>Mild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0">
                          <a:solidFill>
                            <a:srgbClr val="6F2F9F"/>
                          </a:solidFill>
                          <a:latin typeface="Microsoft Sans Serif"/>
                          <a:cs typeface="Microsoft Sans Serif"/>
                        </a:rPr>
                        <a:t>Moderate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700" spc="30">
                          <a:solidFill>
                            <a:srgbClr val="6F2F9F"/>
                          </a:solidFill>
                          <a:latin typeface="Microsoft Sans Serif"/>
                          <a:cs typeface="Microsoft Sans Serif"/>
                        </a:rPr>
                        <a:t>Severe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28575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49191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700" spc="50">
                          <a:latin typeface="Microsoft Sans Serif"/>
                          <a:cs typeface="Microsoft Sans Serif"/>
                        </a:rPr>
                        <a:t>Talks</a:t>
                      </a:r>
                      <a:r>
                        <a:rPr dirty="0" sz="1700" spc="-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80">
                          <a:latin typeface="Microsoft Sans Serif"/>
                          <a:cs typeface="Microsoft Sans Serif"/>
                        </a:rPr>
                        <a:t>in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700" spc="40">
                          <a:latin typeface="Microsoft Sans Serif"/>
                          <a:cs typeface="Microsoft Sans Serif"/>
                        </a:rPr>
                        <a:t>Sentences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50" spc="55">
                          <a:latin typeface="Microsoft Sans Serif"/>
                          <a:cs typeface="Microsoft Sans Serif"/>
                        </a:rPr>
                        <a:t>Phrases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700" spc="70">
                          <a:latin typeface="Microsoft Sans Serif"/>
                          <a:cs typeface="Microsoft Sans Serif"/>
                        </a:rPr>
                        <a:t>Words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28649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50" spc="-20">
                          <a:latin typeface="Microsoft Sans Serif"/>
                          <a:cs typeface="Microsoft Sans Serif"/>
                        </a:rPr>
                        <a:t>RR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5">
                          <a:latin typeface="Microsoft Sans Serif"/>
                          <a:cs typeface="Microsoft Sans Serif"/>
                        </a:rPr>
                        <a:t>Increased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5">
                          <a:latin typeface="Microsoft Sans Serif"/>
                          <a:cs typeface="Microsoft Sans Serif"/>
                        </a:rPr>
                        <a:t>Increased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dirty="0" sz="1650" spc="3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5">
                          <a:latin typeface="Microsoft Sans Serif"/>
                          <a:cs typeface="Microsoft Sans Serif"/>
                        </a:rPr>
                        <a:t>Increased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dirty="0" sz="1650" spc="3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dirty="0" sz="1650" spc="3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+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577834">
                <a:tc>
                  <a:txBody>
                    <a:bodyPr/>
                    <a:lstStyle/>
                    <a:p>
                      <a:pPr marL="74930">
                        <a:lnSpc>
                          <a:spcPts val="2090"/>
                        </a:lnSpc>
                        <a:spcBef>
                          <a:spcPts val="85"/>
                        </a:spcBef>
                      </a:pPr>
                      <a:r>
                        <a:rPr dirty="0" sz="1750" spc="55">
                          <a:latin typeface="Microsoft Sans Serif"/>
                          <a:cs typeface="Microsoft Sans Serif"/>
                        </a:rPr>
                        <a:t>Retractio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  <a:p>
                      <a:pPr marL="71755">
                        <a:lnSpc>
                          <a:spcPts val="1970"/>
                        </a:lnSpc>
                      </a:pP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n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00" spc="60">
                          <a:latin typeface="Microsoft Sans Serif"/>
                          <a:cs typeface="Microsoft Sans Serif"/>
                        </a:rPr>
                        <a:t>None</a:t>
                      </a:r>
                      <a:r>
                        <a:rPr dirty="0" sz="17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650" spc="1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50" spc="75">
                          <a:latin typeface="Microsoft Sans Serif"/>
                          <a:cs typeface="Microsoft Sans Serif"/>
                        </a:rPr>
                        <a:t>mild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750" spc="50">
                          <a:latin typeface="Microsoft Sans Serif"/>
                          <a:cs typeface="Microsoft Sans Serif"/>
                        </a:rPr>
                        <a:t>Moderate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700" spc="45">
                          <a:latin typeface="Microsoft Sans Serif"/>
                          <a:cs typeface="Microsoft Sans Serif"/>
                        </a:rPr>
                        <a:t>severe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748093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750" spc="10">
                          <a:latin typeface="Microsoft Sans Serif"/>
                          <a:cs typeface="Microsoft Sans Serif"/>
                        </a:rPr>
                        <a:t>Wheeze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985"/>
                        </a:lnSpc>
                        <a:spcBef>
                          <a:spcPts val="140"/>
                        </a:spcBef>
                      </a:pPr>
                      <a:r>
                        <a:rPr dirty="0" sz="1700" spc="55">
                          <a:latin typeface="Microsoft Sans Serif"/>
                          <a:cs typeface="Microsoft Sans Serif"/>
                        </a:rPr>
                        <a:t>Present,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ts val="2045"/>
                        </a:lnSpc>
                      </a:pPr>
                      <a:r>
                        <a:rPr dirty="0" sz="1750" spc="75">
                          <a:latin typeface="Microsoft Sans Serif"/>
                          <a:cs typeface="Microsoft Sans Serif"/>
                        </a:rPr>
                        <a:t>expiratory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945"/>
                        </a:lnSpc>
                        <a:spcBef>
                          <a:spcPts val="160"/>
                        </a:spcBef>
                      </a:pPr>
                      <a:r>
                        <a:rPr dirty="0" sz="1650" spc="85">
                          <a:latin typeface="Microsoft Sans Serif"/>
                          <a:cs typeface="Microsoft Sans Serif"/>
                        </a:rPr>
                        <a:t>Loud,</a:t>
                      </a:r>
                      <a:r>
                        <a:rPr dirty="0" sz="165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-60">
                          <a:latin typeface="Microsoft Sans Serif"/>
                          <a:cs typeface="Microsoft Sans Serif"/>
                        </a:rPr>
                        <a:t>±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ts val="2065"/>
                        </a:lnSpc>
                      </a:pPr>
                      <a:r>
                        <a:rPr dirty="0" sz="1750" spc="70">
                          <a:latin typeface="Microsoft Sans Serif"/>
                          <a:cs typeface="Microsoft Sans Serif"/>
                        </a:rPr>
                        <a:t>inspiratory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010"/>
                        </a:lnSpc>
                        <a:spcBef>
                          <a:spcPts val="140"/>
                        </a:spcBef>
                      </a:pPr>
                      <a:r>
                        <a:rPr dirty="0" sz="1650" spc="85">
                          <a:latin typeface="Microsoft Sans Serif"/>
                          <a:cs typeface="Microsoft Sans Serif"/>
                        </a:rPr>
                        <a:t>Loud,</a:t>
                      </a:r>
                      <a:r>
                        <a:rPr dirty="0" sz="165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75">
                          <a:latin typeface="Microsoft Sans Serif"/>
                          <a:cs typeface="Microsoft Sans Serif"/>
                        </a:rPr>
                        <a:t>or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  <a:p>
                      <a:pPr marL="75565">
                        <a:lnSpc>
                          <a:spcPts val="2010"/>
                        </a:lnSpc>
                      </a:pPr>
                      <a:r>
                        <a:rPr dirty="0" sz="1700" spc="70">
                          <a:latin typeface="Microsoft Sans Serif"/>
                          <a:cs typeface="Microsoft Sans Serif"/>
                        </a:rPr>
                        <a:t>absent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82981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50" spc="-10">
                          <a:latin typeface="Microsoft Sans Serif"/>
                          <a:cs typeface="Microsoft Sans Serif"/>
                        </a:rPr>
                        <a:t>HR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13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750" spc="65">
                          <a:latin typeface="Microsoft Sans Serif"/>
                          <a:cs typeface="Microsoft Sans Serif"/>
                        </a:rPr>
                        <a:t>Mild</a:t>
                      </a:r>
                      <a:r>
                        <a:rPr dirty="0" sz="175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85">
                          <a:latin typeface="Microsoft Sans Serif"/>
                          <a:cs typeface="Microsoft Sans Serif"/>
                        </a:rPr>
                        <a:t>tachy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700" spc="55">
                          <a:latin typeface="Microsoft Sans Serif"/>
                          <a:cs typeface="Microsoft Sans Serif"/>
                        </a:rPr>
                        <a:t>Mod</a:t>
                      </a:r>
                      <a:r>
                        <a:rPr dirty="0" sz="17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85">
                          <a:latin typeface="Microsoft Sans Serif"/>
                          <a:cs typeface="Microsoft Sans Serif"/>
                        </a:rPr>
                        <a:t>tachy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81280" indent="3810">
                        <a:lnSpc>
                          <a:spcPts val="1980"/>
                        </a:lnSpc>
                        <a:spcBef>
                          <a:spcPts val="254"/>
                        </a:spcBef>
                      </a:pPr>
                      <a:r>
                        <a:rPr dirty="0" sz="1650" spc="70">
                          <a:latin typeface="Microsoft Sans Serif"/>
                          <a:cs typeface="Microsoft Sans Serif"/>
                        </a:rPr>
                        <a:t>Tachy </a:t>
                      </a:r>
                      <a:r>
                        <a:rPr dirty="0" sz="1700" spc="75">
                          <a:latin typeface="Microsoft Sans Serif"/>
                          <a:cs typeface="Microsoft Sans Serif"/>
                        </a:rPr>
                        <a:t>or </a:t>
                      </a:r>
                      <a:r>
                        <a:rPr dirty="0" sz="1700" spc="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700" spc="-10">
                          <a:latin typeface="Microsoft Sans Serif"/>
                          <a:cs typeface="Microsoft Sans Serif"/>
                        </a:rPr>
                        <a:t>bradycardi  </a:t>
                      </a:r>
                      <a:r>
                        <a:rPr dirty="0" sz="1650">
                          <a:latin typeface="Microsoft Sans Serif"/>
                          <a:cs typeface="Microsoft Sans Serif"/>
                        </a:rPr>
                        <a:t>a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12700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577834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700" spc="60">
                          <a:latin typeface="Microsoft Sans Serif"/>
                          <a:cs typeface="Microsoft Sans Serif"/>
                        </a:rPr>
                        <a:t>Alertness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28575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750" spc="65">
                          <a:latin typeface="Microsoft Sans Serif"/>
                          <a:cs typeface="Microsoft Sans Serif"/>
                        </a:rPr>
                        <a:t>Alert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750" spc="65">
                          <a:latin typeface="Microsoft Sans Serif"/>
                          <a:cs typeface="Microsoft Sans Serif"/>
                        </a:rPr>
                        <a:t>Agitated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920000"/>
                      </a:solidFill>
                      <a:prstDash val="solid"/>
                    </a:lnL>
                    <a:lnR w="12700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065"/>
                        </a:lnSpc>
                        <a:spcBef>
                          <a:spcPts val="90"/>
                        </a:spcBef>
                      </a:pPr>
                      <a:r>
                        <a:rPr dirty="0" sz="1750" spc="65">
                          <a:latin typeface="Microsoft Sans Serif"/>
                          <a:cs typeface="Microsoft Sans Serif"/>
                        </a:rPr>
                        <a:t>Agitated</a:t>
                      </a:r>
                      <a:r>
                        <a:rPr dirty="0" sz="175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100">
                          <a:latin typeface="Microsoft Sans Serif"/>
                          <a:cs typeface="Microsoft Sans Serif"/>
                        </a:rPr>
                        <a:t>or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  <a:p>
                      <a:pPr marL="75565">
                        <a:lnSpc>
                          <a:spcPts val="2005"/>
                        </a:lnSpc>
                      </a:pPr>
                      <a:r>
                        <a:rPr dirty="0" sz="1700" spc="95">
                          <a:latin typeface="Microsoft Sans Serif"/>
                          <a:cs typeface="Microsoft Sans Serif"/>
                        </a:rPr>
                        <a:t>drowsy</a:t>
                      </a:r>
                      <a:endParaRPr sz="1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920000"/>
                      </a:solidFill>
                      <a:prstDash val="solid"/>
                    </a:lnL>
                    <a:lnR w="28575">
                      <a:solidFill>
                        <a:srgbClr val="920000"/>
                      </a:solidFill>
                      <a:prstDash val="solid"/>
                    </a:lnR>
                    <a:lnT w="12700">
                      <a:solidFill>
                        <a:srgbClr val="920000"/>
                      </a:solidFill>
                      <a:prstDash val="solid"/>
                    </a:lnT>
                    <a:lnB w="28575">
                      <a:solidFill>
                        <a:srgbClr val="92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876" y="277711"/>
            <a:ext cx="3834765" cy="1583055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 marR="5080" indent="635">
              <a:lnSpc>
                <a:spcPts val="3929"/>
              </a:lnSpc>
              <a:spcBef>
                <a:spcPts val="625"/>
              </a:spcBef>
            </a:pPr>
            <a:r>
              <a:rPr dirty="0" sz="3650" spc="-35">
                <a:solidFill>
                  <a:srgbClr val="124679"/>
                </a:solidFill>
              </a:rPr>
              <a:t>Assessment </a:t>
            </a:r>
            <a:r>
              <a:rPr dirty="0" sz="3600" spc="10">
                <a:solidFill>
                  <a:srgbClr val="124679"/>
                </a:solidFill>
              </a:rPr>
              <a:t>of </a:t>
            </a:r>
            <a:r>
              <a:rPr dirty="0" sz="3600" spc="15">
                <a:solidFill>
                  <a:srgbClr val="124679"/>
                </a:solidFill>
              </a:rPr>
              <a:t> </a:t>
            </a:r>
            <a:r>
              <a:rPr dirty="0" sz="3700" spc="-65">
                <a:solidFill>
                  <a:srgbClr val="124679"/>
                </a:solidFill>
              </a:rPr>
              <a:t>Severity:</a:t>
            </a:r>
            <a:r>
              <a:rPr dirty="0" sz="3700" spc="-60">
                <a:solidFill>
                  <a:srgbClr val="124679"/>
                </a:solidFill>
              </a:rPr>
              <a:t> </a:t>
            </a:r>
            <a:r>
              <a:rPr dirty="0" sz="3650" spc="-35">
                <a:solidFill>
                  <a:srgbClr val="124679"/>
                </a:solidFill>
              </a:rPr>
              <a:t>Life </a:t>
            </a:r>
            <a:r>
              <a:rPr dirty="0" sz="3650" spc="-30">
                <a:solidFill>
                  <a:srgbClr val="124679"/>
                </a:solidFill>
              </a:rPr>
              <a:t> </a:t>
            </a:r>
            <a:r>
              <a:rPr dirty="0" sz="3650" spc="-40">
                <a:solidFill>
                  <a:srgbClr val="124679"/>
                </a:solidFill>
              </a:rPr>
              <a:t>Threatenin</a:t>
            </a:r>
            <a:r>
              <a:rPr dirty="0" sz="3650" spc="10">
                <a:solidFill>
                  <a:srgbClr val="124679"/>
                </a:solidFill>
              </a:rPr>
              <a:t>g</a:t>
            </a:r>
            <a:r>
              <a:rPr dirty="0" sz="3650" spc="-180">
                <a:solidFill>
                  <a:srgbClr val="124679"/>
                </a:solidFill>
              </a:rPr>
              <a:t> </a:t>
            </a:r>
            <a:r>
              <a:rPr dirty="0" sz="3650" spc="-20">
                <a:solidFill>
                  <a:srgbClr val="124679"/>
                </a:solidFill>
              </a:rPr>
              <a:t>Attack</a:t>
            </a:r>
            <a:endParaRPr sz="3650"/>
          </a:p>
        </p:txBody>
      </p:sp>
      <p:sp>
        <p:nvSpPr>
          <p:cNvPr id="4" name="object 4"/>
          <p:cNvSpPr txBox="1"/>
          <p:nvPr/>
        </p:nvSpPr>
        <p:spPr>
          <a:xfrm>
            <a:off x="751319" y="1665806"/>
            <a:ext cx="2265680" cy="333121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02565" indent="-189230">
              <a:lnSpc>
                <a:spcPct val="100000"/>
              </a:lnSpc>
              <a:spcBef>
                <a:spcPts val="670"/>
              </a:spcBef>
              <a:buChar char="•"/>
              <a:tabLst>
                <a:tab pos="203200" algn="l"/>
              </a:tabLst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Silent</a:t>
            </a:r>
            <a:r>
              <a:rPr dirty="0" sz="2300" spc="-130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0">
                <a:solidFill>
                  <a:srgbClr val="465258"/>
                </a:solidFill>
                <a:latin typeface="Microsoft Sans Serif"/>
                <a:cs typeface="Microsoft Sans Serif"/>
              </a:rPr>
              <a:t>chest</a:t>
            </a:r>
            <a:endParaRPr sz="230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565"/>
              </a:spcBef>
              <a:buChar char="•"/>
              <a:tabLst>
                <a:tab pos="203200" algn="l"/>
              </a:tabLst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Cyanosis</a:t>
            </a:r>
            <a:endParaRPr sz="2300">
              <a:latin typeface="Microsoft Sans Serif"/>
              <a:cs typeface="Microsoft Sans Serif"/>
            </a:endParaRPr>
          </a:p>
          <a:p>
            <a:pPr marL="202565" marR="5080" indent="-190500">
              <a:lnSpc>
                <a:spcPct val="100400"/>
              </a:lnSpc>
              <a:spcBef>
                <a:spcPts val="545"/>
              </a:spcBef>
              <a:buChar char="•"/>
              <a:tabLst>
                <a:tab pos="201295" algn="l"/>
              </a:tabLst>
            </a:pPr>
            <a:r>
              <a:rPr dirty="0" sz="2300" spc="-20">
                <a:solidFill>
                  <a:srgbClr val="465258"/>
                </a:solidFill>
                <a:latin typeface="Microsoft Sans Serif"/>
                <a:cs typeface="Microsoft Sans Serif"/>
              </a:rPr>
              <a:t>Poo</a:t>
            </a:r>
            <a:r>
              <a:rPr dirty="0" sz="2300" spc="5">
                <a:solidFill>
                  <a:srgbClr val="465258"/>
                </a:solidFill>
                <a:latin typeface="Microsoft Sans Serif"/>
                <a:cs typeface="Microsoft Sans Serif"/>
              </a:rPr>
              <a:t>r</a:t>
            </a:r>
            <a:r>
              <a:rPr dirty="0" sz="2300" spc="-105">
                <a:solidFill>
                  <a:srgbClr val="465258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respiratory  </a:t>
            </a: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effort</a:t>
            </a:r>
            <a:endParaRPr sz="230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560"/>
              </a:spcBef>
              <a:buChar char="•"/>
              <a:tabLst>
                <a:tab pos="203200" algn="l"/>
              </a:tabLst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Hypotension</a:t>
            </a:r>
            <a:endParaRPr sz="230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565"/>
              </a:spcBef>
              <a:buChar char="•"/>
              <a:tabLst>
                <a:tab pos="203200" algn="l"/>
              </a:tabLst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Exhaustion</a:t>
            </a:r>
            <a:endParaRPr sz="2300">
              <a:latin typeface="Microsoft Sans Serif"/>
              <a:cs typeface="Microsoft Sans Serif"/>
            </a:endParaRPr>
          </a:p>
          <a:p>
            <a:pPr marL="202565" indent="-189230">
              <a:lnSpc>
                <a:spcPct val="100000"/>
              </a:lnSpc>
              <a:spcBef>
                <a:spcPts val="560"/>
              </a:spcBef>
              <a:buChar char="•"/>
              <a:tabLst>
                <a:tab pos="203200" algn="l"/>
              </a:tabLst>
            </a:pPr>
            <a:r>
              <a:rPr dirty="0" sz="2300" spc="-10">
                <a:solidFill>
                  <a:srgbClr val="465258"/>
                </a:solidFill>
                <a:latin typeface="Microsoft Sans Serif"/>
                <a:cs typeface="Microsoft Sans Serif"/>
              </a:rPr>
              <a:t>Confusion</a:t>
            </a:r>
            <a:endParaRPr sz="2300">
              <a:latin typeface="Microsoft Sans Serif"/>
              <a:cs typeface="Microsoft Sans Serif"/>
            </a:endParaRPr>
          </a:p>
          <a:p>
            <a:pPr marL="201295" indent="-189230">
              <a:lnSpc>
                <a:spcPct val="100000"/>
              </a:lnSpc>
              <a:spcBef>
                <a:spcPts val="555"/>
              </a:spcBef>
              <a:buChar char="•"/>
              <a:tabLst>
                <a:tab pos="201930" algn="l"/>
              </a:tabLst>
            </a:pPr>
            <a:r>
              <a:rPr dirty="0" sz="2300" spc="-15">
                <a:solidFill>
                  <a:srgbClr val="465258"/>
                </a:solidFill>
                <a:latin typeface="Microsoft Sans Serif"/>
                <a:cs typeface="Microsoft Sans Serif"/>
              </a:rPr>
              <a:t>Coma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574" y="1005212"/>
            <a:ext cx="2339340" cy="3098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5">
                <a:solidFill>
                  <a:srgbClr val="404040"/>
                </a:solidFill>
              </a:rPr>
              <a:t>TREATMEN</a:t>
            </a:r>
            <a:r>
              <a:rPr dirty="0" sz="1850" spc="10">
                <a:solidFill>
                  <a:srgbClr val="404040"/>
                </a:solidFill>
              </a:rPr>
              <a:t>T</a:t>
            </a:r>
            <a:r>
              <a:rPr dirty="0" sz="1850" spc="-95">
                <a:solidFill>
                  <a:srgbClr val="404040"/>
                </a:solidFill>
              </a:rPr>
              <a:t> </a:t>
            </a:r>
            <a:r>
              <a:rPr dirty="0" sz="1850" spc="5">
                <a:solidFill>
                  <a:srgbClr val="404040"/>
                </a:solidFill>
              </a:rPr>
              <a:t>GOALS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819213" y="1235978"/>
            <a:ext cx="4434840" cy="210756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u="heavy" sz="2300" spc="-3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¾</a:t>
            </a:r>
            <a:r>
              <a:rPr dirty="0" u="heavy" sz="2300" spc="-204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Correc</a:t>
            </a:r>
            <a:r>
              <a:rPr dirty="0" u="heavy" sz="2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dirty="0" u="heavy" sz="2100" spc="-9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hypoxemia</a:t>
            </a: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u="heavy" sz="2300" spc="-3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¾</a:t>
            </a:r>
            <a:r>
              <a:rPr dirty="0" u="heavy" sz="2300" spc="-204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2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Improv</a:t>
            </a:r>
            <a:r>
              <a:rPr dirty="0" u="heavy" sz="22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dirty="0" u="heavy" sz="2200" spc="-9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airflo</a:t>
            </a:r>
            <a:r>
              <a:rPr dirty="0" u="heavy" sz="22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w</a:t>
            </a:r>
            <a:r>
              <a:rPr dirty="0" u="heavy" sz="2200" spc="-9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obstruction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dirty="0" u="heavy" sz="2300" spc="-3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¾</a:t>
            </a:r>
            <a:r>
              <a:rPr dirty="0" u="heavy" sz="2300" spc="-204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100" spc="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Preven</a:t>
            </a:r>
            <a:r>
              <a:rPr dirty="0" u="heavy" sz="21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t</a:t>
            </a:r>
            <a:r>
              <a:rPr dirty="0" u="heavy" sz="2100" spc="-9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1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worsenin</a:t>
            </a:r>
            <a:r>
              <a:rPr dirty="0" u="heavy" sz="2100" spc="1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dirty="0" u="heavy" sz="2100" spc="-9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100" spc="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dirty="0" u="heavy" sz="21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f</a:t>
            </a:r>
            <a:r>
              <a:rPr dirty="0" u="heavy" sz="2100" spc="-9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clinica</a:t>
            </a:r>
            <a:r>
              <a:rPr dirty="0" u="heavy" sz="2100" spc="-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dirty="0" u="heavy" sz="2100" spc="-9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100" spc="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status</a:t>
            </a: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u="heavy" sz="2300" spc="-3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¾</a:t>
            </a:r>
            <a:r>
              <a:rPr dirty="0" u="heavy" sz="2300" spc="-204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heavy" sz="2200" spc="-1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Maintai</a:t>
            </a:r>
            <a:r>
              <a:rPr dirty="0" u="heavy" sz="2200" spc="-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n</a:t>
            </a:r>
            <a:r>
              <a:rPr dirty="0" u="heavy" sz="2200" spc="-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contro</a:t>
            </a:r>
            <a:r>
              <a:rPr dirty="0" u="heavy" sz="2200" spc="-1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l</a:t>
            </a:r>
            <a:r>
              <a:rPr dirty="0" u="heavy" sz="2200" spc="-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dirty="0" u="heavy" sz="2200" spc="-5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f</a:t>
            </a:r>
            <a:r>
              <a:rPr dirty="0" u="heavy" sz="2200" spc="-10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200" spc="-10">
                <a:solidFill>
                  <a:srgbClr val="404040"/>
                </a:solidFill>
                <a:uFill>
                  <a:solidFill>
                    <a:srgbClr val="4F81BD"/>
                  </a:solidFill>
                </a:uFill>
                <a:latin typeface="Microsoft Sans Serif"/>
                <a:cs typeface="Microsoft Sans Serif"/>
              </a:rPr>
              <a:t>symptoms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632" y="369227"/>
            <a:ext cx="5368925" cy="6794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150" spc="-10">
                <a:solidFill>
                  <a:srgbClr val="134679"/>
                </a:solidFill>
              </a:rPr>
              <a:t>Initial</a:t>
            </a:r>
            <a:r>
              <a:rPr dirty="0" sz="2150" spc="20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management</a:t>
            </a:r>
            <a:r>
              <a:rPr dirty="0" sz="2150" spc="25">
                <a:solidFill>
                  <a:srgbClr val="134679"/>
                </a:solidFill>
              </a:rPr>
              <a:t> </a:t>
            </a:r>
            <a:r>
              <a:rPr dirty="0" sz="2150" spc="-5">
                <a:solidFill>
                  <a:srgbClr val="134679"/>
                </a:solidFill>
              </a:rPr>
              <a:t>of</a:t>
            </a:r>
            <a:r>
              <a:rPr dirty="0" sz="2150" spc="25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asthma</a:t>
            </a:r>
            <a:r>
              <a:rPr dirty="0" sz="2150" spc="25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exacerbations </a:t>
            </a:r>
            <a:r>
              <a:rPr dirty="0" sz="2150" spc="-555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in</a:t>
            </a:r>
            <a:r>
              <a:rPr dirty="0" sz="2150" spc="15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children</a:t>
            </a:r>
            <a:r>
              <a:rPr dirty="0" sz="2150" spc="20">
                <a:solidFill>
                  <a:srgbClr val="134679"/>
                </a:solidFill>
              </a:rPr>
              <a:t> </a:t>
            </a:r>
            <a:r>
              <a:rPr dirty="0" sz="2150" spc="-45">
                <a:solidFill>
                  <a:srgbClr val="134679"/>
                </a:solidFill>
              </a:rPr>
              <a:t>≤5</a:t>
            </a:r>
            <a:r>
              <a:rPr dirty="0" sz="2150" spc="20">
                <a:solidFill>
                  <a:srgbClr val="134679"/>
                </a:solidFill>
              </a:rPr>
              <a:t> </a:t>
            </a:r>
            <a:r>
              <a:rPr dirty="0" sz="2150" spc="-10">
                <a:solidFill>
                  <a:srgbClr val="134679"/>
                </a:solidFill>
              </a:rPr>
              <a:t>years</a:t>
            </a:r>
            <a:endParaRPr sz="21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71444" y="1297136"/>
          <a:ext cx="6713855" cy="404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5600"/>
              </a:tblGrid>
              <a:tr h="367760"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821305" algn="l"/>
                        </a:tabLst>
                      </a:pPr>
                      <a:r>
                        <a:rPr dirty="0" sz="1650" spc="4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Therapy	</a:t>
                      </a:r>
                      <a:r>
                        <a:rPr dirty="0" sz="1650" spc="4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Dose</a:t>
                      </a:r>
                      <a:r>
                        <a:rPr dirty="0" sz="165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5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dirty="0" sz="16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50" spc="7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administration</a:t>
                      </a:r>
                      <a:endParaRPr sz="1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6350">
                      <a:solidFill>
                        <a:srgbClr val="F7964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9B47B"/>
                    </a:solidFill>
                  </a:tcPr>
                </a:tc>
              </a:tr>
              <a:tr h="518636">
                <a:tc>
                  <a:txBody>
                    <a:bodyPr/>
                    <a:lstStyle/>
                    <a:p>
                      <a:pPr marL="73660" marR="525145">
                        <a:lnSpc>
                          <a:spcPct val="102400"/>
                        </a:lnSpc>
                        <a:spcBef>
                          <a:spcPts val="155"/>
                        </a:spcBef>
                        <a:tabLst>
                          <a:tab pos="1456690" algn="l"/>
                        </a:tabLst>
                      </a:pP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Supplemental	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24%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delivered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face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mask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(usually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1L/min)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maintain </a:t>
                      </a:r>
                      <a:r>
                        <a:rPr dirty="0" sz="1450" spc="-37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oxygen	oxygen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saturation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94-98%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685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86980">
                <a:tc>
                  <a:txBody>
                    <a:bodyPr/>
                    <a:lstStyle/>
                    <a:p>
                      <a:pPr marL="1456690" marR="389255" indent="-1383665">
                        <a:lnSpc>
                          <a:spcPct val="102400"/>
                        </a:lnSpc>
                        <a:spcBef>
                          <a:spcPts val="215"/>
                        </a:spcBef>
                        <a:tabLst>
                          <a:tab pos="1456690" algn="l"/>
                        </a:tabLst>
                      </a:pP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Inhaled</a:t>
                      </a:r>
                      <a:r>
                        <a:rPr dirty="0" sz="1450" spc="3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SABA	</a:t>
                      </a:r>
                      <a:r>
                        <a:rPr dirty="0" sz="1450" spc="14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2–6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puffs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salbutamol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spacer,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2.5mg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nebulizer,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every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min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first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hour,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then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reassess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severity.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If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symptoms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persist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recur,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give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additional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2-3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puffs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per </a:t>
                      </a:r>
                      <a:r>
                        <a:rPr dirty="0" sz="1450" spc="-37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hour.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Admit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hospital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if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&gt;10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puffs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required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3-4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hours.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8636">
                <a:tc>
                  <a:txBody>
                    <a:bodyPr/>
                    <a:lstStyle/>
                    <a:p>
                      <a:pPr marL="73660" marR="121920">
                        <a:lnSpc>
                          <a:spcPct val="102400"/>
                        </a:lnSpc>
                        <a:spcBef>
                          <a:spcPts val="155"/>
                        </a:spcBef>
                        <a:tabLst>
                          <a:tab pos="1456690" algn="l"/>
                        </a:tabLst>
                      </a:pP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Systemic	Give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initial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dose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oral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prednisolone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(1-2mg/kg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up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to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corticosteroids	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maximum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20mg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children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&lt;2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years;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mg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2-5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years)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685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142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450" spc="8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Additional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9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options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6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9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first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9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hour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9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dirty="0" sz="1450" spc="3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6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treatment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769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9B47B"/>
                    </a:solidFill>
                  </a:tcPr>
                </a:tc>
              </a:tr>
              <a:tr h="744950">
                <a:tc>
                  <a:txBody>
                    <a:bodyPr/>
                    <a:lstStyle/>
                    <a:p>
                      <a:pPr marL="73660" marR="154305">
                        <a:lnSpc>
                          <a:spcPct val="102400"/>
                        </a:lnSpc>
                        <a:spcBef>
                          <a:spcPts val="155"/>
                        </a:spcBef>
                        <a:tabLst>
                          <a:tab pos="1597660" algn="l"/>
                        </a:tabLst>
                      </a:pP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Ipratropium	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moderate/severe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exacerbations,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give</a:t>
                      </a:r>
                      <a:r>
                        <a:rPr dirty="0" sz="1450" spc="9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puffs</a:t>
                      </a:r>
                      <a:r>
                        <a:rPr dirty="0" sz="1450" spc="8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bromide	ipratropium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bromide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80mcg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(or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250mcg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nebulizer)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every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marL="15976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20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minutes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one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hour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only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685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6494">
                <a:tc>
                  <a:txBody>
                    <a:bodyPr/>
                    <a:lstStyle/>
                    <a:p>
                      <a:pPr marL="73660" marR="112395">
                        <a:lnSpc>
                          <a:spcPct val="102400"/>
                        </a:lnSpc>
                        <a:spcBef>
                          <a:spcPts val="215"/>
                        </a:spcBef>
                        <a:tabLst>
                          <a:tab pos="1597660" algn="l"/>
                        </a:tabLst>
                      </a:pP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Magnesium	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Consider nebulized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isotonic 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MgSO</a:t>
                      </a:r>
                      <a:r>
                        <a:rPr dirty="0" baseline="-8771" sz="1425" spc="37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dirty="0" baseline="-8771" sz="1425" spc="44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(150mg) </a:t>
                      </a:r>
                      <a:r>
                        <a:rPr dirty="0" sz="1450" spc="2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dirty="0" sz="1450" spc="1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doses </a:t>
                      </a:r>
                      <a:r>
                        <a:rPr dirty="0" sz="1450" spc="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in first </a:t>
                      </a:r>
                      <a:r>
                        <a:rPr dirty="0" sz="1450" spc="-37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sulfate	hour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children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≥2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years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severe</a:t>
                      </a:r>
                      <a:r>
                        <a:rPr dirty="0" sz="1450" spc="25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10">
                          <a:solidFill>
                            <a:srgbClr val="134679"/>
                          </a:solidFill>
                          <a:latin typeface="Microsoft Sans Serif"/>
                          <a:cs typeface="Microsoft Sans Serif"/>
                        </a:rPr>
                        <a:t>exacerbation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7305">
                    <a:lnL w="6350">
                      <a:solidFill>
                        <a:srgbClr val="F79646"/>
                      </a:solidFill>
                      <a:prstDash val="solid"/>
                    </a:lnL>
                    <a:lnR w="6350">
                      <a:solidFill>
                        <a:srgbClr val="F796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796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3519" y="252053"/>
            <a:ext cx="3151505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-5"/>
              <a:t>Treatment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209" y="1423913"/>
            <a:ext cx="6554724" cy="4248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94" y="1086538"/>
            <a:ext cx="8924209" cy="45857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3519" y="261744"/>
            <a:ext cx="3151505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-5"/>
              <a:t>Treatment</a:t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72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3018790" marR="5080" indent="-3006090">
              <a:lnSpc>
                <a:spcPts val="4280"/>
              </a:lnSpc>
              <a:spcBef>
                <a:spcPts val="635"/>
              </a:spcBef>
            </a:pPr>
            <a:r>
              <a:rPr dirty="0" spc="-5"/>
              <a:t>Link</a:t>
            </a:r>
            <a:r>
              <a:rPr dirty="0" spc="35"/>
              <a:t> </a:t>
            </a:r>
            <a:r>
              <a:rPr dirty="0" spc="5"/>
              <a:t>between</a:t>
            </a:r>
            <a:r>
              <a:rPr dirty="0" spc="35"/>
              <a:t> </a:t>
            </a:r>
            <a:r>
              <a:rPr dirty="0" spc="5"/>
              <a:t>asthma</a:t>
            </a:r>
            <a:r>
              <a:rPr dirty="0" spc="35"/>
              <a:t> </a:t>
            </a:r>
            <a:r>
              <a:rPr dirty="0" spc="5"/>
              <a:t>and</a:t>
            </a:r>
            <a:r>
              <a:rPr dirty="0" spc="35"/>
              <a:t> </a:t>
            </a:r>
            <a:r>
              <a:rPr dirty="0" spc="-10"/>
              <a:t>allergic </a:t>
            </a:r>
            <a:r>
              <a:rPr dirty="0" spc="-1035"/>
              <a:t> </a:t>
            </a:r>
            <a:r>
              <a:rPr dirty="0" spc="-10"/>
              <a:t>rhinitis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252" y="1526322"/>
            <a:ext cx="8450580" cy="29108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00660" marR="607060" indent="-188595">
              <a:lnSpc>
                <a:spcPts val="2500"/>
              </a:lnSpc>
              <a:spcBef>
                <a:spcPts val="409"/>
              </a:spcBef>
              <a:buChar char="•"/>
              <a:tabLst>
                <a:tab pos="201295" algn="l"/>
              </a:tabLst>
            </a:pPr>
            <a:r>
              <a:rPr dirty="0" sz="2300">
                <a:latin typeface="Microsoft Sans Serif"/>
                <a:cs typeface="Microsoft Sans Serif"/>
              </a:rPr>
              <a:t>Asthma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prevelance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is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increased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in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allergic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and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non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allergic </a:t>
            </a:r>
            <a:r>
              <a:rPr dirty="0" sz="2300" spc="-60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rhinitis.</a:t>
            </a:r>
            <a:endParaRPr sz="2300">
              <a:latin typeface="Microsoft Sans Serif"/>
              <a:cs typeface="Microsoft Sans Serif"/>
            </a:endParaRPr>
          </a:p>
          <a:p>
            <a:pPr marL="200660" marR="265430" indent="-188595">
              <a:lnSpc>
                <a:spcPts val="2500"/>
              </a:lnSpc>
              <a:spcBef>
                <a:spcPts val="815"/>
              </a:spcBef>
              <a:buChar char="•"/>
              <a:tabLst>
                <a:tab pos="20129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Rhinitis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may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be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considered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a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risk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factor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for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asthma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as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40%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of </a:t>
            </a:r>
            <a:r>
              <a:rPr dirty="0" sz="2300" spc="-60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patients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having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AR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may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develop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asthma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  <a:p>
            <a:pPr marL="200660" marR="5080" indent="-188595">
              <a:lnSpc>
                <a:spcPts val="2500"/>
              </a:lnSpc>
              <a:spcBef>
                <a:spcPts val="815"/>
              </a:spcBef>
              <a:buChar char="•"/>
              <a:tabLst>
                <a:tab pos="201295" algn="l"/>
              </a:tabLst>
            </a:pPr>
            <a:r>
              <a:rPr dirty="0" sz="2300" spc="-5">
                <a:latin typeface="Microsoft Sans Serif"/>
                <a:cs typeface="Microsoft Sans Serif"/>
              </a:rPr>
              <a:t>While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asthmatic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patients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almost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always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have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rhinitis,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up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to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90% </a:t>
            </a:r>
            <a:r>
              <a:rPr dirty="0" sz="2300" spc="-60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of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them</a:t>
            </a:r>
            <a:r>
              <a:rPr dirty="0" sz="2300" spc="2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  <a:p>
            <a:pPr marL="201295" indent="-188595">
              <a:lnSpc>
                <a:spcPts val="2630"/>
              </a:lnSpc>
              <a:spcBef>
                <a:spcPts val="520"/>
              </a:spcBef>
              <a:buChar char="•"/>
              <a:tabLst>
                <a:tab pos="201295" algn="l"/>
              </a:tabLst>
            </a:pPr>
            <a:r>
              <a:rPr dirty="0" sz="2300">
                <a:latin typeface="Microsoft Sans Serif"/>
                <a:cs typeface="Microsoft Sans Serif"/>
              </a:rPr>
              <a:t>So,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the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relationship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between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asthma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5">
                <a:latin typeface="Microsoft Sans Serif"/>
                <a:cs typeface="Microsoft Sans Serif"/>
              </a:rPr>
              <a:t>and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allergiec</a:t>
            </a:r>
            <a:r>
              <a:rPr dirty="0" sz="2300" spc="3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rhinitis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is</a:t>
            </a:r>
            <a:endParaRPr sz="2300">
              <a:latin typeface="Microsoft Sans Serif"/>
              <a:cs typeface="Microsoft Sans Serif"/>
            </a:endParaRPr>
          </a:p>
          <a:p>
            <a:pPr marL="200660">
              <a:lnSpc>
                <a:spcPts val="2630"/>
              </a:lnSpc>
            </a:pPr>
            <a:r>
              <a:rPr dirty="0" u="heavy" sz="2300" spc="-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bidirectiona</a:t>
            </a:r>
            <a:r>
              <a:rPr dirty="0" u="heavy" sz="2300" spc="-1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dirty="0" sz="2300" spc="-170">
                <a:latin typeface="Verdana"/>
                <a:cs typeface="Verdana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.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9807" y="1409245"/>
            <a:ext cx="6780776" cy="3940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3018790" marR="5080" indent="-3006090">
              <a:lnSpc>
                <a:spcPts val="4280"/>
              </a:lnSpc>
              <a:spcBef>
                <a:spcPts val="635"/>
              </a:spcBef>
            </a:pPr>
            <a:r>
              <a:rPr dirty="0" spc="-5"/>
              <a:t>Link</a:t>
            </a:r>
            <a:r>
              <a:rPr dirty="0" spc="35"/>
              <a:t> </a:t>
            </a:r>
            <a:r>
              <a:rPr dirty="0" spc="5"/>
              <a:t>between</a:t>
            </a:r>
            <a:r>
              <a:rPr dirty="0" spc="35"/>
              <a:t> </a:t>
            </a:r>
            <a:r>
              <a:rPr dirty="0" spc="5"/>
              <a:t>asthma</a:t>
            </a:r>
            <a:r>
              <a:rPr dirty="0" spc="35"/>
              <a:t> </a:t>
            </a:r>
            <a:r>
              <a:rPr dirty="0" spc="5"/>
              <a:t>and</a:t>
            </a:r>
            <a:r>
              <a:rPr dirty="0" spc="35"/>
              <a:t> </a:t>
            </a:r>
            <a:r>
              <a:rPr dirty="0" spc="-10"/>
              <a:t>allergic </a:t>
            </a:r>
            <a:r>
              <a:rPr dirty="0" spc="-1035"/>
              <a:t> </a:t>
            </a:r>
            <a:r>
              <a:rPr dirty="0" spc="-10"/>
              <a:t>rhinitis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