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a Almuhaise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7710D59E-7243-4828-BC05-DA97EC2C2727}" styleName="Table_0">
    <a:wholeTbl>
      <a:tcTxStyle b="off" i="off">
        <a:font>
          <a:latin typeface="Avenir Next LT Pro"/>
          <a:ea typeface="Avenir Next LT Pro"/>
          <a:cs typeface="Avenir Next LT Pro"/>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EEDED"/>
          </a:solidFill>
        </a:fill>
      </a:tcStyle>
    </a:band1H>
    <a:band2H>
      <a:tcTxStyle/>
      <a:tcStyle>
        <a:tcBdr/>
      </a:tcStyle>
    </a:band2H>
    <a:band1V>
      <a:tcTxStyle/>
      <a:tcStyle>
        <a:tcBdr/>
        <a:fill>
          <a:solidFill>
            <a:srgbClr val="EEEDED"/>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venir Next LT Pro"/>
          <a:ea typeface="Avenir Next LT Pro"/>
          <a:cs typeface="Avenir Next LT Pro"/>
        </a:font>
        <a:schemeClr val="lt1"/>
      </a:tcTxStyle>
      <a:tcStyle>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28T17:23:11.157" idx="1">
    <p:pos x="6000" y="0"/>
    <p:text>Posterior mediastinal masses are of neural origin in approximately 95 % of cases and may arise from sympathetic ganglion cells (neuroblastoma, ganglioneuroblastoma or ganglioneuroma) or from nerve sheaths (neurofibroma or schwannoma).
In the first decade of life they are usually malignant, most commonly neuroblastoma.
In the second decade or life they are usually benign (ganglioneuroma, neurofibroma, rarely schwanoma)
Don't forget lymphadenopathy, the vertebrae and the descending thoracic aorta as potential causes for posterior mediastinal masses.
Cystic lesions will be either neuroenteric cysts, schwannomas or meningoceles.
Fat containing lesions will be extramedullary hematopoiesis.
When the anemia is resolved the extramedullary marrow will stop producing blood and become fatty.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0" name="Google Shape;20;p2"/>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2"/>
          <p:cNvGrpSpPr/>
          <p:nvPr/>
        </p:nvGrpSpPr>
        <p:grpSpPr>
          <a:xfrm>
            <a:off x="5250180" y="1267730"/>
            <a:ext cx="1691640" cy="615934"/>
            <a:chOff x="5250180" y="1267730"/>
            <a:chExt cx="1691640" cy="615934"/>
          </a:xfrm>
        </p:grpSpPr>
        <p:cxnSp>
          <p:nvCxnSpPr>
            <p:cNvPr id="24" name="Google Shape;24;p2"/>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25" name="Google Shape;25;p2"/>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26" name="Google Shape;26;p2"/>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27" name="Google Shape;27;p2"/>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venir"/>
              <a:buNone/>
              <a:defRPr sz="6800" b="0" cap="none">
                <a:solidFill>
                  <a:srgbClr val="26262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0"/>
              </a:spcBef>
              <a:spcAft>
                <a:spcPts val="0"/>
              </a:spcAft>
              <a:buSzPts val="1800"/>
              <a:buNone/>
              <a:defRPr sz="1800">
                <a:solidFill>
                  <a:srgbClr val="0C0C0C"/>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9" name="Google Shape;29;p2"/>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venir"/>
                <a:ea typeface="Avenir"/>
                <a:cs typeface="Avenir"/>
                <a:sym typeface="Avenir"/>
              </a:defRPr>
            </a:lvl1pPr>
            <a:lvl2pPr marL="0" lvl="1" indent="0" algn="r">
              <a:spcBef>
                <a:spcPts val="0"/>
              </a:spcBef>
              <a:buNone/>
              <a:defRPr sz="800" b="0" i="0" u="none" strike="noStrike" cap="none">
                <a:solidFill>
                  <a:srgbClr val="262626"/>
                </a:solidFill>
                <a:latin typeface="Avenir"/>
                <a:ea typeface="Avenir"/>
                <a:cs typeface="Avenir"/>
                <a:sym typeface="Avenir"/>
              </a:defRPr>
            </a:lvl2pPr>
            <a:lvl3pPr marL="0" lvl="2" indent="0" algn="r">
              <a:spcBef>
                <a:spcPts val="0"/>
              </a:spcBef>
              <a:buNone/>
              <a:defRPr sz="800" b="0" i="0" u="none" strike="noStrike" cap="none">
                <a:solidFill>
                  <a:srgbClr val="262626"/>
                </a:solidFill>
                <a:latin typeface="Avenir"/>
                <a:ea typeface="Avenir"/>
                <a:cs typeface="Avenir"/>
                <a:sym typeface="Avenir"/>
              </a:defRPr>
            </a:lvl3pPr>
            <a:lvl4pPr marL="0" lvl="3" indent="0" algn="r">
              <a:spcBef>
                <a:spcPts val="0"/>
              </a:spcBef>
              <a:buNone/>
              <a:defRPr sz="800" b="0" i="0" u="none" strike="noStrike" cap="none">
                <a:solidFill>
                  <a:srgbClr val="262626"/>
                </a:solidFill>
                <a:latin typeface="Avenir"/>
                <a:ea typeface="Avenir"/>
                <a:cs typeface="Avenir"/>
                <a:sym typeface="Avenir"/>
              </a:defRPr>
            </a:lvl4pPr>
            <a:lvl5pPr marL="0" lvl="4" indent="0" algn="r">
              <a:spcBef>
                <a:spcPts val="0"/>
              </a:spcBef>
              <a:buNone/>
              <a:defRPr sz="800" b="0" i="0" u="none" strike="noStrike" cap="none">
                <a:solidFill>
                  <a:srgbClr val="262626"/>
                </a:solidFill>
                <a:latin typeface="Avenir"/>
                <a:ea typeface="Avenir"/>
                <a:cs typeface="Avenir"/>
                <a:sym typeface="Avenir"/>
              </a:defRPr>
            </a:lvl5pPr>
            <a:lvl6pPr marL="0" lvl="5" indent="0" algn="r">
              <a:spcBef>
                <a:spcPts val="0"/>
              </a:spcBef>
              <a:buNone/>
              <a:defRPr sz="800" b="0" i="0" u="none" strike="noStrike" cap="none">
                <a:solidFill>
                  <a:srgbClr val="262626"/>
                </a:solidFill>
                <a:latin typeface="Avenir"/>
                <a:ea typeface="Avenir"/>
                <a:cs typeface="Avenir"/>
                <a:sym typeface="Avenir"/>
              </a:defRPr>
            </a:lvl6pPr>
            <a:lvl7pPr marL="0" lvl="6" indent="0" algn="r">
              <a:spcBef>
                <a:spcPts val="0"/>
              </a:spcBef>
              <a:buNone/>
              <a:defRPr sz="800" b="0" i="0" u="none" strike="noStrike" cap="none">
                <a:solidFill>
                  <a:srgbClr val="262626"/>
                </a:solidFill>
                <a:latin typeface="Avenir"/>
                <a:ea typeface="Avenir"/>
                <a:cs typeface="Avenir"/>
                <a:sym typeface="Avenir"/>
              </a:defRPr>
            </a:lvl7pPr>
            <a:lvl8pPr marL="0" lvl="7" indent="0" algn="r">
              <a:spcBef>
                <a:spcPts val="0"/>
              </a:spcBef>
              <a:buNone/>
              <a:defRPr sz="800" b="0" i="0" u="none" strike="noStrike" cap="none">
                <a:solidFill>
                  <a:srgbClr val="262626"/>
                </a:solidFill>
                <a:latin typeface="Avenir"/>
                <a:ea typeface="Avenir"/>
                <a:cs typeface="Avenir"/>
                <a:sym typeface="Avenir"/>
              </a:defRPr>
            </a:lvl8pPr>
            <a:lvl9pPr marL="0" lvl="8" indent="0" algn="r">
              <a:spcBef>
                <a:spcPts val="0"/>
              </a:spcBef>
              <a:buNone/>
              <a:defRPr sz="800" b="0" i="0" u="none" strike="noStrike" cap="none">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1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2"/>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2"/>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2"/>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1"/>
        <p:cNvGrpSpPr/>
        <p:nvPr/>
      </p:nvGrpSpPr>
      <p:grpSpPr>
        <a:xfrm>
          <a:off x="0" y="0"/>
          <a:ext cx="0" cy="0"/>
          <a:chOff x="0" y="0"/>
          <a:chExt cx="0" cy="0"/>
        </a:xfrm>
      </p:grpSpPr>
      <p:sp>
        <p:nvSpPr>
          <p:cNvPr id="112" name="Google Shape;112;p13"/>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txBox="1">
            <a:spLocks noGrp="1"/>
          </p:cNvSpPr>
          <p:nvPr>
            <p:ph type="title"/>
          </p:nvPr>
        </p:nvSpPr>
        <p:spPr>
          <a:xfrm>
            <a:off x="8458200" y="607392"/>
            <a:ext cx="3161963" cy="1645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Avenir"/>
              <a:buNone/>
              <a:defRPr sz="3200" b="0" cap="none">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3"/>
          <p:cNvSpPr txBox="1">
            <a:spLocks noGrp="1"/>
          </p:cNvSpPr>
          <p:nvPr>
            <p:ph type="body" idx="1"/>
          </p:nvPr>
        </p:nvSpPr>
        <p:spPr>
          <a:xfrm>
            <a:off x="685800" y="609600"/>
            <a:ext cx="68580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1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16" name="Google Shape;116;p13"/>
          <p:cNvSpPr txBox="1">
            <a:spLocks noGrp="1"/>
          </p:cNvSpPr>
          <p:nvPr>
            <p:ph type="body" idx="2"/>
          </p:nvPr>
        </p:nvSpPr>
        <p:spPr>
          <a:xfrm>
            <a:off x="8458200" y="2336800"/>
            <a:ext cx="3161963" cy="3606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17" name="Google Shape;117;p13"/>
          <p:cNvSpPr txBox="1">
            <a:spLocks noGrp="1"/>
          </p:cNvSpPr>
          <p:nvPr>
            <p:ph type="dt" idx="10"/>
          </p:nvPr>
        </p:nvSpPr>
        <p:spPr>
          <a:xfrm>
            <a:off x="5588000" y="6035040"/>
            <a:ext cx="1955800"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3"/>
          <p:cNvSpPr txBox="1">
            <a:spLocks noGrp="1"/>
          </p:cNvSpPr>
          <p:nvPr>
            <p:ph type="ftr" idx="11"/>
          </p:nvPr>
        </p:nvSpPr>
        <p:spPr>
          <a:xfrm>
            <a:off x="685801" y="6035040"/>
            <a:ext cx="45847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3"/>
          <p:cNvSpPr txBox="1">
            <a:spLocks noGrp="1"/>
          </p:cNvSpPr>
          <p:nvPr>
            <p:ph type="sldNum" idx="12"/>
          </p:nvPr>
        </p:nvSpPr>
        <p:spPr>
          <a:xfrm>
            <a:off x="10396728" y="6035040"/>
            <a:ext cx="1223435"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a:solidFill>
                  <a:srgbClr val="262626"/>
                </a:solidFill>
                <a:latin typeface="Avenir"/>
                <a:ea typeface="Avenir"/>
                <a:cs typeface="Avenir"/>
                <a:sym typeface="Avenir"/>
              </a:defRPr>
            </a:lvl1pPr>
            <a:lvl2pPr marL="0" lvl="1" indent="0" algn="r">
              <a:spcBef>
                <a:spcPts val="0"/>
              </a:spcBef>
              <a:buNone/>
              <a:defRPr sz="800">
                <a:solidFill>
                  <a:srgbClr val="262626"/>
                </a:solidFill>
                <a:latin typeface="Avenir"/>
                <a:ea typeface="Avenir"/>
                <a:cs typeface="Avenir"/>
                <a:sym typeface="Avenir"/>
              </a:defRPr>
            </a:lvl2pPr>
            <a:lvl3pPr marL="0" lvl="2" indent="0" algn="r">
              <a:spcBef>
                <a:spcPts val="0"/>
              </a:spcBef>
              <a:buNone/>
              <a:defRPr sz="800">
                <a:solidFill>
                  <a:srgbClr val="262626"/>
                </a:solidFill>
                <a:latin typeface="Avenir"/>
                <a:ea typeface="Avenir"/>
                <a:cs typeface="Avenir"/>
                <a:sym typeface="Avenir"/>
              </a:defRPr>
            </a:lvl3pPr>
            <a:lvl4pPr marL="0" lvl="3" indent="0" algn="r">
              <a:spcBef>
                <a:spcPts val="0"/>
              </a:spcBef>
              <a:buNone/>
              <a:defRPr sz="800">
                <a:solidFill>
                  <a:srgbClr val="262626"/>
                </a:solidFill>
                <a:latin typeface="Avenir"/>
                <a:ea typeface="Avenir"/>
                <a:cs typeface="Avenir"/>
                <a:sym typeface="Avenir"/>
              </a:defRPr>
            </a:lvl4pPr>
            <a:lvl5pPr marL="0" lvl="4" indent="0" algn="r">
              <a:spcBef>
                <a:spcPts val="0"/>
              </a:spcBef>
              <a:buNone/>
              <a:defRPr sz="800">
                <a:solidFill>
                  <a:srgbClr val="262626"/>
                </a:solidFill>
                <a:latin typeface="Avenir"/>
                <a:ea typeface="Avenir"/>
                <a:cs typeface="Avenir"/>
                <a:sym typeface="Avenir"/>
              </a:defRPr>
            </a:lvl5pPr>
            <a:lvl6pPr marL="0" lvl="5" indent="0" algn="r">
              <a:spcBef>
                <a:spcPts val="0"/>
              </a:spcBef>
              <a:buNone/>
              <a:defRPr sz="800">
                <a:solidFill>
                  <a:srgbClr val="262626"/>
                </a:solidFill>
                <a:latin typeface="Avenir"/>
                <a:ea typeface="Avenir"/>
                <a:cs typeface="Avenir"/>
                <a:sym typeface="Avenir"/>
              </a:defRPr>
            </a:lvl6pPr>
            <a:lvl7pPr marL="0" lvl="6" indent="0" algn="r">
              <a:spcBef>
                <a:spcPts val="0"/>
              </a:spcBef>
              <a:buNone/>
              <a:defRPr sz="800">
                <a:solidFill>
                  <a:srgbClr val="262626"/>
                </a:solidFill>
                <a:latin typeface="Avenir"/>
                <a:ea typeface="Avenir"/>
                <a:cs typeface="Avenir"/>
                <a:sym typeface="Avenir"/>
              </a:defRPr>
            </a:lvl7pPr>
            <a:lvl8pPr marL="0" lvl="7" indent="0" algn="r">
              <a:spcBef>
                <a:spcPts val="0"/>
              </a:spcBef>
              <a:buNone/>
              <a:defRPr sz="800">
                <a:solidFill>
                  <a:srgbClr val="262626"/>
                </a:solidFill>
                <a:latin typeface="Avenir"/>
                <a:ea typeface="Avenir"/>
                <a:cs typeface="Avenir"/>
                <a:sym typeface="Avenir"/>
              </a:defRPr>
            </a:lvl8pPr>
            <a:lvl9pPr marL="0" lvl="8" indent="0" algn="r">
              <a:spcBef>
                <a:spcPts val="0"/>
              </a:spcBef>
              <a:buNone/>
              <a:defRPr sz="800">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0"/>
        <p:cNvGrpSpPr/>
        <p:nvPr/>
      </p:nvGrpSpPr>
      <p:grpSpPr>
        <a:xfrm>
          <a:off x="0" y="0"/>
          <a:ext cx="0" cy="0"/>
          <a:chOff x="0" y="0"/>
          <a:chExt cx="0" cy="0"/>
        </a:xfrm>
      </p:grpSpPr>
      <p:sp>
        <p:nvSpPr>
          <p:cNvPr id="121" name="Google Shape;121;p14"/>
          <p:cNvSpPr/>
          <p:nvPr/>
        </p:nvSpPr>
        <p:spPr>
          <a:xfrm>
            <a:off x="8119870" y="237744"/>
            <a:ext cx="3826596" cy="6382512"/>
          </a:xfrm>
          <a:prstGeom prst="rect">
            <a:avLst/>
          </a:prstGeom>
          <a:solidFill>
            <a:srgbClr val="D8D8D8">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a:spLocks noGrp="1"/>
          </p:cNvSpPr>
          <p:nvPr>
            <p:ph type="pic" idx="2"/>
          </p:nvPr>
        </p:nvSpPr>
        <p:spPr>
          <a:xfrm>
            <a:off x="228599" y="237744"/>
            <a:ext cx="7696201" cy="6382512"/>
          </a:xfrm>
          <a:prstGeom prst="rect">
            <a:avLst/>
          </a:prstGeom>
          <a:solidFill>
            <a:srgbClr val="BED2E3"/>
          </a:solidFill>
          <a:ln>
            <a:noFill/>
          </a:ln>
        </p:spPr>
      </p:sp>
      <p:sp>
        <p:nvSpPr>
          <p:cNvPr id="123" name="Google Shape;123;p14"/>
          <p:cNvSpPr txBox="1">
            <a:spLocks noGrp="1"/>
          </p:cNvSpPr>
          <p:nvPr>
            <p:ph type="dt" idx="10"/>
          </p:nvPr>
        </p:nvSpPr>
        <p:spPr>
          <a:xfrm>
            <a:off x="5662337" y="6035040"/>
            <a:ext cx="2071963"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4"/>
          <p:cNvSpPr txBox="1">
            <a:spLocks noGrp="1"/>
          </p:cNvSpPr>
          <p:nvPr>
            <p:ph type="ftr" idx="11"/>
          </p:nvPr>
        </p:nvSpPr>
        <p:spPr>
          <a:xfrm>
            <a:off x="612648" y="6035040"/>
            <a:ext cx="4588002"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b="1">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4"/>
          <p:cNvSpPr txBox="1">
            <a:spLocks noGrp="1"/>
          </p:cNvSpPr>
          <p:nvPr>
            <p:ph type="sldNum" idx="12"/>
          </p:nvPr>
        </p:nvSpPr>
        <p:spPr>
          <a:xfrm>
            <a:off x="10396728" y="6035040"/>
            <a:ext cx="1225296"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4"/>
          <p:cNvSpPr/>
          <p:nvPr/>
        </p:nvSpPr>
        <p:spPr>
          <a:xfrm>
            <a:off x="8254660" y="374904"/>
            <a:ext cx="355701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txBox="1">
            <a:spLocks noGrp="1"/>
          </p:cNvSpPr>
          <p:nvPr>
            <p:ph type="title"/>
          </p:nvPr>
        </p:nvSpPr>
        <p:spPr>
          <a:xfrm>
            <a:off x="8477250" y="603504"/>
            <a:ext cx="3144774" cy="164592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3200"/>
              <a:buFont typeface="Avenir"/>
              <a:buNone/>
              <a:defRPr sz="3200" b="0">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4"/>
          <p:cNvSpPr txBox="1">
            <a:spLocks noGrp="1"/>
          </p:cNvSpPr>
          <p:nvPr>
            <p:ph type="body" idx="1"/>
          </p:nvPr>
        </p:nvSpPr>
        <p:spPr>
          <a:xfrm>
            <a:off x="8477250" y="2386584"/>
            <a:ext cx="3144774" cy="3511296"/>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800"/>
              <a:buNone/>
              <a:defRPr sz="18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5" name="Google Shape;35;p3"/>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50" name="Google Shape;50;p5"/>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6"/>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7"/>
        <p:cNvGrpSpPr/>
        <p:nvPr/>
      </p:nvGrpSpPr>
      <p:grpSpPr>
        <a:xfrm>
          <a:off x="0" y="0"/>
          <a:ext cx="0" cy="0"/>
          <a:chOff x="0" y="0"/>
          <a:chExt cx="0" cy="0"/>
        </a:xfrm>
      </p:grpSpPr>
      <p:sp>
        <p:nvSpPr>
          <p:cNvPr id="58" name="Google Shape;58;p7"/>
          <p:cNvSpPr txBox="1">
            <a:spLocks noGrp="1"/>
          </p:cNvSpPr>
          <p:nvPr>
            <p:ph type="body" idx="1"/>
          </p:nvPr>
        </p:nvSpPr>
        <p:spPr>
          <a:xfrm>
            <a:off x="609600" y="274638"/>
            <a:ext cx="10972800" cy="5821362"/>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59" name="Google Shape;59;p7"/>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800" b="0" i="0" u="none" strike="noStrike" cap="none">
                <a:solidFill>
                  <a:srgbClr val="3F3F3F"/>
                </a:solidFill>
                <a:latin typeface="Avenir"/>
                <a:ea typeface="Avenir"/>
                <a:cs typeface="Avenir"/>
                <a:sym typeface="Avenir"/>
              </a:defRPr>
            </a:lvl1pPr>
            <a:lvl2pPr marL="0" marR="0" lvl="1" indent="0" algn="r">
              <a:spcBef>
                <a:spcPts val="0"/>
              </a:spcBef>
              <a:buNone/>
              <a:defRPr sz="800" b="0" i="0" u="none" strike="noStrike" cap="none">
                <a:solidFill>
                  <a:srgbClr val="3F3F3F"/>
                </a:solidFill>
                <a:latin typeface="Avenir"/>
                <a:ea typeface="Avenir"/>
                <a:cs typeface="Avenir"/>
                <a:sym typeface="Avenir"/>
              </a:defRPr>
            </a:lvl2pPr>
            <a:lvl3pPr marL="0" marR="0" lvl="2" indent="0" algn="r">
              <a:spcBef>
                <a:spcPts val="0"/>
              </a:spcBef>
              <a:buNone/>
              <a:defRPr sz="800" b="0" i="0" u="none" strike="noStrike" cap="none">
                <a:solidFill>
                  <a:srgbClr val="3F3F3F"/>
                </a:solidFill>
                <a:latin typeface="Avenir"/>
                <a:ea typeface="Avenir"/>
                <a:cs typeface="Avenir"/>
                <a:sym typeface="Avenir"/>
              </a:defRPr>
            </a:lvl3pPr>
            <a:lvl4pPr marL="0" marR="0" lvl="3" indent="0" algn="r">
              <a:spcBef>
                <a:spcPts val="0"/>
              </a:spcBef>
              <a:buNone/>
              <a:defRPr sz="800" b="0" i="0" u="none" strike="noStrike" cap="none">
                <a:solidFill>
                  <a:srgbClr val="3F3F3F"/>
                </a:solidFill>
                <a:latin typeface="Avenir"/>
                <a:ea typeface="Avenir"/>
                <a:cs typeface="Avenir"/>
                <a:sym typeface="Avenir"/>
              </a:defRPr>
            </a:lvl4pPr>
            <a:lvl5pPr marL="0" marR="0" lvl="4" indent="0" algn="r">
              <a:spcBef>
                <a:spcPts val="0"/>
              </a:spcBef>
              <a:buNone/>
              <a:defRPr sz="800" b="0" i="0" u="none" strike="noStrike" cap="none">
                <a:solidFill>
                  <a:srgbClr val="3F3F3F"/>
                </a:solidFill>
                <a:latin typeface="Avenir"/>
                <a:ea typeface="Avenir"/>
                <a:cs typeface="Avenir"/>
                <a:sym typeface="Avenir"/>
              </a:defRPr>
            </a:lvl5pPr>
            <a:lvl6pPr marL="0" marR="0" lvl="5" indent="0" algn="r">
              <a:spcBef>
                <a:spcPts val="0"/>
              </a:spcBef>
              <a:buNone/>
              <a:defRPr sz="800" b="0" i="0" u="none" strike="noStrike" cap="none">
                <a:solidFill>
                  <a:srgbClr val="3F3F3F"/>
                </a:solidFill>
                <a:latin typeface="Avenir"/>
                <a:ea typeface="Avenir"/>
                <a:cs typeface="Avenir"/>
                <a:sym typeface="Avenir"/>
              </a:defRPr>
            </a:lvl6pPr>
            <a:lvl7pPr marL="0" marR="0" lvl="6" indent="0" algn="r">
              <a:spcBef>
                <a:spcPts val="0"/>
              </a:spcBef>
              <a:buNone/>
              <a:defRPr sz="800" b="0" i="0" u="none" strike="noStrike" cap="none">
                <a:solidFill>
                  <a:srgbClr val="3F3F3F"/>
                </a:solidFill>
                <a:latin typeface="Avenir"/>
                <a:ea typeface="Avenir"/>
                <a:cs typeface="Avenir"/>
                <a:sym typeface="Avenir"/>
              </a:defRPr>
            </a:lvl7pPr>
            <a:lvl8pPr marL="0" marR="0" lvl="7" indent="0" algn="r">
              <a:spcBef>
                <a:spcPts val="0"/>
              </a:spcBef>
              <a:buNone/>
              <a:defRPr sz="800" b="0" i="0" u="none" strike="noStrike" cap="none">
                <a:solidFill>
                  <a:srgbClr val="3F3F3F"/>
                </a:solidFill>
                <a:latin typeface="Avenir"/>
                <a:ea typeface="Avenir"/>
                <a:cs typeface="Avenir"/>
                <a:sym typeface="Avenir"/>
              </a:defRPr>
            </a:lvl8pPr>
            <a:lvl9pPr marL="0" marR="0" lvl="8" indent="0" algn="r">
              <a:spcBef>
                <a:spcPts val="0"/>
              </a:spcBef>
              <a:buNone/>
              <a:defRPr sz="800" b="0" i="0" u="none" strike="noStrike" cap="none">
                <a:solidFill>
                  <a:srgbClr val="3F3F3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106680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5" name="Google Shape;65;p8"/>
          <p:cNvSpPr txBox="1">
            <a:spLocks noGrp="1"/>
          </p:cNvSpPr>
          <p:nvPr>
            <p:ph type="body" idx="2"/>
          </p:nvPr>
        </p:nvSpPr>
        <p:spPr>
          <a:xfrm>
            <a:off x="6461760" y="2103120"/>
            <a:ext cx="466344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6" name="Google Shape;66;p8"/>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9"/>
        <p:cNvGrpSpPr/>
        <p:nvPr/>
      </p:nvGrpSpPr>
      <p:grpSpPr>
        <a:xfrm>
          <a:off x="0" y="0"/>
          <a:ext cx="0" cy="0"/>
          <a:chOff x="0" y="0"/>
          <a:chExt cx="0" cy="0"/>
        </a:xfrm>
      </p:grpSpPr>
      <p:sp>
        <p:nvSpPr>
          <p:cNvPr id="70" name="Google Shape;70;p9"/>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71" name="Google Shape;71;p9"/>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9"/>
          <p:cNvGrpSpPr/>
          <p:nvPr/>
        </p:nvGrpSpPr>
        <p:grpSpPr>
          <a:xfrm>
            <a:off x="5250180" y="1267730"/>
            <a:ext cx="1691640" cy="615934"/>
            <a:chOff x="5250180" y="1267730"/>
            <a:chExt cx="1691640" cy="615934"/>
          </a:xfrm>
        </p:grpSpPr>
        <p:cxnSp>
          <p:nvCxnSpPr>
            <p:cNvPr id="75" name="Google Shape;75;p9"/>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6" name="Google Shape;76;p9"/>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77" name="Google Shape;77;p9"/>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78" name="Google Shape;78;p9"/>
          <p:cNvSpPr txBox="1">
            <a:spLocks noGrp="1"/>
          </p:cNvSpPr>
          <p:nvPr>
            <p:ph type="ctrTitle"/>
          </p:nvPr>
        </p:nvSpPr>
        <p:spPr>
          <a:xfrm>
            <a:off x="1629103" y="2244830"/>
            <a:ext cx="8933796" cy="2437232"/>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venir"/>
              <a:buNone/>
              <a:defRPr sz="6800" b="0" cap="none">
                <a:solidFill>
                  <a:srgbClr val="26262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9"/>
          <p:cNvSpPr txBox="1">
            <a:spLocks noGrp="1"/>
          </p:cNvSpPr>
          <p:nvPr>
            <p:ph type="subTitle" idx="1"/>
          </p:nvPr>
        </p:nvSpPr>
        <p:spPr>
          <a:xfrm>
            <a:off x="1629101" y="4682062"/>
            <a:ext cx="8936846" cy="457201"/>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0"/>
              </a:spcBef>
              <a:spcAft>
                <a:spcPts val="0"/>
              </a:spcAft>
              <a:buSzPts val="1800"/>
              <a:buNone/>
              <a:defRPr sz="1800">
                <a:solidFill>
                  <a:srgbClr val="0C0C0C"/>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80" name="Google Shape;80;p9"/>
          <p:cNvSpPr txBox="1">
            <a:spLocks noGrp="1"/>
          </p:cNvSpPr>
          <p:nvPr>
            <p:ph type="dt" idx="10"/>
          </p:nvPr>
        </p:nvSpPr>
        <p:spPr>
          <a:xfrm>
            <a:off x="5318760" y="1341256"/>
            <a:ext cx="1554480" cy="485546"/>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1629100" y="5177408"/>
            <a:ext cx="5730295"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606920" y="5177408"/>
            <a:ext cx="1955980"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b="0" i="0" u="none" strike="noStrike" cap="none">
                <a:solidFill>
                  <a:srgbClr val="262626"/>
                </a:solidFill>
                <a:latin typeface="Avenir"/>
                <a:ea typeface="Avenir"/>
                <a:cs typeface="Avenir"/>
                <a:sym typeface="Avenir"/>
              </a:defRPr>
            </a:lvl1pPr>
            <a:lvl2pPr marL="0" lvl="1" indent="0" algn="r">
              <a:spcBef>
                <a:spcPts val="0"/>
              </a:spcBef>
              <a:buNone/>
              <a:defRPr sz="800" b="0" i="0" u="none" strike="noStrike" cap="none">
                <a:solidFill>
                  <a:srgbClr val="262626"/>
                </a:solidFill>
                <a:latin typeface="Avenir"/>
                <a:ea typeface="Avenir"/>
                <a:cs typeface="Avenir"/>
                <a:sym typeface="Avenir"/>
              </a:defRPr>
            </a:lvl2pPr>
            <a:lvl3pPr marL="0" lvl="2" indent="0" algn="r">
              <a:spcBef>
                <a:spcPts val="0"/>
              </a:spcBef>
              <a:buNone/>
              <a:defRPr sz="800" b="0" i="0" u="none" strike="noStrike" cap="none">
                <a:solidFill>
                  <a:srgbClr val="262626"/>
                </a:solidFill>
                <a:latin typeface="Avenir"/>
                <a:ea typeface="Avenir"/>
                <a:cs typeface="Avenir"/>
                <a:sym typeface="Avenir"/>
              </a:defRPr>
            </a:lvl3pPr>
            <a:lvl4pPr marL="0" lvl="3" indent="0" algn="r">
              <a:spcBef>
                <a:spcPts val="0"/>
              </a:spcBef>
              <a:buNone/>
              <a:defRPr sz="800" b="0" i="0" u="none" strike="noStrike" cap="none">
                <a:solidFill>
                  <a:srgbClr val="262626"/>
                </a:solidFill>
                <a:latin typeface="Avenir"/>
                <a:ea typeface="Avenir"/>
                <a:cs typeface="Avenir"/>
                <a:sym typeface="Avenir"/>
              </a:defRPr>
            </a:lvl4pPr>
            <a:lvl5pPr marL="0" lvl="4" indent="0" algn="r">
              <a:spcBef>
                <a:spcPts val="0"/>
              </a:spcBef>
              <a:buNone/>
              <a:defRPr sz="800" b="0" i="0" u="none" strike="noStrike" cap="none">
                <a:solidFill>
                  <a:srgbClr val="262626"/>
                </a:solidFill>
                <a:latin typeface="Avenir"/>
                <a:ea typeface="Avenir"/>
                <a:cs typeface="Avenir"/>
                <a:sym typeface="Avenir"/>
              </a:defRPr>
            </a:lvl5pPr>
            <a:lvl6pPr marL="0" lvl="5" indent="0" algn="r">
              <a:spcBef>
                <a:spcPts val="0"/>
              </a:spcBef>
              <a:buNone/>
              <a:defRPr sz="800" b="0" i="0" u="none" strike="noStrike" cap="none">
                <a:solidFill>
                  <a:srgbClr val="262626"/>
                </a:solidFill>
                <a:latin typeface="Avenir"/>
                <a:ea typeface="Avenir"/>
                <a:cs typeface="Avenir"/>
                <a:sym typeface="Avenir"/>
              </a:defRPr>
            </a:lvl6pPr>
            <a:lvl7pPr marL="0" lvl="6" indent="0" algn="r">
              <a:spcBef>
                <a:spcPts val="0"/>
              </a:spcBef>
              <a:buNone/>
              <a:defRPr sz="800" b="0" i="0" u="none" strike="noStrike" cap="none">
                <a:solidFill>
                  <a:srgbClr val="262626"/>
                </a:solidFill>
                <a:latin typeface="Avenir"/>
                <a:ea typeface="Avenir"/>
                <a:cs typeface="Avenir"/>
                <a:sym typeface="Avenir"/>
              </a:defRPr>
            </a:lvl7pPr>
            <a:lvl8pPr marL="0" lvl="7" indent="0" algn="r">
              <a:spcBef>
                <a:spcPts val="0"/>
              </a:spcBef>
              <a:buNone/>
              <a:defRPr sz="800" b="0" i="0" u="none" strike="noStrike" cap="none">
                <a:solidFill>
                  <a:srgbClr val="262626"/>
                </a:solidFill>
                <a:latin typeface="Avenir"/>
                <a:ea typeface="Avenir"/>
                <a:cs typeface="Avenir"/>
                <a:sym typeface="Avenir"/>
              </a:defRPr>
            </a:lvl8pPr>
            <a:lvl9pPr marL="0" lvl="8" indent="0" algn="r">
              <a:spcBef>
                <a:spcPts val="0"/>
              </a:spcBef>
              <a:buNone/>
              <a:defRPr sz="800" b="0" i="0" u="none" strike="noStrike" cap="none">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83"/>
        <p:cNvGrpSpPr/>
        <p:nvPr/>
      </p:nvGrpSpPr>
      <p:grpSpPr>
        <a:xfrm>
          <a:off x="0" y="0"/>
          <a:ext cx="0" cy="0"/>
          <a:chOff x="0" y="0"/>
          <a:chExt cx="0" cy="0"/>
        </a:xfrm>
      </p:grpSpPr>
      <p:sp>
        <p:nvSpPr>
          <p:cNvPr id="84" name="Google Shape;84;p10"/>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5" name="Google Shape;85;p10"/>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title"/>
          </p:nvPr>
        </p:nvSpPr>
        <p:spPr>
          <a:xfrm>
            <a:off x="1629156" y="2275165"/>
            <a:ext cx="8933688" cy="2406895"/>
          </a:xfrm>
          <a:prstGeom prst="rect">
            <a:avLst/>
          </a:prstGeom>
          <a:noFill/>
          <a:ln>
            <a:noFill/>
          </a:ln>
        </p:spPr>
        <p:txBody>
          <a:bodyPr spcFirstLastPara="1" wrap="square" lIns="91425" tIns="45700" rIns="91425" bIns="45700" anchor="ctr" anchorCtr="0">
            <a:normAutofit/>
          </a:bodyPr>
          <a:lstStyle>
            <a:lvl1pPr lvl="0" algn="ctr">
              <a:lnSpc>
                <a:spcPct val="83000"/>
              </a:lnSpc>
              <a:spcBef>
                <a:spcPts val="0"/>
              </a:spcBef>
              <a:spcAft>
                <a:spcPts val="0"/>
              </a:spcAft>
              <a:buClr>
                <a:srgbClr val="262626"/>
              </a:buClr>
              <a:buSzPts val="6800"/>
              <a:buFont typeface="Avenir"/>
              <a:buNone/>
              <a:defRPr sz="6800" cap="none">
                <a:solidFill>
                  <a:srgbClr val="26262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9" name="Google Shape;89;p10"/>
          <p:cNvGrpSpPr/>
          <p:nvPr/>
        </p:nvGrpSpPr>
        <p:grpSpPr>
          <a:xfrm>
            <a:off x="5250180" y="1267730"/>
            <a:ext cx="1691640" cy="615934"/>
            <a:chOff x="5250180" y="1267730"/>
            <a:chExt cx="1691640" cy="615934"/>
          </a:xfrm>
        </p:grpSpPr>
        <p:cxnSp>
          <p:nvCxnSpPr>
            <p:cNvPr id="90" name="Google Shape;90;p10"/>
            <p:cNvCxnSpPr/>
            <p:nvPr/>
          </p:nvCxnSpPr>
          <p:spPr>
            <a:xfrm>
              <a:off x="525018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91" name="Google Shape;91;p10"/>
            <p:cNvCxnSpPr/>
            <p:nvPr/>
          </p:nvCxnSpPr>
          <p:spPr>
            <a:xfrm>
              <a:off x="6941820" y="1267730"/>
              <a:ext cx="0" cy="612648"/>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92" name="Google Shape;92;p10"/>
            <p:cNvCxnSpPr/>
            <p:nvPr/>
          </p:nvCxnSpPr>
          <p:spPr>
            <a:xfrm>
              <a:off x="5250180" y="1883664"/>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grpSp>
      <p:sp>
        <p:nvSpPr>
          <p:cNvPr id="93" name="Google Shape;93;p10"/>
          <p:cNvSpPr txBox="1">
            <a:spLocks noGrp="1"/>
          </p:cNvSpPr>
          <p:nvPr>
            <p:ph type="body" idx="1"/>
          </p:nvPr>
        </p:nvSpPr>
        <p:spPr>
          <a:xfrm>
            <a:off x="1629156" y="4682062"/>
            <a:ext cx="8939784"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900"/>
              </a:spcBef>
              <a:spcAft>
                <a:spcPts val="0"/>
              </a:spcAft>
              <a:buSzPts val="1800"/>
              <a:buNone/>
              <a:defRPr sz="1800">
                <a:solidFill>
                  <a:srgbClr val="0C0C0C"/>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94" name="Google Shape;94;p10"/>
          <p:cNvSpPr txBox="1">
            <a:spLocks noGrp="1"/>
          </p:cNvSpPr>
          <p:nvPr>
            <p:ph type="dt" idx="10"/>
          </p:nvPr>
        </p:nvSpPr>
        <p:spPr>
          <a:xfrm>
            <a:off x="5318760" y="1344502"/>
            <a:ext cx="1554480" cy="498781"/>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
          <p:cNvSpPr txBox="1">
            <a:spLocks noGrp="1"/>
          </p:cNvSpPr>
          <p:nvPr>
            <p:ph type="ftr" idx="11"/>
          </p:nvPr>
        </p:nvSpPr>
        <p:spPr>
          <a:xfrm>
            <a:off x="1629157" y="5177408"/>
            <a:ext cx="566013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26262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0"/>
          <p:cNvSpPr txBox="1">
            <a:spLocks noGrp="1"/>
          </p:cNvSpPr>
          <p:nvPr>
            <p:ph type="sldNum" idx="12"/>
          </p:nvPr>
        </p:nvSpPr>
        <p:spPr>
          <a:xfrm>
            <a:off x="8604504" y="5177408"/>
            <a:ext cx="1958339"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800">
                <a:solidFill>
                  <a:srgbClr val="262626"/>
                </a:solidFill>
                <a:latin typeface="Avenir"/>
                <a:ea typeface="Avenir"/>
                <a:cs typeface="Avenir"/>
                <a:sym typeface="Avenir"/>
              </a:defRPr>
            </a:lvl1pPr>
            <a:lvl2pPr marL="0" lvl="1" indent="0" algn="r">
              <a:spcBef>
                <a:spcPts val="0"/>
              </a:spcBef>
              <a:buNone/>
              <a:defRPr sz="800">
                <a:solidFill>
                  <a:srgbClr val="262626"/>
                </a:solidFill>
                <a:latin typeface="Avenir"/>
                <a:ea typeface="Avenir"/>
                <a:cs typeface="Avenir"/>
                <a:sym typeface="Avenir"/>
              </a:defRPr>
            </a:lvl2pPr>
            <a:lvl3pPr marL="0" lvl="2" indent="0" algn="r">
              <a:spcBef>
                <a:spcPts val="0"/>
              </a:spcBef>
              <a:buNone/>
              <a:defRPr sz="800">
                <a:solidFill>
                  <a:srgbClr val="262626"/>
                </a:solidFill>
                <a:latin typeface="Avenir"/>
                <a:ea typeface="Avenir"/>
                <a:cs typeface="Avenir"/>
                <a:sym typeface="Avenir"/>
              </a:defRPr>
            </a:lvl3pPr>
            <a:lvl4pPr marL="0" lvl="3" indent="0" algn="r">
              <a:spcBef>
                <a:spcPts val="0"/>
              </a:spcBef>
              <a:buNone/>
              <a:defRPr sz="800">
                <a:solidFill>
                  <a:srgbClr val="262626"/>
                </a:solidFill>
                <a:latin typeface="Avenir"/>
                <a:ea typeface="Avenir"/>
                <a:cs typeface="Avenir"/>
                <a:sym typeface="Avenir"/>
              </a:defRPr>
            </a:lvl4pPr>
            <a:lvl5pPr marL="0" lvl="4" indent="0" algn="r">
              <a:spcBef>
                <a:spcPts val="0"/>
              </a:spcBef>
              <a:buNone/>
              <a:defRPr sz="800">
                <a:solidFill>
                  <a:srgbClr val="262626"/>
                </a:solidFill>
                <a:latin typeface="Avenir"/>
                <a:ea typeface="Avenir"/>
                <a:cs typeface="Avenir"/>
                <a:sym typeface="Avenir"/>
              </a:defRPr>
            </a:lvl5pPr>
            <a:lvl6pPr marL="0" lvl="5" indent="0" algn="r">
              <a:spcBef>
                <a:spcPts val="0"/>
              </a:spcBef>
              <a:buNone/>
              <a:defRPr sz="800">
                <a:solidFill>
                  <a:srgbClr val="262626"/>
                </a:solidFill>
                <a:latin typeface="Avenir"/>
                <a:ea typeface="Avenir"/>
                <a:cs typeface="Avenir"/>
                <a:sym typeface="Avenir"/>
              </a:defRPr>
            </a:lvl6pPr>
            <a:lvl7pPr marL="0" lvl="6" indent="0" algn="r">
              <a:spcBef>
                <a:spcPts val="0"/>
              </a:spcBef>
              <a:buNone/>
              <a:defRPr sz="800">
                <a:solidFill>
                  <a:srgbClr val="262626"/>
                </a:solidFill>
                <a:latin typeface="Avenir"/>
                <a:ea typeface="Avenir"/>
                <a:cs typeface="Avenir"/>
                <a:sym typeface="Avenir"/>
              </a:defRPr>
            </a:lvl7pPr>
            <a:lvl8pPr marL="0" lvl="7" indent="0" algn="r">
              <a:spcBef>
                <a:spcPts val="0"/>
              </a:spcBef>
              <a:buNone/>
              <a:defRPr sz="800">
                <a:solidFill>
                  <a:srgbClr val="262626"/>
                </a:solidFill>
                <a:latin typeface="Avenir"/>
                <a:ea typeface="Avenir"/>
                <a:cs typeface="Avenir"/>
                <a:sym typeface="Avenir"/>
              </a:defRPr>
            </a:lvl8pPr>
            <a:lvl9pPr marL="0" lvl="8" indent="0" algn="r">
              <a:spcBef>
                <a:spcPts val="0"/>
              </a:spcBef>
              <a:buNone/>
              <a:defRPr sz="800">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11"/>
          <p:cNvSpPr txBox="1">
            <a:spLocks noGrp="1"/>
          </p:cNvSpPr>
          <p:nvPr>
            <p:ph type="body" idx="1"/>
          </p:nvPr>
        </p:nvSpPr>
        <p:spPr>
          <a:xfrm>
            <a:off x="1069848"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SzPts val="1900"/>
              <a:buNone/>
              <a:defRPr sz="1900" b="1" i="0">
                <a:solidFill>
                  <a:schemeClr val="dk1"/>
                </a:solidFill>
                <a:latin typeface="Avenir"/>
                <a:ea typeface="Avenir"/>
                <a:cs typeface="Avenir"/>
                <a:sym typeface="Avenir"/>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00" name="Google Shape;100;p11"/>
          <p:cNvSpPr txBox="1">
            <a:spLocks noGrp="1"/>
          </p:cNvSpPr>
          <p:nvPr>
            <p:ph type="body" idx="2"/>
          </p:nvPr>
        </p:nvSpPr>
        <p:spPr>
          <a:xfrm>
            <a:off x="1069848" y="2792472"/>
            <a:ext cx="4663440" cy="3163825"/>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1" name="Google Shape;101;p11"/>
          <p:cNvSpPr txBox="1">
            <a:spLocks noGrp="1"/>
          </p:cNvSpPr>
          <p:nvPr>
            <p:ph type="body" idx="3"/>
          </p:nvPr>
        </p:nvSpPr>
        <p:spPr>
          <a:xfrm>
            <a:off x="6458712" y="2074334"/>
            <a:ext cx="4663440" cy="640080"/>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0"/>
              </a:spcBef>
              <a:spcAft>
                <a:spcPts val="0"/>
              </a:spcAft>
              <a:buSzPts val="1900"/>
              <a:buNone/>
              <a:defRPr sz="1900" b="1">
                <a:solidFill>
                  <a:schemeClr val="dk1"/>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02" name="Google Shape;102;p11"/>
          <p:cNvSpPr txBox="1">
            <a:spLocks noGrp="1"/>
          </p:cNvSpPr>
          <p:nvPr>
            <p:ph type="body" idx="4"/>
          </p:nvPr>
        </p:nvSpPr>
        <p:spPr>
          <a:xfrm>
            <a:off x="6458712" y="2792471"/>
            <a:ext cx="4663440" cy="3164509"/>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3" name="Google Shape;103;p11"/>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1"/>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1"/>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1" name="Google Shape;11;p1"/>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000"/>
              <a:buFont typeface="Avenir"/>
              <a:buNone/>
              <a:defRPr sz="4000" b="0" i="0" u="none" strike="noStrike" cap="non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10000"/>
              </a:lnSpc>
              <a:spcBef>
                <a:spcPts val="900"/>
              </a:spcBef>
              <a:spcAft>
                <a:spcPts val="0"/>
              </a:spcAft>
              <a:buClr>
                <a:srgbClr val="262626"/>
              </a:buClr>
              <a:buSzPts val="1500"/>
              <a:buFont typeface="Garamond"/>
              <a:buChar char="◦"/>
              <a:defRPr sz="1500" b="0" i="0" u="none" strike="noStrike" cap="none">
                <a:solidFill>
                  <a:schemeClr val="dk1"/>
                </a:solidFill>
                <a:latin typeface="Avenir"/>
                <a:ea typeface="Avenir"/>
                <a:cs typeface="Avenir"/>
                <a:sym typeface="Avenir"/>
              </a:defRPr>
            </a:lvl1pPr>
            <a:lvl2pPr marL="914400" marR="0" lvl="1" indent="-311150" algn="l" rtl="0">
              <a:lnSpc>
                <a:spcPct val="100000"/>
              </a:lnSpc>
              <a:spcBef>
                <a:spcPts val="500"/>
              </a:spcBef>
              <a:spcAft>
                <a:spcPts val="0"/>
              </a:spcAft>
              <a:buClr>
                <a:srgbClr val="262626"/>
              </a:buClr>
              <a:buSzPts val="1300"/>
              <a:buFont typeface="Garamond"/>
              <a:buChar char="◦"/>
              <a:defRPr sz="1300" b="0" i="0" u="none" strike="noStrike" cap="none">
                <a:solidFill>
                  <a:schemeClr val="dk1"/>
                </a:solidFill>
                <a:latin typeface="Avenir"/>
                <a:ea typeface="Avenir"/>
                <a:cs typeface="Avenir"/>
                <a:sym typeface="Avenir"/>
              </a:defRPr>
            </a:lvl2pPr>
            <a:lvl3pPr marL="1371600" marR="0" lvl="2"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3pPr>
            <a:lvl4pPr marL="1828800" marR="0" lvl="3"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4pPr>
            <a:lvl5pPr marL="2286000" marR="0" lvl="4"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9pPr>
          </a:lstStyle>
          <a:p>
            <a:endParaRPr/>
          </a:p>
        </p:txBody>
      </p:sp>
      <p:sp>
        <p:nvSpPr>
          <p:cNvPr id="15" name="Google Shape;15;p1"/>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800" b="0" i="0" u="none" strike="noStrike" cap="none">
                <a:solidFill>
                  <a:srgbClr val="3F3F3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6" name="Google Shape;16;p1"/>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rgbClr val="262626"/>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7" name="Google Shape;17;p1"/>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3F3F3F"/>
                </a:solidFill>
                <a:latin typeface="Avenir"/>
                <a:ea typeface="Avenir"/>
                <a:cs typeface="Avenir"/>
                <a:sym typeface="Avenir"/>
              </a:defRPr>
            </a:lvl1pPr>
            <a:lvl2pPr marL="0" marR="0" lvl="1" indent="0" algn="r" rtl="0">
              <a:spcBef>
                <a:spcPts val="0"/>
              </a:spcBef>
              <a:buNone/>
              <a:defRPr sz="800" b="0" i="0" u="none" strike="noStrike" cap="none">
                <a:solidFill>
                  <a:srgbClr val="3F3F3F"/>
                </a:solidFill>
                <a:latin typeface="Avenir"/>
                <a:ea typeface="Avenir"/>
                <a:cs typeface="Avenir"/>
                <a:sym typeface="Avenir"/>
              </a:defRPr>
            </a:lvl2pPr>
            <a:lvl3pPr marL="0" marR="0" lvl="2" indent="0" algn="r" rtl="0">
              <a:spcBef>
                <a:spcPts val="0"/>
              </a:spcBef>
              <a:buNone/>
              <a:defRPr sz="800" b="0" i="0" u="none" strike="noStrike" cap="none">
                <a:solidFill>
                  <a:srgbClr val="3F3F3F"/>
                </a:solidFill>
                <a:latin typeface="Avenir"/>
                <a:ea typeface="Avenir"/>
                <a:cs typeface="Avenir"/>
                <a:sym typeface="Avenir"/>
              </a:defRPr>
            </a:lvl3pPr>
            <a:lvl4pPr marL="0" marR="0" lvl="3" indent="0" algn="r" rtl="0">
              <a:spcBef>
                <a:spcPts val="0"/>
              </a:spcBef>
              <a:buNone/>
              <a:defRPr sz="800" b="0" i="0" u="none" strike="noStrike" cap="none">
                <a:solidFill>
                  <a:srgbClr val="3F3F3F"/>
                </a:solidFill>
                <a:latin typeface="Avenir"/>
                <a:ea typeface="Avenir"/>
                <a:cs typeface="Avenir"/>
                <a:sym typeface="Avenir"/>
              </a:defRPr>
            </a:lvl4pPr>
            <a:lvl5pPr marL="0" marR="0" lvl="4" indent="0" algn="r" rtl="0">
              <a:spcBef>
                <a:spcPts val="0"/>
              </a:spcBef>
              <a:buNone/>
              <a:defRPr sz="800" b="0" i="0" u="none" strike="noStrike" cap="none">
                <a:solidFill>
                  <a:srgbClr val="3F3F3F"/>
                </a:solidFill>
                <a:latin typeface="Avenir"/>
                <a:ea typeface="Avenir"/>
                <a:cs typeface="Avenir"/>
                <a:sym typeface="Avenir"/>
              </a:defRPr>
            </a:lvl5pPr>
            <a:lvl6pPr marL="0" marR="0" lvl="5" indent="0" algn="r" rtl="0">
              <a:spcBef>
                <a:spcPts val="0"/>
              </a:spcBef>
              <a:buNone/>
              <a:defRPr sz="800" b="0" i="0" u="none" strike="noStrike" cap="none">
                <a:solidFill>
                  <a:srgbClr val="3F3F3F"/>
                </a:solidFill>
                <a:latin typeface="Avenir"/>
                <a:ea typeface="Avenir"/>
                <a:cs typeface="Avenir"/>
                <a:sym typeface="Avenir"/>
              </a:defRPr>
            </a:lvl6pPr>
            <a:lvl7pPr marL="0" marR="0" lvl="6" indent="0" algn="r" rtl="0">
              <a:spcBef>
                <a:spcPts val="0"/>
              </a:spcBef>
              <a:buNone/>
              <a:defRPr sz="800" b="0" i="0" u="none" strike="noStrike" cap="none">
                <a:solidFill>
                  <a:srgbClr val="3F3F3F"/>
                </a:solidFill>
                <a:latin typeface="Avenir"/>
                <a:ea typeface="Avenir"/>
                <a:cs typeface="Avenir"/>
                <a:sym typeface="Avenir"/>
              </a:defRPr>
            </a:lvl7pPr>
            <a:lvl8pPr marL="0" marR="0" lvl="7" indent="0" algn="r" rtl="0">
              <a:spcBef>
                <a:spcPts val="0"/>
              </a:spcBef>
              <a:buNone/>
              <a:defRPr sz="800" b="0" i="0" u="none" strike="noStrike" cap="none">
                <a:solidFill>
                  <a:srgbClr val="3F3F3F"/>
                </a:solidFill>
                <a:latin typeface="Avenir"/>
                <a:ea typeface="Avenir"/>
                <a:cs typeface="Avenir"/>
                <a:sym typeface="Avenir"/>
              </a:defRPr>
            </a:lvl8pPr>
            <a:lvl9pPr marL="0" marR="0" lvl="8" indent="0" algn="r" rtl="0">
              <a:spcBef>
                <a:spcPts val="0"/>
              </a:spcBef>
              <a:buNone/>
              <a:defRPr sz="800" b="0" i="0" u="none" strike="noStrike" cap="none">
                <a:solidFill>
                  <a:srgbClr val="3F3F3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40" name="Google Shape;40;p4"/>
          <p:cNvSpPr/>
          <p:nvPr/>
        </p:nvSpPr>
        <p:spPr>
          <a:xfrm>
            <a:off x="234696" y="237744"/>
            <a:ext cx="11722608" cy="6382512"/>
          </a:xfrm>
          <a:prstGeom prst="rect">
            <a:avLst/>
          </a:prstGeom>
          <a:solidFill>
            <a:srgbClr val="BFBFB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71856" y="374904"/>
            <a:ext cx="11448288" cy="6108192"/>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000"/>
              <a:buFont typeface="Avenir"/>
              <a:buNone/>
              <a:defRPr sz="4000" b="0" i="0" u="none" strike="noStrike" cap="none">
                <a:solidFill>
                  <a:srgbClr val="262626"/>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4"/>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10000"/>
              </a:lnSpc>
              <a:spcBef>
                <a:spcPts val="900"/>
              </a:spcBef>
              <a:spcAft>
                <a:spcPts val="0"/>
              </a:spcAft>
              <a:buClr>
                <a:srgbClr val="262626"/>
              </a:buClr>
              <a:buSzPts val="1500"/>
              <a:buFont typeface="Garamond"/>
              <a:buChar char="◦"/>
              <a:defRPr sz="1500" b="0" i="0" u="none" strike="noStrike" cap="none">
                <a:solidFill>
                  <a:schemeClr val="dk1"/>
                </a:solidFill>
                <a:latin typeface="Avenir"/>
                <a:ea typeface="Avenir"/>
                <a:cs typeface="Avenir"/>
                <a:sym typeface="Avenir"/>
              </a:defRPr>
            </a:lvl1pPr>
            <a:lvl2pPr marL="914400" marR="0" lvl="1" indent="-311150" algn="l" rtl="0">
              <a:lnSpc>
                <a:spcPct val="100000"/>
              </a:lnSpc>
              <a:spcBef>
                <a:spcPts val="500"/>
              </a:spcBef>
              <a:spcAft>
                <a:spcPts val="0"/>
              </a:spcAft>
              <a:buClr>
                <a:srgbClr val="262626"/>
              </a:buClr>
              <a:buSzPts val="1300"/>
              <a:buFont typeface="Garamond"/>
              <a:buChar char="◦"/>
              <a:defRPr sz="1300" b="0" i="0" u="none" strike="noStrike" cap="none">
                <a:solidFill>
                  <a:schemeClr val="dk1"/>
                </a:solidFill>
                <a:latin typeface="Avenir"/>
                <a:ea typeface="Avenir"/>
                <a:cs typeface="Avenir"/>
                <a:sym typeface="Avenir"/>
              </a:defRPr>
            </a:lvl2pPr>
            <a:lvl3pPr marL="1371600" marR="0" lvl="2"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3pPr>
            <a:lvl4pPr marL="1828800" marR="0" lvl="3"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4pPr>
            <a:lvl5pPr marL="2286000" marR="0" lvl="4" indent="-304800" algn="l" rtl="0">
              <a:lnSpc>
                <a:spcPct val="100000"/>
              </a:lnSpc>
              <a:spcBef>
                <a:spcPts val="500"/>
              </a:spcBef>
              <a:spcAft>
                <a:spcPts val="0"/>
              </a:spcAft>
              <a:buClr>
                <a:srgbClr val="262626"/>
              </a:buClr>
              <a:buSzPts val="1200"/>
              <a:buFont typeface="Garamond"/>
              <a:buChar char="◦"/>
              <a:defRPr sz="1200" b="0" i="0" u="none" strike="noStrike" cap="none">
                <a:solidFill>
                  <a:schemeClr val="dk1"/>
                </a:solidFill>
                <a:latin typeface="Avenir"/>
                <a:ea typeface="Avenir"/>
                <a:cs typeface="Avenir"/>
                <a:sym typeface="Avenir"/>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Avenir"/>
                <a:ea typeface="Avenir"/>
                <a:cs typeface="Avenir"/>
                <a:sym typeface="Avenir"/>
              </a:defRPr>
            </a:lvl9pPr>
          </a:lstStyle>
          <a:p>
            <a:endParaRPr/>
          </a:p>
        </p:txBody>
      </p:sp>
      <p:sp>
        <p:nvSpPr>
          <p:cNvPr id="44" name="Google Shape;44;p4"/>
          <p:cNvSpPr txBox="1">
            <a:spLocks noGrp="1"/>
          </p:cNvSpPr>
          <p:nvPr>
            <p:ph type="dt" idx="10"/>
          </p:nvPr>
        </p:nvSpPr>
        <p:spPr>
          <a:xfrm>
            <a:off x="7256794" y="6035040"/>
            <a:ext cx="2893045" cy="36576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800" b="0" i="0" u="none" strike="noStrike" cap="none">
                <a:solidFill>
                  <a:srgbClr val="3F3F3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5" name="Google Shape;45;p4"/>
          <p:cNvSpPr txBox="1">
            <a:spLocks noGrp="1"/>
          </p:cNvSpPr>
          <p:nvPr>
            <p:ph type="ftr" idx="11"/>
          </p:nvPr>
        </p:nvSpPr>
        <p:spPr>
          <a:xfrm>
            <a:off x="1066800" y="6035040"/>
            <a:ext cx="5816600" cy="36576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800" b="0" i="0" u="none" strike="noStrike" cap="none">
                <a:solidFill>
                  <a:srgbClr val="262626"/>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6" name="Google Shape;46;p4"/>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800" b="0" i="0" u="none" strike="noStrike" cap="none">
                <a:solidFill>
                  <a:srgbClr val="3F3F3F"/>
                </a:solidFill>
                <a:latin typeface="Avenir"/>
                <a:ea typeface="Avenir"/>
                <a:cs typeface="Avenir"/>
                <a:sym typeface="Avenir"/>
              </a:defRPr>
            </a:lvl1pPr>
            <a:lvl2pPr marL="0" marR="0" lvl="1" indent="0" algn="r" rtl="0">
              <a:spcBef>
                <a:spcPts val="0"/>
              </a:spcBef>
              <a:buNone/>
              <a:defRPr sz="800" b="0" i="0" u="none" strike="noStrike" cap="none">
                <a:solidFill>
                  <a:srgbClr val="3F3F3F"/>
                </a:solidFill>
                <a:latin typeface="Avenir"/>
                <a:ea typeface="Avenir"/>
                <a:cs typeface="Avenir"/>
                <a:sym typeface="Avenir"/>
              </a:defRPr>
            </a:lvl2pPr>
            <a:lvl3pPr marL="0" marR="0" lvl="2" indent="0" algn="r" rtl="0">
              <a:spcBef>
                <a:spcPts val="0"/>
              </a:spcBef>
              <a:buNone/>
              <a:defRPr sz="800" b="0" i="0" u="none" strike="noStrike" cap="none">
                <a:solidFill>
                  <a:srgbClr val="3F3F3F"/>
                </a:solidFill>
                <a:latin typeface="Avenir"/>
                <a:ea typeface="Avenir"/>
                <a:cs typeface="Avenir"/>
                <a:sym typeface="Avenir"/>
              </a:defRPr>
            </a:lvl3pPr>
            <a:lvl4pPr marL="0" marR="0" lvl="3" indent="0" algn="r" rtl="0">
              <a:spcBef>
                <a:spcPts val="0"/>
              </a:spcBef>
              <a:buNone/>
              <a:defRPr sz="800" b="0" i="0" u="none" strike="noStrike" cap="none">
                <a:solidFill>
                  <a:srgbClr val="3F3F3F"/>
                </a:solidFill>
                <a:latin typeface="Avenir"/>
                <a:ea typeface="Avenir"/>
                <a:cs typeface="Avenir"/>
                <a:sym typeface="Avenir"/>
              </a:defRPr>
            </a:lvl4pPr>
            <a:lvl5pPr marL="0" marR="0" lvl="4" indent="0" algn="r" rtl="0">
              <a:spcBef>
                <a:spcPts val="0"/>
              </a:spcBef>
              <a:buNone/>
              <a:defRPr sz="800" b="0" i="0" u="none" strike="noStrike" cap="none">
                <a:solidFill>
                  <a:srgbClr val="3F3F3F"/>
                </a:solidFill>
                <a:latin typeface="Avenir"/>
                <a:ea typeface="Avenir"/>
                <a:cs typeface="Avenir"/>
                <a:sym typeface="Avenir"/>
              </a:defRPr>
            </a:lvl5pPr>
            <a:lvl6pPr marL="0" marR="0" lvl="5" indent="0" algn="r" rtl="0">
              <a:spcBef>
                <a:spcPts val="0"/>
              </a:spcBef>
              <a:buNone/>
              <a:defRPr sz="800" b="0" i="0" u="none" strike="noStrike" cap="none">
                <a:solidFill>
                  <a:srgbClr val="3F3F3F"/>
                </a:solidFill>
                <a:latin typeface="Avenir"/>
                <a:ea typeface="Avenir"/>
                <a:cs typeface="Avenir"/>
                <a:sym typeface="Avenir"/>
              </a:defRPr>
            </a:lvl6pPr>
            <a:lvl7pPr marL="0" marR="0" lvl="6" indent="0" algn="r" rtl="0">
              <a:spcBef>
                <a:spcPts val="0"/>
              </a:spcBef>
              <a:buNone/>
              <a:defRPr sz="800" b="0" i="0" u="none" strike="noStrike" cap="none">
                <a:solidFill>
                  <a:srgbClr val="3F3F3F"/>
                </a:solidFill>
                <a:latin typeface="Avenir"/>
                <a:ea typeface="Avenir"/>
                <a:cs typeface="Avenir"/>
                <a:sym typeface="Avenir"/>
              </a:defRPr>
            </a:lvl7pPr>
            <a:lvl8pPr marL="0" marR="0" lvl="7" indent="0" algn="r" rtl="0">
              <a:spcBef>
                <a:spcPts val="0"/>
              </a:spcBef>
              <a:buNone/>
              <a:defRPr sz="800" b="0" i="0" u="none" strike="noStrike" cap="none">
                <a:solidFill>
                  <a:srgbClr val="3F3F3F"/>
                </a:solidFill>
                <a:latin typeface="Avenir"/>
                <a:ea typeface="Avenir"/>
                <a:cs typeface="Avenir"/>
                <a:sym typeface="Avenir"/>
              </a:defRPr>
            </a:lvl8pPr>
            <a:lvl9pPr marL="0" marR="0" lvl="8" indent="0" algn="r" rtl="0">
              <a:spcBef>
                <a:spcPts val="0"/>
              </a:spcBef>
              <a:buNone/>
              <a:defRPr sz="800" b="0" i="0" u="none" strike="noStrike" cap="none">
                <a:solidFill>
                  <a:srgbClr val="3F3F3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15" descr="flower illustrations"/>
          <p:cNvPicPr preferRelativeResize="0"/>
          <p:nvPr/>
        </p:nvPicPr>
        <p:blipFill rotWithShape="1">
          <a:blip r:embed="rId3">
            <a:alphaModFix/>
          </a:blip>
          <a:srcRect/>
          <a:stretch/>
        </p:blipFill>
        <p:spPr>
          <a:xfrm>
            <a:off x="20" y="-15154"/>
            <a:ext cx="12191980" cy="6858000"/>
          </a:xfrm>
          <a:prstGeom prst="rect">
            <a:avLst/>
          </a:prstGeom>
          <a:noFill/>
          <a:ln>
            <a:noFill/>
          </a:ln>
        </p:spPr>
      </p:pic>
      <p:sp>
        <p:nvSpPr>
          <p:cNvPr id="135" name="Google Shape;135;p15"/>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ctrTitle"/>
          </p:nvPr>
        </p:nvSpPr>
        <p:spPr>
          <a:xfrm>
            <a:off x="1547236" y="1863025"/>
            <a:ext cx="5508884" cy="3152443"/>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262626"/>
              </a:buClr>
              <a:buSzPts val="5400"/>
              <a:buFont typeface="Avenir"/>
              <a:buNone/>
            </a:pPr>
            <a:r>
              <a:rPr lang="en-US" sz="5400" dirty="0"/>
              <a:t>MEDIASTINUM</a:t>
            </a:r>
            <a:br>
              <a:rPr lang="en-US" sz="5400" dirty="0"/>
            </a:br>
            <a:r>
              <a:rPr lang="en-US" sz="5400" dirty="0"/>
              <a:t>AND MEDIASTINAL MASSES</a:t>
            </a:r>
            <a:endParaRPr dirty="0"/>
          </a:p>
        </p:txBody>
      </p:sp>
      <p:sp>
        <p:nvSpPr>
          <p:cNvPr id="138" name="Google Shape;138;p15"/>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 name="Google Shape;139;p15"/>
          <p:cNvCxnSpPr/>
          <p:nvPr/>
        </p:nvCxnSpPr>
        <p:spPr>
          <a:xfrm>
            <a:off x="5250180" y="1267730"/>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40" name="Google Shape;140;p15"/>
          <p:cNvCxnSpPr/>
          <p:nvPr/>
        </p:nvCxnSpPr>
        <p:spPr>
          <a:xfrm>
            <a:off x="6941820" y="1267730"/>
            <a:ext cx="0" cy="640080"/>
          </a:xfrm>
          <a:prstGeom prst="straightConnector1">
            <a:avLst/>
          </a:prstGeom>
          <a:solidFill>
            <a:srgbClr val="262626"/>
          </a:solidFill>
          <a:ln w="9525" cap="flat" cmpd="sng">
            <a:solidFill>
              <a:srgbClr val="FFFFFF"/>
            </a:solidFill>
            <a:prstDash val="solid"/>
            <a:miter lim="800000"/>
            <a:headEnd type="none" w="sm" len="sm"/>
            <a:tailEnd type="none" w="sm" len="sm"/>
          </a:ln>
        </p:spPr>
      </p:cxnSp>
      <p:cxnSp>
        <p:nvCxnSpPr>
          <p:cNvPr id="141" name="Google Shape;141;p15"/>
          <p:cNvCxnSpPr/>
          <p:nvPr/>
        </p:nvCxnSpPr>
        <p:spPr>
          <a:xfrm>
            <a:off x="5250180" y="1913025"/>
            <a:ext cx="1691640" cy="0"/>
          </a:xfrm>
          <a:prstGeom prst="straightConnector1">
            <a:avLst/>
          </a:prstGeom>
          <a:solidFill>
            <a:srgbClr val="262626"/>
          </a:solidFill>
          <a:ln w="9525" cap="flat" cmpd="sng">
            <a:solidFill>
              <a:srgbClr val="FFFFFF"/>
            </a:solidFill>
            <a:prstDash val="solid"/>
            <a:miter lim="800000"/>
            <a:headEnd type="none" w="sm" len="sm"/>
            <a:tailEnd type="none" w="sm" len="sm"/>
          </a:ln>
        </p:spPr>
      </p:cxnSp>
      <p:pic>
        <p:nvPicPr>
          <p:cNvPr id="142" name="Google Shape;142;p15"/>
          <p:cNvPicPr preferRelativeResize="0"/>
          <p:nvPr/>
        </p:nvPicPr>
        <p:blipFill rotWithShape="1">
          <a:blip r:embed="rId4">
            <a:alphaModFix/>
          </a:blip>
          <a:srcRect/>
          <a:stretch/>
        </p:blipFill>
        <p:spPr>
          <a:xfrm>
            <a:off x="7556500" y="1410776"/>
            <a:ext cx="3199578" cy="4034770"/>
          </a:xfrm>
          <a:prstGeom prst="rect">
            <a:avLst/>
          </a:prstGeom>
          <a:noFill/>
          <a:ln>
            <a:noFill/>
          </a:ln>
        </p:spPr>
      </p:pic>
      <p:sp>
        <p:nvSpPr>
          <p:cNvPr id="143" name="Google Shape;143;p15"/>
          <p:cNvSpPr txBox="1">
            <a:spLocks noGrp="1"/>
          </p:cNvSpPr>
          <p:nvPr>
            <p:ph type="subTitle" idx="1"/>
          </p:nvPr>
        </p:nvSpPr>
        <p:spPr>
          <a:xfrm>
            <a:off x="1447799" y="4728517"/>
            <a:ext cx="6108701" cy="117783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000"/>
              <a:buNone/>
            </a:pPr>
            <a:r>
              <a:rPr lang="en-US" sz="2000" dirty="0">
                <a:latin typeface="Gloria Hallelujah"/>
                <a:ea typeface="Gloria Hallelujah"/>
                <a:cs typeface="Gloria Hallelujah"/>
                <a:sym typeface="Gloria Hallelujah"/>
              </a:rPr>
              <a:t>Presented by : </a:t>
            </a:r>
            <a:r>
              <a:rPr lang="en-US" sz="2000" dirty="0" err="1">
                <a:latin typeface="Gloria Hallelujah"/>
                <a:ea typeface="Gloria Hallelujah"/>
                <a:cs typeface="Gloria Hallelujah"/>
                <a:sym typeface="Gloria Hallelujah"/>
              </a:rPr>
              <a:t>Iman,Dania,Sahar,Leena,Roqayeh</a:t>
            </a:r>
            <a:endParaRPr dirty="0"/>
          </a:p>
          <a:p>
            <a:pPr marL="0" lvl="0" indent="0" algn="l" rtl="0">
              <a:lnSpc>
                <a:spcPct val="110000"/>
              </a:lnSpc>
              <a:spcBef>
                <a:spcPts val="0"/>
              </a:spcBef>
              <a:spcAft>
                <a:spcPts val="0"/>
              </a:spcAft>
              <a:buSzPts val="2000"/>
              <a:buNone/>
            </a:pPr>
            <a:r>
              <a:rPr lang="en-US" sz="2000" dirty="0">
                <a:latin typeface="Gloria Hallelujah"/>
                <a:ea typeface="Gloria Hallelujah"/>
                <a:cs typeface="Gloria Hallelujah"/>
                <a:sym typeface="Gloria Hallelujah"/>
              </a:rPr>
              <a:t>Supervised by : Mahmoud AL-</a:t>
            </a:r>
            <a:r>
              <a:rPr lang="en-US" sz="2000" dirty="0" err="1">
                <a:latin typeface="Gloria Hallelujah"/>
                <a:ea typeface="Gloria Hallelujah"/>
                <a:cs typeface="Gloria Hallelujah"/>
                <a:sym typeface="Gloria Hallelujah"/>
              </a:rPr>
              <a:t>Khasawneh</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pic>
        <p:nvPicPr>
          <p:cNvPr id="199" name="Google Shape;199;p24" descr="A picture containing text, nature, water, waterfall&#10;&#10;Description automatically generated"/>
          <p:cNvPicPr preferRelativeResize="0">
            <a:picLocks noGrp="1"/>
          </p:cNvPicPr>
          <p:nvPr>
            <p:ph type="body" idx="1"/>
          </p:nvPr>
        </p:nvPicPr>
        <p:blipFill rotWithShape="1">
          <a:blip r:embed="rId3">
            <a:alphaModFix/>
          </a:blip>
          <a:srcRect/>
          <a:stretch/>
        </p:blipFill>
        <p:spPr>
          <a:xfrm>
            <a:off x="2526869" y="401637"/>
            <a:ext cx="6661653" cy="6054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9115454" y="1943100"/>
            <a:ext cx="2541722" cy="35801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4000"/>
              <a:buFont typeface="Avenir"/>
              <a:buNone/>
            </a:pPr>
            <a:r>
              <a:rPr lang="en-US"/>
              <a:t>Teratoma mass</a:t>
            </a:r>
            <a:endParaRPr/>
          </a:p>
        </p:txBody>
      </p:sp>
      <p:pic>
        <p:nvPicPr>
          <p:cNvPr id="205" name="Google Shape;205;p25" descr="A picture containing text, different&#10;&#10;Description automatically generated"/>
          <p:cNvPicPr preferRelativeResize="0">
            <a:picLocks noGrp="1"/>
          </p:cNvPicPr>
          <p:nvPr>
            <p:ph type="body" idx="1"/>
          </p:nvPr>
        </p:nvPicPr>
        <p:blipFill rotWithShape="1">
          <a:blip r:embed="rId3">
            <a:alphaModFix/>
          </a:blip>
          <a:srcRect/>
          <a:stretch/>
        </p:blipFill>
        <p:spPr>
          <a:xfrm>
            <a:off x="408123" y="414071"/>
            <a:ext cx="8707331" cy="60552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18" name="Google Shape;218;p27"/>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19" name="Google Shape;219;p27" descr="8.jpg"/>
          <p:cNvPicPr preferRelativeResize="0"/>
          <p:nvPr/>
        </p:nvPicPr>
        <p:blipFill rotWithShape="1">
          <a:blip r:embed="rId3">
            <a:alphaModFix/>
          </a:blip>
          <a:srcRect l="20213" t="2653" r="20809" b="7887"/>
          <a:stretch/>
        </p:blipFill>
        <p:spPr>
          <a:xfrm>
            <a:off x="412044" y="414691"/>
            <a:ext cx="11367912" cy="60286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25" name="Google Shape;225;p28"/>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26" name="Google Shape;226;p28" descr="9.jpg"/>
          <p:cNvPicPr preferRelativeResize="0"/>
          <p:nvPr/>
        </p:nvPicPr>
        <p:blipFill rotWithShape="1">
          <a:blip r:embed="rId3">
            <a:alphaModFix/>
          </a:blip>
          <a:srcRect l="20545" t="1817" r="33797" b="31376"/>
          <a:stretch/>
        </p:blipFill>
        <p:spPr>
          <a:xfrm>
            <a:off x="417688" y="417688"/>
            <a:ext cx="11367911" cy="59881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32" name="Google Shape;232;p29"/>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33" name="Google Shape;233;p29" descr="10.jpg"/>
          <p:cNvPicPr preferRelativeResize="0"/>
          <p:nvPr/>
        </p:nvPicPr>
        <p:blipFill rotWithShape="1">
          <a:blip r:embed="rId3">
            <a:alphaModFix/>
          </a:blip>
          <a:srcRect l="20153" t="3519" r="19947" b="3450"/>
          <a:stretch/>
        </p:blipFill>
        <p:spPr>
          <a:xfrm>
            <a:off x="395111" y="397234"/>
            <a:ext cx="11401778" cy="60600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39" name="Google Shape;239;p30"/>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40" name="Google Shape;240;p30" descr="11.jpg"/>
          <p:cNvPicPr preferRelativeResize="0"/>
          <p:nvPr/>
        </p:nvPicPr>
        <p:blipFill rotWithShape="1">
          <a:blip r:embed="rId3">
            <a:alphaModFix/>
          </a:blip>
          <a:srcRect l="19877" t="132" r="20123" b="1911"/>
          <a:stretch/>
        </p:blipFill>
        <p:spPr>
          <a:xfrm>
            <a:off x="406399" y="395110"/>
            <a:ext cx="11367911" cy="60621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46" name="Google Shape;246;p31"/>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47" name="Google Shape;247;p31" descr="qqqww.png"/>
          <p:cNvPicPr preferRelativeResize="0"/>
          <p:nvPr/>
        </p:nvPicPr>
        <p:blipFill rotWithShape="1">
          <a:blip r:embed="rId3">
            <a:alphaModFix/>
          </a:blip>
          <a:srcRect/>
          <a:stretch/>
        </p:blipFill>
        <p:spPr>
          <a:xfrm>
            <a:off x="3369734" y="405149"/>
            <a:ext cx="5452532" cy="60477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53" name="Google Shape;253;p32"/>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54" name="Google Shape;254;p32" descr="12.jpg"/>
          <p:cNvPicPr preferRelativeResize="0"/>
          <p:nvPr/>
        </p:nvPicPr>
        <p:blipFill rotWithShape="1">
          <a:blip r:embed="rId3">
            <a:alphaModFix/>
          </a:blip>
          <a:srcRect l="19183" t="2168" r="20758" b="3547"/>
          <a:stretch/>
        </p:blipFill>
        <p:spPr>
          <a:xfrm>
            <a:off x="428976" y="428976"/>
            <a:ext cx="11334046" cy="59944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60" name="Google Shape;260;p33"/>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61" name="Google Shape;261;p33" descr="13.jpg"/>
          <p:cNvPicPr preferRelativeResize="0"/>
          <p:nvPr/>
        </p:nvPicPr>
        <p:blipFill rotWithShape="1">
          <a:blip r:embed="rId3">
            <a:alphaModFix/>
          </a:blip>
          <a:srcRect l="7476" t="12896" r="7525" b="18320"/>
          <a:stretch/>
        </p:blipFill>
        <p:spPr>
          <a:xfrm>
            <a:off x="395110" y="395110"/>
            <a:ext cx="11390490" cy="60508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67" name="Google Shape;267;p34"/>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268" name="Google Shape;268;p34" descr="14.jpg"/>
          <p:cNvPicPr preferRelativeResize="0"/>
          <p:nvPr/>
        </p:nvPicPr>
        <p:blipFill rotWithShape="1">
          <a:blip r:embed="rId3">
            <a:alphaModFix/>
          </a:blip>
          <a:srcRect l="8464" t="-343" r="8699" b="3773"/>
          <a:stretch/>
        </p:blipFill>
        <p:spPr>
          <a:xfrm>
            <a:off x="412043" y="395224"/>
            <a:ext cx="11362267" cy="60394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374791" y="286603"/>
            <a:ext cx="10058400" cy="11169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a:t>WHAT IS THE MEDIASTNUM?</a:t>
            </a:r>
            <a:endParaRPr/>
          </a:p>
        </p:txBody>
      </p:sp>
      <p:sp>
        <p:nvSpPr>
          <p:cNvPr id="150" name="Google Shape;150;p16"/>
          <p:cNvSpPr txBox="1">
            <a:spLocks noGrp="1"/>
          </p:cNvSpPr>
          <p:nvPr>
            <p:ph type="body" idx="1"/>
          </p:nvPr>
        </p:nvSpPr>
        <p:spPr>
          <a:xfrm>
            <a:off x="374791" y="1403527"/>
            <a:ext cx="5510773" cy="5566685"/>
          </a:xfrm>
          <a:prstGeom prst="rect">
            <a:avLst/>
          </a:prstGeom>
          <a:noFill/>
          <a:ln>
            <a:noFill/>
          </a:ln>
        </p:spPr>
        <p:txBody>
          <a:bodyPr spcFirstLastPara="1" wrap="square" lIns="91425" tIns="45700" rIns="91425" bIns="45700" anchor="t" anchorCtr="0">
            <a:normAutofit/>
          </a:bodyPr>
          <a:lstStyle/>
          <a:p>
            <a:pPr marL="182880" lvl="0" indent="-228600" algn="l" rtl="0">
              <a:lnSpc>
                <a:spcPct val="110000"/>
              </a:lnSpc>
              <a:spcBef>
                <a:spcPts val="0"/>
              </a:spcBef>
              <a:spcAft>
                <a:spcPts val="0"/>
              </a:spcAft>
              <a:buSzPts val="3600"/>
              <a:buChar char="◦"/>
            </a:pPr>
            <a:r>
              <a:rPr lang="en-US" sz="3600">
                <a:solidFill>
                  <a:srgbClr val="000000"/>
                </a:solidFill>
                <a:latin typeface="Arial"/>
                <a:ea typeface="Arial"/>
                <a:cs typeface="Arial"/>
                <a:sym typeface="Arial"/>
              </a:rPr>
              <a:t>It’s the central compartment of thoracic cavity ,covered on each side by </a:t>
            </a:r>
            <a:r>
              <a:rPr lang="en-US" sz="3600" b="0" i="0">
                <a:solidFill>
                  <a:srgbClr val="000000"/>
                </a:solidFill>
                <a:latin typeface="Arial"/>
                <a:ea typeface="Arial"/>
                <a:cs typeface="Arial"/>
                <a:sym typeface="Arial"/>
              </a:rPr>
              <a:t>mediastinal pleura , contain all thoracic viscera and structure </a:t>
            </a:r>
            <a:r>
              <a:rPr lang="en-US" sz="3600" b="1" i="0">
                <a:solidFill>
                  <a:srgbClr val="00B050"/>
                </a:solidFill>
                <a:latin typeface="Arial"/>
                <a:ea typeface="Arial"/>
                <a:cs typeface="Arial"/>
                <a:sym typeface="Arial"/>
              </a:rPr>
              <a:t>except</a:t>
            </a:r>
            <a:r>
              <a:rPr lang="en-US" sz="3600" b="1" i="0">
                <a:solidFill>
                  <a:srgbClr val="FF0000"/>
                </a:solidFill>
                <a:latin typeface="Arial"/>
                <a:ea typeface="Arial"/>
                <a:cs typeface="Arial"/>
                <a:sym typeface="Arial"/>
              </a:rPr>
              <a:t> </a:t>
            </a:r>
            <a:r>
              <a:rPr lang="en-US" sz="3600" b="0" i="0">
                <a:solidFill>
                  <a:srgbClr val="000000"/>
                </a:solidFill>
                <a:latin typeface="Arial"/>
                <a:ea typeface="Arial"/>
                <a:cs typeface="Arial"/>
                <a:sym typeface="Arial"/>
              </a:rPr>
              <a:t>the lungs.</a:t>
            </a:r>
            <a:endParaRPr/>
          </a:p>
          <a:p>
            <a:pPr marL="0" lvl="0" indent="0" algn="l" rtl="0">
              <a:lnSpc>
                <a:spcPct val="110000"/>
              </a:lnSpc>
              <a:spcBef>
                <a:spcPts val="900"/>
              </a:spcBef>
              <a:spcAft>
                <a:spcPts val="0"/>
              </a:spcAft>
              <a:buSzPts val="3600"/>
              <a:buNone/>
            </a:pPr>
            <a:endParaRPr sz="3600" b="0" i="0">
              <a:solidFill>
                <a:srgbClr val="000000"/>
              </a:solidFill>
              <a:latin typeface="Arial"/>
              <a:ea typeface="Arial"/>
              <a:cs typeface="Arial"/>
              <a:sym typeface="Arial"/>
            </a:endParaRPr>
          </a:p>
          <a:p>
            <a:pPr marL="182880" lvl="0" indent="-87629" algn="l" rtl="0">
              <a:lnSpc>
                <a:spcPct val="110000"/>
              </a:lnSpc>
              <a:spcBef>
                <a:spcPts val="900"/>
              </a:spcBef>
              <a:spcAft>
                <a:spcPts val="0"/>
              </a:spcAft>
              <a:buSzPts val="1500"/>
              <a:buNone/>
            </a:pPr>
            <a:endParaRPr/>
          </a:p>
        </p:txBody>
      </p:sp>
      <p:pic>
        <p:nvPicPr>
          <p:cNvPr id="151" name="Google Shape;151;p16"/>
          <p:cNvPicPr preferRelativeResize="0"/>
          <p:nvPr/>
        </p:nvPicPr>
        <p:blipFill rotWithShape="1">
          <a:blip r:embed="rId3">
            <a:alphaModFix/>
          </a:blip>
          <a:srcRect/>
          <a:stretch/>
        </p:blipFill>
        <p:spPr>
          <a:xfrm>
            <a:off x="5829021" y="1079500"/>
            <a:ext cx="5988188" cy="5397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74" name="Google Shape;274;p35"/>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sp>
        <p:nvSpPr>
          <p:cNvPr id="275" name="Google Shape;275;p35"/>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2626"/>
              </a:buClr>
              <a:buSzPts val="4400"/>
              <a:buFont typeface="Avenir"/>
              <a:buNone/>
            </a:pPr>
            <a:r>
              <a:rPr lang="en-US" sz="4400" b="0" i="0" u="none" strike="noStrike" cap="none">
                <a:solidFill>
                  <a:srgbClr val="262626"/>
                </a:solidFill>
                <a:latin typeface="Avenir"/>
                <a:ea typeface="Avenir"/>
                <a:cs typeface="Avenir"/>
                <a:sym typeface="Avenir"/>
              </a:rPr>
              <a:t>TB</a:t>
            </a:r>
            <a:endParaRPr/>
          </a:p>
        </p:txBody>
      </p:sp>
      <p:pic>
        <p:nvPicPr>
          <p:cNvPr id="276" name="Google Shape;276;p35" descr="a.jpg"/>
          <p:cNvPicPr preferRelativeResize="0"/>
          <p:nvPr/>
        </p:nvPicPr>
        <p:blipFill rotWithShape="1">
          <a:blip r:embed="rId3">
            <a:alphaModFix/>
          </a:blip>
          <a:srcRect/>
          <a:stretch/>
        </p:blipFill>
        <p:spPr>
          <a:xfrm>
            <a:off x="5113867" y="465666"/>
            <a:ext cx="6620933" cy="5957712"/>
          </a:xfrm>
          <a:prstGeom prst="rect">
            <a:avLst/>
          </a:prstGeom>
          <a:noFill/>
          <a:ln>
            <a:noFill/>
          </a:ln>
        </p:spPr>
      </p:pic>
      <p:sp>
        <p:nvSpPr>
          <p:cNvPr id="277" name="Google Shape;277;p35"/>
          <p:cNvSpPr txBox="1"/>
          <p:nvPr/>
        </p:nvSpPr>
        <p:spPr>
          <a:xfrm>
            <a:off x="620889" y="2191122"/>
            <a:ext cx="3951111" cy="255454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D8D8D8"/>
                </a:solidFill>
                <a:latin typeface="Avenir"/>
                <a:ea typeface="Avenir"/>
                <a:cs typeface="Avenir"/>
                <a:sym typeface="Avenir"/>
              </a:rPr>
              <a:t>Lymph node enlargement </a:t>
            </a:r>
            <a:r>
              <a:rPr lang="en-US" sz="3200" b="1" i="0" u="none" strike="noStrike" cap="none">
                <a:solidFill>
                  <a:schemeClr val="lt1"/>
                </a:solidFill>
                <a:latin typeface="Avenir"/>
                <a:ea typeface="Avenir"/>
                <a:cs typeface="Avenir"/>
                <a:sym typeface="Avenir"/>
              </a:rPr>
              <a:t>Hilar lymphadenopathy </a:t>
            </a:r>
            <a:r>
              <a:rPr lang="en-US" sz="3200" b="1" i="0" u="none" strike="noStrike" cap="none">
                <a:solidFill>
                  <a:srgbClr val="D8D8D8"/>
                </a:solidFill>
                <a:latin typeface="Avenir"/>
                <a:ea typeface="Avenir"/>
                <a:cs typeface="Avenir"/>
                <a:sym typeface="Avenir"/>
              </a:rPr>
              <a:t>(unilateral mainly in RT) </a:t>
            </a:r>
            <a:endParaRPr sz="3200" b="1" i="0" u="none" strike="noStrike" cap="none">
              <a:solidFill>
                <a:srgbClr val="D8D8D8"/>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83" name="Google Shape;283;p36"/>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sp>
        <p:nvSpPr>
          <p:cNvPr id="284" name="Google Shape;284;p36"/>
          <p:cNvSpPr txBox="1"/>
          <p:nvPr/>
        </p:nvSpPr>
        <p:spPr>
          <a:xfrm>
            <a:off x="1552223" y="2857500"/>
            <a:ext cx="2252133"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2626"/>
              </a:buClr>
              <a:buSzPts val="6600"/>
              <a:buFont typeface="Avenir"/>
              <a:buNone/>
            </a:pPr>
            <a:r>
              <a:rPr lang="en-US" sz="6600" b="0" i="0" u="none" strike="noStrike" cap="none">
                <a:solidFill>
                  <a:srgbClr val="262626"/>
                </a:solidFill>
                <a:latin typeface="Avenir"/>
                <a:ea typeface="Avenir"/>
                <a:cs typeface="Avenir"/>
                <a:sym typeface="Avenir"/>
              </a:rPr>
              <a:t>TB</a:t>
            </a:r>
            <a:endParaRPr/>
          </a:p>
        </p:txBody>
      </p:sp>
      <p:pic>
        <p:nvPicPr>
          <p:cNvPr id="285" name="Google Shape;285;p36" descr="d.jpg"/>
          <p:cNvPicPr preferRelativeResize="0"/>
          <p:nvPr/>
        </p:nvPicPr>
        <p:blipFill rotWithShape="1">
          <a:blip r:embed="rId3">
            <a:alphaModFix/>
          </a:blip>
          <a:srcRect/>
          <a:stretch/>
        </p:blipFill>
        <p:spPr>
          <a:xfrm>
            <a:off x="5716765" y="437444"/>
            <a:ext cx="6018035" cy="60085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291" name="Google Shape;291;p37"/>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sp>
        <p:nvSpPr>
          <p:cNvPr id="292" name="Google Shape;292;p37"/>
          <p:cNvSpPr txBox="1"/>
          <p:nvPr/>
        </p:nvSpPr>
        <p:spPr>
          <a:xfrm>
            <a:off x="457200" y="905256"/>
            <a:ext cx="4340578" cy="504748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4400"/>
              <a:buFont typeface="Avenir"/>
              <a:buNone/>
            </a:pPr>
            <a:r>
              <a:rPr lang="en-US" sz="4400" b="0" i="0" u="none" strike="noStrike" cap="none">
                <a:solidFill>
                  <a:srgbClr val="C00000"/>
                </a:solidFill>
                <a:latin typeface="Avenir"/>
                <a:ea typeface="Avenir"/>
                <a:cs typeface="Avenir"/>
                <a:sym typeface="Avenir"/>
              </a:rPr>
              <a:t>Aortic arch aneurysm</a:t>
            </a:r>
            <a:endParaRPr sz="4400" b="0" i="0" u="none" strike="noStrike" cap="none">
              <a:solidFill>
                <a:srgbClr val="262626"/>
              </a:solidFill>
              <a:latin typeface="Avenir"/>
              <a:ea typeface="Avenir"/>
              <a:cs typeface="Avenir"/>
              <a:sym typeface="Avenir"/>
            </a:endParaRPr>
          </a:p>
        </p:txBody>
      </p:sp>
      <p:pic>
        <p:nvPicPr>
          <p:cNvPr id="293" name="Google Shape;293;p37" descr="h.jpg"/>
          <p:cNvPicPr preferRelativeResize="0"/>
          <p:nvPr/>
        </p:nvPicPr>
        <p:blipFill rotWithShape="1">
          <a:blip r:embed="rId3">
            <a:alphaModFix/>
          </a:blip>
          <a:srcRect/>
          <a:stretch/>
        </p:blipFill>
        <p:spPr>
          <a:xfrm>
            <a:off x="4933245" y="417689"/>
            <a:ext cx="6801556" cy="59946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8"/>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0000"/>
              </a:buClr>
              <a:buSzPts val="4000"/>
              <a:buFont typeface="Franklin Gothic"/>
              <a:buNone/>
            </a:pPr>
            <a:r>
              <a:rPr lang="en-US" sz="4000" b="0" i="1" u="none" strike="noStrike" cap="none">
                <a:solidFill>
                  <a:srgbClr val="FF0000"/>
                </a:solidFill>
                <a:latin typeface="Franklin Gothic"/>
                <a:ea typeface="Franklin Gothic"/>
                <a:cs typeface="Franklin Gothic"/>
                <a:sym typeface="Franklin Gothic"/>
              </a:rPr>
              <a:t>Sarcoidosis</a:t>
            </a:r>
            <a:endParaRPr sz="4000" b="0" i="0" u="none" strike="noStrike" cap="none">
              <a:solidFill>
                <a:srgbClr val="262626"/>
              </a:solidFill>
              <a:latin typeface="Avenir"/>
              <a:ea typeface="Avenir"/>
              <a:cs typeface="Avenir"/>
              <a:sym typeface="Avenir"/>
            </a:endParaRPr>
          </a:p>
        </p:txBody>
      </p:sp>
      <p:sp>
        <p:nvSpPr>
          <p:cNvPr id="299" name="Google Shape;299;p38"/>
          <p:cNvSpPr txBox="1"/>
          <p:nvPr/>
        </p:nvSpPr>
        <p:spPr>
          <a:xfrm>
            <a:off x="457200" y="1417637"/>
            <a:ext cx="11277600" cy="5041035"/>
          </a:xfrm>
          <a:prstGeom prst="rect">
            <a:avLst/>
          </a:prstGeom>
          <a:noFill/>
          <a:ln>
            <a:noFill/>
          </a:ln>
        </p:spPr>
        <p:txBody>
          <a:bodyPr spcFirstLastPara="1" wrap="square" lIns="91425" tIns="45700" rIns="91425" bIns="45700" anchor="t" anchorCtr="0">
            <a:normAutofit/>
          </a:bodyPr>
          <a:lstStyle/>
          <a:p>
            <a:pPr marL="182880" marR="0" lvl="0" indent="-228600" algn="l" rtl="0">
              <a:lnSpc>
                <a:spcPct val="80000"/>
              </a:lnSpc>
              <a:spcBef>
                <a:spcPts val="0"/>
              </a:spcBef>
              <a:spcAft>
                <a:spcPts val="0"/>
              </a:spcAft>
              <a:buClr>
                <a:srgbClr val="FF9900"/>
              </a:buClr>
              <a:buSzPts val="3600"/>
              <a:buFont typeface="Noto Sans Symbols"/>
              <a:buChar char="⮚"/>
            </a:pPr>
            <a:r>
              <a:rPr lang="en-US" sz="3600" b="0" i="0" u="none" strike="noStrike" cap="none">
                <a:solidFill>
                  <a:schemeClr val="dk1"/>
                </a:solidFill>
                <a:latin typeface="Avenir"/>
                <a:ea typeface="Avenir"/>
                <a:cs typeface="Avenir"/>
                <a:sym typeface="Avenir"/>
              </a:rPr>
              <a:t>Is multisystemic disease of unknown etiology.</a:t>
            </a:r>
            <a:endParaRPr/>
          </a:p>
          <a:p>
            <a:pPr marL="182880" marR="0" lvl="0" indent="-228600" algn="l" rtl="0">
              <a:lnSpc>
                <a:spcPct val="80000"/>
              </a:lnSpc>
              <a:spcBef>
                <a:spcPts val="900"/>
              </a:spcBef>
              <a:spcAft>
                <a:spcPts val="0"/>
              </a:spcAft>
              <a:buClr>
                <a:srgbClr val="FF9900"/>
              </a:buClr>
              <a:buSzPts val="3600"/>
              <a:buFont typeface="Noto Sans Symbols"/>
              <a:buChar char="⮚"/>
            </a:pPr>
            <a:r>
              <a:rPr lang="en-US" sz="3600" b="0" i="0" u="none" strike="noStrike" cap="none">
                <a:solidFill>
                  <a:schemeClr val="dk1"/>
                </a:solidFill>
                <a:latin typeface="Avenir"/>
                <a:ea typeface="Avenir"/>
                <a:cs typeface="Avenir"/>
                <a:sym typeface="Avenir"/>
              </a:rPr>
              <a:t>It is characterized by the development of </a:t>
            </a:r>
            <a:r>
              <a:rPr lang="en-US" sz="3600" b="1" i="0" u="none" strike="noStrike" cap="none">
                <a:solidFill>
                  <a:srgbClr val="F1CBB4"/>
                </a:solidFill>
                <a:latin typeface="Avenir"/>
                <a:ea typeface="Avenir"/>
                <a:cs typeface="Avenir"/>
                <a:sym typeface="Avenir"/>
              </a:rPr>
              <a:t>non-caseating granulomas</a:t>
            </a:r>
            <a:r>
              <a:rPr lang="en-US" sz="3600" b="0" i="0" u="none" strike="noStrike" cap="none">
                <a:solidFill>
                  <a:schemeClr val="dk1"/>
                </a:solidFill>
                <a:latin typeface="Avenir"/>
                <a:ea typeface="Avenir"/>
                <a:cs typeface="Avenir"/>
                <a:sym typeface="Avenir"/>
              </a:rPr>
              <a:t>,which either resolve or become fibrotic.</a:t>
            </a:r>
            <a:endParaRPr/>
          </a:p>
          <a:p>
            <a:pPr marL="182880" marR="0" lvl="0" indent="-228600" algn="l" rtl="0">
              <a:lnSpc>
                <a:spcPct val="80000"/>
              </a:lnSpc>
              <a:spcBef>
                <a:spcPts val="900"/>
              </a:spcBef>
              <a:spcAft>
                <a:spcPts val="0"/>
              </a:spcAft>
              <a:buClr>
                <a:srgbClr val="FF9900"/>
              </a:buClr>
              <a:buSzPts val="3600"/>
              <a:buFont typeface="Noto Sans Symbols"/>
              <a:buChar char="⮚"/>
            </a:pPr>
            <a:r>
              <a:rPr lang="en-US" sz="3600" b="0" i="0" u="none" strike="noStrike" cap="none">
                <a:solidFill>
                  <a:schemeClr val="dk1"/>
                </a:solidFill>
                <a:latin typeface="Avenir"/>
                <a:ea typeface="Avenir"/>
                <a:cs typeface="Avenir"/>
                <a:sym typeface="Avenir"/>
              </a:rPr>
              <a:t>Sarcoidosis commonly causes thoracic lymphadenopathy, predominantly affecting the bronchopulmonary nodes (Hilar nodes).</a:t>
            </a:r>
            <a:endParaRPr/>
          </a:p>
          <a:p>
            <a:pPr marL="182880" marR="0" lvl="0" indent="-228600" algn="l" rtl="0">
              <a:lnSpc>
                <a:spcPct val="80000"/>
              </a:lnSpc>
              <a:spcBef>
                <a:spcPts val="900"/>
              </a:spcBef>
              <a:spcAft>
                <a:spcPts val="0"/>
              </a:spcAft>
              <a:buClr>
                <a:srgbClr val="FF9900"/>
              </a:buClr>
              <a:buSzPts val="3600"/>
              <a:buFont typeface="Noto Sans Symbols"/>
              <a:buChar char="⮚"/>
            </a:pPr>
            <a:r>
              <a:rPr lang="en-US" sz="3600" b="0" i="0" u="none" strike="noStrike" cap="none">
                <a:solidFill>
                  <a:schemeClr val="dk1"/>
                </a:solidFill>
                <a:latin typeface="Avenir"/>
                <a:ea typeface="Avenir"/>
                <a:cs typeface="Avenir"/>
                <a:sym typeface="Avenir"/>
              </a:rPr>
              <a:t>The hilar Lymph nodes enlargement is almost always bilateral and symmetrical.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305" name="Google Shape;305;p39"/>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sp>
        <p:nvSpPr>
          <p:cNvPr id="306" name="Google Shape;306;p39"/>
          <p:cNvSpPr txBox="1"/>
          <p:nvPr/>
        </p:nvSpPr>
        <p:spPr>
          <a:xfrm>
            <a:off x="863600" y="2884932"/>
            <a:ext cx="82296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0000"/>
              </a:buClr>
              <a:buSzPts val="4000"/>
              <a:buFont typeface="Franklin Gothic"/>
              <a:buNone/>
            </a:pPr>
            <a:r>
              <a:rPr lang="en-US" sz="4000" b="0" i="1" u="none" strike="noStrike" cap="none">
                <a:solidFill>
                  <a:srgbClr val="FF0000"/>
                </a:solidFill>
                <a:latin typeface="Franklin Gothic"/>
                <a:ea typeface="Franklin Gothic"/>
                <a:cs typeface="Franklin Gothic"/>
                <a:sym typeface="Franklin Gothic"/>
              </a:rPr>
              <a:t>Sarcoidosis</a:t>
            </a:r>
            <a:endParaRPr sz="4000" b="0" i="0" u="none" strike="noStrike" cap="none">
              <a:solidFill>
                <a:srgbClr val="262626"/>
              </a:solidFill>
              <a:latin typeface="Avenir"/>
              <a:ea typeface="Avenir"/>
              <a:cs typeface="Avenir"/>
              <a:sym typeface="Avenir"/>
            </a:endParaRPr>
          </a:p>
        </p:txBody>
      </p:sp>
      <p:pic>
        <p:nvPicPr>
          <p:cNvPr id="307" name="Google Shape;307;p39" descr="utuyt.jpg"/>
          <p:cNvPicPr preferRelativeResize="0"/>
          <p:nvPr/>
        </p:nvPicPr>
        <p:blipFill rotWithShape="1">
          <a:blip r:embed="rId3">
            <a:alphaModFix/>
          </a:blip>
          <a:srcRect/>
          <a:stretch/>
        </p:blipFill>
        <p:spPr>
          <a:xfrm>
            <a:off x="4468692" y="437444"/>
            <a:ext cx="7266108" cy="60085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352420" y="257582"/>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b="1"/>
              <a:t>Posterior mediastinal borders </a:t>
            </a:r>
            <a:br>
              <a:rPr lang="en-US" sz="4400" b="1" i="0">
                <a:solidFill>
                  <a:srgbClr val="345D7E"/>
                </a:solidFill>
                <a:latin typeface="Arial"/>
                <a:ea typeface="Arial"/>
                <a:cs typeface="Arial"/>
                <a:sym typeface="Arial"/>
              </a:rPr>
            </a:br>
            <a:endParaRPr/>
          </a:p>
        </p:txBody>
      </p:sp>
      <p:sp>
        <p:nvSpPr>
          <p:cNvPr id="313" name="Google Shape;313;p40"/>
          <p:cNvSpPr txBox="1">
            <a:spLocks noGrp="1"/>
          </p:cNvSpPr>
          <p:nvPr>
            <p:ph type="body" idx="1"/>
          </p:nvPr>
        </p:nvSpPr>
        <p:spPr>
          <a:xfrm>
            <a:off x="352420" y="793607"/>
            <a:ext cx="7564590" cy="1516406"/>
          </a:xfrm>
          <a:prstGeom prst="rect">
            <a:avLst/>
          </a:prstGeom>
          <a:noFill/>
          <a:ln>
            <a:noFill/>
          </a:ln>
        </p:spPr>
        <p:txBody>
          <a:bodyPr spcFirstLastPara="1" wrap="square" lIns="91425" tIns="45700" rIns="91425" bIns="45700" anchor="t" anchorCtr="0">
            <a:normAutofit/>
          </a:bodyPr>
          <a:lstStyle/>
          <a:p>
            <a:pPr marL="182880" lvl="0" indent="-203200" algn="l" rtl="0">
              <a:lnSpc>
                <a:spcPct val="110000"/>
              </a:lnSpc>
              <a:spcBef>
                <a:spcPts val="0"/>
              </a:spcBef>
              <a:spcAft>
                <a:spcPts val="0"/>
              </a:spcAft>
              <a:buSzPts val="3200"/>
              <a:buFont typeface="Courier New"/>
              <a:buChar char="o"/>
            </a:pPr>
            <a:r>
              <a:rPr lang="en-US" sz="3200" b="1">
                <a:solidFill>
                  <a:srgbClr val="0C0C0C"/>
                </a:solidFill>
                <a:latin typeface="Arial"/>
                <a:ea typeface="Arial"/>
                <a:cs typeface="Arial"/>
                <a:sym typeface="Arial"/>
              </a:rPr>
              <a:t>Sup : thoracic plane</a:t>
            </a:r>
            <a:endParaRPr/>
          </a:p>
          <a:p>
            <a:pPr marL="182880" lvl="0" indent="-203200" algn="l" rtl="0">
              <a:lnSpc>
                <a:spcPct val="110000"/>
              </a:lnSpc>
              <a:spcBef>
                <a:spcPts val="900"/>
              </a:spcBef>
              <a:spcAft>
                <a:spcPts val="0"/>
              </a:spcAft>
              <a:buSzPts val="3200"/>
              <a:buFont typeface="Courier New"/>
              <a:buChar char="o"/>
            </a:pPr>
            <a:r>
              <a:rPr lang="en-US" sz="3200" b="1">
                <a:solidFill>
                  <a:srgbClr val="0C0C0C"/>
                </a:solidFill>
                <a:latin typeface="Arial"/>
                <a:ea typeface="Arial"/>
                <a:cs typeface="Arial"/>
                <a:sym typeface="Arial"/>
              </a:rPr>
              <a:t>Inf :  diaphragm </a:t>
            </a:r>
            <a:endParaRPr/>
          </a:p>
        </p:txBody>
      </p:sp>
      <p:sp>
        <p:nvSpPr>
          <p:cNvPr id="314" name="Google Shape;314;p40"/>
          <p:cNvSpPr txBox="1"/>
          <p:nvPr/>
        </p:nvSpPr>
        <p:spPr>
          <a:xfrm>
            <a:off x="372910" y="1910258"/>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2626"/>
              </a:buClr>
              <a:buSzPts val="4000"/>
              <a:buFont typeface="Avenir"/>
              <a:buNone/>
            </a:pPr>
            <a:r>
              <a:rPr lang="en-US" sz="4000" b="1" i="0" u="none" strike="noStrike" cap="none">
                <a:solidFill>
                  <a:srgbClr val="262626"/>
                </a:solidFill>
                <a:latin typeface="Avenir"/>
                <a:ea typeface="Avenir"/>
                <a:cs typeface="Avenir"/>
                <a:sym typeface="Avenir"/>
              </a:rPr>
              <a:t>Posterior mediastinum component </a:t>
            </a:r>
            <a:endParaRPr/>
          </a:p>
        </p:txBody>
      </p:sp>
      <p:sp>
        <p:nvSpPr>
          <p:cNvPr id="315" name="Google Shape;315;p40"/>
          <p:cNvSpPr txBox="1"/>
          <p:nvPr/>
        </p:nvSpPr>
        <p:spPr>
          <a:xfrm>
            <a:off x="352420" y="2836065"/>
            <a:ext cx="11466670" cy="3670894"/>
          </a:xfrm>
          <a:prstGeom prst="rect">
            <a:avLst/>
          </a:prstGeom>
          <a:noFill/>
          <a:ln>
            <a:noFill/>
          </a:ln>
        </p:spPr>
        <p:txBody>
          <a:bodyPr spcFirstLastPara="1" wrap="square" lIns="91425" tIns="45700" rIns="91425" bIns="45700" anchor="t" anchorCtr="0">
            <a:normAutofit/>
          </a:bodyPr>
          <a:lstStyle/>
          <a:p>
            <a:pPr marL="182880" marR="0" lvl="0" indent="-182880" algn="l" rtl="0">
              <a:lnSpc>
                <a:spcPct val="100000"/>
              </a:lnSpc>
              <a:spcBef>
                <a:spcPts val="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Thoracic part of descending aorta</a:t>
            </a:r>
            <a:endParaRPr/>
          </a:p>
          <a:p>
            <a:pPr marL="182880" marR="0" lvl="0" indent="-182880" algn="l" rtl="0">
              <a:lnSpc>
                <a:spcPct val="100000"/>
              </a:lnSpc>
              <a:spcBef>
                <a:spcPts val="90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Azygos vein, hemiazygos and accessory hemiazygos veins</a:t>
            </a:r>
            <a:endParaRPr/>
          </a:p>
          <a:p>
            <a:pPr marL="182880" marR="0" lvl="0" indent="-182880" algn="l" rtl="0">
              <a:lnSpc>
                <a:spcPct val="100000"/>
              </a:lnSpc>
              <a:spcBef>
                <a:spcPts val="90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Autonomic nerves (Vagus nerve, splanchnic nerves, sympathetic chain)</a:t>
            </a:r>
            <a:endParaRPr/>
          </a:p>
          <a:p>
            <a:pPr marL="182880" marR="0" lvl="0" indent="-182880" algn="l" rtl="0">
              <a:lnSpc>
                <a:spcPct val="100000"/>
              </a:lnSpc>
              <a:spcBef>
                <a:spcPts val="90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Esophagus</a:t>
            </a:r>
            <a:endParaRPr/>
          </a:p>
          <a:p>
            <a:pPr marL="182880" marR="0" lvl="0" indent="-182880" algn="l" rtl="0">
              <a:lnSpc>
                <a:spcPct val="100000"/>
              </a:lnSpc>
              <a:spcBef>
                <a:spcPts val="90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Thoracic duct </a:t>
            </a:r>
            <a:endParaRPr/>
          </a:p>
          <a:p>
            <a:pPr marL="182880" marR="0" lvl="0" indent="-182880" algn="l" rtl="0">
              <a:lnSpc>
                <a:spcPct val="100000"/>
              </a:lnSpc>
              <a:spcBef>
                <a:spcPts val="900"/>
              </a:spcBef>
              <a:spcAft>
                <a:spcPts val="0"/>
              </a:spcAft>
              <a:buClr>
                <a:schemeClr val="dk2"/>
              </a:buClr>
              <a:buSzPts val="2800"/>
              <a:buFont typeface="Noto Sans Symbols"/>
              <a:buChar char="▪"/>
            </a:pPr>
            <a:r>
              <a:rPr lang="en-US" sz="2800" b="0" i="0" u="none" strike="noStrike" cap="none">
                <a:solidFill>
                  <a:schemeClr val="dk1"/>
                </a:solidFill>
                <a:latin typeface="Avenir"/>
                <a:ea typeface="Avenir"/>
                <a:cs typeface="Avenir"/>
                <a:sym typeface="Avenir"/>
              </a:rPr>
              <a:t>Fat and lymph nodes </a:t>
            </a:r>
            <a:endParaRPr/>
          </a:p>
          <a:p>
            <a:pPr marL="182880" marR="0" lvl="0" indent="-30479" algn="l" rtl="0">
              <a:lnSpc>
                <a:spcPct val="100000"/>
              </a:lnSpc>
              <a:spcBef>
                <a:spcPts val="900"/>
              </a:spcBef>
              <a:spcAft>
                <a:spcPts val="0"/>
              </a:spcAft>
              <a:buClr>
                <a:schemeClr val="dk2"/>
              </a:buClr>
              <a:buSzPts val="2400"/>
              <a:buFont typeface="Arial"/>
              <a:buNone/>
            </a:pPr>
            <a:endParaRPr sz="2400" b="0" i="0" u="none" strike="noStrike" cap="none">
              <a:solidFill>
                <a:schemeClr val="dk1"/>
              </a:solidFill>
              <a:latin typeface="Avenir"/>
              <a:ea typeface="Avenir"/>
              <a:cs typeface="Avenir"/>
              <a:sym typeface="Avenir"/>
            </a:endParaRPr>
          </a:p>
        </p:txBody>
      </p:sp>
      <p:sp>
        <p:nvSpPr>
          <p:cNvPr id="316" name="Google Shape;316;p40"/>
          <p:cNvSpPr txBox="1"/>
          <p:nvPr/>
        </p:nvSpPr>
        <p:spPr>
          <a:xfrm>
            <a:off x="4782415" y="892380"/>
            <a:ext cx="6875310" cy="107721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C0C0C"/>
              </a:buClr>
              <a:buSzPts val="3200"/>
              <a:buFont typeface="Courier New"/>
              <a:buChar char="o"/>
            </a:pPr>
            <a:r>
              <a:rPr lang="en-US" sz="3200" b="1" i="0" u="none" strike="noStrike" cap="none">
                <a:solidFill>
                  <a:srgbClr val="0C0C0C"/>
                </a:solidFill>
                <a:latin typeface="Arial"/>
                <a:ea typeface="Arial"/>
                <a:cs typeface="Arial"/>
                <a:sym typeface="Arial"/>
              </a:rPr>
              <a:t>Ant : pericardium </a:t>
            </a:r>
            <a:endParaRPr/>
          </a:p>
          <a:p>
            <a:pPr marL="457200" marR="0" lvl="0" indent="-457200" algn="l" rtl="0">
              <a:spcBef>
                <a:spcPts val="0"/>
              </a:spcBef>
              <a:spcAft>
                <a:spcPts val="0"/>
              </a:spcAft>
              <a:buClr>
                <a:srgbClr val="0C0C0C"/>
              </a:buClr>
              <a:buSzPts val="3200"/>
              <a:buFont typeface="Courier New"/>
              <a:buChar char="o"/>
            </a:pPr>
            <a:r>
              <a:rPr lang="en-US" sz="3200" b="1" i="0" u="none" strike="noStrike" cap="none">
                <a:solidFill>
                  <a:srgbClr val="0C0C0C"/>
                </a:solidFill>
                <a:latin typeface="Arial"/>
                <a:ea typeface="Arial"/>
                <a:cs typeface="Arial"/>
                <a:sym typeface="Arial"/>
              </a:rPr>
              <a:t>Post : ant border of spine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1"/>
          <p:cNvSpPr txBox="1">
            <a:spLocks noGrp="1"/>
          </p:cNvSpPr>
          <p:nvPr>
            <p:ph type="title"/>
          </p:nvPr>
        </p:nvSpPr>
        <p:spPr>
          <a:xfrm>
            <a:off x="378178" y="199261"/>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b="1"/>
              <a:t>Posterior mediastinum masses</a:t>
            </a:r>
            <a:endParaRPr/>
          </a:p>
        </p:txBody>
      </p:sp>
      <p:sp>
        <p:nvSpPr>
          <p:cNvPr id="322" name="Google Shape;322;p41"/>
          <p:cNvSpPr txBox="1">
            <a:spLocks noGrp="1"/>
          </p:cNvSpPr>
          <p:nvPr>
            <p:ph type="body" idx="1"/>
          </p:nvPr>
        </p:nvSpPr>
        <p:spPr>
          <a:xfrm>
            <a:off x="378178" y="1570861"/>
            <a:ext cx="11435644" cy="3931920"/>
          </a:xfrm>
          <a:prstGeom prst="rect">
            <a:avLst/>
          </a:prstGeom>
          <a:noFill/>
          <a:ln>
            <a:noFill/>
          </a:ln>
        </p:spPr>
        <p:txBody>
          <a:bodyPr spcFirstLastPara="1" wrap="square" lIns="91425" tIns="45700" rIns="91425" bIns="45700" anchor="t" anchorCtr="0">
            <a:normAutofit/>
          </a:bodyPr>
          <a:lstStyle/>
          <a:p>
            <a:pPr marL="182880" lvl="0" indent="-203200" algn="l" rtl="0">
              <a:lnSpc>
                <a:spcPct val="110000"/>
              </a:lnSpc>
              <a:spcBef>
                <a:spcPts val="0"/>
              </a:spcBef>
              <a:spcAft>
                <a:spcPts val="0"/>
              </a:spcAft>
              <a:buSzPts val="3200"/>
              <a:buChar char="◦"/>
            </a:pPr>
            <a:r>
              <a:rPr lang="en-US" sz="3200" b="1">
                <a:solidFill>
                  <a:srgbClr val="0C0C0C"/>
                </a:solidFill>
                <a:latin typeface="Arial"/>
                <a:ea typeface="Arial"/>
                <a:cs typeface="Arial"/>
                <a:sym typeface="Arial"/>
              </a:rPr>
              <a:t>Neurogenic tumors (ganglioneuroma , schwannoma , neuroblastoma).</a:t>
            </a:r>
            <a:endParaRPr/>
          </a:p>
          <a:p>
            <a:pPr marL="182880" lvl="0" indent="-203200" algn="l" rtl="0">
              <a:lnSpc>
                <a:spcPct val="110000"/>
              </a:lnSpc>
              <a:spcBef>
                <a:spcPts val="900"/>
              </a:spcBef>
              <a:spcAft>
                <a:spcPts val="0"/>
              </a:spcAft>
              <a:buSzPts val="3200"/>
              <a:buChar char="◦"/>
            </a:pPr>
            <a:r>
              <a:rPr lang="en-US" sz="3200" b="1">
                <a:solidFill>
                  <a:srgbClr val="0C0C0C"/>
                </a:solidFill>
                <a:latin typeface="Arial"/>
                <a:ea typeface="Arial"/>
                <a:cs typeface="Arial"/>
                <a:sym typeface="Arial"/>
              </a:rPr>
              <a:t>Aneurysm of descending aorta.</a:t>
            </a:r>
            <a:endParaRPr/>
          </a:p>
          <a:p>
            <a:pPr marL="182880" lvl="0" indent="-203200" algn="l" rtl="0">
              <a:lnSpc>
                <a:spcPct val="110000"/>
              </a:lnSpc>
              <a:spcBef>
                <a:spcPts val="900"/>
              </a:spcBef>
              <a:spcAft>
                <a:spcPts val="0"/>
              </a:spcAft>
              <a:buSzPts val="3200"/>
              <a:buChar char="◦"/>
            </a:pPr>
            <a:r>
              <a:rPr lang="en-US" sz="3200" b="1">
                <a:solidFill>
                  <a:srgbClr val="0C0C0C"/>
                </a:solidFill>
                <a:latin typeface="Arial"/>
                <a:ea typeface="Arial"/>
                <a:cs typeface="Arial"/>
                <a:sym typeface="Arial"/>
              </a:rPr>
              <a:t>Hiatus hernia.</a:t>
            </a:r>
            <a:endParaRPr/>
          </a:p>
          <a:p>
            <a:pPr marL="182880" lvl="0" indent="-203200" algn="l" rtl="0">
              <a:lnSpc>
                <a:spcPct val="110000"/>
              </a:lnSpc>
              <a:spcBef>
                <a:spcPts val="900"/>
              </a:spcBef>
              <a:spcAft>
                <a:spcPts val="0"/>
              </a:spcAft>
              <a:buSzPts val="3200"/>
              <a:buChar char="◦"/>
            </a:pPr>
            <a:r>
              <a:rPr lang="en-US" sz="3200" b="1">
                <a:solidFill>
                  <a:srgbClr val="0C0C0C"/>
                </a:solidFill>
                <a:latin typeface="Arial"/>
                <a:ea typeface="Arial"/>
                <a:cs typeface="Arial"/>
                <a:sym typeface="Arial"/>
              </a:rPr>
              <a:t>Paravertebral mass /abscess </a:t>
            </a:r>
            <a:endParaRPr/>
          </a:p>
          <a:p>
            <a:pPr marL="182880" lvl="0" indent="-203200" algn="l" rtl="0">
              <a:lnSpc>
                <a:spcPct val="110000"/>
              </a:lnSpc>
              <a:spcBef>
                <a:spcPts val="900"/>
              </a:spcBef>
              <a:spcAft>
                <a:spcPts val="0"/>
              </a:spcAft>
              <a:buSzPts val="3200"/>
              <a:buChar char="◦"/>
            </a:pPr>
            <a:r>
              <a:rPr lang="en-US" sz="3200" b="1">
                <a:solidFill>
                  <a:srgbClr val="0C0C0C"/>
                </a:solidFill>
                <a:latin typeface="Arial"/>
                <a:ea typeface="Arial"/>
                <a:cs typeface="Arial"/>
                <a:sym typeface="Arial"/>
              </a:rPr>
              <a:t>Meningocele </a:t>
            </a:r>
            <a:endParaRPr/>
          </a:p>
          <a:p>
            <a:pPr marL="182880" lvl="0" indent="-203200" algn="l" rtl="0">
              <a:lnSpc>
                <a:spcPct val="110000"/>
              </a:lnSpc>
              <a:spcBef>
                <a:spcPts val="900"/>
              </a:spcBef>
              <a:spcAft>
                <a:spcPts val="0"/>
              </a:spcAft>
              <a:buSzPts val="3200"/>
              <a:buChar char="◦"/>
            </a:pPr>
            <a:r>
              <a:rPr lang="en-US" sz="3200" b="1">
                <a:solidFill>
                  <a:srgbClr val="0C0C0C"/>
                </a:solidFill>
                <a:latin typeface="Arial"/>
                <a:ea typeface="Arial"/>
                <a:cs typeface="Arial"/>
                <a:sym typeface="Arial"/>
              </a:rPr>
              <a:t>Extramedullary hematopoiesis </a:t>
            </a:r>
            <a:endParaRPr/>
          </a:p>
          <a:p>
            <a:pPr marL="182880" lvl="0" indent="-87629" algn="l" rtl="0">
              <a:lnSpc>
                <a:spcPct val="110000"/>
              </a:lnSpc>
              <a:spcBef>
                <a:spcPts val="900"/>
              </a:spcBef>
              <a:spcAft>
                <a:spcPts val="0"/>
              </a:spcAft>
              <a:buSzPts val="15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2" descr="300px-07-01-Hiatushernie_pa"/>
          <p:cNvPicPr preferRelativeResize="0"/>
          <p:nvPr/>
        </p:nvPicPr>
        <p:blipFill rotWithShape="1">
          <a:blip r:embed="rId3">
            <a:alphaModFix/>
          </a:blip>
          <a:srcRect/>
          <a:stretch/>
        </p:blipFill>
        <p:spPr>
          <a:xfrm>
            <a:off x="5462061" y="433243"/>
            <a:ext cx="6324801" cy="5991513"/>
          </a:xfrm>
          <a:prstGeom prst="rect">
            <a:avLst/>
          </a:prstGeom>
          <a:noFill/>
          <a:ln>
            <a:noFill/>
          </a:ln>
        </p:spPr>
      </p:pic>
      <p:sp>
        <p:nvSpPr>
          <p:cNvPr id="328" name="Google Shape;328;p42"/>
          <p:cNvSpPr txBox="1"/>
          <p:nvPr/>
        </p:nvSpPr>
        <p:spPr>
          <a:xfrm>
            <a:off x="405138" y="433243"/>
            <a:ext cx="5466429"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ahoma"/>
                <a:ea typeface="Tahoma"/>
                <a:cs typeface="Tahoma"/>
                <a:sym typeface="Tahoma"/>
              </a:rPr>
              <a:t>Chest X-ray showing a mass behind the heart with air fluid level, Absence of gas below diaphragm indicates </a:t>
            </a:r>
            <a:r>
              <a:rPr lang="en-US" sz="2800" b="1" i="0" u="none" strike="noStrike" cap="none">
                <a:solidFill>
                  <a:schemeClr val="dk1"/>
                </a:solidFill>
                <a:latin typeface="Tahoma"/>
                <a:ea typeface="Tahoma"/>
                <a:cs typeface="Tahoma"/>
                <a:sym typeface="Tahoma"/>
              </a:rPr>
              <a:t>hiatal hernia</a:t>
            </a:r>
            <a:r>
              <a:rPr lang="en-US" sz="2800" b="0" i="0" u="none" strike="noStrike" cap="none">
                <a:solidFill>
                  <a:schemeClr val="dk1"/>
                </a:solidFill>
                <a:latin typeface="Tahoma"/>
                <a:ea typeface="Tahoma"/>
                <a:cs typeface="Tahoma"/>
                <a:sym typeface="Tahoma"/>
              </a:rPr>
              <a:t>, confirmed by barium meal .</a:t>
            </a:r>
            <a:endParaRPr/>
          </a:p>
        </p:txBody>
      </p:sp>
      <p:cxnSp>
        <p:nvCxnSpPr>
          <p:cNvPr id="329" name="Google Shape;329;p42"/>
          <p:cNvCxnSpPr/>
          <p:nvPr/>
        </p:nvCxnSpPr>
        <p:spPr>
          <a:xfrm flipH="1">
            <a:off x="9413281" y="3581400"/>
            <a:ext cx="465547" cy="862484"/>
          </a:xfrm>
          <a:prstGeom prst="straightConnector1">
            <a:avLst/>
          </a:prstGeom>
          <a:noFill/>
          <a:ln w="38100" cap="flat" cmpd="sng">
            <a:solidFill>
              <a:srgbClr val="FF0000"/>
            </a:solidFill>
            <a:prstDash val="solid"/>
            <a:round/>
            <a:headEnd type="none" w="sm" len="sm"/>
            <a:tailEnd type="stealth" w="med" len="med"/>
          </a:ln>
        </p:spPr>
      </p:cxnSp>
      <p:cxnSp>
        <p:nvCxnSpPr>
          <p:cNvPr id="330" name="Google Shape;330;p42"/>
          <p:cNvCxnSpPr/>
          <p:nvPr/>
        </p:nvCxnSpPr>
        <p:spPr>
          <a:xfrm rot="10800000" flipH="1">
            <a:off x="8483600" y="4920336"/>
            <a:ext cx="783600" cy="337464"/>
          </a:xfrm>
          <a:prstGeom prst="straightConnector1">
            <a:avLst/>
          </a:prstGeom>
          <a:noFill/>
          <a:ln w="38100" cap="flat" cmpd="sng">
            <a:solidFill>
              <a:srgbClr val="FF0000"/>
            </a:solidFill>
            <a:prstDash val="solid"/>
            <a:round/>
            <a:headEnd type="none" w="sm" len="sm"/>
            <a:tailEnd type="stealth" w="med" len="med"/>
          </a:ln>
        </p:spPr>
      </p:cxnSp>
      <p:sp>
        <p:nvSpPr>
          <p:cNvPr id="331" name="Google Shape;331;p42"/>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pic>
        <p:nvPicPr>
          <p:cNvPr id="332" name="Google Shape;332;p42" descr="Re-exposure of PB290059"/>
          <p:cNvPicPr preferRelativeResize="0"/>
          <p:nvPr/>
        </p:nvPicPr>
        <p:blipFill rotWithShape="1">
          <a:blip r:embed="rId4">
            <a:alphaModFix/>
          </a:blip>
          <a:srcRect/>
          <a:stretch/>
        </p:blipFill>
        <p:spPr>
          <a:xfrm>
            <a:off x="1930401" y="2726811"/>
            <a:ext cx="3346372" cy="367398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43"/>
          <p:cNvPicPr preferRelativeResize="0"/>
          <p:nvPr/>
        </p:nvPicPr>
        <p:blipFill rotWithShape="1">
          <a:blip r:embed="rId3">
            <a:alphaModFix/>
          </a:blip>
          <a:srcRect l="19145" t="5113" r="19045" b="10295"/>
          <a:stretch/>
        </p:blipFill>
        <p:spPr>
          <a:xfrm>
            <a:off x="6311900" y="419100"/>
            <a:ext cx="5448943" cy="5989633"/>
          </a:xfrm>
          <a:prstGeom prst="rect">
            <a:avLst/>
          </a:prstGeom>
          <a:noFill/>
          <a:ln>
            <a:noFill/>
          </a:ln>
        </p:spPr>
      </p:pic>
      <p:sp>
        <p:nvSpPr>
          <p:cNvPr id="338" name="Google Shape;338;p43"/>
          <p:cNvSpPr txBox="1"/>
          <p:nvPr/>
        </p:nvSpPr>
        <p:spPr>
          <a:xfrm>
            <a:off x="431157" y="419100"/>
            <a:ext cx="5766443"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Tahoma"/>
                <a:ea typeface="Tahoma"/>
                <a:cs typeface="Tahoma"/>
                <a:sym typeface="Tahoma"/>
              </a:rPr>
              <a:t>Chest X-ray showing mass behind the heart with no gas below diaphragm  but way up the thorax almost at the neck, confirmed to be </a:t>
            </a:r>
            <a:r>
              <a:rPr lang="en-US" sz="2800" b="1" i="0" u="none" strike="noStrike" cap="none">
                <a:solidFill>
                  <a:schemeClr val="dk1"/>
                </a:solidFill>
                <a:latin typeface="Tahoma"/>
                <a:ea typeface="Tahoma"/>
                <a:cs typeface="Tahoma"/>
                <a:sym typeface="Tahoma"/>
              </a:rPr>
              <a:t>achalasia</a:t>
            </a:r>
            <a:r>
              <a:rPr lang="en-US" sz="2800" b="0" i="0" u="none" strike="noStrike" cap="none">
                <a:solidFill>
                  <a:schemeClr val="dk1"/>
                </a:solidFill>
                <a:latin typeface="Tahoma"/>
                <a:ea typeface="Tahoma"/>
                <a:cs typeface="Tahoma"/>
                <a:sym typeface="Tahoma"/>
              </a:rPr>
              <a:t> by barium swallow.</a:t>
            </a:r>
            <a:endParaRPr/>
          </a:p>
        </p:txBody>
      </p:sp>
      <p:cxnSp>
        <p:nvCxnSpPr>
          <p:cNvPr id="339" name="Google Shape;339;p43"/>
          <p:cNvCxnSpPr/>
          <p:nvPr/>
        </p:nvCxnSpPr>
        <p:spPr>
          <a:xfrm>
            <a:off x="7239000" y="4318000"/>
            <a:ext cx="864965" cy="132436"/>
          </a:xfrm>
          <a:prstGeom prst="straightConnector1">
            <a:avLst/>
          </a:prstGeom>
          <a:noFill/>
          <a:ln w="38100" cap="flat" cmpd="sng">
            <a:solidFill>
              <a:srgbClr val="FF0000"/>
            </a:solidFill>
            <a:prstDash val="solid"/>
            <a:round/>
            <a:headEnd type="none" w="sm" len="sm"/>
            <a:tailEnd type="stealth" w="med" len="med"/>
          </a:ln>
        </p:spPr>
      </p:cxnSp>
      <p:cxnSp>
        <p:nvCxnSpPr>
          <p:cNvPr id="340" name="Google Shape;340;p43"/>
          <p:cNvCxnSpPr/>
          <p:nvPr/>
        </p:nvCxnSpPr>
        <p:spPr>
          <a:xfrm rot="10800000">
            <a:off x="9393093" y="4729836"/>
            <a:ext cx="639907" cy="159664"/>
          </a:xfrm>
          <a:prstGeom prst="straightConnector1">
            <a:avLst/>
          </a:prstGeom>
          <a:noFill/>
          <a:ln w="38100" cap="flat" cmpd="sng">
            <a:solidFill>
              <a:srgbClr val="FF0000"/>
            </a:solidFill>
            <a:prstDash val="solid"/>
            <a:round/>
            <a:headEnd type="none" w="sm" len="sm"/>
            <a:tailEnd type="stealth" w="med" len="med"/>
          </a:ln>
        </p:spPr>
      </p:cxnSp>
      <p:pic>
        <p:nvPicPr>
          <p:cNvPr id="341" name="Google Shape;341;p43" descr="ACH 0"/>
          <p:cNvPicPr preferRelativeResize="0"/>
          <p:nvPr/>
        </p:nvPicPr>
        <p:blipFill rotWithShape="1">
          <a:blip r:embed="rId4">
            <a:alphaModFix/>
          </a:blip>
          <a:srcRect/>
          <a:stretch/>
        </p:blipFill>
        <p:spPr>
          <a:xfrm>
            <a:off x="2514600" y="2695790"/>
            <a:ext cx="3744664" cy="3715282"/>
          </a:xfrm>
          <a:prstGeom prst="rect">
            <a:avLst/>
          </a:prstGeom>
          <a:noFill/>
          <a:ln>
            <a:noFill/>
          </a:ln>
        </p:spPr>
      </p:pic>
      <p:sp>
        <p:nvSpPr>
          <p:cNvPr id="342" name="Google Shape;342;p43"/>
          <p:cNvSpPr txBox="1"/>
          <p:nvPr/>
        </p:nvSpPr>
        <p:spPr>
          <a:xfrm>
            <a:off x="730137" y="5904310"/>
            <a:ext cx="17844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ahoma"/>
                <a:ea typeface="Tahoma"/>
                <a:cs typeface="Tahoma"/>
                <a:sym typeface="Tahoma"/>
              </a:rPr>
              <a:t>Bird beak sign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txBox="1"/>
          <p:nvPr/>
        </p:nvSpPr>
        <p:spPr>
          <a:xfrm>
            <a:off x="5024464" y="2286000"/>
            <a:ext cx="2143075"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Tahoma"/>
                <a:ea typeface="Tahoma"/>
                <a:cs typeface="Tahoma"/>
                <a:sym typeface="Tahoma"/>
              </a:rPr>
              <a:t>Aneurysm of arch and descending aorta</a:t>
            </a:r>
            <a:endParaRPr/>
          </a:p>
        </p:txBody>
      </p:sp>
      <p:sp>
        <p:nvSpPr>
          <p:cNvPr id="348" name="Google Shape;348;p44"/>
          <p:cNvSpPr txBox="1">
            <a:spLocks noGrp="1"/>
          </p:cNvSpPr>
          <p:nvPr>
            <p:ph type="sldNum" idx="12"/>
          </p:nvPr>
        </p:nvSpPr>
        <p:spPr>
          <a:xfrm>
            <a:off x="10287000" y="6035040"/>
            <a:ext cx="838200" cy="36576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pic>
        <p:nvPicPr>
          <p:cNvPr id="349" name="Google Shape;349;p44" descr="No description available."/>
          <p:cNvPicPr preferRelativeResize="0"/>
          <p:nvPr/>
        </p:nvPicPr>
        <p:blipFill rotWithShape="1">
          <a:blip r:embed="rId3">
            <a:alphaModFix/>
          </a:blip>
          <a:srcRect/>
          <a:stretch/>
        </p:blipFill>
        <p:spPr>
          <a:xfrm>
            <a:off x="7061200" y="424964"/>
            <a:ext cx="4749355" cy="6001579"/>
          </a:xfrm>
          <a:prstGeom prst="rect">
            <a:avLst/>
          </a:prstGeom>
          <a:noFill/>
          <a:ln>
            <a:noFill/>
          </a:ln>
        </p:spPr>
      </p:pic>
      <p:pic>
        <p:nvPicPr>
          <p:cNvPr id="350" name="Google Shape;350;p44" descr="k 020"/>
          <p:cNvPicPr preferRelativeResize="0"/>
          <p:nvPr/>
        </p:nvPicPr>
        <p:blipFill rotWithShape="1">
          <a:blip r:embed="rId4">
            <a:alphaModFix/>
          </a:blip>
          <a:srcRect/>
          <a:stretch/>
        </p:blipFill>
        <p:spPr>
          <a:xfrm>
            <a:off x="430459" y="424964"/>
            <a:ext cx="4700342" cy="5975836"/>
          </a:xfrm>
          <a:prstGeom prst="rect">
            <a:avLst/>
          </a:prstGeom>
          <a:noFill/>
          <a:ln>
            <a:noFill/>
          </a:ln>
        </p:spPr>
      </p:pic>
      <p:cxnSp>
        <p:nvCxnSpPr>
          <p:cNvPr id="351" name="Google Shape;351;p44"/>
          <p:cNvCxnSpPr/>
          <p:nvPr/>
        </p:nvCxnSpPr>
        <p:spPr>
          <a:xfrm flipH="1">
            <a:off x="9963832" y="1638300"/>
            <a:ext cx="646335" cy="234036"/>
          </a:xfrm>
          <a:prstGeom prst="straightConnector1">
            <a:avLst/>
          </a:prstGeom>
          <a:noFill/>
          <a:ln w="38100" cap="flat" cmpd="sng">
            <a:solidFill>
              <a:srgbClr val="FF0000"/>
            </a:solidFill>
            <a:prstDash val="solid"/>
            <a:round/>
            <a:headEnd type="none" w="sm" len="sm"/>
            <a:tailEnd type="stealth" w="med" len="med"/>
          </a:ln>
        </p:spPr>
      </p:cxnSp>
      <p:cxnSp>
        <p:nvCxnSpPr>
          <p:cNvPr id="352" name="Google Shape;352;p44"/>
          <p:cNvCxnSpPr/>
          <p:nvPr/>
        </p:nvCxnSpPr>
        <p:spPr>
          <a:xfrm flipH="1">
            <a:off x="3736097" y="2400300"/>
            <a:ext cx="646335" cy="234036"/>
          </a:xfrm>
          <a:prstGeom prst="straightConnector1">
            <a:avLst/>
          </a:prstGeom>
          <a:noFill/>
          <a:ln w="38100" cap="flat" cmpd="sng">
            <a:solidFill>
              <a:srgbClr val="FF0000"/>
            </a:solidFill>
            <a:prstDash val="solid"/>
            <a:round/>
            <a:headEnd type="none" w="sm" len="sm"/>
            <a:tailEnd type="stealth"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7"/>
          <p:cNvPicPr preferRelativeResize="0">
            <a:picLocks noGrp="1"/>
          </p:cNvPicPr>
          <p:nvPr>
            <p:ph type="body" idx="1"/>
          </p:nvPr>
        </p:nvPicPr>
        <p:blipFill rotWithShape="1">
          <a:blip r:embed="rId3">
            <a:alphaModFix/>
          </a:blip>
          <a:srcRect/>
          <a:stretch/>
        </p:blipFill>
        <p:spPr>
          <a:xfrm>
            <a:off x="377124" y="333233"/>
            <a:ext cx="11453632" cy="618045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5" descr="Neurogenic Tumor 1"/>
          <p:cNvPicPr preferRelativeResize="0">
            <a:picLocks noGrp="1"/>
          </p:cNvPicPr>
          <p:nvPr>
            <p:ph type="body" idx="1"/>
          </p:nvPr>
        </p:nvPicPr>
        <p:blipFill rotWithShape="1">
          <a:blip r:embed="rId3">
            <a:alphaModFix/>
          </a:blip>
          <a:srcRect/>
          <a:stretch/>
        </p:blipFill>
        <p:spPr>
          <a:xfrm>
            <a:off x="420290" y="1518354"/>
            <a:ext cx="5622072" cy="4904672"/>
          </a:xfrm>
          <a:prstGeom prst="rect">
            <a:avLst/>
          </a:prstGeom>
          <a:noFill/>
          <a:ln>
            <a:noFill/>
          </a:ln>
        </p:spPr>
      </p:pic>
      <p:pic>
        <p:nvPicPr>
          <p:cNvPr id="358" name="Google Shape;358;p45" descr="Neurogenic Tumor 2"/>
          <p:cNvPicPr preferRelativeResize="0">
            <a:picLocks noGrp="1"/>
          </p:cNvPicPr>
          <p:nvPr>
            <p:ph type="body" idx="2"/>
          </p:nvPr>
        </p:nvPicPr>
        <p:blipFill rotWithShape="1">
          <a:blip r:embed="rId4">
            <a:alphaModFix/>
          </a:blip>
          <a:srcRect/>
          <a:stretch/>
        </p:blipFill>
        <p:spPr>
          <a:xfrm>
            <a:off x="6908801" y="1518355"/>
            <a:ext cx="4862910" cy="4904672"/>
          </a:xfrm>
          <a:prstGeom prst="rect">
            <a:avLst/>
          </a:prstGeom>
          <a:noFill/>
          <a:ln>
            <a:noFill/>
          </a:ln>
        </p:spPr>
      </p:pic>
      <p:sp>
        <p:nvSpPr>
          <p:cNvPr id="359" name="Google Shape;359;p45"/>
          <p:cNvSpPr txBox="1"/>
          <p:nvPr/>
        </p:nvSpPr>
        <p:spPr>
          <a:xfrm>
            <a:off x="496491" y="434973"/>
            <a:ext cx="1114941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Tahoma"/>
                <a:ea typeface="Tahoma"/>
                <a:cs typeface="Tahoma"/>
                <a:sym typeface="Tahoma"/>
              </a:rPr>
              <a:t>Chest X-ray showing a well defined mass arising from posterior mediastinum to the right. Found to be </a:t>
            </a:r>
            <a:r>
              <a:rPr lang="en-US" sz="2800" b="1" i="0" u="none" strike="noStrike" cap="none">
                <a:solidFill>
                  <a:schemeClr val="dk1"/>
                </a:solidFill>
                <a:latin typeface="Tahoma"/>
                <a:ea typeface="Tahoma"/>
                <a:cs typeface="Tahoma"/>
                <a:sym typeface="Tahoma"/>
              </a:rPr>
              <a:t>ganglioneuroma.</a:t>
            </a:r>
            <a:r>
              <a:rPr lang="en-US" sz="2800" b="0" i="0" u="none" strike="noStrike" cap="none">
                <a:solidFill>
                  <a:schemeClr val="dk1"/>
                </a:solidFill>
                <a:latin typeface="Tahoma"/>
                <a:ea typeface="Tahoma"/>
                <a:cs typeface="Tahoma"/>
                <a:sym typeface="Tahoma"/>
              </a:rPr>
              <a:t> </a:t>
            </a:r>
            <a:endParaRPr sz="2800" b="0" i="0" u="none" strike="noStrike" cap="none">
              <a:solidFill>
                <a:schemeClr val="dk1"/>
              </a:solidFill>
              <a:latin typeface="Tahoma"/>
              <a:ea typeface="Tahoma"/>
              <a:cs typeface="Tahoma"/>
              <a:sym typeface="Tahom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365" name="Google Shape;365;p46"/>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366" name="Google Shape;366;p46" descr="اخر.jpg"/>
          <p:cNvPicPr preferRelativeResize="0"/>
          <p:nvPr/>
        </p:nvPicPr>
        <p:blipFill rotWithShape="1">
          <a:blip r:embed="rId3">
            <a:alphaModFix/>
          </a:blip>
          <a:srcRect l="21718" t="8525" r="28061" b="18803"/>
          <a:stretch/>
        </p:blipFill>
        <p:spPr>
          <a:xfrm>
            <a:off x="428977" y="450683"/>
            <a:ext cx="11334045" cy="59839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7"/>
          <p:cNvSpPr txBox="1">
            <a:spLocks noGrp="1"/>
          </p:cNvSpPr>
          <p:nvPr>
            <p:ph type="body" idx="1"/>
          </p:nvPr>
        </p:nvSpPr>
        <p:spPr>
          <a:xfrm>
            <a:off x="387626" y="3098800"/>
            <a:ext cx="11512274" cy="35560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400"/>
              <a:buNone/>
            </a:pPr>
            <a:r>
              <a:rPr lang="en-US" sz="2400" i="0">
                <a:latin typeface="Verdana"/>
                <a:ea typeface="Verdana"/>
                <a:cs typeface="Verdana"/>
                <a:sym typeface="Verdana"/>
              </a:rPr>
              <a:t>Cervicothoracic sign</a:t>
            </a:r>
            <a:endParaRPr/>
          </a:p>
          <a:p>
            <a:pPr marL="182880" lvl="0" indent="-182880" algn="l" rtl="0">
              <a:lnSpc>
                <a:spcPct val="110000"/>
              </a:lnSpc>
              <a:spcBef>
                <a:spcPts val="900"/>
              </a:spcBef>
              <a:spcAft>
                <a:spcPts val="0"/>
              </a:spcAft>
              <a:buSzPts val="2400"/>
              <a:buChar char="◦"/>
            </a:pPr>
            <a:r>
              <a:rPr lang="en-US" sz="2400" i="0">
                <a:latin typeface="Verdana"/>
                <a:ea typeface="Verdana"/>
                <a:cs typeface="Verdana"/>
                <a:sym typeface="Verdana"/>
              </a:rPr>
              <a:t>The </a:t>
            </a:r>
            <a:r>
              <a:rPr lang="en-US" sz="2400" b="1" i="0">
                <a:latin typeface="Verdana"/>
                <a:ea typeface="Verdana"/>
                <a:cs typeface="Verdana"/>
                <a:sym typeface="Verdana"/>
              </a:rPr>
              <a:t>anterior</a:t>
            </a:r>
            <a:r>
              <a:rPr lang="en-US" sz="2400" i="0">
                <a:latin typeface="Verdana"/>
                <a:ea typeface="Verdana"/>
                <a:cs typeface="Verdana"/>
                <a:sym typeface="Verdana"/>
              </a:rPr>
              <a:t> mediastinum </a:t>
            </a:r>
            <a:r>
              <a:rPr lang="en-US" sz="2400" i="0" u="sng">
                <a:latin typeface="Verdana"/>
                <a:ea typeface="Verdana"/>
                <a:cs typeface="Verdana"/>
                <a:sym typeface="Verdana"/>
              </a:rPr>
              <a:t>stops at the level of the superior clavicle</a:t>
            </a:r>
            <a:r>
              <a:rPr lang="en-US" sz="2400" i="0">
                <a:latin typeface="Verdana"/>
                <a:ea typeface="Verdana"/>
                <a:cs typeface="Verdana"/>
                <a:sym typeface="Verdana"/>
              </a:rPr>
              <a:t>.</a:t>
            </a:r>
            <a:br>
              <a:rPr lang="en-US" sz="2400" i="0">
                <a:latin typeface="Verdana"/>
                <a:ea typeface="Verdana"/>
                <a:cs typeface="Verdana"/>
                <a:sym typeface="Verdana"/>
              </a:rPr>
            </a:br>
            <a:r>
              <a:rPr lang="en-US" sz="2400" i="0">
                <a:latin typeface="Verdana"/>
                <a:ea typeface="Verdana"/>
                <a:cs typeface="Verdana"/>
                <a:sym typeface="Verdana"/>
              </a:rPr>
              <a:t>Therefore, when a mass extends above the superior clavicle, it is located either in the neck or in the posterior mediastinum.</a:t>
            </a:r>
            <a:br>
              <a:rPr lang="en-US" sz="2400" i="0">
                <a:latin typeface="Verdana"/>
                <a:ea typeface="Verdana"/>
                <a:cs typeface="Verdana"/>
                <a:sym typeface="Verdana"/>
              </a:rPr>
            </a:br>
            <a:r>
              <a:rPr lang="en-US" sz="2400" i="0">
                <a:latin typeface="Verdana"/>
                <a:ea typeface="Verdana"/>
                <a:cs typeface="Verdana"/>
                <a:sym typeface="Verdana"/>
              </a:rPr>
              <a:t>When lung tissue comes between the mass and the neck, the mass is probably in the posterior mediastinum.</a:t>
            </a:r>
            <a:br>
              <a:rPr lang="en-US" sz="2400" i="0">
                <a:latin typeface="Verdana"/>
                <a:ea typeface="Verdana"/>
                <a:cs typeface="Verdana"/>
                <a:sym typeface="Verdana"/>
              </a:rPr>
            </a:br>
            <a:r>
              <a:rPr lang="en-US" sz="2400" i="0">
                <a:latin typeface="Verdana"/>
                <a:ea typeface="Verdana"/>
                <a:cs typeface="Verdana"/>
                <a:sym typeface="Verdana"/>
              </a:rPr>
              <a:t>This is known as the Cervicothoracic Sign.</a:t>
            </a:r>
            <a:endParaRPr/>
          </a:p>
          <a:p>
            <a:pPr marL="182880" lvl="0" indent="-182880" algn="l" rtl="0">
              <a:lnSpc>
                <a:spcPct val="110000"/>
              </a:lnSpc>
              <a:spcBef>
                <a:spcPts val="900"/>
              </a:spcBef>
              <a:spcAft>
                <a:spcPts val="0"/>
              </a:spcAft>
              <a:buSzPts val="2400"/>
              <a:buChar char="◦"/>
            </a:pPr>
            <a:r>
              <a:rPr lang="en-US" sz="2400">
                <a:latin typeface="Verdana"/>
                <a:ea typeface="Verdana"/>
                <a:cs typeface="Verdana"/>
                <a:sym typeface="Verdana"/>
              </a:rPr>
              <a:t>(to diff bet </a:t>
            </a:r>
            <a:r>
              <a:rPr lang="en-US" sz="2400"/>
              <a:t>retrosternal thyroid mass extention</a:t>
            </a:r>
            <a:r>
              <a:rPr lang="en-US" sz="2400">
                <a:latin typeface="Verdana"/>
                <a:ea typeface="Verdana"/>
                <a:cs typeface="Verdana"/>
                <a:sym typeface="Verdana"/>
              </a:rPr>
              <a:t> and post)</a:t>
            </a:r>
            <a:endParaRPr sz="2400" i="0">
              <a:latin typeface="Verdana"/>
              <a:ea typeface="Verdana"/>
              <a:cs typeface="Verdana"/>
              <a:sym typeface="Verdana"/>
            </a:endParaRPr>
          </a:p>
          <a:p>
            <a:pPr marL="0" lvl="0" indent="0" algn="l" rtl="0">
              <a:lnSpc>
                <a:spcPct val="110000"/>
              </a:lnSpc>
              <a:spcBef>
                <a:spcPts val="900"/>
              </a:spcBef>
              <a:spcAft>
                <a:spcPts val="0"/>
              </a:spcAft>
              <a:buSzPts val="2400"/>
              <a:buNone/>
            </a:pPr>
            <a:endParaRPr sz="2400"/>
          </a:p>
        </p:txBody>
      </p:sp>
      <p:graphicFrame>
        <p:nvGraphicFramePr>
          <p:cNvPr id="372" name="Google Shape;372;p47"/>
          <p:cNvGraphicFramePr/>
          <p:nvPr/>
        </p:nvGraphicFramePr>
        <p:xfrm>
          <a:off x="990599" y="936311"/>
          <a:ext cx="10210800" cy="2368555"/>
        </p:xfrm>
        <a:graphic>
          <a:graphicData uri="http://schemas.openxmlformats.org/drawingml/2006/table">
            <a:tbl>
              <a:tblPr firstRow="1" bandRow="1">
                <a:noFill/>
                <a:tableStyleId>{7710D59E-7243-4828-BC05-DA97EC2C2727}</a:tableStyleId>
              </a:tblPr>
              <a:tblGrid>
                <a:gridCol w="51054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648325">
                <a:tc>
                  <a:txBody>
                    <a:bodyPr/>
                    <a:lstStyle/>
                    <a:p>
                      <a:pPr marL="0" marR="0" lvl="0" indent="0" algn="l" rtl="0">
                        <a:spcBef>
                          <a:spcPts val="0"/>
                        </a:spcBef>
                        <a:spcAft>
                          <a:spcPts val="0"/>
                        </a:spcAft>
                        <a:buNone/>
                      </a:pPr>
                      <a:r>
                        <a:rPr lang="en-US" sz="2400" u="none" strike="noStrike" cap="none">
                          <a:solidFill>
                            <a:schemeClr val="lt1"/>
                          </a:solidFill>
                        </a:rPr>
                        <a:t>Ant. M. masses</a:t>
                      </a:r>
                      <a:endParaRPr sz="2400"/>
                    </a:p>
                  </a:txBody>
                  <a:tcPr marL="91450" marR="91450" marT="45725" marB="45725"/>
                </a:tc>
                <a:tc>
                  <a:txBody>
                    <a:bodyPr/>
                    <a:lstStyle/>
                    <a:p>
                      <a:pPr marL="0" marR="0" lvl="0" indent="0" algn="l" rtl="0">
                        <a:lnSpc>
                          <a:spcPct val="100000"/>
                        </a:lnSpc>
                        <a:spcBef>
                          <a:spcPts val="0"/>
                        </a:spcBef>
                        <a:spcAft>
                          <a:spcPts val="0"/>
                        </a:spcAft>
                        <a:buClr>
                          <a:schemeClr val="lt1"/>
                        </a:buClr>
                        <a:buSzPts val="2400"/>
                        <a:buFont typeface="Avenir"/>
                        <a:buNone/>
                      </a:pPr>
                      <a:r>
                        <a:rPr lang="en-US" sz="2400">
                          <a:solidFill>
                            <a:schemeClr val="lt1"/>
                          </a:solidFill>
                        </a:rPr>
                        <a:t>Post. M. masses</a:t>
                      </a:r>
                      <a:endParaRPr sz="2400"/>
                    </a:p>
                  </a:txBody>
                  <a:tcPr marL="91450" marR="91450" marT="45725" marB="45725"/>
                </a:tc>
                <a:extLst>
                  <a:ext uri="{0D108BD9-81ED-4DB2-BD59-A6C34878D82A}">
                    <a16:rowId xmlns:a16="http://schemas.microsoft.com/office/drawing/2014/main" val="10000"/>
                  </a:ext>
                </a:extLst>
              </a:tr>
              <a:tr h="531500">
                <a:tc>
                  <a:txBody>
                    <a:bodyPr/>
                    <a:lstStyle/>
                    <a:p>
                      <a:pPr marL="0" marR="0" lvl="0" indent="0" algn="l" rtl="0">
                        <a:spcBef>
                          <a:spcPts val="0"/>
                        </a:spcBef>
                        <a:spcAft>
                          <a:spcPts val="0"/>
                        </a:spcAft>
                        <a:buNone/>
                      </a:pPr>
                      <a:r>
                        <a:rPr lang="en-US" sz="2400"/>
                        <a:t>Silhouetting cardiac border</a:t>
                      </a:r>
                      <a:endParaRPr sz="2400"/>
                    </a:p>
                  </a:txBody>
                  <a:tcPr marL="91450" marR="91450" marT="45725" marB="45725"/>
                </a:tc>
                <a:tc>
                  <a:txBody>
                    <a:bodyPr/>
                    <a:lstStyle/>
                    <a:p>
                      <a:pPr marL="0" marR="0" lvl="0" indent="0" algn="l" rtl="0">
                        <a:lnSpc>
                          <a:spcPct val="100000"/>
                        </a:lnSpc>
                        <a:spcBef>
                          <a:spcPts val="0"/>
                        </a:spcBef>
                        <a:spcAft>
                          <a:spcPts val="0"/>
                        </a:spcAft>
                        <a:buClr>
                          <a:srgbClr val="FF0000"/>
                        </a:buClr>
                        <a:buSzPts val="2400"/>
                        <a:buFont typeface="Avenir"/>
                        <a:buNone/>
                      </a:pPr>
                      <a:r>
                        <a:rPr lang="en-US" sz="2400" b="1">
                          <a:solidFill>
                            <a:srgbClr val="FF0000"/>
                          </a:solidFill>
                        </a:rPr>
                        <a:t>Not</a:t>
                      </a:r>
                      <a:r>
                        <a:rPr lang="en-US" sz="2400"/>
                        <a:t> silhouetting cardiac border  </a:t>
                      </a:r>
                      <a:endParaRPr/>
                    </a:p>
                  </a:txBody>
                  <a:tcPr marL="91450" marR="91450" marT="45725" marB="45725"/>
                </a:tc>
                <a:extLst>
                  <a:ext uri="{0D108BD9-81ED-4DB2-BD59-A6C34878D82A}">
                    <a16:rowId xmlns:a16="http://schemas.microsoft.com/office/drawing/2014/main" val="10001"/>
                  </a:ext>
                </a:extLst>
              </a:tr>
              <a:tr h="531500">
                <a:tc>
                  <a:txBody>
                    <a:bodyPr/>
                    <a:lstStyle/>
                    <a:p>
                      <a:pPr marL="0" marR="0" lvl="0" indent="0" algn="l" rtl="0">
                        <a:lnSpc>
                          <a:spcPct val="100000"/>
                        </a:lnSpc>
                        <a:spcBef>
                          <a:spcPts val="0"/>
                        </a:spcBef>
                        <a:spcAft>
                          <a:spcPts val="0"/>
                        </a:spcAft>
                        <a:buClr>
                          <a:srgbClr val="FF0000"/>
                        </a:buClr>
                        <a:buSzPts val="2400"/>
                        <a:buFont typeface="Avenir"/>
                        <a:buNone/>
                      </a:pPr>
                      <a:r>
                        <a:rPr lang="en-US" sz="2400" b="1">
                          <a:solidFill>
                            <a:srgbClr val="FF0000"/>
                          </a:solidFill>
                        </a:rPr>
                        <a:t>Not</a:t>
                      </a:r>
                      <a:r>
                        <a:rPr lang="en-US" sz="2400"/>
                        <a:t> extend above the clavicle(except retrosternal thyroid mass extention)</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Avenir"/>
                        <a:buNone/>
                      </a:pPr>
                      <a:r>
                        <a:rPr lang="en-US" sz="2400"/>
                        <a:t>Extend above the clavicle</a:t>
                      </a:r>
                      <a:endParaRPr/>
                    </a:p>
                  </a:txBody>
                  <a:tcPr marL="91450" marR="91450" marT="45725" marB="45725"/>
                </a:tc>
                <a:extLst>
                  <a:ext uri="{0D108BD9-81ED-4DB2-BD59-A6C34878D82A}">
                    <a16:rowId xmlns:a16="http://schemas.microsoft.com/office/drawing/2014/main" val="10002"/>
                  </a:ext>
                </a:extLst>
              </a:tr>
            </a:tbl>
          </a:graphicData>
        </a:graphic>
      </p:graphicFrame>
      <p:sp>
        <p:nvSpPr>
          <p:cNvPr id="373" name="Google Shape;373;p47"/>
          <p:cNvSpPr txBox="1"/>
          <p:nvPr/>
        </p:nvSpPr>
        <p:spPr>
          <a:xfrm>
            <a:off x="387626" y="419100"/>
            <a:ext cx="11423374"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100" b="0" i="0" u="none" strike="noStrike" cap="none">
                <a:solidFill>
                  <a:schemeClr val="dk1"/>
                </a:solidFill>
                <a:latin typeface="Avenir"/>
                <a:ea typeface="Avenir"/>
                <a:cs typeface="Avenir"/>
                <a:sym typeface="Avenir"/>
              </a:rPr>
              <a:t>Post and Ant mediastinal masses differentiation</a:t>
            </a:r>
            <a:endParaRPr sz="4100">
              <a:solidFill>
                <a:schemeClr val="dk1"/>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pic>
        <p:nvPicPr>
          <p:cNvPr id="379" name="Google Shape;379;p48"/>
          <p:cNvPicPr preferRelativeResize="0">
            <a:picLocks noGrp="1"/>
          </p:cNvPicPr>
          <p:nvPr>
            <p:ph type="body" idx="1"/>
          </p:nvPr>
        </p:nvPicPr>
        <p:blipFill rotWithShape="1">
          <a:blip r:embed="rId3">
            <a:alphaModFix/>
          </a:blip>
          <a:srcRect l="23764" t="1172" r="19181"/>
          <a:stretch/>
        </p:blipFill>
        <p:spPr>
          <a:xfrm>
            <a:off x="2576689" y="442207"/>
            <a:ext cx="6604000" cy="59735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9"/>
          <p:cNvPicPr preferRelativeResize="0"/>
          <p:nvPr/>
        </p:nvPicPr>
        <p:blipFill rotWithShape="1">
          <a:blip r:embed="rId3">
            <a:alphaModFix/>
          </a:blip>
          <a:srcRect/>
          <a:stretch/>
        </p:blipFill>
        <p:spPr>
          <a:xfrm>
            <a:off x="467139" y="1000067"/>
            <a:ext cx="5392277" cy="5437038"/>
          </a:xfrm>
          <a:prstGeom prst="rect">
            <a:avLst/>
          </a:prstGeom>
          <a:noFill/>
          <a:ln>
            <a:noFill/>
          </a:ln>
        </p:spPr>
      </p:pic>
      <p:pic>
        <p:nvPicPr>
          <p:cNvPr id="385" name="Google Shape;385;p49"/>
          <p:cNvPicPr preferRelativeResize="0"/>
          <p:nvPr/>
        </p:nvPicPr>
        <p:blipFill rotWithShape="1">
          <a:blip r:embed="rId4">
            <a:alphaModFix/>
          </a:blip>
          <a:srcRect l="4011" t="5763" r="53993" b="14821"/>
          <a:stretch/>
        </p:blipFill>
        <p:spPr>
          <a:xfrm>
            <a:off x="6332583" y="1000066"/>
            <a:ext cx="5392277" cy="5437037"/>
          </a:xfrm>
          <a:prstGeom prst="rect">
            <a:avLst/>
          </a:prstGeom>
          <a:noFill/>
          <a:ln>
            <a:noFill/>
          </a:ln>
        </p:spPr>
      </p:pic>
      <p:sp>
        <p:nvSpPr>
          <p:cNvPr id="386" name="Google Shape;386;p49"/>
          <p:cNvSpPr txBox="1"/>
          <p:nvPr/>
        </p:nvSpPr>
        <p:spPr>
          <a:xfrm>
            <a:off x="6507771" y="420895"/>
            <a:ext cx="50419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post . Med chest x-ray </a:t>
            </a:r>
            <a:endParaRPr sz="3600">
              <a:solidFill>
                <a:schemeClr val="dk1"/>
              </a:solidFill>
              <a:latin typeface="Avenir"/>
              <a:ea typeface="Avenir"/>
              <a:cs typeface="Avenir"/>
              <a:sym typeface="Avenir"/>
            </a:endParaRPr>
          </a:p>
        </p:txBody>
      </p:sp>
      <p:sp>
        <p:nvSpPr>
          <p:cNvPr id="387" name="Google Shape;387;p49"/>
          <p:cNvSpPr txBox="1"/>
          <p:nvPr/>
        </p:nvSpPr>
        <p:spPr>
          <a:xfrm>
            <a:off x="878911" y="420895"/>
            <a:ext cx="50419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ant . Med chest x-ray </a:t>
            </a:r>
            <a:endParaRPr sz="3600">
              <a:solidFill>
                <a:schemeClr val="dk1"/>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387627" y="1428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B050"/>
              </a:buClr>
              <a:buSzPts val="4000"/>
              <a:buFont typeface="Teko"/>
              <a:buNone/>
            </a:pPr>
            <a:r>
              <a:rPr lang="en-US">
                <a:solidFill>
                  <a:srgbClr val="00B050"/>
                </a:solidFill>
                <a:latin typeface="Teko"/>
                <a:ea typeface="Teko"/>
                <a:cs typeface="Teko"/>
                <a:sym typeface="Teko"/>
              </a:rPr>
              <a:t>POSITIVE</a:t>
            </a:r>
            <a:r>
              <a:rPr lang="en-US">
                <a:solidFill>
                  <a:srgbClr val="BA8E2C"/>
                </a:solidFill>
                <a:latin typeface="Teko"/>
                <a:ea typeface="Teko"/>
                <a:cs typeface="Teko"/>
                <a:sym typeface="Teko"/>
              </a:rPr>
              <a:t> Cervicothoracic sign  </a:t>
            </a:r>
            <a:endParaRPr/>
          </a:p>
        </p:txBody>
      </p:sp>
      <p:pic>
        <p:nvPicPr>
          <p:cNvPr id="393" name="Google Shape;393;p50"/>
          <p:cNvPicPr preferRelativeResize="0"/>
          <p:nvPr/>
        </p:nvPicPr>
        <p:blipFill rotWithShape="1">
          <a:blip r:embed="rId3">
            <a:alphaModFix/>
          </a:blip>
          <a:srcRect/>
          <a:stretch/>
        </p:blipFill>
        <p:spPr>
          <a:xfrm>
            <a:off x="1288774" y="2194450"/>
            <a:ext cx="4104529" cy="4252630"/>
          </a:xfrm>
          <a:prstGeom prst="rect">
            <a:avLst/>
          </a:prstGeom>
          <a:noFill/>
          <a:ln>
            <a:noFill/>
          </a:ln>
        </p:spPr>
      </p:pic>
      <p:pic>
        <p:nvPicPr>
          <p:cNvPr id="394" name="Google Shape;394;p50"/>
          <p:cNvPicPr preferRelativeResize="0"/>
          <p:nvPr/>
        </p:nvPicPr>
        <p:blipFill rotWithShape="1">
          <a:blip r:embed="rId4">
            <a:alphaModFix/>
          </a:blip>
          <a:srcRect/>
          <a:stretch/>
        </p:blipFill>
        <p:spPr>
          <a:xfrm>
            <a:off x="6798698" y="2194450"/>
            <a:ext cx="4104529" cy="4252630"/>
          </a:xfrm>
          <a:prstGeom prst="rect">
            <a:avLst/>
          </a:prstGeom>
          <a:noFill/>
          <a:ln>
            <a:noFill/>
          </a:ln>
        </p:spPr>
      </p:pic>
      <p:sp>
        <p:nvSpPr>
          <p:cNvPr id="395" name="Google Shape;395;p50"/>
          <p:cNvSpPr txBox="1"/>
          <p:nvPr/>
        </p:nvSpPr>
        <p:spPr>
          <a:xfrm>
            <a:off x="387627" y="816900"/>
            <a:ext cx="1141674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ANTERIOR MEDIASTINAL MASS  Large upper mediastinal mass (orange) causing narrowing and displacement of the trachea (blue) to the left,confirmed to be </a:t>
            </a:r>
            <a:r>
              <a:rPr lang="en-US" sz="2800" b="0" i="0" u="none" strike="noStrike">
                <a:solidFill>
                  <a:schemeClr val="dk1"/>
                </a:solidFill>
                <a:latin typeface="Arial"/>
                <a:ea typeface="Arial"/>
                <a:cs typeface="Arial"/>
                <a:sym typeface="Arial"/>
              </a:rPr>
              <a:t>large multinodular </a:t>
            </a:r>
            <a:r>
              <a:rPr lang="en-US" sz="2800" b="1" i="0" u="none" strike="noStrike">
                <a:solidFill>
                  <a:schemeClr val="dk1"/>
                </a:solidFill>
                <a:latin typeface="Arial"/>
                <a:ea typeface="Arial"/>
                <a:cs typeface="Arial"/>
                <a:sym typeface="Arial"/>
              </a:rPr>
              <a:t>thyroid goitre</a:t>
            </a:r>
            <a:r>
              <a:rPr lang="en-US" sz="2800" b="0" i="0" u="none" strike="noStrike">
                <a:solidFill>
                  <a:schemeClr val="dk1"/>
                </a:solidFill>
                <a:latin typeface="Arial"/>
                <a:ea typeface="Arial"/>
                <a:cs typeface="Arial"/>
                <a:sym typeface="Arial"/>
              </a:rPr>
              <a:t>.</a:t>
            </a:r>
            <a:endParaRPr sz="2800">
              <a:solidFill>
                <a:schemeClr val="dk1"/>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1"/>
          <p:cNvSpPr txBox="1">
            <a:spLocks noGrp="1"/>
          </p:cNvSpPr>
          <p:nvPr>
            <p:ph type="title"/>
          </p:nvPr>
        </p:nvSpPr>
        <p:spPr>
          <a:xfrm>
            <a:off x="2303730" y="592136"/>
            <a:ext cx="7942288" cy="12409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200"/>
              <a:buFont typeface="Arial"/>
              <a:buNone/>
            </a:pPr>
            <a:r>
              <a:rPr lang="en-US" sz="3200">
                <a:latin typeface="Arial"/>
                <a:ea typeface="Arial"/>
                <a:cs typeface="Arial"/>
                <a:sym typeface="Arial"/>
              </a:rPr>
              <a:t>POSTERIOR MEDIASTINAL MASS </a:t>
            </a:r>
            <a:r>
              <a:rPr lang="en-US" sz="3100">
                <a:latin typeface="Teko"/>
                <a:ea typeface="Teko"/>
                <a:cs typeface="Teko"/>
                <a:sym typeface="Teko"/>
              </a:rPr>
              <a:t>(</a:t>
            </a:r>
            <a:r>
              <a:rPr lang="en-US" sz="3600">
                <a:solidFill>
                  <a:schemeClr val="dk1"/>
                </a:solidFill>
                <a:latin typeface="Teko"/>
                <a:ea typeface="Teko"/>
                <a:cs typeface="Teko"/>
                <a:sym typeface="Teko"/>
              </a:rPr>
              <a:t>schwannoma</a:t>
            </a:r>
            <a:r>
              <a:rPr lang="en-US" sz="3600"/>
              <a:t>)    </a:t>
            </a:r>
            <a:endParaRPr/>
          </a:p>
        </p:txBody>
      </p:sp>
      <p:pic>
        <p:nvPicPr>
          <p:cNvPr id="401" name="Google Shape;401;p51"/>
          <p:cNvPicPr preferRelativeResize="0">
            <a:picLocks noGrp="1"/>
          </p:cNvPicPr>
          <p:nvPr>
            <p:ph type="body" idx="1"/>
          </p:nvPr>
        </p:nvPicPr>
        <p:blipFill rotWithShape="1">
          <a:blip r:embed="rId3">
            <a:alphaModFix/>
          </a:blip>
          <a:srcRect/>
          <a:stretch/>
        </p:blipFill>
        <p:spPr>
          <a:xfrm>
            <a:off x="687038" y="1587500"/>
            <a:ext cx="5031677" cy="4522923"/>
          </a:xfrm>
          <a:prstGeom prst="rect">
            <a:avLst/>
          </a:prstGeom>
          <a:noFill/>
          <a:ln>
            <a:noFill/>
          </a:ln>
        </p:spPr>
      </p:pic>
      <p:pic>
        <p:nvPicPr>
          <p:cNvPr id="402" name="Google Shape;402;p51"/>
          <p:cNvPicPr preferRelativeResize="0">
            <a:picLocks noGrp="1"/>
          </p:cNvPicPr>
          <p:nvPr>
            <p:ph type="body" idx="2"/>
          </p:nvPr>
        </p:nvPicPr>
        <p:blipFill rotWithShape="1">
          <a:blip r:embed="rId4">
            <a:alphaModFix/>
          </a:blip>
          <a:srcRect/>
          <a:stretch/>
        </p:blipFill>
        <p:spPr>
          <a:xfrm>
            <a:off x="6274874" y="1587499"/>
            <a:ext cx="5230088" cy="4522922"/>
          </a:xfrm>
          <a:prstGeom prst="rect">
            <a:avLst/>
          </a:prstGeom>
          <a:noFill/>
          <a:ln>
            <a:noFill/>
          </a:ln>
        </p:spPr>
      </p:pic>
      <p:sp>
        <p:nvSpPr>
          <p:cNvPr id="403" name="Google Shape;403;p51"/>
          <p:cNvSpPr txBox="1"/>
          <p:nvPr/>
        </p:nvSpPr>
        <p:spPr>
          <a:xfrm>
            <a:off x="687038" y="1825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F0000"/>
              </a:buClr>
              <a:buSzPts val="4000"/>
              <a:buFont typeface="Teko"/>
              <a:buNone/>
            </a:pPr>
            <a:r>
              <a:rPr lang="en-US" sz="4000" i="0" cap="none">
                <a:solidFill>
                  <a:srgbClr val="FF0000"/>
                </a:solidFill>
                <a:latin typeface="Teko"/>
                <a:ea typeface="Teko"/>
                <a:cs typeface="Teko"/>
                <a:sym typeface="Teko"/>
              </a:rPr>
              <a:t>NEGATIVE</a:t>
            </a:r>
            <a:r>
              <a:rPr lang="en-US" sz="4000" i="0" cap="none">
                <a:solidFill>
                  <a:srgbClr val="BA8E2C"/>
                </a:solidFill>
                <a:latin typeface="Teko"/>
                <a:ea typeface="Teko"/>
                <a:cs typeface="Teko"/>
                <a:sym typeface="Teko"/>
              </a:rPr>
              <a:t> Cervicothoracic sign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409" name="Google Shape;409;p52"/>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410" name="Google Shape;410;p52" descr="6.jpg"/>
          <p:cNvPicPr preferRelativeResize="0"/>
          <p:nvPr/>
        </p:nvPicPr>
        <p:blipFill rotWithShape="1">
          <a:blip r:embed="rId3">
            <a:alphaModFix/>
          </a:blip>
          <a:srcRect l="19586" t="2604" r="20402" b="16605"/>
          <a:stretch/>
        </p:blipFill>
        <p:spPr>
          <a:xfrm>
            <a:off x="417689" y="409350"/>
            <a:ext cx="11356622" cy="603660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sp>
        <p:nvSpPr>
          <p:cNvPr id="416" name="Google Shape;416;p53"/>
          <p:cNvSpPr txBox="1">
            <a:spLocks noGrp="1"/>
          </p:cNvSpPr>
          <p:nvPr>
            <p:ph type="body" idx="1"/>
          </p:nvPr>
        </p:nvSpPr>
        <p:spPr>
          <a:xfrm>
            <a:off x="1066800" y="2103120"/>
            <a:ext cx="10058400" cy="3849624"/>
          </a:xfrm>
          <a:prstGeom prst="rect">
            <a:avLst/>
          </a:prstGeom>
          <a:noFill/>
          <a:ln>
            <a:noFill/>
          </a:ln>
        </p:spPr>
        <p:txBody>
          <a:bodyPr spcFirstLastPara="1" wrap="square" lIns="91425" tIns="45700" rIns="91425" bIns="45700" anchor="t" anchorCtr="0">
            <a:normAutofit/>
          </a:bodyPr>
          <a:lstStyle/>
          <a:p>
            <a:pPr marL="182880" lvl="0" indent="-87629" algn="l" rtl="0">
              <a:lnSpc>
                <a:spcPct val="110000"/>
              </a:lnSpc>
              <a:spcBef>
                <a:spcPts val="0"/>
              </a:spcBef>
              <a:spcAft>
                <a:spcPts val="0"/>
              </a:spcAft>
              <a:buSzPts val="1500"/>
              <a:buNone/>
            </a:pPr>
            <a:endParaRPr/>
          </a:p>
        </p:txBody>
      </p:sp>
      <p:pic>
        <p:nvPicPr>
          <p:cNvPr id="417" name="Google Shape;417;p53" descr=",h.jpg"/>
          <p:cNvPicPr preferRelativeResize="0"/>
          <p:nvPr/>
        </p:nvPicPr>
        <p:blipFill rotWithShape="1">
          <a:blip r:embed="rId3">
            <a:alphaModFix/>
          </a:blip>
          <a:srcRect/>
          <a:stretch/>
        </p:blipFill>
        <p:spPr>
          <a:xfrm>
            <a:off x="420511" y="406400"/>
            <a:ext cx="11376378" cy="60395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389466" y="382950"/>
            <a:ext cx="10058400" cy="13103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a:t>DEVESION OF THE MEDIASTINUM:</a:t>
            </a:r>
            <a:endParaRPr/>
          </a:p>
        </p:txBody>
      </p:sp>
      <p:sp>
        <p:nvSpPr>
          <p:cNvPr id="162" name="Google Shape;162;p18"/>
          <p:cNvSpPr txBox="1">
            <a:spLocks noGrp="1"/>
          </p:cNvSpPr>
          <p:nvPr>
            <p:ph type="body" idx="1"/>
          </p:nvPr>
        </p:nvSpPr>
        <p:spPr>
          <a:xfrm>
            <a:off x="389466" y="1478846"/>
            <a:ext cx="11413068" cy="499620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4000"/>
              <a:buNone/>
            </a:pPr>
            <a:r>
              <a:rPr lang="en-US" sz="4000" b="1">
                <a:solidFill>
                  <a:srgbClr val="0C0C0C"/>
                </a:solidFill>
                <a:latin typeface="Arial"/>
                <a:ea typeface="Arial"/>
                <a:cs typeface="Arial"/>
                <a:sym typeface="Arial"/>
              </a:rPr>
              <a:t>Compartments: </a:t>
            </a:r>
            <a:endParaRPr/>
          </a:p>
          <a:p>
            <a:pPr marL="285750" lvl="0" indent="-285750" algn="l" rtl="0">
              <a:lnSpc>
                <a:spcPct val="110000"/>
              </a:lnSpc>
              <a:spcBef>
                <a:spcPts val="900"/>
              </a:spcBef>
              <a:spcAft>
                <a:spcPts val="0"/>
              </a:spcAft>
              <a:buSzPts val="4000"/>
              <a:buFont typeface="Arial"/>
              <a:buChar char="-"/>
            </a:pPr>
            <a:r>
              <a:rPr lang="en-US" sz="4000" b="1">
                <a:solidFill>
                  <a:srgbClr val="0C0C0C"/>
                </a:solidFill>
                <a:latin typeface="Arial"/>
                <a:ea typeface="Arial"/>
                <a:cs typeface="Arial"/>
                <a:sym typeface="Arial"/>
              </a:rPr>
              <a:t>superior mediastinum</a:t>
            </a:r>
            <a:endParaRPr/>
          </a:p>
          <a:p>
            <a:pPr marL="285750" lvl="0" indent="-285750" algn="l" rtl="0">
              <a:lnSpc>
                <a:spcPct val="110000"/>
              </a:lnSpc>
              <a:spcBef>
                <a:spcPts val="900"/>
              </a:spcBef>
              <a:spcAft>
                <a:spcPts val="0"/>
              </a:spcAft>
              <a:buSzPts val="4000"/>
              <a:buFont typeface="Arial"/>
              <a:buChar char="-"/>
            </a:pPr>
            <a:r>
              <a:rPr lang="en-US" sz="4000" b="1">
                <a:solidFill>
                  <a:srgbClr val="0C0C0C"/>
                </a:solidFill>
                <a:latin typeface="Arial"/>
                <a:ea typeface="Arial"/>
                <a:cs typeface="Arial"/>
                <a:sym typeface="Arial"/>
              </a:rPr>
              <a:t>Inferior mediastinum:</a:t>
            </a:r>
            <a:endParaRPr sz="4000" b="1">
              <a:solidFill>
                <a:srgbClr val="0C0C0C"/>
              </a:solidFill>
              <a:latin typeface="Arial"/>
              <a:ea typeface="Arial"/>
              <a:cs typeface="Arial"/>
              <a:sym typeface="Arial"/>
            </a:endParaRPr>
          </a:p>
          <a:p>
            <a:pPr marL="182880" lvl="0" indent="-254000" algn="l" rtl="0">
              <a:lnSpc>
                <a:spcPct val="110000"/>
              </a:lnSpc>
              <a:spcBef>
                <a:spcPts val="900"/>
              </a:spcBef>
              <a:spcAft>
                <a:spcPts val="0"/>
              </a:spcAft>
              <a:buSzPts val="4000"/>
              <a:buChar char="◦"/>
            </a:pPr>
            <a:r>
              <a:rPr lang="en-US" sz="4000" b="1">
                <a:solidFill>
                  <a:srgbClr val="0C0C0C"/>
                </a:solidFill>
                <a:latin typeface="Arial"/>
                <a:ea typeface="Arial"/>
                <a:cs typeface="Arial"/>
                <a:sym typeface="Arial"/>
              </a:rPr>
              <a:t>anterior mediastinum (prevascular  zone),</a:t>
            </a:r>
            <a:endParaRPr/>
          </a:p>
          <a:p>
            <a:pPr marL="182880" lvl="0" indent="-254000" algn="l" rtl="0">
              <a:lnSpc>
                <a:spcPct val="110000"/>
              </a:lnSpc>
              <a:spcBef>
                <a:spcPts val="900"/>
              </a:spcBef>
              <a:spcAft>
                <a:spcPts val="0"/>
              </a:spcAft>
              <a:buSzPts val="4000"/>
              <a:buChar char="◦"/>
            </a:pPr>
            <a:r>
              <a:rPr lang="en-US" sz="4000" b="1">
                <a:solidFill>
                  <a:srgbClr val="0C0C0C"/>
                </a:solidFill>
                <a:latin typeface="Arial"/>
                <a:ea typeface="Arial"/>
                <a:cs typeface="Arial"/>
                <a:sym typeface="Arial"/>
              </a:rPr>
              <a:t>middle mediastinum (peritracheoesophageal zone),</a:t>
            </a:r>
            <a:endParaRPr/>
          </a:p>
          <a:p>
            <a:pPr marL="182880" lvl="0" indent="-254000" algn="l" rtl="0">
              <a:lnSpc>
                <a:spcPct val="110000"/>
              </a:lnSpc>
              <a:spcBef>
                <a:spcPts val="900"/>
              </a:spcBef>
              <a:spcAft>
                <a:spcPts val="0"/>
              </a:spcAft>
              <a:buSzPts val="4000"/>
              <a:buChar char="◦"/>
            </a:pPr>
            <a:r>
              <a:rPr lang="en-US" sz="4000" b="1">
                <a:solidFill>
                  <a:srgbClr val="0C0C0C"/>
                </a:solidFill>
                <a:latin typeface="Arial"/>
                <a:ea typeface="Arial"/>
                <a:cs typeface="Arial"/>
                <a:sym typeface="Arial"/>
              </a:rPr>
              <a:t>posterior mediastinum(paravertebral zone). </a:t>
            </a:r>
            <a:endParaRPr/>
          </a:p>
          <a:p>
            <a:pPr marL="182880" lvl="0" indent="0" algn="l" rtl="0">
              <a:lnSpc>
                <a:spcPct val="110000"/>
              </a:lnSpc>
              <a:spcBef>
                <a:spcPts val="900"/>
              </a:spcBef>
              <a:spcAft>
                <a:spcPts val="0"/>
              </a:spcAft>
              <a:buSzPts val="4000"/>
              <a:buNone/>
            </a:pPr>
            <a:endParaRPr sz="4000" b="0" i="0">
              <a:solidFill>
                <a:srgbClr val="000000"/>
              </a:solidFill>
              <a:latin typeface="Arial"/>
              <a:ea typeface="Arial"/>
              <a:cs typeface="Arial"/>
              <a:sym typeface="Arial"/>
            </a:endParaRPr>
          </a:p>
          <a:p>
            <a:pPr marL="182880" lvl="0" indent="-55879" algn="l" rtl="0">
              <a:lnSpc>
                <a:spcPct val="110000"/>
              </a:lnSpc>
              <a:spcBef>
                <a:spcPts val="900"/>
              </a:spcBef>
              <a:spcAft>
                <a:spcPts val="0"/>
              </a:spcAft>
              <a:buSzPts val="2000"/>
              <a:buNone/>
            </a:pP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9" descr="Diagram&#10;&#10;Description automatically generated"/>
          <p:cNvPicPr preferRelativeResize="0">
            <a:picLocks noGrp="1"/>
          </p:cNvPicPr>
          <p:nvPr>
            <p:ph type="body" idx="1"/>
          </p:nvPr>
        </p:nvPicPr>
        <p:blipFill rotWithShape="1">
          <a:blip r:embed="rId3">
            <a:alphaModFix/>
          </a:blip>
          <a:srcRect l="8230" t="1433" r="12589" b="3560"/>
          <a:stretch/>
        </p:blipFill>
        <p:spPr>
          <a:xfrm>
            <a:off x="1" y="1"/>
            <a:ext cx="6096000" cy="6858000"/>
          </a:xfrm>
          <a:prstGeom prst="rect">
            <a:avLst/>
          </a:prstGeom>
          <a:noFill/>
          <a:ln>
            <a:noFill/>
          </a:ln>
        </p:spPr>
      </p:pic>
      <p:pic>
        <p:nvPicPr>
          <p:cNvPr id="168" name="Google Shape;168;p19" descr="Diagram&#10;&#10;Description automatically generated"/>
          <p:cNvPicPr preferRelativeResize="0"/>
          <p:nvPr/>
        </p:nvPicPr>
        <p:blipFill rotWithShape="1">
          <a:blip r:embed="rId4">
            <a:alphaModFix/>
          </a:blip>
          <a:srcRect l="3155" t="5238" r="9587" b="17907"/>
          <a:stretch/>
        </p:blipFill>
        <p:spPr>
          <a:xfrm>
            <a:off x="6096000" y="0"/>
            <a:ext cx="6096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0"/>
          <p:cNvSpPr txBox="1">
            <a:spLocks noGrp="1"/>
          </p:cNvSpPr>
          <p:nvPr>
            <p:ph type="title"/>
          </p:nvPr>
        </p:nvSpPr>
        <p:spPr>
          <a:xfrm>
            <a:off x="333022" y="197556"/>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a:t>ANTERIOR MEDIASTINUM</a:t>
            </a:r>
            <a:endParaRPr/>
          </a:p>
        </p:txBody>
      </p:sp>
      <p:sp>
        <p:nvSpPr>
          <p:cNvPr id="174" name="Google Shape;174;p20"/>
          <p:cNvSpPr txBox="1">
            <a:spLocks noGrp="1"/>
          </p:cNvSpPr>
          <p:nvPr>
            <p:ph type="body" idx="1"/>
          </p:nvPr>
        </p:nvSpPr>
        <p:spPr>
          <a:xfrm>
            <a:off x="507999" y="1569156"/>
            <a:ext cx="6897511" cy="4886473"/>
          </a:xfrm>
          <a:prstGeom prst="rect">
            <a:avLst/>
          </a:prstGeom>
          <a:noFill/>
          <a:ln>
            <a:noFill/>
          </a:ln>
        </p:spPr>
        <p:txBody>
          <a:bodyPr spcFirstLastPara="1" wrap="square" lIns="91425" tIns="45700" rIns="91425" bIns="45700" anchor="t" anchorCtr="0">
            <a:normAutofit/>
          </a:bodyPr>
          <a:lstStyle/>
          <a:p>
            <a:pPr marL="182880" lvl="0" indent="-279400" algn="l" rtl="0">
              <a:lnSpc>
                <a:spcPct val="110000"/>
              </a:lnSpc>
              <a:spcBef>
                <a:spcPts val="0"/>
              </a:spcBef>
              <a:spcAft>
                <a:spcPts val="0"/>
              </a:spcAft>
              <a:buSzPts val="4400"/>
              <a:buChar char="◦"/>
            </a:pPr>
            <a:r>
              <a:rPr lang="en-US" sz="4400" b="1" u="sng">
                <a:solidFill>
                  <a:srgbClr val="FFC000"/>
                </a:solidFill>
                <a:latin typeface="Arial"/>
                <a:ea typeface="Arial"/>
                <a:cs typeface="Arial"/>
                <a:sym typeface="Arial"/>
              </a:rPr>
              <a:t>Anterior Mediastinum contains</a:t>
            </a:r>
            <a:endParaRPr sz="4400" b="0" i="0">
              <a:solidFill>
                <a:srgbClr val="0A0905"/>
              </a:solidFill>
              <a:latin typeface="Arial"/>
              <a:ea typeface="Arial"/>
              <a:cs typeface="Arial"/>
              <a:sym typeface="Arial"/>
            </a:endParaRPr>
          </a:p>
          <a:p>
            <a:pPr marL="182880" lvl="0" indent="-254000" algn="l" rtl="0">
              <a:lnSpc>
                <a:spcPct val="110000"/>
              </a:lnSpc>
              <a:spcBef>
                <a:spcPts val="900"/>
              </a:spcBef>
              <a:spcAft>
                <a:spcPts val="0"/>
              </a:spcAft>
              <a:buSzPts val="4000"/>
              <a:buChar char="◦"/>
            </a:pPr>
            <a:r>
              <a:rPr lang="en-US" sz="4000" b="0" i="0">
                <a:solidFill>
                  <a:srgbClr val="0A0905"/>
                </a:solidFill>
                <a:latin typeface="Arial"/>
                <a:ea typeface="Arial"/>
                <a:cs typeface="Arial"/>
                <a:sym typeface="Arial"/>
              </a:rPr>
              <a:t>major contents of this compartment include the thymus, lymph nodes, mediastinal fat, and left brachiocephalic vein.</a:t>
            </a:r>
            <a:endParaRPr sz="4000">
              <a:latin typeface="Arial"/>
              <a:ea typeface="Arial"/>
              <a:cs typeface="Arial"/>
              <a:sym typeface="Arial"/>
            </a:endParaRPr>
          </a:p>
        </p:txBody>
      </p:sp>
      <p:pic>
        <p:nvPicPr>
          <p:cNvPr id="175" name="Google Shape;175;p20"/>
          <p:cNvPicPr preferRelativeResize="0"/>
          <p:nvPr/>
        </p:nvPicPr>
        <p:blipFill rotWithShape="1">
          <a:blip r:embed="rId3">
            <a:alphaModFix/>
          </a:blip>
          <a:srcRect l="22667" t="3672" r="24634" b="7455"/>
          <a:stretch/>
        </p:blipFill>
        <p:spPr>
          <a:xfrm>
            <a:off x="7484532" y="402370"/>
            <a:ext cx="4304734" cy="60532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637822" y="461972"/>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a:t>ANTERIOR MEDIASTINUM MASSES</a:t>
            </a:r>
            <a:endParaRPr/>
          </a:p>
        </p:txBody>
      </p:sp>
      <p:sp>
        <p:nvSpPr>
          <p:cNvPr id="181" name="Google Shape;181;p21"/>
          <p:cNvSpPr txBox="1">
            <a:spLocks noGrp="1"/>
          </p:cNvSpPr>
          <p:nvPr>
            <p:ph type="body" idx="1"/>
          </p:nvPr>
        </p:nvSpPr>
        <p:spPr>
          <a:xfrm>
            <a:off x="485422" y="1535289"/>
            <a:ext cx="11300178" cy="4860739"/>
          </a:xfrm>
          <a:prstGeom prst="rect">
            <a:avLst/>
          </a:prstGeom>
          <a:noFill/>
          <a:ln>
            <a:noFill/>
          </a:ln>
        </p:spPr>
        <p:txBody>
          <a:bodyPr spcFirstLastPara="1" wrap="square" lIns="91425" tIns="45700" rIns="91425" bIns="45700" anchor="t" anchorCtr="0">
            <a:normAutofit/>
          </a:bodyPr>
          <a:lstStyle/>
          <a:p>
            <a:pPr marL="182880" lvl="0" indent="-228600" algn="l" rtl="0">
              <a:lnSpc>
                <a:spcPct val="110000"/>
              </a:lnSpc>
              <a:spcBef>
                <a:spcPts val="0"/>
              </a:spcBef>
              <a:spcAft>
                <a:spcPts val="0"/>
              </a:spcAft>
              <a:buSzPts val="3600"/>
              <a:buChar char="◦"/>
            </a:pPr>
            <a:r>
              <a:rPr lang="en-US" sz="3600" b="0" i="0">
                <a:solidFill>
                  <a:srgbClr val="000000"/>
                </a:solidFill>
                <a:latin typeface="Times New Roman"/>
                <a:ea typeface="Times New Roman"/>
                <a:cs typeface="Times New Roman"/>
                <a:sym typeface="Times New Roman"/>
              </a:rPr>
              <a:t>The most common localizing symptom is cough, which is present 60% of the time</a:t>
            </a:r>
            <a:endParaRPr sz="3600" b="0" i="0">
              <a:solidFill>
                <a:srgbClr val="642A8F"/>
              </a:solidFill>
              <a:latin typeface="Times New Roman"/>
              <a:ea typeface="Times New Roman"/>
              <a:cs typeface="Times New Roman"/>
              <a:sym typeface="Times New Roman"/>
            </a:endParaRPr>
          </a:p>
          <a:p>
            <a:pPr marL="182880" lvl="0" indent="-228600" algn="l" rtl="0">
              <a:lnSpc>
                <a:spcPct val="110000"/>
              </a:lnSpc>
              <a:spcBef>
                <a:spcPts val="900"/>
              </a:spcBef>
              <a:spcAft>
                <a:spcPts val="0"/>
              </a:spcAft>
              <a:buSzPts val="3600"/>
              <a:buChar char="◦"/>
            </a:pPr>
            <a:r>
              <a:rPr lang="en-US" sz="3600" b="0" i="0">
                <a:solidFill>
                  <a:srgbClr val="000000"/>
                </a:solidFill>
                <a:latin typeface="Times New Roman"/>
                <a:ea typeface="Times New Roman"/>
                <a:cs typeface="Times New Roman"/>
                <a:sym typeface="Times New Roman"/>
              </a:rPr>
              <a:t> Other common obstructive symptoms include chest pain, dyspnea, voice hoarseness, hemoptysis, and dysphagia.</a:t>
            </a:r>
            <a:endParaRPr/>
          </a:p>
          <a:p>
            <a:pPr marL="182880" lvl="0" indent="0" algn="l" rtl="0">
              <a:lnSpc>
                <a:spcPct val="110000"/>
              </a:lnSpc>
              <a:spcBef>
                <a:spcPts val="900"/>
              </a:spcBef>
              <a:spcAft>
                <a:spcPts val="0"/>
              </a:spcAft>
              <a:buSzPts val="3600"/>
              <a:buNone/>
            </a:pPr>
            <a:endParaRPr sz="3600">
              <a:solidFill>
                <a:srgbClr val="000000"/>
              </a:solidFill>
              <a:latin typeface="Times New Roman"/>
              <a:ea typeface="Times New Roman"/>
              <a:cs typeface="Times New Roman"/>
              <a:sym typeface="Times New Roman"/>
            </a:endParaRPr>
          </a:p>
          <a:p>
            <a:pPr marL="0" lvl="0" indent="0" algn="l" rtl="0">
              <a:lnSpc>
                <a:spcPct val="110000"/>
              </a:lnSpc>
              <a:spcBef>
                <a:spcPts val="900"/>
              </a:spcBef>
              <a:spcAft>
                <a:spcPts val="0"/>
              </a:spcAft>
              <a:buSzPts val="3600"/>
              <a:buNone/>
            </a:pPr>
            <a:r>
              <a:rPr lang="en-US" sz="3600">
                <a:solidFill>
                  <a:srgbClr val="000000"/>
                </a:solidFill>
                <a:latin typeface="Times New Roman"/>
                <a:ea typeface="Times New Roman"/>
                <a:cs typeface="Times New Roman"/>
                <a:sym typeface="Times New Roman"/>
              </a:rPr>
              <a:t>However, tumor masses are commonly associated with weight loss.</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368300" y="4012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r>
              <a:rPr lang="en-US"/>
              <a:t>ANTERIOR MEDIASTINUM MASSES</a:t>
            </a:r>
            <a:endParaRPr/>
          </a:p>
        </p:txBody>
      </p:sp>
      <p:sp>
        <p:nvSpPr>
          <p:cNvPr id="187" name="Google Shape;187;p22"/>
          <p:cNvSpPr txBox="1">
            <a:spLocks noGrp="1"/>
          </p:cNvSpPr>
          <p:nvPr>
            <p:ph type="body" idx="1"/>
          </p:nvPr>
        </p:nvSpPr>
        <p:spPr>
          <a:xfrm>
            <a:off x="368300" y="1371600"/>
            <a:ext cx="11074400" cy="50851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endParaRPr sz="2800"/>
          </a:p>
          <a:p>
            <a:pPr marL="182880" lvl="0" indent="-254000" algn="l" rtl="0">
              <a:lnSpc>
                <a:spcPct val="90000"/>
              </a:lnSpc>
              <a:spcBef>
                <a:spcPts val="900"/>
              </a:spcBef>
              <a:spcAft>
                <a:spcPts val="0"/>
              </a:spcAft>
              <a:buSzPts val="4000"/>
              <a:buFont typeface="Noto Sans Symbols"/>
              <a:buChar char="▪"/>
            </a:pPr>
            <a:r>
              <a:rPr lang="en-US" sz="4000"/>
              <a:t>Lymphoma (Terrible lymphoma).</a:t>
            </a:r>
            <a:endParaRPr/>
          </a:p>
          <a:p>
            <a:pPr marL="182880" lvl="0" indent="-254000" algn="l" rtl="0">
              <a:lnSpc>
                <a:spcPct val="90000"/>
              </a:lnSpc>
              <a:spcBef>
                <a:spcPts val="900"/>
              </a:spcBef>
              <a:spcAft>
                <a:spcPts val="0"/>
              </a:spcAft>
              <a:buSzPts val="4000"/>
              <a:buFont typeface="Noto Sans Symbols"/>
              <a:buChar char="▪"/>
            </a:pPr>
            <a:r>
              <a:rPr lang="en-US" sz="4000"/>
              <a:t>Thyroid (Retrosternal goiter).</a:t>
            </a:r>
            <a:endParaRPr/>
          </a:p>
          <a:p>
            <a:pPr marL="182880" lvl="0" indent="-254000" algn="l" rtl="0">
              <a:lnSpc>
                <a:spcPct val="90000"/>
              </a:lnSpc>
              <a:spcBef>
                <a:spcPts val="900"/>
              </a:spcBef>
              <a:spcAft>
                <a:spcPts val="0"/>
              </a:spcAft>
              <a:buSzPts val="4000"/>
              <a:buFont typeface="Noto Sans Symbols"/>
              <a:buChar char="▪"/>
            </a:pPr>
            <a:r>
              <a:rPr lang="en-US" sz="4000"/>
              <a:t>Teratoma.</a:t>
            </a:r>
            <a:endParaRPr/>
          </a:p>
          <a:p>
            <a:pPr marL="182880" lvl="0" indent="-254000" algn="l" rtl="0">
              <a:lnSpc>
                <a:spcPct val="90000"/>
              </a:lnSpc>
              <a:spcBef>
                <a:spcPts val="900"/>
              </a:spcBef>
              <a:spcAft>
                <a:spcPts val="0"/>
              </a:spcAft>
              <a:buSzPts val="4000"/>
              <a:buFont typeface="Noto Sans Symbols"/>
              <a:buChar char="▪"/>
            </a:pPr>
            <a:r>
              <a:rPr lang="en-US" sz="4000"/>
              <a:t>Thymic tumor.</a:t>
            </a:r>
            <a:endParaRPr/>
          </a:p>
          <a:p>
            <a:pPr marL="182880" lvl="0" indent="-254000" algn="l" rtl="0">
              <a:lnSpc>
                <a:spcPct val="90000"/>
              </a:lnSpc>
              <a:spcBef>
                <a:spcPts val="900"/>
              </a:spcBef>
              <a:spcAft>
                <a:spcPts val="0"/>
              </a:spcAft>
              <a:buSzPts val="4000"/>
              <a:buFont typeface="Noto Sans Symbols"/>
              <a:buChar char="▪"/>
            </a:pPr>
            <a:r>
              <a:rPr lang="en-US" sz="4000"/>
              <a:t>Pericardial cyst.</a:t>
            </a:r>
            <a:endParaRPr/>
          </a:p>
          <a:p>
            <a:pPr marL="182880" lvl="0" indent="-254000" algn="l" rtl="0">
              <a:lnSpc>
                <a:spcPct val="90000"/>
              </a:lnSpc>
              <a:spcBef>
                <a:spcPts val="900"/>
              </a:spcBef>
              <a:spcAft>
                <a:spcPts val="0"/>
              </a:spcAft>
              <a:buSzPts val="4000"/>
              <a:buFont typeface="Noto Sans Symbols"/>
              <a:buChar char="▪"/>
            </a:pPr>
            <a:r>
              <a:rPr lang="en-US" sz="4000"/>
              <a:t>Diaphragmatic hernia (morgagni hernia).</a:t>
            </a:r>
            <a:endParaRPr/>
          </a:p>
          <a:p>
            <a:pPr marL="0" lvl="0" indent="0" algn="l" rtl="0">
              <a:lnSpc>
                <a:spcPct val="90000"/>
              </a:lnSpc>
              <a:spcBef>
                <a:spcPts val="900"/>
              </a:spcBef>
              <a:spcAft>
                <a:spcPts val="0"/>
              </a:spcAft>
              <a:buSzPts val="2800"/>
              <a:buNone/>
            </a:pP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000"/>
              <a:buFont typeface="Avenir"/>
              <a:buNone/>
            </a:pPr>
            <a:endParaRPr/>
          </a:p>
        </p:txBody>
      </p:sp>
      <p:pic>
        <p:nvPicPr>
          <p:cNvPr id="193" name="Google Shape;193;p23" descr="A picture containing text, invertebrate&#10;&#10;Description automatically generated"/>
          <p:cNvPicPr preferRelativeResize="0">
            <a:picLocks noGrp="1"/>
          </p:cNvPicPr>
          <p:nvPr>
            <p:ph type="body" idx="1"/>
          </p:nvPr>
        </p:nvPicPr>
        <p:blipFill rotWithShape="1">
          <a:blip r:embed="rId3">
            <a:alphaModFix/>
          </a:blip>
          <a:srcRect l="2164" t="7354" b="4354"/>
          <a:stretch/>
        </p:blipFill>
        <p:spPr>
          <a:xfrm>
            <a:off x="393700" y="406400"/>
            <a:ext cx="11404600" cy="6057900"/>
          </a:xfrm>
          <a:prstGeom prst="rect">
            <a:avLst/>
          </a:prstGeom>
          <a:noFill/>
          <a:ln>
            <a:noFill/>
          </a:ln>
        </p:spPr>
      </p:pic>
    </p:spTree>
  </p:cSld>
  <p:clrMapOvr>
    <a:masterClrMapping/>
  </p:clrMapOvr>
</p:sld>
</file>

<file path=ppt/theme/theme1.xml><?xml version="1.0" encoding="utf-8"?>
<a:theme xmlns:a="http://schemas.openxmlformats.org/drawingml/2006/main" name="SavonVTI">
  <a:themeElements>
    <a:clrScheme name="Custom 46">
      <a:dk1>
        <a:srgbClr val="000000"/>
      </a:dk1>
      <a:lt1>
        <a:srgbClr val="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onVTI">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600</Words>
  <Application>Microsoft Office PowerPoint</Application>
  <PresentationFormat>Widescreen</PresentationFormat>
  <Paragraphs>83</Paragraphs>
  <Slides>38</Slides>
  <Notes>38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Arial</vt:lpstr>
      <vt:lpstr>Avenir</vt:lpstr>
      <vt:lpstr>Calibri</vt:lpstr>
      <vt:lpstr>Courier New</vt:lpstr>
      <vt:lpstr>Franklin Gothic</vt:lpstr>
      <vt:lpstr>Garamond</vt:lpstr>
      <vt:lpstr>Gloria Hallelujah</vt:lpstr>
      <vt:lpstr>Noto Sans Symbols</vt:lpstr>
      <vt:lpstr>Tahoma</vt:lpstr>
      <vt:lpstr>Teko</vt:lpstr>
      <vt:lpstr>Times New Roman</vt:lpstr>
      <vt:lpstr>Verdana</vt:lpstr>
      <vt:lpstr>SavonVTI</vt:lpstr>
      <vt:lpstr>SavonVTI</vt:lpstr>
      <vt:lpstr>MEDIASTINUM AND MEDIASTINAL MASSES</vt:lpstr>
      <vt:lpstr>WHAT IS THE MEDIASTNUM?</vt:lpstr>
      <vt:lpstr>PowerPoint Presentation</vt:lpstr>
      <vt:lpstr>DEVESION OF THE MEDIASTINUM:</vt:lpstr>
      <vt:lpstr>PowerPoint Presentation</vt:lpstr>
      <vt:lpstr>ANTERIOR MEDIASTINUM</vt:lpstr>
      <vt:lpstr>ANTERIOR MEDIASTINUM MASSES</vt:lpstr>
      <vt:lpstr>ANTERIOR MEDIASTINUM MASSES</vt:lpstr>
      <vt:lpstr>PowerPoint Presentation</vt:lpstr>
      <vt:lpstr>PowerPoint Presentation</vt:lpstr>
      <vt:lpstr>Teratoma mass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Posterior mediastinal borders  </vt:lpstr>
      <vt:lpstr>Posterior mediastinum masses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POSITIVE Cervicothoracic sign  </vt:lpstr>
      <vt:lpstr>POSTERIOR MEDIASTINAL MASS (schwannoma)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MEDIASTINUM AND MEDIASTINAL MASSES</dc:title>
  <dc:creator>دانيا الطراونة</dc:creator>
  <cp:lastModifiedBy>دانيا الطراونه</cp:lastModifiedBy>
  <cp:revision>2</cp:revision>
  <dcterms:modified xsi:type="dcterms:W3CDTF">2022-03-30T06:11:11Z</dcterms:modified>
</cp:coreProperties>
</file>