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54" r:id="rId2"/>
  </p:sldMasterIdLst>
  <p:notesMasterIdLst>
    <p:notesMasterId r:id="rId28"/>
  </p:notesMasterIdLst>
  <p:sldIdLst>
    <p:sldId id="256" r:id="rId3"/>
    <p:sldId id="358" r:id="rId4"/>
    <p:sldId id="354" r:id="rId5"/>
    <p:sldId id="344" r:id="rId6"/>
    <p:sldId id="345" r:id="rId7"/>
    <p:sldId id="357" r:id="rId8"/>
    <p:sldId id="356" r:id="rId9"/>
    <p:sldId id="359" r:id="rId10"/>
    <p:sldId id="360" r:id="rId11"/>
    <p:sldId id="346" r:id="rId12"/>
    <p:sldId id="347" r:id="rId13"/>
    <p:sldId id="348" r:id="rId14"/>
    <p:sldId id="367" r:id="rId15"/>
    <p:sldId id="332" r:id="rId16"/>
    <p:sldId id="377" r:id="rId17"/>
    <p:sldId id="334" r:id="rId18"/>
    <p:sldId id="333" r:id="rId19"/>
    <p:sldId id="380" r:id="rId20"/>
    <p:sldId id="379" r:id="rId21"/>
    <p:sldId id="371" r:id="rId22"/>
    <p:sldId id="376" r:id="rId23"/>
    <p:sldId id="340" r:id="rId24"/>
    <p:sldId id="341" r:id="rId25"/>
    <p:sldId id="382" r:id="rId26"/>
    <p:sldId id="342" r:id="rId27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>
      <p:cViewPr varScale="1">
        <p:scale>
          <a:sx n="106" d="100"/>
          <a:sy n="106" d="100"/>
        </p:scale>
        <p:origin x="18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slide" Target="slides/slide24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slide" Target="slides/slide23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32" Type="http://schemas.openxmlformats.org/officeDocument/2006/relationships/tableStyles" Target="tableStyle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notesMaster" Target="notesMasters/notesMaster1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31" Type="http://schemas.openxmlformats.org/officeDocument/2006/relationships/theme" Target="theme/theme1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slide" Target="slides/slide25.xml" /><Relationship Id="rId30" Type="http://schemas.openxmlformats.org/officeDocument/2006/relationships/viewProps" Target="viewProps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 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 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 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8.png" /><Relationship Id="rId1" Type="http://schemas.openxmlformats.org/officeDocument/2006/relationships/image" Target="../media/image2.png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6F2F66F8-5854-15BB-CDE5-84549D7EC5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JO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C6AF5911-89CB-0569-A4E5-32EC689644F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JO" altLang="en-JO"/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3E333C68-3AF4-04B9-2989-901BD2644B6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3705D33F-4232-7685-D47B-2839D97744E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JO"/>
              <a:t>انقر لتحرير أنماط النص الرئيسي</a:t>
            </a:r>
          </a:p>
          <a:p>
            <a:pPr lvl="1"/>
            <a:r>
              <a:rPr lang="ar-SA" altLang="en-JO"/>
              <a:t>المستوى الثاني</a:t>
            </a:r>
          </a:p>
          <a:p>
            <a:pPr lvl="2"/>
            <a:r>
              <a:rPr lang="ar-SA" altLang="en-JO"/>
              <a:t>المستوى الثالث</a:t>
            </a:r>
          </a:p>
          <a:p>
            <a:pPr lvl="3"/>
            <a:r>
              <a:rPr lang="ar-SA" altLang="en-JO"/>
              <a:t>المستوى الرابع</a:t>
            </a:r>
          </a:p>
          <a:p>
            <a:pPr lvl="4"/>
            <a:r>
              <a:rPr lang="ar-SA" altLang="en-JO"/>
              <a:t>المستوى الخامس</a:t>
            </a:r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32B0DC4C-2B13-B8E2-89A7-DF5311CAD5A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JO"/>
          </a:p>
        </p:txBody>
      </p:sp>
      <p:sp>
        <p:nvSpPr>
          <p:cNvPr id="47111" name="Rectangle 7">
            <a:extLst>
              <a:ext uri="{FF2B5EF4-FFF2-40B4-BE49-F238E27FC236}">
                <a16:creationId xmlns:a16="http://schemas.microsoft.com/office/drawing/2014/main" id="{90BCA643-6164-9B03-A1BC-5D754D421F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fld id="{92186644-C33C-534E-ACFC-D3B5272E0368}" type="slidenum">
              <a:rPr lang="ar-JO" altLang="en-JO"/>
              <a:pPr/>
              <a:t>‹#›</a:t>
            </a:fld>
            <a:endParaRPr lang="en-JO" altLang="en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92A861F-B3B1-0E8C-AEEC-33BB4EB08F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5A9F3D-A825-3D46-8C58-EADA2D101CE5}" type="slidenum">
              <a:rPr lang="ar-JO" altLang="en-JO"/>
              <a:pPr/>
              <a:t>10</a:t>
            </a:fld>
            <a:endParaRPr lang="en-JO" altLang="en-JO"/>
          </a:p>
        </p:txBody>
      </p:sp>
      <p:sp>
        <p:nvSpPr>
          <p:cNvPr id="198658" name="Rectangle 2">
            <a:extLst>
              <a:ext uri="{FF2B5EF4-FFF2-40B4-BE49-F238E27FC236}">
                <a16:creationId xmlns:a16="http://schemas.microsoft.com/office/drawing/2014/main" id="{CEAC8A0E-8645-E723-A142-AB193EA7E7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C9BE7520-7F84-CF81-050B-D30921F3A3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044E96B-94EE-3CD5-C237-259774B13B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C1C0D0-45C9-0D4B-B4D7-AFC9AA5F68C2}" type="slidenum">
              <a:rPr lang="ar-JO" altLang="en-JO"/>
              <a:pPr/>
              <a:t>19</a:t>
            </a:fld>
            <a:endParaRPr lang="en-JO" altLang="en-JO"/>
          </a:p>
        </p:txBody>
      </p:sp>
      <p:sp>
        <p:nvSpPr>
          <p:cNvPr id="256002" name="Rectangle 2">
            <a:extLst>
              <a:ext uri="{FF2B5EF4-FFF2-40B4-BE49-F238E27FC236}">
                <a16:creationId xmlns:a16="http://schemas.microsoft.com/office/drawing/2014/main" id="{320AF1D1-FD8F-B27F-7A41-1E4DB437FF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id="{40B213F3-3FF2-1049-AB99-2113EF487B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J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B9A9E-A141-D22D-FFC4-B677CCD23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68265-8AA4-C47B-8368-0CC0F3E1D1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2487225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E767A-B8B2-807D-E110-857E86C14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713462-0B71-E189-E006-737E97BCE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4872379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98920B-28BB-0E3D-5E50-5F5645AE5F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73037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9F7E6B-C4A0-9A81-980C-D76AD2D7E7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66813" y="609600"/>
            <a:ext cx="5043487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81754662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58319-43A3-A216-505A-26E2A2CCE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25" y="609600"/>
            <a:ext cx="6858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AF375-79DD-F202-349B-02D135D96A0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166813" y="1981200"/>
            <a:ext cx="338613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43375-A5B6-C08C-02AB-A470B24C8913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705350" y="1981200"/>
            <a:ext cx="3387725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F39111-6648-6751-0408-7B30B24937A1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705350" y="4114800"/>
            <a:ext cx="3387725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25484469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9B972-14A1-8BB7-D630-FE26CE876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25" y="609600"/>
            <a:ext cx="6858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3675F-56F7-3D67-B4D9-07EBCC59870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166813" y="1981200"/>
            <a:ext cx="338613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B2C89-AC95-A950-097B-ECEFB7A50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5350" y="1981200"/>
            <a:ext cx="338772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410558942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4F361-3C80-349F-09B8-5B8CAB31D1A5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1190625" y="609600"/>
            <a:ext cx="6858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46888-920E-98F9-E193-0EE6623E1D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66813" y="1981200"/>
            <a:ext cx="3386137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945F45-BEDF-00E8-48AB-3D9548539CE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705350" y="1981200"/>
            <a:ext cx="3387725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EC8AF3-F97D-44EC-161F-CFDD58AB2731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1166813" y="4114800"/>
            <a:ext cx="3386137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B07A19-C6DD-2268-F491-740D78DB94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05350" y="4114800"/>
            <a:ext cx="3387725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72297000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75CB6-1930-8AAC-169C-62F3D1357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C8AA51-CDC4-AC01-9A02-5A9379227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67774-B7A0-E766-7368-76AD8EB05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F835C-AF3A-EBD8-C6E0-930A61E10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JO"/>
              <a:t>VIRAL GASTROENTERITIS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F01DF-DC13-FDF7-E14D-6B578E106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A3538-C884-114B-88B8-4D74CF6103F1}" type="slidenum">
              <a:rPr lang="ar-JO" altLang="en-JO"/>
              <a:pPr/>
              <a:t>‹#›</a:t>
            </a:fld>
            <a:endParaRPr lang="en-US" altLang="en-JO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772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B4F79-3A06-85A3-226C-2A59D5056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756BD-6B64-2B7C-48DE-2438BB87B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4C2C8-0BC5-EF94-780A-A02B1E5E3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D7334-C205-24A9-60AB-D6CF18370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JO"/>
              <a:t>VIRAL GASTROENTERITIS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16490-1250-556F-8489-D4E236F6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B1E35-7BEE-A74E-88DC-A5744F9CF89D}" type="slidenum">
              <a:rPr lang="ar-JO" altLang="en-JO"/>
              <a:pPr/>
              <a:t>‹#›</a:t>
            </a:fld>
            <a:endParaRPr lang="en-US" altLang="en-JO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021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4ACB4-B699-868D-6730-8C8E09A79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FD1D6-EC76-A5FB-14A6-6E397F22B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2CD1B-2419-D9AE-78AE-29D1EFC8B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D0D24-4928-7EFD-1BA5-CD1718A8C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JO"/>
              <a:t>VIRAL GASTROENTERITIS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7EC4A-7F5F-2D35-5BFE-AA88746C8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2B573-44F9-9F49-85B9-3A1EDE4D8809}" type="slidenum">
              <a:rPr lang="ar-JO" altLang="en-JO"/>
              <a:pPr/>
              <a:t>‹#›</a:t>
            </a:fld>
            <a:endParaRPr lang="en-US" altLang="en-JO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613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13E37-EFE4-4272-D75F-150BEEBB4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398F8-76EC-DA6D-83D1-8427DD6AB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590800"/>
            <a:ext cx="36576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2A5434-EE4F-D2D6-FDCA-EDE761EF0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6800" y="2590800"/>
            <a:ext cx="36576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54165-C4FC-38B9-ADF4-7B1A27FA3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DEAAC-3FD8-AEEE-4EBC-76E1DCF66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JO"/>
              <a:t>VIRAL GASTROENTERITIS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D05339-AAFE-0963-1380-D55DFEFC6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1B70C-721E-904F-BFAF-D4D9544A019C}" type="slidenum">
              <a:rPr lang="ar-JO" altLang="en-JO"/>
              <a:pPr/>
              <a:t>‹#›</a:t>
            </a:fld>
            <a:endParaRPr lang="en-US" altLang="en-JO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418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58B0B-3460-F1AA-65D5-887BA38A1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EDE02-B727-CAED-215D-3FFF8CF14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B8D97-0885-F55D-5D3A-411A73851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9128B8-217D-7D22-804D-894330B8CE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022BE0-6139-5665-F9FF-E46D92DEE9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515139-E110-5C17-3B27-AC4F2C934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51B480-EA01-231B-6D89-B603F82A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JO"/>
              <a:t>VIRAL GASTROENTERITIS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9BCECD-6EBA-EA24-EF46-1A308DEF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10FA4-378C-9749-883E-494A48B1B79D}" type="slidenum">
              <a:rPr lang="ar-JO" altLang="en-JO"/>
              <a:pPr/>
              <a:t>‹#›</a:t>
            </a:fld>
            <a:endParaRPr lang="en-US" altLang="en-JO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8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47540-5896-5230-3595-7DA9FB6A3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83762-F1EF-7228-B102-2888A5AF6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55996983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ACE90-B507-F257-7784-9FDAE134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0806FC-7EB6-6A57-6D1C-80809CD48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FA5307-B484-FCB1-220E-8B6F96924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JO"/>
              <a:t>VIRAL GASTROENTERITIS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FC06B8-19C6-7393-99E0-0DC9071BD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B05BE-22D9-9244-86DE-B3B53892C3C2}" type="slidenum">
              <a:rPr lang="ar-JO" altLang="en-JO"/>
              <a:pPr/>
              <a:t>‹#›</a:t>
            </a:fld>
            <a:endParaRPr lang="en-US" altLang="en-JO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539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FB3B2-C711-612D-1D0A-726F6349D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5AA46-ED0E-5F5A-D5A0-EA5C31CD4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JO"/>
              <a:t>VIRAL GASTROENTERITIS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BCBC0-7B37-9FC3-1B02-349E9635F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18182-C6AC-6840-9C1D-90D66640C757}" type="slidenum">
              <a:rPr lang="ar-JO" altLang="en-JO"/>
              <a:pPr/>
              <a:t>‹#›</a:t>
            </a:fld>
            <a:endParaRPr lang="en-US" altLang="en-JO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526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DB5D4-CC61-7F7A-A8A2-C54B647B8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75147-F69D-3D73-7263-FE5FD1150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E44D5-5970-8205-0B06-9E86E7D32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D3994-4940-0326-023E-EE134B4C5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358632-C1FC-CCEA-4CFC-88E7C2FF2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JO"/>
              <a:t>VIRAL GASTROENTERITIS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AC934-8D57-7C30-6F80-D6602D86D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DFE6A-EAF9-254E-AC7D-047F9B73DB31}" type="slidenum">
              <a:rPr lang="ar-JO" altLang="en-JO"/>
              <a:pPr/>
              <a:t>‹#›</a:t>
            </a:fld>
            <a:endParaRPr lang="en-US" altLang="en-JO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719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96B2D-D941-D5F7-BDBC-87F305D41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574A8E-7F0E-20A8-7C72-513FBA247B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8A7777-8647-2A3E-88BC-F3B2564F4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5188A-9C6B-DA7D-1436-7C682665D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3CF279-7B33-A658-6B68-3582C992B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JO"/>
              <a:t>VIRAL GASTROENTERITIS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1EED7-D406-F067-5E27-D5132B6F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787DA-BDB0-2A43-9FFA-0F218F80DD41}" type="slidenum">
              <a:rPr lang="ar-JO" altLang="en-JO"/>
              <a:pPr/>
              <a:t>‹#›</a:t>
            </a:fld>
            <a:endParaRPr lang="en-US" altLang="en-JO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428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3EBDC-0CFD-19CE-8BEA-31480890C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B68CD9-7091-2545-320C-195C59DB4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C8771-CDD7-B34C-C9D9-92EE1F017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B4522-168D-8A44-177F-1E96A2EA3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JO"/>
              <a:t>VIRAL GASTROENTERITIS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90604-CA9B-5E9D-2580-B2E1BB6FD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50AA1-CBB9-6A4F-90AE-787F3C01BF9A}" type="slidenum">
              <a:rPr lang="ar-JO" altLang="en-JO"/>
              <a:pPr/>
              <a:t>‹#›</a:t>
            </a:fld>
            <a:endParaRPr lang="en-US" altLang="en-JO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049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1A3052-E9A9-07F9-E3BE-DB825E64CB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24700" y="533400"/>
            <a:ext cx="20193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2C7494-AEF9-1DC5-F1A7-2AEACF45A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59055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43DDC-F2B5-FD1B-F217-53828D665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1B804-77DD-4BA5-C72B-BD27EF255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JO"/>
              <a:t>VIRAL GASTROENTERITIS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2396B-7106-A011-6A78-239BF5159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2849A-0579-8B48-AA75-D07E0A3FEBA2}" type="slidenum">
              <a:rPr lang="ar-JO" altLang="en-JO"/>
              <a:pPr/>
              <a:t>‹#›</a:t>
            </a:fld>
            <a:endParaRPr lang="en-US" altLang="en-JO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1334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34EB7-3323-61B7-0066-30B5233F4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533400"/>
            <a:ext cx="7086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27088-A51A-F239-4862-09B399DB3AE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066800" y="2590800"/>
            <a:ext cx="36576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739625-2A55-4B51-EFB3-79D5499D0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6800" y="2590800"/>
            <a:ext cx="36576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22EF8-E1ED-2C65-1BAA-AEABAE847F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F785F-DC12-F34A-2F6A-B9D1BBD63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JO"/>
              <a:t>VIRAL GASTROENTERITIS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E448B-EAE2-E6DD-7F0C-2CB6B264F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12E47AC-AEF1-374F-95F1-3D7C270020AC}" type="slidenum">
              <a:rPr lang="ar-JO" altLang="en-JO"/>
              <a:pPr/>
              <a:t>‹#›</a:t>
            </a:fld>
            <a:endParaRPr lang="en-US" altLang="en-JO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76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F2AB1-BD23-A277-3AC9-385A798C0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0837F-5E8D-B478-68A2-6E5500DFA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170035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5E49C-0126-1CD1-4627-47EB3E798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31C2A-138E-7093-3344-C203915600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6813" y="1981200"/>
            <a:ext cx="338613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7BEF73-C10D-4E11-DB3A-F98A51C95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5350" y="1981200"/>
            <a:ext cx="338772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94857469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3706E-5D48-E704-E3F0-481C08B5F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DDB26-8609-A3D8-5E66-7B9B1E099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282D4A-0FE3-4ED3-4689-3806AB870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B23E8E-888A-BA81-9D14-14E0BCFEB8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AF49D4-76CD-0075-9101-434C1CB84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72161485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48C44-4974-BF5D-709C-D4175887E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25175470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65268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F8CE2-D385-CC61-B07E-05CBEA16B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8F600-DB55-FBA3-B33D-4DFCB8E16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61637B-F0D1-FEC7-39E4-1A96B7DB3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605485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1F596-DEEC-E595-716B-2DC1FF04C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544B19-DE4E-C650-5EF7-5EE549E6CB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3ABC87-AE4C-9793-2864-2D952CA33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41641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 /><Relationship Id="rId13" Type="http://schemas.openxmlformats.org/officeDocument/2006/relationships/theme" Target="../theme/theme2.xml" /><Relationship Id="rId3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21.xml" /><Relationship Id="rId12" Type="http://schemas.openxmlformats.org/officeDocument/2006/relationships/slideLayout" Target="../slideLayouts/slideLayout26.xml" /><Relationship Id="rId2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5.xml" /><Relationship Id="rId6" Type="http://schemas.openxmlformats.org/officeDocument/2006/relationships/slideLayout" Target="../slideLayouts/slideLayout20.xml" /><Relationship Id="rId11" Type="http://schemas.openxmlformats.org/officeDocument/2006/relationships/slideLayout" Target="../slideLayouts/slideLayout25.xml" /><Relationship Id="rId5" Type="http://schemas.openxmlformats.org/officeDocument/2006/relationships/slideLayout" Target="../slideLayouts/slideLayout19.xml" /><Relationship Id="rId10" Type="http://schemas.openxmlformats.org/officeDocument/2006/relationships/slideLayout" Target="../slideLayouts/slideLayout24.xml" /><Relationship Id="rId4" Type="http://schemas.openxmlformats.org/officeDocument/2006/relationships/slideLayout" Target="../slideLayouts/slideLayout18.xml" /><Relationship Id="rId9" Type="http://schemas.openxmlformats.org/officeDocument/2006/relationships/slideLayout" Target="../slideLayouts/slideLayout23.xml" /><Relationship Id="rId14" Type="http://schemas.openxmlformats.org/officeDocument/2006/relationships/image" Target="../media/image1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000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A29F2BCA-7B1D-E72D-8DBF-AA0CAB6253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6813" y="1981200"/>
            <a:ext cx="692626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JO"/>
              <a:t>Click to edit Master text styles</a:t>
            </a:r>
          </a:p>
          <a:p>
            <a:pPr lvl="1"/>
            <a:r>
              <a:rPr lang="en-US" altLang="en-JO"/>
              <a:t>Second Level</a:t>
            </a:r>
          </a:p>
          <a:p>
            <a:pPr lvl="2"/>
            <a:r>
              <a:rPr lang="en-US" altLang="en-JO"/>
              <a:t>Third Level</a:t>
            </a:r>
          </a:p>
          <a:p>
            <a:pPr lvl="3"/>
            <a:r>
              <a:rPr lang="en-US" altLang="en-JO"/>
              <a:t>Fourth Level</a:t>
            </a:r>
          </a:p>
          <a:p>
            <a:pPr lvl="4"/>
            <a:r>
              <a:rPr lang="en-US" altLang="en-JO"/>
              <a:t>Fifth Level</a:t>
            </a:r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736BF142-AF2C-F28F-1C42-04BD1EAB3C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90625" y="609600"/>
            <a:ext cx="68580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JO"/>
              <a:t>Click to edit Master title style</a:t>
            </a:r>
          </a:p>
        </p:txBody>
      </p:sp>
      <p:grpSp>
        <p:nvGrpSpPr>
          <p:cNvPr id="172036" name="Group 4">
            <a:extLst>
              <a:ext uri="{FF2B5EF4-FFF2-40B4-BE49-F238E27FC236}">
                <a16:creationId xmlns:a16="http://schemas.microsoft.com/office/drawing/2014/main" id="{E3D8F4F6-4B38-FB95-103D-C0BDED50D92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45300"/>
            <a:chOff x="0" y="0"/>
            <a:chExt cx="770" cy="4312"/>
          </a:xfrm>
        </p:grpSpPr>
        <p:sp>
          <p:nvSpPr>
            <p:cNvPr id="172037" name="Rectangle 5">
              <a:extLst>
                <a:ext uri="{FF2B5EF4-FFF2-40B4-BE49-F238E27FC236}">
                  <a16:creationId xmlns:a16="http://schemas.microsoft.com/office/drawing/2014/main" id="{C30D11DC-90AC-F790-BFF8-8A1B64A0D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70" cy="4312"/>
            </a:xfrm>
            <a:prstGeom prst="rect">
              <a:avLst/>
            </a:prstGeom>
            <a:gradFill rotWithShape="0">
              <a:gsLst>
                <a:gs pos="0">
                  <a:srgbClr val="114FFB"/>
                </a:gs>
                <a:gs pos="50000">
                  <a:srgbClr val="114FFB">
                    <a:gamma/>
                    <a:shade val="20000"/>
                    <a:invGamma/>
                  </a:srgbClr>
                </a:gs>
                <a:gs pos="100000">
                  <a:srgbClr val="114FFB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JO"/>
            </a:p>
          </p:txBody>
        </p:sp>
        <p:grpSp>
          <p:nvGrpSpPr>
            <p:cNvPr id="172038" name="Group 6">
              <a:extLst>
                <a:ext uri="{FF2B5EF4-FFF2-40B4-BE49-F238E27FC236}">
                  <a16:creationId xmlns:a16="http://schemas.microsoft.com/office/drawing/2014/main" id="{DA8BC451-4710-78EC-F11B-99844155F8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" y="102"/>
              <a:ext cx="108" cy="4122"/>
              <a:chOff x="54" y="102"/>
              <a:chExt cx="108" cy="4122"/>
            </a:xfrm>
          </p:grpSpPr>
          <p:sp>
            <p:nvSpPr>
              <p:cNvPr id="172039" name="Rectangle 7">
                <a:extLst>
                  <a:ext uri="{FF2B5EF4-FFF2-40B4-BE49-F238E27FC236}">
                    <a16:creationId xmlns:a16="http://schemas.microsoft.com/office/drawing/2014/main" id="{00F2C971-963E-5AB3-D48C-5B77149B6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" y="1104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JO"/>
              </a:p>
            </p:txBody>
          </p:sp>
          <p:sp>
            <p:nvSpPr>
              <p:cNvPr id="172040" name="Rectangle 8">
                <a:extLst>
                  <a:ext uri="{FF2B5EF4-FFF2-40B4-BE49-F238E27FC236}">
                    <a16:creationId xmlns:a16="http://schemas.microsoft.com/office/drawing/2014/main" id="{B7F79843-9A77-EC7D-08F8-EFAA9777D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" y="1248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JO"/>
              </a:p>
            </p:txBody>
          </p:sp>
          <p:sp>
            <p:nvSpPr>
              <p:cNvPr id="172041" name="Rectangle 9">
                <a:extLst>
                  <a:ext uri="{FF2B5EF4-FFF2-40B4-BE49-F238E27FC236}">
                    <a16:creationId xmlns:a16="http://schemas.microsoft.com/office/drawing/2014/main" id="{4B9F7968-1F0C-3EAE-20C8-335049C835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" y="1392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JO"/>
              </a:p>
            </p:txBody>
          </p:sp>
          <p:sp>
            <p:nvSpPr>
              <p:cNvPr id="172042" name="Rectangle 10">
                <a:extLst>
                  <a:ext uri="{FF2B5EF4-FFF2-40B4-BE49-F238E27FC236}">
                    <a16:creationId xmlns:a16="http://schemas.microsoft.com/office/drawing/2014/main" id="{93E36CB3-3577-17B7-511A-4D290F20B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" y="1536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JO"/>
              </a:p>
            </p:txBody>
          </p:sp>
          <p:sp>
            <p:nvSpPr>
              <p:cNvPr id="172043" name="Rectangle 11">
                <a:extLst>
                  <a:ext uri="{FF2B5EF4-FFF2-40B4-BE49-F238E27FC236}">
                    <a16:creationId xmlns:a16="http://schemas.microsoft.com/office/drawing/2014/main" id="{205B9674-F674-5249-0FA7-20F6D03080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" y="1680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JO"/>
              </a:p>
            </p:txBody>
          </p:sp>
          <p:sp>
            <p:nvSpPr>
              <p:cNvPr id="172044" name="Rectangle 12">
                <a:extLst>
                  <a:ext uri="{FF2B5EF4-FFF2-40B4-BE49-F238E27FC236}">
                    <a16:creationId xmlns:a16="http://schemas.microsoft.com/office/drawing/2014/main" id="{565AC58F-869D-1DF2-DE7D-8FE96977A1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" y="1824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JO"/>
              </a:p>
            </p:txBody>
          </p:sp>
          <p:sp>
            <p:nvSpPr>
              <p:cNvPr id="172045" name="Rectangle 13">
                <a:extLst>
                  <a:ext uri="{FF2B5EF4-FFF2-40B4-BE49-F238E27FC236}">
                    <a16:creationId xmlns:a16="http://schemas.microsoft.com/office/drawing/2014/main" id="{AA57D30B-614D-9BA6-20A7-7C9504612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" y="1968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JO"/>
              </a:p>
            </p:txBody>
          </p:sp>
          <p:sp>
            <p:nvSpPr>
              <p:cNvPr id="172046" name="Rectangle 14">
                <a:extLst>
                  <a:ext uri="{FF2B5EF4-FFF2-40B4-BE49-F238E27FC236}">
                    <a16:creationId xmlns:a16="http://schemas.microsoft.com/office/drawing/2014/main" id="{DA08B5C1-7E72-E855-0027-88D6E9ADC1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" y="2112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JO"/>
              </a:p>
            </p:txBody>
          </p:sp>
          <p:sp>
            <p:nvSpPr>
              <p:cNvPr id="172047" name="Rectangle 15">
                <a:extLst>
                  <a:ext uri="{FF2B5EF4-FFF2-40B4-BE49-F238E27FC236}">
                    <a16:creationId xmlns:a16="http://schemas.microsoft.com/office/drawing/2014/main" id="{6B2C3B67-F9A7-4EAA-61BA-FC78BD440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" y="2256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JO"/>
              </a:p>
            </p:txBody>
          </p:sp>
          <p:sp>
            <p:nvSpPr>
              <p:cNvPr id="172048" name="Rectangle 16">
                <a:extLst>
                  <a:ext uri="{FF2B5EF4-FFF2-40B4-BE49-F238E27FC236}">
                    <a16:creationId xmlns:a16="http://schemas.microsoft.com/office/drawing/2014/main" id="{ECD5C338-80EC-2F60-EF3F-F9CF4590B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" y="2400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JO"/>
              </a:p>
            </p:txBody>
          </p:sp>
          <p:sp>
            <p:nvSpPr>
              <p:cNvPr id="172049" name="Rectangle 17">
                <a:extLst>
                  <a:ext uri="{FF2B5EF4-FFF2-40B4-BE49-F238E27FC236}">
                    <a16:creationId xmlns:a16="http://schemas.microsoft.com/office/drawing/2014/main" id="{69C0E1EF-3753-0471-7680-24AF006498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" y="2544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JO"/>
              </a:p>
            </p:txBody>
          </p:sp>
          <p:sp>
            <p:nvSpPr>
              <p:cNvPr id="172050" name="Rectangle 18">
                <a:extLst>
                  <a:ext uri="{FF2B5EF4-FFF2-40B4-BE49-F238E27FC236}">
                    <a16:creationId xmlns:a16="http://schemas.microsoft.com/office/drawing/2014/main" id="{BAE7904A-DD5D-5C67-41F9-C73E697D7A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" y="2688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JO"/>
              </a:p>
            </p:txBody>
          </p:sp>
          <p:sp>
            <p:nvSpPr>
              <p:cNvPr id="172051" name="Rectangle 19">
                <a:extLst>
                  <a:ext uri="{FF2B5EF4-FFF2-40B4-BE49-F238E27FC236}">
                    <a16:creationId xmlns:a16="http://schemas.microsoft.com/office/drawing/2014/main" id="{ED1CC4AC-4223-9A3E-C6F5-136AA0703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" y="2832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JO"/>
              </a:p>
            </p:txBody>
          </p:sp>
          <p:sp>
            <p:nvSpPr>
              <p:cNvPr id="172052" name="Rectangle 20">
                <a:extLst>
                  <a:ext uri="{FF2B5EF4-FFF2-40B4-BE49-F238E27FC236}">
                    <a16:creationId xmlns:a16="http://schemas.microsoft.com/office/drawing/2014/main" id="{CE408C28-884C-B52E-8804-BF8E94277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" y="2976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JO"/>
              </a:p>
            </p:txBody>
          </p:sp>
          <p:sp>
            <p:nvSpPr>
              <p:cNvPr id="172053" name="Rectangle 21">
                <a:extLst>
                  <a:ext uri="{FF2B5EF4-FFF2-40B4-BE49-F238E27FC236}">
                    <a16:creationId xmlns:a16="http://schemas.microsoft.com/office/drawing/2014/main" id="{C12E3E44-3CBB-ACCE-0930-347EA0B03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" y="3120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JO"/>
              </a:p>
            </p:txBody>
          </p:sp>
          <p:sp>
            <p:nvSpPr>
              <p:cNvPr id="172054" name="Rectangle 22">
                <a:extLst>
                  <a:ext uri="{FF2B5EF4-FFF2-40B4-BE49-F238E27FC236}">
                    <a16:creationId xmlns:a16="http://schemas.microsoft.com/office/drawing/2014/main" id="{34E97CA4-5C33-F0F8-3C80-72F822A8BB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" y="3264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JO"/>
              </a:p>
            </p:txBody>
          </p:sp>
          <p:sp>
            <p:nvSpPr>
              <p:cNvPr id="172055" name="Rectangle 23">
                <a:extLst>
                  <a:ext uri="{FF2B5EF4-FFF2-40B4-BE49-F238E27FC236}">
                    <a16:creationId xmlns:a16="http://schemas.microsoft.com/office/drawing/2014/main" id="{EE1A1EB3-78E7-1652-E650-50DE2AA54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" y="3408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JO"/>
              </a:p>
            </p:txBody>
          </p:sp>
          <p:sp>
            <p:nvSpPr>
              <p:cNvPr id="172056" name="Rectangle 24">
                <a:extLst>
                  <a:ext uri="{FF2B5EF4-FFF2-40B4-BE49-F238E27FC236}">
                    <a16:creationId xmlns:a16="http://schemas.microsoft.com/office/drawing/2014/main" id="{1A66474D-9B30-C4A8-02DC-6FC215CE7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" y="3552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JO"/>
              </a:p>
            </p:txBody>
          </p:sp>
          <p:sp>
            <p:nvSpPr>
              <p:cNvPr id="172057" name="Rectangle 25">
                <a:extLst>
                  <a:ext uri="{FF2B5EF4-FFF2-40B4-BE49-F238E27FC236}">
                    <a16:creationId xmlns:a16="http://schemas.microsoft.com/office/drawing/2014/main" id="{40FA2E1B-3D38-450D-6320-15C845FD1F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" y="3696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JO"/>
              </a:p>
            </p:txBody>
          </p:sp>
          <p:sp>
            <p:nvSpPr>
              <p:cNvPr id="172058" name="Rectangle 26">
                <a:extLst>
                  <a:ext uri="{FF2B5EF4-FFF2-40B4-BE49-F238E27FC236}">
                    <a16:creationId xmlns:a16="http://schemas.microsoft.com/office/drawing/2014/main" id="{8177EDC5-C931-A16D-2C62-7FDB1F47D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" y="3840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JO"/>
              </a:p>
            </p:txBody>
          </p:sp>
          <p:sp>
            <p:nvSpPr>
              <p:cNvPr id="172059" name="Rectangle 27">
                <a:extLst>
                  <a:ext uri="{FF2B5EF4-FFF2-40B4-BE49-F238E27FC236}">
                    <a16:creationId xmlns:a16="http://schemas.microsoft.com/office/drawing/2014/main" id="{3609CFC3-C036-692A-4167-39CFE00B34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" y="3984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JO"/>
              </a:p>
            </p:txBody>
          </p:sp>
          <p:sp>
            <p:nvSpPr>
              <p:cNvPr id="172060" name="Rectangle 28">
                <a:extLst>
                  <a:ext uri="{FF2B5EF4-FFF2-40B4-BE49-F238E27FC236}">
                    <a16:creationId xmlns:a16="http://schemas.microsoft.com/office/drawing/2014/main" id="{1A1946F7-9B3B-C2C0-A76B-E457F7CED8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" y="4128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JO"/>
              </a:p>
            </p:txBody>
          </p:sp>
          <p:sp>
            <p:nvSpPr>
              <p:cNvPr id="172061" name="Rectangle 29">
                <a:extLst>
                  <a:ext uri="{FF2B5EF4-FFF2-40B4-BE49-F238E27FC236}">
                    <a16:creationId xmlns:a16="http://schemas.microsoft.com/office/drawing/2014/main" id="{9B1F79A0-BABC-6FE8-F44E-5B3C63D28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" y="102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JO"/>
              </a:p>
            </p:txBody>
          </p:sp>
          <p:sp>
            <p:nvSpPr>
              <p:cNvPr id="172062" name="Rectangle 30">
                <a:extLst>
                  <a:ext uri="{FF2B5EF4-FFF2-40B4-BE49-F238E27FC236}">
                    <a16:creationId xmlns:a16="http://schemas.microsoft.com/office/drawing/2014/main" id="{B46D8001-15B1-C1EC-0346-BBED9D8C23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" y="246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JO"/>
              </a:p>
            </p:txBody>
          </p:sp>
          <p:sp>
            <p:nvSpPr>
              <p:cNvPr id="172063" name="Rectangle 31">
                <a:extLst>
                  <a:ext uri="{FF2B5EF4-FFF2-40B4-BE49-F238E27FC236}">
                    <a16:creationId xmlns:a16="http://schemas.microsoft.com/office/drawing/2014/main" id="{A612ED5A-879C-D005-7A61-88472C051C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" y="390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JO"/>
              </a:p>
            </p:txBody>
          </p:sp>
          <p:sp>
            <p:nvSpPr>
              <p:cNvPr id="172064" name="Rectangle 32">
                <a:extLst>
                  <a:ext uri="{FF2B5EF4-FFF2-40B4-BE49-F238E27FC236}">
                    <a16:creationId xmlns:a16="http://schemas.microsoft.com/office/drawing/2014/main" id="{D6D8536A-EE37-6C76-22C3-462D6BDDB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" y="534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JO"/>
              </a:p>
            </p:txBody>
          </p:sp>
          <p:sp>
            <p:nvSpPr>
              <p:cNvPr id="172065" name="Rectangle 33">
                <a:extLst>
                  <a:ext uri="{FF2B5EF4-FFF2-40B4-BE49-F238E27FC236}">
                    <a16:creationId xmlns:a16="http://schemas.microsoft.com/office/drawing/2014/main" id="{69065511-BDBB-DC86-6F2B-7383E146FC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" y="678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JO"/>
              </a:p>
            </p:txBody>
          </p:sp>
          <p:sp>
            <p:nvSpPr>
              <p:cNvPr id="172066" name="Rectangle 34">
                <a:extLst>
                  <a:ext uri="{FF2B5EF4-FFF2-40B4-BE49-F238E27FC236}">
                    <a16:creationId xmlns:a16="http://schemas.microsoft.com/office/drawing/2014/main" id="{D23EC1DA-8F32-56F6-DF3C-648F771CE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" y="822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JO"/>
              </a:p>
            </p:txBody>
          </p:sp>
          <p:sp>
            <p:nvSpPr>
              <p:cNvPr id="172067" name="Rectangle 35">
                <a:extLst>
                  <a:ext uri="{FF2B5EF4-FFF2-40B4-BE49-F238E27FC236}">
                    <a16:creationId xmlns:a16="http://schemas.microsoft.com/office/drawing/2014/main" id="{043CDF93-7538-2D68-FA0E-30E530B4F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" y="966"/>
                <a:ext cx="108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JO"/>
              </a:p>
            </p:txBody>
          </p:sp>
        </p:grp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77" r:id="rId12"/>
    <p:sldLayoutId id="2147483678" r:id="rId13"/>
    <p:sldLayoutId id="2147483680" r:id="rId14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u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F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J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56597"/>
            </a:gs>
            <a:gs pos="100000">
              <a:srgbClr val="00005C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>
            <a:extLst>
              <a:ext uri="{FF2B5EF4-FFF2-40B4-BE49-F238E27FC236}">
                <a16:creationId xmlns:a16="http://schemas.microsoft.com/office/drawing/2014/main" id="{7D5C404E-C380-2E09-1BC9-92B2FBCE6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533400"/>
            <a:ext cx="7086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JO"/>
              <a:t>Click to edit Master title style</a:t>
            </a:r>
          </a:p>
        </p:txBody>
      </p:sp>
      <p:sp>
        <p:nvSpPr>
          <p:cNvPr id="247811" name="Rectangle 3">
            <a:extLst>
              <a:ext uri="{FF2B5EF4-FFF2-40B4-BE49-F238E27FC236}">
                <a16:creationId xmlns:a16="http://schemas.microsoft.com/office/drawing/2014/main" id="{D914F5E4-C953-29FC-0D8C-CDB7CA1F94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590800"/>
            <a:ext cx="7467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JO"/>
              <a:t>Click to edit Master text styles</a:t>
            </a:r>
          </a:p>
          <a:p>
            <a:pPr lvl="1"/>
            <a:r>
              <a:rPr lang="en-US" altLang="en-JO"/>
              <a:t>Second level</a:t>
            </a:r>
          </a:p>
          <a:p>
            <a:pPr lvl="2"/>
            <a:r>
              <a:rPr lang="en-US" altLang="en-JO"/>
              <a:t>Third level</a:t>
            </a:r>
          </a:p>
          <a:p>
            <a:pPr lvl="3"/>
            <a:r>
              <a:rPr lang="en-US" altLang="en-JO"/>
              <a:t>Fourth level</a:t>
            </a:r>
          </a:p>
          <a:p>
            <a:pPr lvl="4"/>
            <a:r>
              <a:rPr lang="en-US" altLang="en-JO"/>
              <a:t>Fifth level</a:t>
            </a:r>
          </a:p>
        </p:txBody>
      </p:sp>
      <p:sp>
        <p:nvSpPr>
          <p:cNvPr id="247812" name="Rectangle 4">
            <a:extLst>
              <a:ext uri="{FF2B5EF4-FFF2-40B4-BE49-F238E27FC236}">
                <a16:creationId xmlns:a16="http://schemas.microsoft.com/office/drawing/2014/main" id="{7BF0E814-1C2F-5F04-007A-58312D5039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hangingPunct="0">
              <a:defRPr sz="1400">
                <a:latin typeface="Times New Roman" panose="02020603050405020304" pitchFamily="18" charset="0"/>
              </a:defRPr>
            </a:lvl1pPr>
          </a:lstStyle>
          <a:p>
            <a:endParaRPr lang="en-US" altLang="en-JO"/>
          </a:p>
        </p:txBody>
      </p:sp>
      <p:sp>
        <p:nvSpPr>
          <p:cNvPr id="247813" name="Rectangle 5">
            <a:extLst>
              <a:ext uri="{FF2B5EF4-FFF2-40B4-BE49-F238E27FC236}">
                <a16:creationId xmlns:a16="http://schemas.microsoft.com/office/drawing/2014/main" id="{8DE80B93-0E12-EC10-E22E-02DBCCDF96F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hangingPunct="0">
              <a:defRPr sz="1400">
                <a:latin typeface="Times New Roman" panose="02020603050405020304" pitchFamily="18" charset="0"/>
              </a:defRPr>
            </a:lvl1pPr>
          </a:lstStyle>
          <a:p>
            <a:r>
              <a:rPr lang="en-US" altLang="en-JO"/>
              <a:t>VIRAL GASTROENTERITIS</a:t>
            </a:r>
          </a:p>
        </p:txBody>
      </p:sp>
      <p:sp>
        <p:nvSpPr>
          <p:cNvPr id="247814" name="Rectangle 6">
            <a:extLst>
              <a:ext uri="{FF2B5EF4-FFF2-40B4-BE49-F238E27FC236}">
                <a16:creationId xmlns:a16="http://schemas.microsoft.com/office/drawing/2014/main" id="{1B77DCBC-713D-514D-042D-36A07951CA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 eaLnBrk="0" hangingPunct="0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AFE7830-4593-4B42-B5FB-7E7F58DA1094}" type="slidenum">
              <a:rPr lang="ar-JO" altLang="en-JO"/>
              <a:pPr/>
              <a:t>‹#›</a:t>
            </a:fld>
            <a:endParaRPr lang="en-US" altLang="en-JO">
              <a:cs typeface="+mn-cs"/>
            </a:endParaRPr>
          </a:p>
        </p:txBody>
      </p:sp>
      <p:sp>
        <p:nvSpPr>
          <p:cNvPr id="247815" name="Rectangle 7">
            <a:extLst>
              <a:ext uri="{FF2B5EF4-FFF2-40B4-BE49-F238E27FC236}">
                <a16:creationId xmlns:a16="http://schemas.microsoft.com/office/drawing/2014/main" id="{A7811392-597F-CB8E-4FDB-E36C8539809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0"/>
            <a:ext cx="2057400" cy="22098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rgbClr val="65659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JO"/>
          </a:p>
        </p:txBody>
      </p:sp>
      <p:pic>
        <p:nvPicPr>
          <p:cNvPr id="247816" name="Picture 8">
            <a:extLst>
              <a:ext uri="{FF2B5EF4-FFF2-40B4-BE49-F238E27FC236}">
                <a16:creationId xmlns:a16="http://schemas.microsoft.com/office/drawing/2014/main" id="{4EF0A8EE-4D63-16EA-90F7-326102B2F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2400"/>
            <a:ext cx="17208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7817" name="Freeform 9">
            <a:extLst>
              <a:ext uri="{FF2B5EF4-FFF2-40B4-BE49-F238E27FC236}">
                <a16:creationId xmlns:a16="http://schemas.microsoft.com/office/drawing/2014/main" id="{57B23E79-B43C-9B14-65D5-3C6F72B74AB7}"/>
              </a:ext>
            </a:extLst>
          </p:cNvPr>
          <p:cNvSpPr>
            <a:spLocks/>
          </p:cNvSpPr>
          <p:nvPr/>
        </p:nvSpPr>
        <p:spPr bwMode="invGray">
          <a:xfrm>
            <a:off x="0" y="1736725"/>
            <a:ext cx="9144000" cy="854075"/>
          </a:xfrm>
          <a:custGeom>
            <a:avLst/>
            <a:gdLst>
              <a:gd name="T0" fmla="*/ 0 w 5760"/>
              <a:gd name="T1" fmla="*/ 163 h 538"/>
              <a:gd name="T2" fmla="*/ 0 w 5760"/>
              <a:gd name="T3" fmla="*/ 403 h 538"/>
              <a:gd name="T4" fmla="*/ 1773 w 5760"/>
              <a:gd name="T5" fmla="*/ 443 h 538"/>
              <a:gd name="T6" fmla="*/ 4573 w 5760"/>
              <a:gd name="T7" fmla="*/ 176 h 538"/>
              <a:gd name="T8" fmla="*/ 5760 w 5760"/>
              <a:gd name="T9" fmla="*/ 536 h 538"/>
              <a:gd name="T10" fmla="*/ 5760 w 5760"/>
              <a:gd name="T11" fmla="*/ 163 h 538"/>
              <a:gd name="T12" fmla="*/ 4560 w 5760"/>
              <a:gd name="T13" fmla="*/ 29 h 538"/>
              <a:gd name="T14" fmla="*/ 1987 w 5760"/>
              <a:gd name="T15" fmla="*/ 336 h 538"/>
              <a:gd name="T16" fmla="*/ 0 w 5760"/>
              <a:gd name="T17" fmla="*/ 163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rgbClr val="A6A6C4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JO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CC99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CC9900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CC9900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CC9900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CC9900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9900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9900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9900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9900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J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 /><Relationship Id="rId2" Type="http://schemas.openxmlformats.org/officeDocument/2006/relationships/slideLayout" Target="../slideLayouts/slideLayout16.xml" /><Relationship Id="rId1" Type="http://schemas.openxmlformats.org/officeDocument/2006/relationships/vmlDrawing" Target="../drawings/vmlDrawing2.vml" /><Relationship Id="rId4" Type="http://schemas.openxmlformats.org/officeDocument/2006/relationships/image" Target="../media/image8.png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1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6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6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slideLayout" Target="../slideLayouts/slideLayout5.xml" /><Relationship Id="rId1" Type="http://schemas.openxmlformats.org/officeDocument/2006/relationships/vmlDrawing" Target="../drawings/vmlDrawing3.vml" /><Relationship Id="rId5" Type="http://schemas.openxmlformats.org/officeDocument/2006/relationships/image" Target="../media/image12.png" /><Relationship Id="rId4" Type="http://schemas.openxmlformats.org/officeDocument/2006/relationships/oleObject" Target="../embeddings/oleObject3.bin" 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 /><Relationship Id="rId3" Type="http://schemas.openxmlformats.org/officeDocument/2006/relationships/oleObject" Target="../embeddings/oleObject4.bin" /><Relationship Id="rId7" Type="http://schemas.openxmlformats.org/officeDocument/2006/relationships/image" Target="../media/image13.png" /><Relationship Id="rId2" Type="http://schemas.openxmlformats.org/officeDocument/2006/relationships/slideLayout" Target="../slideLayouts/slideLayout14.xml" /><Relationship Id="rId1" Type="http://schemas.openxmlformats.org/officeDocument/2006/relationships/vmlDrawing" Target="../drawings/vmlDrawing4.vml" /><Relationship Id="rId6" Type="http://schemas.openxmlformats.org/officeDocument/2006/relationships/image" Target="../media/image8.png" /><Relationship Id="rId5" Type="http://schemas.openxmlformats.org/officeDocument/2006/relationships/oleObject" Target="../embeddings/oleObject5.bin" /><Relationship Id="rId4" Type="http://schemas.openxmlformats.org/officeDocument/2006/relationships/image" Target="../media/image2.png" /><Relationship Id="rId9" Type="http://schemas.openxmlformats.org/officeDocument/2006/relationships/image" Target="../media/image12.png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slideLayout" Target="../slideLayouts/slideLayout2.xml" /><Relationship Id="rId1" Type="http://schemas.openxmlformats.org/officeDocument/2006/relationships/vmlDrawing" Target="../drawings/vmlDrawing1.vml" /><Relationship Id="rId4" Type="http://schemas.openxmlformats.org/officeDocument/2006/relationships/image" Target="../media/image2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3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B6903F8-6175-C647-7C77-8C0516AB404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1550" y="908050"/>
            <a:ext cx="7772400" cy="1462088"/>
          </a:xfrm>
        </p:spPr>
        <p:txBody>
          <a:bodyPr anchor="ctr"/>
          <a:lstStyle/>
          <a:p>
            <a:pPr algn="l"/>
            <a:r>
              <a:rPr lang="af-ZA" altLang="en-JO" sz="4400" b="1">
                <a:cs typeface="Times New Roman" panose="02020603050405020304" pitchFamily="18" charset="0"/>
              </a:rPr>
              <a:t>VIRAL GASTROENTERITIS</a:t>
            </a:r>
            <a:endParaRPr lang="en-US" altLang="en-JO" sz="4400" b="1">
              <a:cs typeface="Times New Roman" panose="02020603050405020304" pitchFamily="18" charset="0"/>
            </a:endParaRPr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35E07C58-F825-5905-3F49-E1E93674DB8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6375" y="2924175"/>
            <a:ext cx="7667625" cy="1752600"/>
          </a:xfrm>
        </p:spPr>
        <p:txBody>
          <a:bodyPr/>
          <a:lstStyle/>
          <a:p>
            <a:pPr algn="l"/>
            <a:r>
              <a:rPr lang="en-US" altLang="en-JO" sz="2800" dirty="0"/>
              <a:t>Dr. Amin </a:t>
            </a:r>
            <a:r>
              <a:rPr lang="en-US" altLang="en-JO" sz="2800" dirty="0" err="1"/>
              <a:t>Aqel</a:t>
            </a:r>
            <a:r>
              <a:rPr lang="en-US" altLang="en-JO" sz="2800" dirty="0"/>
              <a:t>, </a:t>
            </a:r>
          </a:p>
          <a:p>
            <a:pPr algn="l"/>
            <a:r>
              <a:rPr lang="en-US" altLang="en-JO" sz="2800" dirty="0"/>
              <a:t>Professor of Medical Microbiology </a:t>
            </a:r>
          </a:p>
          <a:p>
            <a:pPr algn="l"/>
            <a:r>
              <a:rPr lang="en-US" altLang="en-JO" sz="2800" dirty="0"/>
              <a:t>Faculty of medicine, </a:t>
            </a:r>
            <a:r>
              <a:rPr lang="en-US" altLang="en-JO" sz="2800" dirty="0" err="1"/>
              <a:t>Mutah</a:t>
            </a:r>
            <a:r>
              <a:rPr lang="en-US" altLang="en-JO" sz="2800" dirty="0"/>
              <a:t> university</a:t>
            </a:r>
          </a:p>
          <a:p>
            <a:pPr algn="l"/>
            <a:r>
              <a:rPr lang="en-US" altLang="en-JO" sz="2800" dirty="0"/>
              <a:t>GIT module, 2</a:t>
            </a:r>
            <a:r>
              <a:rPr lang="en-US" altLang="en-JO" sz="2800" baseline="30000" dirty="0"/>
              <a:t>nd</a:t>
            </a:r>
            <a:r>
              <a:rPr lang="en-US" altLang="en-JO" sz="2800" dirty="0"/>
              <a:t> year medical students</a:t>
            </a:r>
          </a:p>
          <a:p>
            <a:endParaRPr lang="en-US" altLang="en-JO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510C46A4-5F17-D739-9A1B-336DBF928A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JO"/>
              <a:t>TRANSMISSION</a:t>
            </a: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D52BA13E-A914-52B0-3B92-1FFACC0D11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6013" y="2133600"/>
            <a:ext cx="7772400" cy="3495675"/>
          </a:xfrm>
        </p:spPr>
        <p:txBody>
          <a:bodyPr/>
          <a:lstStyle/>
          <a:p>
            <a:r>
              <a:rPr lang="en-US" altLang="en-JO"/>
              <a:t>Fecal-oral route</a:t>
            </a:r>
          </a:p>
          <a:p>
            <a:r>
              <a:rPr lang="en-US" altLang="en-JO"/>
              <a:t>Season: winter</a:t>
            </a:r>
          </a:p>
          <a:p>
            <a:r>
              <a:rPr lang="en-US" altLang="en-JO"/>
              <a:t>By age of 6 years, the majority of children have antibodies to at least one serotype.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B8D6D5E3-365B-D061-4A54-74E02EEA13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JO"/>
              <a:t>PATHOGENESIS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D46C27E6-33CD-9602-14B5-EE2B3F8226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7450" y="1916113"/>
            <a:ext cx="6926263" cy="3495675"/>
          </a:xfrm>
        </p:spPr>
        <p:txBody>
          <a:bodyPr/>
          <a:lstStyle/>
          <a:p>
            <a:r>
              <a:rPr lang="en-US" altLang="en-JO"/>
              <a:t>Rotavirus replicates in the mucosal cells of the small intestine, damaging the transport mechanisms with consequent loss of fluids and electrolytes.</a:t>
            </a:r>
          </a:p>
          <a:p>
            <a:r>
              <a:rPr lang="en-US" altLang="en-JO"/>
              <a:t>No inflammation occurs and the diarrhea is non-bloody.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>
            <a:extLst>
              <a:ext uri="{FF2B5EF4-FFF2-40B4-BE49-F238E27FC236}">
                <a16:creationId xmlns:a16="http://schemas.microsoft.com/office/drawing/2014/main" id="{6EE2B1E4-22ED-22AA-3BB9-B7181062F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0AFFC52E-7249-69FD-7B65-BE1C3904FD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JO" b="1">
                <a:solidFill>
                  <a:srgbClr val="00FF00"/>
                </a:solidFill>
              </a:rPr>
              <a:t>ADENOVIRUSES</a:t>
            </a:r>
          </a:p>
        </p:txBody>
      </p:sp>
      <p:graphicFrame>
        <p:nvGraphicFramePr>
          <p:cNvPr id="225283" name="Object 3">
            <a:extLst>
              <a:ext uri="{FF2B5EF4-FFF2-40B4-BE49-F238E27FC236}">
                <a16:creationId xmlns:a16="http://schemas.microsoft.com/office/drawing/2014/main" id="{DB4F7019-52E1-3666-097B-7728C892692E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348038" y="1557338"/>
          <a:ext cx="4824412" cy="474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r:id="rId3" imgW="831850" imgH="819150" progId="">
                  <p:embed/>
                </p:oleObj>
              </mc:Choice>
              <mc:Fallback>
                <p:oleObj r:id="rId3" imgW="831850" imgH="819150" progId="">
                  <p:embed/>
                  <p:pic>
                    <p:nvPicPr>
                      <p:cNvPr id="225283" name="Object 3">
                        <a:extLst>
                          <a:ext uri="{FF2B5EF4-FFF2-40B4-BE49-F238E27FC236}">
                            <a16:creationId xmlns:a16="http://schemas.microsoft.com/office/drawing/2014/main" id="{DB4F7019-52E1-3666-097B-7728C89269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557338"/>
                        <a:ext cx="4824412" cy="474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E4A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1C1C1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F676686B-032D-959F-24F6-08CEAF155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7086600" cy="1143000"/>
          </a:xfrm>
        </p:spPr>
        <p:txBody>
          <a:bodyPr/>
          <a:lstStyle/>
          <a:p>
            <a:r>
              <a:rPr lang="en-US" altLang="en-JO" u="sng">
                <a:solidFill>
                  <a:srgbClr val="00FF00"/>
                </a:solidFill>
              </a:rPr>
              <a:t>Adenoviruses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7D640772-BB5C-063B-D1E8-EC9D8C404D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1550" y="2205038"/>
            <a:ext cx="7467600" cy="350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JO" sz="2400"/>
              <a:t>Family Adenoviridae</a:t>
            </a:r>
          </a:p>
          <a:p>
            <a:pPr>
              <a:lnSpc>
                <a:spcPct val="90000"/>
              </a:lnSpc>
            </a:pPr>
            <a:r>
              <a:rPr lang="en-US" altLang="en-JO" sz="2400"/>
              <a:t>dsDNA, non-enveloped; 70 - 75 nm</a:t>
            </a:r>
          </a:p>
          <a:p>
            <a:pPr>
              <a:lnSpc>
                <a:spcPct val="90000"/>
              </a:lnSpc>
            </a:pPr>
            <a:r>
              <a:rPr lang="en-US" altLang="en-JO" sz="2400"/>
              <a:t>icosahedral capsid</a:t>
            </a:r>
          </a:p>
          <a:p>
            <a:pPr>
              <a:lnSpc>
                <a:spcPct val="90000"/>
              </a:lnSpc>
            </a:pPr>
            <a:r>
              <a:rPr lang="en-US" altLang="en-JO" sz="2400"/>
              <a:t>Adenovirus is the only virus with a fiber protruding from each of the 12 vertices of the capsid. </a:t>
            </a:r>
          </a:p>
          <a:p>
            <a:pPr>
              <a:lnSpc>
                <a:spcPct val="90000"/>
              </a:lnSpc>
            </a:pPr>
            <a:r>
              <a:rPr lang="en-US" altLang="en-JO" sz="2400"/>
              <a:t>The fiber is the organ of attachment and is a hemagglutinin.</a:t>
            </a:r>
          </a:p>
          <a:p>
            <a:pPr>
              <a:lnSpc>
                <a:spcPct val="90000"/>
              </a:lnSpc>
            </a:pPr>
            <a:r>
              <a:rPr lang="en-US" altLang="en-JO" sz="2400"/>
              <a:t>There are 41 known antigenic serotypes</a:t>
            </a:r>
          </a:p>
          <a:p>
            <a:pPr>
              <a:lnSpc>
                <a:spcPct val="90000"/>
              </a:lnSpc>
            </a:pPr>
            <a:r>
              <a:rPr lang="en-US" altLang="en-JO" sz="2400" b="1">
                <a:solidFill>
                  <a:srgbClr val="00FF00"/>
                </a:solidFill>
              </a:rPr>
              <a:t>Types 40 and 41</a:t>
            </a:r>
            <a:r>
              <a:rPr lang="en-US" altLang="en-JO" sz="2400"/>
              <a:t> cause infantile gastroenteritis.</a:t>
            </a:r>
          </a:p>
          <a:p>
            <a:pPr>
              <a:lnSpc>
                <a:spcPct val="90000"/>
              </a:lnSpc>
            </a:pPr>
            <a:endParaRPr lang="en-US" altLang="en-JO" sz="2400"/>
          </a:p>
          <a:p>
            <a:pPr>
              <a:lnSpc>
                <a:spcPct val="90000"/>
              </a:lnSpc>
            </a:pPr>
            <a:endParaRPr lang="en-US" altLang="en-JO" sz="240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20" name="Picture 4">
            <a:extLst>
              <a:ext uri="{FF2B5EF4-FFF2-40B4-BE49-F238E27FC236}">
                <a16:creationId xmlns:a16="http://schemas.microsoft.com/office/drawing/2014/main" id="{A30201EC-DB04-3B47-2B83-6B020CC6A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5839AF43-DAAD-602D-99C3-BA7FDAFB61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8175" y="476250"/>
            <a:ext cx="7235825" cy="1143000"/>
          </a:xfrm>
        </p:spPr>
        <p:txBody>
          <a:bodyPr/>
          <a:lstStyle/>
          <a:p>
            <a:r>
              <a:rPr lang="en-US" altLang="en-JO" sz="4000" u="sng" dirty="0">
                <a:solidFill>
                  <a:srgbClr val="00FF00"/>
                </a:solidFill>
              </a:rPr>
              <a:t>Adenovirus 40/41 Epidemiology</a:t>
            </a:r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1D8EEC67-2D1D-1FEA-9D06-B1AE34BEF4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981200"/>
            <a:ext cx="8569325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JO" sz="2800" b="1" dirty="0">
                <a:solidFill>
                  <a:srgbClr val="FFFF00"/>
                </a:solidFill>
              </a:rPr>
              <a:t>Second leading cause of cases (5-20%) and hospitalizations</a:t>
            </a:r>
            <a:r>
              <a:rPr lang="en-US" altLang="en-JO" sz="2800" dirty="0">
                <a:solidFill>
                  <a:srgbClr val="FFFF00"/>
                </a:solidFill>
              </a:rPr>
              <a:t> </a:t>
            </a:r>
            <a:r>
              <a:rPr lang="en-US" altLang="en-JO" sz="2800" b="1" dirty="0">
                <a:solidFill>
                  <a:srgbClr val="FFFF00"/>
                </a:solidFill>
              </a:rPr>
              <a:t>in infants</a:t>
            </a:r>
            <a:r>
              <a:rPr lang="en-US" altLang="en-JO" sz="2800" b="1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JO" sz="2800" dirty="0"/>
              <a:t>Occurs year around; </a:t>
            </a:r>
            <a:r>
              <a:rPr lang="en-US" altLang="en-JO" sz="2800" b="1" dirty="0"/>
              <a:t>no seasonal peak</a:t>
            </a:r>
          </a:p>
          <a:p>
            <a:pPr>
              <a:lnSpc>
                <a:spcPct val="90000"/>
              </a:lnSpc>
            </a:pPr>
            <a:r>
              <a:rPr lang="en-US" altLang="en-JO" sz="2800" dirty="0"/>
              <a:t>Predominates in late fall and winter</a:t>
            </a:r>
          </a:p>
          <a:p>
            <a:pPr>
              <a:lnSpc>
                <a:spcPct val="90000"/>
              </a:lnSpc>
            </a:pPr>
            <a:r>
              <a:rPr lang="en-US" altLang="en-JO" sz="2800" dirty="0"/>
              <a:t>Asymptomatic or mild illness in older children, adults</a:t>
            </a:r>
          </a:p>
          <a:p>
            <a:pPr>
              <a:lnSpc>
                <a:spcPct val="90000"/>
              </a:lnSpc>
            </a:pPr>
            <a:r>
              <a:rPr lang="en-US" altLang="en-JO" sz="2800" dirty="0"/>
              <a:t>Transmission:  person-to-person</a:t>
            </a:r>
          </a:p>
          <a:p>
            <a:pPr>
              <a:lnSpc>
                <a:spcPct val="90000"/>
              </a:lnSpc>
            </a:pPr>
            <a:endParaRPr lang="en-US" altLang="en-JO" sz="2800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>
            <a:extLst>
              <a:ext uri="{FF2B5EF4-FFF2-40B4-BE49-F238E27FC236}">
                <a16:creationId xmlns:a16="http://schemas.microsoft.com/office/drawing/2014/main" id="{6DE4C9AB-F91E-BECC-18DB-0196327689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0625" y="609600"/>
            <a:ext cx="7773988" cy="1143000"/>
          </a:xfrm>
        </p:spPr>
        <p:txBody>
          <a:bodyPr/>
          <a:lstStyle/>
          <a:p>
            <a:r>
              <a:rPr lang="en-US" altLang="en-JO" sz="3000" b="1" u="sng">
                <a:solidFill>
                  <a:srgbClr val="00FF00"/>
                </a:solidFill>
              </a:rPr>
              <a:t>Adenovirus 40/41 Clinical Illness</a:t>
            </a:r>
          </a:p>
        </p:txBody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D4576B73-55A6-0F0A-5DA6-C4CBA54E47D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590800"/>
            <a:ext cx="4322762" cy="350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JO" sz="2000">
                <a:solidFill>
                  <a:srgbClr val="00FF00"/>
                </a:solidFill>
              </a:rPr>
              <a:t>Incubation:</a:t>
            </a:r>
            <a:r>
              <a:rPr lang="en-US" altLang="en-JO" sz="2000"/>
              <a:t>  7-8 days</a:t>
            </a:r>
          </a:p>
          <a:p>
            <a:pPr>
              <a:lnSpc>
                <a:spcPct val="90000"/>
              </a:lnSpc>
            </a:pPr>
            <a:r>
              <a:rPr lang="en-US" altLang="en-JO" sz="2000">
                <a:solidFill>
                  <a:srgbClr val="00FF00"/>
                </a:solidFill>
              </a:rPr>
              <a:t>Duration:</a:t>
            </a:r>
            <a:r>
              <a:rPr lang="en-US" altLang="en-JO" sz="2000"/>
              <a:t>  8-12 days</a:t>
            </a:r>
          </a:p>
          <a:p>
            <a:pPr>
              <a:lnSpc>
                <a:spcPct val="90000"/>
              </a:lnSpc>
            </a:pPr>
            <a:r>
              <a:rPr lang="en-US" altLang="en-JO" sz="2000"/>
              <a:t>Diarrhea predominates</a:t>
            </a:r>
          </a:p>
          <a:p>
            <a:pPr>
              <a:lnSpc>
                <a:spcPct val="90000"/>
              </a:lnSpc>
            </a:pPr>
            <a:r>
              <a:rPr lang="en-US" altLang="en-JO" sz="2000"/>
              <a:t>Nausea / Vomiting</a:t>
            </a:r>
          </a:p>
          <a:p>
            <a:pPr>
              <a:lnSpc>
                <a:spcPct val="90000"/>
              </a:lnSpc>
            </a:pPr>
            <a:r>
              <a:rPr lang="en-US" altLang="en-JO" sz="2000"/>
              <a:t>Cramping abdominal pain</a:t>
            </a:r>
          </a:p>
          <a:p>
            <a:pPr lvl="1">
              <a:lnSpc>
                <a:spcPct val="90000"/>
              </a:lnSpc>
            </a:pPr>
            <a:r>
              <a:rPr lang="en-US" altLang="en-JO" sz="1800"/>
              <a:t>Due to excessive fluid</a:t>
            </a:r>
          </a:p>
          <a:p>
            <a:pPr lvl="1">
              <a:lnSpc>
                <a:spcPct val="90000"/>
              </a:lnSpc>
            </a:pPr>
            <a:r>
              <a:rPr lang="en-US" altLang="en-JO" sz="1800"/>
              <a:t>Increased peristalsis</a:t>
            </a:r>
          </a:p>
          <a:p>
            <a:pPr>
              <a:lnSpc>
                <a:spcPct val="90000"/>
              </a:lnSpc>
            </a:pPr>
            <a:r>
              <a:rPr lang="en-US" altLang="en-JO" sz="2000"/>
              <a:t>Absence of blood and fecal Leukocytes</a:t>
            </a:r>
          </a:p>
          <a:p>
            <a:pPr lvl="1">
              <a:lnSpc>
                <a:spcPct val="90000"/>
              </a:lnSpc>
            </a:pPr>
            <a:r>
              <a:rPr lang="en-US" altLang="en-JO" sz="1800"/>
              <a:t>Key to differential with bacterial infections</a:t>
            </a:r>
          </a:p>
        </p:txBody>
      </p:sp>
      <p:pic>
        <p:nvPicPr>
          <p:cNvPr id="184324" name="Picture 4">
            <a:extLst>
              <a:ext uri="{FF2B5EF4-FFF2-40B4-BE49-F238E27FC236}">
                <a16:creationId xmlns:a16="http://schemas.microsoft.com/office/drawing/2014/main" id="{95214DE9-F2EF-2BA1-62EE-08597728246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1563" y="2590800"/>
            <a:ext cx="3652837" cy="3505200"/>
          </a:xfr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8895E516-C004-134C-C1A1-483FA2075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JO">
                <a:solidFill>
                  <a:srgbClr val="00FF00"/>
                </a:solidFill>
              </a:rPr>
              <a:t>Physical Signs</a:t>
            </a:r>
          </a:p>
        </p:txBody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D83FC71E-2B44-5575-C14B-1DEE50E91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JO"/>
              <a:t>Voluminous, non-bloody Stools</a:t>
            </a:r>
          </a:p>
          <a:p>
            <a:r>
              <a:rPr lang="en-US" altLang="en-JO"/>
              <a:t>Dehydration</a:t>
            </a:r>
          </a:p>
          <a:p>
            <a:pPr lvl="1"/>
            <a:r>
              <a:rPr lang="en-US" altLang="en-JO"/>
              <a:t>Decreased urination</a:t>
            </a:r>
          </a:p>
          <a:p>
            <a:pPr lvl="1"/>
            <a:r>
              <a:rPr lang="en-US" altLang="en-JO"/>
              <a:t>Mental status changes</a:t>
            </a:r>
          </a:p>
          <a:p>
            <a:pPr lvl="1"/>
            <a:r>
              <a:rPr lang="en-US" altLang="en-JO"/>
              <a:t>Dry mucous membranes</a:t>
            </a:r>
          </a:p>
          <a:p>
            <a:pPr lvl="1"/>
            <a:r>
              <a:rPr lang="en-US" altLang="en-JO"/>
              <a:t>Lethargy</a:t>
            </a:r>
          </a:p>
          <a:p>
            <a:pPr lvl="1">
              <a:buFontTx/>
              <a:buNone/>
            </a:pPr>
            <a:endParaRPr lang="en-US" altLang="en-JO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38BA7F3A-6FB3-6E71-5984-0BA595289D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549275"/>
            <a:ext cx="7772400" cy="1371600"/>
          </a:xfrm>
        </p:spPr>
        <p:txBody>
          <a:bodyPr/>
          <a:lstStyle/>
          <a:p>
            <a:r>
              <a:rPr lang="en-US" altLang="en-JO" sz="4000" b="1" dirty="0">
                <a:solidFill>
                  <a:srgbClr val="FFFF00"/>
                </a:solidFill>
              </a:rPr>
              <a:t>Clinical appearance of dehydration</a:t>
            </a:r>
            <a:br>
              <a:rPr lang="en-US" altLang="en-JO" sz="4000" b="1" dirty="0">
                <a:solidFill>
                  <a:schemeClr val="tx1"/>
                </a:solidFill>
              </a:rPr>
            </a:br>
            <a:r>
              <a:rPr lang="en-US" altLang="en-JO" sz="1400" dirty="0">
                <a:solidFill>
                  <a:schemeClr val="tx1"/>
                </a:solidFill>
              </a:rPr>
              <a:t>Photo Credit: Dr. D. </a:t>
            </a:r>
            <a:r>
              <a:rPr lang="en-US" altLang="en-JO" sz="1400" dirty="0" err="1">
                <a:solidFill>
                  <a:schemeClr val="tx1"/>
                </a:solidFill>
              </a:rPr>
              <a:t>Mahalanabis</a:t>
            </a:r>
            <a:r>
              <a:rPr lang="en-US" altLang="en-JO" sz="1400" dirty="0">
                <a:solidFill>
                  <a:schemeClr val="tx1"/>
                </a:solidFill>
              </a:rPr>
              <a:t>, World Health Organization</a:t>
            </a:r>
          </a:p>
        </p:txBody>
      </p:sp>
      <p:pic>
        <p:nvPicPr>
          <p:cNvPr id="254979" name="Picture 3">
            <a:extLst>
              <a:ext uri="{FF2B5EF4-FFF2-40B4-BE49-F238E27FC236}">
                <a16:creationId xmlns:a16="http://schemas.microsoft.com/office/drawing/2014/main" id="{590063C9-62D0-D151-785A-D51B3969BB8B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2420938"/>
            <a:ext cx="6681788" cy="38687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02454275-C176-64F2-5A6C-4182B42BB9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0625" y="609600"/>
            <a:ext cx="7702550" cy="1143000"/>
          </a:xfrm>
        </p:spPr>
        <p:txBody>
          <a:bodyPr/>
          <a:lstStyle/>
          <a:p>
            <a:r>
              <a:rPr lang="en-US" altLang="en-JO" b="1"/>
              <a:t>VIRAL GASTROENTERITIS</a:t>
            </a:r>
          </a:p>
        </p:txBody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4251513D-3F37-3CB2-015D-06885AD315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JO" b="1">
                <a:solidFill>
                  <a:srgbClr val="00FF00"/>
                </a:solidFill>
                <a:effectLst/>
              </a:rPr>
              <a:t>ROTAVIRUS</a:t>
            </a:r>
          </a:p>
          <a:p>
            <a:r>
              <a:rPr lang="en-US" altLang="en-JO" b="1">
                <a:solidFill>
                  <a:srgbClr val="00FF00"/>
                </a:solidFill>
                <a:effectLst/>
              </a:rPr>
              <a:t>ADENOVIRUS</a:t>
            </a:r>
          </a:p>
          <a:p>
            <a:r>
              <a:rPr lang="en-US" altLang="en-JO" b="1">
                <a:solidFill>
                  <a:srgbClr val="00FF00"/>
                </a:solidFill>
                <a:effectLst/>
              </a:rPr>
              <a:t>CALICIVIRUS</a:t>
            </a:r>
          </a:p>
          <a:p>
            <a:r>
              <a:rPr lang="en-US" altLang="en-JO" b="1">
                <a:solidFill>
                  <a:srgbClr val="00FF00"/>
                </a:solidFill>
                <a:effectLst/>
              </a:rPr>
              <a:t>ASTROVIRUS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658F73EE-054D-7D0F-83AE-B6593B84D4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1124744"/>
            <a:ext cx="7886700" cy="823912"/>
          </a:xfrm>
        </p:spPr>
        <p:txBody>
          <a:bodyPr anchor="ctr">
            <a:normAutofit fontScale="90000"/>
          </a:bodyPr>
          <a:lstStyle/>
          <a:p>
            <a:r>
              <a:rPr lang="en-US" altLang="en-JO" sz="4400" u="sng" dirty="0"/>
              <a:t>Caliciviruses           </a:t>
            </a:r>
            <a:r>
              <a:rPr lang="en-US" altLang="en-JO" sz="4400" u="sng" dirty="0" err="1"/>
              <a:t>Astroviridae</a:t>
            </a:r>
            <a:br>
              <a:rPr lang="en-US" altLang="en-JO" sz="4400" u="sng" dirty="0"/>
            </a:br>
            <a:r>
              <a:rPr lang="en-US" altLang="en-JO" sz="4400" b="1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F7FE53-991C-4967-6BD9-748E325370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JO" dirty="0"/>
              <a:t>NOROVIRUS</a:t>
            </a:r>
            <a:endParaRPr lang="en-J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559F1D-F84F-1BF4-FEA2-9106F2DC604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558182"/>
            <a:ext cx="3478472" cy="35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1CAEF7BF-0F42-B34A-404B-3E0E54319E62}"/>
              </a:ext>
            </a:extLst>
          </p:cNvPr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4733788"/>
              </p:ext>
            </p:extLst>
          </p:nvPr>
        </p:nvGraphicFramePr>
        <p:xfrm>
          <a:off x="5067301" y="2526416"/>
          <a:ext cx="3449637" cy="358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r:id="rId4" imgW="1409700" imgH="1466850" progId="">
                  <p:embed/>
                </p:oleObj>
              </mc:Choice>
              <mc:Fallback>
                <p:oleObj r:id="rId4" imgW="1409700" imgH="1466850" progId="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1CAEF7BF-0F42-B34A-404B-3E0E54319E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1" y="2526416"/>
                        <a:ext cx="3449637" cy="358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FBC32F60-8F3F-0CB8-A312-450501719E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4283968" y="1690688"/>
            <a:ext cx="3887788" cy="823912"/>
          </a:xfrm>
        </p:spPr>
        <p:txBody>
          <a:bodyPr/>
          <a:lstStyle/>
          <a:p>
            <a:pPr algn="ctr"/>
            <a:r>
              <a:rPr lang="en-US" altLang="en-JO" b="1" dirty="0"/>
              <a:t>ASTROVIRUS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>
            <a:extLst>
              <a:ext uri="{FF2B5EF4-FFF2-40B4-BE49-F238E27FC236}">
                <a16:creationId xmlns:a16="http://schemas.microsoft.com/office/drawing/2014/main" id="{717E0E86-D370-2213-9C87-7A5A66F8E765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en-JO" sz="3600"/>
              <a:t>GASTROENTERITIS  VIRUSES</a:t>
            </a:r>
          </a:p>
        </p:txBody>
      </p:sp>
      <p:graphicFrame>
        <p:nvGraphicFramePr>
          <p:cNvPr id="234504" name="Object 8">
            <a:extLst>
              <a:ext uri="{FF2B5EF4-FFF2-40B4-BE49-F238E27FC236}">
                <a16:creationId xmlns:a16="http://schemas.microsoft.com/office/drawing/2014/main" id="{30D7B9F1-BAF2-3872-0374-AB34696BD395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1835150" y="1644650"/>
          <a:ext cx="2376488" cy="231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r:id="rId3" imgW="704850" imgH="685800" progId="">
                  <p:embed/>
                </p:oleObj>
              </mc:Choice>
              <mc:Fallback>
                <p:oleObj r:id="rId3" imgW="704850" imgH="685800" progId="">
                  <p:embed/>
                  <p:pic>
                    <p:nvPicPr>
                      <p:cNvPr id="234504" name="Object 8">
                        <a:extLst>
                          <a:ext uri="{FF2B5EF4-FFF2-40B4-BE49-F238E27FC236}">
                            <a16:creationId xmlns:a16="http://schemas.microsoft.com/office/drawing/2014/main" id="{30D7B9F1-BAF2-3872-0374-AB34696BD3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644650"/>
                        <a:ext cx="2376488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E4A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1C1C1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5" name="Object 9">
            <a:extLst>
              <a:ext uri="{FF2B5EF4-FFF2-40B4-BE49-F238E27FC236}">
                <a16:creationId xmlns:a16="http://schemas.microsoft.com/office/drawing/2014/main" id="{DF1C9819-5098-D3E4-3C56-15470E231391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5148263" y="1628775"/>
          <a:ext cx="2397125" cy="229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5" imgW="831850" imgH="819150" progId="">
                  <p:embed/>
                </p:oleObj>
              </mc:Choice>
              <mc:Fallback>
                <p:oleObj r:id="rId5" imgW="831850" imgH="819150" progId="">
                  <p:embed/>
                  <p:pic>
                    <p:nvPicPr>
                      <p:cNvPr id="234505" name="Object 9">
                        <a:extLst>
                          <a:ext uri="{FF2B5EF4-FFF2-40B4-BE49-F238E27FC236}">
                            <a16:creationId xmlns:a16="http://schemas.microsoft.com/office/drawing/2014/main" id="{DF1C9819-5098-D3E4-3C56-15470E2313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628775"/>
                        <a:ext cx="2397125" cy="229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E4A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1C1C1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4506" name="Picture 10">
            <a:extLst>
              <a:ext uri="{FF2B5EF4-FFF2-40B4-BE49-F238E27FC236}">
                <a16:creationId xmlns:a16="http://schemas.microsoft.com/office/drawing/2014/main" id="{908D0F23-2C4A-40E1-0E8F-85A9C6E894C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4149725"/>
            <a:ext cx="2374900" cy="2451100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4507" name="Object 11">
            <a:extLst>
              <a:ext uri="{FF2B5EF4-FFF2-40B4-BE49-F238E27FC236}">
                <a16:creationId xmlns:a16="http://schemas.microsoft.com/office/drawing/2014/main" id="{4BC410BC-A96D-8F5A-6DEB-198CA2AB5C2B}"/>
              </a:ext>
            </a:extLst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5148263" y="4076700"/>
          <a:ext cx="2454275" cy="255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8" imgW="1409700" imgH="1466850" progId="">
                  <p:embed/>
                </p:oleObj>
              </mc:Choice>
              <mc:Fallback>
                <p:oleObj r:id="rId8" imgW="1409700" imgH="1466850" progId="">
                  <p:embed/>
                  <p:pic>
                    <p:nvPicPr>
                      <p:cNvPr id="234507" name="Object 11">
                        <a:extLst>
                          <a:ext uri="{FF2B5EF4-FFF2-40B4-BE49-F238E27FC236}">
                            <a16:creationId xmlns:a16="http://schemas.microsoft.com/office/drawing/2014/main" id="{4BC410BC-A96D-8F5A-6DEB-198CA2AB5C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4076700"/>
                        <a:ext cx="2454275" cy="255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E4A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1C1C1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8CE58D6F-0770-0638-08CE-A1B9F11928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JO" sz="4000" u="sng"/>
              <a:t>Guidelines for Specimen Collection</a:t>
            </a: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51AE6DC8-D7AF-816D-5A33-856166322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50938" y="1981200"/>
            <a:ext cx="7232650" cy="4114800"/>
          </a:xfrm>
        </p:spPr>
        <p:txBody>
          <a:bodyPr/>
          <a:lstStyle/>
          <a:p>
            <a:r>
              <a:rPr lang="en-US" altLang="en-JO"/>
              <a:t>Collect stool within 48 hours after onset</a:t>
            </a:r>
          </a:p>
          <a:p>
            <a:r>
              <a:rPr lang="en-US" altLang="en-JO"/>
              <a:t>Bulk sample; no preservatives; rectal swabs of little value</a:t>
            </a:r>
          </a:p>
          <a:p>
            <a:r>
              <a:rPr lang="en-US" altLang="en-JO"/>
              <a:t>Refrigerate at 4°C; </a:t>
            </a:r>
            <a:r>
              <a:rPr lang="en-US" altLang="en-JO" u="sng"/>
              <a:t>do not</a:t>
            </a:r>
            <a:r>
              <a:rPr lang="en-US" altLang="en-JO"/>
              <a:t> freeze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7E2A7D21-91F0-BA74-5BB9-A9BE794F6C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JO" u="sng"/>
              <a:t>Laboratory Testing Available</a:t>
            </a:r>
          </a:p>
        </p:txBody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6F748133-5CCF-6E8E-E44A-72D3B536B3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50938" y="1981200"/>
            <a:ext cx="7232650" cy="4114800"/>
          </a:xfrm>
        </p:spPr>
        <p:txBody>
          <a:bodyPr/>
          <a:lstStyle/>
          <a:p>
            <a:r>
              <a:rPr lang="en-US" altLang="en-JO"/>
              <a:t>Rotavirus:  EIA*, EM, RT-PCR</a:t>
            </a:r>
          </a:p>
          <a:p>
            <a:r>
              <a:rPr lang="en-US" altLang="en-JO"/>
              <a:t>Adenovirus 40/41:  EIA*</a:t>
            </a:r>
          </a:p>
          <a:p>
            <a:r>
              <a:rPr lang="en-US" altLang="en-JO"/>
              <a:t>Norovirus: RT-PCR*, EM</a:t>
            </a:r>
          </a:p>
          <a:p>
            <a:r>
              <a:rPr lang="en-US" altLang="en-JO"/>
              <a:t>Astrovirus:   RT-PCR*, EM</a:t>
            </a:r>
          </a:p>
          <a:p>
            <a:pPr>
              <a:buFont typeface="Monotype Sorts" pitchFamily="2" charset="2"/>
              <a:buNone/>
            </a:pPr>
            <a:endParaRPr lang="en-US" altLang="en-JO"/>
          </a:p>
          <a:p>
            <a:pPr>
              <a:buFont typeface="Monotype Sorts" pitchFamily="2" charset="2"/>
              <a:buNone/>
            </a:pPr>
            <a:r>
              <a:rPr lang="en-US" altLang="en-JO"/>
              <a:t>* Method of Choice</a:t>
            </a:r>
          </a:p>
          <a:p>
            <a:endParaRPr lang="en-US" altLang="en-JO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>
                <a16:creationId xmlns:a16="http://schemas.microsoft.com/office/drawing/2014/main" id="{0F4B7DC7-54C3-540A-AECC-C6EE871111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JO"/>
              <a:t>Management</a:t>
            </a:r>
          </a:p>
        </p:txBody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E5B77C3D-C8FE-AE77-C777-53811524A7B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JO" dirty="0"/>
              <a:t>Self limiting course</a:t>
            </a:r>
          </a:p>
          <a:p>
            <a:pPr lvl="1"/>
            <a:r>
              <a:rPr lang="en-US" altLang="en-JO" dirty="0"/>
              <a:t>Replace fluids and electrolytes</a:t>
            </a:r>
          </a:p>
          <a:p>
            <a:r>
              <a:rPr lang="en-US" altLang="en-JO" dirty="0"/>
              <a:t>Oral Rehydration (ORT)</a:t>
            </a:r>
          </a:p>
          <a:p>
            <a:pPr lvl="1"/>
            <a:r>
              <a:rPr lang="en-US" altLang="en-JO" dirty="0"/>
              <a:t>Mild to moderate dehydration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16E539-B6AF-26A0-213E-C838AB0549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Severe Dehydration</a:t>
            </a:r>
          </a:p>
          <a:p>
            <a:pPr lvl="1"/>
            <a:r>
              <a:rPr lang="en-US" sz="2400" dirty="0"/>
              <a:t>ORT can be successful</a:t>
            </a:r>
          </a:p>
          <a:p>
            <a:pPr lvl="1"/>
            <a:r>
              <a:rPr lang="en-US" sz="2400" dirty="0"/>
              <a:t>IV fluids </a:t>
            </a:r>
          </a:p>
          <a:p>
            <a:pPr lvl="1"/>
            <a:r>
              <a:rPr lang="en-US" sz="2400" dirty="0"/>
              <a:t>Shock</a:t>
            </a:r>
          </a:p>
          <a:p>
            <a:pPr lvl="1"/>
            <a:r>
              <a:rPr lang="en-US" sz="2400" dirty="0"/>
              <a:t>Uremia</a:t>
            </a:r>
          </a:p>
          <a:p>
            <a:pPr lvl="1"/>
            <a:r>
              <a:rPr lang="en-US" sz="2400" dirty="0"/>
              <a:t>Ileus</a:t>
            </a:r>
          </a:p>
          <a:p>
            <a:pPr lvl="1"/>
            <a:r>
              <a:rPr lang="en-US" sz="2400" dirty="0"/>
              <a:t>Fluid loss &gt; 10 ml/kg/</a:t>
            </a:r>
            <a:r>
              <a:rPr lang="en-US" sz="2400" dirty="0" err="1"/>
              <a:t>hr</a:t>
            </a:r>
            <a:endParaRPr lang="en-US" sz="2400" dirty="0"/>
          </a:p>
          <a:p>
            <a:endParaRPr lang="en-JO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C9301EA0-6403-D629-47CD-C5EDC3EA9C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JO">
                <a:solidFill>
                  <a:srgbClr val="FAFD00"/>
                </a:solidFill>
              </a:rPr>
              <a:t>VIRAL GASTROENTERITIS</a:t>
            </a:r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272B9F4D-5AC8-E232-1A95-C742A1CADE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50938" y="2209800"/>
            <a:ext cx="7742237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JO" sz="2800" u="sng" dirty="0">
                <a:solidFill>
                  <a:srgbClr val="00FF00"/>
                </a:solidFill>
              </a:rPr>
              <a:t>Prevention</a:t>
            </a:r>
          </a:p>
          <a:p>
            <a:r>
              <a:rPr lang="en-US" altLang="en-JO" sz="2800" dirty="0"/>
              <a:t>Hand washing; hygiene; dealing with infants</a:t>
            </a:r>
          </a:p>
          <a:p>
            <a:r>
              <a:rPr lang="en-US" altLang="en-JO" sz="2800" dirty="0"/>
              <a:t>Vaccination like Rotavirus vaccine (</a:t>
            </a:r>
            <a:r>
              <a:rPr lang="en-US" altLang="en-JO" sz="2800" dirty="0" err="1"/>
              <a:t>RotaShield</a:t>
            </a:r>
            <a:r>
              <a:rPr lang="en-US" altLang="en-JO" sz="2800" dirty="0"/>
              <a:t>) contains four serotypes of live, attenuated virus.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ED59C6D8-88DB-764C-43F2-ECC1FCABE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JO" b="1"/>
              <a:t>ROTAVIRUSES</a:t>
            </a:r>
          </a:p>
        </p:txBody>
      </p:sp>
      <p:graphicFrame>
        <p:nvGraphicFramePr>
          <p:cNvPr id="206851" name="Object 3">
            <a:extLst>
              <a:ext uri="{FF2B5EF4-FFF2-40B4-BE49-F238E27FC236}">
                <a16:creationId xmlns:a16="http://schemas.microsoft.com/office/drawing/2014/main" id="{E4768D05-085C-83FE-1052-E36B9327713C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268538" y="1844675"/>
          <a:ext cx="4679950" cy="439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r:id="rId3" imgW="704850" imgH="685800" progId="">
                  <p:embed/>
                </p:oleObj>
              </mc:Choice>
              <mc:Fallback>
                <p:oleObj r:id="rId3" imgW="704850" imgH="685800" progId="">
                  <p:embed/>
                  <p:pic>
                    <p:nvPicPr>
                      <p:cNvPr id="206851" name="Object 3">
                        <a:extLst>
                          <a:ext uri="{FF2B5EF4-FFF2-40B4-BE49-F238E27FC236}">
                            <a16:creationId xmlns:a16="http://schemas.microsoft.com/office/drawing/2014/main" id="{E4768D05-085C-83FE-1052-E36B932771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844675"/>
                        <a:ext cx="4679950" cy="439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E4A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1C1C1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2F5FE0B1-1F07-5BB8-D4CD-D5746AE519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JO" b="1"/>
              <a:t>ROTAVIRUSES</a:t>
            </a:r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D150D17E-BCE6-CA61-55C9-209B1BA3F1B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66813" y="1981200"/>
            <a:ext cx="4125912" cy="4114800"/>
          </a:xfrm>
        </p:spPr>
        <p:txBody>
          <a:bodyPr/>
          <a:lstStyle/>
          <a:p>
            <a:r>
              <a:rPr lang="en-US" altLang="en-JO" sz="2800">
                <a:solidFill>
                  <a:srgbClr val="00FF00"/>
                </a:solidFill>
              </a:rPr>
              <a:t>DISEASES</a:t>
            </a:r>
          </a:p>
          <a:p>
            <a:pPr lvl="1"/>
            <a:r>
              <a:rPr lang="en-US" altLang="en-JO"/>
              <a:t>Gastroenteritis (diarrhea), especially in </a:t>
            </a:r>
            <a:r>
              <a:rPr lang="en-US" altLang="en-JO">
                <a:solidFill>
                  <a:schemeClr val="tx2"/>
                </a:solidFill>
              </a:rPr>
              <a:t>young children</a:t>
            </a:r>
          </a:p>
          <a:p>
            <a:pPr lvl="1">
              <a:buFont typeface="Monotype Sorts" pitchFamily="2" charset="2"/>
              <a:buNone/>
            </a:pPr>
            <a:r>
              <a:rPr lang="en-US" altLang="en-JO">
                <a:solidFill>
                  <a:schemeClr val="tx2"/>
                </a:solidFill>
              </a:rPr>
              <a:t>		</a:t>
            </a:r>
          </a:p>
          <a:p>
            <a:endParaRPr lang="en-US" altLang="en-JO" sz="2800">
              <a:solidFill>
                <a:schemeClr val="tx2"/>
              </a:solidFill>
            </a:endParaRPr>
          </a:p>
        </p:txBody>
      </p:sp>
      <p:pic>
        <p:nvPicPr>
          <p:cNvPr id="195588" name="Picture 4">
            <a:extLst>
              <a:ext uri="{FF2B5EF4-FFF2-40B4-BE49-F238E27FC236}">
                <a16:creationId xmlns:a16="http://schemas.microsoft.com/office/drawing/2014/main" id="{0A408ECB-C98A-84D3-35B4-43D4A245783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844675"/>
            <a:ext cx="3395663" cy="1981200"/>
          </a:xfrm>
        </p:spPr>
      </p:pic>
      <p:pic>
        <p:nvPicPr>
          <p:cNvPr id="195589" name="Picture 5">
            <a:extLst>
              <a:ext uri="{FF2B5EF4-FFF2-40B4-BE49-F238E27FC236}">
                <a16:creationId xmlns:a16="http://schemas.microsoft.com/office/drawing/2014/main" id="{4B801360-DBAD-A9B6-66D8-B4FDC0C630C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4005263"/>
            <a:ext cx="3395663" cy="19812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24BCDF5F-E2C9-E463-1FD1-0B9FA8855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JO"/>
              <a:t>PROPERTIES</a:t>
            </a:r>
          </a:p>
        </p:txBody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EF986CAB-3F24-98B1-2CF8-47BFD7C9D1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JO"/>
              <a:t>Member of the Reovirus family </a:t>
            </a:r>
          </a:p>
          <a:p>
            <a:r>
              <a:rPr lang="en-US" altLang="en-JO"/>
              <a:t>Non-enveloped, dsRNA viruses with icosahedral symmetry</a:t>
            </a:r>
          </a:p>
          <a:p>
            <a:r>
              <a:rPr lang="en-US" altLang="en-JO"/>
              <a:t>11 segments RNA</a:t>
            </a:r>
          </a:p>
          <a:p>
            <a:r>
              <a:rPr lang="en-US" altLang="en-JO"/>
              <a:t>RNA-dependent RNA polymerase </a:t>
            </a:r>
          </a:p>
          <a:p>
            <a:r>
              <a:rPr lang="en-US" altLang="en-JO"/>
              <a:t>The capsid has double shell</a:t>
            </a:r>
          </a:p>
          <a:p>
            <a:r>
              <a:rPr lang="en-US" altLang="en-JO"/>
              <a:t>7 serotypes (A-G)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8AC7BF61-A868-D172-304B-CB5AF80523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JO" u="sng"/>
              <a:t>Rotavirus Epidemiology</a:t>
            </a:r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5D51CBB1-7D19-AE3B-517C-4191646725E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66813" y="1981200"/>
            <a:ext cx="4052887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JO" sz="2800"/>
              <a:t>Max. incidence of illness:  </a:t>
            </a:r>
            <a:r>
              <a:rPr lang="en-US" altLang="en-JO" sz="2800" b="1">
                <a:solidFill>
                  <a:srgbClr val="00FF00"/>
                </a:solidFill>
              </a:rPr>
              <a:t>6 - 24 months</a:t>
            </a:r>
            <a:endParaRPr lang="en-US" altLang="en-JO" sz="2800">
              <a:solidFill>
                <a:srgbClr val="00FF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JO" sz="2800"/>
              <a:t>Re-infection common throughout life</a:t>
            </a:r>
          </a:p>
          <a:p>
            <a:pPr>
              <a:lnSpc>
                <a:spcPct val="90000"/>
              </a:lnSpc>
            </a:pPr>
            <a:r>
              <a:rPr lang="en-US" altLang="en-JO" sz="2800"/>
              <a:t>Infections at &lt; 6 months and &gt; 5 years of age often </a:t>
            </a:r>
            <a:r>
              <a:rPr lang="en-US" altLang="en-JO" sz="2800" b="1">
                <a:solidFill>
                  <a:srgbClr val="00FF00"/>
                </a:solidFill>
              </a:rPr>
              <a:t>asymptomatic</a:t>
            </a:r>
            <a:r>
              <a:rPr lang="en-US" altLang="en-JO" sz="2800">
                <a:solidFill>
                  <a:srgbClr val="00FF00"/>
                </a:solidFill>
              </a:rPr>
              <a:t> or </a:t>
            </a:r>
            <a:r>
              <a:rPr lang="en-US" altLang="en-JO" sz="2800" b="1">
                <a:solidFill>
                  <a:srgbClr val="00FF00"/>
                </a:solidFill>
              </a:rPr>
              <a:t>mild</a:t>
            </a:r>
          </a:p>
          <a:p>
            <a:pPr>
              <a:lnSpc>
                <a:spcPct val="90000"/>
              </a:lnSpc>
            </a:pPr>
            <a:r>
              <a:rPr lang="en-US" altLang="en-JO" sz="2800" b="1">
                <a:solidFill>
                  <a:srgbClr val="00FF00"/>
                </a:solidFill>
              </a:rPr>
              <a:t>sporadic</a:t>
            </a:r>
          </a:p>
        </p:txBody>
      </p:sp>
      <p:pic>
        <p:nvPicPr>
          <p:cNvPr id="209924" name="Picture 4">
            <a:extLst>
              <a:ext uri="{FF2B5EF4-FFF2-40B4-BE49-F238E27FC236}">
                <a16:creationId xmlns:a16="http://schemas.microsoft.com/office/drawing/2014/main" id="{CE72EBB3-85ED-0526-4286-49694BC5FEB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1989138"/>
            <a:ext cx="3387725" cy="4114800"/>
          </a:xfr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>
            <a:extLst>
              <a:ext uri="{FF2B5EF4-FFF2-40B4-BE49-F238E27FC236}">
                <a16:creationId xmlns:a16="http://schemas.microsoft.com/office/drawing/2014/main" id="{0D6ED3CD-1491-2480-2DBF-C70335C6D0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JO" u="sng"/>
              <a:t>Rotavirus Clinical Illness</a:t>
            </a:r>
          </a:p>
        </p:txBody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BA4EBF39-9FC8-B448-34DD-4D52D2299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6813" y="1981200"/>
            <a:ext cx="7232650" cy="4114800"/>
          </a:xfrm>
        </p:spPr>
        <p:txBody>
          <a:bodyPr/>
          <a:lstStyle/>
          <a:p>
            <a:r>
              <a:rPr lang="en-US" altLang="en-JO" b="1">
                <a:solidFill>
                  <a:srgbClr val="00FF00"/>
                </a:solidFill>
              </a:rPr>
              <a:t>Characteristic clinical triad</a:t>
            </a:r>
            <a:r>
              <a:rPr lang="en-US" altLang="en-JO">
                <a:solidFill>
                  <a:srgbClr val="00FF00"/>
                </a:solidFill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en-US" altLang="en-JO"/>
              <a:t>fever</a:t>
            </a:r>
          </a:p>
          <a:p>
            <a:pPr lvl="1">
              <a:lnSpc>
                <a:spcPct val="80000"/>
              </a:lnSpc>
            </a:pPr>
            <a:r>
              <a:rPr lang="en-US" altLang="en-JO"/>
              <a:t>vomiting</a:t>
            </a:r>
          </a:p>
          <a:p>
            <a:pPr lvl="1">
              <a:lnSpc>
                <a:spcPct val="80000"/>
              </a:lnSpc>
            </a:pPr>
            <a:r>
              <a:rPr lang="en-US" altLang="en-JO"/>
              <a:t>diarrhea</a:t>
            </a:r>
          </a:p>
          <a:p>
            <a:r>
              <a:rPr lang="en-US" altLang="en-JO"/>
              <a:t>Frequent coryza and cough</a:t>
            </a:r>
          </a:p>
          <a:p>
            <a:r>
              <a:rPr lang="en-US" altLang="en-JO"/>
              <a:t>Dehydration is leading complication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B3E5CDAA-ECC9-B798-9FEA-E0D16226FB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JO"/>
              <a:t>CLINICAL FINDINGS</a:t>
            </a:r>
          </a:p>
        </p:txBody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983923CE-0F23-6CD9-162F-62C3B8B3A7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0" y="2205038"/>
            <a:ext cx="7772400" cy="3424237"/>
          </a:xfrm>
        </p:spPr>
        <p:txBody>
          <a:bodyPr/>
          <a:lstStyle/>
          <a:p>
            <a:r>
              <a:rPr lang="en-US" altLang="en-JO">
                <a:solidFill>
                  <a:srgbClr val="00FF00"/>
                </a:solidFill>
              </a:rPr>
              <a:t>Babies under 2 years are the main victims.</a:t>
            </a:r>
          </a:p>
          <a:p>
            <a:r>
              <a:rPr lang="en-US" altLang="en-JO"/>
              <a:t>Incubation period:  1 - 3 days</a:t>
            </a:r>
          </a:p>
          <a:p>
            <a:r>
              <a:rPr lang="en-US" altLang="en-JO"/>
              <a:t>Duration:  3 - 8 days</a:t>
            </a:r>
          </a:p>
          <a:p>
            <a:r>
              <a:rPr lang="en-US" altLang="en-JO"/>
              <a:t>Nausea, vomiting some time projectile and watery, non-bloody diarrhea</a:t>
            </a:r>
          </a:p>
          <a:p>
            <a:r>
              <a:rPr lang="en-US" altLang="en-JO"/>
              <a:t>Dehydration is the main complication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>
            <a:extLst>
              <a:ext uri="{FF2B5EF4-FFF2-40B4-BE49-F238E27FC236}">
                <a16:creationId xmlns:a16="http://schemas.microsoft.com/office/drawing/2014/main" id="{6D67D13A-AF78-0017-DB2A-FE8CFE51C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Azures">
  <a:themeElements>
    <a:clrScheme name="">
      <a:dk1>
        <a:srgbClr val="000000"/>
      </a:dk1>
      <a:lt1>
        <a:srgbClr val="FFFFFF"/>
      </a:lt1>
      <a:dk2>
        <a:srgbClr val="114FFB"/>
      </a:dk2>
      <a:lt2>
        <a:srgbClr val="FFFF00"/>
      </a:lt2>
      <a:accent1>
        <a:srgbClr val="00B7A5"/>
      </a:accent1>
      <a:accent2>
        <a:srgbClr val="D49FFF"/>
      </a:accent2>
      <a:accent3>
        <a:srgbClr val="AAB2FD"/>
      </a:accent3>
      <a:accent4>
        <a:srgbClr val="DADADA"/>
      </a:accent4>
      <a:accent5>
        <a:srgbClr val="AAD8CF"/>
      </a:accent5>
      <a:accent6>
        <a:srgbClr val="C090E7"/>
      </a:accent6>
      <a:hlink>
        <a:srgbClr val="7B00E4"/>
      </a:hlink>
      <a:folHlink>
        <a:srgbClr val="618FFD"/>
      </a:folHlink>
    </a:clrScheme>
    <a:fontScheme name="Azures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J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J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Azu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66"/>
      </a:dk2>
      <a:lt2>
        <a:srgbClr val="CCFF66"/>
      </a:lt2>
      <a:accent1>
        <a:srgbClr val="00CC99"/>
      </a:accent1>
      <a:accent2>
        <a:srgbClr val="3333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2D2DB9"/>
      </a:accent6>
      <a:hlink>
        <a:srgbClr val="CC66FF"/>
      </a:hlink>
      <a:folHlink>
        <a:srgbClr val="800080"/>
      </a:folHlink>
    </a:clrScheme>
    <a:fontScheme name="Default Desig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J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altLang="en-J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</TotalTime>
  <Words>523</Words>
  <Application>Microsoft Office PowerPoint</Application>
  <PresentationFormat>On-screen Show (4:3)</PresentationFormat>
  <Paragraphs>113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Azures</vt:lpstr>
      <vt:lpstr>Default Design</vt:lpstr>
      <vt:lpstr>VIRAL GASTROENTERITIS</vt:lpstr>
      <vt:lpstr>VIRAL GASTROENTERITIS</vt:lpstr>
      <vt:lpstr>ROTAVIRUSES</vt:lpstr>
      <vt:lpstr>ROTAVIRUSES</vt:lpstr>
      <vt:lpstr>PROPERTIES</vt:lpstr>
      <vt:lpstr>Rotavirus Epidemiology</vt:lpstr>
      <vt:lpstr>Rotavirus Clinical Illness</vt:lpstr>
      <vt:lpstr>CLINICAL FINDINGS</vt:lpstr>
      <vt:lpstr>PowerPoint Presentation</vt:lpstr>
      <vt:lpstr>TRANSMISSION</vt:lpstr>
      <vt:lpstr>PATHOGENESIS</vt:lpstr>
      <vt:lpstr>PowerPoint Presentation</vt:lpstr>
      <vt:lpstr>ADENOVIRUSES</vt:lpstr>
      <vt:lpstr>Adenoviruses</vt:lpstr>
      <vt:lpstr>PowerPoint Presentation</vt:lpstr>
      <vt:lpstr>Adenovirus 40/41 Epidemiology</vt:lpstr>
      <vt:lpstr>Adenovirus 40/41 Clinical Illness</vt:lpstr>
      <vt:lpstr>Physical Signs</vt:lpstr>
      <vt:lpstr>Clinical appearance of dehydration Photo Credit: Dr. D. Mahalanabis, World Health Organization</vt:lpstr>
      <vt:lpstr>Caliciviruses           Astroviridae  </vt:lpstr>
      <vt:lpstr>GASTROENTERITIS  VIRUSES</vt:lpstr>
      <vt:lpstr>Guidelines for Specimen Collection</vt:lpstr>
      <vt:lpstr>Laboratory Testing Available</vt:lpstr>
      <vt:lpstr>Management</vt:lpstr>
      <vt:lpstr>VIRAL GASTROENTERITIS</vt:lpstr>
    </vt:vector>
  </TitlesOfParts>
  <Company>s_921@islamway.net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VIRAL GASTROENTERITIS</dc:title>
  <dc:creator>SMA</dc:creator>
  <cp:lastModifiedBy>razanemad852@gmail.com</cp:lastModifiedBy>
  <cp:revision>26</cp:revision>
  <dcterms:created xsi:type="dcterms:W3CDTF">2003-05-23T18:49:34Z</dcterms:created>
  <dcterms:modified xsi:type="dcterms:W3CDTF">2023-04-04T20:58:38Z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