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08" r:id="rId2"/>
    <p:sldId id="257" r:id="rId3"/>
    <p:sldId id="258" r:id="rId4"/>
    <p:sldId id="259" r:id="rId5"/>
    <p:sldId id="332" r:id="rId6"/>
    <p:sldId id="331" r:id="rId7"/>
    <p:sldId id="309" r:id="rId8"/>
    <p:sldId id="313" r:id="rId9"/>
    <p:sldId id="314" r:id="rId10"/>
    <p:sldId id="260" r:id="rId11"/>
    <p:sldId id="261" r:id="rId12"/>
    <p:sldId id="343" r:id="rId13"/>
    <p:sldId id="264" r:id="rId14"/>
    <p:sldId id="266" r:id="rId15"/>
    <p:sldId id="267" r:id="rId16"/>
    <p:sldId id="315" r:id="rId17"/>
    <p:sldId id="270" r:id="rId18"/>
    <p:sldId id="316" r:id="rId19"/>
    <p:sldId id="322" r:id="rId20"/>
    <p:sldId id="272" r:id="rId21"/>
    <p:sldId id="320" r:id="rId22"/>
    <p:sldId id="321" r:id="rId23"/>
    <p:sldId id="318" r:id="rId24"/>
    <p:sldId id="277" r:id="rId25"/>
    <p:sldId id="34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notesMaster" Target="notesMasters/notesMaster1.xml" /><Relationship Id="rId30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D96DB-9FD6-4194-B193-E3DCC92632F2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225A3-1B86-444B-ACD1-FFB24090A03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121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EEC6A36-54D2-4E0F-A5D6-801BD9201C87}" type="slidenum">
              <a:rPr lang="en-US" altLang="en-US" smtClean="0">
                <a:latin typeface="Arial" charset="0"/>
              </a:rPr>
              <a:pPr eaLnBrk="1" hangingPunct="1"/>
              <a:t>25</a:t>
            </a:fld>
            <a:endParaRPr lang="en-US" altLang="en-US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8406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509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8883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489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8357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532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42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52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812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776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978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70A3B-1A58-450D-BB55-2B4597688F49}" type="datetimeFigureOut">
              <a:rPr lang="en-MY" smtClean="0"/>
              <a:t>27/10/2020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B1A8-211E-4EA7-AEB5-B25183E2BA1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896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0.jpeg" /><Relationship Id="rId4" Type="http://schemas.openxmlformats.org/officeDocument/2006/relationships/image" Target="../media/image9.jpeg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hyperlink" Target="https://en.wikipedia.org/wiki/Occupational_disease" TargetMode="External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spirin-induced_asthma" TargetMode="External" /><Relationship Id="rId1" Type="http://schemas.openxmlformats.org/officeDocument/2006/relationships/slideLayout" Target="../slideLayouts/slideLayout1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econd-hand_smoke" TargetMode="External" /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onchodilators" TargetMode="External" /><Relationship Id="rId2" Type="http://schemas.openxmlformats.org/officeDocument/2006/relationships/hyperlink" Target="https://en.wikipedia.org/wiki/Asthma#cite_note-142" TargetMode="External" /><Relationship Id="rId1" Type="http://schemas.openxmlformats.org/officeDocument/2006/relationships/slideLayout" Target="../slideLayouts/slideLayout7.xml" /><Relationship Id="rId6" Type="http://schemas.openxmlformats.org/officeDocument/2006/relationships/hyperlink" Target="https://en.wikipedia.org/wiki/Cognitive_behavioral_therapy" TargetMode="External" /><Relationship Id="rId5" Type="http://schemas.openxmlformats.org/officeDocument/2006/relationships/hyperlink" Target="https://en.wikipedia.org/wiki/Depression_(mood)" TargetMode="External" /><Relationship Id="rId4" Type="http://schemas.openxmlformats.org/officeDocument/2006/relationships/hyperlink" Target="https://en.wikipedia.org/wiki/Anxiety" TargetMode="Externa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fluenza_vaccines" TargetMode="External" /><Relationship Id="rId1" Type="http://schemas.openxmlformats.org/officeDocument/2006/relationships/slideLayout" Target="../slideLayouts/slideLayout1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5.jpeg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979712" y="404664"/>
            <a:ext cx="6319936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7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5025370"/>
            <a:ext cx="74243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b="1" i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639"/>
            <a:ext cx="1259632" cy="133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4DF8-2D77-4C73-98D0-97A3CFF3D745}" type="slidenum">
              <a:rPr lang="en-MY" smtClean="0"/>
              <a:pPr/>
              <a:t>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858797" y="5721062"/>
            <a:ext cx="5083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3600" dirty="0"/>
              <a:t> ا. د وقار عبد القهار الكبيسي </a:t>
            </a:r>
            <a:endParaRPr lang="en-MY" sz="3600" dirty="0"/>
          </a:p>
        </p:txBody>
      </p:sp>
      <p:pic>
        <p:nvPicPr>
          <p:cNvPr id="10" name="Picture 2" descr="Diverse Hands Holding The Word Asthma Stock Photo - 28897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2233464"/>
            <a:ext cx="568233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95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6677" y="-99392"/>
            <a:ext cx="2088232" cy="689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MY" sz="3600" b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Causes</a:t>
            </a:r>
            <a:endParaRPr lang="en-MY" sz="3600" dirty="0"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2089074"/>
            <a:ext cx="7344816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genetic    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and  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environmental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factors</a:t>
            </a:r>
            <a:endParaRPr lang="en-MY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                                   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These influence both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its 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severity 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a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nd its   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responsiveness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to treatment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314" y="4163488"/>
            <a:ext cx="3240360" cy="1578894"/>
          </a:xfrm>
          <a:prstGeom prst="rect">
            <a:avLst/>
          </a:prstGeom>
          <a:ln w="22225"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MY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Onset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before age 12 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is more likely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due to genetic 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influence,</a:t>
            </a:r>
            <a:endParaRPr lang="en-MY" sz="2800" dirty="0">
              <a:latin typeface="Garamond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27585" y="3894507"/>
            <a:ext cx="4896544" cy="1578894"/>
          </a:xfrm>
          <a:prstGeom prst="rect">
            <a:avLst/>
          </a:prstGeom>
          <a:ln w="25400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while onset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after age 12 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is more likely due to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 pitchFamily="18" charset="0"/>
              </a:rPr>
              <a:t>environmental</a:t>
            </a:r>
            <a:r>
              <a:rPr lang="en-MY" sz="2800" b="1" dirty="0">
                <a:latin typeface="Garamond" pitchFamily="18" charset="0"/>
                <a:ea typeface="Calibri"/>
                <a:cs typeface="Times New Roman" pitchFamily="18" charset="0"/>
              </a:rPr>
              <a:t>  influence</a:t>
            </a:r>
            <a:r>
              <a:rPr lang="en-MY" sz="2800" b="1" dirty="0">
                <a:latin typeface="Garamond" pitchFamily="18" charset="0"/>
                <a:ea typeface="Calibri"/>
                <a:cs typeface="Times New Roman"/>
              </a:rPr>
              <a:t>.</a:t>
            </a:r>
            <a:endParaRPr lang="en-MY" sz="2800" dirty="0">
              <a:latin typeface="Garamond" pitchFamily="18" charset="0"/>
              <a:ea typeface="Calibri"/>
              <a:cs typeface="Times New Roman"/>
            </a:endParaRPr>
          </a:p>
        </p:txBody>
      </p:sp>
      <p:pic>
        <p:nvPicPr>
          <p:cNvPr id="6" name="Picture 4" descr="Anxious girl using an inhaler outdoors :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11" y="5742382"/>
            <a:ext cx="1580896" cy="100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lose up of older Hispanic woman using asthma inhaler : Stock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870" y="5271036"/>
            <a:ext cx="1580896" cy="101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5314" y="476672"/>
            <a:ext cx="91086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400" dirty="0"/>
              <a:t>The </a:t>
            </a:r>
            <a:r>
              <a:rPr lang="en-MY" sz="2400" b="1" dirty="0">
                <a:solidFill>
                  <a:schemeClr val="tx2"/>
                </a:solidFill>
              </a:rPr>
              <a:t>strongest risk factors </a:t>
            </a:r>
            <a:r>
              <a:rPr lang="en-MY" sz="2400" dirty="0"/>
              <a:t>for developing asthma are a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dirty="0"/>
              <a:t> </a:t>
            </a:r>
            <a:r>
              <a:rPr lang="en-MY" sz="2400" b="1" dirty="0">
                <a:solidFill>
                  <a:schemeClr val="tx2"/>
                </a:solidFill>
              </a:rPr>
              <a:t>combination </a:t>
            </a:r>
            <a:r>
              <a:rPr lang="en-MY" sz="2400" dirty="0"/>
              <a:t>of </a:t>
            </a:r>
            <a:r>
              <a:rPr lang="en-MY" sz="2400" b="1" dirty="0">
                <a:solidFill>
                  <a:srgbClr val="FF0000"/>
                </a:solidFill>
              </a:rPr>
              <a:t>genetic</a:t>
            </a:r>
            <a:r>
              <a:rPr lang="en-MY" sz="2400" dirty="0"/>
              <a:t> </a:t>
            </a:r>
            <a:r>
              <a:rPr lang="en-MY" sz="2400" b="1" dirty="0"/>
              <a:t>predisposition</a:t>
            </a:r>
            <a:r>
              <a:rPr lang="en-MY" sz="2400" dirty="0"/>
              <a:t> with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</a:rPr>
              <a:t>environmental </a:t>
            </a:r>
            <a:r>
              <a:rPr lang="en-MY" sz="2400" b="1" dirty="0">
                <a:solidFill>
                  <a:schemeClr val="tx2"/>
                </a:solidFill>
              </a:rPr>
              <a:t>exposure to</a:t>
            </a:r>
            <a:r>
              <a:rPr lang="en-MY" sz="2400" b="1" dirty="0"/>
              <a:t> inhaled substances and particles </a:t>
            </a:r>
            <a:r>
              <a:rPr lang="en-MY" sz="2400" dirty="0"/>
              <a:t>that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dirty="0"/>
              <a:t>may provoke allergic reactions or irritate the airways</a:t>
            </a:r>
            <a:r>
              <a:rPr lang="en-MY" dirty="0"/>
              <a:t>,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5364088" y="50287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2759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38" y="260648"/>
            <a:ext cx="9144000" cy="615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Environmental  </a:t>
            </a:r>
            <a:r>
              <a:rPr lang="en-MY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Causes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>
                <a:latin typeface="+mj-lt"/>
                <a:ea typeface="Calibri"/>
                <a:cs typeface="Times New Roman" pitchFamily="18" charset="0"/>
              </a:rPr>
              <a:t>Many environmental factors have been associated with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latin typeface="+mj-lt"/>
                <a:ea typeface="Calibri"/>
                <a:cs typeface="Times New Roman" pitchFamily="18" charset="0"/>
              </a:rPr>
              <a:t>asthma's </a:t>
            </a:r>
            <a:r>
              <a:rPr lang="en-MY" sz="2400" b="1" dirty="0">
                <a:solidFill>
                  <a:srgbClr val="FF0000"/>
                </a:solidFill>
                <a:latin typeface="+mj-lt"/>
                <a:ea typeface="Calibri"/>
                <a:cs typeface="Times New Roman" pitchFamily="18" charset="0"/>
              </a:rPr>
              <a:t>development</a:t>
            </a:r>
            <a:r>
              <a:rPr lang="en-MY" sz="2400" b="1" dirty="0">
                <a:latin typeface="+mj-lt"/>
                <a:ea typeface="Calibri"/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latin typeface="+mj-lt"/>
                <a:ea typeface="Calibri"/>
                <a:cs typeface="Times New Roman" pitchFamily="18" charset="0"/>
              </a:rPr>
              <a:t>exacerbation </a:t>
            </a:r>
            <a:r>
              <a:rPr lang="en-MY" sz="2400" b="1" dirty="0">
                <a:latin typeface="+mj-lt"/>
                <a:ea typeface="Calibri"/>
                <a:cs typeface="Times New Roman" pitchFamily="18" charset="0"/>
              </a:rPr>
              <a:t>including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400" b="1" dirty="0">
                <a:solidFill>
                  <a:schemeClr val="tx2"/>
                </a:solidFill>
                <a:latin typeface="+mj-lt"/>
              </a:rPr>
              <a:t>indoor allergens; </a:t>
            </a:r>
            <a:r>
              <a:rPr lang="en-MY" sz="2400" b="1" dirty="0">
                <a:solidFill>
                  <a:srgbClr val="FF0000"/>
                </a:solidFill>
                <a:latin typeface="+mj-lt"/>
                <a:ea typeface="Calibri"/>
                <a:cs typeface="Times New Roman" pitchFamily="18" charset="0"/>
              </a:rPr>
              <a:t>common indoor allergens </a:t>
            </a:r>
            <a:r>
              <a:rPr lang="en-MY" sz="2400" b="1" dirty="0">
                <a:latin typeface="+mj-lt"/>
                <a:ea typeface="Calibri"/>
                <a:cs typeface="Times New Roman" pitchFamily="18" charset="0"/>
              </a:rPr>
              <a:t>include </a:t>
            </a:r>
            <a:r>
              <a:rPr lang="en-MY" sz="2400" b="1" dirty="0">
                <a:solidFill>
                  <a:srgbClr val="0070C0"/>
                </a:solidFill>
                <a:latin typeface="+mj-lt"/>
                <a:ea typeface="Calibri"/>
                <a:cs typeface="Times New Roman" pitchFamily="18" charset="0"/>
              </a:rPr>
              <a:t>dust mites, cockroaches</a:t>
            </a:r>
            <a:r>
              <a:rPr lang="en-MY" sz="2400" dirty="0">
                <a:latin typeface="+mj-lt"/>
              </a:rPr>
              <a:t>, carpets and stuffed furniture, pet dander, </a:t>
            </a:r>
            <a:r>
              <a:rPr lang="en-MY" sz="2400" b="1" dirty="0">
                <a:solidFill>
                  <a:srgbClr val="0070C0"/>
                </a:solidFill>
                <a:latin typeface="+mj-lt"/>
                <a:ea typeface="Calibri"/>
                <a:cs typeface="Times New Roman"/>
              </a:rPr>
              <a:t>pesticides</a:t>
            </a:r>
            <a:endParaRPr lang="en-MY" sz="2400" dirty="0">
              <a:latin typeface="+mj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400" b="1" dirty="0">
                <a:solidFill>
                  <a:schemeClr val="tx2"/>
                </a:solidFill>
                <a:latin typeface="+mj-lt"/>
              </a:rPr>
              <a:t>outdoor allergens</a:t>
            </a:r>
            <a:endParaRPr lang="en-MY" sz="2400" b="1" dirty="0">
              <a:solidFill>
                <a:schemeClr val="tx2"/>
              </a:solidFill>
              <a:latin typeface="+mj-lt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allergens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air pollution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and other environmental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chemicals. 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8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Smoking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during pregnancy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after delivery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is associated with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greater risk of asthma-like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sympto</a:t>
            </a:r>
            <a:r>
              <a:rPr lang="en-MY" sz="28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ms</a:t>
            </a:r>
            <a:r>
              <a:rPr lang="en-MY" sz="2800" b="1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8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Low air quality   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such as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traffic pollution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or </a:t>
            </a:r>
          </a:p>
          <a:p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high ozone levels.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has been associated with both asthma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development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and increased asthma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severity. </a:t>
            </a:r>
            <a:endParaRPr lang="en-MY" sz="2800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Low air quality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is more common in </a:t>
            </a:r>
          </a:p>
          <a:p>
            <a:pPr algn="just">
              <a:spcAft>
                <a:spcPts val="0"/>
              </a:spcAft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           low-income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and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minority communities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</a:t>
            </a:r>
            <a:endParaRPr lang="en-MY" sz="2400" dirty="0">
              <a:ea typeface="Calibri"/>
              <a:cs typeface="Times New Roman"/>
            </a:endParaRPr>
          </a:p>
        </p:txBody>
      </p:sp>
      <p:pic>
        <p:nvPicPr>
          <p:cNvPr id="3" name="Picture 6" descr="Teenager Smoking A Cigaret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3813304"/>
            <a:ext cx="1586854" cy="91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2" descr="Dandelion Spore Float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996952"/>
            <a:ext cx="1059699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Billowing Smoke Sta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461523"/>
            <a:ext cx="15868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7586446" y="639574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9" name="Picture 14" descr="Cat Cleaning His Pa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4664"/>
            <a:ext cx="1273170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250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568" y="260219"/>
            <a:ext cx="9036496" cy="1757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Certain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viral respiratory infections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such as respiratory syncytial virus and rhinovirus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may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increase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the risk of developing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asthma when acquired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as young children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 Certain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other infections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however,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may decrease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the risk.</a:t>
            </a:r>
            <a:endParaRPr lang="en-MY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28680" y="-99392"/>
            <a:ext cx="3194144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MY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Cont. ..Environmental  </a:t>
            </a:r>
            <a:r>
              <a:rPr lang="en-MY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Causes</a:t>
            </a:r>
            <a:endParaRPr lang="en-MY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568" y="2111276"/>
            <a:ext cx="8933928" cy="366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C00000"/>
                </a:solidFill>
                <a:latin typeface="Georgia" pitchFamily="18" charset="0"/>
                <a:ea typeface="Calibri"/>
                <a:cs typeface="Times New Roman" pitchFamily="18" charset="0"/>
              </a:rPr>
              <a:t>Hygiene hypothesis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The hygiene hypothesis attempts to </a:t>
            </a:r>
            <a:r>
              <a:rPr lang="en-MY" sz="22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explain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the increased rates of asthma worldwide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as a </a:t>
            </a:r>
            <a:r>
              <a:rPr lang="en-MY" sz="2200" b="1" dirty="0">
                <a:solidFill>
                  <a:srgbClr val="FF0000"/>
                </a:solidFill>
                <a:latin typeface="Georgia" pitchFamily="18" charset="0"/>
                <a:ea typeface="Calibri"/>
                <a:cs typeface="Times New Roman"/>
              </a:rPr>
              <a:t>direct</a:t>
            </a: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latin typeface="Georgia" pitchFamily="18" charset="0"/>
                <a:ea typeface="Calibri"/>
                <a:cs typeface="Times New Roman"/>
              </a:rPr>
              <a:t>unintended</a:t>
            </a: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 result of </a:t>
            </a:r>
            <a:r>
              <a:rPr lang="en-MY" sz="2200" b="1" dirty="0">
                <a:solidFill>
                  <a:srgbClr val="FF0000"/>
                </a:solidFill>
                <a:latin typeface="Georgia" pitchFamily="18" charset="0"/>
                <a:ea typeface="Calibri"/>
                <a:cs typeface="Times New Roman"/>
              </a:rPr>
              <a:t>reduced exposure</a:t>
            </a: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,</a:t>
            </a:r>
            <a:r>
              <a:rPr lang="en-MY" sz="22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 to non-pathogenic </a:t>
            </a:r>
            <a:r>
              <a:rPr lang="en-MY" sz="2200" b="1" dirty="0">
                <a:solidFill>
                  <a:srgbClr val="FF0000"/>
                </a:solidFill>
                <a:latin typeface="Georgia" pitchFamily="18" charset="0"/>
                <a:ea typeface="Calibri"/>
                <a:cs typeface="Times New Roman"/>
              </a:rPr>
              <a:t>bacteria and viruses,</a:t>
            </a: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during </a:t>
            </a:r>
            <a:r>
              <a:rPr lang="en-MY" sz="2200" b="1" dirty="0">
                <a:solidFill>
                  <a:srgbClr val="FF0000"/>
                </a:solidFill>
                <a:latin typeface="Georgia" pitchFamily="18" charset="0"/>
                <a:ea typeface="Calibri"/>
                <a:cs typeface="Times New Roman"/>
              </a:rPr>
              <a:t>childhood,.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It has been proposed that the </a:t>
            </a:r>
            <a:r>
              <a:rPr lang="en-MY" sz="2200" b="1" dirty="0">
                <a:solidFill>
                  <a:srgbClr val="C00000"/>
                </a:solidFill>
                <a:latin typeface="Georgia" pitchFamily="18" charset="0"/>
                <a:ea typeface="Calibri"/>
                <a:cs typeface="Times New Roman"/>
              </a:rPr>
              <a:t>reduced exposure </a:t>
            </a:r>
            <a:r>
              <a:rPr lang="en-MY" sz="22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to bacteria and  viruses</a:t>
            </a: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 is due, in part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to </a:t>
            </a:r>
            <a:r>
              <a:rPr lang="en-MY" sz="22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increased cleanliness </a:t>
            </a: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and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2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decreased family size </a:t>
            </a:r>
            <a:r>
              <a:rPr lang="en-MY" sz="2200" b="1" dirty="0">
                <a:latin typeface="Georgia" pitchFamily="18" charset="0"/>
                <a:ea typeface="Calibri"/>
                <a:cs typeface="Times New Roman"/>
              </a:rPr>
              <a:t>in modern societies</a:t>
            </a:r>
            <a:r>
              <a:rPr lang="en-MY" sz="2400" b="1" dirty="0">
                <a:latin typeface="Georgia" pitchFamily="18" charset="0"/>
                <a:ea typeface="Calibri"/>
                <a:cs typeface="Times New Roman"/>
              </a:rPr>
              <a:t>.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7899220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568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1" y="63770"/>
            <a:ext cx="9036496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Exposure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to bacterial endotoxin in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early childhood </a:t>
            </a:r>
            <a:r>
              <a:rPr lang="en-MY" sz="2200" b="1" dirty="0">
                <a:ea typeface="Calibri"/>
                <a:cs typeface="Times New Roman"/>
              </a:rPr>
              <a:t>may prevent the development of asthma,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but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exposure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 at an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older age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may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provoke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bronchoconstriction</a:t>
            </a:r>
            <a:r>
              <a:rPr lang="en-MY" sz="2200" b="1" dirty="0">
                <a:ea typeface="Calibri"/>
                <a:cs typeface="Times New Roman"/>
              </a:rPr>
              <a:t>.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200" b="1" dirty="0">
                <a:ea typeface="Calibri"/>
                <a:cs typeface="Times New Roman"/>
              </a:rPr>
              <a:t>Evidence supporting the hygiene hypothesis includes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lower rates of asthma on farms </a:t>
            </a:r>
            <a:r>
              <a:rPr lang="en-MY" sz="2200" b="1" dirty="0">
                <a:ea typeface="Calibri"/>
                <a:cs typeface="Times New Roman"/>
              </a:rPr>
              <a:t>and in households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with pets.</a:t>
            </a:r>
            <a:endParaRPr lang="en-MY" sz="22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Use of antibiotics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in early life has been linked to the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development of asthma</a:t>
            </a:r>
            <a:r>
              <a:rPr lang="en-MY" sz="2200" b="1" dirty="0">
                <a:solidFill>
                  <a:prstClr val="black"/>
                </a:solidFill>
                <a:ea typeface="Calibri"/>
                <a:cs typeface="Times New Roman"/>
              </a:rPr>
              <a:t>. 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ea typeface="Calibri"/>
                <a:cs typeface="Times New Roman"/>
              </a:rPr>
              <a:t>Also,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delivery via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caesarean section </a:t>
            </a:r>
            <a:r>
              <a:rPr lang="en-MY" sz="2200" b="1" dirty="0">
                <a:solidFill>
                  <a:prstClr val="black"/>
                </a:solidFill>
                <a:ea typeface="Calibri"/>
                <a:cs typeface="Times New Roman"/>
              </a:rPr>
              <a:t>is associated with an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increased risk</a:t>
            </a:r>
            <a:r>
              <a:rPr lang="en-MY" sz="2200" b="1" dirty="0">
                <a:solidFill>
                  <a:prstClr val="black"/>
                </a:solidFill>
                <a:ea typeface="Calibri"/>
                <a:cs typeface="Times New Roman"/>
              </a:rPr>
              <a:t> (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estimated at 20–80%) </a:t>
            </a:r>
            <a:r>
              <a:rPr lang="en-MY" sz="2200" b="1" dirty="0">
                <a:solidFill>
                  <a:prstClr val="black"/>
                </a:solidFill>
                <a:ea typeface="Calibri"/>
                <a:cs typeface="Times New Roman"/>
              </a:rPr>
              <a:t>of asthma –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ea typeface="Calibri"/>
                <a:cs typeface="Times New Roman"/>
              </a:rPr>
              <a:t>this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increased risk is </a:t>
            </a:r>
            <a:r>
              <a:rPr lang="en-MY" sz="2200" b="1" dirty="0">
                <a:ea typeface="Calibri"/>
                <a:cs typeface="Times New Roman"/>
              </a:rPr>
              <a:t>attributed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en-MY" sz="2200" b="1" dirty="0">
                <a:ea typeface="Calibri"/>
                <a:cs typeface="Times New Roman"/>
              </a:rPr>
              <a:t>to the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 lack of healthy bacterial colonization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that the new-born would have acquired </a:t>
            </a:r>
            <a:r>
              <a:rPr lang="en-MY" sz="2200" b="1" dirty="0">
                <a:ea typeface="Calibri"/>
                <a:cs typeface="Times New Roman"/>
              </a:rPr>
              <a:t>from passage through the birth canal. 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ea typeface="Calibri"/>
                <a:cs typeface="Times New Roman"/>
              </a:rPr>
              <a:t>There is a link between asthma and the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degree of affluence </a:t>
            </a:r>
            <a:r>
              <a:rPr lang="en-MY" sz="2200" b="1" dirty="0">
                <a:solidFill>
                  <a:prstClr val="black"/>
                </a:solidFill>
                <a:ea typeface="Calibri"/>
                <a:cs typeface="Times New Roman"/>
              </a:rPr>
              <a:t>which may be related to the hygiene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hypothesis  as 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less affluent individuals </a:t>
            </a:r>
            <a:r>
              <a:rPr lang="en-MY" sz="2200" b="1" dirty="0">
                <a:ea typeface="Calibri"/>
                <a:cs typeface="Times New Roman"/>
              </a:rPr>
              <a:t>often have </a:t>
            </a:r>
            <a:r>
              <a:rPr lang="en-MY" sz="2200" b="1" dirty="0">
                <a:solidFill>
                  <a:srgbClr val="0070C0"/>
                </a:solidFill>
                <a:ea typeface="Calibri"/>
                <a:cs typeface="Times New Roman"/>
              </a:rPr>
              <a:t>more exposure to bacteria and viruses</a:t>
            </a:r>
            <a:r>
              <a:rPr lang="en-MY" sz="2200" b="1" dirty="0">
                <a:solidFill>
                  <a:srgbClr val="FF0000"/>
                </a:solidFill>
                <a:ea typeface="Calibri"/>
                <a:cs typeface="Times New Roman"/>
              </a:rPr>
              <a:t>.??????</a:t>
            </a:r>
            <a:endParaRPr lang="en-MY" sz="22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151747" y="633218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2759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836" y="548680"/>
            <a:ext cx="8584651" cy="395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Genetic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Family history is a risk factor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for asthma,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with many different genes being implicated.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If one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identical twin is affected, the probability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of the other having the disease is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approximately 25%.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Many of these genes are related to the immune system or modulating inflammation.</a:t>
            </a:r>
            <a:r>
              <a:rPr lang="en-MY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By the end of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2005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25 genes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MY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2006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over 100 genes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were associated with asthma</a:t>
            </a:r>
            <a:endParaRPr lang="en-MY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79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144000" cy="738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Medical conditions</a:t>
            </a:r>
            <a:endParaRPr lang="en-MY" sz="28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A triad of atopic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eczema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allergic rhinitis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asthma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is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called </a:t>
            </a:r>
            <a:r>
              <a:rPr lang="en-MY" sz="24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atopy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strongest risk factor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for developing asthma is a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history of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atopic disease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with asthma occurring at a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much greater rate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in those who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have either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eczema or hay fever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Individuals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with certain types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of </a:t>
            </a:r>
            <a:r>
              <a:rPr lang="en-MY" sz="24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urticaria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may also experience symptoms of asthma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Georgia" pitchFamily="18" charset="0"/>
                <a:ea typeface="Calibri"/>
                <a:cs typeface="Times New Roman"/>
              </a:rPr>
              <a:t>There is a </a:t>
            </a:r>
            <a:r>
              <a:rPr lang="en-MY" sz="24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correlation between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eorgia" pitchFamily="18" charset="0"/>
                <a:ea typeface="Calibri"/>
                <a:cs typeface="Times New Roman"/>
              </a:rPr>
              <a:t>obesity</a:t>
            </a:r>
            <a:r>
              <a:rPr lang="en-MY" sz="24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 and the risk of asthma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Georgia" pitchFamily="18" charset="0"/>
                <a:ea typeface="Calibri"/>
                <a:cs typeface="Times New Roman"/>
              </a:rPr>
              <a:t>with both having increased in recent years. </a:t>
            </a: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Georgia" pitchFamily="18" charset="0"/>
                <a:ea typeface="Calibri"/>
                <a:cs typeface="Times New Roman"/>
              </a:rPr>
              <a:t>Several factors may </a:t>
            </a:r>
            <a:r>
              <a:rPr lang="en-MY" sz="2400" b="1" dirty="0">
                <a:latin typeface="Georgia" pitchFamily="18" charset="0"/>
                <a:ea typeface="Calibri"/>
                <a:cs typeface="Times New Roman"/>
              </a:rPr>
              <a:t>be at play including </a:t>
            </a: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Georgia" pitchFamily="18" charset="0"/>
                <a:ea typeface="Calibri"/>
                <a:cs typeface="Times New Roman"/>
              </a:rPr>
              <a:t>decreased respiratory function </a:t>
            </a:r>
            <a:r>
              <a:rPr lang="en-MY" sz="2400" b="1" dirty="0">
                <a:latin typeface="Georgia" pitchFamily="18" charset="0"/>
                <a:ea typeface="Calibri"/>
                <a:cs typeface="Times New Roman"/>
              </a:rPr>
              <a:t>due to a build-up </a:t>
            </a: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400" b="1" dirty="0">
                <a:latin typeface="Georgia" pitchFamily="18" charset="0"/>
                <a:ea typeface="Calibri"/>
                <a:cs typeface="Times New Roman"/>
              </a:rPr>
              <a:t>of fat and the fact that adipose tissue leads to a pro-inflammatory state.</a:t>
            </a:r>
            <a:endParaRPr lang="en-MY" sz="2400" dirty="0">
              <a:latin typeface="Georgia" pitchFamily="18" charset="0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MY" sz="2400" b="1" dirty="0"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MY" sz="2400" b="1" dirty="0"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3" name="Picture 8" descr="Overweight Woman Standing On Sc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84229"/>
            <a:ext cx="2237077" cy="146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7740352" y="61653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1835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94" y="116632"/>
            <a:ext cx="8967682" cy="6390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Beta blocker medications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such </a:t>
            </a:r>
            <a:r>
              <a:rPr lang="en-MY" sz="2400" b="1" dirty="0">
                <a:latin typeface="Times New Roman"/>
                <a:ea typeface="Calibri"/>
              </a:rPr>
              <a:t>as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propranolol can trigger </a:t>
            </a:r>
          </a:p>
          <a:p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                     </a:t>
            </a:r>
            <a:r>
              <a:rPr lang="en-MY" sz="2400" b="1" dirty="0">
                <a:latin typeface="Times New Roman"/>
                <a:ea typeface="Calibri"/>
              </a:rPr>
              <a:t>asthma in those who are susceptible.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aspirin, and NSAIDs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  Aspirin, affects up to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9%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asthmatics.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NSAID  medications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..(such as ibuprofen and naproxen).</a:t>
            </a:r>
            <a:endParaRPr lang="en-US" sz="2400" b="1" dirty="0">
              <a:latin typeface="Times New Roman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latin typeface="Times New Roman"/>
                <a:ea typeface="Calibri"/>
              </a:rPr>
              <a:t>There is an association between </a:t>
            </a:r>
            <a:r>
              <a:rPr lang="en-MY" sz="2400" b="1" dirty="0" err="1">
                <a:solidFill>
                  <a:srgbClr val="0070C0"/>
                </a:solidFill>
                <a:latin typeface="Times New Roman"/>
                <a:ea typeface="Calibri"/>
              </a:rPr>
              <a:t>paracetamol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MY" sz="2400" b="1" dirty="0">
                <a:latin typeface="Times New Roman"/>
                <a:ea typeface="Calibri"/>
              </a:rPr>
              <a:t>use and asthma.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1600" b="1" dirty="0">
              <a:solidFill>
                <a:srgbClr val="0070C0"/>
              </a:solidFill>
              <a:latin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Alcohol may </a:t>
            </a:r>
            <a:r>
              <a:rPr lang="en-MY" sz="2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worsen </a:t>
            </a: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asthmatic </a:t>
            </a:r>
            <a:r>
              <a:rPr lang="en-MY" sz="23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symptoms in up to </a:t>
            </a: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 </a:t>
            </a:r>
            <a:r>
              <a:rPr lang="en-MY" sz="2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third of people</a:t>
            </a: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Exercise-induced</a:t>
            </a:r>
            <a:endParaRPr lang="en-MY" sz="2300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      Exercise can trigger bronchoconstriction both in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          people with or without asthma</a:t>
            </a:r>
            <a:r>
              <a:rPr lang="en-MY" sz="2300" b="1" dirty="0">
                <a:latin typeface="Times New Roman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300" b="1" dirty="0">
                <a:latin typeface="Times New Roman"/>
                <a:ea typeface="Calibri"/>
                <a:cs typeface="Times New Roman"/>
              </a:rPr>
              <a:t>         It </a:t>
            </a: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occurs in </a:t>
            </a:r>
            <a:r>
              <a:rPr lang="en-MY" sz="2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most people with asthma </a:t>
            </a: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and </a:t>
            </a:r>
          </a:p>
          <a:p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          up to </a:t>
            </a:r>
            <a:r>
              <a:rPr lang="en-MY" sz="2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20%</a:t>
            </a: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of people </a:t>
            </a:r>
            <a:r>
              <a:rPr lang="en-MY" sz="2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without asthma</a:t>
            </a:r>
            <a:endParaRPr lang="en-MY" sz="2300" b="1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Occupational</a:t>
            </a:r>
            <a:endParaRPr lang="en-MY" sz="23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en-MY" sz="2400" b="1" u="sng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  <a:hlinkClick r:id="rId2" tooltip="Occupational disease"/>
              </a:rPr>
              <a:t>occupational disease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. </a:t>
            </a:r>
            <a:r>
              <a:rPr lang="en-MY" sz="2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It is estimated that </a:t>
            </a:r>
            <a:r>
              <a:rPr lang="en-MY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5–25% </a:t>
            </a:r>
            <a:r>
              <a:rPr lang="en-MY" sz="2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of asthma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cases in    adults are </a:t>
            </a:r>
            <a:r>
              <a:rPr lang="en-MY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work</a:t>
            </a:r>
            <a:r>
              <a:rPr lang="en-MY" sz="2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</a:t>
            </a:r>
            <a:r>
              <a:rPr lang="en-MY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related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>
                <a:latin typeface="Times New Roman"/>
                <a:ea typeface="Calibri"/>
                <a:cs typeface="Times New Roman"/>
              </a:rPr>
              <a:t>A few </a:t>
            </a:r>
            <a:r>
              <a:rPr lang="en-MY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hundred different agents have been implicated, with the most common being: </a:t>
            </a:r>
            <a:r>
              <a:rPr lang="en-MY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grai</a:t>
            </a:r>
            <a:endParaRPr lang="en-MY" b="1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611188" y="63619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5" name="Picture 4" descr="Factory Worker Wearing Safety Mas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365104"/>
            <a:ext cx="1268031" cy="109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006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48680"/>
            <a:ext cx="8568952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758950" algn="l"/>
              </a:tabLst>
            </a:pPr>
            <a:r>
              <a:rPr lang="en-MY" sz="28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Nonallergic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asthma</a:t>
            </a:r>
            <a:r>
              <a:rPr lang="en-MY" sz="2800" b="1" dirty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also known as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intrinsic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or </a:t>
            </a:r>
            <a:r>
              <a:rPr lang="en-MY" sz="2400" b="1" dirty="0" err="1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nonatopic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asthma, 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makes up between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10 and 33% of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cases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There is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negative skin test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to common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inhalant allergens and normal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serum concentrations of </a:t>
            </a:r>
            <a:r>
              <a:rPr lang="en-MY" sz="24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IgE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Often it starts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later in life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and 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women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are more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commonly affected than men. 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Usual treatments may not work as well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en-MY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79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44624"/>
            <a:ext cx="8946651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Asthma exacerbation</a:t>
            </a:r>
            <a:endParaRPr lang="en-MY" sz="24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An acute asthma exacerbation is commonly </a:t>
            </a:r>
            <a:r>
              <a:rPr lang="en-MY" sz="2400" b="1" dirty="0">
                <a:latin typeface="Times New Roman"/>
                <a:ea typeface="Calibri"/>
              </a:rPr>
              <a:t>referred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to as an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asthma attack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Times New Roman"/>
                <a:ea typeface="Calibri"/>
              </a:rPr>
              <a:t>previously known as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status </a:t>
            </a:r>
            <a:r>
              <a:rPr lang="en-MY" sz="2400" b="1" dirty="0" err="1">
                <a:solidFill>
                  <a:srgbClr val="FF0000"/>
                </a:solidFill>
                <a:latin typeface="Times New Roman"/>
                <a:ea typeface="Calibri"/>
              </a:rPr>
              <a:t>asthmaticus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,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does not respond </a:t>
            </a:r>
            <a:r>
              <a:rPr lang="en-MY" sz="2400" b="1" dirty="0">
                <a:latin typeface="Times New Roman"/>
                <a:ea typeface="Calibri"/>
              </a:rPr>
              <a:t>to standard treatments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of </a:t>
            </a:r>
            <a:r>
              <a:rPr lang="en-MY" sz="2400" b="1" dirty="0">
                <a:latin typeface="Times New Roman"/>
                <a:ea typeface="Calibri"/>
              </a:rPr>
              <a:t>bronchodilators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Times New Roman"/>
                <a:ea typeface="Calibri"/>
              </a:rPr>
              <a:t>            and corticosteroids.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Half of cases</a:t>
            </a:r>
            <a:r>
              <a:rPr lang="en-MY" sz="2400" b="1" dirty="0">
                <a:latin typeface="Times New Roman"/>
                <a:ea typeface="Calibri"/>
              </a:rPr>
              <a:t> are due to infections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with others </a:t>
            </a:r>
            <a:r>
              <a:rPr lang="en-MY" sz="2400" b="1" dirty="0">
                <a:latin typeface="Times New Roman"/>
                <a:ea typeface="Calibri"/>
              </a:rPr>
              <a:t>caused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by </a:t>
            </a:r>
            <a:r>
              <a:rPr lang="en-MY" sz="2400" b="1" dirty="0">
                <a:latin typeface="Times New Roman"/>
                <a:ea typeface="Calibri"/>
              </a:rPr>
              <a:t>allergen, air pollution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, or insufficient or inappropriate medication</a:t>
            </a:r>
            <a:endParaRPr lang="en-MY" sz="2400" b="1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2060"/>
                </a:solidFill>
                <a:latin typeface="Times New Roman"/>
                <a:ea typeface="Calibri"/>
              </a:rPr>
              <a:t>The classic symptoms are: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chemeClr val="tx2"/>
                </a:solidFill>
                <a:latin typeface="Times New Roman"/>
                <a:ea typeface="Calibri"/>
              </a:rPr>
              <a:t>shortness of breath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, </a:t>
            </a:r>
            <a:r>
              <a:rPr lang="en-MY" sz="2400" b="1" dirty="0">
                <a:solidFill>
                  <a:schemeClr val="tx2"/>
                </a:solidFill>
                <a:latin typeface="Times New Roman"/>
                <a:ea typeface="Calibri"/>
              </a:rPr>
              <a:t>wheezing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, and </a:t>
            </a:r>
            <a:r>
              <a:rPr lang="en-MY" sz="2400" b="1" dirty="0">
                <a:solidFill>
                  <a:schemeClr val="tx2"/>
                </a:solidFill>
                <a:latin typeface="Times New Roman"/>
                <a:ea typeface="Calibri"/>
              </a:rPr>
              <a:t>chest tightness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wheezing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 is most often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when breathing out</a:t>
            </a:r>
            <a:r>
              <a:rPr lang="en-MY" sz="2400" b="1" dirty="0">
                <a:solidFill>
                  <a:schemeClr val="tx2"/>
                </a:solidFill>
                <a:latin typeface="Times New Roman"/>
                <a:ea typeface="Calibri"/>
              </a:rPr>
              <a:t>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While these are the primary symptoms of asthma,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some people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present primarily 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with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 coughing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, and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in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severe cases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, air motion may be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significantly impaired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 such that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no wheezing 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is heard. </a:t>
            </a:r>
          </a:p>
        </p:txBody>
      </p:sp>
      <p:pic>
        <p:nvPicPr>
          <p:cNvPr id="4" name="Picture 10" descr="Boy Having Asthma At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488642"/>
            <a:ext cx="2337970" cy="210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240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980728"/>
            <a:ext cx="9145016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In children,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chest pain 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is often present.</a:t>
            </a:r>
            <a:endParaRPr lang="en-MY" sz="2400" dirty="0">
              <a:latin typeface="Times New Roman"/>
              <a:ea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Signs occurring during an asthma attack include the use of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accessory muscles of respiration 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(sternocleidomastoid and scalene muscles of the neck),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 there may be a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paradoxical pulse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 (</a:t>
            </a:r>
            <a:r>
              <a:rPr lang="en-MY" sz="2400" b="1" dirty="0">
                <a:latin typeface="Times New Roman"/>
                <a:ea typeface="Calibri"/>
              </a:rPr>
              <a:t>a pulse that is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weaker during inhalation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MY" sz="2400" b="1" dirty="0">
                <a:latin typeface="Times New Roman"/>
                <a:ea typeface="Calibri"/>
              </a:rPr>
              <a:t>and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stronger during exhalation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),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and over-inflation of the chest.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A blue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colour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 of the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skin and nails 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may occur from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lack of oxygen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en-MY" sz="2400" dirty="0"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260648"/>
            <a:ext cx="3288080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>
                <a:solidFill>
                  <a:srgbClr val="FF0000"/>
                </a:solidFill>
                <a:latin typeface="Times New Roman"/>
                <a:ea typeface="Calibri"/>
              </a:rPr>
              <a:t>   Cont. …Asthma exacerbation</a:t>
            </a:r>
            <a:endParaRPr lang="en-MY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pic>
        <p:nvPicPr>
          <p:cNvPr id="4" name="Picture 10" descr="Boy Having Asthma At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134"/>
            <a:ext cx="2123728" cy="14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98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116632"/>
            <a:ext cx="914501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MY" sz="2800" b="1" dirty="0">
                <a:solidFill>
                  <a:srgbClr val="FF0000"/>
                </a:solidFill>
                <a:effectLst/>
                <a:latin typeface="Garamond" pitchFamily="18" charset="0"/>
                <a:ea typeface="Calibri"/>
                <a:cs typeface="Times New Roman"/>
              </a:rPr>
              <a:t>   Asthma</a:t>
            </a:r>
            <a:r>
              <a:rPr lang="en-MY" sz="2800" b="1" dirty="0">
                <a:effectLst/>
                <a:latin typeface="Garamond" pitchFamily="18" charset="0"/>
                <a:ea typeface="Calibri"/>
                <a:cs typeface="Times New Roman"/>
              </a:rPr>
              <a:t> </a:t>
            </a: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is a common long-term inflammatory disease of</a:t>
            </a:r>
          </a:p>
          <a:p>
            <a:pPr algn="just">
              <a:spcAft>
                <a:spcPts val="0"/>
              </a:spcAft>
            </a:pP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     the airways of the lungs. </a:t>
            </a:r>
          </a:p>
          <a:p>
            <a:pPr algn="ctr">
              <a:spcAft>
                <a:spcPts val="0"/>
              </a:spcAft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effectLst/>
                <a:latin typeface="Garamond" pitchFamily="18" charset="0"/>
                <a:ea typeface="Calibri"/>
                <a:cs typeface="Times New Roman"/>
              </a:rPr>
              <a:t>characterized </a:t>
            </a: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by </a:t>
            </a:r>
            <a:r>
              <a:rPr lang="en-MY" sz="2400" b="1" dirty="0">
                <a:solidFill>
                  <a:srgbClr val="0070C0"/>
                </a:solidFill>
                <a:effectLst/>
                <a:latin typeface="Garamond" pitchFamily="18" charset="0"/>
                <a:ea typeface="Calibri"/>
                <a:cs typeface="Times New Roman"/>
              </a:rPr>
              <a:t>variable &amp; recurring symptoms</a:t>
            </a: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, reversible air      flow obstruction, and easily triggered  bronchospasms</a:t>
            </a:r>
            <a:r>
              <a:rPr lang="en-MY" sz="2800" b="1" dirty="0">
                <a:effectLst/>
                <a:latin typeface="Garamond" pitchFamily="18" charset="0"/>
                <a:ea typeface="Calibri"/>
                <a:cs typeface="Times New Roman"/>
              </a:rPr>
              <a:t>.</a:t>
            </a:r>
            <a:endParaRPr lang="en-MY" sz="2800" dirty="0">
              <a:latin typeface="Garamond" pitchFamily="18" charset="0"/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49481" y="-171400"/>
            <a:ext cx="1510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Asthma</a:t>
            </a:r>
            <a:endParaRPr lang="en-MY" sz="2800" dirty="0"/>
          </a:p>
        </p:txBody>
      </p:sp>
      <p:sp>
        <p:nvSpPr>
          <p:cNvPr id="8" name="Rectangle 7"/>
          <p:cNvSpPr/>
          <p:nvPr/>
        </p:nvSpPr>
        <p:spPr>
          <a:xfrm>
            <a:off x="143000" y="1837613"/>
            <a:ext cx="90010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Although asthma is a chronic obstructive condition, </a:t>
            </a:r>
            <a:endParaRPr lang="en-MY" sz="2800" dirty="0">
              <a:solidFill>
                <a:srgbClr val="0070C0"/>
              </a:solidFill>
              <a:latin typeface="Garamond" pitchFamily="18" charset="0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it is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/>
              </a:rPr>
              <a:t> not </a:t>
            </a:r>
            <a:r>
              <a:rPr lang="en-MY" sz="2400" b="1" dirty="0">
                <a:latin typeface="Garamond" pitchFamily="18" charset="0"/>
                <a:ea typeface="Calibri"/>
                <a:cs typeface="Times New Roman"/>
              </a:rPr>
              <a:t>considered as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a part of chronic obstructive pulmonary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B0F0"/>
                </a:solidFill>
                <a:latin typeface="Garamond" pitchFamily="18" charset="0"/>
                <a:ea typeface="Calibri"/>
                <a:cs typeface="Times New Roman"/>
              </a:rPr>
              <a:t>  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disease, as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this term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refers specifically to combinations of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disease that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/>
              </a:rPr>
              <a:t>are irreversible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such as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bronchiectasis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and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emphysema</a:t>
            </a:r>
            <a:r>
              <a:rPr lang="en-MY" sz="2400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      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Unlike these diseases,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ea typeface="Calibri"/>
                <a:cs typeface="Times New Roman"/>
              </a:rPr>
              <a:t>in asthma, 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/>
              </a:rPr>
              <a:t>airway obstruction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is  usually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ea typeface="Calibri"/>
                <a:cs typeface="Times New Roman"/>
              </a:rPr>
              <a:t>reversible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; however,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if left untreated,   can lead the lungs to become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 irreversibly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ea typeface="Calibri"/>
                <a:cs typeface="Times New Roman"/>
              </a:rPr>
              <a:t> obstructed.</a:t>
            </a:r>
            <a:endParaRPr lang="en-MY" sz="2400" dirty="0">
              <a:latin typeface="Garamond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5612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7994" y="-62149"/>
            <a:ext cx="9145016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Management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While there is no cure for asthma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symptoms can typically be improved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 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A specific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customized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plan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for proactively monitoring and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 managing symptoms should be created.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   This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plan should include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the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reduction of exposure to allergens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testing to assess the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severity of symptoms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  and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the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usage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of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medications.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treatment plan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should be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written down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and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ea typeface="Calibri"/>
                <a:cs typeface="Times New Roman" pitchFamily="18" charset="0"/>
              </a:rPr>
              <a:t>advise adjustments to treatment according to changes in symptoms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en-MY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most effective treatment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for asthma is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identifying triggers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such as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          cigarette smoking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pets,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or </a:t>
            </a:r>
            <a:r>
              <a:rPr lang="en-MY" sz="2400" b="1" u="sng" dirty="0">
                <a:solidFill>
                  <a:srgbClr val="0000FF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tooltip="Aspirin-induced asthma"/>
              </a:rPr>
              <a:t>aspirin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and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eliminating exposure to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them.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8100392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2759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260648"/>
            <a:ext cx="9145016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If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trigger avoidance is insufficient</a:t>
            </a: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use of medication </a:t>
            </a: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is recommended.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Pharmaceutical drugs are </a:t>
            </a: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selected based on, among other things,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severity o</a:t>
            </a: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f illness and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200" b="1" dirty="0">
                <a:latin typeface="Times New Roman" pitchFamily="18" charset="0"/>
                <a:ea typeface="Calibri"/>
                <a:cs typeface="Times New Roman" pitchFamily="18" charset="0"/>
              </a:rPr>
              <a:t> the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frequency of symptoms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Specific medications for asthma are broadly classified into 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fast-acting and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long-acting categories</a:t>
            </a: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Lifestyle modification</a:t>
            </a:r>
            <a:endParaRPr lang="en-MY" sz="2200" b="1" dirty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Avoidance of triggers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is a key component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of improving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control and preventing attacks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Cigarette smoking and </a:t>
            </a:r>
            <a:r>
              <a:rPr lang="en-MY" sz="2200" b="1" u="sng" dirty="0">
                <a:solidFill>
                  <a:srgbClr val="0000FF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tooltip="Second-hand smoke"/>
              </a:rPr>
              <a:t>second-hand smoke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(passive smoke)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may reduce the effectiveness of medications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such as corticosteroids.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Laws that limit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smoking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decrease the number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of people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hospitalized f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or asthma.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86928" y="-27384"/>
            <a:ext cx="2593183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MY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Cont. …Management</a:t>
            </a:r>
            <a:endParaRPr lang="en-MY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028384" y="63093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2251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63057"/>
            <a:ext cx="898488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000" b="1" dirty="0">
                <a:latin typeface="Garamond" pitchFamily="18" charset="0"/>
                <a:ea typeface="Calibri"/>
                <a:cs typeface="Times New Roman"/>
              </a:rPr>
              <a:t>Dust mite control measures, including air filtration, chemicals to kill mites, vacuuming, mattress covers and others methods had no effect on asthma symptoms.</a:t>
            </a:r>
            <a:endParaRPr lang="en-MY" sz="2000" b="1" u="sng" baseline="30000" dirty="0">
              <a:latin typeface="Garamond" pitchFamily="18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 Overall, exercise is beneficial in people with stable asthma.</a:t>
            </a:r>
            <a:r>
              <a:rPr lang="en-MY" sz="2000" b="1" u="sng" baseline="30000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2"/>
              </a:rPr>
              <a:t>[</a:t>
            </a:r>
            <a:endParaRPr lang="en-MY" sz="2000" b="1" u="sng" baseline="30000" dirty="0">
              <a:solidFill>
                <a:srgbClr val="0000FF"/>
              </a:solidFill>
              <a:latin typeface="Garamond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en-MY" sz="2000" b="1" dirty="0">
              <a:solidFill>
                <a:prstClr val="black"/>
              </a:solidFill>
              <a:latin typeface="Garamond" pitchFamily="18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Medications</a:t>
            </a:r>
            <a:endParaRPr lang="en-MY" sz="2000" dirty="0">
              <a:solidFill>
                <a:prstClr val="black"/>
              </a:solidFill>
              <a:latin typeface="Garamond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3" tooltip="Bronchodilators"/>
              </a:rPr>
              <a:t>Bronchodilators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 are recommended </a:t>
            </a:r>
            <a:r>
              <a:rPr lang="en-MY" sz="20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for short-term 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relief of symptoms</a:t>
            </a:r>
          </a:p>
          <a:p>
            <a:pPr lvl="0">
              <a:lnSpc>
                <a:spcPct val="115000"/>
              </a:lnSpc>
            </a:pP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 For those who have daily attacks, a higher dose of inhaled corticosteroids is used</a:t>
            </a:r>
            <a:endParaRPr lang="en-MY" sz="2000" dirty="0">
              <a:solidFill>
                <a:prstClr val="black"/>
              </a:solidFill>
              <a:latin typeface="Garamond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People with asthma have higher rates of 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4" tooltip="Anxiety"/>
              </a:rPr>
              <a:t>anxiety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</a:rPr>
              <a:t>.</a:t>
            </a:r>
            <a:r>
              <a:rPr lang="en-MY" sz="2000" b="1" u="sng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 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and</a:t>
            </a:r>
            <a:r>
              <a:rPr lang="en-MY" sz="2000" b="1" u="sng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 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5" tooltip="Depression (mood)"/>
              </a:rPr>
              <a:t>depression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</a:rPr>
              <a:t>.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. This is associated with poorer asthma control.</a:t>
            </a:r>
            <a:r>
              <a:rPr lang="en-MY" sz="2000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 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6" tooltip="Cognitive behavioral therapy"/>
              </a:rPr>
              <a:t>Cognitive </a:t>
            </a:r>
            <a:r>
              <a:rPr lang="en-MY" sz="2000" b="1" u="sng" dirty="0" err="1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6" tooltip="Cognitive behavioral therapy"/>
              </a:rPr>
              <a:t>behavioral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  <a:hlinkClick r:id="rId6" tooltip="Cognitive behavioral therapy"/>
              </a:rPr>
              <a:t> therapy</a:t>
            </a:r>
            <a:r>
              <a:rPr lang="en-MY" sz="2000" b="1" u="sng" dirty="0">
                <a:solidFill>
                  <a:srgbClr val="0000FF"/>
                </a:solidFill>
                <a:latin typeface="Garamond" pitchFamily="18" charset="0"/>
                <a:ea typeface="Calibri"/>
                <a:cs typeface="Times New Roman"/>
              </a:rPr>
              <a:t>.</a:t>
            </a:r>
            <a:r>
              <a:rPr lang="en-MY" sz="20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 may improve quality of life, asthma control, and anxiety levels in people </a:t>
            </a:r>
            <a:r>
              <a:rPr lang="en-MY" sz="2400" b="1" dirty="0">
                <a:solidFill>
                  <a:prstClr val="black"/>
                </a:solidFill>
                <a:latin typeface="Garamond" pitchFamily="18" charset="0"/>
                <a:ea typeface="Calibri"/>
                <a:cs typeface="Times New Roman"/>
              </a:rPr>
              <a:t>with asthma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86928" y="-27384"/>
            <a:ext cx="2593183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MY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Cont. …Management</a:t>
            </a:r>
            <a:endParaRPr lang="en-MY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714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322676"/>
            <a:ext cx="9505056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The evidence for the effectiveness of measures to </a:t>
            </a:r>
            <a:r>
              <a:rPr lang="en-MY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prevent the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development of asthma is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weak.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The </a:t>
            </a:r>
            <a:r>
              <a:rPr lang="en-MY" sz="24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WHO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recommends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decreasing risk factors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such as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tobacco smoke, air pollution, chemical irritants including Perfume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and the number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of lower respiratory infections.  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>
                <a:latin typeface="Times New Roman"/>
                <a:ea typeface="Calibri"/>
                <a:cs typeface="Times New Roman"/>
              </a:rPr>
              <a:t> Other efforts that show promise include: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limiting smoke exposure ,in-utero ,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breast feeding </a:t>
            </a:r>
            <a:r>
              <a:rPr lang="en-MY" sz="2400" b="1" u="sng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,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and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increased exposure to day-care or large families, </a:t>
            </a:r>
            <a:r>
              <a:rPr lang="en-MY" sz="1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but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1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none are well supported enough to be recommended for this indication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  <a:endParaRPr lang="en-MY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Early pet exposure may be useful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>
                <a:latin typeface="Times New Roman"/>
                <a:ea typeface="Calibri"/>
                <a:cs typeface="Times New Roman"/>
              </a:rPr>
              <a:t>Results from exposure to pets at other times are inconclusive</a:t>
            </a:r>
            <a:r>
              <a:rPr lang="en-MY" dirty="0">
                <a:ea typeface="Calibri"/>
                <a:cs typeface="Times New Roman"/>
              </a:rPr>
              <a:t>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and it is only recommended that pets be removed from the home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if a person has allergic symptoms to pet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  <a:endParaRPr lang="en-MY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b="1" dirty="0">
                <a:latin typeface="Times New Roman"/>
                <a:ea typeface="Calibri"/>
                <a:cs typeface="Times New Roman"/>
              </a:rPr>
              <a:t>. </a:t>
            </a:r>
            <a:r>
              <a:rPr lang="en-MY" sz="16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en-MY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MY" sz="1400" dirty="0"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96110" y="30396"/>
            <a:ext cx="3536130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Prevention</a:t>
            </a:r>
            <a:endParaRPr lang="en-MY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6474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680"/>
            <a:ext cx="8856984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Reducing or eliminating compounds known to sensitive people from the work place may be effective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It is not clear if annual </a:t>
            </a:r>
            <a:r>
              <a:rPr lang="en-MY" sz="24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 tooltip="Influenza vaccines"/>
              </a:rPr>
              <a:t>influenza vaccinations</a:t>
            </a:r>
            <a:r>
              <a:rPr lang="en-MY" sz="24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.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 affects the risk of exacerbations.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Immunization, however, is recommended by the World Health Organization.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Smoking bans are effective in decreasing exacerbations of asthma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2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8250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56323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4" y="765174"/>
            <a:ext cx="8964612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5" y="2636912"/>
            <a:ext cx="223192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77423E9D-676A-4423-8516-226D1EB8E176}" type="slidenum">
              <a:rPr lang="ar-SA" smtClean="0"/>
              <a:pPr eaLnBrk="1" hangingPunct="1"/>
              <a:t>25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194002" y="3068960"/>
            <a:ext cx="1569660" cy="463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atangChe" pitchFamily="49" charset="-127"/>
                <a:ea typeface="BatangChe" pitchFamily="49" charset="-127"/>
                <a:cs typeface="Arial" pitchFamily="34" charset="0"/>
              </a:rPr>
              <a:t>Stay home</a:t>
            </a:r>
            <a:endParaRPr lang="en-MY" sz="2400" dirty="0">
              <a:solidFill>
                <a:schemeClr val="accent1">
                  <a:lumMod val="75000"/>
                </a:schemeClr>
              </a:solidFill>
              <a:latin typeface="BatangChe" pitchFamily="49" charset="-127"/>
              <a:ea typeface="BatangChe" pitchFamily="49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7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3405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>
                <a:solidFill>
                  <a:srgbClr val="FF0000"/>
                </a:solidFill>
              </a:rPr>
              <a:t>Signs and symptoms</a:t>
            </a:r>
          </a:p>
        </p:txBody>
      </p:sp>
      <p:sp>
        <p:nvSpPr>
          <p:cNvPr id="3" name="Rectangle 2"/>
          <p:cNvSpPr/>
          <p:nvPr/>
        </p:nvSpPr>
        <p:spPr>
          <a:xfrm>
            <a:off x="49127" y="435436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Asthma is </a:t>
            </a:r>
            <a:r>
              <a:rPr lang="en-MY" sz="2400" b="1" dirty="0">
                <a:solidFill>
                  <a:srgbClr val="0070C0"/>
                </a:solidFill>
                <a:effectLst/>
                <a:latin typeface="Garamond" pitchFamily="18" charset="0"/>
                <a:ea typeface="Calibri"/>
                <a:cs typeface="Times New Roman"/>
              </a:rPr>
              <a:t>characterized by recurrent episodes of 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 wheezing, shortness of breath, 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 chest tightness, and coughing. 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latin typeface="Garamond" pitchFamily="18" charset="0"/>
                <a:ea typeface="Calibri"/>
                <a:cs typeface="Times New Roman"/>
              </a:rPr>
              <a:t>These may occur a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few times/day 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latin typeface="Garamond" pitchFamily="18" charset="0"/>
                <a:ea typeface="Calibri"/>
                <a:cs typeface="Times New Roman"/>
              </a:rPr>
              <a:t>or a few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times/week</a:t>
            </a:r>
            <a:r>
              <a:rPr lang="en-MY" sz="2400" b="1" dirty="0">
                <a:latin typeface="Garamond" pitchFamily="18" charset="0"/>
                <a:ea typeface="Calibri"/>
                <a:cs typeface="Times New Roman"/>
              </a:rPr>
              <a:t> ..Depending on the person,</a:t>
            </a: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latin typeface="Garamond" pitchFamily="18" charset="0"/>
                <a:ea typeface="Calibri"/>
                <a:cs typeface="Times New Roman"/>
              </a:rPr>
              <a:t> they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may become worse </a:t>
            </a:r>
            <a:r>
              <a:rPr lang="en-MY" sz="2400" b="1" dirty="0">
                <a:latin typeface="Garamond" pitchFamily="18" charset="0"/>
                <a:ea typeface="Calibri"/>
                <a:cs typeface="Times New Roman"/>
              </a:rPr>
              <a:t>at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night </a:t>
            </a:r>
            <a:r>
              <a:rPr lang="en-MY" sz="2400" b="1" dirty="0">
                <a:latin typeface="Garamond" pitchFamily="18" charset="0"/>
                <a:ea typeface="Calibri"/>
                <a:cs typeface="Times New Roman"/>
              </a:rPr>
              <a:t>or with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ea typeface="Calibri"/>
                <a:cs typeface="Times New Roman"/>
              </a:rPr>
              <a:t>exercise</a:t>
            </a:r>
            <a:endParaRPr lang="en-MY" sz="2400" b="1" dirty="0">
              <a:effectLst/>
              <a:latin typeface="Garamond" pitchFamily="18" charset="0"/>
              <a:ea typeface="Calibri"/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effectLst/>
                <a:latin typeface="Garamond" pitchFamily="18" charset="0"/>
                <a:ea typeface="Calibri"/>
                <a:cs typeface="Times New Roman"/>
              </a:rPr>
              <a:t>Sputum may be produced </a:t>
            </a: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from the lung by coughing but is often </a:t>
            </a:r>
            <a:r>
              <a:rPr lang="en-MY" sz="2400" b="1" dirty="0">
                <a:solidFill>
                  <a:srgbClr val="0070C0"/>
                </a:solidFill>
                <a:effectLst/>
                <a:latin typeface="Garamond" pitchFamily="18" charset="0"/>
                <a:ea typeface="Calibri"/>
                <a:cs typeface="Times New Roman"/>
              </a:rPr>
              <a:t>hard to bring up</a:t>
            </a: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. </a:t>
            </a:r>
          </a:p>
          <a:p>
            <a:pPr marL="457200" indent="-4572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During recovery from an attack, it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effectLst/>
                <a:latin typeface="Garamond" pitchFamily="18" charset="0"/>
                <a:ea typeface="Calibri"/>
                <a:cs typeface="Times New Roman"/>
              </a:rPr>
              <a:t>may appear </a:t>
            </a:r>
          </a:p>
          <a:p>
            <a:pPr algn="just">
              <a:spcAft>
                <a:spcPts val="0"/>
              </a:spcAft>
            </a:pP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  <a:ea typeface="Calibri"/>
                <a:cs typeface="Times New Roman"/>
              </a:rPr>
              <a:t>       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effectLst/>
                <a:latin typeface="Garamond" pitchFamily="18" charset="0"/>
                <a:ea typeface="Calibri"/>
                <a:cs typeface="Times New Roman"/>
              </a:rPr>
              <a:t>pus-like </a:t>
            </a:r>
            <a:r>
              <a:rPr lang="en-MY" sz="2400" b="1" dirty="0">
                <a:effectLst/>
                <a:latin typeface="Garamond" pitchFamily="18" charset="0"/>
                <a:ea typeface="Calibri"/>
                <a:cs typeface="Times New Roman"/>
              </a:rPr>
              <a:t>due to high levels of </a:t>
            </a:r>
            <a:r>
              <a:rPr lang="en-MY" sz="2400" b="1" dirty="0">
                <a:solidFill>
                  <a:srgbClr val="0070C0"/>
                </a:solidFill>
                <a:effectLst/>
                <a:latin typeface="Garamond" pitchFamily="18" charset="0"/>
                <a:ea typeface="Calibri"/>
                <a:cs typeface="Times New Roman"/>
              </a:rPr>
              <a:t>white blood cells</a:t>
            </a:r>
            <a:endParaRPr lang="en-MY" sz="2400" dirty="0">
              <a:solidFill>
                <a:srgbClr val="0070C0"/>
              </a:solidFill>
              <a:latin typeface="Garamond" pitchFamily="18" charset="0"/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0913" y="4221088"/>
            <a:ext cx="885698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Symptoms are usually worse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</a:rPr>
              <a:t>at night   </a:t>
            </a:r>
            <a:r>
              <a:rPr lang="en-MY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Calibri"/>
              </a:rPr>
              <a:t>and</a:t>
            </a:r>
            <a:r>
              <a:rPr lang="en-MY" sz="2400" b="1" dirty="0">
                <a:effectLst/>
                <a:latin typeface="Times New Roman"/>
                <a:ea typeface="Calibri"/>
              </a:rPr>
              <a:t> in the  </a:t>
            </a: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</a:rPr>
              <a:t>early morning     </a:t>
            </a:r>
            <a:r>
              <a:rPr lang="en-MY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Calibri"/>
              </a:rPr>
              <a:t>or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effectLst/>
                <a:latin typeface="Times New Roman"/>
                <a:ea typeface="Calibri"/>
              </a:rPr>
              <a:t>in response to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Calibri"/>
              </a:rPr>
              <a:t>exercise</a:t>
            </a:r>
            <a:r>
              <a:rPr lang="en-MY" sz="2400" b="1" dirty="0">
                <a:effectLst/>
                <a:latin typeface="Times New Roman"/>
                <a:ea typeface="Calibri"/>
              </a:rPr>
              <a:t>    or  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Calibri"/>
              </a:rPr>
              <a:t>cold air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srgbClr val="7030A0"/>
                </a:solidFill>
                <a:latin typeface="Times New Roman"/>
                <a:ea typeface="Calibri"/>
              </a:rPr>
              <a:t>Some people </a:t>
            </a:r>
            <a:r>
              <a:rPr lang="en-MY" sz="2400" b="1" dirty="0">
                <a:latin typeface="Times New Roman"/>
                <a:ea typeface="Calibri"/>
              </a:rPr>
              <a:t>with asthma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Calibri"/>
              </a:rPr>
              <a:t>rarely experience symptoms</a:t>
            </a:r>
            <a:r>
              <a:rPr lang="en-MY" sz="2400" b="1" dirty="0">
                <a:latin typeface="Times New Roman"/>
                <a:ea typeface="Calibri"/>
              </a:rPr>
              <a:t>, usually in response to triggers,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whereas others may have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Associated conditions</a:t>
            </a:r>
            <a:endParaRPr lang="en-MY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956376" y="6283028"/>
            <a:ext cx="118762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5432659" y="847290"/>
            <a:ext cx="2880320" cy="830997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ea typeface="Calibri"/>
                <a:cs typeface="Times New Roman"/>
              </a:rPr>
              <a:t>variable and </a:t>
            </a:r>
          </a:p>
          <a:p>
            <a:pPr algn="ctr"/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ea typeface="Calibri"/>
                <a:cs typeface="Times New Roman"/>
              </a:rPr>
              <a:t>recurring symptoms</a:t>
            </a:r>
            <a:endParaRPr lang="en-MY" sz="2400" dirty="0">
              <a:solidFill>
                <a:srgbClr val="7030A0"/>
              </a:solidFill>
              <a:latin typeface="Garamond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5132880" y="837473"/>
            <a:ext cx="299779" cy="840814"/>
          </a:xfrm>
          <a:prstGeom prst="righ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5612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08520" y="188640"/>
            <a:ext cx="9252520" cy="556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en-MY" sz="2800" b="1" u="sng" dirty="0">
                <a:solidFill>
                  <a:srgbClr val="FF0000"/>
                </a:solidFill>
                <a:latin typeface="Times New Roman"/>
                <a:ea typeface="Calibri"/>
              </a:rPr>
              <a:t>Associated conditions</a:t>
            </a:r>
            <a:r>
              <a:rPr lang="en-MY" sz="1200" b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MY" sz="2800" b="1" dirty="0">
                <a:effectLst/>
                <a:latin typeface="Times New Roman"/>
                <a:ea typeface="Calibri"/>
                <a:cs typeface="Times New Roman"/>
              </a:rPr>
              <a:t>including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gastro-</a:t>
            </a:r>
            <a:r>
              <a:rPr lang="en-MY" sz="2400" b="1" dirty="0" err="1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esophageal</a:t>
            </a: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 reflux 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disease,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Rhino sinusitis,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Obstructive sleep </a:t>
            </a:r>
            <a:r>
              <a:rPr lang="en-MY" sz="2400" b="1" dirty="0" err="1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apnea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.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Psychological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 disorders are also more common,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with </a:t>
            </a:r>
            <a:r>
              <a:rPr lang="en-MY" sz="2400" b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anxiety</a:t>
            </a: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 disorders 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occurring in between</a:t>
            </a:r>
            <a:r>
              <a:rPr lang="en-MY" sz="2400" b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16–52%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 and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mood</a:t>
            </a:r>
            <a:r>
              <a:rPr lang="en-MY" sz="24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 disorders 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in </a:t>
            </a:r>
            <a:r>
              <a:rPr lang="en-MY" sz="2400" b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14–41%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    However, it is not known whether </a:t>
            </a:r>
            <a:r>
              <a:rPr lang="en-MY" sz="2400" b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asthma </a:t>
            </a: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causes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MY" sz="2400" b="1" dirty="0">
                <a:effectLst/>
                <a:latin typeface="Times New Roman"/>
                <a:ea typeface="Calibri"/>
                <a:cs typeface="Times New Roman"/>
              </a:rPr>
              <a:t>    psychological problems or </a:t>
            </a:r>
            <a:r>
              <a:rPr lang="en-MY" sz="2400" b="1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psychological problems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                           </a:t>
            </a:r>
            <a:r>
              <a:rPr lang="en-MY" sz="2400" b="1" dirty="0">
                <a:solidFill>
                  <a:srgbClr val="00B0F0"/>
                </a:solidFill>
                <a:effectLst/>
                <a:latin typeface="Times New Roman"/>
                <a:ea typeface="Calibri"/>
                <a:cs typeface="Times New Roman"/>
              </a:rPr>
              <a:t>lead to asthma. </a:t>
            </a:r>
            <a:endParaRPr lang="en-MY" sz="2400" dirty="0">
              <a:solidFill>
                <a:srgbClr val="00B0F0"/>
              </a:solidFill>
              <a:ea typeface="Calibri"/>
              <a:cs typeface="Times New Roman"/>
            </a:endParaRPr>
          </a:p>
        </p:txBody>
      </p:sp>
      <p:pic>
        <p:nvPicPr>
          <p:cNvPr id="4" name="Picture 10" descr="Asthma written on blackboard in doctor hands, genetic lung disease, bad ec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8640"/>
            <a:ext cx="230425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61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44865"/>
            <a:ext cx="8964488" cy="648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Classification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I. Asthma is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 clinically 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classified according to the frequency of     symptoms,</a:t>
            </a:r>
            <a:endParaRPr lang="en-MY" sz="24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II. Asthma may also be classified 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as 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atopic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 (extrinsic) based on whether symptoms are precipitated by allergens     or </a:t>
            </a:r>
            <a:endParaRPr lang="en-MY" sz="2400" dirty="0">
              <a:latin typeface="Times New Roman"/>
              <a:ea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non-atopic </a:t>
            </a: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(intrinsic),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0000"/>
                </a:solidFill>
                <a:latin typeface="Times New Roman"/>
                <a:ea typeface="Calibri"/>
              </a:rPr>
              <a:t>III. While asthma is classified based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on </a:t>
            </a:r>
            <a:r>
              <a:rPr lang="en-MY" sz="2400" b="1" u="sng" dirty="0">
                <a:solidFill>
                  <a:srgbClr val="FF0000"/>
                </a:solidFill>
                <a:latin typeface="Times New Roman"/>
                <a:ea typeface="Calibri"/>
              </a:rPr>
              <a:t>severity, </a:t>
            </a:r>
          </a:p>
          <a:p>
            <a:pPr lvl="0">
              <a:lnSpc>
                <a:spcPct val="115000"/>
              </a:lnSpc>
            </a:pPr>
            <a:r>
              <a:rPr lang="en-US" sz="2400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To classify  asthma severity,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consider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often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have signs and symptoms</a:t>
            </a:r>
            <a:r>
              <a:rPr lang="en-US" sz="2400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and how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severe </a:t>
            </a:r>
            <a:r>
              <a:rPr lang="en-US" sz="2400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they are,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physical exam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diagnostic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tests</a:t>
            </a:r>
            <a:r>
              <a:rPr lang="en-US" sz="2400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4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Determining asthma severity helps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choose the best treatment</a:t>
            </a:r>
            <a:r>
              <a:rPr lang="en-US" sz="24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Asthma severity</a:t>
            </a:r>
            <a:r>
              <a:rPr lang="en-US" sz="24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often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changes over time,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24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requiring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treatment adjustments</a:t>
            </a:r>
            <a:r>
              <a:rPr lang="en-US" sz="24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Asthma</a:t>
            </a:r>
            <a:r>
              <a:rPr lang="en-US" sz="2400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is classified into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 general </a:t>
            </a:r>
            <a:r>
              <a:rPr lang="en-US" sz="2400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MY" sz="1400" dirty="0">
              <a:latin typeface="Times New Roman"/>
              <a:ea typeface="Times New Roman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380312" y="6309320"/>
            <a:ext cx="14824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8920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53597"/>
              </p:ext>
            </p:extLst>
          </p:nvPr>
        </p:nvGraphicFramePr>
        <p:xfrm>
          <a:off x="0" y="1484784"/>
          <a:ext cx="8987908" cy="4329410"/>
        </p:xfrm>
        <a:graphic>
          <a:graphicData uri="http://schemas.openxmlformats.org/drawingml/2006/table">
            <a:tbl>
              <a:tblPr/>
              <a:tblGrid>
                <a:gridCol w="3001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MY" sz="2000" b="1" dirty="0">
                          <a:effectLst/>
                          <a:latin typeface="Helvetica"/>
                        </a:rPr>
                        <a:t>Asthma classification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000" b="1" dirty="0">
                          <a:effectLst/>
                          <a:latin typeface="Helvetica"/>
                        </a:rPr>
                        <a:t>Signs and symptoms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638">
                <a:tc>
                  <a:txBody>
                    <a:bodyPr/>
                    <a:lstStyle/>
                    <a:p>
                      <a:pPr algn="l" fontAlgn="t"/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Mild intermittent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Mild symptoms up </a:t>
                      </a: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 two days 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MY" sz="24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MY" sz="24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week</a:t>
                      </a:r>
                      <a:r>
                        <a:rPr lang="en-MY" sz="24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 up to </a:t>
                      </a: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 nights a </a:t>
                      </a:r>
                      <a:r>
                        <a:rPr lang="en-MY" sz="24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month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524">
                <a:tc>
                  <a:txBody>
                    <a:bodyPr/>
                    <a:lstStyle/>
                    <a:p>
                      <a:pPr algn="l" fontAlgn="t"/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Mild persistent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Symptoms </a:t>
                      </a: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more than twice 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lang="en-MY" sz="24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week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but no more than once 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a </a:t>
                      </a:r>
                      <a:r>
                        <a:rPr lang="en-MY" sz="24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single </a:t>
                      </a:r>
                      <a:r>
                        <a:rPr lang="en-MY" sz="24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78">
                <a:tc>
                  <a:txBody>
                    <a:bodyPr/>
                    <a:lstStyle/>
                    <a:p>
                      <a:pPr algn="l" fontAlgn="t"/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Moderate persistent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Symptoms </a:t>
                      </a: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once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MY" sz="24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day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more than one night a </a:t>
                      </a: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week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294">
                <a:tc>
                  <a:txBody>
                    <a:bodyPr/>
                    <a:lstStyle/>
                    <a:p>
                      <a:pPr algn="l" fontAlgn="t"/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Severe persistent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Symptoms </a:t>
                      </a: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throughout 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</a:t>
                      </a: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 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 </a:t>
                      </a: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most days 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frequently</a:t>
                      </a:r>
                      <a:r>
                        <a:rPr lang="en-MY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at </a:t>
                      </a:r>
                      <a:r>
                        <a:rPr lang="en-MY" sz="24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night</a:t>
                      </a:r>
                    </a:p>
                  </a:txBody>
                  <a:tcPr marL="109853" marR="109853" marT="109853" marB="109853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7725" y="1174033"/>
            <a:ext cx="8967981" cy="4933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21424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204537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tx2"/>
                </a:solidFill>
                <a:latin typeface="Helvetica"/>
                <a:cs typeface="Arial" pitchFamily="34" charset="0"/>
              </a:rPr>
              <a:t>How asthma is classified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 classify  asthma severity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 general </a:t>
            </a:r>
            <a:r>
              <a:rPr lang="en-US" sz="2400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chemeClr val="accent1"/>
              </a:solidFill>
              <a:latin typeface="Helvetica"/>
              <a:cs typeface="Arial" pitchFamily="34" charset="0"/>
            </a:endParaRPr>
          </a:p>
        </p:txBody>
      </p:sp>
      <p:pic>
        <p:nvPicPr>
          <p:cNvPr id="5" name="Picture 10" descr="Asthma written on blackboard in doctor hands, genetic lung disease, bad ec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622" y="188640"/>
            <a:ext cx="1854857" cy="98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05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116632"/>
            <a:ext cx="9252520" cy="6516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MY" sz="2800" b="1" dirty="0">
                <a:highlight>
                  <a:srgbClr val="00FFFF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Epidemiology</a:t>
            </a:r>
            <a:endParaRPr lang="en-MY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Asthma was recognized as early as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Ancient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 Egyp</a:t>
            </a: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t.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MY" sz="20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The word </a:t>
            </a: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"asthma" is from the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Greek word, ásthma, means "</a:t>
            </a:r>
            <a:r>
              <a:rPr lang="en-MY" sz="2400" b="1" dirty="0">
                <a:solidFill>
                  <a:schemeClr val="accent1"/>
                </a:solidFill>
                <a:latin typeface="Times New Roman"/>
                <a:ea typeface="Calibri"/>
                <a:cs typeface="Times New Roman"/>
              </a:rPr>
              <a:t>panting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The rates of asthma have increased significantly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since the 1960s</a:t>
            </a:r>
          </a:p>
          <a:p>
            <a:pPr marL="342900" lvl="0" indent="-342900" algn="ctr">
              <a:lnSpc>
                <a:spcPct val="115000"/>
              </a:lnSpc>
              <a:buFont typeface="Wingdings" pitchFamily="2" charset="2"/>
              <a:buChar char="q"/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Global rates of asthma have increased significantly between the     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1960s and 2008</a:t>
            </a: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 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q"/>
            </a:pP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it being recognized as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a major public health </a:t>
            </a: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problem since </a:t>
            </a:r>
          </a:p>
          <a:p>
            <a:pPr lvl="0">
              <a:lnSpc>
                <a:spcPct val="115000"/>
              </a:lnSpc>
            </a:pP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                                             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the 1970s</a:t>
            </a: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 </a:t>
            </a:r>
            <a:endParaRPr lang="en-MY" sz="24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in 1990. up to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183 million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3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As </a:t>
            </a:r>
            <a:r>
              <a:rPr lang="en-MY" sz="23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of 2011</a:t>
            </a:r>
            <a:r>
              <a:rPr lang="en-MY" sz="2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,</a:t>
            </a:r>
            <a:r>
              <a:rPr lang="en-MY" sz="23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235–330 million </a:t>
            </a:r>
            <a:r>
              <a:rPr lang="en-MY" sz="2300" b="1" dirty="0">
                <a:latin typeface="Times New Roman"/>
                <a:ea typeface="Calibri"/>
                <a:cs typeface="Times New Roman"/>
              </a:rPr>
              <a:t>people worldwide are affected by asthma</a:t>
            </a:r>
            <a:r>
              <a:rPr lang="en-MY" sz="23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, 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and approximately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250,000–345,000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people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die/ </a:t>
            </a: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year from asthma. </a:t>
            </a:r>
            <a:endParaRPr lang="en-MY" sz="2400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In 2015,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358 million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people globally had asthma,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in 2015 </a:t>
            </a:r>
            <a:r>
              <a:rPr lang="en-MY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It caused about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397,100 deaths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          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most of which occurred in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the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developing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 world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MY" sz="2400" b="1" dirty="0">
                <a:latin typeface="Times New Roman"/>
                <a:ea typeface="Calibri"/>
                <a:cs typeface="Times New Roman"/>
              </a:rPr>
              <a:t>It often begins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in childhood.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668344" y="6309320"/>
            <a:ext cx="14104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362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5843" y="581547"/>
            <a:ext cx="9145016" cy="554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Rates vary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between countries with prevalence between </a:t>
            </a:r>
          </a:p>
          <a:p>
            <a:pPr lvl="0">
              <a:lnSpc>
                <a:spcPct val="115000"/>
              </a:lnSpc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1 -18%.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It 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more common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in 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developed 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than  developing  countries  </a:t>
            </a:r>
            <a:endParaRPr lang="en-MY" sz="2200" b="1" dirty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Within developed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countries 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it is more common in those who are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economically </a:t>
            </a:r>
            <a:r>
              <a:rPr lang="en-MY" sz="2400" dirty="0">
                <a:solidFill>
                  <a:schemeClr val="accent1"/>
                </a:solidFill>
              </a:rPr>
              <a:t>deprived</a:t>
            </a:r>
          </a:p>
          <a:p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while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in </a:t>
            </a:r>
            <a:r>
              <a:rPr lang="en-MY" sz="21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contrast in</a:t>
            </a:r>
            <a:r>
              <a:rPr lang="en-MY" sz="21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developing countries </a:t>
            </a:r>
          </a:p>
          <a:p>
            <a:r>
              <a:rPr lang="en-MY" sz="21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it 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more common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in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affluent. </a:t>
            </a:r>
          </a:p>
          <a:p>
            <a:pPr lvl="0">
              <a:lnSpc>
                <a:spcPct val="115000"/>
              </a:lnSpc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The reason for these differences is not well known.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Asthma is the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most common chronic disease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among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children worldwide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More than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339 million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people are living with asthma. 2018 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prevalence is rising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Low- and middle-income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countries suffer of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 severe cases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Asthma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kills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around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every day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Over 80%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asthma-related deaths occur </a:t>
            </a:r>
            <a:r>
              <a:rPr lang="en-MY" sz="2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low-and lower-middle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        income countries</a:t>
            </a:r>
            <a:endParaRPr lang="en-MY" sz="2200" b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7720" y="0"/>
            <a:ext cx="345644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MY" sz="2000" b="1" dirty="0">
                <a:solidFill>
                  <a:prstClr val="black"/>
                </a:solidFill>
                <a:highlight>
                  <a:srgbClr val="00FFFF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Cont.  ..Epidemiology</a:t>
            </a:r>
            <a:endParaRPr lang="en-MY" sz="20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812360" y="59492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3851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5761"/>
            <a:ext cx="9144000" cy="4829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</a:rPr>
              <a:t>     While asthma is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twice a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s common in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boys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 as girls</a:t>
            </a: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</a:rPr>
              <a:t>, 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        severe asthma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occurs at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equal rates.</a:t>
            </a: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</a:rPr>
              <a:t> 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en-MY" sz="24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</a:rPr>
              <a:t>In contrast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adult women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have a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higher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 rate </a:t>
            </a: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</a:rPr>
              <a:t>of asthma than men and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</a:rPr>
              <a:t>     it is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</a:rPr>
              <a:t>more  </a:t>
            </a: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common in 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young</a:t>
            </a:r>
            <a:r>
              <a:rPr lang="en-MY" sz="24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than the old</a:t>
            </a: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</a:p>
          <a:p>
            <a:pPr marL="285750" lvl="0" indent="-285750">
              <a:lnSpc>
                <a:spcPct val="115000"/>
              </a:lnSpc>
              <a:buFont typeface="Wingdings" pitchFamily="2" charset="2"/>
              <a:buChar char="v"/>
            </a:pPr>
            <a:endParaRPr lang="en-MY" sz="2400" b="1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In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children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MY" sz="2400" b="1" dirty="0">
                <a:latin typeface="Times New Roman" pitchFamily="18" charset="0"/>
                <a:ea typeface="Calibri"/>
                <a:cs typeface="Times New Roman" pitchFamily="18" charset="0"/>
              </a:rPr>
              <a:t>asthma was the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most common reason for admission to the hospital following an emergency department </a:t>
            </a:r>
            <a:r>
              <a:rPr lang="en-MY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visit in the US in 2011</a:t>
            </a:r>
            <a:endParaRPr lang="en-MY" sz="2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Child are 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more likely see a physician due to asthma symptoms after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school starts in September</a:t>
            </a:r>
            <a:r>
              <a:rPr lang="en-MY" sz="2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en-MY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??????</a:t>
            </a:r>
            <a:endParaRPr lang="en-MY" sz="2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07904" y="44879"/>
            <a:ext cx="2319866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MY" b="1" dirty="0">
                <a:solidFill>
                  <a:prstClr val="black"/>
                </a:solidFill>
                <a:highlight>
                  <a:srgbClr val="00FFFF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Cont.  ..Epidemiology</a:t>
            </a:r>
            <a:endParaRPr lang="en-MY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4" name="Picture 4" descr="Anxious girl using an inhaler outdoors :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654" y="4836960"/>
            <a:ext cx="1580896" cy="100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lose up of older Hispanic woman using asthma inhaler : Stock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16832"/>
            <a:ext cx="158089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939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4203</TotalTime>
  <Words>1606</Words>
  <Application>Microsoft Office PowerPoint</Application>
  <PresentationFormat>عرض على الشاشة (4:3)</PresentationFormat>
  <Paragraphs>271</Paragraphs>
  <Slides>25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othman ali</cp:lastModifiedBy>
  <cp:revision>163</cp:revision>
  <dcterms:created xsi:type="dcterms:W3CDTF">2019-09-20T19:30:46Z</dcterms:created>
  <dcterms:modified xsi:type="dcterms:W3CDTF">2020-10-27T19:21:29Z</dcterms:modified>
</cp:coreProperties>
</file>