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007" r:id="rId1"/>
  </p:sldMasterIdLst>
  <p:notesMasterIdLst>
    <p:notesMasterId r:id="rId11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0EB"/>
    <a:srgbClr val="F2FB9B"/>
    <a:srgbClr val="ECF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0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CB9763-61D3-469E-8DB0-6A07660794C8}" type="datetimeFigureOut">
              <a:rPr lang="ar-EG" smtClean="0"/>
              <a:t>28/03/1444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148A19-34F6-4E89-915C-BAF664247F7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234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BEBC-4EA5-40FD-B3E8-93429B5C6984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21622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862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7911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215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1309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824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8785-6BFE-485A-8813-1AD5A4B5A2C6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905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10C6-42BB-4085-94AD-EC5ECEF238E3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13307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31D7-42C7-46CD-906C-677A24073EF7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919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EA63-141B-426C-BC94-FC0572612E71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37620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4EE3-02A1-4B27-87B6-FB701E847640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308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C3E1-5062-4494-9906-B09F70385BC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726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7B9D-6B4A-4ABA-AD17-DC60099562F0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4674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AF43-6ED8-4419-9206-2A68F57929C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32105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A113-9A7B-4EF2-A3C5-1EA78371070D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7268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24F4-7D24-42F8-B16D-0ED0A108B9C4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71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audio" Target="../media/audio1.wav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7515-5E2B-4766-8844-0833A4D3D4FA}" type="datetime1">
              <a:rPr lang="en-US" smtClean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37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ransition spd="slow">
    <p:fade/>
    <p:sndAc>
      <p:stSnd>
        <p:snd r:embed="rId18" name="arrow.wav"/>
      </p:stSnd>
    </p:sndAc>
  </p:transition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11" y="322237"/>
            <a:ext cx="11757660" cy="206914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Pharmacology</a:t>
            </a:r>
            <a:endParaRPr lang="ar-EG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89213" y="3254189"/>
            <a:ext cx="8915399" cy="2649474"/>
          </a:xfrm>
        </p:spPr>
        <p:txBody>
          <a:bodyPr>
            <a:normAutofit/>
          </a:bodyPr>
          <a:lstStyle/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Pharmacodynamics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Drug-drug interactions</a:t>
            </a:r>
            <a:endParaRPr lang="ar-EG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71042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890" y="0"/>
            <a:ext cx="9065675" cy="1344706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chemeClr val="bg1"/>
                </a:solidFill>
              </a:rPr>
              <a:t>BIOTRANSFORMATION (METABOLISM)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551330"/>
            <a:ext cx="11089341" cy="6306670"/>
          </a:xfrm>
        </p:spPr>
        <p:txBody>
          <a:bodyPr>
            <a:noAutofit/>
          </a:bodyPr>
          <a:lstStyle/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These are changes that occur to drugs after absorption until excretion.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Drug metabolism occurs mainly in the </a:t>
            </a:r>
            <a:r>
              <a:rPr lang="en-US" sz="2800" i="1" dirty="0">
                <a:solidFill>
                  <a:schemeClr val="bg1"/>
                </a:solidFill>
              </a:rPr>
              <a:t>liver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The aim of drug metabolism is the conversion of ionized drugs to non-ionized, water-soluble metabolite which is </a:t>
            </a:r>
            <a:r>
              <a:rPr lang="en-US" sz="2800" i="1" dirty="0">
                <a:solidFill>
                  <a:schemeClr val="bg1"/>
                </a:solidFill>
              </a:rPr>
              <a:t>easily excreted</a:t>
            </a:r>
            <a:endParaRPr lang="en-US" sz="2800" dirty="0">
              <a:solidFill>
                <a:schemeClr val="bg1"/>
              </a:solidFill>
            </a:endParaRPr>
          </a:p>
          <a:p>
            <a:pPr marL="0" lv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Consequences of drug metabolism: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Convert </a:t>
            </a:r>
            <a:r>
              <a:rPr lang="en-US" sz="2800" b="1" i="1" dirty="0">
                <a:solidFill>
                  <a:schemeClr val="bg1"/>
                </a:solidFill>
              </a:rPr>
              <a:t>active</a:t>
            </a:r>
            <a:r>
              <a:rPr lang="en-US" sz="2800" dirty="0">
                <a:solidFill>
                  <a:schemeClr val="bg1"/>
                </a:solidFill>
              </a:rPr>
              <a:t> drug to </a:t>
            </a:r>
            <a:r>
              <a:rPr lang="en-US" sz="2800" b="1" i="1" dirty="0">
                <a:solidFill>
                  <a:schemeClr val="bg1"/>
                </a:solidFill>
              </a:rPr>
              <a:t> inactive </a:t>
            </a:r>
            <a:r>
              <a:rPr lang="en-US" sz="2800" dirty="0">
                <a:solidFill>
                  <a:schemeClr val="bg1"/>
                </a:solidFill>
              </a:rPr>
              <a:t>metabolite (most drug).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Convert </a:t>
            </a:r>
            <a:r>
              <a:rPr lang="en-US" sz="2800" b="1" i="1" dirty="0">
                <a:solidFill>
                  <a:schemeClr val="bg1"/>
                </a:solidFill>
              </a:rPr>
              <a:t>inactive prodrug</a:t>
            </a:r>
            <a:r>
              <a:rPr lang="en-US" sz="2800" dirty="0">
                <a:solidFill>
                  <a:schemeClr val="bg1"/>
                </a:solidFill>
              </a:rPr>
              <a:t>  into </a:t>
            </a:r>
            <a:r>
              <a:rPr lang="en-US" sz="2800" b="1" i="1" dirty="0">
                <a:solidFill>
                  <a:schemeClr val="bg1"/>
                </a:solidFill>
              </a:rPr>
              <a:t>active drug </a:t>
            </a:r>
            <a:r>
              <a:rPr lang="en-US" sz="2800" dirty="0">
                <a:solidFill>
                  <a:schemeClr val="bg1"/>
                </a:solidFill>
              </a:rPr>
              <a:t> e.g. enalapril         enalaprilat (active) &amp; prednisone        prednisolone (active).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Convert </a:t>
            </a:r>
            <a:r>
              <a:rPr lang="en-US" sz="2800" b="1" i="1" dirty="0">
                <a:solidFill>
                  <a:schemeClr val="bg1"/>
                </a:solidFill>
              </a:rPr>
              <a:t>active</a:t>
            </a:r>
            <a:r>
              <a:rPr lang="en-US" sz="2800" dirty="0">
                <a:solidFill>
                  <a:schemeClr val="bg1"/>
                </a:solidFill>
              </a:rPr>
              <a:t> drug to </a:t>
            </a:r>
            <a:r>
              <a:rPr lang="en-US" sz="2800" b="1" i="1" dirty="0">
                <a:solidFill>
                  <a:schemeClr val="bg1"/>
                </a:solidFill>
              </a:rPr>
              <a:t> inactive </a:t>
            </a:r>
            <a:r>
              <a:rPr lang="en-US" sz="2800" dirty="0">
                <a:solidFill>
                  <a:schemeClr val="bg1"/>
                </a:solidFill>
              </a:rPr>
              <a:t>metabolite e.g. codeine        morphine.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Convert drug to </a:t>
            </a:r>
            <a:r>
              <a:rPr lang="en-US" sz="2800" b="1" dirty="0">
                <a:solidFill>
                  <a:schemeClr val="bg1"/>
                </a:solidFill>
              </a:rPr>
              <a:t>toxic</a:t>
            </a:r>
            <a:r>
              <a:rPr lang="en-US" sz="2800" dirty="0">
                <a:solidFill>
                  <a:schemeClr val="bg1"/>
                </a:solidFill>
              </a:rPr>
              <a:t> metabolites e.g. halothane &amp; paracetamol          toxic epoxides which are conjugated with glutathione. Glutathione deficiency may precipitate paracetamol or halothane hepatotoxicity.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V="1">
            <a:off x="6759390" y="436973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10457332" y="391253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V="1">
            <a:off x="10067367" y="4934509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V="1">
            <a:off x="11156579" y="5458945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717030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890" y="0"/>
            <a:ext cx="9065675" cy="1344706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chemeClr val="bg1"/>
                </a:solidFill>
              </a:rPr>
              <a:t>Types of biotransformation reactions: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12" y="1152907"/>
            <a:ext cx="11362111" cy="233032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02659" y="3724835"/>
            <a:ext cx="11089341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I (functionalization) reactions:</a:t>
            </a:r>
            <a:b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Phase I reaction include: oxidation, reduction and hydrolysis.</a:t>
            </a: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reaction is oxidation by cytochrome p</a:t>
            </a:r>
            <a:r>
              <a:rPr lang="en-US" sz="28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(CYP) oxidases.</a:t>
            </a:r>
          </a:p>
          <a:p>
            <a:pPr marL="457200" indent="-457200">
              <a:buFontTx/>
              <a:buChar char="-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reaction result in conversion of active drug to inactive metabolite (some times convert the prodrug to active drug). If the metabolite is water-soluble it is excereted, if not, it enters phase II.</a:t>
            </a:r>
            <a:endParaRPr lang="ar-EG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44697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890" y="0"/>
            <a:ext cx="9065675" cy="457200"/>
          </a:xfrm>
        </p:spPr>
        <p:txBody>
          <a:bodyPr>
            <a:normAutofit fontScale="90000"/>
          </a:bodyPr>
          <a:lstStyle/>
          <a:p>
            <a:pPr rt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74812"/>
            <a:ext cx="11089341" cy="6683188"/>
          </a:xfrm>
        </p:spPr>
        <p:txBody>
          <a:bodyPr>
            <a:noAutofit/>
          </a:bodyPr>
          <a:lstStyle/>
          <a:p>
            <a:pPr lvl="0" algn="l" rtl="0"/>
            <a:r>
              <a:rPr lang="en-US" sz="2800" b="1" dirty="0">
                <a:solidFill>
                  <a:schemeClr val="bg1"/>
                </a:solidFill>
              </a:rPr>
              <a:t>Phase II (biosynthetic “conjugation”) reactions: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An endogenous substrate (e.g. glucronic acid, sulfate, glutathione, amino acids, or acetate.) is conjugated with the parent drug or its phase I metabolite.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This result in formation of non-toxic, highly polar (ionized), water-soluble and rapidly eliminated conjugates.</a:t>
            </a:r>
          </a:p>
          <a:p>
            <a:pPr marL="0" lv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Metabolizing enzymes:</a:t>
            </a:r>
          </a:p>
          <a:p>
            <a:pPr marL="514350" lvl="0" indent="-514350" algn="l" rtl="0">
              <a:buFont typeface="+mj-lt"/>
              <a:buAutoNum type="alphaUcPeriod"/>
            </a:pPr>
            <a:r>
              <a:rPr lang="en-US" sz="2800" dirty="0">
                <a:solidFill>
                  <a:schemeClr val="bg1"/>
                </a:solidFill>
              </a:rPr>
              <a:t>Microsomal enzymes e.g.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- Cytochrome P</a:t>
            </a:r>
            <a:r>
              <a:rPr lang="en-US" sz="2800" baseline="-25000" dirty="0">
                <a:solidFill>
                  <a:schemeClr val="bg1"/>
                </a:solidFill>
              </a:rPr>
              <a:t>450</a:t>
            </a:r>
            <a:r>
              <a:rPr lang="en-US" sz="2800" dirty="0">
                <a:solidFill>
                  <a:schemeClr val="bg1"/>
                </a:solidFill>
              </a:rPr>
              <a:t> oxidases and their family  </a:t>
            </a:r>
            <a:r>
              <a:rPr lang="en-US" sz="1600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  &amp; subfamily    </a:t>
            </a:r>
            <a:r>
              <a:rPr lang="en-US" sz="16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   (CYP 2 </a:t>
            </a:r>
            <a:r>
              <a:rPr lang="en-US" sz="1600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   C9 </a:t>
            </a:r>
            <a:r>
              <a:rPr lang="en-US" sz="16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  ).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- Glucuronyl transferases for conjugation.</a:t>
            </a:r>
          </a:p>
          <a:p>
            <a:pPr marL="514350" lvl="0" indent="-514350" algn="l" rtl="0">
              <a:buFont typeface="+mj-lt"/>
              <a:buAutoNum type="alphaUcPeriod"/>
            </a:pPr>
            <a:r>
              <a:rPr lang="en-US" sz="2800" dirty="0">
                <a:solidFill>
                  <a:schemeClr val="bg1"/>
                </a:solidFill>
              </a:rPr>
              <a:t>Non-microsomal enzymes e.g. dehydrogenase, esterases (plasma) &amp; xanthine oxidases (cytoplasm).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122024" y="4316507"/>
            <a:ext cx="188259" cy="18825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Oval 13"/>
          <p:cNvSpPr/>
          <p:nvPr/>
        </p:nvSpPr>
        <p:spPr>
          <a:xfrm>
            <a:off x="10623177" y="4316506"/>
            <a:ext cx="188259" cy="18825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5" name="Oval 14"/>
          <p:cNvSpPr/>
          <p:nvPr/>
        </p:nvSpPr>
        <p:spPr>
          <a:xfrm>
            <a:off x="1936377" y="4746813"/>
            <a:ext cx="188259" cy="18825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6" name="Oval 15"/>
          <p:cNvSpPr/>
          <p:nvPr/>
        </p:nvSpPr>
        <p:spPr>
          <a:xfrm>
            <a:off x="2891118" y="4746813"/>
            <a:ext cx="188259" cy="18825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0535511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74812"/>
            <a:ext cx="11089341" cy="6683188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Factors affecting biotransformation:</a:t>
            </a:r>
          </a:p>
          <a:p>
            <a:pPr marL="514350" lvl="0" indent="23813" algn="l" rtl="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Physiological changes (age &amp; sex).</a:t>
            </a:r>
          </a:p>
          <a:p>
            <a:pPr marL="514350" lvl="0" indent="23813" algn="l" rtl="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Pathological factors (liver cell failure).</a:t>
            </a:r>
          </a:p>
          <a:p>
            <a:pPr marL="514350" lvl="0" indent="23813" algn="l" rtl="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Pharmacogenetic variation in metabolizing enzymes e.g. slow and fast acetylators.</a:t>
            </a:r>
          </a:p>
          <a:p>
            <a:pPr marL="514350" lvl="0" indent="23813" algn="l" rtl="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Enzyme induction &amp; enzyme inhibition.</a:t>
            </a:r>
          </a:p>
          <a:p>
            <a:pPr marL="0" lv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Enzyme induction:</a:t>
            </a:r>
          </a:p>
          <a:p>
            <a:pPr lvl="0" algn="l" rtl="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Many drugs are able to include (increase activity) of microsomal enzymes resulting in </a:t>
            </a:r>
            <a:r>
              <a:rPr lang="en-US" sz="2800" b="1" dirty="0">
                <a:solidFill>
                  <a:schemeClr val="bg1"/>
                </a:solidFill>
              </a:rPr>
              <a:t>increased rate of metabolism of </a:t>
            </a:r>
            <a:r>
              <a:rPr lang="en-US" sz="2800" dirty="0">
                <a:solidFill>
                  <a:schemeClr val="bg1"/>
                </a:solidFill>
              </a:rPr>
              <a:t>the inducing drug as well as other drugs metabolized by microsomal enzymes.</a:t>
            </a:r>
          </a:p>
          <a:p>
            <a:pPr lvl="0" algn="l" rtl="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bg1"/>
                </a:solidFill>
              </a:rPr>
              <a:t>Some inducing drugs:</a:t>
            </a:r>
            <a:endParaRPr lang="en-US" sz="2800" dirty="0">
              <a:solidFill>
                <a:schemeClr val="bg1"/>
              </a:solidFill>
            </a:endParaRPr>
          </a:p>
          <a:p>
            <a:pPr marL="0" lvl="0" indent="0" algn="l" rtl="0">
              <a:buNone/>
            </a:pPr>
            <a:r>
              <a:rPr lang="en-US" sz="2800" b="1" dirty="0">
                <a:solidFill>
                  <a:schemeClr val="bg1"/>
                </a:solidFill>
              </a:rPr>
              <a:t>- </a:t>
            </a:r>
            <a:r>
              <a:rPr lang="en-US" sz="2800" dirty="0">
                <a:solidFill>
                  <a:schemeClr val="bg1"/>
                </a:solidFill>
              </a:rPr>
              <a:t>Phenobarbitone                - Phenytoin                - Carbamazepine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- Rifampicin                       - Nicotine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23813" algn="l" rtl="0">
              <a:buAutoNum type="arabicPeriod"/>
            </a:pPr>
            <a:endParaRPr lang="en-US" sz="2800" dirty="0">
              <a:solidFill>
                <a:schemeClr val="bg1"/>
              </a:solidFill>
            </a:endParaRPr>
          </a:p>
          <a:p>
            <a:pPr marL="514350" lvl="0" indent="-514350" algn="l" rtl="0">
              <a:buAutoNum type="arabicPeriod"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1793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0"/>
            <a:ext cx="11089341" cy="6858000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chemeClr val="bg1"/>
                </a:solidFill>
              </a:rPr>
              <a:t>Consequences of enzyme induction: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 failure of drug action:</a:t>
            </a:r>
            <a:r>
              <a:rPr lang="en-US" sz="2800" dirty="0">
                <a:solidFill>
                  <a:schemeClr val="bg1"/>
                </a:solidFill>
              </a:rPr>
              <a:t> Rifampicin (enzyme inducer) may enhance metabolism of progesterone and warfarin.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Increase metabolism of the inducing drugs. This leads to tolerance e.g. phenobarbitone.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Increase metabolism of endogenous substrate e.g. phenobarbitone may be used to enhance eliminiation of bilirubin in physiological jaundice.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Drug interactions:</a:t>
            </a:r>
          </a:p>
          <a:p>
            <a:pPr marL="971550" indent="-457200" algn="l" rtl="0">
              <a:buFontTx/>
              <a:buChar char="-"/>
            </a:pPr>
            <a:r>
              <a:rPr lang="en-US" sz="2800" dirty="0">
                <a:solidFill>
                  <a:schemeClr val="bg1"/>
                </a:solidFill>
              </a:rPr>
              <a:t>Rifampicin enhances metabolism of warfarin, and may lead to failure of contraception (enhance metabolism of progesterone).</a:t>
            </a:r>
          </a:p>
          <a:p>
            <a:pPr marL="971550" indent="-457200" algn="l" rtl="0">
              <a:buFontTx/>
              <a:buChar char="-"/>
            </a:pPr>
            <a:r>
              <a:rPr lang="en-US" sz="2800" dirty="0">
                <a:solidFill>
                  <a:schemeClr val="bg1"/>
                </a:solidFill>
              </a:rPr>
              <a:t>Antiepileptics increase the metabolism of each others and the combination may lose its efficacy gradually.</a:t>
            </a:r>
          </a:p>
          <a:p>
            <a:pPr marL="971550" indent="-457200" algn="l" rtl="0">
              <a:buFontTx/>
              <a:buChar char="-"/>
            </a:pPr>
            <a:r>
              <a:rPr lang="en-US" sz="2800" dirty="0">
                <a:solidFill>
                  <a:schemeClr val="bg1"/>
                </a:solidFill>
              </a:rPr>
              <a:t>Prolonged use of enzyme iducers may produce rickets or osteomalacia due to increased metabolism of vitamin 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58618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0"/>
            <a:ext cx="11089341" cy="6858000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  <a:buFontTx/>
              <a:buChar char="-"/>
            </a:pPr>
            <a:r>
              <a:rPr lang="en-US" sz="2800" dirty="0">
                <a:solidFill>
                  <a:schemeClr val="bg1"/>
                </a:solidFill>
              </a:rPr>
              <a:t>Enzyme induction is reversible. It occurs over few days and passes off over 2 – 3 weeks after withdrawal of inducer.</a:t>
            </a:r>
            <a:endParaRPr lang="en-US" sz="1100" dirty="0">
              <a:solidFill>
                <a:schemeClr val="bg1"/>
              </a:solidFill>
            </a:endParaRPr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sz="2800" b="1" dirty="0">
                <a:solidFill>
                  <a:schemeClr val="bg1"/>
                </a:solidFill>
              </a:rPr>
              <a:t>     </a:t>
            </a:r>
            <a:r>
              <a:rPr lang="en-US" sz="2800" b="1" u="sng" dirty="0">
                <a:solidFill>
                  <a:schemeClr val="bg1"/>
                </a:solidFill>
              </a:rPr>
              <a:t>Enzyme inhibition:</a:t>
            </a:r>
          </a:p>
          <a:p>
            <a:pPr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Many drugs inhabit activity of microsomal enzymes resulting in decreased rate of metabolism of other drugs i.g. potentiate their pharmacological actions.</a:t>
            </a:r>
          </a:p>
          <a:p>
            <a:pPr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Some enzyme inhibitor drugs:</a:t>
            </a:r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sz="2800" dirty="0">
                <a:solidFill>
                  <a:schemeClr val="bg1"/>
                </a:solidFill>
              </a:rPr>
              <a:t>     - Erythromycin                - Climetidine                - Ciprofloxacin</a:t>
            </a:r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sz="2800" dirty="0">
                <a:solidFill>
                  <a:schemeClr val="bg1"/>
                </a:solidFill>
              </a:rPr>
              <a:t>     - Contraceptive pills        - Allopurinol                - Na</a:t>
            </a:r>
            <a:r>
              <a:rPr lang="en-US" sz="2800" baseline="30000" dirty="0">
                <a:solidFill>
                  <a:schemeClr val="bg1"/>
                </a:solidFill>
              </a:rPr>
              <a:t>+</a:t>
            </a:r>
            <a:r>
              <a:rPr lang="en-US" sz="2800" dirty="0">
                <a:solidFill>
                  <a:schemeClr val="bg1"/>
                </a:solidFill>
              </a:rPr>
              <a:t>  valproate</a:t>
            </a:r>
          </a:p>
          <a:p>
            <a:pPr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Consequences of enzyme inhibition on metabolized drugs: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Exaggerated pharmacological action.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Exaggerated adverse effects.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Increased duration of action and half life of some drugs.</a:t>
            </a:r>
          </a:p>
          <a:p>
            <a:pPr marL="514350" indent="-514350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Drug-drug interactions.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9335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0"/>
            <a:ext cx="11089341" cy="6858000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90000"/>
              </a:lnSpc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EXCRETION OF DRUGS</a:t>
            </a:r>
          </a:p>
          <a:p>
            <a:pPr marL="0" indent="0" algn="l" rtl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bg1"/>
                </a:solidFill>
              </a:rPr>
              <a:t>     Kidney is the most important organ for excretion. Excretion occurs through:</a:t>
            </a:r>
          </a:p>
          <a:p>
            <a:pPr marL="514350" indent="-24606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Glomerular filtration: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All free drug molecules whose size is less than the glomerular pores are filtered into bowman’s capsule.</a:t>
            </a:r>
          </a:p>
          <a:p>
            <a:pPr marL="514350" indent="-24606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Proximal convoluted tubules (PCT):</a:t>
            </a:r>
          </a:p>
          <a:p>
            <a:pPr marL="725487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Secretion of drugs occurs primarily in the PCT by energy-dependent active transport systems.</a:t>
            </a:r>
          </a:p>
          <a:p>
            <a:pPr marL="725487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Active secretion occurs either through acid carrier e.g. for penicillin, probenicid &amp; salicylic acid or basic carrier for amphetamine &amp;quinine.</a:t>
            </a:r>
          </a:p>
          <a:p>
            <a:pPr marL="268287" indent="0" algn="l" rtl="0">
              <a:lnSpc>
                <a:spcPct val="90000"/>
              </a:lnSpc>
              <a:buNone/>
            </a:pPr>
            <a:r>
              <a:rPr lang="en-US" sz="2400" dirty="0">
                <a:solidFill>
                  <a:schemeClr val="bg1"/>
                </a:solidFill>
              </a:rPr>
              <a:t>3. Distal convoluted tubules:</a:t>
            </a:r>
          </a:p>
          <a:p>
            <a:pPr marL="725487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Lipophilic drugs may be reabsorbed back to systemic circulation.</a:t>
            </a:r>
          </a:p>
          <a:p>
            <a:pPr marL="725487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Alkalinization of urine (by NaHCO</a:t>
            </a:r>
            <a:r>
              <a:rPr lang="en-US" sz="2400" baseline="-25000" dirty="0">
                <a:solidFill>
                  <a:schemeClr val="bg1"/>
                </a:solidFill>
              </a:rPr>
              <a:t>3</a:t>
            </a:r>
            <a:r>
              <a:rPr lang="en-US" sz="2400" dirty="0">
                <a:solidFill>
                  <a:schemeClr val="bg1"/>
                </a:solidFill>
              </a:rPr>
              <a:t>) keeps acidic drugs ionized and increases their excretion. </a:t>
            </a:r>
          </a:p>
          <a:p>
            <a:pPr marL="725487" indent="-4572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Acidification of urine (by ascorbic acid “Vit.C” or ammonium chloride) leads to ionization of weak bases and enhancement of their excretion.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01828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385046"/>
            <a:ext cx="11089341" cy="5472953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90000"/>
              </a:lnSpc>
              <a:buNone/>
            </a:pPr>
            <a:r>
              <a:rPr lang="en-US" sz="2800" b="1" u="sng" dirty="0">
                <a:solidFill>
                  <a:schemeClr val="bg1"/>
                </a:solidFill>
              </a:rPr>
              <a:t>Other sites of excretion:</a:t>
            </a:r>
            <a:endParaRPr lang="en-US" sz="2800" dirty="0">
              <a:solidFill>
                <a:schemeClr val="bg1"/>
              </a:solidFill>
            </a:endParaRPr>
          </a:p>
          <a:p>
            <a:pPr marL="514350" indent="-15081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Bile: with enterohepatic recycling </a:t>
            </a:r>
            <a:r>
              <a:rPr lang="en-US" sz="2800" dirty="0">
                <a:solidFill>
                  <a:schemeClr val="bg1"/>
                </a:solidFill>
              </a:rPr>
              <a:t>e.g. rifampicin, doxycycline, ciprofloxacin &amp; azithromycin, or without enterohepatic recycling e.g. ceftriaxone and cefoperazone.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   - </a:t>
            </a:r>
            <a:r>
              <a:rPr lang="en-US" sz="2800" dirty="0">
                <a:solidFill>
                  <a:schemeClr val="bg1"/>
                </a:solidFill>
              </a:rPr>
              <a:t>Biliary excretion of these drugs increased their efficacy in treatment of enteric and biliary diseases.</a:t>
            </a:r>
          </a:p>
          <a:p>
            <a:pPr marL="514350" indent="-15081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Lungs e.g. volatile anesthetics.</a:t>
            </a:r>
          </a:p>
          <a:p>
            <a:pPr marL="514350" indent="-15081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Saliva e.g. iodides.</a:t>
            </a:r>
          </a:p>
          <a:p>
            <a:pPr marL="514350" indent="-15081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Sweat e.g. rifampicin.</a:t>
            </a:r>
          </a:p>
          <a:p>
            <a:pPr marL="514350" indent="-150813" algn="l" rtl="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Milk: </a:t>
            </a:r>
            <a:r>
              <a:rPr lang="en-US" sz="2800" dirty="0">
                <a:solidFill>
                  <a:schemeClr val="bg1"/>
                </a:solidFill>
              </a:rPr>
              <a:t>this is important in lactaaing mothers.</a:t>
            </a:r>
          </a:p>
          <a:p>
            <a:pPr marL="363537" indent="0" algn="l" rtl="0">
              <a:lnSpc>
                <a:spcPct val="90000"/>
              </a:lnSpc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38244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2914</TotalTime>
  <Words>556</Words>
  <Application>Microsoft Office PowerPoint</Application>
  <PresentationFormat>شاشة عريضة</PresentationFormat>
  <Paragraphs>75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Wisp</vt:lpstr>
      <vt:lpstr>General Pharmacology</vt:lpstr>
      <vt:lpstr>BIOTRANSFORMATION (METABOLISM)</vt:lpstr>
      <vt:lpstr>Types of biotransformation reactions: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Hafeiz</dc:creator>
  <cp:lastModifiedBy>962797891825</cp:lastModifiedBy>
  <cp:revision>928</cp:revision>
  <dcterms:created xsi:type="dcterms:W3CDTF">2017-08-24T08:41:38Z</dcterms:created>
  <dcterms:modified xsi:type="dcterms:W3CDTF">2022-10-23T19:59:16Z</dcterms:modified>
</cp:coreProperties>
</file>