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89"/>
  </p:notesMasterIdLst>
  <p:sldIdLst>
    <p:sldId id="270" r:id="rId5"/>
    <p:sldId id="269" r:id="rId6"/>
    <p:sldId id="375" r:id="rId7"/>
    <p:sldId id="307" r:id="rId8"/>
    <p:sldId id="404" r:id="rId9"/>
    <p:sldId id="322" r:id="rId10"/>
    <p:sldId id="323" r:id="rId11"/>
    <p:sldId id="309" r:id="rId12"/>
    <p:sldId id="271" r:id="rId13"/>
    <p:sldId id="326" r:id="rId14"/>
    <p:sldId id="277" r:id="rId15"/>
    <p:sldId id="402" r:id="rId16"/>
    <p:sldId id="376" r:id="rId17"/>
    <p:sldId id="403" r:id="rId18"/>
    <p:sldId id="377" r:id="rId19"/>
    <p:sldId id="379" r:id="rId20"/>
    <p:sldId id="380"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71" r:id="rId48"/>
    <p:sldId id="431" r:id="rId49"/>
    <p:sldId id="432" r:id="rId50"/>
    <p:sldId id="433" r:id="rId51"/>
    <p:sldId id="434" r:id="rId52"/>
    <p:sldId id="435" r:id="rId53"/>
    <p:sldId id="436" r:id="rId54"/>
    <p:sldId id="437" r:id="rId55"/>
    <p:sldId id="438" r:id="rId56"/>
    <p:sldId id="439" r:id="rId57"/>
    <p:sldId id="440" r:id="rId58"/>
    <p:sldId id="441" r:id="rId59"/>
    <p:sldId id="442" r:id="rId60"/>
    <p:sldId id="443" r:id="rId61"/>
    <p:sldId id="444" r:id="rId62"/>
    <p:sldId id="445" r:id="rId63"/>
    <p:sldId id="446" r:id="rId64"/>
    <p:sldId id="447" r:id="rId65"/>
    <p:sldId id="448" r:id="rId66"/>
    <p:sldId id="449" r:id="rId67"/>
    <p:sldId id="450" r:id="rId68"/>
    <p:sldId id="451" r:id="rId69"/>
    <p:sldId id="452" r:id="rId70"/>
    <p:sldId id="453" r:id="rId71"/>
    <p:sldId id="454" r:id="rId72"/>
    <p:sldId id="455" r:id="rId73"/>
    <p:sldId id="456" r:id="rId74"/>
    <p:sldId id="457" r:id="rId75"/>
    <p:sldId id="458" r:id="rId76"/>
    <p:sldId id="459" r:id="rId77"/>
    <p:sldId id="460" r:id="rId78"/>
    <p:sldId id="461" r:id="rId79"/>
    <p:sldId id="462" r:id="rId80"/>
    <p:sldId id="463" r:id="rId81"/>
    <p:sldId id="464" r:id="rId82"/>
    <p:sldId id="465" r:id="rId83"/>
    <p:sldId id="466" r:id="rId84"/>
    <p:sldId id="467" r:id="rId85"/>
    <p:sldId id="468" r:id="rId86"/>
    <p:sldId id="469" r:id="rId87"/>
    <p:sldId id="47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2" autoAdjust="0"/>
    <p:restoredTop sz="81900" autoAdjust="0"/>
  </p:normalViewPr>
  <p:slideViewPr>
    <p:cSldViewPr snapToGrid="0">
      <p:cViewPr>
        <p:scale>
          <a:sx n="60" d="100"/>
          <a:sy n="60" d="100"/>
        </p:scale>
        <p:origin x="-10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84710-59CD-445B-9A67-063F33747420}" type="datetimeFigureOut">
              <a:rPr lang="en-US" smtClean="0"/>
              <a:pPr/>
              <a:t>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D2127-6A18-4A7F-B8F4-F1E1266C297C}" type="slidenum">
              <a:rPr lang="en-US" smtClean="0"/>
              <a:pPr/>
              <a:t>‹#›</a:t>
            </a:fld>
            <a:endParaRPr lang="en-US"/>
          </a:p>
        </p:txBody>
      </p:sp>
    </p:spTree>
    <p:extLst>
      <p:ext uri="{BB962C8B-B14F-4D97-AF65-F5344CB8AC3E}">
        <p14:creationId xmlns:p14="http://schemas.microsoft.com/office/powerpoint/2010/main" val="334392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ved=2ahUKEwiQ9aCA4e_nAhW06uAKHYAUCV0QFjABegQIAhAB&amp;url=https://www.ncbi.nlm.nih.gov/pmc/articles/PMC3168207/&amp;usg=AOvVaw18Wu_aooDKqmPc1RZhmqcO"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Most primary immune deficiencies come to attention early in life (between the ages of 6 months and 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Most of these disorders are caused by </a:t>
            </a:r>
            <a:r>
              <a:rPr lang="en-US" sz="1200" dirty="0">
                <a:solidFill>
                  <a:srgbClr val="FFFF00"/>
                </a:solidFill>
              </a:rPr>
              <a:t>mutations</a:t>
            </a:r>
            <a:r>
              <a:rPr lang="en-US" sz="1200" dirty="0">
                <a:solidFill>
                  <a:schemeClr val="bg1"/>
                </a:solidFill>
              </a:rPr>
              <a:t> in genes involved in the development and function of immune organs, cells, and molecules.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p>
          <a:p>
            <a:r>
              <a:rPr lang="en-US" sz="1200" dirty="0">
                <a:solidFill>
                  <a:schemeClr val="bg1"/>
                </a:solidFill>
              </a:rPr>
              <a:t>, high risk of autoimmune diseases, allergy and malignancy</a:t>
            </a:r>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2</a:t>
            </a:fld>
            <a:endParaRPr lang="en-US"/>
          </a:p>
        </p:txBody>
      </p:sp>
    </p:spTree>
    <p:extLst>
      <p:ext uri="{BB962C8B-B14F-4D97-AF65-F5344CB8AC3E}">
        <p14:creationId xmlns:p14="http://schemas.microsoft.com/office/powerpoint/2010/main" val="397796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Font typeface="Wingdings" panose="05000000000000000000" pitchFamily="2" charset="2"/>
              <a:buChar char="§"/>
            </a:pPr>
            <a:r>
              <a:rPr lang="fi-FI" sz="1200" dirty="0">
                <a:solidFill>
                  <a:schemeClr val="bg1"/>
                </a:solidFill>
              </a:rPr>
              <a:t>Xq22 (Bruton tyrosine kinase); X-linked → boys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solidFill>
                  <a:schemeClr val="bg1"/>
                </a:solidFill>
              </a:rPr>
              <a:t>.</a:t>
            </a:r>
            <a:r>
              <a:rPr lang="en-US" sz="1200" dirty="0">
                <a:solidFill>
                  <a:schemeClr val="bg1"/>
                </a:solidFill>
              </a:rPr>
              <a:t> Patients with </a:t>
            </a:r>
            <a:r>
              <a:rPr lang="en-US" sz="1200" dirty="0" err="1">
                <a:solidFill>
                  <a:schemeClr val="bg1"/>
                </a:solidFill>
              </a:rPr>
              <a:t>agammaglobulinemia</a:t>
            </a:r>
            <a:r>
              <a:rPr lang="en-US" sz="1200" dirty="0">
                <a:solidFill>
                  <a:schemeClr val="bg1"/>
                </a:solidFill>
              </a:rPr>
              <a:t> usually present during the first </a:t>
            </a:r>
            <a:r>
              <a:rPr lang="en-US" sz="1200" b="1" dirty="0">
                <a:solidFill>
                  <a:srgbClr val="FFFF00"/>
                </a:solidFill>
              </a:rPr>
              <a:t>6</a:t>
            </a:r>
            <a:r>
              <a:rPr lang="en-US" sz="1200" dirty="0">
                <a:solidFill>
                  <a:schemeClr val="bg1"/>
                </a:solidFill>
              </a:rPr>
              <a:t> to </a:t>
            </a:r>
            <a:r>
              <a:rPr lang="en-US" sz="1200" b="1" dirty="0">
                <a:solidFill>
                  <a:srgbClr val="FFFF00"/>
                </a:solidFill>
              </a:rPr>
              <a:t>12</a:t>
            </a:r>
            <a:r>
              <a:rPr lang="en-US" sz="1200" dirty="0">
                <a:solidFill>
                  <a:schemeClr val="bg1"/>
                </a:solidFill>
              </a:rPr>
              <a:t> months of life as maternally derived antibodies wane, although patients can present years later.</a:t>
            </a:r>
          </a:p>
          <a:p>
            <a:pPr>
              <a:buFont typeface="Wingdings" panose="05000000000000000000" pitchFamily="2" charset="2"/>
              <a:buChar char="§"/>
            </a:pPr>
            <a:endParaRPr lang="en-US" sz="1200" b="1" dirty="0">
              <a:solidFill>
                <a:schemeClr val="bg1"/>
              </a:solidFill>
            </a:endParaRPr>
          </a:p>
          <a:p>
            <a:pPr>
              <a:buFont typeface="Wingdings" panose="05000000000000000000" pitchFamily="2" charset="2"/>
              <a:buChar char="§"/>
            </a:pPr>
            <a:r>
              <a:rPr lang="en-US" sz="1200" dirty="0">
                <a:solidFill>
                  <a:schemeClr val="bg1"/>
                </a:solidFill>
              </a:rPr>
              <a:t>These patients develop infections with </a:t>
            </a:r>
            <a:r>
              <a:rPr lang="en-US" sz="1200" i="1" dirty="0">
                <a:solidFill>
                  <a:srgbClr val="FFFF00"/>
                </a:solidFill>
              </a:rPr>
              <a:t>Streptococcus </a:t>
            </a:r>
            <a:r>
              <a:rPr lang="en-US" sz="1200" i="1" dirty="0" err="1">
                <a:solidFill>
                  <a:srgbClr val="FFFF00"/>
                </a:solidFill>
              </a:rPr>
              <a:t>pneumoniae</a:t>
            </a:r>
            <a:r>
              <a:rPr lang="en-US" sz="1200" i="1" dirty="0">
                <a:solidFill>
                  <a:schemeClr val="bg1"/>
                </a:solidFill>
              </a:rPr>
              <a:t>, </a:t>
            </a:r>
            <a:r>
              <a:rPr lang="en-US" sz="1200" i="1" dirty="0" err="1">
                <a:solidFill>
                  <a:srgbClr val="FFFF00"/>
                </a:solidFill>
              </a:rPr>
              <a:t>Haemophilus</a:t>
            </a:r>
            <a:r>
              <a:rPr lang="en-US" sz="1200" i="1" dirty="0">
                <a:solidFill>
                  <a:srgbClr val="FFFF00"/>
                </a:solidFill>
              </a:rPr>
              <a:t> </a:t>
            </a:r>
            <a:r>
              <a:rPr lang="en-US" sz="1200" i="1" dirty="0" err="1">
                <a:solidFill>
                  <a:srgbClr val="FFFF00"/>
                </a:solidFill>
              </a:rPr>
              <a:t>influenzae</a:t>
            </a:r>
            <a:r>
              <a:rPr lang="en-US" sz="1200" i="1" dirty="0">
                <a:solidFill>
                  <a:srgbClr val="FFFF00"/>
                </a:solidFill>
              </a:rPr>
              <a:t> </a:t>
            </a:r>
            <a:r>
              <a:rPr lang="en-US" sz="1200" dirty="0">
                <a:solidFill>
                  <a:srgbClr val="FFFF00"/>
                </a:solidFill>
              </a:rPr>
              <a:t>type b</a:t>
            </a:r>
            <a:r>
              <a:rPr lang="en-US" sz="1200" dirty="0">
                <a:solidFill>
                  <a:schemeClr val="bg1"/>
                </a:solidFill>
              </a:rPr>
              <a:t>, </a:t>
            </a:r>
            <a:r>
              <a:rPr lang="en-US" sz="1200" i="1" dirty="0">
                <a:solidFill>
                  <a:srgbClr val="FFFF00"/>
                </a:solidFill>
              </a:rPr>
              <a:t>Staphylococcus </a:t>
            </a:r>
            <a:r>
              <a:rPr lang="en-US" sz="1200" i="1" dirty="0" err="1">
                <a:solidFill>
                  <a:srgbClr val="FFFF00"/>
                </a:solidFill>
              </a:rPr>
              <a:t>aureus</a:t>
            </a:r>
            <a:r>
              <a:rPr lang="en-US" sz="1200" i="1" dirty="0">
                <a:solidFill>
                  <a:schemeClr val="bg1"/>
                </a:solidFill>
              </a:rPr>
              <a:t>, </a:t>
            </a:r>
            <a:r>
              <a:rPr lang="en-US" sz="1200" dirty="0">
                <a:solidFill>
                  <a:schemeClr val="bg1"/>
                </a:solidFill>
              </a:rPr>
              <a:t>and </a:t>
            </a:r>
            <a:r>
              <a:rPr lang="en-US" sz="1200" i="1" dirty="0">
                <a:solidFill>
                  <a:srgbClr val="FFFF00"/>
                </a:solidFill>
              </a:rPr>
              <a:t>Pseudomonas</a:t>
            </a:r>
            <a:r>
              <a:rPr lang="en-US" sz="1200" i="1" dirty="0">
                <a:solidFill>
                  <a:schemeClr val="bg1"/>
                </a:solidFill>
              </a:rPr>
              <a:t>, </a:t>
            </a:r>
            <a:r>
              <a:rPr lang="en-US" sz="1200" dirty="0">
                <a:solidFill>
                  <a:schemeClr val="bg1"/>
                </a:solidFill>
              </a:rPr>
              <a:t>organisms for which antibody is an important </a:t>
            </a:r>
            <a:r>
              <a:rPr lang="en-US" sz="1200" b="1" dirty="0" err="1">
                <a:solidFill>
                  <a:schemeClr val="bg1"/>
                </a:solidFill>
              </a:rPr>
              <a:t>opsonin</a:t>
            </a:r>
            <a:r>
              <a:rPr lang="en-US" sz="1200" dirty="0">
                <a:solidFill>
                  <a:schemeClr val="bg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They also have increased susceptibility to </a:t>
            </a:r>
            <a:r>
              <a:rPr lang="en-US" sz="1200" b="1" dirty="0" err="1">
                <a:solidFill>
                  <a:srgbClr val="00FF00"/>
                </a:solidFill>
                <a:effectLst>
                  <a:outerShdw blurRad="38100" dist="38100" dir="2700000" algn="tl">
                    <a:srgbClr val="000000">
                      <a:alpha val="43137"/>
                    </a:srgbClr>
                  </a:outerShdw>
                </a:effectLst>
              </a:rPr>
              <a:t>giardiasis</a:t>
            </a:r>
            <a:r>
              <a:rPr lang="en-US" sz="1200" dirty="0">
                <a:solidFill>
                  <a:schemeClr val="bg1"/>
                </a:solidFill>
              </a:rPr>
              <a:t> and </a:t>
            </a:r>
            <a:r>
              <a:rPr lang="en-US" sz="1200" b="1" dirty="0" err="1">
                <a:solidFill>
                  <a:srgbClr val="00FF00"/>
                </a:solidFill>
                <a:effectLst>
                  <a:outerShdw blurRad="38100" dist="38100" dir="2700000" algn="tl">
                    <a:srgbClr val="000000">
                      <a:alpha val="43137"/>
                    </a:srgbClr>
                  </a:outerShdw>
                </a:effectLst>
              </a:rPr>
              <a:t>enteroviral</a:t>
            </a:r>
            <a:r>
              <a:rPr lang="en-US" sz="1200" b="1" dirty="0">
                <a:solidFill>
                  <a:srgbClr val="00FF00"/>
                </a:solidFill>
                <a:effectLst>
                  <a:outerShdw blurRad="38100" dist="38100" dir="2700000" algn="tl">
                    <a:srgbClr val="000000">
                      <a:alpha val="43137"/>
                    </a:srgbClr>
                  </a:outerShdw>
                </a:effectLst>
              </a:rPr>
              <a:t> infections</a:t>
            </a:r>
            <a:r>
              <a:rPr lang="en-US" sz="1200" dirty="0">
                <a:solidFill>
                  <a:schemeClr val="bg1"/>
                </a:solidFill>
              </a:rPr>
              <a:t>, leading to </a:t>
            </a:r>
            <a:r>
              <a:rPr lang="en-US" sz="1200" b="1" dirty="0">
                <a:solidFill>
                  <a:srgbClr val="FFFF00"/>
                </a:solidFill>
              </a:rPr>
              <a:t>chronic </a:t>
            </a:r>
            <a:r>
              <a:rPr lang="en-US" sz="1200" b="1" dirty="0" err="1">
                <a:solidFill>
                  <a:srgbClr val="FFFF00"/>
                </a:solidFill>
              </a:rPr>
              <a:t>enteroviral</a:t>
            </a:r>
            <a:r>
              <a:rPr lang="en-US" sz="1200" b="1" dirty="0">
                <a:solidFill>
                  <a:srgbClr val="FFFF00"/>
                </a:solidFill>
              </a:rPr>
              <a:t> </a:t>
            </a:r>
            <a:r>
              <a:rPr lang="en-US" sz="1200" b="1" dirty="0" err="1">
                <a:solidFill>
                  <a:srgbClr val="FFFF00"/>
                </a:solidFill>
              </a:rPr>
              <a:t>meningoencephalitis</a:t>
            </a:r>
            <a:r>
              <a:rPr lang="en-US" sz="1200" dirty="0">
                <a:solidFill>
                  <a:schemeClr val="bg1"/>
                </a:solidFill>
              </a:rPr>
              <a:t> and </a:t>
            </a:r>
            <a:r>
              <a:rPr lang="en-US" sz="1200" b="1" dirty="0">
                <a:solidFill>
                  <a:srgbClr val="FFFF00"/>
                </a:solidFill>
              </a:rPr>
              <a:t>vaccine-associated poliomyelitis </a:t>
            </a:r>
            <a:r>
              <a:rPr lang="en-US" sz="1200" dirty="0">
                <a:solidFill>
                  <a:schemeClr val="bg1"/>
                </a:solidFill>
              </a:rPr>
              <a:t>(if immunized with oral live, attenuated poliovirus vaccine).</a:t>
            </a:r>
            <a:r>
              <a:rPr lang="en-US" sz="1200" b="1" dirty="0">
                <a:solidFill>
                  <a:schemeClr val="bg1"/>
                </a:solidFill>
              </a:rPr>
              <a:t>.</a:t>
            </a:r>
          </a:p>
          <a:p>
            <a:r>
              <a:rPr lang="en-US" sz="1200" b="0" i="0" u="none" strike="noStrike" kern="1200" baseline="0" dirty="0">
                <a:solidFill>
                  <a:schemeClr val="tx1"/>
                </a:solidFill>
                <a:latin typeface="+mn-lt"/>
                <a:ea typeface="+mn-ea"/>
                <a:cs typeface="+mn-cs"/>
              </a:rPr>
              <a:t>Because antibodies are important for neutralizing viruses, patients with XLA also are susceptible to certain viral infections, especially those caused by </a:t>
            </a:r>
            <a:r>
              <a:rPr lang="en-US" sz="1200" b="0" i="0" u="none" strike="noStrike" kern="1200" baseline="0" dirty="0" err="1">
                <a:solidFill>
                  <a:schemeClr val="tx1"/>
                </a:solidFill>
                <a:latin typeface="+mn-lt"/>
                <a:ea typeface="+mn-ea"/>
                <a:cs typeface="+mn-cs"/>
              </a:rPr>
              <a:t>enteroviruses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Underdeveloped or rudimentary germinal centers in peripheral lymphoid tissues, including lymph nodes, </a:t>
            </a:r>
            <a:r>
              <a:rPr lang="en-US" sz="1200" b="0" i="0" u="none" strike="noStrike" kern="1200" baseline="0" dirty="0" err="1">
                <a:solidFill>
                  <a:schemeClr val="tx1"/>
                </a:solidFill>
                <a:latin typeface="+mn-lt"/>
                <a:ea typeface="+mn-ea"/>
                <a:cs typeface="+mn-cs"/>
              </a:rPr>
              <a:t>Peyer</a:t>
            </a:r>
            <a:r>
              <a:rPr lang="en-US" sz="1200" b="0" i="0" u="none" strike="noStrike" kern="1200" baseline="0" dirty="0">
                <a:solidFill>
                  <a:schemeClr val="tx1"/>
                </a:solidFill>
                <a:latin typeface="+mn-lt"/>
                <a:ea typeface="+mn-ea"/>
                <a:cs typeface="+mn-cs"/>
              </a:rPr>
              <a:t> patches, the appendix, and tonsils</a:t>
            </a:r>
          </a:p>
          <a:p>
            <a:r>
              <a:rPr lang="en-US" sz="1200" b="0" i="0" u="none" strike="noStrike" kern="1200" baseline="0" dirty="0">
                <a:solidFill>
                  <a:schemeClr val="tx1"/>
                </a:solidFill>
                <a:latin typeface="+mn-lt"/>
                <a:ea typeface="+mn-ea"/>
                <a:cs typeface="+mn-cs"/>
              </a:rPr>
              <a:t>Similarly, </a:t>
            </a:r>
            <a:r>
              <a:rPr lang="en-US" sz="1200" b="0" i="1" u="none" strike="noStrike" kern="1200" baseline="0" dirty="0" err="1">
                <a:solidFill>
                  <a:schemeClr val="tx1"/>
                </a:solidFill>
                <a:latin typeface="+mn-lt"/>
                <a:ea typeface="+mn-ea"/>
                <a:cs typeface="+mn-cs"/>
              </a:rPr>
              <a:t>Giardia</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lamblia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 intestinal protozoan usually neutralized by secreted </a:t>
            </a:r>
            <a:r>
              <a:rPr lang="en-US" sz="1200" b="0" i="0" u="none" strike="noStrike" kern="1200" baseline="0" dirty="0" err="1">
                <a:solidFill>
                  <a:schemeClr val="tx1"/>
                </a:solidFill>
                <a:latin typeface="+mn-lt"/>
                <a:ea typeface="+mn-ea"/>
                <a:cs typeface="+mn-cs"/>
              </a:rPr>
              <a:t>IgA</a:t>
            </a:r>
            <a:r>
              <a:rPr lang="en-US" sz="1200" b="0" i="0" u="none" strike="noStrike" kern="1200" baseline="0" dirty="0">
                <a:solidFill>
                  <a:schemeClr val="tx1"/>
                </a:solidFill>
                <a:latin typeface="+mn-lt"/>
                <a:ea typeface="+mn-ea"/>
                <a:cs typeface="+mn-cs"/>
              </a:rPr>
              <a:t>, cannot be efficiently cleared and causes persistent infections.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عنصر نائب لرقم الشريحة 3"/>
          <p:cNvSpPr>
            <a:spLocks noGrp="1"/>
          </p:cNvSpPr>
          <p:nvPr>
            <p:ph type="sldNum" sz="quarter" idx="10"/>
          </p:nvPr>
        </p:nvSpPr>
        <p:spPr/>
        <p:txBody>
          <a:bodyPr/>
          <a:lstStyle/>
          <a:p>
            <a:pPr algn="l">
              <a:defRPr/>
            </a:pPr>
            <a:fld id="{644D2127-6A18-4A7F-B8F4-F1E1266C297C}" type="slidenum">
              <a:rPr lang="en-US" smtClean="0">
                <a:solidFill>
                  <a:prstClr val="black"/>
                </a:solidFill>
              </a:rPr>
              <a:pPr algn="l">
                <a:defRPr/>
              </a:pPr>
              <a:t>23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D2127-6A18-4A7F-B8F4-F1E1266C297C}"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a:p>
            <a:r>
              <a:rPr lang="en-US" sz="1200" dirty="0">
                <a:solidFill>
                  <a:schemeClr val="bg1"/>
                </a:solidFill>
              </a:rPr>
              <a:t>The gene defects leading to the majority of cases  of CVID are unknown. </a:t>
            </a:r>
          </a:p>
          <a:p>
            <a:r>
              <a:rPr lang="en-US" sz="1200" dirty="0">
                <a:solidFill>
                  <a:schemeClr val="bg1"/>
                </a:solidFill>
              </a:rPr>
              <a:t> Some patients have a defect in the gene encoding</a:t>
            </a:r>
          </a:p>
          <a:p>
            <a:r>
              <a:rPr lang="en-US" sz="1200" dirty="0">
                <a:solidFill>
                  <a:schemeClr val="bg1"/>
                </a:solidFill>
              </a:rPr>
              <a:t>for inducible co-stimulator (ICOS) on activated T cells,</a:t>
            </a:r>
          </a:p>
          <a:p>
            <a:r>
              <a:rPr lang="en-US" sz="1200" dirty="0">
                <a:solidFill>
                  <a:schemeClr val="bg1"/>
                </a:solidFill>
              </a:rPr>
              <a:t>transmembrane activator and calcium-modulating </a:t>
            </a:r>
            <a:r>
              <a:rPr lang="en-US" sz="1200" dirty="0" err="1">
                <a:solidFill>
                  <a:schemeClr val="bg1"/>
                </a:solidFill>
              </a:rPr>
              <a:t>cyclophilin</a:t>
            </a:r>
            <a:endParaRPr lang="en-US" sz="1200" dirty="0">
              <a:solidFill>
                <a:schemeClr val="bg1"/>
              </a:solidFill>
            </a:endParaRPr>
          </a:p>
          <a:p>
            <a:r>
              <a:rPr lang="en-US" sz="1200" dirty="0">
                <a:solidFill>
                  <a:schemeClr val="bg1"/>
                </a:solidFill>
              </a:rPr>
              <a:t>ligand interactor (TACI), CD19, CD21, CD81, or BAFF-R.</a:t>
            </a:r>
          </a:p>
          <a:p>
            <a:endParaRPr lang="en-US" dirty="0"/>
          </a:p>
        </p:txBody>
      </p:sp>
      <p:sp>
        <p:nvSpPr>
          <p:cNvPr id="4" name="Slide Number Placeholder 3"/>
          <p:cNvSpPr>
            <a:spLocks noGrp="1"/>
          </p:cNvSpPr>
          <p:nvPr>
            <p:ph type="sldNum" sz="quarter" idx="10"/>
          </p:nvPr>
        </p:nvSpPr>
        <p:spPr/>
        <p:txBody>
          <a:bodyPr/>
          <a:lstStyle/>
          <a:p>
            <a:pPr algn="l">
              <a:defRPr/>
            </a:pPr>
            <a:fld id="{644D2127-6A18-4A7F-B8F4-F1E1266C297C}" type="slidenum">
              <a:rPr lang="en-US" smtClean="0">
                <a:solidFill>
                  <a:prstClr val="black"/>
                </a:solidFill>
              </a:rPr>
              <a:pPr algn="l">
                <a:defRPr/>
              </a:pPr>
              <a:t>26</a:t>
            </a:fld>
            <a:endParaRPr lang="en-US">
              <a:solidFill>
                <a:prstClr val="black"/>
              </a:solidFill>
            </a:endParaRPr>
          </a:p>
        </p:txBody>
      </p:sp>
    </p:spTree>
    <p:extLst>
      <p:ext uri="{BB962C8B-B14F-4D97-AF65-F5344CB8AC3E}">
        <p14:creationId xmlns:p14="http://schemas.microsoft.com/office/powerpoint/2010/main" val="183345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algn="l">
              <a:defRPr/>
            </a:pPr>
            <a:fld id="{C33DB6A9-9E7C-49FA-8B88-5B630E0B2731}" type="slidenum">
              <a:rPr lang="ar-JO" smtClean="0">
                <a:solidFill>
                  <a:prstClr val="black"/>
                </a:solidFill>
              </a:rPr>
              <a:pPr algn="l">
                <a:defRPr/>
              </a:pPr>
              <a:t>32</a:t>
            </a:fld>
            <a:endParaRPr lang="ar-JO">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algn="l">
              <a:defRPr/>
            </a:pPr>
            <a:fld id="{C33DB6A9-9E7C-49FA-8B88-5B630E0B2731}" type="slidenum">
              <a:rPr lang="ar-JO" smtClean="0">
                <a:solidFill>
                  <a:prstClr val="black"/>
                </a:solidFill>
              </a:rPr>
              <a:pPr algn="l">
                <a:defRPr/>
              </a:pPr>
              <a:t>33</a:t>
            </a:fld>
            <a:endParaRPr lang="ar-JO">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IgG subclass deficiency </a:t>
            </a:r>
            <a:r>
              <a:rPr lang="en-US" sz="1200" b="0" i="0" u="none" strike="noStrike" kern="1200" baseline="0" dirty="0">
                <a:solidFill>
                  <a:schemeClr val="tx1"/>
                </a:solidFill>
                <a:latin typeface="+mn-lt"/>
                <a:ea typeface="+mn-ea"/>
                <a:cs typeface="+mn-cs"/>
              </a:rPr>
              <a:t>occurs when the level of antibodies in one or more of the four IgG subclasses is selectively decreased while total IgG levels are normal. </a:t>
            </a:r>
          </a:p>
          <a:p>
            <a:r>
              <a:rPr lang="en-US" sz="1200" b="0" i="0" u="none" strike="noStrike" kern="1200" baseline="0" dirty="0">
                <a:solidFill>
                  <a:schemeClr val="tx1"/>
                </a:solidFill>
                <a:latin typeface="+mn-lt"/>
                <a:ea typeface="+mn-ea"/>
                <a:cs typeface="+mn-cs"/>
              </a:rPr>
              <a:t>Normal individuals can express low levels of one or more subclasses, so a history of recurrent infections is important. </a:t>
            </a:r>
          </a:p>
          <a:p>
            <a:r>
              <a:rPr lang="en-US" sz="1200" b="0" i="0" u="none" strike="noStrike" kern="1200" baseline="0" dirty="0">
                <a:solidFill>
                  <a:schemeClr val="tx1"/>
                </a:solidFill>
                <a:latin typeface="+mn-lt"/>
                <a:ea typeface="+mn-ea"/>
                <a:cs typeface="+mn-cs"/>
              </a:rPr>
              <a:t>An inability to synthesize specific antibody titers to protein or polysaccharide antigens is the best marker of IgG subclass deficiency associated with recurrent infections and requiring  therapy.</a:t>
            </a:r>
            <a:endParaRPr lang="en-US" dirty="0"/>
          </a:p>
        </p:txBody>
      </p:sp>
      <p:sp>
        <p:nvSpPr>
          <p:cNvPr id="4" name="Slide Number Placeholder 3"/>
          <p:cNvSpPr>
            <a:spLocks noGrp="1"/>
          </p:cNvSpPr>
          <p:nvPr>
            <p:ph type="sldNum" sz="quarter" idx="10"/>
          </p:nvPr>
        </p:nvSpPr>
        <p:spPr/>
        <p:txBody>
          <a:bodyPr/>
          <a:lstStyle/>
          <a:p>
            <a:pPr algn="l">
              <a:defRPr/>
            </a:pPr>
            <a:fld id="{644D2127-6A18-4A7F-B8F4-F1E1266C297C}" type="slidenum">
              <a:rPr lang="en-US" smtClean="0">
                <a:solidFill>
                  <a:prstClr val="black"/>
                </a:solidFill>
              </a:rPr>
              <a:pPr algn="l">
                <a:defRPr/>
              </a:pPr>
              <a:t>34</a:t>
            </a:fld>
            <a:endParaRPr lang="en-US">
              <a:solidFill>
                <a:prstClr val="black"/>
              </a:solidFill>
            </a:endParaRPr>
          </a:p>
        </p:txBody>
      </p:sp>
    </p:spTree>
    <p:extLst>
      <p:ext uri="{BB962C8B-B14F-4D97-AF65-F5344CB8AC3E}">
        <p14:creationId xmlns:p14="http://schemas.microsoft.com/office/powerpoint/2010/main" val="303582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The most common form of HIGM syndrome results from a defect or deficiency of a protein that is found on the surface of activated T-lymphocytes. The affected protein is called CD40 ligand because it binds, or ligates, to a protein on B-lymphocytes called CD40. CD40 ligand is made by a gene on the X-chromosome. Therefore, inherited as an X-linked recessive trait.</a:t>
            </a:r>
          </a:p>
          <a:p>
            <a:endParaRPr lang="en-US" dirty="0"/>
          </a:p>
        </p:txBody>
      </p:sp>
      <p:sp>
        <p:nvSpPr>
          <p:cNvPr id="4" name="عنصر نائب لرقم الشريحة 3"/>
          <p:cNvSpPr>
            <a:spLocks noGrp="1"/>
          </p:cNvSpPr>
          <p:nvPr>
            <p:ph type="sldNum" sz="quarter" idx="10"/>
          </p:nvPr>
        </p:nvSpPr>
        <p:spPr/>
        <p:txBody>
          <a:bodyPr/>
          <a:lstStyle/>
          <a:p>
            <a:fld id="{2D998F42-F1EA-4435-B56E-249DB51BC202}"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68597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Transient hypogammaglobulinemia of infancy </a:t>
            </a:r>
            <a:r>
              <a:rPr lang="en-US" sz="1200" b="0" i="0" u="none" strike="noStrike" kern="1200" baseline="0" dirty="0">
                <a:solidFill>
                  <a:schemeClr val="tx1"/>
                </a:solidFill>
                <a:latin typeface="+mn-lt"/>
                <a:ea typeface="+mn-ea"/>
                <a:cs typeface="+mn-cs"/>
              </a:rPr>
              <a:t>is a temporary condition characterized by delayed immunoglobulin production. The pathogenesis of this disorder is unknown</a:t>
            </a:r>
          </a:p>
          <a:p>
            <a:r>
              <a:rPr lang="en-US" sz="1200" b="0" i="0" u="none" strike="noStrike" kern="1200" baseline="0" dirty="0">
                <a:solidFill>
                  <a:schemeClr val="tx1"/>
                </a:solidFill>
                <a:latin typeface="+mn-lt"/>
                <a:ea typeface="+mn-ea"/>
                <a:cs typeface="+mn-cs"/>
              </a:rPr>
              <a:t>but is thought to result from a prolongation of the physiologic hypogammaglobulinemia of infancy. </a:t>
            </a:r>
          </a:p>
          <a:p>
            <a:r>
              <a:rPr lang="en-US" sz="1200" b="0" i="0" u="none" strike="noStrike" kern="1200" baseline="0" dirty="0">
                <a:solidFill>
                  <a:schemeClr val="tx1"/>
                </a:solidFill>
                <a:latin typeface="+mn-lt"/>
                <a:ea typeface="+mn-ea"/>
                <a:cs typeface="+mn-cs"/>
              </a:rPr>
              <a:t>The immunoglobulin nadir at 6 months of age is accentuated, with immunoglobulin levels less than 200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Immunoglobulin levels remain diminished throughout the first year of life and</a:t>
            </a:r>
            <a:endParaRPr lang="en-US" dirty="0"/>
          </a:p>
        </p:txBody>
      </p:sp>
      <p:sp>
        <p:nvSpPr>
          <p:cNvPr id="4" name="Slide Number Placeholder 3"/>
          <p:cNvSpPr>
            <a:spLocks noGrp="1"/>
          </p:cNvSpPr>
          <p:nvPr>
            <p:ph type="sldNum" sz="quarter" idx="10"/>
          </p:nvPr>
        </p:nvSpPr>
        <p:spPr/>
        <p:txBody>
          <a:bodyPr/>
          <a:lstStyle/>
          <a:p>
            <a:pPr algn="l">
              <a:defRPr/>
            </a:pPr>
            <a:fld id="{644D2127-6A18-4A7F-B8F4-F1E1266C297C}" type="slidenum">
              <a:rPr lang="en-US" smtClean="0">
                <a:solidFill>
                  <a:prstClr val="black"/>
                </a:solidFill>
              </a:rPr>
              <a:pPr algn="l">
                <a:defRPr/>
              </a:pPr>
              <a:t>41</a:t>
            </a:fld>
            <a:endParaRPr lang="en-US">
              <a:solidFill>
                <a:prstClr val="black"/>
              </a:solidFill>
            </a:endParaRPr>
          </a:p>
        </p:txBody>
      </p:sp>
    </p:spTree>
    <p:extLst>
      <p:ext uri="{BB962C8B-B14F-4D97-AF65-F5344CB8AC3E}">
        <p14:creationId xmlns:p14="http://schemas.microsoft.com/office/powerpoint/2010/main" val="353313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pPr algn="l">
              <a:defRPr/>
            </a:pPr>
            <a:fld id="{644D2127-6A18-4A7F-B8F4-F1E1266C297C}" type="slidenum">
              <a:rPr lang="en-US" smtClean="0">
                <a:solidFill>
                  <a:prstClr val="black"/>
                </a:solidFill>
              </a:rPr>
              <a:pPr algn="l">
                <a:defRPr/>
              </a:pPr>
              <a:t>43</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a:t>DiGeorge syndrome, </a:t>
            </a:r>
            <a:r>
              <a:rPr lang="en-US"/>
              <a:t>also known as </a:t>
            </a:r>
            <a:r>
              <a:rPr lang="en-US" b="1"/>
              <a:t>velocardiofacial syndrome</a:t>
            </a:r>
          </a:p>
          <a:p>
            <a:pPr>
              <a:spcBef>
                <a:spcPct val="0"/>
              </a:spcBef>
            </a:pPr>
            <a:r>
              <a:rPr lang="en-US"/>
              <a:t>or </a:t>
            </a:r>
            <a:r>
              <a:rPr lang="en-US" b="1"/>
              <a:t>CATCH 22 syndrome (c</a:t>
            </a:r>
            <a:r>
              <a:rPr lang="en-US"/>
              <a:t>ardiac anomalies, </a:t>
            </a:r>
            <a:r>
              <a:rPr lang="en-US" b="1"/>
              <a:t>a</a:t>
            </a:r>
            <a:r>
              <a:rPr lang="en-US"/>
              <a:t>bnormal</a:t>
            </a:r>
          </a:p>
          <a:p>
            <a:pPr>
              <a:spcBef>
                <a:spcPct val="0"/>
              </a:spcBef>
            </a:pPr>
            <a:r>
              <a:rPr lang="en-US"/>
              <a:t>facies, </a:t>
            </a:r>
            <a:r>
              <a:rPr lang="en-US" b="1"/>
              <a:t>t</a:t>
            </a:r>
            <a:r>
              <a:rPr lang="en-US"/>
              <a:t>hymic hypoplasia, </a:t>
            </a:r>
            <a:r>
              <a:rPr lang="en-US" b="1"/>
              <a:t>c</a:t>
            </a:r>
            <a:r>
              <a:rPr lang="en-US"/>
              <a:t>left palate, and   </a:t>
            </a:r>
            <a:r>
              <a:rPr lang="en-US" b="1"/>
              <a:t>h</a:t>
            </a:r>
            <a:r>
              <a:rPr lang="en-US"/>
              <a:t>ypocalcemia),   </a:t>
            </a:r>
          </a:p>
          <a:p>
            <a:pPr>
              <a:spcBef>
                <a:spcPct val="0"/>
              </a:spcBef>
            </a:pPr>
            <a:r>
              <a:rPr lang="en-US"/>
              <a:t>is the result of dysmorphogenesis of the third and fourth pharyngeal pouches, resulting in hypoplasia of the thymus required for T-cell maturation.</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defRPr/>
            </a:pPr>
            <a:fld id="{F686CAD0-D330-411E-877F-4675EBB9B1A8}" type="slidenum">
              <a:rPr lang="en-US">
                <a:solidFill>
                  <a:prstClr val="black"/>
                </a:solidFill>
                <a:ea typeface="Arial (Headings)"/>
                <a:cs typeface="Arial (Headings)"/>
              </a:rPr>
              <a:pPr fontAlgn="base">
                <a:spcBef>
                  <a:spcPct val="0"/>
                </a:spcBef>
                <a:spcAft>
                  <a:spcPct val="0"/>
                </a:spcAft>
                <a:defRPr/>
              </a:pPr>
              <a:t>47</a:t>
            </a:fld>
            <a:endParaRPr lang="en-US">
              <a:solidFill>
                <a:prstClr val="black"/>
              </a:solidFill>
              <a:ea typeface="Arial (Headings)"/>
              <a:cs typeface="Arial (Heading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4</a:t>
            </a:fld>
            <a:endParaRPr lang="en-US"/>
          </a:p>
        </p:txBody>
      </p:sp>
    </p:spTree>
    <p:extLst>
      <p:ext uri="{BB962C8B-B14F-4D97-AF65-F5344CB8AC3E}">
        <p14:creationId xmlns:p14="http://schemas.microsoft.com/office/powerpoint/2010/main" val="1638715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altLang="en-US" b="1" dirty="0">
                <a:solidFill>
                  <a:srgbClr val="FFFF00"/>
                </a:solidFill>
                <a:effectLst>
                  <a:outerShdw blurRad="38100" dist="38100" dir="2700000" algn="tl">
                    <a:srgbClr val="000000">
                      <a:alpha val="43137"/>
                    </a:srgbClr>
                  </a:outerShdw>
                </a:effectLst>
              </a:rPr>
              <a:t>Genetics</a:t>
            </a:r>
            <a:r>
              <a:rPr lang="en-US" altLang="en-US" dirty="0">
                <a:solidFill>
                  <a:schemeClr val="bg1"/>
                </a:solidFill>
                <a:effectLst>
                  <a:outerShdw blurRad="38100" dist="38100" dir="2700000" algn="tl">
                    <a:srgbClr val="000000">
                      <a:alpha val="43137"/>
                    </a:srgbClr>
                  </a:outerShdw>
                </a:effectLst>
              </a:rPr>
              <a:t>: </a:t>
            </a:r>
            <a:r>
              <a:rPr lang="en-US" altLang="en-US" dirty="0">
                <a:solidFill>
                  <a:schemeClr val="bg1"/>
                </a:solidFill>
              </a:rPr>
              <a:t>22q 11.2 ( or 10p ) deletion </a:t>
            </a:r>
            <a:r>
              <a:rPr lang="en-US" dirty="0">
                <a:solidFill>
                  <a:schemeClr val="bg1"/>
                </a:solidFill>
                <a:latin typeface="Arial (Body)"/>
              </a:rPr>
              <a:t>The classical presentation for DGS is </a:t>
            </a: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defRPr/>
            </a:pPr>
            <a:fld id="{65B497AA-BF65-4D4E-8210-C664DAC1043B}" type="slidenum">
              <a:rPr lang="en-US">
                <a:solidFill>
                  <a:prstClr val="black"/>
                </a:solidFill>
                <a:ea typeface="Arial (Headings)"/>
                <a:cs typeface="Arial (Headings)"/>
              </a:rPr>
              <a:pPr fontAlgn="base">
                <a:spcBef>
                  <a:spcPct val="0"/>
                </a:spcBef>
                <a:spcAft>
                  <a:spcPct val="0"/>
                </a:spcAft>
                <a:defRPr/>
              </a:pPr>
              <a:t>48</a:t>
            </a:fld>
            <a:endParaRPr lang="en-US">
              <a:solidFill>
                <a:prstClr val="black"/>
              </a:solidFill>
              <a:ea typeface="Arial (Headings)"/>
              <a:cs typeface="Arial (Heading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chemeClr val="bg1"/>
                </a:solidFill>
              </a:rPr>
              <a:t>Dysmorphogenesis of the third and fourth pharyngeal pouches; microdeletion 22q11.2</a:t>
            </a:r>
          </a:p>
          <a:p>
            <a:pPr>
              <a:spcBef>
                <a:spcPct val="0"/>
              </a:spcBef>
            </a:pPr>
            <a:r>
              <a:rPr lang="en-US">
                <a:solidFill>
                  <a:schemeClr val="bg1"/>
                </a:solidFill>
              </a:rPr>
              <a:t>– Thymic hypoplasia</a:t>
            </a:r>
          </a:p>
          <a:p>
            <a:pPr>
              <a:spcBef>
                <a:spcPct val="0"/>
              </a:spcBef>
            </a:pPr>
            <a:r>
              <a:rPr lang="en-US">
                <a:solidFill>
                  <a:schemeClr val="bg1"/>
                </a:solidFill>
              </a:rPr>
              <a:t>– Parathyroid hypoplasia causes neonatal hypocalcemic seizures; tetany</a:t>
            </a:r>
          </a:p>
          <a:p>
            <a:pPr>
              <a:spcBef>
                <a:spcPct val="0"/>
              </a:spcBef>
            </a:pPr>
            <a:r>
              <a:rPr lang="en-US">
                <a:solidFill>
                  <a:schemeClr val="bg1"/>
                </a:solidFill>
              </a:rPr>
              <a:t>– Anomalies of great vessels (e.g., right aortic arch)</a:t>
            </a:r>
          </a:p>
          <a:p>
            <a:pPr>
              <a:spcBef>
                <a:spcPct val="0"/>
              </a:spcBef>
            </a:pPr>
            <a:r>
              <a:rPr lang="en-US">
                <a:solidFill>
                  <a:schemeClr val="bg1"/>
                </a:solidFill>
              </a:rPr>
              <a:t>– Other CHD (conotruncal lesions, ASD, VSD)</a:t>
            </a:r>
          </a:p>
          <a:p>
            <a:pPr>
              <a:spcBef>
                <a:spcPct val="0"/>
              </a:spcBef>
            </a:pPr>
            <a:r>
              <a:rPr lang="en-US">
                <a:solidFill>
                  <a:schemeClr val="bg1"/>
                </a:solidFill>
              </a:rPr>
              <a:t>– Esophageal atresia</a:t>
            </a:r>
          </a:p>
          <a:p>
            <a:pPr>
              <a:spcBef>
                <a:spcPct val="0"/>
              </a:spcBef>
            </a:pPr>
            <a:r>
              <a:rPr lang="en-US">
                <a:solidFill>
                  <a:schemeClr val="bg1"/>
                </a:solidFill>
              </a:rPr>
              <a:t>– Bifid uvula</a:t>
            </a:r>
          </a:p>
          <a:p>
            <a:pPr>
              <a:spcBef>
                <a:spcPct val="0"/>
              </a:spcBef>
            </a:pPr>
            <a:r>
              <a:rPr lang="en-US">
                <a:solidFill>
                  <a:schemeClr val="bg1"/>
                </a:solidFill>
              </a:rPr>
              <a:t>– Dysmorphic features</a:t>
            </a:r>
            <a:endParaRPr lang="en-US" altLang="en-US">
              <a:solidFill>
                <a:schemeClr val="bg1"/>
              </a:solidFill>
            </a:endParaRPr>
          </a:p>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defRPr/>
            </a:pPr>
            <a:fld id="{D5991CC7-AA86-4B6B-9F62-D2135A55C014}" type="slidenum">
              <a:rPr lang="en-US">
                <a:solidFill>
                  <a:prstClr val="black"/>
                </a:solidFill>
                <a:ea typeface="Arial (Headings)"/>
                <a:cs typeface="Arial (Headings)"/>
              </a:rPr>
              <a:pPr fontAlgn="base">
                <a:spcBef>
                  <a:spcPct val="0"/>
                </a:spcBef>
                <a:spcAft>
                  <a:spcPct val="0"/>
                </a:spcAft>
                <a:defRPr/>
              </a:pPr>
              <a:t>49</a:t>
            </a:fld>
            <a:endParaRPr lang="en-US">
              <a:solidFill>
                <a:prstClr val="black"/>
              </a:solidFill>
              <a:ea typeface="Arial (Headings)"/>
              <a:cs typeface="Arial (Heading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defRPr/>
            </a:pPr>
            <a:fld id="{1214AA50-9EAD-414A-BF95-3067FFB570B2}" type="slidenum">
              <a:rPr lang="en-US">
                <a:solidFill>
                  <a:prstClr val="black"/>
                </a:solidFill>
                <a:ea typeface="Arial (Headings)"/>
                <a:cs typeface="Arial (Headings)"/>
              </a:rPr>
              <a:pPr fontAlgn="base">
                <a:spcBef>
                  <a:spcPct val="0"/>
                </a:spcBef>
                <a:spcAft>
                  <a:spcPct val="0"/>
                </a:spcAft>
                <a:defRPr/>
              </a:pPr>
              <a:t>52</a:t>
            </a:fld>
            <a:endParaRPr lang="en-US">
              <a:solidFill>
                <a:prstClr val="black"/>
              </a:solidFill>
              <a:ea typeface="Arial (Headings)"/>
              <a:cs typeface="Arial (Heading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Graft vs.</a:t>
            </a:r>
            <a:r>
              <a:rPr lang="en-US" baseline="0" dirty="0"/>
              <a:t> host disease  </a:t>
            </a:r>
            <a:endParaRPr lang="en-US" dirty="0"/>
          </a:p>
        </p:txBody>
      </p:sp>
      <p:sp>
        <p:nvSpPr>
          <p:cNvPr id="4" name="عنصر نائب لرقم الشريحة 3"/>
          <p:cNvSpPr>
            <a:spLocks noGrp="1"/>
          </p:cNvSpPr>
          <p:nvPr>
            <p:ph type="sldNum" sz="quarter" idx="10"/>
          </p:nvPr>
        </p:nvSpPr>
        <p:spPr/>
        <p:txBody>
          <a:bodyPr/>
          <a:lstStyle/>
          <a:p>
            <a:pPr>
              <a:defRPr/>
            </a:pPr>
            <a:fld id="{644D2127-6A18-4A7F-B8F4-F1E1266C297C}"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F7C83194-6C62-4160-B514-16137C85B2A6}" type="slidenum">
              <a:rPr lang="ar-JO" smtClean="0">
                <a:solidFill>
                  <a:prstClr val="black"/>
                </a:solidFill>
              </a:rPr>
              <a:pPr/>
              <a:t>73</a:t>
            </a:fld>
            <a:endParaRPr lang="ar-JO">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a:t>
            </a:r>
            <a:r>
              <a:rPr lang="en-US" dirty="0" err="1" smtClean="0"/>
              <a:t>choronic</a:t>
            </a:r>
            <a:r>
              <a:rPr lang="en-US" baseline="0" dirty="0" smtClean="0"/>
              <a:t> </a:t>
            </a:r>
            <a:r>
              <a:rPr lang="en-US" baseline="0" dirty="0" err="1" smtClean="0"/>
              <a:t>granulomatuos</a:t>
            </a:r>
            <a:r>
              <a:rPr lang="en-US" baseline="0" dirty="0" smtClean="0"/>
              <a:t> d </a:t>
            </a:r>
          </a:p>
          <a:p>
            <a:r>
              <a:rPr lang="en-US" baseline="0" dirty="0" smtClean="0"/>
              <a:t>Sever compound immune deficiency</a:t>
            </a:r>
          </a:p>
          <a:p>
            <a:r>
              <a:rPr lang="en-US" baseline="0" dirty="0" smtClean="0"/>
              <a:t> leukocyte adhesion dysfunction  </a:t>
            </a:r>
          </a:p>
          <a:p>
            <a:r>
              <a:rPr lang="en-US" baseline="0" dirty="0" smtClean="0"/>
              <a:t> </a:t>
            </a:r>
          </a:p>
        </p:txBody>
      </p:sp>
      <p:sp>
        <p:nvSpPr>
          <p:cNvPr id="4" name="عنصر نائب لرقم الشريحة 3"/>
          <p:cNvSpPr>
            <a:spLocks noGrp="1"/>
          </p:cNvSpPr>
          <p:nvPr>
            <p:ph type="sldNum" sz="quarter" idx="10"/>
          </p:nvPr>
        </p:nvSpPr>
        <p:spPr/>
        <p:txBody>
          <a:bodyPr/>
          <a:lstStyle/>
          <a:p>
            <a:fld id="{F7C83194-6C62-4160-B514-16137C85B2A6}" type="slidenum">
              <a:rPr lang="ar-JO" smtClean="0">
                <a:solidFill>
                  <a:prstClr val="black"/>
                </a:solidFill>
              </a:rPr>
              <a:pPr/>
              <a:t>76</a:t>
            </a:fld>
            <a:endParaRPr lang="ar-JO">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a:t>
            </a:r>
            <a:endParaRPr lang="ar-JO" dirty="0"/>
          </a:p>
        </p:txBody>
      </p:sp>
      <p:sp>
        <p:nvSpPr>
          <p:cNvPr id="4" name="عنصر نائب لرقم الشريحة 3"/>
          <p:cNvSpPr>
            <a:spLocks noGrp="1"/>
          </p:cNvSpPr>
          <p:nvPr>
            <p:ph type="sldNum" sz="quarter" idx="10"/>
          </p:nvPr>
        </p:nvSpPr>
        <p:spPr/>
        <p:txBody>
          <a:bodyPr/>
          <a:lstStyle/>
          <a:p>
            <a:fld id="{F7C83194-6C62-4160-B514-16137C85B2A6}" type="slidenum">
              <a:rPr lang="ar-JO" smtClean="0">
                <a:solidFill>
                  <a:prstClr val="black"/>
                </a:solidFill>
              </a:rPr>
              <a:pPr/>
              <a:t>77</a:t>
            </a:fld>
            <a:endParaRPr lang="ar-JO">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 the </a:t>
            </a:r>
            <a:r>
              <a:rPr lang="en-US" dirty="0" err="1" smtClean="0"/>
              <a:t>phago</a:t>
            </a:r>
            <a:r>
              <a:rPr lang="en-US"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latin typeface="+mn-lt"/>
                <a:ea typeface="+mn-ea"/>
                <a:cs typeface="+mn-cs"/>
                <a:hlinkClick r:id="rId3"/>
              </a:rPr>
              <a:t>50% </a:t>
            </a:r>
            <a:r>
              <a:rPr lang="en-US" sz="1200" b="0" i="0" u="sng" kern="1200" dirty="0" err="1" smtClean="0">
                <a:solidFill>
                  <a:schemeClr val="tx1"/>
                </a:solidFill>
                <a:latin typeface="+mn-lt"/>
                <a:ea typeface="+mn-ea"/>
                <a:cs typeface="+mn-cs"/>
                <a:hlinkClick r:id="rId3"/>
              </a:rPr>
              <a:t>Haemolytic</a:t>
            </a:r>
            <a:r>
              <a:rPr lang="en-US" sz="1200" b="0" i="0" u="sng" kern="1200" dirty="0" smtClean="0">
                <a:solidFill>
                  <a:schemeClr val="tx1"/>
                </a:solidFill>
                <a:latin typeface="+mn-lt"/>
                <a:ea typeface="+mn-ea"/>
                <a:cs typeface="+mn-cs"/>
                <a:hlinkClick r:id="rId3"/>
              </a:rPr>
              <a:t> Complement </a:t>
            </a:r>
          </a:p>
          <a:p>
            <a:endParaRPr lang="ar-JO" dirty="0"/>
          </a:p>
        </p:txBody>
      </p:sp>
      <p:sp>
        <p:nvSpPr>
          <p:cNvPr id="4" name="عنصر نائب لرقم الشريحة 3"/>
          <p:cNvSpPr>
            <a:spLocks noGrp="1"/>
          </p:cNvSpPr>
          <p:nvPr>
            <p:ph type="sldNum" sz="quarter" idx="10"/>
          </p:nvPr>
        </p:nvSpPr>
        <p:spPr/>
        <p:txBody>
          <a:bodyPr/>
          <a:lstStyle/>
          <a:p>
            <a:fld id="{F7C83194-6C62-4160-B514-16137C85B2A6}" type="slidenum">
              <a:rPr lang="ar-JO" smtClean="0">
                <a:solidFill>
                  <a:prstClr val="black"/>
                </a:solidFill>
              </a:rPr>
              <a:pPr/>
              <a:t>80</a:t>
            </a:fld>
            <a:endParaRPr lang="ar-JO">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number of infections is 6-8 URI’s per year.</a:t>
            </a:r>
          </a:p>
          <a:p>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6</a:t>
            </a:fld>
            <a:endParaRPr lang="en-US"/>
          </a:p>
        </p:txBody>
      </p:sp>
    </p:spTree>
    <p:extLst>
      <p:ext uri="{BB962C8B-B14F-4D97-AF65-F5344CB8AC3E}">
        <p14:creationId xmlns:p14="http://schemas.microsoft.com/office/powerpoint/2010/main" val="123568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Aspiration syndromes (</a:t>
            </a:r>
            <a:r>
              <a:rPr lang="fr-FR" sz="1200" b="0" i="0" u="none" strike="noStrike" kern="1200" baseline="0" dirty="0" err="1">
                <a:solidFill>
                  <a:schemeClr val="tx1"/>
                </a:solidFill>
                <a:latin typeface="+mn-lt"/>
                <a:ea typeface="+mn-ea"/>
                <a:cs typeface="+mn-cs"/>
              </a:rPr>
              <a:t>gastroesophageal</a:t>
            </a:r>
            <a:r>
              <a:rPr lang="fr-FR" sz="1200" b="0" i="0" u="none" strike="noStrike" kern="1200" baseline="0" dirty="0">
                <a:solidFill>
                  <a:schemeClr val="tx1"/>
                </a:solidFill>
                <a:latin typeface="+mn-lt"/>
                <a:ea typeface="+mn-ea"/>
                <a:cs typeface="+mn-cs"/>
              </a:rPr>
              <a:t> reflux, ineffective </a:t>
            </a:r>
            <a:r>
              <a:rPr lang="fr-FR" sz="1200" b="0" i="0" u="none" strike="noStrike" kern="1200" baseline="0" dirty="0" err="1">
                <a:solidFill>
                  <a:schemeClr val="tx1"/>
                </a:solidFill>
                <a:latin typeface="+mn-lt"/>
                <a:ea typeface="+mn-ea"/>
                <a:cs typeface="+mn-cs"/>
              </a:rPr>
              <a:t>cough</a:t>
            </a:r>
            <a:r>
              <a:rPr lang="fr-F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foreign body)</a:t>
            </a:r>
          </a:p>
          <a:p>
            <a:r>
              <a:rPr lang="en-US" sz="1200" b="0" i="0" u="none" strike="noStrike" kern="1200" baseline="0" dirty="0">
                <a:solidFill>
                  <a:schemeClr val="tx1"/>
                </a:solidFill>
                <a:latin typeface="+mn-lt"/>
                <a:ea typeface="+mn-ea"/>
                <a:cs typeface="+mn-cs"/>
              </a:rPr>
              <a:t>Cleft palate</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eustachian</a:t>
            </a:r>
            <a:r>
              <a:rPr lang="en-US" sz="1200" b="0" i="0" u="none" strike="noStrike" kern="1200" baseline="0" dirty="0">
                <a:solidFill>
                  <a:schemeClr val="tx1"/>
                </a:solidFill>
                <a:latin typeface="+mn-lt"/>
                <a:ea typeface="+mn-ea"/>
                <a:cs typeface="+mn-cs"/>
              </a:rPr>
              <a:t> tube dysfunction</a:t>
            </a:r>
          </a:p>
          <a:p>
            <a:r>
              <a:rPr lang="en-US" sz="1200" b="0" i="0" u="none" strike="noStrike" kern="1200" baseline="0" dirty="0">
                <a:solidFill>
                  <a:schemeClr val="tx1"/>
                </a:solidFill>
                <a:latin typeface="+mn-lt"/>
                <a:ea typeface="+mn-ea"/>
                <a:cs typeface="+mn-cs"/>
              </a:rPr>
              <a:t>Nasal polyps</a:t>
            </a:r>
          </a:p>
          <a:p>
            <a:r>
              <a:rPr lang="en-US" sz="1200" b="0" i="0" u="none" strike="noStrike" kern="1200" baseline="0" dirty="0">
                <a:solidFill>
                  <a:schemeClr val="tx1"/>
                </a:solidFill>
                <a:latin typeface="+mn-lt"/>
                <a:ea typeface="+mn-ea"/>
                <a:cs typeface="+mn-cs"/>
              </a:rPr>
              <a:t>Obstruction of paranasal sinus drainage (</a:t>
            </a:r>
            <a:r>
              <a:rPr lang="en-US" sz="1200" b="0" i="0" u="none" strike="noStrike" kern="1200" baseline="0" dirty="0" err="1">
                <a:solidFill>
                  <a:schemeClr val="tx1"/>
                </a:solidFill>
                <a:latin typeface="+mn-lt"/>
                <a:ea typeface="+mn-ea"/>
                <a:cs typeface="+mn-cs"/>
              </a:rPr>
              <a:t>osteomeatal</a:t>
            </a:r>
            <a:r>
              <a:rPr lang="en-US" sz="1200" b="0" i="0" u="none" strike="noStrike" kern="1200" baseline="0" dirty="0">
                <a:solidFill>
                  <a:schemeClr val="tx1"/>
                </a:solidFill>
                <a:latin typeface="+mn-lt"/>
                <a:ea typeface="+mn-ea"/>
                <a:cs typeface="+mn-cs"/>
              </a:rPr>
              <a:t> complex</a:t>
            </a:r>
          </a:p>
          <a:p>
            <a:r>
              <a:rPr lang="en-US" sz="1200" b="0" i="0" u="none" strike="noStrike" kern="1200" baseline="0" dirty="0">
                <a:solidFill>
                  <a:schemeClr val="tx1"/>
                </a:solidFill>
                <a:latin typeface="+mn-lt"/>
                <a:ea typeface="+mn-ea"/>
                <a:cs typeface="+mn-cs"/>
              </a:rPr>
              <a:t>disease)</a:t>
            </a:r>
          </a:p>
          <a:p>
            <a:r>
              <a:rPr lang="en-US" sz="1200" b="0" i="0" u="none" strike="noStrike" kern="1200" baseline="0" dirty="0">
                <a:solidFill>
                  <a:schemeClr val="tx1"/>
                </a:solidFill>
                <a:latin typeface="+mn-lt"/>
                <a:ea typeface="+mn-ea"/>
                <a:cs typeface="+mn-cs"/>
              </a:rPr>
              <a:t>Posttraumatic or congenital sinus tracts (CSF rhinorrhea) </a:t>
            </a:r>
          </a:p>
          <a:p>
            <a:r>
              <a:rPr lang="en-US" sz="1200" b="0" i="0" u="none" strike="noStrike" kern="1200" baseline="0" dirty="0">
                <a:solidFill>
                  <a:schemeClr val="tx1"/>
                </a:solidFill>
                <a:latin typeface="+mn-lt"/>
                <a:ea typeface="+mn-ea"/>
                <a:cs typeface="+mn-cs"/>
              </a:rPr>
              <a:t>Tracheoesophageal fistula, </a:t>
            </a:r>
            <a:r>
              <a:rPr lang="en-US" sz="1200" b="0" i="0" u="none" strike="noStrike" kern="1200" baseline="0" dirty="0" err="1">
                <a:solidFill>
                  <a:schemeClr val="tx1"/>
                </a:solidFill>
                <a:latin typeface="+mn-lt"/>
                <a:ea typeface="+mn-ea"/>
                <a:cs typeface="+mn-cs"/>
              </a:rPr>
              <a:t>bronchobiliary</a:t>
            </a:r>
            <a:r>
              <a:rPr lang="en-US" sz="1200" b="0" i="0" u="none" strike="noStrike" kern="1200" baseline="0" dirty="0">
                <a:solidFill>
                  <a:schemeClr val="tx1"/>
                </a:solidFill>
                <a:latin typeface="+mn-lt"/>
                <a:ea typeface="+mn-ea"/>
                <a:cs typeface="+mn-cs"/>
              </a:rPr>
              <a:t> fistula</a:t>
            </a:r>
          </a:p>
          <a:p>
            <a:r>
              <a:rPr lang="en-US" sz="1200" b="0" i="0" u="none" strike="noStrike" kern="1200" baseline="0" dirty="0">
                <a:solidFill>
                  <a:schemeClr val="tx1"/>
                </a:solidFill>
                <a:latin typeface="+mn-lt"/>
                <a:ea typeface="+mn-ea"/>
                <a:cs typeface="+mn-cs"/>
              </a:rPr>
              <a:t>Pulmonary sequestration, bronchogenic cysts</a:t>
            </a:r>
          </a:p>
          <a:p>
            <a:r>
              <a:rPr lang="en-US" sz="1200" b="0" i="0" u="none" strike="noStrike" kern="1200" baseline="0" dirty="0">
                <a:solidFill>
                  <a:schemeClr val="tx1"/>
                </a:solidFill>
                <a:latin typeface="+mn-lt"/>
                <a:ea typeface="+mn-ea"/>
                <a:cs typeface="+mn-cs"/>
              </a:rPr>
              <a:t>Vascular ring</a:t>
            </a:r>
          </a:p>
          <a:p>
            <a:r>
              <a:rPr lang="en-US" sz="1200" b="0" i="0" u="none" strike="noStrike" kern="1200" baseline="0" dirty="0">
                <a:solidFill>
                  <a:schemeClr val="tx1"/>
                </a:solidFill>
                <a:latin typeface="+mn-lt"/>
                <a:ea typeface="+mn-ea"/>
                <a:cs typeface="+mn-cs"/>
              </a:rPr>
              <a:t>Tumor, foreign body, or enlarged lymph nodes</a:t>
            </a:r>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8</a:t>
            </a:fld>
            <a:endParaRPr lang="en-US"/>
          </a:p>
        </p:txBody>
      </p:sp>
    </p:spTree>
    <p:extLst>
      <p:ext uri="{BB962C8B-B14F-4D97-AF65-F5344CB8AC3E}">
        <p14:creationId xmlns:p14="http://schemas.microsoft.com/office/powerpoint/2010/main" val="49350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Recurrent sinopulmonary infections with </a:t>
            </a:r>
            <a:r>
              <a:rPr lang="en-US" sz="1200" b="1" dirty="0">
                <a:solidFill>
                  <a:schemeClr val="bg1"/>
                </a:solidFill>
              </a:rPr>
              <a:t>encapsulated bacteria </a:t>
            </a:r>
            <a:r>
              <a:rPr lang="en-US" sz="1200" dirty="0">
                <a:solidFill>
                  <a:schemeClr val="bg1"/>
                </a:solidFill>
              </a:rPr>
              <a:t>suggest a defect in </a:t>
            </a:r>
            <a:r>
              <a:rPr lang="en-US" sz="1200" b="1" dirty="0">
                <a:solidFill>
                  <a:schemeClr val="bg1"/>
                </a:solidFill>
              </a:rPr>
              <a:t>antibody-mediated immunity </a:t>
            </a:r>
            <a:r>
              <a:rPr lang="en-US" sz="1200" dirty="0">
                <a:solidFill>
                  <a:schemeClr val="bg1"/>
                </a:solidFill>
              </a:rPr>
              <a:t>because these pathogens evade phagocytosis </a:t>
            </a:r>
          </a:p>
          <a:p>
            <a:r>
              <a:rPr lang="en-US" sz="1200" dirty="0">
                <a:solidFill>
                  <a:schemeClr val="bg1"/>
                </a:solidFill>
              </a:rPr>
              <a:t> Failure to thrive, diarrhea, malabsorption, and infections with opportunistic infections (i.e., fungi, </a:t>
            </a:r>
            <a:r>
              <a:rPr lang="en-US" sz="1200" i="1" dirty="0">
                <a:solidFill>
                  <a:schemeClr val="bg1"/>
                </a:solidFill>
              </a:rPr>
              <a:t>Candida </a:t>
            </a:r>
            <a:r>
              <a:rPr lang="en-US" sz="1200" dirty="0" err="1">
                <a:solidFill>
                  <a:schemeClr val="bg1"/>
                </a:solidFill>
              </a:rPr>
              <a:t>sp</a:t>
            </a:r>
            <a:r>
              <a:rPr lang="en-US" sz="1200" dirty="0">
                <a:solidFill>
                  <a:schemeClr val="bg1"/>
                </a:solidFill>
              </a:rPr>
              <a:t>, </a:t>
            </a:r>
            <a:r>
              <a:rPr lang="en-US" sz="1200" i="1" dirty="0">
                <a:solidFill>
                  <a:schemeClr val="bg1"/>
                </a:solidFill>
              </a:rPr>
              <a:t>Pneumocystis </a:t>
            </a:r>
            <a:r>
              <a:rPr lang="en-US" sz="1200" i="1" dirty="0" err="1">
                <a:solidFill>
                  <a:schemeClr val="bg1"/>
                </a:solidFill>
              </a:rPr>
              <a:t>jiroveci</a:t>
            </a:r>
            <a:r>
              <a:rPr lang="en-US" sz="1200" i="1" dirty="0">
                <a:solidFill>
                  <a:schemeClr val="bg1"/>
                </a:solidFill>
              </a:rPr>
              <a:t> [</a:t>
            </a:r>
            <a:r>
              <a:rPr lang="en-US" sz="1200" i="1" dirty="0" err="1">
                <a:solidFill>
                  <a:schemeClr val="bg1"/>
                </a:solidFill>
              </a:rPr>
              <a:t>carinii</a:t>
            </a:r>
            <a:r>
              <a:rPr lang="en-US" sz="1200" i="1" dirty="0">
                <a:solidFill>
                  <a:schemeClr val="bg1"/>
                </a:solidFill>
              </a:rPr>
              <a:t>]</a:t>
            </a:r>
            <a:r>
              <a:rPr lang="en-US" sz="1200" dirty="0">
                <a:solidFill>
                  <a:schemeClr val="bg1"/>
                </a:solidFill>
              </a:rPr>
              <a:t>) suggest T-cell immunodeficiency. </a:t>
            </a:r>
          </a:p>
          <a:p>
            <a:r>
              <a:rPr lang="en-US" sz="1200" dirty="0">
                <a:solidFill>
                  <a:schemeClr val="bg1"/>
                </a:solidFill>
              </a:rPr>
              <a:t> Recurrent viral infections can result from T-cell or NK-cell deficiency.</a:t>
            </a:r>
          </a:p>
          <a:p>
            <a:r>
              <a:rPr lang="en-US" sz="1200" dirty="0">
                <a:solidFill>
                  <a:schemeClr val="bg1"/>
                </a:solidFill>
              </a:rPr>
              <a:t> Deep-seated abscesses and infections with </a:t>
            </a:r>
            <a:r>
              <a:rPr lang="en-US" sz="1200" i="1" dirty="0">
                <a:solidFill>
                  <a:schemeClr val="bg1"/>
                </a:solidFill>
              </a:rPr>
              <a:t>Staphylococcus aureus, </a:t>
            </a:r>
            <a:r>
              <a:rPr lang="en-US" sz="1200" i="1" dirty="0" err="1">
                <a:solidFill>
                  <a:schemeClr val="bg1"/>
                </a:solidFill>
              </a:rPr>
              <a:t>Serratia</a:t>
            </a:r>
            <a:r>
              <a:rPr lang="en-US" sz="1200" i="1" dirty="0">
                <a:solidFill>
                  <a:schemeClr val="bg1"/>
                </a:solidFill>
              </a:rPr>
              <a:t> </a:t>
            </a:r>
            <a:r>
              <a:rPr lang="en-US" sz="1200" i="1" dirty="0" err="1">
                <a:solidFill>
                  <a:schemeClr val="bg1"/>
                </a:solidFill>
              </a:rPr>
              <a:t>marcescens</a:t>
            </a:r>
            <a:r>
              <a:rPr lang="en-US" sz="1200" i="1" dirty="0">
                <a:solidFill>
                  <a:schemeClr val="bg1"/>
                </a:solidFill>
              </a:rPr>
              <a:t>, </a:t>
            </a:r>
            <a:r>
              <a:rPr lang="en-US" sz="1200" dirty="0">
                <a:solidFill>
                  <a:schemeClr val="bg1"/>
                </a:solidFill>
              </a:rPr>
              <a:t>and </a:t>
            </a:r>
            <a:r>
              <a:rPr lang="en-US" sz="1200" i="1" dirty="0">
                <a:solidFill>
                  <a:schemeClr val="bg1"/>
                </a:solidFill>
              </a:rPr>
              <a:t>Aspergillus </a:t>
            </a:r>
            <a:r>
              <a:rPr lang="en-US" sz="1200" dirty="0">
                <a:solidFill>
                  <a:schemeClr val="bg1"/>
                </a:solidFill>
              </a:rPr>
              <a:t>suggest a disorder of neutrophil function, such as chronic granulomatous disease (CGD). </a:t>
            </a:r>
          </a:p>
          <a:p>
            <a:r>
              <a:rPr lang="en-US" sz="1200" dirty="0">
                <a:solidFill>
                  <a:schemeClr val="bg1"/>
                </a:solidFill>
              </a:rPr>
              <a:t>Delayed separation of the umbilical cord, especially in the presence of omphalitis and later onset periodontal disease, in addition to poorly formed </a:t>
            </a:r>
            <a:r>
              <a:rPr lang="fr-FR" sz="1200" dirty="0" err="1">
                <a:solidFill>
                  <a:schemeClr val="bg1"/>
                </a:solidFill>
              </a:rPr>
              <a:t>abscesses</a:t>
            </a:r>
            <a:r>
              <a:rPr lang="fr-FR" sz="1200" dirty="0">
                <a:solidFill>
                  <a:schemeClr val="bg1"/>
                </a:solidFill>
              </a:rPr>
              <a:t>, </a:t>
            </a:r>
            <a:r>
              <a:rPr lang="fr-FR" sz="1200" dirty="0" err="1">
                <a:solidFill>
                  <a:schemeClr val="bg1"/>
                </a:solidFill>
              </a:rPr>
              <a:t>indicates</a:t>
            </a:r>
            <a:r>
              <a:rPr lang="fr-FR" sz="1200" dirty="0">
                <a:solidFill>
                  <a:schemeClr val="bg1"/>
                </a:solidFill>
              </a:rPr>
              <a:t> </a:t>
            </a:r>
            <a:r>
              <a:rPr lang="fr-FR" sz="1200" dirty="0" err="1">
                <a:solidFill>
                  <a:schemeClr val="bg1"/>
                </a:solidFill>
              </a:rPr>
              <a:t>leukocyte</a:t>
            </a:r>
            <a:r>
              <a:rPr lang="fr-FR" sz="1200" dirty="0">
                <a:solidFill>
                  <a:schemeClr val="bg1"/>
                </a:solidFill>
              </a:rPr>
              <a:t> </a:t>
            </a:r>
            <a:r>
              <a:rPr lang="fr-FR" sz="1200" dirty="0" err="1">
                <a:solidFill>
                  <a:schemeClr val="bg1"/>
                </a:solidFill>
              </a:rPr>
              <a:t>adhesion</a:t>
            </a:r>
            <a:r>
              <a:rPr lang="fr-FR" sz="1200" dirty="0">
                <a:solidFill>
                  <a:schemeClr val="bg1"/>
                </a:solidFill>
              </a:rPr>
              <a:t> </a:t>
            </a:r>
            <a:r>
              <a:rPr lang="fr-FR" sz="1200" dirty="0" err="1">
                <a:solidFill>
                  <a:schemeClr val="bg1"/>
                </a:solidFill>
              </a:rPr>
              <a:t>deficiency</a:t>
            </a:r>
            <a:r>
              <a:rPr lang="fr-FR" sz="1200" dirty="0">
                <a:solidFill>
                  <a:schemeClr val="bg1"/>
                </a:solidFill>
              </a:rPr>
              <a:t>.</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9</a:t>
            </a:fld>
            <a:endParaRPr lang="en-US"/>
          </a:p>
        </p:txBody>
      </p:sp>
    </p:spTree>
    <p:extLst>
      <p:ext uri="{BB962C8B-B14F-4D97-AF65-F5344CB8AC3E}">
        <p14:creationId xmlns:p14="http://schemas.microsoft.com/office/powerpoint/2010/main" val="3265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Recurrent sinopulmonary infections with </a:t>
            </a:r>
            <a:r>
              <a:rPr lang="en-US" sz="1200" b="1" dirty="0">
                <a:solidFill>
                  <a:schemeClr val="bg1"/>
                </a:solidFill>
              </a:rPr>
              <a:t>encapsulated bacteria </a:t>
            </a:r>
            <a:r>
              <a:rPr lang="en-US" sz="1200" dirty="0">
                <a:solidFill>
                  <a:schemeClr val="bg1"/>
                </a:solidFill>
              </a:rPr>
              <a:t>suggest a defect in </a:t>
            </a:r>
            <a:r>
              <a:rPr lang="en-US" sz="1200" b="1" dirty="0">
                <a:solidFill>
                  <a:schemeClr val="bg1"/>
                </a:solidFill>
              </a:rPr>
              <a:t>antibody-mediated immunity </a:t>
            </a:r>
            <a:r>
              <a:rPr lang="en-US" sz="1200" dirty="0">
                <a:solidFill>
                  <a:schemeClr val="bg1"/>
                </a:solidFill>
              </a:rPr>
              <a:t>because these pathogens evade phagocytosis </a:t>
            </a:r>
          </a:p>
          <a:p>
            <a:r>
              <a:rPr lang="en-US" sz="1200" dirty="0">
                <a:solidFill>
                  <a:schemeClr val="bg1"/>
                </a:solidFill>
              </a:rPr>
              <a:t> Failure to thrive, diarrhea, malabsorption, and infections with opportunistic infections (i.e., fungi, </a:t>
            </a:r>
            <a:r>
              <a:rPr lang="en-US" sz="1200" i="1" dirty="0">
                <a:solidFill>
                  <a:schemeClr val="bg1"/>
                </a:solidFill>
              </a:rPr>
              <a:t>Candida </a:t>
            </a:r>
            <a:r>
              <a:rPr lang="en-US" sz="1200" dirty="0" err="1">
                <a:solidFill>
                  <a:schemeClr val="bg1"/>
                </a:solidFill>
              </a:rPr>
              <a:t>sp</a:t>
            </a:r>
            <a:r>
              <a:rPr lang="en-US" sz="1200" dirty="0">
                <a:solidFill>
                  <a:schemeClr val="bg1"/>
                </a:solidFill>
              </a:rPr>
              <a:t>, </a:t>
            </a:r>
            <a:r>
              <a:rPr lang="en-US" sz="1200" i="1" dirty="0">
                <a:solidFill>
                  <a:schemeClr val="bg1"/>
                </a:solidFill>
              </a:rPr>
              <a:t>Pneumocystis </a:t>
            </a:r>
            <a:r>
              <a:rPr lang="en-US" sz="1200" i="1" dirty="0" err="1">
                <a:solidFill>
                  <a:schemeClr val="bg1"/>
                </a:solidFill>
              </a:rPr>
              <a:t>jiroveci</a:t>
            </a:r>
            <a:r>
              <a:rPr lang="en-US" sz="1200" i="1" dirty="0">
                <a:solidFill>
                  <a:schemeClr val="bg1"/>
                </a:solidFill>
              </a:rPr>
              <a:t> [</a:t>
            </a:r>
            <a:r>
              <a:rPr lang="en-US" sz="1200" i="1" dirty="0" err="1">
                <a:solidFill>
                  <a:schemeClr val="bg1"/>
                </a:solidFill>
              </a:rPr>
              <a:t>carinii</a:t>
            </a:r>
            <a:r>
              <a:rPr lang="en-US" sz="1200" i="1" dirty="0">
                <a:solidFill>
                  <a:schemeClr val="bg1"/>
                </a:solidFill>
              </a:rPr>
              <a:t>]</a:t>
            </a:r>
            <a:r>
              <a:rPr lang="en-US" sz="1200" dirty="0">
                <a:solidFill>
                  <a:schemeClr val="bg1"/>
                </a:solidFill>
              </a:rPr>
              <a:t>) suggest T-cell immunodeficiency. </a:t>
            </a:r>
          </a:p>
          <a:p>
            <a:r>
              <a:rPr lang="en-US" sz="1200" dirty="0">
                <a:solidFill>
                  <a:schemeClr val="bg1"/>
                </a:solidFill>
              </a:rPr>
              <a:t> Recurrent viral infections can result from T-cell or NK-cell deficiency.</a:t>
            </a:r>
          </a:p>
          <a:p>
            <a:r>
              <a:rPr lang="en-US" sz="1200" dirty="0">
                <a:solidFill>
                  <a:schemeClr val="bg1"/>
                </a:solidFill>
              </a:rPr>
              <a:t> Deep-seated abscesses and infections with </a:t>
            </a:r>
            <a:r>
              <a:rPr lang="en-US" sz="1200" i="1" dirty="0">
                <a:solidFill>
                  <a:schemeClr val="bg1"/>
                </a:solidFill>
              </a:rPr>
              <a:t>Staphylococcus aureus, </a:t>
            </a:r>
            <a:r>
              <a:rPr lang="en-US" sz="1200" i="1" dirty="0" err="1">
                <a:solidFill>
                  <a:schemeClr val="bg1"/>
                </a:solidFill>
              </a:rPr>
              <a:t>Serratia</a:t>
            </a:r>
            <a:r>
              <a:rPr lang="en-US" sz="1200" i="1" dirty="0">
                <a:solidFill>
                  <a:schemeClr val="bg1"/>
                </a:solidFill>
              </a:rPr>
              <a:t> </a:t>
            </a:r>
            <a:r>
              <a:rPr lang="en-US" sz="1200" i="1" dirty="0" err="1">
                <a:solidFill>
                  <a:schemeClr val="bg1"/>
                </a:solidFill>
              </a:rPr>
              <a:t>marcescens</a:t>
            </a:r>
            <a:r>
              <a:rPr lang="en-US" sz="1200" i="1" dirty="0">
                <a:solidFill>
                  <a:schemeClr val="bg1"/>
                </a:solidFill>
              </a:rPr>
              <a:t>, </a:t>
            </a:r>
            <a:r>
              <a:rPr lang="en-US" sz="1200" dirty="0">
                <a:solidFill>
                  <a:schemeClr val="bg1"/>
                </a:solidFill>
              </a:rPr>
              <a:t>and </a:t>
            </a:r>
            <a:r>
              <a:rPr lang="en-US" sz="1200" i="1" dirty="0">
                <a:solidFill>
                  <a:schemeClr val="bg1"/>
                </a:solidFill>
              </a:rPr>
              <a:t>Aspergillus </a:t>
            </a:r>
            <a:r>
              <a:rPr lang="en-US" sz="1200" dirty="0">
                <a:solidFill>
                  <a:schemeClr val="bg1"/>
                </a:solidFill>
              </a:rPr>
              <a:t>suggest a disorder of neutrophil function, such as chronic granulomatous disease (CGD). </a:t>
            </a:r>
          </a:p>
          <a:p>
            <a:r>
              <a:rPr lang="en-US" sz="1200" dirty="0">
                <a:solidFill>
                  <a:schemeClr val="bg1"/>
                </a:solidFill>
              </a:rPr>
              <a:t>Delayed separation of the umbilical cord, especially in the presence of omphalitis and later onset periodontal disease, in addition to poorly formed </a:t>
            </a:r>
            <a:r>
              <a:rPr lang="fr-FR" sz="1200" dirty="0" err="1">
                <a:solidFill>
                  <a:schemeClr val="bg1"/>
                </a:solidFill>
              </a:rPr>
              <a:t>abscesses</a:t>
            </a:r>
            <a:r>
              <a:rPr lang="fr-FR" sz="1200" dirty="0">
                <a:solidFill>
                  <a:schemeClr val="bg1"/>
                </a:solidFill>
              </a:rPr>
              <a:t>, </a:t>
            </a:r>
            <a:r>
              <a:rPr lang="fr-FR" sz="1200" dirty="0" err="1">
                <a:solidFill>
                  <a:schemeClr val="bg1"/>
                </a:solidFill>
              </a:rPr>
              <a:t>indicates</a:t>
            </a:r>
            <a:r>
              <a:rPr lang="fr-FR" sz="1200" dirty="0">
                <a:solidFill>
                  <a:schemeClr val="bg1"/>
                </a:solidFill>
              </a:rPr>
              <a:t> </a:t>
            </a:r>
            <a:r>
              <a:rPr lang="fr-FR" sz="1200" dirty="0" err="1">
                <a:solidFill>
                  <a:schemeClr val="bg1"/>
                </a:solidFill>
              </a:rPr>
              <a:t>leukocyte</a:t>
            </a:r>
            <a:r>
              <a:rPr lang="fr-FR" sz="1200" dirty="0">
                <a:solidFill>
                  <a:schemeClr val="bg1"/>
                </a:solidFill>
              </a:rPr>
              <a:t> </a:t>
            </a:r>
            <a:r>
              <a:rPr lang="fr-FR" sz="1200" dirty="0" err="1">
                <a:solidFill>
                  <a:schemeClr val="bg1"/>
                </a:solidFill>
              </a:rPr>
              <a:t>adhesion</a:t>
            </a:r>
            <a:r>
              <a:rPr lang="fr-FR" sz="1200" dirty="0">
                <a:solidFill>
                  <a:schemeClr val="bg1"/>
                </a:solidFill>
              </a:rPr>
              <a:t> </a:t>
            </a:r>
            <a:r>
              <a:rPr lang="fr-FR" sz="1200" dirty="0" err="1">
                <a:solidFill>
                  <a:schemeClr val="bg1"/>
                </a:solidFill>
              </a:rPr>
              <a:t>deficiency</a:t>
            </a:r>
            <a:r>
              <a:rPr lang="fr-FR" sz="1200" dirty="0">
                <a:solidFill>
                  <a:schemeClr val="bg1"/>
                </a:solidFill>
              </a:rPr>
              <a:t>.</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10</a:t>
            </a:fld>
            <a:endParaRPr lang="en-US"/>
          </a:p>
        </p:txBody>
      </p:sp>
    </p:spTree>
    <p:extLst>
      <p:ext uri="{BB962C8B-B14F-4D97-AF65-F5344CB8AC3E}">
        <p14:creationId xmlns:p14="http://schemas.microsoft.com/office/powerpoint/2010/main" val="119734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presence of associated problems, such as congenital heart disease and hypocalcemia (</a:t>
            </a:r>
            <a:r>
              <a:rPr lang="en-US" sz="1200" b="0" i="0" u="none" strike="noStrike" kern="1200" baseline="0" dirty="0" err="1">
                <a:solidFill>
                  <a:schemeClr val="tx1"/>
                </a:solidFill>
                <a:latin typeface="+mn-lt"/>
                <a:ea typeface="+mn-ea"/>
                <a:cs typeface="+mn-cs"/>
              </a:rPr>
              <a:t>DiGeorge</a:t>
            </a:r>
            <a:r>
              <a:rPr lang="en-US" sz="1200" b="0" i="0" u="none" strike="noStrike" kern="1200" baseline="0" dirty="0">
                <a:solidFill>
                  <a:schemeClr val="tx1"/>
                </a:solidFill>
                <a:latin typeface="+mn-lt"/>
                <a:ea typeface="+mn-ea"/>
                <a:cs typeface="+mn-cs"/>
              </a:rPr>
              <a:t> syndrome), abnormal gait and telangiectasia (</a:t>
            </a:r>
            <a:r>
              <a:rPr lang="en-US" sz="1200" b="0" i="0" u="none" strike="noStrike" kern="1200" baseline="0">
                <a:solidFill>
                  <a:schemeClr val="tx1"/>
                </a:solidFill>
                <a:latin typeface="+mn-lt"/>
                <a:ea typeface="+mn-ea"/>
                <a:cs typeface="+mn-cs"/>
              </a:rPr>
              <a:t>Ataxia-telangiectasia),</a:t>
            </a:r>
            <a:r>
              <a:rPr lang="sv-SE" sz="1200" b="0" i="0" u="none" strike="noStrike" kern="1200" baseline="0">
                <a:solidFill>
                  <a:schemeClr val="tx1"/>
                </a:solidFill>
                <a:latin typeface="+mn-lt"/>
                <a:ea typeface="+mn-ea"/>
                <a:cs typeface="+mn-cs"/>
              </a:rPr>
              <a:t>atopic </a:t>
            </a:r>
            <a:r>
              <a:rPr lang="sv-SE" sz="1200" b="0" i="0" u="none" strike="noStrike" kern="1200" baseline="0" dirty="0">
                <a:solidFill>
                  <a:schemeClr val="tx1"/>
                </a:solidFill>
                <a:latin typeface="+mn-lt"/>
                <a:ea typeface="+mn-ea"/>
                <a:cs typeface="+mn-cs"/>
              </a:rPr>
              <a:t>dermatitis (hyper-IgE syndrome, Omenn </a:t>
            </a:r>
            <a:r>
              <a:rPr lang="sv-SE" sz="1200" b="0" i="0" u="none" strike="noStrike" kern="1200" baseline="0">
                <a:solidFill>
                  <a:schemeClr val="tx1"/>
                </a:solidFill>
                <a:latin typeface="+mn-lt"/>
                <a:ea typeface="+mn-ea"/>
                <a:cs typeface="+mn-cs"/>
              </a:rPr>
              <a:t>syndrome),</a:t>
            </a:r>
          </a:p>
          <a:p>
            <a:r>
              <a:rPr lang="en-US" sz="1200" b="0" i="0" u="none" strike="noStrike" kern="1200" baseline="0">
                <a:solidFill>
                  <a:schemeClr val="tx1"/>
                </a:solidFill>
                <a:latin typeface="+mn-lt"/>
                <a:ea typeface="+mn-ea"/>
                <a:cs typeface="+mn-cs"/>
              </a:rPr>
              <a:t>and easy bruising or a bleeding disorder (Wiskott-Aldrich</a:t>
            </a:r>
            <a:endParaRPr lang="en-US" dirty="0"/>
          </a:p>
        </p:txBody>
      </p:sp>
      <p:sp>
        <p:nvSpPr>
          <p:cNvPr id="4" name="Slide Number Placeholder 3"/>
          <p:cNvSpPr>
            <a:spLocks noGrp="1"/>
          </p:cNvSpPr>
          <p:nvPr>
            <p:ph type="sldNum" sz="quarter" idx="10"/>
          </p:nvPr>
        </p:nvSpPr>
        <p:spPr/>
        <p:txBody>
          <a:bodyPr/>
          <a:lstStyle/>
          <a:p>
            <a:fld id="{644D2127-6A18-4A7F-B8F4-F1E1266C297C}" type="slidenum">
              <a:rPr lang="en-US" smtClean="0"/>
              <a:pPr/>
              <a:t>11</a:t>
            </a:fld>
            <a:endParaRPr lang="en-US"/>
          </a:p>
        </p:txBody>
      </p:sp>
    </p:spTree>
    <p:extLst>
      <p:ext uri="{BB962C8B-B14F-4D97-AF65-F5344CB8AC3E}">
        <p14:creationId xmlns:p14="http://schemas.microsoft.com/office/powerpoint/2010/main" val="320125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02818732-FA64-4F57-8EE6-57AA70E1F1E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55116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Font typeface="Wingdings" panose="05000000000000000000" pitchFamily="2" charset="2"/>
              <a:buChar char="§"/>
            </a:pPr>
            <a:r>
              <a:rPr lang="en-US" sz="1200" dirty="0">
                <a:solidFill>
                  <a:schemeClr val="bg1"/>
                </a:solidFill>
              </a:rPr>
              <a:t>Profound deficiency of B-cells, severe </a:t>
            </a:r>
            <a:r>
              <a:rPr lang="en-US" sz="1200" dirty="0" err="1">
                <a:solidFill>
                  <a:schemeClr val="bg1"/>
                </a:solidFill>
              </a:rPr>
              <a:t>hypogammaglobulinemia,and</a:t>
            </a:r>
            <a:r>
              <a:rPr lang="en-US" sz="1200" dirty="0">
                <a:solidFill>
                  <a:schemeClr val="bg1"/>
                </a:solidFill>
              </a:rPr>
              <a:t> </a:t>
            </a:r>
            <a:r>
              <a:rPr lang="en-US" sz="1200" dirty="0" err="1">
                <a:solidFill>
                  <a:schemeClr val="bg1"/>
                </a:solidFill>
              </a:rPr>
              <a:t>abscent</a:t>
            </a:r>
            <a:r>
              <a:rPr lang="en-US" sz="1200" dirty="0">
                <a:solidFill>
                  <a:schemeClr val="bg1"/>
                </a:solidFill>
              </a:rPr>
              <a:t> of lymphoid tissue.</a:t>
            </a:r>
          </a:p>
          <a:p>
            <a:pPr>
              <a:buFont typeface="Wingdings" panose="05000000000000000000" pitchFamily="2" charset="2"/>
              <a:buChar char="§"/>
            </a:pPr>
            <a:r>
              <a:rPr lang="en-US" sz="1200" dirty="0">
                <a:solidFill>
                  <a:schemeClr val="bg1"/>
                </a:solidFill>
              </a:rPr>
              <a:t>The defect is caused by mutations in a gene encoding the </a:t>
            </a:r>
            <a:r>
              <a:rPr lang="fi-FI" sz="1200" dirty="0">
                <a:solidFill>
                  <a:srgbClr val="FFFF00"/>
                </a:solidFill>
              </a:rPr>
              <a:t>(Bruton tyrosine kinase)</a:t>
            </a:r>
            <a:r>
              <a:rPr lang="fi-FI" sz="1200" dirty="0">
                <a:solidFill>
                  <a:schemeClr val="bg1"/>
                </a:solidFill>
              </a:rPr>
              <a:t> </a:t>
            </a:r>
            <a:r>
              <a:rPr lang="en-US" sz="1200" i="1" dirty="0" err="1">
                <a:solidFill>
                  <a:schemeClr val="bg1"/>
                </a:solidFill>
              </a:rPr>
              <a:t>Btk</a:t>
            </a:r>
            <a:r>
              <a:rPr lang="en-US" sz="1200" i="1" dirty="0">
                <a:solidFill>
                  <a:schemeClr val="bg1"/>
                </a:solidFill>
              </a:rPr>
              <a:t> </a:t>
            </a:r>
            <a:r>
              <a:rPr lang="en-US" sz="1200" dirty="0">
                <a:solidFill>
                  <a:schemeClr val="bg1"/>
                </a:solidFill>
              </a:rPr>
              <a:t>on chromosome Xq22 .</a:t>
            </a:r>
          </a:p>
          <a:p>
            <a:pPr>
              <a:buFont typeface="Wingdings" panose="05000000000000000000" pitchFamily="2" charset="2"/>
              <a:buChar char="§"/>
            </a:pPr>
            <a:r>
              <a:rPr lang="en-US" sz="1200" i="1" dirty="0" err="1">
                <a:solidFill>
                  <a:schemeClr val="bg1"/>
                </a:solidFill>
              </a:rPr>
              <a:t>Btk</a:t>
            </a:r>
            <a:r>
              <a:rPr lang="en-US" sz="1200" i="1" dirty="0">
                <a:solidFill>
                  <a:schemeClr val="bg1"/>
                </a:solidFill>
                <a:sym typeface="Wingdings" panose="05000000000000000000" pitchFamily="2" charset="2"/>
              </a:rPr>
              <a:t> is </a:t>
            </a:r>
            <a:r>
              <a:rPr lang="en-US" sz="1200" dirty="0">
                <a:solidFill>
                  <a:schemeClr val="bg1"/>
                </a:solidFill>
              </a:rPr>
              <a:t>involved in signaling of pre-B cell receptor and the B-cell antigen receptor.</a:t>
            </a:r>
          </a:p>
          <a:p>
            <a:pPr>
              <a:buFont typeface="Wingdings" panose="05000000000000000000" pitchFamily="2" charset="2"/>
              <a:buChar char="§"/>
            </a:pPr>
            <a:r>
              <a:rPr lang="en-US" sz="1200" b="1" i="0" u="none" strike="noStrike" kern="1200" baseline="0" dirty="0" err="1">
                <a:solidFill>
                  <a:schemeClr val="tx1"/>
                </a:solidFill>
                <a:latin typeface="+mn-lt"/>
                <a:ea typeface="+mn-ea"/>
                <a:cs typeface="+mn-cs"/>
              </a:rPr>
              <a:t>Autosomal</a:t>
            </a:r>
            <a:r>
              <a:rPr lang="en-US" sz="1200" b="1" i="0" u="none" strike="noStrike" kern="1200" baseline="0" dirty="0">
                <a:solidFill>
                  <a:schemeClr val="tx1"/>
                </a:solidFill>
                <a:latin typeface="+mn-lt"/>
                <a:ea typeface="+mn-ea"/>
                <a:cs typeface="+mn-cs"/>
              </a:rPr>
              <a:t> recessive </a:t>
            </a:r>
            <a:r>
              <a:rPr lang="en-US" sz="1200" b="1" i="0" u="none" strike="noStrike" kern="1200" baseline="0" dirty="0" err="1">
                <a:solidFill>
                  <a:schemeClr val="tx1"/>
                </a:solidFill>
                <a:latin typeface="+mn-lt"/>
                <a:ea typeface="+mn-ea"/>
                <a:cs typeface="+mn-cs"/>
              </a:rPr>
              <a:t>agammaglobulinemia</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less common </a:t>
            </a:r>
            <a:endParaRPr lang="en-US" sz="1200" dirty="0">
              <a:solidFill>
                <a:schemeClr val="bg1"/>
              </a:solidFill>
            </a:endParaRPr>
          </a:p>
          <a:p>
            <a:endParaRPr lang="en-US" dirty="0"/>
          </a:p>
        </p:txBody>
      </p:sp>
      <p:sp>
        <p:nvSpPr>
          <p:cNvPr id="4" name="عنصر نائب لرقم الشريحة 3"/>
          <p:cNvSpPr>
            <a:spLocks noGrp="1"/>
          </p:cNvSpPr>
          <p:nvPr>
            <p:ph type="sldNum" sz="quarter" idx="10"/>
          </p:nvPr>
        </p:nvSpPr>
        <p:spPr/>
        <p:txBody>
          <a:bodyPr/>
          <a:lstStyle/>
          <a:p>
            <a:pPr algn="l">
              <a:defRPr/>
            </a:pPr>
            <a:fld id="{644D2127-6A18-4A7F-B8F4-F1E1266C297C}" type="slidenum">
              <a:rPr lang="en-US" smtClean="0">
                <a:solidFill>
                  <a:prstClr val="black"/>
                </a:solidFill>
              </a:rPr>
              <a:pPr algn="l">
                <a:defRPr/>
              </a:pPr>
              <a:t>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733D2C-2E02-4AC2-AC1F-28D6D27EA6B3}"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2484791820"/>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33D2C-2E02-4AC2-AC1F-28D6D27EA6B3}"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3238537618"/>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33D2C-2E02-4AC2-AC1F-28D6D27EA6B3}"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2271973972"/>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118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54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496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742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50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855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3447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417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33D2C-2E02-4AC2-AC1F-28D6D27EA6B3}"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807853835"/>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810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3382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793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171E5E3D-6A1C-49BA-9E11-FC053AD81804}"/>
              </a:ext>
            </a:extLst>
          </p:cNvPr>
          <p:cNvSpPr>
            <a:spLocks noGrp="1"/>
          </p:cNvSpPr>
          <p:nvPr>
            <p:ph type="pic" sz="quarter" idx="13" hasCustomPrompt="1"/>
          </p:nvPr>
        </p:nvSpPr>
        <p:spPr>
          <a:xfrm>
            <a:off x="0" y="0"/>
            <a:ext cx="9144000" cy="6784058"/>
          </a:xfrm>
          <a:solidFill>
            <a:schemeClr val="bg1">
              <a:lumMod val="95000"/>
            </a:schemeClr>
          </a:solidFill>
        </p:spPr>
        <p:txBody>
          <a:bodyPr tIns="1116000" rIns="0" rtlCol="0" anchor="t"/>
          <a:lstStyle>
            <a:lvl1pPr marL="0" indent="0" algn="ctr">
              <a:buNone/>
              <a:defRPr/>
            </a:lvl1pPr>
          </a:lstStyle>
          <a:p>
            <a:pPr rtl="0"/>
            <a:r>
              <a:rPr lang="en-GB" noProof="0"/>
              <a:t>Insert or Drag and Drop your Photo</a:t>
            </a:r>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108000" y="3163899"/>
            <a:ext cx="3645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en-GB" noProof="0"/>
              <a:t>Cover Title 1</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108000" y="5119698"/>
            <a:ext cx="3645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smtClean="0"/>
              <a:t>Click to edit Master subtitle style</a:t>
            </a:r>
            <a:endParaRPr lang="en-GB" noProof="0"/>
          </a:p>
        </p:txBody>
      </p:sp>
      <p:sp>
        <p:nvSpPr>
          <p:cNvPr id="12" name="Rectangle 11">
            <a:extLst>
              <a:ext uri="{FF2B5EF4-FFF2-40B4-BE49-F238E27FC236}">
                <a16:creationId xmlns="" xmlns:a16="http://schemas.microsoft.com/office/drawing/2014/main" id="{3114E411-DCD8-47C4-8385-C03FBB18B180}"/>
              </a:ext>
            </a:extLst>
          </p:cNvPr>
          <p:cNvSpPr/>
          <p:nvPr userDrawn="1"/>
        </p:nvSpPr>
        <p:spPr>
          <a:xfrm>
            <a:off x="0" y="6780459"/>
            <a:ext cx="9144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a:extLst>
              <a:ext uri="{FF2B5EF4-FFF2-40B4-BE49-F238E27FC236}">
                <a16:creationId xmlns="" xmlns:a16="http://schemas.microsoft.com/office/drawing/2014/main" id="{D5BF3746-E60B-4321-998E-07F04440CEAC}"/>
              </a:ext>
            </a:extLst>
          </p:cNvPr>
          <p:cNvSpPr/>
          <p:nvPr userDrawn="1"/>
        </p:nvSpPr>
        <p:spPr>
          <a:xfrm>
            <a:off x="0" y="6780458"/>
            <a:ext cx="9153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4943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B1733D2C-2E02-4AC2-AC1F-28D6D27EA6B3}" type="datetimeFigureOut">
              <a:rPr lang="en-US" smtClean="0">
                <a:solidFill>
                  <a:prstClr val="white"/>
                </a:solidFill>
              </a:rPr>
              <a:pPr/>
              <a:t>3/1/2020</a:t>
            </a:fld>
            <a:endParaRPr lang="en-US">
              <a:solidFill>
                <a:prstClr val="white"/>
              </a:solidFill>
            </a:endParaRP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644C8C3-BDC1-4C93-B4F6-86A011C2A16B}" type="slidenum">
              <a:rPr lang="en-US" smtClean="0"/>
              <a:pPr/>
              <a:t>‹#›</a:t>
            </a:fld>
            <a:endParaRPr lang="en-US"/>
          </a:p>
        </p:txBody>
      </p:sp>
    </p:spTree>
    <p:extLst>
      <p:ext uri="{BB962C8B-B14F-4D97-AF65-F5344CB8AC3E}">
        <p14:creationId xmlns:p14="http://schemas.microsoft.com/office/powerpoint/2010/main" val="331933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5" name="عنصر نائب للتذييل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01717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5" name="عنصر نائب للتذييل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عنصر نائب لرقم الشريحة 5"/>
          <p:cNvSpPr>
            <a:spLocks noGrp="1"/>
          </p:cNvSpPr>
          <p:nvPr>
            <p:ph type="sldNum" sz="quarter" idx="12"/>
          </p:nvPr>
        </p:nvSpPr>
        <p:spPr>
          <a:xfrm>
            <a:off x="8451056" y="809624"/>
            <a:ext cx="502920" cy="300831"/>
          </a:xfrm>
        </p:spPr>
        <p:txBody>
          <a:bodyPr/>
          <a:lstStyle/>
          <a:p>
            <a:fld id="{3644C8C3-BDC1-4C93-B4F6-86A011C2A16B}" type="slidenum">
              <a:rPr lang="en-US" smtClean="0">
                <a:solidFill>
                  <a:prstClr val="white"/>
                </a:solidFill>
              </a:rPr>
              <a:pPr/>
              <a:t>‹#›</a:t>
            </a:fld>
            <a:endParaRPr lang="en-US">
              <a:solidFill>
                <a:prstClr val="white"/>
              </a:solidFill>
            </a:endParaRP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38862032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6" name="عنصر نائب للتذييل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451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890448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4" name="عنصر نائب للتذييل 3"/>
          <p:cNvSpPr>
            <a:spLocks noGrp="1"/>
          </p:cNvSpPr>
          <p:nvPr>
            <p:ph type="ftr" sz="quarter" idx="11"/>
          </p:nvPr>
        </p:nvSpPr>
        <p:spPr/>
        <p:txBody>
          <a:bodyPr/>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199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33D2C-2E02-4AC2-AC1F-28D6D27EA6B3}"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31245206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3" name="عنصر نائب للتذييل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5919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B1733D2C-2E02-4AC2-AC1F-28D6D27EA6B3}" type="datetimeFigureOut">
              <a:rPr lang="en-US" smtClean="0">
                <a:solidFill>
                  <a:prstClr val="white"/>
                </a:solidFill>
              </a:rPr>
              <a:pPr/>
              <a:t>3/1/2020</a:t>
            </a:fld>
            <a:endParaRPr lang="en-US">
              <a:solidFill>
                <a:prstClr val="white"/>
              </a:solidFill>
            </a:endParaRP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1483593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B1733D2C-2E02-4AC2-AC1F-28D6D27EA6B3}" type="datetimeFigureOut">
              <a:rPr lang="en-US" smtClean="0">
                <a:solidFill>
                  <a:prstClr val="white"/>
                </a:solidFill>
              </a:rPr>
              <a:pPr/>
              <a:t>3/1/2020</a:t>
            </a:fld>
            <a:endParaRPr lang="en-US">
              <a:solidFill>
                <a:prstClr val="white"/>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750419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5" name="عنصر نائب للتذييل 4"/>
          <p:cNvSpPr>
            <a:spLocks noGrp="1"/>
          </p:cNvSpPr>
          <p:nvPr>
            <p:ph type="ftr" sz="quarter" idx="11"/>
          </p:nvPr>
        </p:nvSpPr>
        <p:spPr/>
        <p:txBody>
          <a:bodyPr/>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72659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1733D2C-2E02-4AC2-AC1F-28D6D27EA6B3}" type="datetimeFigureOut">
              <a:rPr lang="en-US" smtClean="0">
                <a:solidFill>
                  <a:prstClr val="white"/>
                </a:solidFill>
              </a:rPr>
              <a:pPr/>
              <a:t>3/1/2020</a:t>
            </a:fld>
            <a:endParaRPr lang="en-US">
              <a:solidFill>
                <a:prstClr val="white"/>
              </a:solidFill>
            </a:endParaRPr>
          </a:p>
        </p:txBody>
      </p:sp>
      <p:sp>
        <p:nvSpPr>
          <p:cNvPr id="5" name="عنصر نائب للتذييل 4"/>
          <p:cNvSpPr>
            <a:spLocks noGrp="1"/>
          </p:cNvSpPr>
          <p:nvPr>
            <p:ph type="ftr" sz="quarter" idx="11"/>
          </p:nvPr>
        </p:nvSpPr>
        <p:spPr/>
        <p:txBody>
          <a:bodyPr/>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6087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61253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76338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5283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9819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JO">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2763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733D2C-2E02-4AC2-AC1F-28D6D27EA6B3}"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2216444658"/>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JO">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20617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JO">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90798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27084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04966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76913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A3BFEEC-B0E7-4073-AF86-86D7996A5011}" type="datetimeFigureOut">
              <a:rPr lang="ar-JO" smtClean="0">
                <a:solidFill>
                  <a:prstClr val="black">
                    <a:tint val="75000"/>
                  </a:prstClr>
                </a:solidFill>
              </a:rPr>
              <a:pPr/>
              <a:t>07/07/1441</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C71DE4-425B-40A1-AE9D-17B6ED8AEB0C}"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2503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733D2C-2E02-4AC2-AC1F-28D6D27EA6B3}" type="datetimeFigureOut">
              <a:rPr lang="en-US" smtClean="0"/>
              <a:pPr/>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49957929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733D2C-2E02-4AC2-AC1F-28D6D27EA6B3}" type="datetimeFigureOut">
              <a:rPr lang="en-US" smtClean="0"/>
              <a:pPr/>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2661258623"/>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33D2C-2E02-4AC2-AC1F-28D6D27EA6B3}" type="datetimeFigureOut">
              <a:rPr lang="en-US" smtClean="0"/>
              <a:pPr/>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3775405511"/>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733D2C-2E02-4AC2-AC1F-28D6D27EA6B3}"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369080912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733D2C-2E02-4AC2-AC1F-28D6D27EA6B3}"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C8C3-BDC1-4C93-B4F6-86A011C2A16B}" type="slidenum">
              <a:rPr lang="en-US" smtClean="0"/>
              <a:pPr/>
              <a:t>‹#›</a:t>
            </a:fld>
            <a:endParaRPr lang="en-US"/>
          </a:p>
        </p:txBody>
      </p:sp>
    </p:spTree>
    <p:extLst>
      <p:ext uri="{BB962C8B-B14F-4D97-AF65-F5344CB8AC3E}">
        <p14:creationId xmlns:p14="http://schemas.microsoft.com/office/powerpoint/2010/main" val="723339948"/>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33CC">
                <a:gamma/>
                <a:shade val="46275"/>
                <a:invGamma/>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3D2C-2E02-4AC2-AC1F-28D6D27EA6B3}" type="datetimeFigureOut">
              <a:rPr lang="en-US" smtClean="0"/>
              <a:pPr/>
              <a:t>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4C8C3-BDC1-4C93-B4F6-86A011C2A16B}" type="slidenum">
              <a:rPr lang="en-US" smtClean="0"/>
              <a:pPr/>
              <a:t>‹#›</a:t>
            </a:fld>
            <a:endParaRPr lang="en-US"/>
          </a:p>
        </p:txBody>
      </p:sp>
    </p:spTree>
    <p:extLst>
      <p:ext uri="{BB962C8B-B14F-4D97-AF65-F5344CB8AC3E}">
        <p14:creationId xmlns:p14="http://schemas.microsoft.com/office/powerpoint/2010/main" val="406313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06FBF-5A23-4BB9-B305-8664E63091FD}" type="datetimeFigureOut">
              <a:rPr lang="en-GB" smtClean="0">
                <a:solidFill>
                  <a:prstClr val="black">
                    <a:tint val="75000"/>
                  </a:prstClr>
                </a:solidFill>
              </a:rPr>
              <a:pPr/>
              <a:t>01/03/2020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BFE6B-EA60-4C7B-AC71-DC332EA2D2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699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1733D2C-2E02-4AC2-AC1F-28D6D27EA6B3}" type="datetimeFigureOut">
              <a:rPr lang="en-US" smtClean="0">
                <a:solidFill>
                  <a:prstClr val="white"/>
                </a:solidFill>
              </a:rPr>
              <a:pPr/>
              <a:t>3/1/2020</a:t>
            </a:fld>
            <a:endParaRPr lang="en-US">
              <a:solidFill>
                <a:prstClr val="white"/>
              </a:solidFill>
            </a:endParaRP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644C8C3-BDC1-4C93-B4F6-86A011C2A16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412311"/>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random/>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CA3BFEEC-B0E7-4073-AF86-86D7996A5011}" type="datetimeFigureOut">
              <a:rPr lang="ar-JO" smtClean="0">
                <a:solidFill>
                  <a:prstClr val="black">
                    <a:tint val="75000"/>
                  </a:prstClr>
                </a:solidFill>
              </a:rPr>
              <a:pPr rtl="1"/>
              <a:t>07/07/1441</a:t>
            </a:fld>
            <a:endParaRPr lang="ar-JO">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JO">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04C71DE4-425B-40A1-AE9D-17B6ED8AEB0C}" type="slidenum">
              <a:rPr lang="ar-JO" smtClean="0">
                <a:solidFill>
                  <a:prstClr val="black">
                    <a:tint val="75000"/>
                  </a:prstClr>
                </a:solidFill>
              </a:rPr>
              <a:pPr rtl="1"/>
              <a:t>‹#›</a:t>
            </a:fld>
            <a:endParaRPr lang="ar-JO">
              <a:solidFill>
                <a:prstClr val="black">
                  <a:tint val="75000"/>
                </a:prstClr>
              </a:solidFill>
            </a:endParaRPr>
          </a:p>
        </p:txBody>
      </p:sp>
    </p:spTree>
    <p:extLst>
      <p:ext uri="{BB962C8B-B14F-4D97-AF65-F5344CB8AC3E}">
        <p14:creationId xmlns:p14="http://schemas.microsoft.com/office/powerpoint/2010/main" val="34295805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hyperlink" Target="http://emedicine.medscape.com/article/885493-overview" TargetMode="External"/><Relationship Id="rId2" Type="http://schemas.openxmlformats.org/officeDocument/2006/relationships/hyperlink" Target="http://emedicine.medscape.com/article/888072-overview" TargetMode="External"/><Relationship Id="rId1" Type="http://schemas.openxmlformats.org/officeDocument/2006/relationships/slideLayout" Target="../slideLayouts/slideLayout30.xml"/><Relationship Id="rId4" Type="http://schemas.openxmlformats.org/officeDocument/2006/relationships/hyperlink" Target="http://emedicine.medscape.com/article/888939-overview"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6300" y="4332149"/>
            <a:ext cx="6858000" cy="1959522"/>
          </a:xfrm>
        </p:spPr>
        <p:txBody>
          <a:bodyPr>
            <a:normAutofit/>
          </a:bodyPr>
          <a:lstStyle/>
          <a:p>
            <a:r>
              <a:rPr lang="en-US" b="1" dirty="0" smtClean="0">
                <a:solidFill>
                  <a:schemeClr val="bg1"/>
                </a:solidFill>
              </a:rPr>
              <a:t>Presented by : </a:t>
            </a:r>
            <a:r>
              <a:rPr lang="en-US" b="1" dirty="0" err="1" smtClean="0">
                <a:solidFill>
                  <a:schemeClr val="bg1"/>
                </a:solidFill>
              </a:rPr>
              <a:t>Israa</a:t>
            </a:r>
            <a:r>
              <a:rPr lang="en-US" b="1" dirty="0" smtClean="0">
                <a:solidFill>
                  <a:schemeClr val="bg1"/>
                </a:solidFill>
              </a:rPr>
              <a:t> </a:t>
            </a:r>
            <a:r>
              <a:rPr lang="en-US" b="1" dirty="0" err="1" smtClean="0">
                <a:solidFill>
                  <a:schemeClr val="bg1"/>
                </a:solidFill>
              </a:rPr>
              <a:t>Tarawneh</a:t>
            </a:r>
            <a:r>
              <a:rPr lang="en-US" b="1" dirty="0" smtClean="0">
                <a:solidFill>
                  <a:schemeClr val="bg1"/>
                </a:solidFill>
              </a:rPr>
              <a:t> </a:t>
            </a:r>
            <a:endParaRPr lang="en-US" b="1" dirty="0">
              <a:solidFill>
                <a:schemeClr val="bg1"/>
              </a:solidFill>
            </a:endParaRPr>
          </a:p>
        </p:txBody>
      </p:sp>
      <p:sp>
        <p:nvSpPr>
          <p:cNvPr id="4" name="Text Box 5"/>
          <p:cNvSpPr txBox="1">
            <a:spLocks noChangeArrowheads="1"/>
          </p:cNvSpPr>
          <p:nvPr/>
        </p:nvSpPr>
        <p:spPr bwMode="auto">
          <a:xfrm>
            <a:off x="1287463" y="1162050"/>
            <a:ext cx="600868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altLang="ar-SA" sz="4000" b="1" dirty="0" smtClean="0">
              <a:solidFill>
                <a:srgbClr val="FFFF00"/>
              </a:solidFill>
            </a:endParaRPr>
          </a:p>
          <a:p>
            <a:pPr algn="ctr"/>
            <a:endParaRPr lang="en-US" altLang="ar-SA" sz="4000" b="1" dirty="0">
              <a:solidFill>
                <a:srgbClr val="FFFF00"/>
              </a:solidFill>
            </a:endParaRPr>
          </a:p>
          <a:p>
            <a:pPr algn="ctr"/>
            <a:endParaRPr lang="en-US" altLang="ar-SA" sz="4000" b="1" dirty="0" smtClean="0">
              <a:solidFill>
                <a:srgbClr val="FFFF00"/>
              </a:solidFill>
            </a:endParaRPr>
          </a:p>
          <a:p>
            <a:pPr algn="ctr"/>
            <a:r>
              <a:rPr lang="en-US" altLang="ar-SA" sz="4000" b="1" dirty="0" smtClean="0">
                <a:solidFill>
                  <a:srgbClr val="FFFF00"/>
                </a:solidFill>
              </a:rPr>
              <a:t>Congenital </a:t>
            </a:r>
            <a:r>
              <a:rPr lang="en-US" altLang="ar-SA" sz="4000" b="1" dirty="0">
                <a:solidFill>
                  <a:srgbClr val="FFFF00"/>
                </a:solidFill>
              </a:rPr>
              <a:t>Immunodeficiency</a:t>
            </a:r>
          </a:p>
        </p:txBody>
      </p:sp>
      <p:sp>
        <p:nvSpPr>
          <p:cNvPr id="6" name="Line 6"/>
          <p:cNvSpPr>
            <a:spLocks noChangeShapeType="1"/>
          </p:cNvSpPr>
          <p:nvPr/>
        </p:nvSpPr>
        <p:spPr bwMode="auto">
          <a:xfrm>
            <a:off x="1066800" y="2767013"/>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مربع نص 1"/>
          <p:cNvSpPr txBox="1"/>
          <p:nvPr/>
        </p:nvSpPr>
        <p:spPr>
          <a:xfrm>
            <a:off x="3147793" y="306114"/>
            <a:ext cx="3079587" cy="2215991"/>
          </a:xfrm>
          <a:prstGeom prst="rect">
            <a:avLst/>
          </a:prstGeom>
          <a:noFill/>
        </p:spPr>
        <p:txBody>
          <a:bodyPr wrap="square" rtlCol="0">
            <a:spAutoFit/>
          </a:bodyPr>
          <a:lstStyle/>
          <a:p>
            <a:r>
              <a:rPr lang="en-US" sz="13800" b="1" dirty="0" smtClean="0">
                <a:solidFill>
                  <a:srgbClr val="FF0000"/>
                </a:solidFill>
                <a:latin typeface="Arabic Typesetting" pitchFamily="66" charset="-78"/>
                <a:cs typeface="Arabic Typesetting" pitchFamily="66" charset="-78"/>
              </a:rPr>
              <a:t>VIP </a:t>
            </a:r>
            <a:endParaRPr lang="en-US" sz="13800" b="1" dirty="0">
              <a:solidFill>
                <a:srgbClr val="FF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4273527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When to suspect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b="1" dirty="0">
                <a:solidFill>
                  <a:srgbClr val="FFFF00"/>
                </a:solidFill>
                <a:effectLst>
                  <a:outerShdw blurRad="38100" dist="38100" dir="2700000" algn="tl">
                    <a:srgbClr val="000000">
                      <a:alpha val="43137"/>
                    </a:srgbClr>
                  </a:outerShdw>
                </a:effectLst>
              </a:rPr>
              <a:t>recurrent infections</a:t>
            </a:r>
          </a:p>
          <a:p>
            <a:pPr>
              <a:buFont typeface="Wingdings" panose="05000000000000000000" pitchFamily="2" charset="2"/>
              <a:buChar char="§"/>
            </a:pPr>
            <a:r>
              <a:rPr lang="en-US" sz="2400" b="1" dirty="0">
                <a:solidFill>
                  <a:srgbClr val="FFFF00"/>
                </a:solidFill>
                <a:effectLst>
                  <a:outerShdw blurRad="38100" dist="38100" dir="2700000" algn="tl">
                    <a:srgbClr val="000000">
                      <a:alpha val="43137"/>
                    </a:srgbClr>
                  </a:outerShdw>
                </a:effectLst>
              </a:rPr>
              <a:t>invasive or deep seeded infections</a:t>
            </a:r>
          </a:p>
          <a:p>
            <a:pPr>
              <a:buFont typeface="Wingdings" panose="05000000000000000000" pitchFamily="2" charset="2"/>
              <a:buChar char="§"/>
            </a:pPr>
            <a:r>
              <a:rPr lang="en-US" sz="2400" b="1" dirty="0">
                <a:solidFill>
                  <a:srgbClr val="FFFF00"/>
                </a:solidFill>
                <a:effectLst>
                  <a:outerShdw blurRad="38100" dist="38100" dir="2700000" algn="tl">
                    <a:srgbClr val="000000">
                      <a:alpha val="43137"/>
                    </a:srgbClr>
                  </a:outerShdw>
                </a:effectLst>
              </a:rPr>
              <a:t>infections that require multiple rounds of oral antibiotics or need intravenous antibiotics</a:t>
            </a:r>
          </a:p>
          <a:p>
            <a:pPr>
              <a:buFont typeface="Wingdings" panose="05000000000000000000" pitchFamily="2" charset="2"/>
              <a:buChar char="§"/>
            </a:pPr>
            <a:r>
              <a:rPr lang="en-US" sz="2400" b="1" dirty="0">
                <a:solidFill>
                  <a:srgbClr val="FFFF00"/>
                </a:solidFill>
                <a:effectLst>
                  <a:outerShdw blurRad="38100" dist="38100" dir="2700000" algn="tl">
                    <a:srgbClr val="000000">
                      <a:alpha val="43137"/>
                    </a:srgbClr>
                  </a:outerShdw>
                </a:effectLst>
              </a:rPr>
              <a:t>infections with opportunistic infections.</a:t>
            </a:r>
          </a:p>
          <a:p>
            <a:pPr>
              <a:buFont typeface="Wingdings" panose="05000000000000000000" pitchFamily="2" charset="2"/>
              <a:buChar char="§"/>
            </a:pPr>
            <a:endParaRPr lang="en-US" sz="2400" dirty="0">
              <a:solidFill>
                <a:schemeClr val="bg1"/>
              </a:solidFill>
            </a:endParaRPr>
          </a:p>
          <a:p>
            <a:pPr>
              <a:buFont typeface="Wingdings" panose="05000000000000000000" pitchFamily="2" charset="2"/>
              <a:buChar char="§"/>
            </a:pPr>
            <a:endParaRPr lang="en-US" sz="2400" dirty="0">
              <a:solidFill>
                <a:schemeClr val="bg1"/>
              </a:solidFill>
            </a:endParaRPr>
          </a:p>
          <a:p>
            <a:pPr>
              <a:buFont typeface="Wingdings" panose="05000000000000000000" pitchFamily="2" charset="2"/>
              <a:buChar char="§"/>
            </a:pPr>
            <a:endParaRPr lang="en-US" sz="2400" dirty="0">
              <a:solidFill>
                <a:schemeClr val="bg1"/>
              </a:solidFill>
            </a:endParaRPr>
          </a:p>
          <a:p>
            <a:pPr marL="0" indent="0" algn="ctr">
              <a:buNone/>
            </a:pPr>
            <a:r>
              <a:rPr lang="en-US" sz="2800" b="1" dirty="0">
                <a:solidFill>
                  <a:schemeClr val="bg1"/>
                </a:solidFill>
              </a:rPr>
              <a:t> suggest a primary immunodeficiency</a:t>
            </a:r>
            <a:endParaRPr lang="en-US" sz="2800" b="1" dirty="0"/>
          </a:p>
          <a:p>
            <a:endParaRPr lang="en-US" sz="2400" dirty="0">
              <a:solidFill>
                <a:schemeClr val="bg1"/>
              </a:solidFill>
            </a:endParaRPr>
          </a:p>
        </p:txBody>
      </p:sp>
      <p:sp>
        <p:nvSpPr>
          <p:cNvPr id="7"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2" name="Down Arrow 1"/>
          <p:cNvSpPr/>
          <p:nvPr/>
        </p:nvSpPr>
        <p:spPr bwMode="auto">
          <a:xfrm>
            <a:off x="3841307" y="4301541"/>
            <a:ext cx="676102" cy="1057344"/>
          </a:xfrm>
          <a:prstGeom prst="downArrow">
            <a:avLst/>
          </a:prstGeom>
          <a:solidFill>
            <a:schemeClr val="accent6">
              <a:lumMod val="50000"/>
            </a:schemeClr>
          </a:solid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Times New Roman (Arabic)" pitchFamily="26" charset="-78"/>
            </a:endParaRPr>
          </a:p>
        </p:txBody>
      </p:sp>
    </p:spTree>
    <p:extLst>
      <p:ext uri="{BB962C8B-B14F-4D97-AF65-F5344CB8AC3E}">
        <p14:creationId xmlns:p14="http://schemas.microsoft.com/office/powerpoint/2010/main" val="32627539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When to suspect ?</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b="1" dirty="0">
                <a:solidFill>
                  <a:srgbClr val="FFFF00"/>
                </a:solidFill>
              </a:rPr>
              <a:t>Age</a:t>
            </a:r>
            <a:r>
              <a:rPr lang="en-US" sz="2400" dirty="0">
                <a:solidFill>
                  <a:srgbClr val="FFFF00"/>
                </a:solidFill>
              </a:rPr>
              <a:t> </a:t>
            </a:r>
            <a:r>
              <a:rPr lang="en-US" sz="2400" dirty="0">
                <a:solidFill>
                  <a:schemeClr val="bg1"/>
                </a:solidFill>
              </a:rPr>
              <a:t>of onset of symptoms can be helpful in defining an immune deficiency, although significant variability does occur.  </a:t>
            </a:r>
          </a:p>
          <a:p>
            <a:pPr>
              <a:buFont typeface="Wingdings" panose="05000000000000000000" pitchFamily="2" charset="2"/>
              <a:buChar char="§"/>
            </a:pPr>
            <a:r>
              <a:rPr lang="en-US" sz="2400" dirty="0">
                <a:solidFill>
                  <a:schemeClr val="bg1"/>
                </a:solidFill>
              </a:rPr>
              <a:t> The presence of </a:t>
            </a:r>
            <a:r>
              <a:rPr lang="en-US" sz="2400" b="1" dirty="0">
                <a:solidFill>
                  <a:srgbClr val="FFFF00"/>
                </a:solidFill>
              </a:rPr>
              <a:t>associated problems</a:t>
            </a:r>
            <a:r>
              <a:rPr lang="en-US" sz="2400" dirty="0">
                <a:solidFill>
                  <a:schemeClr val="bg1"/>
                </a:solidFill>
              </a:rPr>
              <a:t>, can be informative in guiding an immune workup. </a:t>
            </a:r>
          </a:p>
          <a:p>
            <a:pPr>
              <a:buFont typeface="Wingdings" panose="05000000000000000000" pitchFamily="2" charset="2"/>
              <a:buChar char="§"/>
            </a:pPr>
            <a:r>
              <a:rPr lang="en-US" sz="2400" dirty="0">
                <a:solidFill>
                  <a:schemeClr val="bg1"/>
                </a:solidFill>
              </a:rPr>
              <a:t> Finally a </a:t>
            </a:r>
            <a:r>
              <a:rPr lang="en-US" sz="2400" b="1" dirty="0">
                <a:solidFill>
                  <a:srgbClr val="FFFF00"/>
                </a:solidFill>
              </a:rPr>
              <a:t>family history </a:t>
            </a:r>
            <a:r>
              <a:rPr lang="en-US" sz="2400" dirty="0">
                <a:solidFill>
                  <a:schemeClr val="bg1"/>
                </a:solidFill>
              </a:rPr>
              <a:t>of a primary immune deficiency or </a:t>
            </a:r>
            <a:r>
              <a:rPr lang="en-US" sz="2400" b="1" dirty="0">
                <a:solidFill>
                  <a:srgbClr val="00FF00"/>
                </a:solidFill>
              </a:rPr>
              <a:t>death of a young child due to infections </a:t>
            </a:r>
            <a:r>
              <a:rPr lang="en-US" sz="2400" dirty="0">
                <a:solidFill>
                  <a:schemeClr val="bg1"/>
                </a:solidFill>
              </a:rPr>
              <a:t>should prompt an immune evaluation, particularly in the setting of recurrent infections.</a:t>
            </a:r>
          </a:p>
          <a:p>
            <a:endParaRPr lang="en-US" dirty="0"/>
          </a:p>
          <a:p>
            <a:endParaRPr lang="en-US" dirty="0"/>
          </a:p>
        </p:txBody>
      </p:sp>
      <p:sp>
        <p:nvSpPr>
          <p:cNvPr id="5"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2731487051"/>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898634"/>
            <a:ext cx="7886700" cy="5278329"/>
          </a:xfrm>
        </p:spPr>
        <p:txBody>
          <a:bodyPr>
            <a:normAutofit lnSpcReduction="10000"/>
          </a:bodyPr>
          <a:lstStyle/>
          <a:p>
            <a:pPr>
              <a:buNone/>
            </a:pPr>
            <a:r>
              <a:rPr lang="en-US" b="1" dirty="0" smtClean="0">
                <a:solidFill>
                  <a:srgbClr val="FF0000"/>
                </a:solidFill>
              </a:rPr>
              <a:t>warning signs of immune deficiency</a:t>
            </a:r>
          </a:p>
          <a:p>
            <a:r>
              <a:rPr lang="en-US" dirty="0" smtClean="0">
                <a:solidFill>
                  <a:srgbClr val="FF0000"/>
                </a:solidFill>
              </a:rPr>
              <a:t>1.≥ 8 new ear infections with in 1 year.</a:t>
            </a:r>
            <a:br>
              <a:rPr lang="en-US" dirty="0" smtClean="0">
                <a:solidFill>
                  <a:srgbClr val="FF0000"/>
                </a:solidFill>
              </a:rPr>
            </a:br>
            <a:r>
              <a:rPr lang="en-US" dirty="0" smtClean="0">
                <a:solidFill>
                  <a:srgbClr val="FF0000"/>
                </a:solidFill>
              </a:rPr>
              <a:t>2. ≥ 2 serious sinus infections within 1 year.</a:t>
            </a:r>
            <a:br>
              <a:rPr lang="en-US" dirty="0" smtClean="0">
                <a:solidFill>
                  <a:srgbClr val="FF0000"/>
                </a:solidFill>
              </a:rPr>
            </a:br>
            <a:r>
              <a:rPr lang="en-US" dirty="0" smtClean="0">
                <a:solidFill>
                  <a:srgbClr val="FF0000"/>
                </a:solidFill>
              </a:rPr>
              <a:t>3. ≥ 2 months on antibiotics with little effect.</a:t>
            </a:r>
            <a:br>
              <a:rPr lang="en-US" dirty="0" smtClean="0">
                <a:solidFill>
                  <a:srgbClr val="FF0000"/>
                </a:solidFill>
              </a:rPr>
            </a:br>
            <a:r>
              <a:rPr lang="en-US" dirty="0" smtClean="0">
                <a:solidFill>
                  <a:srgbClr val="FF0000"/>
                </a:solidFill>
              </a:rPr>
              <a:t>4. ≥ 2 pneumonias with in 1 year.</a:t>
            </a:r>
            <a:br>
              <a:rPr lang="en-US" dirty="0" smtClean="0">
                <a:solidFill>
                  <a:srgbClr val="FF0000"/>
                </a:solidFill>
              </a:rPr>
            </a:br>
            <a:r>
              <a:rPr lang="en-US" dirty="0" smtClean="0">
                <a:solidFill>
                  <a:srgbClr val="FF0000"/>
                </a:solidFill>
              </a:rPr>
              <a:t>5. Failure of an infant to gain weight or grow normally.</a:t>
            </a:r>
            <a:br>
              <a:rPr lang="en-US" dirty="0" smtClean="0">
                <a:solidFill>
                  <a:srgbClr val="FF0000"/>
                </a:solidFill>
              </a:rPr>
            </a:br>
            <a:r>
              <a:rPr lang="en-US" dirty="0" smtClean="0">
                <a:solidFill>
                  <a:srgbClr val="FF0000"/>
                </a:solidFill>
              </a:rPr>
              <a:t>6. Recurrent, deep skin or organ abscesses.</a:t>
            </a:r>
            <a:br>
              <a:rPr lang="en-US" dirty="0" smtClean="0">
                <a:solidFill>
                  <a:srgbClr val="FF0000"/>
                </a:solidFill>
              </a:rPr>
            </a:br>
            <a:r>
              <a:rPr lang="en-US" dirty="0" smtClean="0">
                <a:solidFill>
                  <a:srgbClr val="FF0000"/>
                </a:solidFill>
              </a:rPr>
              <a:t>7. Persistent thrush in mouth or elsewhere on skin, after age 1.</a:t>
            </a:r>
            <a:br>
              <a:rPr lang="en-US" dirty="0" smtClean="0">
                <a:solidFill>
                  <a:srgbClr val="FF0000"/>
                </a:solidFill>
              </a:rPr>
            </a:br>
            <a:r>
              <a:rPr lang="en-US" dirty="0" smtClean="0">
                <a:solidFill>
                  <a:srgbClr val="FF0000"/>
                </a:solidFill>
              </a:rPr>
              <a:t>8. Need for intravenous antibiotics to clear infections.</a:t>
            </a:r>
            <a:br>
              <a:rPr lang="en-US" dirty="0" smtClean="0">
                <a:solidFill>
                  <a:srgbClr val="FF0000"/>
                </a:solidFill>
              </a:rPr>
            </a:br>
            <a:r>
              <a:rPr lang="en-US" dirty="0" smtClean="0">
                <a:solidFill>
                  <a:srgbClr val="FF0000"/>
                </a:solidFill>
              </a:rPr>
              <a:t>9. ≥ 2 deep-seated infections.</a:t>
            </a:r>
            <a:br>
              <a:rPr lang="en-US" dirty="0" smtClean="0">
                <a:solidFill>
                  <a:srgbClr val="FF0000"/>
                </a:solidFill>
              </a:rPr>
            </a:br>
            <a:r>
              <a:rPr lang="en-US" dirty="0" smtClean="0">
                <a:solidFill>
                  <a:srgbClr val="FF0000"/>
                </a:solidFill>
              </a:rPr>
              <a:t>10. A family history of PID.</a:t>
            </a:r>
            <a:endParaRPr lang="ar-JO" dirty="0">
              <a:solidFill>
                <a:srgbClr val="FF0000"/>
              </a:solidFill>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0"/>
            <a:ext cx="7886700" cy="1325563"/>
          </a:xfrm>
        </p:spPr>
        <p:txBody>
          <a:bodyPr/>
          <a:lstStyle/>
          <a:p>
            <a:r>
              <a:rPr lang="en-US" dirty="0">
                <a:solidFill>
                  <a:srgbClr val="FFFF00"/>
                </a:solidFill>
              </a:rPr>
              <a:t>History</a:t>
            </a:r>
            <a:r>
              <a:rPr lang="en-US" dirty="0"/>
              <a:t>:</a:t>
            </a:r>
            <a:endParaRPr lang="ar-JO" dirty="0"/>
          </a:p>
        </p:txBody>
      </p:sp>
      <p:sp>
        <p:nvSpPr>
          <p:cNvPr id="3" name="عنصر نائب للمحتوى 2"/>
          <p:cNvSpPr>
            <a:spLocks noGrp="1"/>
          </p:cNvSpPr>
          <p:nvPr>
            <p:ph idx="1"/>
          </p:nvPr>
        </p:nvSpPr>
        <p:spPr>
          <a:xfrm>
            <a:off x="628650" y="1434662"/>
            <a:ext cx="7886700" cy="4742301"/>
          </a:xfrm>
        </p:spPr>
        <p:txBody>
          <a:bodyPr>
            <a:normAutofit fontScale="47500" lnSpcReduction="20000"/>
          </a:bodyPr>
          <a:lstStyle/>
          <a:p>
            <a:r>
              <a:rPr lang="en-US" sz="6500" dirty="0">
                <a:solidFill>
                  <a:schemeClr val="bg1"/>
                </a:solidFill>
              </a:rPr>
              <a:t>Recurrent </a:t>
            </a:r>
            <a:r>
              <a:rPr lang="en-US" sz="6500" dirty="0" err="1">
                <a:solidFill>
                  <a:schemeClr val="bg1"/>
                </a:solidFill>
              </a:rPr>
              <a:t>sinopulmonary</a:t>
            </a:r>
            <a:r>
              <a:rPr lang="en-US" sz="6500" dirty="0">
                <a:solidFill>
                  <a:schemeClr val="bg1"/>
                </a:solidFill>
              </a:rPr>
              <a:t> infections with </a:t>
            </a:r>
            <a:r>
              <a:rPr lang="en-US" sz="6500" b="1" dirty="0">
                <a:solidFill>
                  <a:schemeClr val="bg1"/>
                </a:solidFill>
              </a:rPr>
              <a:t>encapsulated bacteria </a:t>
            </a:r>
            <a:r>
              <a:rPr lang="en-US" sz="6500" dirty="0">
                <a:solidFill>
                  <a:schemeClr val="bg1"/>
                </a:solidFill>
              </a:rPr>
              <a:t>suggest a defect </a:t>
            </a:r>
            <a:r>
              <a:rPr lang="en-US" sz="6500" dirty="0">
                <a:solidFill>
                  <a:srgbClr val="FFFF00"/>
                </a:solidFill>
              </a:rPr>
              <a:t>in </a:t>
            </a:r>
            <a:r>
              <a:rPr lang="en-US" sz="6500" b="1" dirty="0">
                <a:solidFill>
                  <a:srgbClr val="FFFF00"/>
                </a:solidFill>
              </a:rPr>
              <a:t>B</a:t>
            </a:r>
            <a:r>
              <a:rPr lang="en-US" sz="6500" dirty="0">
                <a:solidFill>
                  <a:srgbClr val="FFFF00"/>
                </a:solidFill>
              </a:rPr>
              <a:t> </a:t>
            </a:r>
            <a:r>
              <a:rPr lang="en-US" sz="6500" b="1" dirty="0">
                <a:solidFill>
                  <a:srgbClr val="FFFF00"/>
                </a:solidFill>
              </a:rPr>
              <a:t>cells </a:t>
            </a:r>
            <a:r>
              <a:rPr lang="en-US" sz="6500" dirty="0">
                <a:solidFill>
                  <a:schemeClr val="bg1"/>
                </a:solidFill>
              </a:rPr>
              <a:t>because these pathogens evade </a:t>
            </a:r>
            <a:r>
              <a:rPr lang="en-US" sz="6500" dirty="0" err="1">
                <a:solidFill>
                  <a:schemeClr val="bg1"/>
                </a:solidFill>
              </a:rPr>
              <a:t>phagocytosis</a:t>
            </a:r>
            <a:r>
              <a:rPr lang="en-US" sz="6500" dirty="0">
                <a:solidFill>
                  <a:schemeClr val="bg1"/>
                </a:solidFill>
              </a:rPr>
              <a:t> </a:t>
            </a:r>
          </a:p>
          <a:p>
            <a:r>
              <a:rPr lang="en-US" sz="6500" dirty="0">
                <a:solidFill>
                  <a:schemeClr val="bg1"/>
                </a:solidFill>
              </a:rPr>
              <a:t> Failure to thrive, diarrhea, </a:t>
            </a:r>
            <a:r>
              <a:rPr lang="en-US" sz="6500" dirty="0" err="1">
                <a:solidFill>
                  <a:schemeClr val="bg1"/>
                </a:solidFill>
              </a:rPr>
              <a:t>malabsorption</a:t>
            </a:r>
            <a:r>
              <a:rPr lang="en-US" sz="6500" dirty="0">
                <a:solidFill>
                  <a:schemeClr val="bg1"/>
                </a:solidFill>
              </a:rPr>
              <a:t>, and infections with opportunistic infections (i.e., </a:t>
            </a:r>
            <a:r>
              <a:rPr lang="en-US" sz="6500" dirty="0">
                <a:solidFill>
                  <a:srgbClr val="FFFF00"/>
                </a:solidFill>
              </a:rPr>
              <a:t>fungi, </a:t>
            </a:r>
            <a:r>
              <a:rPr lang="en-US" sz="6500" i="1" dirty="0">
                <a:solidFill>
                  <a:srgbClr val="FFFF00"/>
                </a:solidFill>
              </a:rPr>
              <a:t>Candida </a:t>
            </a:r>
            <a:r>
              <a:rPr lang="en-US" sz="6500" dirty="0">
                <a:solidFill>
                  <a:schemeClr val="bg1"/>
                </a:solidFill>
              </a:rPr>
              <a:t>sp, </a:t>
            </a:r>
            <a:r>
              <a:rPr lang="en-US" sz="6500" i="1" dirty="0" err="1">
                <a:solidFill>
                  <a:schemeClr val="bg1"/>
                </a:solidFill>
              </a:rPr>
              <a:t>Pneumocystis</a:t>
            </a:r>
            <a:r>
              <a:rPr lang="en-US" sz="6500" i="1" dirty="0">
                <a:solidFill>
                  <a:schemeClr val="bg1"/>
                </a:solidFill>
              </a:rPr>
              <a:t> </a:t>
            </a:r>
            <a:r>
              <a:rPr lang="en-US" sz="6500" i="1" dirty="0" err="1">
                <a:solidFill>
                  <a:schemeClr val="bg1"/>
                </a:solidFill>
              </a:rPr>
              <a:t>jiroveci</a:t>
            </a:r>
            <a:r>
              <a:rPr lang="en-US" sz="6500" i="1" dirty="0">
                <a:solidFill>
                  <a:schemeClr val="bg1"/>
                </a:solidFill>
              </a:rPr>
              <a:t> [</a:t>
            </a:r>
            <a:r>
              <a:rPr lang="en-US" sz="6500" i="1" dirty="0" err="1">
                <a:solidFill>
                  <a:schemeClr val="bg1"/>
                </a:solidFill>
              </a:rPr>
              <a:t>carinii</a:t>
            </a:r>
            <a:r>
              <a:rPr lang="en-US" sz="6500" i="1" dirty="0">
                <a:solidFill>
                  <a:schemeClr val="bg1"/>
                </a:solidFill>
              </a:rPr>
              <a:t>]</a:t>
            </a:r>
            <a:r>
              <a:rPr lang="en-US" sz="6500" dirty="0">
                <a:solidFill>
                  <a:schemeClr val="bg1"/>
                </a:solidFill>
              </a:rPr>
              <a:t>) suggest </a:t>
            </a:r>
            <a:r>
              <a:rPr lang="en-US" sz="6500" dirty="0">
                <a:solidFill>
                  <a:srgbClr val="FFFF00"/>
                </a:solidFill>
              </a:rPr>
              <a:t>T-cell</a:t>
            </a:r>
            <a:r>
              <a:rPr lang="en-US" sz="6500" dirty="0">
                <a:solidFill>
                  <a:schemeClr val="bg1"/>
                </a:solidFill>
              </a:rPr>
              <a:t> immunodeficiency. </a:t>
            </a:r>
          </a:p>
          <a:p>
            <a:r>
              <a:rPr lang="en-US" sz="6500" dirty="0">
                <a:solidFill>
                  <a:schemeClr val="bg1"/>
                </a:solidFill>
              </a:rPr>
              <a:t> Recurrent </a:t>
            </a:r>
            <a:r>
              <a:rPr lang="en-US" sz="6500" dirty="0">
                <a:solidFill>
                  <a:srgbClr val="FFFF00"/>
                </a:solidFill>
              </a:rPr>
              <a:t>viral</a:t>
            </a:r>
            <a:r>
              <a:rPr lang="en-US" sz="6500" dirty="0">
                <a:solidFill>
                  <a:schemeClr val="bg1"/>
                </a:solidFill>
              </a:rPr>
              <a:t> infections can result from </a:t>
            </a:r>
            <a:r>
              <a:rPr lang="en-US" sz="6500" dirty="0">
                <a:solidFill>
                  <a:srgbClr val="FFFF00"/>
                </a:solidFill>
              </a:rPr>
              <a:t>T-cell or NK-cell </a:t>
            </a:r>
            <a:r>
              <a:rPr lang="en-US" sz="6500" dirty="0">
                <a:solidFill>
                  <a:schemeClr val="bg1"/>
                </a:solidFill>
              </a:rPr>
              <a:t>deficiency.</a:t>
            </a:r>
          </a:p>
          <a:p>
            <a:endParaRPr lang="ar-JO" dirty="0"/>
          </a:p>
        </p:txBody>
      </p:sp>
      <p:sp>
        <p:nvSpPr>
          <p:cNvPr id="4" name="مربع نص 3"/>
          <p:cNvSpPr txBox="1"/>
          <p:nvPr/>
        </p:nvSpPr>
        <p:spPr>
          <a:xfrm>
            <a:off x="2979683" y="346841"/>
            <a:ext cx="5517931" cy="923330"/>
          </a:xfrm>
          <a:prstGeom prst="rect">
            <a:avLst/>
          </a:prstGeom>
          <a:noFill/>
        </p:spPr>
        <p:txBody>
          <a:bodyPr wrap="square" rtlCol="0">
            <a:spAutoFit/>
          </a:bodyPr>
          <a:lstStyle/>
          <a:p>
            <a:r>
              <a:rPr lang="en-US" dirty="0" smtClean="0">
                <a:solidFill>
                  <a:srgbClr val="FF0000"/>
                </a:solidFill>
              </a:rPr>
              <a:t>Its important to know  </a:t>
            </a:r>
            <a:r>
              <a:rPr lang="en-US" b="1" u="sng" dirty="0" smtClean="0">
                <a:solidFill>
                  <a:srgbClr val="FF0000"/>
                </a:solidFill>
              </a:rPr>
              <a:t>the characteristic features </a:t>
            </a:r>
            <a:r>
              <a:rPr lang="en-US" dirty="0" smtClean="0">
                <a:solidFill>
                  <a:srgbClr val="FF0000"/>
                </a:solidFill>
              </a:rPr>
              <a:t>of each category of immunodeficiency ( B ,T , </a:t>
            </a:r>
            <a:r>
              <a:rPr lang="en-US" dirty="0" err="1" smtClean="0">
                <a:solidFill>
                  <a:srgbClr val="FF0000"/>
                </a:solidFill>
              </a:rPr>
              <a:t>neutorophiles</a:t>
            </a:r>
            <a:r>
              <a:rPr lang="en-US" dirty="0" smtClean="0">
                <a:solidFill>
                  <a:srgbClr val="FF0000"/>
                </a:solidFill>
              </a:rPr>
              <a:t>  or complement ) ,, </a:t>
            </a:r>
            <a:endParaRPr lang="en-US" dirty="0">
              <a:solidFill>
                <a:srgbClr val="FF0000"/>
              </a:solidFill>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lstStyle/>
          <a:p>
            <a:r>
              <a:rPr lang="en-US" dirty="0" smtClean="0">
                <a:solidFill>
                  <a:schemeClr val="bg1"/>
                </a:solidFill>
              </a:rPr>
              <a:t>Deep-seated abscesses and recurrent </a:t>
            </a:r>
            <a:r>
              <a:rPr lang="en-US" dirty="0" err="1" smtClean="0">
                <a:solidFill>
                  <a:schemeClr val="bg1"/>
                </a:solidFill>
              </a:rPr>
              <a:t>dermatologica</a:t>
            </a:r>
            <a:r>
              <a:rPr lang="en-US" dirty="0" smtClean="0">
                <a:solidFill>
                  <a:schemeClr val="bg1"/>
                </a:solidFill>
              </a:rPr>
              <a:t> infections and infections with </a:t>
            </a:r>
            <a:r>
              <a:rPr lang="en-US" i="1" dirty="0" smtClean="0">
                <a:solidFill>
                  <a:srgbClr val="FFFF00"/>
                </a:solidFill>
              </a:rPr>
              <a:t>Staphylococcus</a:t>
            </a:r>
            <a:r>
              <a:rPr lang="en-US" i="1" dirty="0" smtClean="0">
                <a:solidFill>
                  <a:schemeClr val="bg1"/>
                </a:solidFill>
              </a:rPr>
              <a:t> </a:t>
            </a:r>
            <a:r>
              <a:rPr lang="en-US" i="1" dirty="0" err="1" smtClean="0">
                <a:solidFill>
                  <a:schemeClr val="bg1"/>
                </a:solidFill>
              </a:rPr>
              <a:t>aureus</a:t>
            </a:r>
            <a:r>
              <a:rPr lang="en-US" i="1" dirty="0" smtClean="0">
                <a:solidFill>
                  <a:schemeClr val="bg1"/>
                </a:solidFill>
              </a:rPr>
              <a:t>, </a:t>
            </a:r>
            <a:r>
              <a:rPr lang="en-US" i="1" dirty="0" err="1" smtClean="0">
                <a:solidFill>
                  <a:schemeClr val="bg1"/>
                </a:solidFill>
              </a:rPr>
              <a:t>Serratia</a:t>
            </a:r>
            <a:r>
              <a:rPr lang="en-US" i="1" dirty="0" smtClean="0">
                <a:solidFill>
                  <a:schemeClr val="bg1"/>
                </a:solidFill>
              </a:rPr>
              <a:t> </a:t>
            </a:r>
            <a:r>
              <a:rPr lang="en-US" i="1" dirty="0" err="1" smtClean="0">
                <a:solidFill>
                  <a:schemeClr val="bg1"/>
                </a:solidFill>
              </a:rPr>
              <a:t>marcescens</a:t>
            </a:r>
            <a:r>
              <a:rPr lang="en-US" i="1" dirty="0" smtClean="0">
                <a:solidFill>
                  <a:schemeClr val="bg1"/>
                </a:solidFill>
              </a:rPr>
              <a:t>, </a:t>
            </a:r>
            <a:r>
              <a:rPr lang="en-US" dirty="0" smtClean="0">
                <a:solidFill>
                  <a:schemeClr val="bg1"/>
                </a:solidFill>
              </a:rPr>
              <a:t>and </a:t>
            </a:r>
            <a:r>
              <a:rPr lang="en-US" i="1" dirty="0" err="1" smtClean="0">
                <a:solidFill>
                  <a:srgbClr val="FFFF00"/>
                </a:solidFill>
              </a:rPr>
              <a:t>Aspergillus</a:t>
            </a:r>
            <a:r>
              <a:rPr lang="en-US" i="1" dirty="0" smtClean="0">
                <a:solidFill>
                  <a:schemeClr val="bg1"/>
                </a:solidFill>
              </a:rPr>
              <a:t> </a:t>
            </a:r>
            <a:r>
              <a:rPr lang="en-US" dirty="0" smtClean="0">
                <a:solidFill>
                  <a:schemeClr val="bg1"/>
                </a:solidFill>
              </a:rPr>
              <a:t>suggest a disorder of </a:t>
            </a:r>
            <a:r>
              <a:rPr lang="en-US" dirty="0" err="1" smtClean="0">
                <a:solidFill>
                  <a:srgbClr val="FFFF00"/>
                </a:solidFill>
              </a:rPr>
              <a:t>neutrophil</a:t>
            </a:r>
            <a:r>
              <a:rPr lang="en-US" dirty="0" smtClean="0">
                <a:solidFill>
                  <a:srgbClr val="FFFF00"/>
                </a:solidFill>
              </a:rPr>
              <a:t> </a:t>
            </a:r>
            <a:r>
              <a:rPr lang="en-US" dirty="0" smtClean="0">
                <a:solidFill>
                  <a:schemeClr val="bg1"/>
                </a:solidFill>
              </a:rPr>
              <a:t>function.</a:t>
            </a:r>
          </a:p>
          <a:p>
            <a:r>
              <a:rPr lang="en-US" dirty="0" smtClean="0">
                <a:solidFill>
                  <a:schemeClr val="bg1"/>
                </a:solidFill>
              </a:rPr>
              <a:t>Delayed separation of the umbilical cord, especially in the presence of </a:t>
            </a:r>
            <a:r>
              <a:rPr lang="en-US" dirty="0" err="1" smtClean="0">
                <a:solidFill>
                  <a:schemeClr val="bg1"/>
                </a:solidFill>
              </a:rPr>
              <a:t>omphalitis</a:t>
            </a:r>
            <a:r>
              <a:rPr lang="en-US" dirty="0" smtClean="0">
                <a:solidFill>
                  <a:schemeClr val="bg1"/>
                </a:solidFill>
              </a:rPr>
              <a:t> and later onset periodontal disease, in addition to poorly formed </a:t>
            </a:r>
            <a:r>
              <a:rPr lang="fr-FR" dirty="0" err="1" smtClean="0">
                <a:solidFill>
                  <a:schemeClr val="bg1"/>
                </a:solidFill>
              </a:rPr>
              <a:t>abscesses</a:t>
            </a:r>
            <a:r>
              <a:rPr lang="fr-FR" dirty="0" smtClean="0">
                <a:solidFill>
                  <a:schemeClr val="bg1"/>
                </a:solidFill>
              </a:rPr>
              <a:t>, </a:t>
            </a:r>
            <a:r>
              <a:rPr lang="fr-FR" dirty="0" err="1" smtClean="0">
                <a:solidFill>
                  <a:schemeClr val="bg1"/>
                </a:solidFill>
              </a:rPr>
              <a:t>indicates</a:t>
            </a:r>
            <a:r>
              <a:rPr lang="fr-FR" dirty="0" smtClean="0">
                <a:solidFill>
                  <a:schemeClr val="bg1"/>
                </a:solidFill>
              </a:rPr>
              <a:t> </a:t>
            </a:r>
            <a:r>
              <a:rPr lang="fr-FR" dirty="0" err="1" smtClean="0">
                <a:solidFill>
                  <a:srgbClr val="FFFF00"/>
                </a:solidFill>
              </a:rPr>
              <a:t>leukocyte</a:t>
            </a:r>
            <a:r>
              <a:rPr lang="fr-FR" dirty="0" smtClean="0">
                <a:solidFill>
                  <a:schemeClr val="bg1"/>
                </a:solidFill>
              </a:rPr>
              <a:t> </a:t>
            </a:r>
            <a:r>
              <a:rPr lang="fr-FR" dirty="0" err="1" smtClean="0">
                <a:solidFill>
                  <a:srgbClr val="FFFF00"/>
                </a:solidFill>
              </a:rPr>
              <a:t>adhesion</a:t>
            </a:r>
            <a:r>
              <a:rPr lang="fr-FR" dirty="0" smtClean="0">
                <a:solidFill>
                  <a:srgbClr val="FFFF00"/>
                </a:solidFill>
              </a:rPr>
              <a:t> </a:t>
            </a:r>
            <a:r>
              <a:rPr lang="fr-FR" dirty="0" err="1" smtClean="0">
                <a:solidFill>
                  <a:srgbClr val="FFFF00"/>
                </a:solidFill>
              </a:rPr>
              <a:t>deficiency</a:t>
            </a:r>
            <a:r>
              <a:rPr lang="fr-FR" dirty="0" smtClean="0">
                <a:solidFill>
                  <a:schemeClr val="bg1"/>
                </a:solidFill>
              </a:rPr>
              <a:t>.</a:t>
            </a:r>
            <a:endParaRPr lang="en-US" dirty="0" smtClean="0">
              <a:solidFill>
                <a:schemeClr val="bg1"/>
              </a:solidFill>
            </a:endParaRPr>
          </a:p>
          <a:p>
            <a:endParaRPr lang="ar-JO" dirty="0"/>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1418897"/>
            <a:ext cx="7886700" cy="4758066"/>
          </a:xfrm>
        </p:spPr>
        <p:txBody>
          <a:bodyPr>
            <a:normAutofit fontScale="85000" lnSpcReduction="20000"/>
          </a:bodyPr>
          <a:lstStyle/>
          <a:p>
            <a:r>
              <a:rPr lang="en-US" dirty="0">
                <a:solidFill>
                  <a:schemeClr val="bg1"/>
                </a:solidFill>
              </a:rPr>
              <a:t>Sever and Recurrent skin ad Respiratory  tract infection in </a:t>
            </a:r>
            <a:r>
              <a:rPr lang="en-US" dirty="0">
                <a:solidFill>
                  <a:srgbClr val="FFFF00"/>
                </a:solidFill>
              </a:rPr>
              <a:t>complement</a:t>
            </a:r>
            <a:r>
              <a:rPr lang="en-US" dirty="0">
                <a:solidFill>
                  <a:schemeClr val="bg1"/>
                </a:solidFill>
              </a:rPr>
              <a:t> defects.</a:t>
            </a:r>
          </a:p>
          <a:p>
            <a:r>
              <a:rPr lang="en-US" dirty="0">
                <a:solidFill>
                  <a:schemeClr val="bg1"/>
                </a:solidFill>
              </a:rPr>
              <a:t>The presence of associated problems, </a:t>
            </a:r>
          </a:p>
          <a:p>
            <a:r>
              <a:rPr lang="en-US" dirty="0">
                <a:solidFill>
                  <a:schemeClr val="bg1"/>
                </a:solidFill>
              </a:rPr>
              <a:t>such as congenital heart disease and </a:t>
            </a:r>
            <a:r>
              <a:rPr lang="en-US" dirty="0" err="1">
                <a:solidFill>
                  <a:schemeClr val="bg1"/>
                </a:solidFill>
              </a:rPr>
              <a:t>hypocalcemia</a:t>
            </a:r>
            <a:r>
              <a:rPr lang="en-US" dirty="0">
                <a:solidFill>
                  <a:schemeClr val="bg1"/>
                </a:solidFill>
              </a:rPr>
              <a:t> (</a:t>
            </a:r>
            <a:r>
              <a:rPr lang="en-US" dirty="0" err="1">
                <a:solidFill>
                  <a:schemeClr val="bg1"/>
                </a:solidFill>
              </a:rPr>
              <a:t>DiGeorge</a:t>
            </a:r>
            <a:r>
              <a:rPr lang="en-US" dirty="0">
                <a:solidFill>
                  <a:schemeClr val="bg1"/>
                </a:solidFill>
              </a:rPr>
              <a:t> syndrome)</a:t>
            </a:r>
          </a:p>
          <a:p>
            <a:r>
              <a:rPr lang="en-US" dirty="0">
                <a:solidFill>
                  <a:schemeClr val="bg1"/>
                </a:solidFill>
              </a:rPr>
              <a:t>abnormal gait and </a:t>
            </a:r>
            <a:r>
              <a:rPr lang="en-US" dirty="0" err="1">
                <a:solidFill>
                  <a:schemeClr val="bg1"/>
                </a:solidFill>
              </a:rPr>
              <a:t>telangiectasia</a:t>
            </a:r>
            <a:r>
              <a:rPr lang="en-US" dirty="0">
                <a:solidFill>
                  <a:schemeClr val="bg1"/>
                </a:solidFill>
              </a:rPr>
              <a:t> (Ataxia-</a:t>
            </a:r>
            <a:r>
              <a:rPr lang="en-US" dirty="0" err="1">
                <a:solidFill>
                  <a:schemeClr val="bg1"/>
                </a:solidFill>
              </a:rPr>
              <a:t>telangiectasia</a:t>
            </a:r>
            <a:r>
              <a:rPr lang="en-US" dirty="0">
                <a:solidFill>
                  <a:schemeClr val="bg1"/>
                </a:solidFill>
              </a:rPr>
              <a:t>),</a:t>
            </a:r>
          </a:p>
          <a:p>
            <a:r>
              <a:rPr lang="sv-SE" dirty="0">
                <a:solidFill>
                  <a:schemeClr val="bg1"/>
                </a:solidFill>
              </a:rPr>
              <a:t>atopic dermatitis (hyper-IgE syndrome, Omenn syndrome), </a:t>
            </a:r>
            <a:r>
              <a:rPr lang="en-US" dirty="0">
                <a:solidFill>
                  <a:schemeClr val="bg1"/>
                </a:solidFill>
              </a:rPr>
              <a:t>and easy bruising or a bleeding disorder (</a:t>
            </a:r>
            <a:r>
              <a:rPr lang="en-US" dirty="0" err="1">
                <a:solidFill>
                  <a:schemeClr val="bg1"/>
                </a:solidFill>
              </a:rPr>
              <a:t>Wiskott</a:t>
            </a:r>
            <a:r>
              <a:rPr lang="en-US" dirty="0">
                <a:solidFill>
                  <a:schemeClr val="bg1"/>
                </a:solidFill>
              </a:rPr>
              <a:t>-Aldrich syndrome) can be informative in guiding an immune workup.</a:t>
            </a:r>
          </a:p>
          <a:p>
            <a:r>
              <a:rPr lang="en-US" dirty="0">
                <a:solidFill>
                  <a:schemeClr val="bg1"/>
                </a:solidFill>
              </a:rPr>
              <a:t>Finally a </a:t>
            </a:r>
            <a:r>
              <a:rPr lang="en-US" b="1" dirty="0">
                <a:solidFill>
                  <a:schemeClr val="bg1"/>
                </a:solidFill>
              </a:rPr>
              <a:t>family history of a primary immune deficiency or </a:t>
            </a:r>
            <a:r>
              <a:rPr lang="en-US" dirty="0">
                <a:solidFill>
                  <a:schemeClr val="bg1"/>
                </a:solidFill>
              </a:rPr>
              <a:t>death of a young child due to infections should prompt an immune evaluation, particularly in the setting of recurrent infections.</a:t>
            </a:r>
            <a:endParaRPr lang="ar-JO" dirty="0">
              <a:solidFill>
                <a:schemeClr val="bg1"/>
              </a:solidFill>
            </a:endParaRPr>
          </a:p>
          <a:p>
            <a:endParaRPr lang="ar-JO" dirty="0"/>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FF00"/>
                </a:solidFill>
              </a:rPr>
              <a:t>PHYSICAL EXAMINATION</a:t>
            </a:r>
            <a:endParaRPr lang="ar-JO" dirty="0">
              <a:solidFill>
                <a:srgbClr val="FFFF00"/>
              </a:solidFill>
            </a:endParaRPr>
          </a:p>
        </p:txBody>
      </p:sp>
      <p:sp>
        <p:nvSpPr>
          <p:cNvPr id="3" name="عنصر نائب للمحتوى 2"/>
          <p:cNvSpPr>
            <a:spLocks noGrp="1"/>
          </p:cNvSpPr>
          <p:nvPr>
            <p:ph idx="1"/>
          </p:nvPr>
        </p:nvSpPr>
        <p:spPr/>
        <p:txBody>
          <a:bodyPr>
            <a:noAutofit/>
          </a:bodyPr>
          <a:lstStyle/>
          <a:p>
            <a:r>
              <a:rPr lang="en-US" dirty="0">
                <a:solidFill>
                  <a:schemeClr val="bg1"/>
                </a:solidFill>
              </a:rPr>
              <a:t>Recurrent infection in immunologically deficient children is associated with pathology at sites of infection resulting in substantial morbidity, such as </a:t>
            </a:r>
            <a:r>
              <a:rPr lang="en-US" u="sng" dirty="0">
                <a:solidFill>
                  <a:schemeClr val="bg1"/>
                </a:solidFill>
              </a:rPr>
              <a:t>scarring tympanic membranes </a:t>
            </a:r>
            <a:r>
              <a:rPr lang="en-US" dirty="0">
                <a:solidFill>
                  <a:schemeClr val="bg1"/>
                </a:solidFill>
              </a:rPr>
              <a:t>leading to hearing loss or </a:t>
            </a:r>
            <a:r>
              <a:rPr lang="en-US" u="sng" dirty="0">
                <a:solidFill>
                  <a:schemeClr val="bg1"/>
                </a:solidFill>
              </a:rPr>
              <a:t>chronic lung disease </a:t>
            </a:r>
            <a:r>
              <a:rPr lang="en-US" dirty="0">
                <a:solidFill>
                  <a:schemeClr val="bg1"/>
                </a:solidFill>
              </a:rPr>
              <a:t>due to recurrent pneumonia. </a:t>
            </a:r>
          </a:p>
          <a:p>
            <a:endParaRPr lang="ar-JO" sz="2400" dirty="0"/>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945931"/>
            <a:ext cx="7886700" cy="5231032"/>
          </a:xfrm>
        </p:spPr>
        <p:txBody>
          <a:bodyPr>
            <a:normAutofit fontScale="92500" lnSpcReduction="10000"/>
          </a:bodyPr>
          <a:lstStyle/>
          <a:p>
            <a:r>
              <a:rPr lang="en-US" u="sng" dirty="0">
                <a:solidFill>
                  <a:schemeClr val="bg1"/>
                </a:solidFill>
              </a:rPr>
              <a:t>Height and weight </a:t>
            </a:r>
            <a:r>
              <a:rPr lang="en-US" u="sng" dirty="0" smtClean="0">
                <a:solidFill>
                  <a:schemeClr val="bg1"/>
                </a:solidFill>
              </a:rPr>
              <a:t>percentiles </a:t>
            </a:r>
            <a:r>
              <a:rPr lang="en-US" sz="1900" u="sng" dirty="0" smtClean="0">
                <a:solidFill>
                  <a:srgbClr val="FFC000"/>
                </a:solidFill>
              </a:rPr>
              <a:t>( </a:t>
            </a:r>
            <a:r>
              <a:rPr lang="en-US" sz="1900" u="sng" dirty="0" err="1" smtClean="0">
                <a:solidFill>
                  <a:srgbClr val="FFC000"/>
                </a:solidFill>
              </a:rPr>
              <a:t>bcz</a:t>
            </a:r>
            <a:r>
              <a:rPr lang="en-US" sz="1900" u="sng" dirty="0" smtClean="0">
                <a:solidFill>
                  <a:srgbClr val="FFC000"/>
                </a:solidFill>
              </a:rPr>
              <a:t> may </a:t>
            </a:r>
            <a:r>
              <a:rPr lang="en-US" sz="1900" u="sng" dirty="0" err="1" smtClean="0">
                <a:solidFill>
                  <a:srgbClr val="FFC000"/>
                </a:solidFill>
              </a:rPr>
              <a:t>ass.with</a:t>
            </a:r>
            <a:r>
              <a:rPr lang="en-US" sz="1900" u="sng" dirty="0" smtClean="0">
                <a:solidFill>
                  <a:srgbClr val="FFC000"/>
                </a:solidFill>
              </a:rPr>
              <a:t> FTT )</a:t>
            </a:r>
            <a:r>
              <a:rPr lang="en-US" sz="1900" dirty="0" smtClean="0">
                <a:solidFill>
                  <a:srgbClr val="FFC000"/>
                </a:solidFill>
              </a:rPr>
              <a:t>, </a:t>
            </a:r>
            <a:r>
              <a:rPr lang="en-US" dirty="0">
                <a:solidFill>
                  <a:schemeClr val="bg1"/>
                </a:solidFill>
              </a:rPr>
              <a:t>nutritional status, and presence of subcutaneous fat should be assessed.</a:t>
            </a:r>
          </a:p>
          <a:p>
            <a:r>
              <a:rPr lang="en-US" dirty="0">
                <a:solidFill>
                  <a:schemeClr val="bg1"/>
                </a:solidFill>
              </a:rPr>
              <a:t>Oral thrush, purulent nasal or </a:t>
            </a:r>
            <a:r>
              <a:rPr lang="en-US" dirty="0" err="1">
                <a:solidFill>
                  <a:schemeClr val="bg1"/>
                </a:solidFill>
              </a:rPr>
              <a:t>otic</a:t>
            </a:r>
            <a:r>
              <a:rPr lang="en-US" dirty="0">
                <a:solidFill>
                  <a:schemeClr val="bg1"/>
                </a:solidFill>
              </a:rPr>
              <a:t> discharge, and chronic </a:t>
            </a:r>
            <a:r>
              <a:rPr lang="en-US" dirty="0" err="1">
                <a:solidFill>
                  <a:schemeClr val="bg1"/>
                </a:solidFill>
              </a:rPr>
              <a:t>rales</a:t>
            </a:r>
            <a:r>
              <a:rPr lang="en-US" dirty="0">
                <a:solidFill>
                  <a:schemeClr val="bg1"/>
                </a:solidFill>
              </a:rPr>
              <a:t> may be evidence of repeated or persistent infections.</a:t>
            </a:r>
          </a:p>
          <a:p>
            <a:r>
              <a:rPr lang="en-US" u="sng" dirty="0">
                <a:solidFill>
                  <a:schemeClr val="bg1"/>
                </a:solidFill>
              </a:rPr>
              <a:t>Absence of tissue (e.g., tonsils) </a:t>
            </a:r>
            <a:r>
              <a:rPr lang="en-US" dirty="0">
                <a:solidFill>
                  <a:schemeClr val="bg1"/>
                </a:solidFill>
              </a:rPr>
              <a:t>suggests </a:t>
            </a:r>
            <a:r>
              <a:rPr lang="en-US" dirty="0" err="1">
                <a:solidFill>
                  <a:schemeClr val="bg1"/>
                </a:solidFill>
              </a:rPr>
              <a:t>agammaglobulinemia</a:t>
            </a:r>
            <a:r>
              <a:rPr lang="en-US" dirty="0">
                <a:solidFill>
                  <a:schemeClr val="bg1"/>
                </a:solidFill>
              </a:rPr>
              <a:t> or, </a:t>
            </a:r>
            <a:r>
              <a:rPr lang="en-US" u="sng" dirty="0">
                <a:solidFill>
                  <a:schemeClr val="bg1"/>
                </a:solidFill>
              </a:rPr>
              <a:t>whereas increased size of lymphoid tissue suggests </a:t>
            </a:r>
            <a:r>
              <a:rPr lang="en-US" dirty="0">
                <a:solidFill>
                  <a:schemeClr val="bg1"/>
                </a:solidFill>
              </a:rPr>
              <a:t>CVID, or human immunodeficiency virus (HIV) infection. </a:t>
            </a:r>
          </a:p>
          <a:p>
            <a:r>
              <a:rPr lang="en-US" dirty="0" err="1">
                <a:solidFill>
                  <a:schemeClr val="bg1"/>
                </a:solidFill>
              </a:rPr>
              <a:t>Cerebellar</a:t>
            </a:r>
            <a:r>
              <a:rPr lang="en-US" dirty="0">
                <a:solidFill>
                  <a:schemeClr val="bg1"/>
                </a:solidFill>
              </a:rPr>
              <a:t> ataxia and </a:t>
            </a:r>
            <a:r>
              <a:rPr lang="en-US" dirty="0" err="1">
                <a:solidFill>
                  <a:schemeClr val="bg1"/>
                </a:solidFill>
              </a:rPr>
              <a:t>telangiectasia</a:t>
            </a:r>
            <a:r>
              <a:rPr lang="en-US" dirty="0">
                <a:solidFill>
                  <a:schemeClr val="bg1"/>
                </a:solidFill>
              </a:rPr>
              <a:t> indicate ataxia-</a:t>
            </a:r>
            <a:r>
              <a:rPr lang="en-US" dirty="0" err="1">
                <a:solidFill>
                  <a:schemeClr val="bg1"/>
                </a:solidFill>
              </a:rPr>
              <a:t>telangiectasia</a:t>
            </a:r>
            <a:r>
              <a:rPr lang="en-US" dirty="0">
                <a:solidFill>
                  <a:schemeClr val="bg1"/>
                </a:solidFill>
              </a:rPr>
              <a:t>. </a:t>
            </a:r>
          </a:p>
          <a:p>
            <a:r>
              <a:rPr lang="en-US" dirty="0">
                <a:solidFill>
                  <a:schemeClr val="bg1"/>
                </a:solidFill>
              </a:rPr>
              <a:t>eczema and </a:t>
            </a:r>
            <a:r>
              <a:rPr lang="en-US" dirty="0" err="1">
                <a:solidFill>
                  <a:schemeClr val="bg1"/>
                </a:solidFill>
              </a:rPr>
              <a:t>petechiae</a:t>
            </a:r>
            <a:r>
              <a:rPr lang="en-US" dirty="0">
                <a:solidFill>
                  <a:schemeClr val="bg1"/>
                </a:solidFill>
              </a:rPr>
              <a:t> or bruises suggest </a:t>
            </a:r>
            <a:r>
              <a:rPr lang="en-US" dirty="0" err="1">
                <a:solidFill>
                  <a:schemeClr val="bg1"/>
                </a:solidFill>
              </a:rPr>
              <a:t>Wiskott</a:t>
            </a:r>
            <a:r>
              <a:rPr lang="en-US" dirty="0">
                <a:solidFill>
                  <a:schemeClr val="bg1"/>
                </a:solidFill>
              </a:rPr>
              <a:t>-Aldrich syndrome.</a:t>
            </a:r>
            <a:endParaRPr lang="ar-JO" dirty="0">
              <a:solidFill>
                <a:schemeClr val="bg1"/>
              </a:solidFill>
            </a:endParaRPr>
          </a:p>
          <a:p>
            <a:endParaRPr lang="ar-JO" dirty="0"/>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 xmlns:a16="http://schemas.microsoft.com/office/drawing/2014/main" id="{26BCC204-42D7-4F58-B6DF-AB0501ACD7D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 b="1"/>
          <a:stretch>
            <a:fillRect/>
          </a:stretch>
        </p:blipFill>
        <p:spPr>
          <a:xfrm>
            <a:off x="0" y="-1"/>
            <a:ext cx="9143999" cy="6858001"/>
          </a:xfrm>
        </p:spPr>
      </p:pic>
      <p:sp>
        <p:nvSpPr>
          <p:cNvPr id="22" name="Title 21">
            <a:extLst>
              <a:ext uri="{FF2B5EF4-FFF2-40B4-BE49-F238E27FC236}">
                <a16:creationId xmlns="" xmlns:a16="http://schemas.microsoft.com/office/drawing/2014/main" id="{BA160141-042F-4099-856C-C1D62E0FF551}"/>
              </a:ext>
            </a:extLst>
          </p:cNvPr>
          <p:cNvSpPr>
            <a:spLocks noGrp="1"/>
          </p:cNvSpPr>
          <p:nvPr>
            <p:ph type="ctrTitle"/>
          </p:nvPr>
        </p:nvSpPr>
        <p:spPr>
          <a:xfrm>
            <a:off x="278068" y="685800"/>
            <a:ext cx="8408732" cy="2088562"/>
          </a:xfrm>
        </p:spPr>
        <p:txBody>
          <a:bodyPr rtlCol="0">
            <a:normAutofit/>
          </a:bodyPr>
          <a:lstStyle/>
          <a:p>
            <a:r>
              <a:rPr lang="en-US" b="1" dirty="0" smtClean="0">
                <a:solidFill>
                  <a:schemeClr val="tx2">
                    <a:lumMod val="50000"/>
                  </a:schemeClr>
                </a:solidFill>
                <a:latin typeface="Arial" panose="020B0604020202020204" pitchFamily="34" charset="0"/>
              </a:rPr>
              <a:t>B- cell immunodeficiency </a:t>
            </a:r>
            <a:endParaRPr lang="en-GB" dirty="0"/>
          </a:p>
        </p:txBody>
      </p:sp>
      <p:sp>
        <p:nvSpPr>
          <p:cNvPr id="23" name="Subtitle 22">
            <a:extLst>
              <a:ext uri="{FF2B5EF4-FFF2-40B4-BE49-F238E27FC236}">
                <a16:creationId xmlns="" xmlns:a16="http://schemas.microsoft.com/office/drawing/2014/main" id="{212BE0C8-3274-44C1-93C2-9347988BD0FF}"/>
              </a:ext>
            </a:extLst>
          </p:cNvPr>
          <p:cNvSpPr>
            <a:spLocks noGrp="1"/>
          </p:cNvSpPr>
          <p:nvPr>
            <p:ph type="subTitle" idx="1"/>
          </p:nvPr>
        </p:nvSpPr>
        <p:spPr>
          <a:xfrm>
            <a:off x="0" y="4486652"/>
            <a:ext cx="3644306" cy="1098222"/>
          </a:xfrm>
        </p:spPr>
        <p:txBody>
          <a:bodyPr rtlCol="0">
            <a:normAutofit/>
          </a:bodyPr>
          <a:lstStyle/>
          <a:p>
            <a:pPr rtl="0"/>
            <a:r>
              <a:rPr lang="en-GB" sz="3600" b="1" noProof="1" smtClean="0">
                <a:solidFill>
                  <a:srgbClr val="002060"/>
                </a:solidFill>
              </a:rPr>
              <a:t>Rafah Al-Farajat</a:t>
            </a:r>
          </a:p>
        </p:txBody>
      </p:sp>
      <p:grpSp>
        <p:nvGrpSpPr>
          <p:cNvPr id="2" name="Group 111" descr="Accent image brackets&#10;">
            <a:extLst>
              <a:ext uri="{FF2B5EF4-FFF2-40B4-BE49-F238E27FC236}">
                <a16:creationId xmlns="" xmlns:a16="http://schemas.microsoft.com/office/drawing/2014/main" id="{D624720B-51E1-474D-90C6-CD74ED1DA39F}"/>
              </a:ext>
              <a:ext uri="{C183D7F6-B498-43B3-948B-1728B52AA6E4}">
                <adec:decorative xmlns:adec="http://schemas.microsoft.com/office/drawing/2017/decorative" xmlns="" val="1"/>
              </a:ext>
            </a:extLst>
          </p:cNvPr>
          <p:cNvGrpSpPr/>
          <p:nvPr/>
        </p:nvGrpSpPr>
        <p:grpSpPr>
          <a:xfrm>
            <a:off x="108000" y="3833446"/>
            <a:ext cx="3645000" cy="2215662"/>
            <a:chOff x="408650" y="404285"/>
            <a:chExt cx="4330700" cy="3164637"/>
          </a:xfrm>
        </p:grpSpPr>
        <p:sp>
          <p:nvSpPr>
            <p:cNvPr id="110" name="Rectangle 6">
              <a:extLst>
                <a:ext uri="{FF2B5EF4-FFF2-40B4-BE49-F238E27FC236}">
                  <a16:creationId xmlns="" xmlns:a16="http://schemas.microsoft.com/office/drawing/2014/main" id="{E4561AC7-2339-461B-BFF9-BEBEF60974E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1" name="Rectangle 6">
              <a:extLst>
                <a:ext uri="{FF2B5EF4-FFF2-40B4-BE49-F238E27FC236}">
                  <a16:creationId xmlns="" xmlns:a16="http://schemas.microsoft.com/office/drawing/2014/main" id="{6FFCCB15-66C7-4E86-BF09-14C5B1569970}"/>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Tree>
    <p:extLst>
      <p:ext uri="{BB962C8B-B14F-4D97-AF65-F5344CB8AC3E}">
        <p14:creationId xmlns:p14="http://schemas.microsoft.com/office/powerpoint/2010/main" val="242910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B- cell immunodeficiency </a:t>
            </a:r>
          </a:p>
        </p:txBody>
      </p:sp>
      <p:sp>
        <p:nvSpPr>
          <p:cNvPr id="3" name="عنصر نائب للمحتوى 2"/>
          <p:cNvSpPr>
            <a:spLocks noGrp="1"/>
          </p:cNvSpPr>
          <p:nvPr>
            <p:ph idx="1"/>
          </p:nvPr>
        </p:nvSpPr>
        <p:spPr>
          <a:xfrm>
            <a:off x="395536" y="1412776"/>
            <a:ext cx="8748464" cy="4525963"/>
          </a:xfrm>
        </p:spPr>
        <p:txBody>
          <a:bodyPr/>
          <a:lstStyle/>
          <a:p>
            <a:endParaRPr lang="en-US" dirty="0" smtClean="0">
              <a:solidFill>
                <a:srgbClr val="FF0000"/>
              </a:solidFill>
            </a:endParaRPr>
          </a:p>
          <a:p>
            <a:r>
              <a:rPr lang="en-US" dirty="0" smtClean="0">
                <a:solidFill>
                  <a:srgbClr val="FF0000"/>
                </a:solidFill>
              </a:rPr>
              <a:t>General characteristics  of this category :</a:t>
            </a:r>
          </a:p>
          <a:p>
            <a:pPr marL="0" indent="0">
              <a:buNone/>
            </a:pPr>
            <a:r>
              <a:rPr lang="en-US" sz="2800" dirty="0" smtClean="0">
                <a:solidFill>
                  <a:srgbClr val="FF0000"/>
                </a:solidFill>
              </a:rPr>
              <a:t>1- presentation after the 6</a:t>
            </a:r>
            <a:r>
              <a:rPr lang="en-US" sz="2800" baseline="30000" dirty="0" smtClean="0">
                <a:solidFill>
                  <a:srgbClr val="FF0000"/>
                </a:solidFill>
              </a:rPr>
              <a:t>th</a:t>
            </a:r>
            <a:r>
              <a:rPr lang="en-US" sz="2800" dirty="0" smtClean="0">
                <a:solidFill>
                  <a:srgbClr val="FF0000"/>
                </a:solidFill>
              </a:rPr>
              <a:t> month of life. </a:t>
            </a:r>
          </a:p>
          <a:p>
            <a:pPr marL="0" indent="0">
              <a:buNone/>
            </a:pPr>
            <a:r>
              <a:rPr lang="en-US" sz="2800" dirty="0" smtClean="0">
                <a:solidFill>
                  <a:srgbClr val="FF0000"/>
                </a:solidFill>
              </a:rPr>
              <a:t>2- the type of infection </a:t>
            </a:r>
            <a:r>
              <a:rPr lang="en-US" sz="2000" dirty="0" smtClean="0">
                <a:solidFill>
                  <a:srgbClr val="FF0000"/>
                </a:solidFill>
              </a:rPr>
              <a:t>&gt;&gt; </a:t>
            </a:r>
          </a:p>
          <a:p>
            <a:r>
              <a:rPr lang="en-US" sz="1800" dirty="0" smtClean="0">
                <a:solidFill>
                  <a:srgbClr val="FF0000"/>
                </a:solidFill>
              </a:rPr>
              <a:t> A-recurrent </a:t>
            </a:r>
            <a:r>
              <a:rPr lang="en-US" sz="1800" dirty="0" err="1" smtClean="0">
                <a:solidFill>
                  <a:srgbClr val="FF0000"/>
                </a:solidFill>
              </a:rPr>
              <a:t>sinopulmonary</a:t>
            </a:r>
            <a:r>
              <a:rPr lang="en-US" sz="1800" dirty="0" smtClean="0">
                <a:solidFill>
                  <a:srgbClr val="FF0000"/>
                </a:solidFill>
              </a:rPr>
              <a:t> infections (recurrent UPTI , LPTI , sinusitis , otitis media ).by encapsulated bacteria  </a:t>
            </a:r>
          </a:p>
          <a:p>
            <a:r>
              <a:rPr lang="en-US" sz="1800" dirty="0">
                <a:solidFill>
                  <a:srgbClr val="FF0000"/>
                </a:solidFill>
              </a:rPr>
              <a:t> </a:t>
            </a:r>
            <a:r>
              <a:rPr lang="en-US" sz="1800" dirty="0" smtClean="0">
                <a:solidFill>
                  <a:srgbClr val="FF0000"/>
                </a:solidFill>
              </a:rPr>
              <a:t>B-they have </a:t>
            </a:r>
            <a:r>
              <a:rPr lang="en-US" sz="1800" dirty="0">
                <a:solidFill>
                  <a:srgbClr val="FF0000"/>
                </a:solidFill>
              </a:rPr>
              <a:t>a predisposition to </a:t>
            </a:r>
            <a:r>
              <a:rPr lang="en-US" sz="1800" dirty="0" err="1">
                <a:solidFill>
                  <a:srgbClr val="FF0000"/>
                </a:solidFill>
              </a:rPr>
              <a:t>enterovirus</a:t>
            </a:r>
            <a:r>
              <a:rPr lang="en-US" sz="1800" dirty="0">
                <a:solidFill>
                  <a:srgbClr val="FF0000"/>
                </a:solidFill>
              </a:rPr>
              <a:t> infections </a:t>
            </a:r>
            <a:r>
              <a:rPr lang="en-US" sz="1800" dirty="0" smtClean="0">
                <a:solidFill>
                  <a:srgbClr val="FF0000"/>
                </a:solidFill>
              </a:rPr>
              <a:t>as polio virus </a:t>
            </a:r>
            <a:r>
              <a:rPr lang="en-US" sz="1400" dirty="0" smtClean="0">
                <a:solidFill>
                  <a:srgbClr val="FF0000"/>
                </a:solidFill>
              </a:rPr>
              <a:t>(so live </a:t>
            </a:r>
            <a:r>
              <a:rPr lang="en-US" sz="1400" smtClean="0">
                <a:solidFill>
                  <a:srgbClr val="FF0000"/>
                </a:solidFill>
              </a:rPr>
              <a:t>polio vaccine(OPV) </a:t>
            </a:r>
            <a:r>
              <a:rPr lang="en-US" sz="1400" dirty="0" smtClean="0">
                <a:solidFill>
                  <a:srgbClr val="FF0000"/>
                </a:solidFill>
              </a:rPr>
              <a:t>is contraindicated in B-cell </a:t>
            </a:r>
            <a:r>
              <a:rPr lang="en-US" sz="1400" dirty="0" err="1" smtClean="0">
                <a:solidFill>
                  <a:srgbClr val="FF0000"/>
                </a:solidFill>
              </a:rPr>
              <a:t>immunodef</a:t>
            </a:r>
            <a:r>
              <a:rPr lang="en-US" sz="1400" dirty="0" smtClean="0">
                <a:solidFill>
                  <a:srgbClr val="FF0000"/>
                </a:solidFill>
              </a:rPr>
              <a:t>.) .</a:t>
            </a:r>
            <a:endParaRPr lang="en-US" sz="1800" dirty="0" smtClean="0">
              <a:solidFill>
                <a:srgbClr val="FF0000"/>
              </a:solidFill>
            </a:endParaRPr>
          </a:p>
          <a:p>
            <a:pPr marL="0" indent="0">
              <a:buNone/>
            </a:pPr>
            <a:r>
              <a:rPr lang="en-US" sz="2800" dirty="0" smtClean="0">
                <a:solidFill>
                  <a:srgbClr val="FF0000"/>
                </a:solidFill>
              </a:rPr>
              <a:t>3- recurrent \ persistent diarrhea caused by giardia .</a:t>
            </a:r>
            <a:endParaRPr lang="en-US" sz="2800" dirty="0">
              <a:solidFill>
                <a:srgbClr val="FF0000"/>
              </a:solidFill>
            </a:endParaRPr>
          </a:p>
        </p:txBody>
      </p:sp>
      <p:sp>
        <p:nvSpPr>
          <p:cNvPr id="4" name="نجمة ذات 5 نقاط 3"/>
          <p:cNvSpPr/>
          <p:nvPr/>
        </p:nvSpPr>
        <p:spPr>
          <a:xfrm>
            <a:off x="29000" y="116632"/>
            <a:ext cx="1187624" cy="11521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مربع نص 4"/>
          <p:cNvSpPr txBox="1"/>
          <p:nvPr/>
        </p:nvSpPr>
        <p:spPr>
          <a:xfrm>
            <a:off x="1043608" y="5949280"/>
            <a:ext cx="5976664" cy="646331"/>
          </a:xfrm>
          <a:prstGeom prst="rect">
            <a:avLst/>
          </a:prstGeom>
          <a:noFill/>
        </p:spPr>
        <p:txBody>
          <a:bodyPr wrap="square" rtlCol="0">
            <a:spAutoFit/>
          </a:bodyPr>
          <a:lstStyle/>
          <a:p>
            <a:r>
              <a:rPr lang="en-US" b="1" dirty="0" smtClean="0">
                <a:solidFill>
                  <a:srgbClr val="FF0000"/>
                </a:solidFill>
              </a:rPr>
              <a:t>CD19 , CD21 </a:t>
            </a:r>
            <a:r>
              <a:rPr lang="en-US" b="1" dirty="0">
                <a:solidFill>
                  <a:srgbClr val="FF0000"/>
                </a:solidFill>
              </a:rPr>
              <a:t> </a:t>
            </a:r>
            <a:r>
              <a:rPr lang="en-US" b="1" dirty="0" smtClean="0">
                <a:solidFill>
                  <a:srgbClr val="FF0000"/>
                </a:solidFill>
              </a:rPr>
              <a:t>are Biomarkers carried on B cell , they are low in B-cell immunodeficiency  </a:t>
            </a:r>
            <a:endParaRPr lang="en-US" b="1" dirty="0">
              <a:solidFill>
                <a:srgbClr val="FF0000"/>
              </a:solidFill>
            </a:endParaRPr>
          </a:p>
        </p:txBody>
      </p:sp>
      <p:sp>
        <p:nvSpPr>
          <p:cNvPr id="6" name="نجمة ذات 5 نقاط 5"/>
          <p:cNvSpPr/>
          <p:nvPr/>
        </p:nvSpPr>
        <p:spPr>
          <a:xfrm>
            <a:off x="622812" y="6093296"/>
            <a:ext cx="276780"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231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effectLst>
                  <a:outerShdw blurRad="38100" dist="38100" dir="2700000" algn="tl">
                    <a:srgbClr val="000000">
                      <a:alpha val="43137"/>
                    </a:srgbClr>
                  </a:outerShdw>
                </a:effectLst>
              </a:rPr>
              <a:t>Primary Immune Deficiencies</a:t>
            </a:r>
            <a:endParaRPr lang="en-US" sz="32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400" dirty="0">
                <a:solidFill>
                  <a:schemeClr val="bg1"/>
                </a:solidFill>
              </a:rPr>
              <a:t>A group of disorders characterized by an </a:t>
            </a:r>
            <a:r>
              <a:rPr lang="en-US" sz="2400" dirty="0">
                <a:solidFill>
                  <a:srgbClr val="FFFF00"/>
                </a:solidFill>
                <a:effectLst>
                  <a:outerShdw blurRad="38100" dist="38100" dir="2700000" algn="tl">
                    <a:srgbClr val="000000">
                      <a:alpha val="43137"/>
                    </a:srgbClr>
                  </a:outerShdw>
                </a:effectLst>
              </a:rPr>
              <a:t>impaired ability to produce normal immune response</a:t>
            </a:r>
            <a:r>
              <a:rPr lang="en-US" sz="2400" dirty="0">
                <a:solidFill>
                  <a:schemeClr val="bg1"/>
                </a:solidFill>
              </a:rPr>
              <a:t>. </a:t>
            </a:r>
          </a:p>
          <a:p>
            <a:pPr>
              <a:buFont typeface="Wingdings" panose="05000000000000000000" pitchFamily="2" charset="2"/>
              <a:buChar char="§"/>
            </a:pPr>
            <a:r>
              <a:rPr lang="en-US" sz="2400" dirty="0">
                <a:solidFill>
                  <a:schemeClr val="bg1"/>
                </a:solidFill>
              </a:rPr>
              <a:t>Most of these disorders are genetically determined.</a:t>
            </a:r>
          </a:p>
          <a:p>
            <a:pPr>
              <a:buFont typeface="Wingdings" panose="05000000000000000000" pitchFamily="2" charset="2"/>
              <a:buChar char="§"/>
            </a:pPr>
            <a:r>
              <a:rPr lang="en-US" sz="2400" dirty="0">
                <a:solidFill>
                  <a:schemeClr val="bg1"/>
                </a:solidFill>
              </a:rPr>
              <a:t>affect either </a:t>
            </a:r>
            <a:r>
              <a:rPr lang="en-US" sz="2400" b="1" dirty="0">
                <a:solidFill>
                  <a:srgbClr val="00FF00"/>
                </a:solidFill>
                <a:effectLst>
                  <a:outerShdw blurRad="38100" dist="38100" dir="2700000" algn="tl">
                    <a:srgbClr val="000000">
                      <a:alpha val="43137"/>
                    </a:srgbClr>
                  </a:outerShdw>
                </a:effectLst>
              </a:rPr>
              <a:t>adaptive immunity </a:t>
            </a:r>
            <a:r>
              <a:rPr lang="en-US" sz="2400" dirty="0">
                <a:solidFill>
                  <a:schemeClr val="bg1"/>
                </a:solidFill>
              </a:rPr>
              <a:t>or </a:t>
            </a:r>
            <a:r>
              <a:rPr lang="en-US" sz="2400" b="1" dirty="0">
                <a:solidFill>
                  <a:srgbClr val="00FF00"/>
                </a:solidFill>
                <a:effectLst>
                  <a:outerShdw blurRad="38100" dist="38100" dir="2700000" algn="tl">
                    <a:srgbClr val="000000">
                      <a:alpha val="43137"/>
                    </a:srgbClr>
                  </a:outerShdw>
                </a:effectLst>
              </a:rPr>
              <a:t>innate</a:t>
            </a:r>
            <a:r>
              <a:rPr lang="en-US" sz="2400" dirty="0">
                <a:solidFill>
                  <a:schemeClr val="bg1"/>
                </a:solidFill>
              </a:rPr>
              <a:t> host defense mechanisms. </a:t>
            </a:r>
          </a:p>
          <a:p>
            <a:pPr>
              <a:buFont typeface="Wingdings" panose="05000000000000000000" pitchFamily="2" charset="2"/>
              <a:buChar char="§"/>
            </a:pPr>
            <a:r>
              <a:rPr lang="en-US" sz="2400" dirty="0">
                <a:solidFill>
                  <a:schemeClr val="bg1"/>
                </a:solidFill>
              </a:rPr>
              <a:t> </a:t>
            </a:r>
            <a:r>
              <a:rPr lang="en-US" sz="2400" b="1" dirty="0">
                <a:solidFill>
                  <a:srgbClr val="FFFF00"/>
                </a:solidFill>
              </a:rPr>
              <a:t>Clinical presentation </a:t>
            </a:r>
            <a:r>
              <a:rPr lang="en-US" sz="2400" dirty="0">
                <a:solidFill>
                  <a:schemeClr val="bg1"/>
                </a:solidFill>
                <a:sym typeface="Wingdings" panose="05000000000000000000" pitchFamily="2" charset="2"/>
              </a:rPr>
              <a:t> </a:t>
            </a:r>
            <a:r>
              <a:rPr lang="en-US" sz="2400" b="1" dirty="0">
                <a:solidFill>
                  <a:srgbClr val="00FF00"/>
                </a:solidFill>
                <a:effectLst>
                  <a:outerShdw blurRad="38100" dist="38100" dir="2700000" algn="tl">
                    <a:srgbClr val="000000">
                      <a:alpha val="43137"/>
                    </a:srgbClr>
                  </a:outerShdw>
                </a:effectLst>
              </a:rPr>
              <a:t>Recurrent infection</a:t>
            </a:r>
            <a:endParaRPr lang="en-US" sz="2400" dirty="0">
              <a:solidFill>
                <a:schemeClr val="bg1"/>
              </a:solidFill>
            </a:endParaRPr>
          </a:p>
        </p:txBody>
      </p:sp>
      <p:sp>
        <p:nvSpPr>
          <p:cNvPr id="5"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4285699834"/>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5">
                    <a:lumMod val="50000"/>
                  </a:schemeClr>
                </a:solidFill>
                <a:latin typeface="Arial" panose="020B0604020202020204" pitchFamily="34" charset="0"/>
              </a:rPr>
              <a:t>B- cell immunodeficiency </a:t>
            </a:r>
            <a:endParaRPr lang="ar-JO"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algn="l" rtl="0"/>
            <a:r>
              <a:rPr lang="en-US" altLang="ar-SA" sz="2400" b="1" dirty="0">
                <a:latin typeface="Arial" panose="020B0604020202020204" pitchFamily="34" charset="0"/>
              </a:rPr>
              <a:t>X-linked </a:t>
            </a:r>
            <a:r>
              <a:rPr lang="en-US" altLang="ar-SA" sz="2400" b="1" dirty="0" err="1">
                <a:latin typeface="Arial" panose="020B0604020202020204" pitchFamily="34" charset="0"/>
              </a:rPr>
              <a:t>agammaglobulinemia</a:t>
            </a:r>
            <a:endParaRPr lang="en-US" altLang="ar-SA" sz="2400" b="1" dirty="0">
              <a:latin typeface="Arial" panose="020B0604020202020204" pitchFamily="34" charset="0"/>
            </a:endParaRPr>
          </a:p>
          <a:p>
            <a:pPr algn="l" rtl="0"/>
            <a:r>
              <a:rPr lang="en-US" altLang="ar-SA" sz="2400" b="1" dirty="0">
                <a:latin typeface="Arial" panose="020B0604020202020204" pitchFamily="34" charset="0"/>
              </a:rPr>
              <a:t>Common variable </a:t>
            </a:r>
            <a:r>
              <a:rPr lang="en-US" altLang="ar-SA" sz="2400" b="1" dirty="0" err="1">
                <a:latin typeface="Arial" panose="020B0604020202020204" pitchFamily="34" charset="0"/>
              </a:rPr>
              <a:t>immunodeficiencies</a:t>
            </a:r>
            <a:endParaRPr lang="en-US" altLang="ar-SA" sz="2400" b="1" dirty="0">
              <a:latin typeface="Arial" panose="020B0604020202020204" pitchFamily="34" charset="0"/>
            </a:endParaRPr>
          </a:p>
          <a:p>
            <a:pPr algn="l" rtl="0"/>
            <a:r>
              <a:rPr lang="en-US" altLang="ar-SA" sz="2400" b="1" dirty="0" err="1">
                <a:latin typeface="Arial" panose="020B0604020202020204" pitchFamily="34" charset="0"/>
              </a:rPr>
              <a:t>IgA</a:t>
            </a:r>
            <a:r>
              <a:rPr lang="en-US" altLang="ar-SA" sz="2400" b="1" dirty="0">
                <a:latin typeface="Arial" panose="020B0604020202020204" pitchFamily="34" charset="0"/>
              </a:rPr>
              <a:t> deficiency</a:t>
            </a:r>
          </a:p>
          <a:p>
            <a:pPr algn="l" rtl="0"/>
            <a:r>
              <a:rPr lang="en-US" altLang="ar-SA" sz="2400" b="1" dirty="0">
                <a:latin typeface="Arial" panose="020B0604020202020204" pitchFamily="34" charset="0"/>
              </a:rPr>
              <a:t>Transient </a:t>
            </a:r>
            <a:r>
              <a:rPr lang="en-US" altLang="ar-SA" sz="2400" b="1" dirty="0" err="1">
                <a:latin typeface="Arial" panose="020B0604020202020204" pitchFamily="34" charset="0"/>
              </a:rPr>
              <a:t>hypogammaglobulinemia</a:t>
            </a:r>
            <a:r>
              <a:rPr lang="en-US" altLang="ar-SA" sz="2400" b="1" dirty="0">
                <a:latin typeface="Arial" panose="020B0604020202020204" pitchFamily="34" charset="0"/>
              </a:rPr>
              <a:t> of Infancy</a:t>
            </a:r>
          </a:p>
          <a:p>
            <a:pPr algn="l" rtl="0"/>
            <a:r>
              <a:rPr lang="en-US" altLang="ar-SA" sz="2400" b="1" dirty="0" err="1">
                <a:latin typeface="Arial" panose="020B0604020202020204" pitchFamily="34" charset="0"/>
              </a:rPr>
              <a:t>IgG</a:t>
            </a:r>
            <a:r>
              <a:rPr lang="en-US" altLang="ar-SA" sz="2400" b="1" dirty="0">
                <a:latin typeface="Arial" panose="020B0604020202020204" pitchFamily="34" charset="0"/>
              </a:rPr>
              <a:t> Subclasses </a:t>
            </a:r>
            <a:r>
              <a:rPr lang="en-US" altLang="ar-SA" sz="2400" b="1" dirty="0" err="1">
                <a:latin typeface="Arial" panose="020B0604020202020204" pitchFamily="34" charset="0"/>
              </a:rPr>
              <a:t>defiency</a:t>
            </a:r>
            <a:r>
              <a:rPr lang="en-US" altLang="ar-SA" sz="2400" b="1" dirty="0">
                <a:latin typeface="Arial" panose="020B0604020202020204" pitchFamily="34" charset="0"/>
              </a:rPr>
              <a:t> </a:t>
            </a:r>
            <a:r>
              <a:rPr lang="en-US" altLang="ar-SA" sz="2400" b="1" dirty="0" smtClean="0">
                <a:latin typeface="Arial" panose="020B0604020202020204" pitchFamily="34" charset="0"/>
              </a:rPr>
              <a:t>.</a:t>
            </a:r>
          </a:p>
          <a:p>
            <a:r>
              <a:rPr lang="en-GB" sz="2400" b="1" dirty="0" smtClean="0"/>
              <a:t>Hyper </a:t>
            </a:r>
            <a:r>
              <a:rPr lang="en-GB" sz="2400" b="1" dirty="0" err="1" smtClean="0"/>
              <a:t>IgM</a:t>
            </a:r>
            <a:r>
              <a:rPr lang="en-GB" sz="2400" b="1" dirty="0" smtClean="0"/>
              <a:t> Syndromes</a:t>
            </a:r>
            <a:br>
              <a:rPr lang="en-GB" sz="2400" b="1" dirty="0" smtClean="0"/>
            </a:br>
            <a:endParaRPr lang="ar-JO" sz="2400" dirty="0">
              <a:solidFill>
                <a:srgbClr val="FF0000"/>
              </a:solidFill>
            </a:endParaRPr>
          </a:p>
        </p:txBody>
      </p:sp>
    </p:spTree>
    <p:extLst>
      <p:ext uri="{BB962C8B-B14F-4D97-AF65-F5344CB8AC3E}">
        <p14:creationId xmlns:p14="http://schemas.microsoft.com/office/powerpoint/2010/main" val="254301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3361152_298286717341844_384817124_n.png"/>
          <p:cNvPicPr>
            <a:picLocks noGrp="1" noChangeAspect="1"/>
          </p:cNvPicPr>
          <p:nvPr>
            <p:ph idx="1"/>
          </p:nvPr>
        </p:nvPicPr>
        <p:blipFill>
          <a:blip r:embed="rId2" cstate="print"/>
          <a:stretch>
            <a:fillRect/>
          </a:stretch>
        </p:blipFill>
        <p:spPr>
          <a:xfrm>
            <a:off x="-11919" y="-28117"/>
            <a:ext cx="9149756" cy="5045074"/>
          </a:xfrm>
        </p:spPr>
      </p:pic>
      <p:sp>
        <p:nvSpPr>
          <p:cNvPr id="3" name="مستطيل 2"/>
          <p:cNvSpPr/>
          <p:nvPr/>
        </p:nvSpPr>
        <p:spPr>
          <a:xfrm>
            <a:off x="107504" y="4941168"/>
            <a:ext cx="8784976" cy="923330"/>
          </a:xfrm>
          <a:prstGeom prst="rect">
            <a:avLst/>
          </a:prstGeom>
        </p:spPr>
        <p:txBody>
          <a:bodyPr wrap="square">
            <a:spAutoFit/>
          </a:bodyPr>
          <a:lstStyle/>
          <a:p>
            <a:r>
              <a:rPr lang="en-US" b="1" dirty="0">
                <a:solidFill>
                  <a:prstClr val="black"/>
                </a:solidFill>
              </a:rPr>
              <a:t>Pluripotent stem cell (in bone marrow) → lymphoid precursor cell → PRO-B cell → PRE-B cell → </a:t>
            </a:r>
            <a:r>
              <a:rPr lang="en-US" b="1" dirty="0" smtClean="0">
                <a:solidFill>
                  <a:prstClr val="black"/>
                </a:solidFill>
              </a:rPr>
              <a:t>immature B-cell </a:t>
            </a:r>
            <a:r>
              <a:rPr lang="en-US" b="1" dirty="0">
                <a:solidFill>
                  <a:prstClr val="black"/>
                </a:solidFill>
              </a:rPr>
              <a:t>→ (then to spleen) → mature B-cell (native) → (blood and lymph) → plasma cells</a:t>
            </a:r>
          </a:p>
        </p:txBody>
      </p:sp>
    </p:spTree>
    <p:extLst>
      <p:ext uri="{BB962C8B-B14F-4D97-AF65-F5344CB8AC3E}">
        <p14:creationId xmlns:p14="http://schemas.microsoft.com/office/powerpoint/2010/main" val="35088250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0200" y="712691"/>
            <a:ext cx="8002200" cy="4739759"/>
          </a:xfrm>
          <a:prstGeom prst="rect">
            <a:avLst/>
          </a:prstGeom>
        </p:spPr>
        <p:txBody>
          <a:bodyPr wrap="square">
            <a:spAutoFit/>
          </a:bodyPr>
          <a:lstStyle/>
          <a:p>
            <a:r>
              <a:rPr lang="en-US" sz="3200" b="1" dirty="0" smtClean="0">
                <a:solidFill>
                  <a:srgbClr val="FF0000"/>
                </a:solidFill>
              </a:rPr>
              <a:t>1) X-Linked </a:t>
            </a:r>
            <a:r>
              <a:rPr lang="en-US" sz="3200" b="1" dirty="0" err="1" smtClean="0">
                <a:solidFill>
                  <a:srgbClr val="FF0000"/>
                </a:solidFill>
              </a:rPr>
              <a:t>Agammaglobulinemia</a:t>
            </a:r>
            <a:r>
              <a:rPr lang="en-US" sz="3200" b="1" dirty="0" smtClean="0">
                <a:solidFill>
                  <a:srgbClr val="FF0000"/>
                </a:solidFill>
              </a:rPr>
              <a:t> </a:t>
            </a:r>
            <a:endParaRPr lang="ar-JO" sz="3200" b="1" dirty="0" smtClean="0">
              <a:solidFill>
                <a:srgbClr val="FF0000"/>
              </a:solidFill>
            </a:endParaRPr>
          </a:p>
          <a:p>
            <a:endParaRPr lang="ar-JO" dirty="0">
              <a:solidFill>
                <a:prstClr val="black"/>
              </a:solidFill>
            </a:endParaRPr>
          </a:p>
          <a:p>
            <a:pPr marL="285750" indent="-285750">
              <a:buFont typeface="Arial" pitchFamily="34" charset="0"/>
              <a:buChar char="•"/>
            </a:pPr>
            <a:r>
              <a:rPr lang="en-US" dirty="0">
                <a:solidFill>
                  <a:prstClr val="black"/>
                </a:solidFill>
              </a:rPr>
              <a:t>X-linked </a:t>
            </a:r>
            <a:r>
              <a:rPr lang="en-US" dirty="0" err="1" smtClean="0">
                <a:solidFill>
                  <a:prstClr val="black"/>
                </a:solidFill>
              </a:rPr>
              <a:t>Agammaglobulinemia</a:t>
            </a:r>
            <a:r>
              <a:rPr lang="en-US" dirty="0" smtClean="0">
                <a:solidFill>
                  <a:prstClr val="black"/>
                </a:solidFill>
              </a:rPr>
              <a:t> occurs </a:t>
            </a:r>
            <a:r>
              <a:rPr lang="en-US" dirty="0">
                <a:solidFill>
                  <a:prstClr val="black"/>
                </a:solidFill>
              </a:rPr>
              <a:t>in </a:t>
            </a:r>
            <a:r>
              <a:rPr lang="en-US" b="1" dirty="0" smtClean="0">
                <a:solidFill>
                  <a:srgbClr val="FF0000"/>
                </a:solidFill>
              </a:rPr>
              <a:t>males </a:t>
            </a:r>
            <a:r>
              <a:rPr lang="en-US" sz="1400" dirty="0" smtClean="0">
                <a:solidFill>
                  <a:srgbClr val="FF0000"/>
                </a:solidFill>
              </a:rPr>
              <a:t>( females are carrier if have one  diseased X  ,  if two  = affected ) so </a:t>
            </a:r>
            <a:r>
              <a:rPr lang="en-US" sz="1400" u="sng" dirty="0" smtClean="0">
                <a:solidFill>
                  <a:srgbClr val="FF0000"/>
                </a:solidFill>
              </a:rPr>
              <a:t>its X-Linked recessive </a:t>
            </a:r>
            <a:r>
              <a:rPr lang="en-US" sz="1400" dirty="0" smtClean="0">
                <a:solidFill>
                  <a:srgbClr val="FF0000"/>
                </a:solidFill>
              </a:rPr>
              <a:t>\\</a:t>
            </a:r>
            <a:r>
              <a:rPr lang="en-US" dirty="0" smtClean="0">
                <a:solidFill>
                  <a:prstClr val="black"/>
                </a:solidFill>
              </a:rPr>
              <a:t>, </a:t>
            </a:r>
            <a:r>
              <a:rPr lang="en-US" dirty="0">
                <a:solidFill>
                  <a:prstClr val="black"/>
                </a:solidFill>
              </a:rPr>
              <a:t>and they present with recurrent </a:t>
            </a:r>
            <a:r>
              <a:rPr lang="en-US" dirty="0" smtClean="0">
                <a:solidFill>
                  <a:prstClr val="black"/>
                </a:solidFill>
              </a:rPr>
              <a:t>ba</a:t>
            </a:r>
            <a:r>
              <a:rPr lang="en-US" dirty="0">
                <a:solidFill>
                  <a:prstClr val="black"/>
                </a:solidFill>
              </a:rPr>
              <a:t>c</a:t>
            </a:r>
            <a:r>
              <a:rPr lang="en-US" dirty="0" smtClean="0">
                <a:solidFill>
                  <a:prstClr val="black"/>
                </a:solidFill>
              </a:rPr>
              <a:t>terial </a:t>
            </a:r>
            <a:r>
              <a:rPr lang="en-US" dirty="0">
                <a:solidFill>
                  <a:prstClr val="black"/>
                </a:solidFill>
              </a:rPr>
              <a:t>infections in association with </a:t>
            </a:r>
            <a:r>
              <a:rPr lang="en-US" dirty="0">
                <a:solidFill>
                  <a:srgbClr val="FF0000"/>
                </a:solidFill>
              </a:rPr>
              <a:t>absent-to-low </a:t>
            </a:r>
            <a:r>
              <a:rPr lang="en-US" dirty="0" err="1">
                <a:solidFill>
                  <a:srgbClr val="FF0000"/>
                </a:solidFill>
              </a:rPr>
              <a:t>immunoglobulins</a:t>
            </a:r>
            <a:r>
              <a:rPr lang="en-US" dirty="0">
                <a:solidFill>
                  <a:srgbClr val="FF0000"/>
                </a:solidFill>
              </a:rPr>
              <a:t> of all </a:t>
            </a:r>
            <a:r>
              <a:rPr lang="en-US" dirty="0" smtClean="0">
                <a:solidFill>
                  <a:srgbClr val="FF0000"/>
                </a:solidFill>
              </a:rPr>
              <a:t>classes. </a:t>
            </a:r>
          </a:p>
          <a:p>
            <a:endParaRPr lang="en-US" dirty="0">
              <a:solidFill>
                <a:prstClr val="black"/>
              </a:solidFill>
            </a:endParaRPr>
          </a:p>
          <a:p>
            <a:pPr marL="285750" indent="-285750">
              <a:buFont typeface="Arial" pitchFamily="34" charset="0"/>
              <a:buChar char="•"/>
            </a:pPr>
            <a:r>
              <a:rPr lang="en-US" dirty="0" smtClean="0">
                <a:solidFill>
                  <a:prstClr val="black"/>
                </a:solidFill>
              </a:rPr>
              <a:t>B-cell </a:t>
            </a:r>
            <a:r>
              <a:rPr lang="en-US" dirty="0">
                <a:solidFill>
                  <a:prstClr val="black"/>
                </a:solidFill>
              </a:rPr>
              <a:t>precursors are normal in the bone marrow, but </a:t>
            </a:r>
            <a:r>
              <a:rPr lang="en-US" dirty="0" smtClean="0">
                <a:solidFill>
                  <a:prstClr val="black"/>
                </a:solidFill>
              </a:rPr>
              <a:t>their development </a:t>
            </a:r>
            <a:r>
              <a:rPr lang="en-US" dirty="0">
                <a:solidFill>
                  <a:prstClr val="black"/>
                </a:solidFill>
              </a:rPr>
              <a:t>is arrested at a </a:t>
            </a:r>
            <a:r>
              <a:rPr lang="en-US" b="1" dirty="0">
                <a:solidFill>
                  <a:srgbClr val="FF0000"/>
                </a:solidFill>
              </a:rPr>
              <a:t>pre-B-cell stage. </a:t>
            </a:r>
            <a:endParaRPr lang="en-US" b="1" dirty="0" smtClean="0">
              <a:solidFill>
                <a:srgbClr val="FF0000"/>
              </a:solidFill>
            </a:endParaRPr>
          </a:p>
          <a:p>
            <a:endParaRPr lang="en-US" dirty="0">
              <a:solidFill>
                <a:prstClr val="black"/>
              </a:solidFill>
            </a:endParaRPr>
          </a:p>
          <a:p>
            <a:pPr marL="285750" indent="-285750">
              <a:buFont typeface="Arial" pitchFamily="34" charset="0"/>
              <a:buChar char="•"/>
            </a:pPr>
            <a:r>
              <a:rPr lang="en-US" dirty="0" smtClean="0">
                <a:solidFill>
                  <a:prstClr val="black"/>
                </a:solidFill>
              </a:rPr>
              <a:t>XLA </a:t>
            </a:r>
            <a:r>
              <a:rPr lang="en-US" dirty="0">
                <a:solidFill>
                  <a:prstClr val="black"/>
                </a:solidFill>
              </a:rPr>
              <a:t>is due to a mutation in the </a:t>
            </a:r>
            <a:r>
              <a:rPr lang="en-US" dirty="0" smtClean="0">
                <a:solidFill>
                  <a:prstClr val="black"/>
                </a:solidFill>
              </a:rPr>
              <a:t>BTK </a:t>
            </a:r>
            <a:r>
              <a:rPr lang="en-US" dirty="0">
                <a:solidFill>
                  <a:prstClr val="black"/>
                </a:solidFill>
              </a:rPr>
              <a:t>gene (at Xq22) that encodes for </a:t>
            </a:r>
            <a:r>
              <a:rPr lang="en-US" dirty="0" err="1" smtClean="0">
                <a:solidFill>
                  <a:prstClr val="black"/>
                </a:solidFill>
              </a:rPr>
              <a:t>Bruton</a:t>
            </a:r>
            <a:r>
              <a:rPr lang="en-US" dirty="0" smtClean="0">
                <a:solidFill>
                  <a:prstClr val="black"/>
                </a:solidFill>
              </a:rPr>
              <a:t> tyrosine </a:t>
            </a:r>
            <a:r>
              <a:rPr lang="en-US" dirty="0">
                <a:solidFill>
                  <a:prstClr val="black"/>
                </a:solidFill>
              </a:rPr>
              <a:t>kinase, which is necessary for B-cell development </a:t>
            </a:r>
            <a:endParaRPr lang="en-US" dirty="0" smtClean="0">
              <a:solidFill>
                <a:prstClr val="black"/>
              </a:solidFill>
            </a:endParaRPr>
          </a:p>
          <a:p>
            <a:endParaRPr lang="en-US" dirty="0">
              <a:solidFill>
                <a:prstClr val="black"/>
              </a:solidFill>
            </a:endParaRPr>
          </a:p>
          <a:p>
            <a:pPr marL="285750" indent="-285750">
              <a:buFont typeface="Arial" pitchFamily="34" charset="0"/>
              <a:buChar char="•"/>
            </a:pPr>
            <a:r>
              <a:rPr lang="en-US" dirty="0" smtClean="0">
                <a:solidFill>
                  <a:prstClr val="black"/>
                </a:solidFill>
              </a:rPr>
              <a:t>Boys </a:t>
            </a:r>
            <a:r>
              <a:rPr lang="en-US" dirty="0">
                <a:solidFill>
                  <a:prstClr val="black"/>
                </a:solidFill>
              </a:rPr>
              <a:t>with this disorder historically present in the first 6 to 12 months of life after all </a:t>
            </a:r>
            <a:r>
              <a:rPr lang="en-US" dirty="0" smtClean="0">
                <a:solidFill>
                  <a:prstClr val="black"/>
                </a:solidFill>
              </a:rPr>
              <a:t>the </a:t>
            </a:r>
            <a:r>
              <a:rPr lang="en-US" dirty="0" err="1" smtClean="0">
                <a:solidFill>
                  <a:prstClr val="black"/>
                </a:solidFill>
              </a:rPr>
              <a:t>placentally</a:t>
            </a:r>
            <a:r>
              <a:rPr lang="en-US" dirty="0" smtClean="0">
                <a:solidFill>
                  <a:prstClr val="black"/>
                </a:solidFill>
              </a:rPr>
              <a:t> </a:t>
            </a:r>
            <a:r>
              <a:rPr lang="en-US" dirty="0">
                <a:solidFill>
                  <a:prstClr val="black"/>
                </a:solidFill>
              </a:rPr>
              <a:t>transferred </a:t>
            </a:r>
            <a:r>
              <a:rPr lang="en-US" dirty="0" err="1">
                <a:solidFill>
                  <a:prstClr val="black"/>
                </a:solidFill>
              </a:rPr>
              <a:t>IgG</a:t>
            </a:r>
            <a:r>
              <a:rPr lang="en-US" dirty="0">
                <a:solidFill>
                  <a:prstClr val="black"/>
                </a:solidFill>
              </a:rPr>
              <a:t> has been consumed. </a:t>
            </a:r>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p:txBody>
      </p:sp>
      <p:sp>
        <p:nvSpPr>
          <p:cNvPr id="3" name="نجمة ذات 5 نقاط 2"/>
          <p:cNvSpPr/>
          <p:nvPr/>
        </p:nvSpPr>
        <p:spPr>
          <a:xfrm>
            <a:off x="3419872" y="3010563"/>
            <a:ext cx="216024" cy="144016"/>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489045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3361155_298286707341845_449688703_n.png"/>
          <p:cNvPicPr>
            <a:picLocks noGrp="1" noChangeAspect="1"/>
          </p:cNvPicPr>
          <p:nvPr>
            <p:ph idx="1"/>
          </p:nvPr>
        </p:nvPicPr>
        <p:blipFill>
          <a:blip r:embed="rId3" cstate="print"/>
          <a:stretch>
            <a:fillRect/>
          </a:stretch>
        </p:blipFill>
        <p:spPr>
          <a:xfrm>
            <a:off x="0" y="912814"/>
            <a:ext cx="9144000" cy="5016499"/>
          </a:xfrm>
        </p:spPr>
      </p:pic>
    </p:spTree>
    <p:extLst>
      <p:ext uri="{BB962C8B-B14F-4D97-AF65-F5344CB8AC3E}">
        <p14:creationId xmlns:p14="http://schemas.microsoft.com/office/powerpoint/2010/main" val="14895322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مستطيل 2"/>
          <p:cNvSpPr/>
          <p:nvPr/>
        </p:nvSpPr>
        <p:spPr>
          <a:xfrm>
            <a:off x="467544" y="1484784"/>
            <a:ext cx="7992888" cy="5355312"/>
          </a:xfrm>
          <a:prstGeom prst="rect">
            <a:avLst/>
          </a:prstGeom>
        </p:spPr>
        <p:txBody>
          <a:bodyPr wrap="square">
            <a:spAutoFit/>
          </a:bodyPr>
          <a:lstStyle/>
          <a:p>
            <a:r>
              <a:rPr lang="en-US" b="1" dirty="0" smtClean="0">
                <a:solidFill>
                  <a:prstClr val="black"/>
                </a:solidFill>
              </a:rPr>
              <a:t>Clinical scenario: </a:t>
            </a:r>
          </a:p>
          <a:p>
            <a:r>
              <a:rPr lang="en-US" dirty="0" smtClean="0">
                <a:solidFill>
                  <a:prstClr val="black"/>
                </a:solidFill>
              </a:rPr>
              <a:t>These </a:t>
            </a:r>
            <a:r>
              <a:rPr lang="en-US" dirty="0">
                <a:solidFill>
                  <a:prstClr val="black"/>
                </a:solidFill>
              </a:rPr>
              <a:t>children respond well to antibiotics, but recurrence of infection is typical. Due to the availability of powerful, modem oral antibiotics, boys with this disorder may not be recognized until after the 1" year of life, when it becomes apparent that they have required multiple courses of antibiotics for </a:t>
            </a:r>
            <a:r>
              <a:rPr lang="en-US" dirty="0" smtClean="0">
                <a:solidFill>
                  <a:prstClr val="black"/>
                </a:solidFill>
              </a:rPr>
              <a:t>recurrent </a:t>
            </a:r>
            <a:r>
              <a:rPr lang="en-US" dirty="0">
                <a:solidFill>
                  <a:prstClr val="black"/>
                </a:solidFill>
              </a:rPr>
              <a:t>infections. </a:t>
            </a:r>
            <a:endParaRPr lang="en-US" dirty="0" smtClean="0">
              <a:solidFill>
                <a:prstClr val="black"/>
              </a:solidFill>
            </a:endParaRPr>
          </a:p>
          <a:p>
            <a:endParaRPr lang="en-US" dirty="0">
              <a:solidFill>
                <a:prstClr val="black"/>
              </a:solidFill>
            </a:endParaRPr>
          </a:p>
          <a:p>
            <a:r>
              <a:rPr lang="en-US" b="1" dirty="0" smtClean="0">
                <a:solidFill>
                  <a:prstClr val="black"/>
                </a:solidFill>
              </a:rPr>
              <a:t>Diagnosis</a:t>
            </a:r>
            <a:r>
              <a:rPr lang="en-US" dirty="0">
                <a:solidFill>
                  <a:prstClr val="black"/>
                </a:solidFill>
              </a:rPr>
              <a:t>: </a:t>
            </a:r>
            <a:endParaRPr lang="en-US" dirty="0" smtClean="0">
              <a:solidFill>
                <a:prstClr val="black"/>
              </a:solidFill>
            </a:endParaRPr>
          </a:p>
          <a:p>
            <a:r>
              <a:rPr lang="en-US" dirty="0" smtClean="0">
                <a:solidFill>
                  <a:prstClr val="black"/>
                </a:solidFill>
              </a:rPr>
              <a:t>1-Small </a:t>
            </a:r>
            <a:r>
              <a:rPr lang="en-US" dirty="0">
                <a:solidFill>
                  <a:prstClr val="black"/>
                </a:solidFill>
              </a:rPr>
              <a:t>or </a:t>
            </a:r>
            <a:r>
              <a:rPr lang="en-US" dirty="0" smtClean="0">
                <a:solidFill>
                  <a:prstClr val="black"/>
                </a:solidFill>
              </a:rPr>
              <a:t>absent </a:t>
            </a:r>
            <a:r>
              <a:rPr lang="en-US" dirty="0">
                <a:solidFill>
                  <a:prstClr val="black"/>
                </a:solidFill>
              </a:rPr>
              <a:t>lymph </a:t>
            </a:r>
            <a:r>
              <a:rPr lang="en-US" dirty="0" smtClean="0">
                <a:solidFill>
                  <a:prstClr val="black"/>
                </a:solidFill>
              </a:rPr>
              <a:t>nodes and </a:t>
            </a:r>
            <a:r>
              <a:rPr lang="en-US" dirty="0">
                <a:solidFill>
                  <a:prstClr val="black"/>
                </a:solidFill>
              </a:rPr>
              <a:t>tonsils are the only characteristic physical finding. </a:t>
            </a:r>
            <a:r>
              <a:rPr lang="en-US" dirty="0" smtClean="0">
                <a:solidFill>
                  <a:prstClr val="black"/>
                </a:solidFill>
              </a:rPr>
              <a:t>(</a:t>
            </a:r>
            <a:r>
              <a:rPr lang="en-US" dirty="0" smtClean="0">
                <a:solidFill>
                  <a:srgbClr val="FF0000"/>
                </a:solidFill>
              </a:rPr>
              <a:t>lymph nodes </a:t>
            </a:r>
            <a:r>
              <a:rPr lang="en-US" sz="1400" dirty="0" smtClean="0">
                <a:solidFill>
                  <a:srgbClr val="FF0000"/>
                </a:solidFill>
              </a:rPr>
              <a:t>(cervical , axillary ,inguinal , </a:t>
            </a:r>
            <a:r>
              <a:rPr lang="en-US" sz="1400" dirty="0" err="1" smtClean="0">
                <a:solidFill>
                  <a:srgbClr val="FF0000"/>
                </a:solidFill>
              </a:rPr>
              <a:t>ect</a:t>
            </a:r>
            <a:r>
              <a:rPr lang="en-US" sz="1400" dirty="0" smtClean="0">
                <a:solidFill>
                  <a:srgbClr val="FF0000"/>
                </a:solidFill>
              </a:rPr>
              <a:t>) </a:t>
            </a:r>
            <a:r>
              <a:rPr lang="en-US" u="sng" dirty="0" smtClean="0">
                <a:solidFill>
                  <a:srgbClr val="FF0000"/>
                </a:solidFill>
              </a:rPr>
              <a:t>may </a:t>
            </a:r>
            <a:r>
              <a:rPr lang="en-US" u="sng" dirty="0">
                <a:solidFill>
                  <a:srgbClr val="FF0000"/>
                </a:solidFill>
              </a:rPr>
              <a:t>not </a:t>
            </a:r>
            <a:r>
              <a:rPr lang="en-US" u="sng" dirty="0" smtClean="0">
                <a:solidFill>
                  <a:srgbClr val="FF0000"/>
                </a:solidFill>
              </a:rPr>
              <a:t>palpable</a:t>
            </a:r>
            <a:r>
              <a:rPr lang="en-US" dirty="0" smtClean="0">
                <a:solidFill>
                  <a:srgbClr val="FF0000"/>
                </a:solidFill>
              </a:rPr>
              <a:t>)  </a:t>
            </a:r>
          </a:p>
          <a:p>
            <a:r>
              <a:rPr lang="en-US" dirty="0" smtClean="0">
                <a:solidFill>
                  <a:prstClr val="black"/>
                </a:solidFill>
              </a:rPr>
              <a:t>2-Lab </a:t>
            </a:r>
            <a:r>
              <a:rPr lang="en-US" dirty="0">
                <a:solidFill>
                  <a:prstClr val="black"/>
                </a:solidFill>
              </a:rPr>
              <a:t>findings include severe deficiency of </a:t>
            </a:r>
            <a:r>
              <a:rPr lang="en-US" dirty="0" smtClean="0">
                <a:solidFill>
                  <a:prstClr val="black"/>
                </a:solidFill>
              </a:rPr>
              <a:t>all immunoglobulin classes</a:t>
            </a:r>
            <a:r>
              <a:rPr lang="en-US" dirty="0">
                <a:solidFill>
                  <a:prstClr val="black"/>
                </a:solidFill>
              </a:rPr>
              <a:t>. </a:t>
            </a:r>
            <a:endParaRPr lang="en-US" dirty="0" smtClean="0">
              <a:solidFill>
                <a:prstClr val="black"/>
              </a:solidFill>
            </a:endParaRPr>
          </a:p>
          <a:p>
            <a:r>
              <a:rPr lang="en-US" dirty="0" smtClean="0">
                <a:solidFill>
                  <a:prstClr val="black"/>
                </a:solidFill>
              </a:rPr>
              <a:t>3- B </a:t>
            </a:r>
            <a:r>
              <a:rPr lang="en-US" dirty="0">
                <a:solidFill>
                  <a:prstClr val="black"/>
                </a:solidFill>
              </a:rPr>
              <a:t>lymphocytes are absent from the blood and from lymph tissue. </a:t>
            </a:r>
            <a:endParaRPr lang="en-US" dirty="0" smtClean="0">
              <a:solidFill>
                <a:prstClr val="black"/>
              </a:solidFill>
            </a:endParaRPr>
          </a:p>
          <a:p>
            <a:endParaRPr lang="en-US" dirty="0">
              <a:solidFill>
                <a:prstClr val="black"/>
              </a:solidFill>
            </a:endParaRPr>
          </a:p>
          <a:p>
            <a:r>
              <a:rPr lang="en-US" b="1" dirty="0" smtClean="0">
                <a:solidFill>
                  <a:prstClr val="black"/>
                </a:solidFill>
              </a:rPr>
              <a:t>Treat : </a:t>
            </a:r>
            <a:endParaRPr lang="en-US" dirty="0" smtClean="0">
              <a:solidFill>
                <a:prstClr val="black"/>
              </a:solidFill>
            </a:endParaRPr>
          </a:p>
          <a:p>
            <a:r>
              <a:rPr lang="en-US" dirty="0" smtClean="0">
                <a:solidFill>
                  <a:prstClr val="black"/>
                </a:solidFill>
              </a:rPr>
              <a:t>1-  life long IVIG </a:t>
            </a:r>
            <a:r>
              <a:rPr lang="en-US" dirty="0">
                <a:solidFill>
                  <a:prstClr val="black"/>
                </a:solidFill>
              </a:rPr>
              <a:t>or </a:t>
            </a:r>
            <a:r>
              <a:rPr lang="en-US" dirty="0" err="1">
                <a:solidFill>
                  <a:prstClr val="black"/>
                </a:solidFill>
              </a:rPr>
              <a:t>subcutancous</a:t>
            </a:r>
            <a:r>
              <a:rPr lang="en-US" dirty="0">
                <a:solidFill>
                  <a:prstClr val="black"/>
                </a:solidFill>
              </a:rPr>
              <a:t> immunoglobulin (SQIG) </a:t>
            </a:r>
            <a:endParaRPr lang="en-US" dirty="0" smtClean="0">
              <a:solidFill>
                <a:prstClr val="black"/>
              </a:solidFill>
            </a:endParaRPr>
          </a:p>
          <a:p>
            <a:r>
              <a:rPr lang="en-US" dirty="0" smtClean="0">
                <a:solidFill>
                  <a:prstClr val="black"/>
                </a:solidFill>
              </a:rPr>
              <a:t>2-  antibiotics and specific </a:t>
            </a:r>
            <a:r>
              <a:rPr lang="en-US" dirty="0">
                <a:solidFill>
                  <a:prstClr val="black"/>
                </a:solidFill>
              </a:rPr>
              <a:t>therapy for infectious </a:t>
            </a:r>
            <a:r>
              <a:rPr lang="en-US" dirty="0" smtClean="0">
                <a:solidFill>
                  <a:prstClr val="black"/>
                </a:solidFill>
              </a:rPr>
              <a:t>complications </a:t>
            </a:r>
          </a:p>
          <a:p>
            <a:endParaRPr lang="en-US" dirty="0" smtClean="0">
              <a:solidFill>
                <a:prstClr val="black"/>
              </a:solidFill>
            </a:endParaRPr>
          </a:p>
          <a:p>
            <a:r>
              <a:rPr lang="en-US" dirty="0" smtClean="0">
                <a:solidFill>
                  <a:prstClr val="black"/>
                </a:solidFill>
              </a:rPr>
              <a:t>IVIG </a:t>
            </a:r>
            <a:r>
              <a:rPr lang="en-US" dirty="0">
                <a:solidFill>
                  <a:prstClr val="black"/>
                </a:solidFill>
              </a:rPr>
              <a:t>or SQIG is necessary to prevent recurrent infections. </a:t>
            </a:r>
            <a:endParaRPr lang="en-US" dirty="0" smtClean="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40191288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686800" cy="1143000"/>
          </a:xfrm>
        </p:spPr>
        <p:txBody>
          <a:bodyPr>
            <a:normAutofit/>
          </a:bodyPr>
          <a:lstStyle/>
          <a:p>
            <a:r>
              <a:rPr lang="en-US" sz="3600" dirty="0" smtClean="0">
                <a:solidFill>
                  <a:srgbClr val="FF0000"/>
                </a:solidFill>
              </a:rPr>
              <a:t>2) Common </a:t>
            </a:r>
            <a:r>
              <a:rPr lang="en-US" sz="3600" dirty="0">
                <a:solidFill>
                  <a:srgbClr val="FF0000"/>
                </a:solidFill>
              </a:rPr>
              <a:t>Variable Immunodeficiency </a:t>
            </a:r>
          </a:p>
        </p:txBody>
      </p:sp>
      <p:sp>
        <p:nvSpPr>
          <p:cNvPr id="3" name="عنصر نائب للمحتوى 2"/>
          <p:cNvSpPr>
            <a:spLocks noGrp="1"/>
          </p:cNvSpPr>
          <p:nvPr>
            <p:ph idx="1"/>
          </p:nvPr>
        </p:nvSpPr>
        <p:spPr>
          <a:xfrm>
            <a:off x="457200" y="1600200"/>
            <a:ext cx="8229600" cy="4853136"/>
          </a:xfrm>
        </p:spPr>
        <p:txBody>
          <a:bodyPr>
            <a:normAutofit fontScale="92500" lnSpcReduction="20000"/>
          </a:bodyPr>
          <a:lstStyle/>
          <a:p>
            <a:r>
              <a:rPr lang="en-US" sz="2000" dirty="0"/>
              <a:t>HETEROGENEOUS Disorder </a:t>
            </a:r>
            <a:r>
              <a:rPr lang="en-US" sz="2000" dirty="0" err="1"/>
              <a:t>Caractarized</a:t>
            </a:r>
            <a:r>
              <a:rPr lang="en-US" sz="2000" dirty="0"/>
              <a:t> by </a:t>
            </a:r>
            <a:r>
              <a:rPr lang="en-US" sz="2000" dirty="0" smtClean="0"/>
              <a:t> </a:t>
            </a:r>
            <a:r>
              <a:rPr lang="en-US" sz="2000" dirty="0" err="1" smtClean="0"/>
              <a:t>Hypogammaglobulinemia</a:t>
            </a:r>
            <a:r>
              <a:rPr lang="en-US" sz="2000" dirty="0" smtClean="0"/>
              <a:t> </a:t>
            </a:r>
            <a:r>
              <a:rPr lang="en-US" sz="2000" dirty="0"/>
              <a:t>,AFTER initial period of normal immune function </a:t>
            </a:r>
          </a:p>
          <a:p>
            <a:pPr marL="0" indent="0">
              <a:buNone/>
            </a:pPr>
            <a:endParaRPr lang="en-US" sz="2000" dirty="0"/>
          </a:p>
          <a:p>
            <a:pPr marL="0" indent="0">
              <a:buNone/>
            </a:pPr>
            <a:r>
              <a:rPr lang="en-US" sz="2000" dirty="0"/>
              <a:t>Unlike other primary </a:t>
            </a:r>
            <a:r>
              <a:rPr lang="en-US" sz="2000" dirty="0" err="1"/>
              <a:t>immunodeficiencies</a:t>
            </a:r>
            <a:r>
              <a:rPr lang="en-US" sz="2000" dirty="0"/>
              <a:t>, it is most often seen in the 2n and 3rd decades and is very rare before 6 years of age.( its disease of adults) </a:t>
            </a:r>
            <a:endParaRPr lang="en-US" sz="2000" dirty="0" smtClean="0"/>
          </a:p>
          <a:p>
            <a:pPr marL="0" indent="0">
              <a:buNone/>
            </a:pPr>
            <a:endParaRPr lang="en-US" sz="2000" dirty="0"/>
          </a:p>
          <a:p>
            <a:pPr marL="0" indent="0">
              <a:buNone/>
            </a:pPr>
            <a:r>
              <a:rPr lang="en-US" sz="2000" dirty="0"/>
              <a:t>Males and females are equally affected. </a:t>
            </a:r>
          </a:p>
          <a:p>
            <a:endParaRPr lang="en-US" sz="2000" dirty="0" smtClean="0"/>
          </a:p>
          <a:p>
            <a:r>
              <a:rPr lang="en-US" sz="2000" dirty="0" smtClean="0"/>
              <a:t>Patients </a:t>
            </a:r>
            <a:r>
              <a:rPr lang="en-US" sz="2000" dirty="0"/>
              <a:t>with (CVID)  </a:t>
            </a:r>
            <a:r>
              <a:rPr lang="en-US" sz="2000" dirty="0" smtClean="0"/>
              <a:t>have :</a:t>
            </a:r>
          </a:p>
          <a:p>
            <a:pPr marL="0" indent="0">
              <a:buNone/>
            </a:pPr>
            <a:r>
              <a:rPr lang="en-US" sz="2000" dirty="0" smtClean="0"/>
              <a:t>1-recurrent </a:t>
            </a:r>
            <a:r>
              <a:rPr lang="en-US" sz="2000" dirty="0"/>
              <a:t>infections (usually </a:t>
            </a:r>
            <a:r>
              <a:rPr lang="en-US" sz="2000" dirty="0" err="1"/>
              <a:t>sinopulmo</a:t>
            </a:r>
            <a:r>
              <a:rPr lang="en-US" sz="2000" dirty="0"/>
              <a:t>- nary infections with encapsulated bacteria), </a:t>
            </a:r>
            <a:endParaRPr lang="en-US" sz="2000" dirty="0" smtClean="0"/>
          </a:p>
          <a:p>
            <a:pPr marL="0" indent="0">
              <a:buNone/>
            </a:pPr>
            <a:r>
              <a:rPr lang="en-US" sz="2000" dirty="0" smtClean="0"/>
              <a:t>2-a </a:t>
            </a:r>
            <a:r>
              <a:rPr lang="en-US" sz="2000" dirty="0"/>
              <a:t>deficiency of at least 2 classes </a:t>
            </a:r>
            <a:r>
              <a:rPr lang="en-US" sz="2000" dirty="0" smtClean="0"/>
              <a:t>out of three of </a:t>
            </a:r>
            <a:r>
              <a:rPr lang="en-US" sz="2000" dirty="0" err="1" smtClean="0"/>
              <a:t>immunoglobulins</a:t>
            </a:r>
            <a:r>
              <a:rPr lang="en-US" sz="2000" dirty="0" smtClean="0"/>
              <a:t> </a:t>
            </a:r>
            <a:r>
              <a:rPr lang="en-US" sz="2000" dirty="0"/>
              <a:t>(</a:t>
            </a:r>
            <a:r>
              <a:rPr lang="en-US" sz="2000" dirty="0" err="1"/>
              <a:t>IgG</a:t>
            </a:r>
            <a:r>
              <a:rPr lang="en-US" sz="2000" dirty="0"/>
              <a:t>, IgA, or </a:t>
            </a:r>
            <a:r>
              <a:rPr lang="en-US" sz="2000" dirty="0" err="1"/>
              <a:t>IgM</a:t>
            </a:r>
            <a:r>
              <a:rPr lang="en-US" sz="2000" dirty="0"/>
              <a:t>), </a:t>
            </a:r>
            <a:endParaRPr lang="en-US" sz="2000" dirty="0" smtClean="0"/>
          </a:p>
          <a:p>
            <a:pPr marL="0" indent="0">
              <a:buNone/>
            </a:pPr>
            <a:r>
              <a:rPr lang="en-US" sz="2000" dirty="0" smtClean="0"/>
              <a:t>3- poor </a:t>
            </a:r>
            <a:r>
              <a:rPr lang="en-US" sz="2000" dirty="0"/>
              <a:t>immunoglobulin function </a:t>
            </a:r>
            <a:endParaRPr lang="en-US" sz="2000" dirty="0" smtClean="0"/>
          </a:p>
          <a:p>
            <a:endParaRPr lang="en-US" sz="2000" dirty="0"/>
          </a:p>
          <a:p>
            <a:pPr marL="0" indent="0">
              <a:buNone/>
            </a:pPr>
            <a:r>
              <a:rPr lang="en-US" sz="2000" dirty="0" smtClean="0">
                <a:solidFill>
                  <a:srgbClr val="FF0000"/>
                </a:solidFill>
              </a:rPr>
              <a:t>The </a:t>
            </a:r>
            <a:r>
              <a:rPr lang="en-US" sz="2000" dirty="0">
                <a:solidFill>
                  <a:srgbClr val="FF0000"/>
                </a:solidFill>
              </a:rPr>
              <a:t>problem is that the B cells cannot </a:t>
            </a:r>
            <a:r>
              <a:rPr lang="en-US" sz="2000" dirty="0" smtClean="0">
                <a:solidFill>
                  <a:srgbClr val="FF0000"/>
                </a:solidFill>
              </a:rPr>
              <a:t>differentiate or </a:t>
            </a:r>
            <a:r>
              <a:rPr lang="en-US" sz="2000" dirty="0">
                <a:solidFill>
                  <a:srgbClr val="FF0000"/>
                </a:solidFill>
              </a:rPr>
              <a:t>have </a:t>
            </a:r>
            <a:r>
              <a:rPr lang="en-US" sz="2000" dirty="0" smtClean="0">
                <a:solidFill>
                  <a:srgbClr val="FF0000"/>
                </a:solidFill>
              </a:rPr>
              <a:t>impaired differentiation into </a:t>
            </a:r>
            <a:r>
              <a:rPr lang="en-US" sz="2000" dirty="0">
                <a:solidFill>
                  <a:srgbClr val="FF0000"/>
                </a:solidFill>
              </a:rPr>
              <a:t>plasma </a:t>
            </a:r>
            <a:r>
              <a:rPr lang="en-US" sz="2000" dirty="0" smtClean="0">
                <a:solidFill>
                  <a:srgbClr val="FF0000"/>
                </a:solidFill>
              </a:rPr>
              <a:t>cells</a:t>
            </a:r>
          </a:p>
          <a:p>
            <a:pPr marL="0" indent="0">
              <a:buNone/>
            </a:pPr>
            <a:endParaRPr lang="en-US" sz="2000" dirty="0" smtClean="0"/>
          </a:p>
          <a:p>
            <a:pPr marL="0" indent="0">
              <a:buNone/>
            </a:pPr>
            <a:endParaRPr lang="en-US" sz="2000" dirty="0"/>
          </a:p>
          <a:p>
            <a:endParaRPr lang="en-US" sz="2000" dirty="0"/>
          </a:p>
        </p:txBody>
      </p:sp>
    </p:spTree>
    <p:extLst>
      <p:ext uri="{BB962C8B-B14F-4D97-AF65-F5344CB8AC3E}">
        <p14:creationId xmlns:p14="http://schemas.microsoft.com/office/powerpoint/2010/main" val="244191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965200" y="1524000"/>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
        <p:nvSpPr>
          <p:cNvPr id="6" name="Title 3"/>
          <p:cNvSpPr>
            <a:spLocks noGrp="1"/>
          </p:cNvSpPr>
          <p:nvPr>
            <p:ph type="title"/>
          </p:nvPr>
        </p:nvSpPr>
        <p:spPr/>
        <p:txBody>
          <a:bodyPr/>
          <a:lstStyle/>
          <a:p>
            <a:r>
              <a:rPr lang="en-US" altLang="ar-SA" sz="3200" b="1" dirty="0">
                <a:solidFill>
                  <a:srgbClr val="FFFF00"/>
                </a:solidFill>
                <a:latin typeface="Arial" panose="020B0604020202020204" pitchFamily="34" charset="0"/>
              </a:rPr>
              <a:t/>
            </a:r>
            <a:br>
              <a:rPr lang="en-US" altLang="ar-SA" sz="3200" b="1" dirty="0">
                <a:solidFill>
                  <a:srgbClr val="FFFF00"/>
                </a:solidFill>
                <a:latin typeface="Arial" panose="020B0604020202020204" pitchFamily="34" charset="0"/>
              </a:rPr>
            </a:br>
            <a:endParaRPr lang="en-US" sz="3200" dirty="0"/>
          </a:p>
        </p:txBody>
      </p:sp>
      <p:sp>
        <p:nvSpPr>
          <p:cNvPr id="5" name="Content Placeholder 4"/>
          <p:cNvSpPr>
            <a:spLocks noGrp="1"/>
          </p:cNvSpPr>
          <p:nvPr>
            <p:ph idx="1"/>
          </p:nvPr>
        </p:nvSpPr>
        <p:spPr>
          <a:xfrm>
            <a:off x="495300" y="1085850"/>
            <a:ext cx="7772400" cy="5543550"/>
          </a:xfrm>
        </p:spPr>
        <p:txBody>
          <a:bodyPr>
            <a:normAutofit/>
          </a:bodyPr>
          <a:lstStyle/>
          <a:p>
            <a:pPr algn="l" rtl="0">
              <a:buNone/>
            </a:pPr>
            <a:endParaRPr lang="en-US" sz="2400" b="1" dirty="0">
              <a:solidFill>
                <a:srgbClr val="002060"/>
              </a:solidFill>
            </a:endParaRPr>
          </a:p>
          <a:p>
            <a:pPr algn="l" rtl="0">
              <a:buFont typeface="Wingdings" panose="05000000000000000000" pitchFamily="2" charset="2"/>
              <a:buChar char="§"/>
            </a:pPr>
            <a:r>
              <a:rPr lang="en-US" sz="2400" b="1" dirty="0">
                <a:solidFill>
                  <a:srgbClr val="002060"/>
                </a:solidFill>
              </a:rPr>
              <a:t>PATHOGENESIS  </a:t>
            </a:r>
            <a:r>
              <a:rPr lang="en-US" sz="2400" b="1" dirty="0">
                <a:solidFill>
                  <a:srgbClr val="002060"/>
                </a:solidFill>
                <a:sym typeface="Wingdings" panose="05000000000000000000" pitchFamily="2" charset="2"/>
              </a:rPr>
              <a:t> </a:t>
            </a:r>
            <a:r>
              <a:rPr lang="en-US" sz="2400" b="1" dirty="0">
                <a:solidFill>
                  <a:srgbClr val="002060"/>
                </a:solidFill>
              </a:rPr>
              <a:t>Arrest in plasma cell differentiation, mutations in ICOS, TACI, CD19 ,CD21,CD81,</a:t>
            </a:r>
          </a:p>
          <a:p>
            <a:pPr algn="l" rtl="0">
              <a:buFont typeface="Wingdings" panose="05000000000000000000" pitchFamily="2" charset="2"/>
              <a:buChar char="§"/>
            </a:pPr>
            <a:endParaRPr lang="en-US" sz="2400" b="1" dirty="0">
              <a:solidFill>
                <a:srgbClr val="002060"/>
              </a:solidFill>
            </a:endParaRPr>
          </a:p>
          <a:p>
            <a:pPr algn="l" rtl="0">
              <a:buFont typeface="Wingdings" panose="05000000000000000000" pitchFamily="2" charset="2"/>
              <a:buChar char="§"/>
            </a:pPr>
            <a:r>
              <a:rPr lang="en-US" sz="2400" b="1" dirty="0">
                <a:solidFill>
                  <a:srgbClr val="002060"/>
                </a:solidFill>
              </a:rPr>
              <a:t>Serum </a:t>
            </a:r>
            <a:r>
              <a:rPr lang="en-US" sz="2400" b="1" dirty="0" err="1">
                <a:solidFill>
                  <a:srgbClr val="002060"/>
                </a:solidFill>
              </a:rPr>
              <a:t>Igg</a:t>
            </a:r>
            <a:r>
              <a:rPr lang="en-US" sz="2400" b="1" dirty="0">
                <a:solidFill>
                  <a:srgbClr val="002060"/>
                </a:solidFill>
              </a:rPr>
              <a:t> levels &lt;500mg/dl</a:t>
            </a:r>
          </a:p>
          <a:p>
            <a:pPr algn="l" rtl="0">
              <a:buFont typeface="Wingdings" panose="05000000000000000000" pitchFamily="2" charset="2"/>
              <a:buChar char="§"/>
            </a:pPr>
            <a:r>
              <a:rPr lang="en-US" sz="2400" b="1" dirty="0">
                <a:solidFill>
                  <a:srgbClr val="002060"/>
                </a:solidFill>
              </a:rPr>
              <a:t>Serum </a:t>
            </a:r>
            <a:r>
              <a:rPr lang="en-US" sz="2400" b="1" dirty="0" err="1">
                <a:solidFill>
                  <a:srgbClr val="002060"/>
                </a:solidFill>
              </a:rPr>
              <a:t>IgA</a:t>
            </a:r>
            <a:r>
              <a:rPr lang="en-US" sz="2400" b="1" dirty="0">
                <a:solidFill>
                  <a:srgbClr val="002060"/>
                </a:solidFill>
              </a:rPr>
              <a:t>  levels &lt; 10 mg /dl </a:t>
            </a:r>
          </a:p>
          <a:p>
            <a:pPr algn="l" rtl="0">
              <a:buFont typeface="Wingdings" panose="05000000000000000000" pitchFamily="2" charset="2"/>
              <a:buChar char="§"/>
            </a:pPr>
            <a:r>
              <a:rPr lang="en-US" sz="2400" b="1" dirty="0">
                <a:solidFill>
                  <a:srgbClr val="002060"/>
                </a:solidFill>
              </a:rPr>
              <a:t>Serum </a:t>
            </a:r>
            <a:r>
              <a:rPr lang="en-US" sz="2400" b="1" dirty="0" err="1">
                <a:solidFill>
                  <a:srgbClr val="002060"/>
                </a:solidFill>
              </a:rPr>
              <a:t>IgM</a:t>
            </a:r>
            <a:r>
              <a:rPr lang="en-US" sz="2400" b="1" dirty="0">
                <a:solidFill>
                  <a:srgbClr val="002060"/>
                </a:solidFill>
              </a:rPr>
              <a:t> levels low .</a:t>
            </a:r>
          </a:p>
          <a:p>
            <a:pPr algn="l" rtl="0">
              <a:buFont typeface="Wingdings" panose="05000000000000000000" pitchFamily="2" charset="2"/>
              <a:buChar char="§"/>
            </a:pPr>
            <a:endParaRPr lang="en-US" sz="2400" b="1" dirty="0">
              <a:solidFill>
                <a:srgbClr val="002060"/>
              </a:solidFill>
            </a:endParaRPr>
          </a:p>
          <a:p>
            <a:pPr algn="l" rtl="0">
              <a:buFont typeface="Wingdings" panose="05000000000000000000" pitchFamily="2" charset="2"/>
              <a:buChar char="§"/>
            </a:pPr>
            <a:r>
              <a:rPr lang="en-US" sz="2400" b="1" dirty="0">
                <a:solidFill>
                  <a:srgbClr val="002060"/>
                </a:solidFill>
              </a:rPr>
              <a:t>T-cell numbers variable , B-cell numbers low or normal </a:t>
            </a:r>
          </a:p>
        </p:txBody>
      </p:sp>
      <p:sp>
        <p:nvSpPr>
          <p:cNvPr id="2" name="مربع نص 1"/>
          <p:cNvSpPr txBox="1"/>
          <p:nvPr/>
        </p:nvSpPr>
        <p:spPr>
          <a:xfrm>
            <a:off x="6732240" y="2062882"/>
            <a:ext cx="2232248" cy="2308324"/>
          </a:xfrm>
          <a:prstGeom prst="rect">
            <a:avLst/>
          </a:prstGeom>
          <a:noFill/>
        </p:spPr>
        <p:txBody>
          <a:bodyPr wrap="square" rtlCol="0">
            <a:spAutoFit/>
          </a:bodyPr>
          <a:lstStyle/>
          <a:p>
            <a:r>
              <a:rPr lang="en-US" dirty="0" smtClean="0">
                <a:solidFill>
                  <a:srgbClr val="FF0000"/>
                </a:solidFill>
              </a:rPr>
              <a:t>CD markers of B cell : CD19,CD21</a:t>
            </a:r>
          </a:p>
          <a:p>
            <a:endParaRPr lang="en-US" dirty="0">
              <a:solidFill>
                <a:srgbClr val="FF0000"/>
              </a:solidFill>
            </a:endParaRPr>
          </a:p>
          <a:p>
            <a:r>
              <a:rPr lang="en-US" dirty="0" smtClean="0">
                <a:solidFill>
                  <a:srgbClr val="FF0000"/>
                </a:solidFill>
              </a:rPr>
              <a:t>CD markers of T cell : CD2,3,4 and 8 </a:t>
            </a:r>
          </a:p>
          <a:p>
            <a:endParaRPr lang="en-US" dirty="0">
              <a:solidFill>
                <a:srgbClr val="FF0000"/>
              </a:solidFill>
            </a:endParaRPr>
          </a:p>
          <a:p>
            <a:r>
              <a:rPr lang="en-US" dirty="0" smtClean="0">
                <a:solidFill>
                  <a:srgbClr val="FF0000"/>
                </a:solidFill>
              </a:rPr>
              <a:t>CD markers of NK cell: CD16, CD 56</a:t>
            </a:r>
            <a:endParaRPr lang="en-US" dirty="0">
              <a:solidFill>
                <a:srgbClr val="FF0000"/>
              </a:solidFill>
            </a:endParaRPr>
          </a:p>
        </p:txBody>
      </p:sp>
      <p:sp>
        <p:nvSpPr>
          <p:cNvPr id="4" name="نجمة ذات 5 نقاط 3"/>
          <p:cNvSpPr/>
          <p:nvPr/>
        </p:nvSpPr>
        <p:spPr>
          <a:xfrm>
            <a:off x="8316416" y="1524000"/>
            <a:ext cx="288032" cy="3208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938026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a:t>
            </a:r>
            <a:br>
              <a:rPr lang="en-US" dirty="0"/>
            </a:br>
            <a:endParaRPr lang="ar-JO" dirty="0"/>
          </a:p>
        </p:txBody>
      </p:sp>
      <p:sp>
        <p:nvSpPr>
          <p:cNvPr id="3" name="Content Placeholder 2"/>
          <p:cNvSpPr>
            <a:spLocks noGrp="1"/>
          </p:cNvSpPr>
          <p:nvPr>
            <p:ph idx="1"/>
          </p:nvPr>
        </p:nvSpPr>
        <p:spPr>
          <a:xfrm>
            <a:off x="251520" y="1354017"/>
            <a:ext cx="8423031" cy="5503983"/>
          </a:xfrm>
        </p:spPr>
        <p:txBody>
          <a:bodyPr>
            <a:normAutofit fontScale="92500" lnSpcReduction="10000"/>
          </a:bodyPr>
          <a:lstStyle/>
          <a:p>
            <a:pPr algn="l" rtl="0"/>
            <a:r>
              <a:rPr lang="en-US" sz="2000" dirty="0">
                <a:solidFill>
                  <a:srgbClr val="002060"/>
                </a:solidFill>
              </a:rPr>
              <a:t>Recurrent infections - Permanent damage to the bronchi may occur, resulting in </a:t>
            </a:r>
            <a:r>
              <a:rPr lang="en-US" sz="2000" dirty="0" smtClean="0">
                <a:solidFill>
                  <a:srgbClr val="002060"/>
                </a:solidFill>
              </a:rPr>
              <a:t>bronchiectasis.</a:t>
            </a:r>
          </a:p>
          <a:p>
            <a:pPr algn="l" rtl="0"/>
            <a:endParaRPr lang="en-US" sz="2000" dirty="0">
              <a:solidFill>
                <a:srgbClr val="002060"/>
              </a:solidFill>
            </a:endParaRPr>
          </a:p>
          <a:p>
            <a:r>
              <a:rPr lang="en-US" sz="2000" dirty="0">
                <a:solidFill>
                  <a:srgbClr val="002060"/>
                </a:solidFill>
              </a:rPr>
              <a:t>Autoimmune phenomena - As many as 20% of patients with CVID develop autoimmune complications;</a:t>
            </a:r>
            <a:r>
              <a:rPr lang="en-US" sz="2000" baseline="30000" dirty="0">
                <a:solidFill>
                  <a:srgbClr val="002060"/>
                </a:solidFill>
              </a:rPr>
              <a:t>  </a:t>
            </a:r>
            <a:r>
              <a:rPr lang="en-US" sz="2000" dirty="0">
                <a:solidFill>
                  <a:srgbClr val="002060"/>
                </a:solidFill>
              </a:rPr>
              <a:t>rheumatoid arthritis, </a:t>
            </a:r>
            <a:r>
              <a:rPr lang="en-US" sz="2000" dirty="0" err="1">
                <a:solidFill>
                  <a:srgbClr val="002060"/>
                </a:solidFill>
              </a:rPr>
              <a:t>vitiligo</a:t>
            </a:r>
            <a:r>
              <a:rPr lang="en-US" sz="2000" dirty="0">
                <a:solidFill>
                  <a:srgbClr val="002060"/>
                </a:solidFill>
              </a:rPr>
              <a:t>, hemolytic </a:t>
            </a:r>
            <a:r>
              <a:rPr lang="en-US" sz="2000" dirty="0" smtClean="0">
                <a:solidFill>
                  <a:srgbClr val="002060"/>
                </a:solidFill>
              </a:rPr>
              <a:t>anemia, </a:t>
            </a:r>
            <a:r>
              <a:rPr lang="en-US" sz="2000" dirty="0">
                <a:solidFill>
                  <a:srgbClr val="002060"/>
                </a:solidFill>
              </a:rPr>
              <a:t>pernicious anemia </a:t>
            </a:r>
            <a:r>
              <a:rPr lang="en-US" sz="2000" dirty="0" smtClean="0">
                <a:solidFill>
                  <a:srgbClr val="002060"/>
                </a:solidFill>
              </a:rPr>
              <a:t>, ITP</a:t>
            </a:r>
            <a:r>
              <a:rPr lang="en-US" sz="2000" dirty="0">
                <a:solidFill>
                  <a:srgbClr val="002060"/>
                </a:solidFill>
              </a:rPr>
              <a:t>, neutropenia, </a:t>
            </a:r>
            <a:r>
              <a:rPr lang="en-US" sz="2000" dirty="0" err="1">
                <a:solidFill>
                  <a:srgbClr val="002060"/>
                </a:solidFill>
              </a:rPr>
              <a:t>pyoderma</a:t>
            </a:r>
            <a:r>
              <a:rPr lang="en-US" sz="2000" dirty="0">
                <a:solidFill>
                  <a:srgbClr val="002060"/>
                </a:solidFill>
              </a:rPr>
              <a:t> </a:t>
            </a:r>
            <a:r>
              <a:rPr lang="en-US" sz="2000" dirty="0" err="1" smtClean="0">
                <a:solidFill>
                  <a:srgbClr val="002060"/>
                </a:solidFill>
              </a:rPr>
              <a:t>gangrenosum</a:t>
            </a:r>
            <a:r>
              <a:rPr lang="en-US" sz="2000" dirty="0" smtClean="0">
                <a:solidFill>
                  <a:srgbClr val="002060"/>
                </a:solidFill>
              </a:rPr>
              <a:t> , </a:t>
            </a:r>
            <a:r>
              <a:rPr lang="en-US" sz="2000" dirty="0" err="1" smtClean="0">
                <a:solidFill>
                  <a:srgbClr val="002060"/>
                </a:solidFill>
              </a:rPr>
              <a:t>malabsorbtion</a:t>
            </a:r>
            <a:r>
              <a:rPr lang="en-US" sz="2000" dirty="0" smtClean="0">
                <a:solidFill>
                  <a:srgbClr val="002060"/>
                </a:solidFill>
              </a:rPr>
              <a:t> ,,</a:t>
            </a:r>
            <a:r>
              <a:rPr lang="en-US" sz="2000" baseline="30000" dirty="0">
                <a:solidFill>
                  <a:srgbClr val="002060"/>
                </a:solidFill>
              </a:rPr>
              <a:t> </a:t>
            </a:r>
            <a:r>
              <a:rPr lang="en-US" sz="2000" dirty="0" smtClean="0">
                <a:solidFill>
                  <a:srgbClr val="002060"/>
                </a:solidFill>
              </a:rPr>
              <a:t>and </a:t>
            </a:r>
            <a:r>
              <a:rPr lang="en-US" sz="2000" dirty="0">
                <a:solidFill>
                  <a:srgbClr val="002060"/>
                </a:solidFill>
              </a:rPr>
              <a:t>gastrointestinal diseases have been associated with CVID</a:t>
            </a:r>
            <a:r>
              <a:rPr lang="en-US" sz="2000" baseline="30000" dirty="0">
                <a:solidFill>
                  <a:srgbClr val="002060"/>
                </a:solidFill>
              </a:rPr>
              <a:t> </a:t>
            </a:r>
            <a:r>
              <a:rPr lang="en-US" sz="2000" baseline="30000" dirty="0" smtClean="0">
                <a:solidFill>
                  <a:srgbClr val="002060"/>
                </a:solidFill>
              </a:rPr>
              <a:t>.</a:t>
            </a:r>
          </a:p>
          <a:p>
            <a:endParaRPr lang="en-US" sz="2000" baseline="30000" dirty="0" smtClean="0">
              <a:solidFill>
                <a:srgbClr val="002060"/>
              </a:solidFill>
            </a:endParaRPr>
          </a:p>
          <a:p>
            <a:r>
              <a:rPr lang="en-US" sz="2000" dirty="0">
                <a:solidFill>
                  <a:srgbClr val="002060"/>
                </a:solidFill>
              </a:rPr>
              <a:t>A </a:t>
            </a:r>
            <a:r>
              <a:rPr lang="en-US" sz="2000" dirty="0" err="1">
                <a:solidFill>
                  <a:srgbClr val="002060"/>
                </a:solidFill>
              </a:rPr>
              <a:t>sarcoid</a:t>
            </a:r>
            <a:r>
              <a:rPr lang="en-US" sz="2000" dirty="0">
                <a:solidFill>
                  <a:srgbClr val="002060"/>
                </a:solidFill>
              </a:rPr>
              <a:t>-like disease with </a:t>
            </a:r>
            <a:r>
              <a:rPr lang="en-US" sz="2000" dirty="0" err="1">
                <a:solidFill>
                  <a:srgbClr val="002060"/>
                </a:solidFill>
              </a:rPr>
              <a:t>noncaseating</a:t>
            </a:r>
            <a:r>
              <a:rPr lang="en-US" sz="2000" dirty="0">
                <a:solidFill>
                  <a:srgbClr val="002060"/>
                </a:solidFill>
              </a:rPr>
              <a:t> granulomas of the spleen, liver, lungs, and skin is common and can present as </a:t>
            </a:r>
            <a:r>
              <a:rPr lang="en-US" sz="2000" dirty="0" err="1" smtClean="0">
                <a:solidFill>
                  <a:srgbClr val="002060"/>
                </a:solidFill>
              </a:rPr>
              <a:t>hepatosplenomegaly</a:t>
            </a:r>
            <a:r>
              <a:rPr lang="en-US" sz="2000" dirty="0" smtClean="0">
                <a:solidFill>
                  <a:srgbClr val="002060"/>
                </a:solidFill>
              </a:rPr>
              <a:t>.</a:t>
            </a:r>
          </a:p>
          <a:p>
            <a:r>
              <a:rPr lang="en-US" sz="2000" dirty="0">
                <a:solidFill>
                  <a:srgbClr val="002060"/>
                </a:solidFill>
              </a:rPr>
              <a:t>Amyloidosis and hemolytic-uremic </a:t>
            </a:r>
            <a:r>
              <a:rPr lang="en-US" sz="2000" dirty="0" smtClean="0">
                <a:solidFill>
                  <a:srgbClr val="002060"/>
                </a:solidFill>
              </a:rPr>
              <a:t>syndrome are common .</a:t>
            </a:r>
          </a:p>
          <a:p>
            <a:pPr marL="0" indent="0">
              <a:buNone/>
            </a:pPr>
            <a:endParaRPr lang="en-US" sz="2000" dirty="0">
              <a:solidFill>
                <a:srgbClr val="002060"/>
              </a:solidFill>
            </a:endParaRPr>
          </a:p>
          <a:p>
            <a:r>
              <a:rPr lang="en-US" sz="2000" dirty="0" smtClean="0">
                <a:solidFill>
                  <a:srgbClr val="002060"/>
                </a:solidFill>
              </a:rPr>
              <a:t>Polyarthritis </a:t>
            </a:r>
            <a:r>
              <a:rPr lang="en-US" sz="2000" dirty="0">
                <a:solidFill>
                  <a:srgbClr val="002060"/>
                </a:solidFill>
              </a:rPr>
              <a:t>is frequently </a:t>
            </a:r>
            <a:r>
              <a:rPr lang="en-US" sz="2000" dirty="0" smtClean="0">
                <a:solidFill>
                  <a:srgbClr val="002060"/>
                </a:solidFill>
              </a:rPr>
              <a:t>present.</a:t>
            </a:r>
          </a:p>
          <a:p>
            <a:endParaRPr lang="en-US" sz="2000" dirty="0">
              <a:solidFill>
                <a:srgbClr val="002060"/>
              </a:solidFill>
            </a:endParaRPr>
          </a:p>
          <a:p>
            <a:pPr algn="l" rtl="0"/>
            <a:r>
              <a:rPr lang="en-US" sz="2000" dirty="0">
                <a:solidFill>
                  <a:srgbClr val="002060"/>
                </a:solidFill>
              </a:rPr>
              <a:t>Malignancy - Lymphomas of a B-cell phenotype are of particular </a:t>
            </a:r>
            <a:r>
              <a:rPr lang="en-US" sz="2000" dirty="0" smtClean="0">
                <a:solidFill>
                  <a:srgbClr val="002060"/>
                </a:solidFill>
              </a:rPr>
              <a:t>concern.</a:t>
            </a:r>
            <a:endParaRPr lang="en-US" sz="2000" dirty="0">
              <a:solidFill>
                <a:srgbClr val="002060"/>
              </a:solidFill>
            </a:endParaRPr>
          </a:p>
          <a:p>
            <a:pPr algn="l" rtl="0"/>
            <a:endParaRPr lang="en-US" sz="2000" dirty="0" smtClean="0">
              <a:solidFill>
                <a:srgbClr val="002060"/>
              </a:solidFill>
            </a:endParaRPr>
          </a:p>
          <a:p>
            <a:pPr algn="l" rtl="0"/>
            <a:r>
              <a:rPr lang="en-US" sz="2000" dirty="0" smtClean="0">
                <a:solidFill>
                  <a:srgbClr val="002060"/>
                </a:solidFill>
              </a:rPr>
              <a:t>Young </a:t>
            </a:r>
            <a:r>
              <a:rPr lang="en-US" sz="2000" dirty="0">
                <a:solidFill>
                  <a:srgbClr val="002060"/>
                </a:solidFill>
              </a:rPr>
              <a:t>children may fail to thrive because of the frequent infections </a:t>
            </a:r>
            <a:r>
              <a:rPr lang="en-US" sz="2000" dirty="0" smtClean="0">
                <a:solidFill>
                  <a:srgbClr val="002060"/>
                </a:solidFill>
              </a:rPr>
              <a:t>or gastrointestinal </a:t>
            </a:r>
            <a:r>
              <a:rPr lang="en-US" sz="2000" dirty="0">
                <a:solidFill>
                  <a:srgbClr val="002060"/>
                </a:solidFill>
              </a:rPr>
              <a:t>tract disease.</a:t>
            </a:r>
          </a:p>
          <a:p>
            <a:pPr algn="l" rtl="0"/>
            <a:endParaRPr lang="ar-JO" sz="2800" dirty="0">
              <a:solidFill>
                <a:srgbClr val="002060"/>
              </a:solidFill>
            </a:endParaRPr>
          </a:p>
        </p:txBody>
      </p:sp>
    </p:spTree>
    <p:extLst>
      <p:ext uri="{BB962C8B-B14F-4D97-AF65-F5344CB8AC3E}">
        <p14:creationId xmlns:p14="http://schemas.microsoft.com/office/powerpoint/2010/main" val="59002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64904"/>
            <a:ext cx="8229600" cy="1828800"/>
          </a:xfrm>
        </p:spPr>
        <p:txBody>
          <a:bodyPr>
            <a:normAutofit fontScale="92500" lnSpcReduction="20000"/>
          </a:bodyPr>
          <a:lstStyle/>
          <a:p>
            <a:pPr algn="l" rtl="0"/>
            <a:r>
              <a:rPr lang="en-US" sz="2000" dirty="0" err="1" smtClean="0">
                <a:solidFill>
                  <a:srgbClr val="0070C0"/>
                </a:solidFill>
              </a:rPr>
              <a:t>DDx</a:t>
            </a:r>
            <a:r>
              <a:rPr lang="en-US" sz="2000" dirty="0" smtClean="0">
                <a:solidFill>
                  <a:srgbClr val="0070C0"/>
                </a:solidFill>
              </a:rPr>
              <a:t> : </a:t>
            </a:r>
          </a:p>
          <a:p>
            <a:pPr algn="l" rtl="0"/>
            <a:r>
              <a:rPr lang="en-US" sz="2000" dirty="0" smtClean="0">
                <a:solidFill>
                  <a:srgbClr val="0070C0"/>
                </a:solidFill>
              </a:rPr>
              <a:t>X-linked </a:t>
            </a:r>
            <a:r>
              <a:rPr lang="en-US" sz="2000" dirty="0" err="1">
                <a:solidFill>
                  <a:srgbClr val="0070C0"/>
                </a:solidFill>
              </a:rPr>
              <a:t>agammaglobulinemia</a:t>
            </a:r>
            <a:r>
              <a:rPr lang="en-US" sz="2000" dirty="0">
                <a:solidFill>
                  <a:srgbClr val="0070C0"/>
                </a:solidFill>
              </a:rPr>
              <a:t> </a:t>
            </a:r>
          </a:p>
          <a:p>
            <a:pPr algn="l" rtl="0"/>
            <a:r>
              <a:rPr lang="en-US" sz="2000" dirty="0">
                <a:solidFill>
                  <a:srgbClr val="0070C0"/>
                </a:solidFill>
              </a:rPr>
              <a:t>X-linked </a:t>
            </a:r>
            <a:r>
              <a:rPr lang="en-US" sz="2000" dirty="0" err="1">
                <a:solidFill>
                  <a:srgbClr val="0070C0"/>
                </a:solidFill>
              </a:rPr>
              <a:t>lymphoproliferative</a:t>
            </a:r>
            <a:r>
              <a:rPr lang="en-US" sz="2000" dirty="0">
                <a:solidFill>
                  <a:srgbClr val="0070C0"/>
                </a:solidFill>
              </a:rPr>
              <a:t> </a:t>
            </a:r>
            <a:r>
              <a:rPr lang="en-US" sz="2000" dirty="0" err="1">
                <a:solidFill>
                  <a:srgbClr val="0070C0"/>
                </a:solidFill>
              </a:rPr>
              <a:t>hypoglobulinemia</a:t>
            </a:r>
            <a:r>
              <a:rPr lang="en-US" sz="2000" dirty="0">
                <a:solidFill>
                  <a:srgbClr val="0070C0"/>
                </a:solidFill>
              </a:rPr>
              <a:t> </a:t>
            </a:r>
          </a:p>
          <a:p>
            <a:pPr algn="l" rtl="0"/>
            <a:r>
              <a:rPr lang="en-US" sz="2000" dirty="0">
                <a:solidFill>
                  <a:srgbClr val="0070C0"/>
                </a:solidFill>
              </a:rPr>
              <a:t>Hyper </a:t>
            </a:r>
            <a:r>
              <a:rPr lang="en-US" sz="2000" dirty="0" err="1">
                <a:solidFill>
                  <a:srgbClr val="0070C0"/>
                </a:solidFill>
              </a:rPr>
              <a:t>IgM</a:t>
            </a:r>
            <a:r>
              <a:rPr lang="en-US" sz="2000" dirty="0">
                <a:solidFill>
                  <a:srgbClr val="0070C0"/>
                </a:solidFill>
              </a:rPr>
              <a:t> syndrome</a:t>
            </a:r>
          </a:p>
          <a:p>
            <a:pPr algn="l" rtl="0"/>
            <a:r>
              <a:rPr lang="en-US" sz="2000" dirty="0" err="1">
                <a:solidFill>
                  <a:srgbClr val="0070C0"/>
                </a:solidFill>
              </a:rPr>
              <a:t>Hypogammaglobulinemia</a:t>
            </a:r>
            <a:r>
              <a:rPr lang="en-US" sz="2000" dirty="0">
                <a:solidFill>
                  <a:srgbClr val="0070C0"/>
                </a:solidFill>
              </a:rPr>
              <a:t> associated </a:t>
            </a:r>
            <a:r>
              <a:rPr lang="en-US" sz="2000" dirty="0" err="1">
                <a:solidFill>
                  <a:srgbClr val="0070C0"/>
                </a:solidFill>
              </a:rPr>
              <a:t>thymoma</a:t>
            </a:r>
            <a:r>
              <a:rPr lang="en-US" sz="2000" dirty="0">
                <a:solidFill>
                  <a:srgbClr val="0070C0"/>
                </a:solidFill>
              </a:rPr>
              <a:t> ,secondary to protein losing </a:t>
            </a:r>
            <a:r>
              <a:rPr lang="en-US" sz="2000" dirty="0" err="1">
                <a:solidFill>
                  <a:srgbClr val="0070C0"/>
                </a:solidFill>
              </a:rPr>
              <a:t>enteropathy</a:t>
            </a:r>
            <a:r>
              <a:rPr lang="en-US" sz="2000" dirty="0">
                <a:solidFill>
                  <a:srgbClr val="0070C0"/>
                </a:solidFill>
              </a:rPr>
              <a:t>, or secondary to medication .</a:t>
            </a:r>
          </a:p>
          <a:p>
            <a:pPr algn="l" rtl="0"/>
            <a:endParaRPr lang="ar-JO" sz="2000"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81119"/>
            <a:ext cx="72485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3528" y="1772816"/>
            <a:ext cx="8712968" cy="1200329"/>
          </a:xfrm>
          <a:prstGeom prst="rect">
            <a:avLst/>
          </a:prstGeom>
          <a:noFill/>
        </p:spPr>
        <p:txBody>
          <a:bodyPr wrap="square" rtlCol="0">
            <a:spAutoFit/>
          </a:bodyPr>
          <a:lstStyle/>
          <a:p>
            <a:r>
              <a:rPr lang="en-US" dirty="0" smtClean="0">
                <a:solidFill>
                  <a:srgbClr val="FF0000"/>
                </a:solidFill>
              </a:rPr>
              <a:t>Rapid important  hints :  </a:t>
            </a:r>
          </a:p>
          <a:p>
            <a:endParaRPr lang="en-US" dirty="0">
              <a:solidFill>
                <a:srgbClr val="FF0000"/>
              </a:solidFill>
            </a:endParaRPr>
          </a:p>
          <a:p>
            <a:r>
              <a:rPr lang="en-US" dirty="0" smtClean="0">
                <a:solidFill>
                  <a:srgbClr val="FF0000"/>
                </a:solidFill>
              </a:rPr>
              <a:t># X-linked : arrested at pre B cell stage , no lymph tissue palpable</a:t>
            </a:r>
          </a:p>
          <a:p>
            <a:r>
              <a:rPr lang="en-US" dirty="0" smtClean="0">
                <a:solidFill>
                  <a:srgbClr val="FF0000"/>
                </a:solidFill>
              </a:rPr>
              <a:t># CVID :   arrested </a:t>
            </a:r>
            <a:r>
              <a:rPr lang="en-US" dirty="0">
                <a:solidFill>
                  <a:srgbClr val="FF0000"/>
                </a:solidFill>
              </a:rPr>
              <a:t>in </a:t>
            </a:r>
            <a:r>
              <a:rPr lang="en-US" dirty="0" smtClean="0">
                <a:solidFill>
                  <a:srgbClr val="FF0000"/>
                </a:solidFill>
              </a:rPr>
              <a:t>differentiation into plasma cell , associated with autoimmune diseases </a:t>
            </a:r>
            <a:endParaRPr lang="en-US" dirty="0">
              <a:solidFill>
                <a:srgbClr val="FF0000"/>
              </a:solidFill>
            </a:endParaRPr>
          </a:p>
        </p:txBody>
      </p:sp>
      <p:sp>
        <p:nvSpPr>
          <p:cNvPr id="5" name="برق 4"/>
          <p:cNvSpPr/>
          <p:nvPr/>
        </p:nvSpPr>
        <p:spPr>
          <a:xfrm>
            <a:off x="2987824" y="476672"/>
            <a:ext cx="1152128" cy="115212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3032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5300" y="751344"/>
            <a:ext cx="8191500" cy="6001643"/>
          </a:xfrm>
          <a:prstGeom prst="rect">
            <a:avLst/>
          </a:prstGeom>
        </p:spPr>
        <p:txBody>
          <a:bodyPr wrap="square">
            <a:spAutoFit/>
          </a:bodyPr>
          <a:lstStyle/>
          <a:p>
            <a:r>
              <a:rPr lang="en-US" sz="2400" dirty="0">
                <a:solidFill>
                  <a:schemeClr val="bg1"/>
                </a:solidFill>
              </a:rPr>
              <a:t>The major components of host defense include anatomic barriers and the innate and adaptive immune systems.</a:t>
            </a:r>
          </a:p>
          <a:p>
            <a:r>
              <a:rPr lang="en-US" sz="2400" dirty="0">
                <a:solidFill>
                  <a:schemeClr val="bg1"/>
                </a:solidFill>
              </a:rPr>
              <a:t> </a:t>
            </a:r>
          </a:p>
          <a:p>
            <a:r>
              <a:rPr lang="en-US" sz="2400" dirty="0">
                <a:solidFill>
                  <a:schemeClr val="bg1"/>
                </a:solidFill>
              </a:rPr>
              <a:t>The </a:t>
            </a:r>
            <a:r>
              <a:rPr lang="en-US" sz="2400" b="1" dirty="0">
                <a:solidFill>
                  <a:schemeClr val="bg1"/>
                </a:solidFill>
              </a:rPr>
              <a:t>innate immune system </a:t>
            </a:r>
            <a:r>
              <a:rPr lang="en-US" sz="2400" dirty="0">
                <a:solidFill>
                  <a:schemeClr val="bg1"/>
                </a:solidFill>
              </a:rPr>
              <a:t>acts as the first line of defense against pathogens, responding rapidly but nonspecifically before the development of the more versatile </a:t>
            </a:r>
            <a:r>
              <a:rPr lang="en-US" sz="2400" b="1" dirty="0">
                <a:solidFill>
                  <a:schemeClr val="bg1"/>
                </a:solidFill>
              </a:rPr>
              <a:t>adaptive immune system</a:t>
            </a:r>
            <a:r>
              <a:rPr lang="en-US" sz="2400" dirty="0">
                <a:solidFill>
                  <a:schemeClr val="bg1"/>
                </a:solidFill>
              </a:rPr>
              <a:t>. </a:t>
            </a:r>
          </a:p>
          <a:p>
            <a:endParaRPr lang="en-US" sz="2400" dirty="0">
              <a:solidFill>
                <a:schemeClr val="bg1"/>
              </a:solidFill>
            </a:endParaRPr>
          </a:p>
          <a:p>
            <a:r>
              <a:rPr lang="en-US" sz="2400" dirty="0">
                <a:solidFill>
                  <a:schemeClr val="bg1"/>
                </a:solidFill>
              </a:rPr>
              <a:t>The </a:t>
            </a:r>
            <a:r>
              <a:rPr lang="en-US" sz="2400" b="1" dirty="0">
                <a:solidFill>
                  <a:schemeClr val="bg1"/>
                </a:solidFill>
              </a:rPr>
              <a:t>innate immune system </a:t>
            </a:r>
            <a:r>
              <a:rPr lang="en-US" sz="2400" dirty="0">
                <a:solidFill>
                  <a:schemeClr val="bg1"/>
                </a:solidFill>
              </a:rPr>
              <a:t>includes soluble factors, including acute-phase proteins, cytokines, </a:t>
            </a:r>
            <a:r>
              <a:rPr lang="en-US" sz="2400" dirty="0" err="1">
                <a:solidFill>
                  <a:schemeClr val="bg1"/>
                </a:solidFill>
              </a:rPr>
              <a:t>chemokines</a:t>
            </a:r>
            <a:r>
              <a:rPr lang="en-US" sz="2400" dirty="0">
                <a:solidFill>
                  <a:schemeClr val="bg1"/>
                </a:solidFill>
              </a:rPr>
              <a:t>, and complement, as well as cellular components, including </a:t>
            </a:r>
            <a:r>
              <a:rPr lang="en-US" sz="2400" dirty="0" err="1">
                <a:solidFill>
                  <a:schemeClr val="bg1"/>
                </a:solidFill>
              </a:rPr>
              <a:t>neutrophils</a:t>
            </a:r>
            <a:r>
              <a:rPr lang="en-US" sz="2400" dirty="0">
                <a:solidFill>
                  <a:schemeClr val="bg1"/>
                </a:solidFill>
              </a:rPr>
              <a:t>, </a:t>
            </a:r>
            <a:r>
              <a:rPr lang="en-US" sz="2400" dirty="0" err="1">
                <a:solidFill>
                  <a:schemeClr val="bg1"/>
                </a:solidFill>
              </a:rPr>
              <a:t>monocytes</a:t>
            </a:r>
            <a:r>
              <a:rPr lang="en-US" sz="2400" dirty="0">
                <a:solidFill>
                  <a:schemeClr val="bg1"/>
                </a:solidFill>
              </a:rPr>
              <a:t>/macrophages, and natural killer (NK) cells. </a:t>
            </a:r>
          </a:p>
          <a:p>
            <a:endParaRPr lang="en-US" sz="2400" dirty="0">
              <a:solidFill>
                <a:schemeClr val="bg1"/>
              </a:solidFill>
            </a:endParaRPr>
          </a:p>
          <a:p>
            <a:r>
              <a:rPr lang="en-US" sz="2400" dirty="0">
                <a:solidFill>
                  <a:schemeClr val="bg1"/>
                </a:solidFill>
              </a:rPr>
              <a:t>The </a:t>
            </a:r>
            <a:r>
              <a:rPr lang="en-US" sz="2400" b="1" dirty="0">
                <a:solidFill>
                  <a:schemeClr val="bg1"/>
                </a:solidFill>
              </a:rPr>
              <a:t>adaptive immune system </a:t>
            </a:r>
            <a:r>
              <a:rPr lang="en-US" sz="2400" dirty="0">
                <a:solidFill>
                  <a:schemeClr val="bg1"/>
                </a:solidFill>
              </a:rPr>
              <a:t>is made up of T and B lymphocytes and their </a:t>
            </a:r>
            <a:r>
              <a:rPr lang="en-US" sz="2400" dirty="0" err="1">
                <a:solidFill>
                  <a:schemeClr val="bg1"/>
                </a:solidFill>
              </a:rPr>
              <a:t>effector</a:t>
            </a:r>
            <a:r>
              <a:rPr lang="en-US" sz="2400" dirty="0">
                <a:solidFill>
                  <a:schemeClr val="bg1"/>
                </a:solidFill>
              </a:rPr>
              <a:t> molecules</a:t>
            </a:r>
          </a:p>
          <a:p>
            <a:endParaRPr lang="en-US" sz="2400" dirty="0">
              <a:solidFill>
                <a:schemeClr val="bg1"/>
              </a:solidFill>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49388" y="188640"/>
            <a:ext cx="8208912" cy="3908762"/>
          </a:xfrm>
          <a:prstGeom prst="rect">
            <a:avLst/>
          </a:prstGeom>
        </p:spPr>
        <p:txBody>
          <a:bodyPr wrap="square">
            <a:spAutoFit/>
          </a:bodyPr>
          <a:lstStyle/>
          <a:p>
            <a:r>
              <a:rPr lang="en-US" sz="3200" dirty="0" smtClean="0">
                <a:solidFill>
                  <a:srgbClr val="FF0000"/>
                </a:solidFill>
              </a:rPr>
              <a:t>3) Selective </a:t>
            </a:r>
            <a:r>
              <a:rPr lang="en-US" sz="3200" dirty="0">
                <a:solidFill>
                  <a:srgbClr val="FF0000"/>
                </a:solidFill>
              </a:rPr>
              <a:t>IgA </a:t>
            </a:r>
            <a:r>
              <a:rPr lang="en-US" sz="3200" dirty="0" err="1">
                <a:solidFill>
                  <a:srgbClr val="FF0000"/>
                </a:solidFill>
              </a:rPr>
              <a:t>Deficioncy</a:t>
            </a:r>
            <a:r>
              <a:rPr lang="en-US" sz="3200" dirty="0">
                <a:solidFill>
                  <a:srgbClr val="FF0000"/>
                </a:solidFill>
              </a:rPr>
              <a:t> </a:t>
            </a:r>
            <a:endParaRPr lang="en-US" sz="3200" dirty="0" smtClean="0">
              <a:solidFill>
                <a:srgbClr val="FF0000"/>
              </a:solidFill>
            </a:endParaRPr>
          </a:p>
          <a:p>
            <a:endParaRPr lang="en-US" dirty="0">
              <a:solidFill>
                <a:prstClr val="black"/>
              </a:solidFill>
            </a:endParaRPr>
          </a:p>
          <a:p>
            <a:r>
              <a:rPr lang="en-US" dirty="0" smtClean="0">
                <a:solidFill>
                  <a:prstClr val="black"/>
                </a:solidFill>
              </a:rPr>
              <a:t>Selective </a:t>
            </a:r>
            <a:r>
              <a:rPr lang="en-US" dirty="0">
                <a:solidFill>
                  <a:prstClr val="black"/>
                </a:solidFill>
              </a:rPr>
              <a:t>IgA deficiency is the most common </a:t>
            </a:r>
            <a:r>
              <a:rPr lang="en-US" dirty="0" smtClean="0">
                <a:solidFill>
                  <a:prstClr val="black"/>
                </a:solidFill>
              </a:rPr>
              <a:t>primary immune </a:t>
            </a:r>
            <a:r>
              <a:rPr lang="en-US" dirty="0">
                <a:solidFill>
                  <a:prstClr val="black"/>
                </a:solidFill>
              </a:rPr>
              <a:t>disorder, with a prevalence as high as </a:t>
            </a:r>
            <a:r>
              <a:rPr lang="en-US" dirty="0" smtClean="0">
                <a:solidFill>
                  <a:prstClr val="black"/>
                </a:solidFill>
              </a:rPr>
              <a:t>1:300 </a:t>
            </a:r>
          </a:p>
          <a:p>
            <a:endParaRPr lang="en-US" dirty="0">
              <a:solidFill>
                <a:prstClr val="black"/>
              </a:solidFill>
            </a:endParaRPr>
          </a:p>
          <a:p>
            <a:r>
              <a:rPr lang="en-US" dirty="0" smtClean="0">
                <a:solidFill>
                  <a:prstClr val="black"/>
                </a:solidFill>
              </a:rPr>
              <a:t>Fortunately</a:t>
            </a:r>
            <a:r>
              <a:rPr lang="en-US" dirty="0">
                <a:solidFill>
                  <a:prstClr val="black"/>
                </a:solidFill>
              </a:rPr>
              <a:t>, most patients are asymptomatic. About 1/3 have recurrent </a:t>
            </a:r>
            <a:r>
              <a:rPr lang="en-US" dirty="0" err="1">
                <a:solidFill>
                  <a:prstClr val="black"/>
                </a:solidFill>
              </a:rPr>
              <a:t>sinopulmonary</a:t>
            </a:r>
            <a:r>
              <a:rPr lang="en-US" dirty="0">
                <a:solidFill>
                  <a:prstClr val="black"/>
                </a:solidFill>
              </a:rPr>
              <a:t> infections and/or </a:t>
            </a:r>
            <a:r>
              <a:rPr lang="en-US" dirty="0" smtClean="0">
                <a:solidFill>
                  <a:prstClr val="black"/>
                </a:solidFill>
              </a:rPr>
              <a:t>recurrent </a:t>
            </a:r>
            <a:r>
              <a:rPr lang="en-US" dirty="0">
                <a:solidFill>
                  <a:prstClr val="black"/>
                </a:solidFill>
              </a:rPr>
              <a:t>giardiasis. </a:t>
            </a:r>
            <a:endParaRPr lang="en-US" dirty="0" smtClean="0">
              <a:solidFill>
                <a:prstClr val="black"/>
              </a:solidFill>
            </a:endParaRPr>
          </a:p>
          <a:p>
            <a:endParaRPr lang="en-US" dirty="0">
              <a:solidFill>
                <a:prstClr val="black"/>
              </a:solidFill>
            </a:endParaRPr>
          </a:p>
          <a:p>
            <a:r>
              <a:rPr lang="en-US" dirty="0" smtClean="0">
                <a:solidFill>
                  <a:prstClr val="black"/>
                </a:solidFill>
              </a:rPr>
              <a:t>It </a:t>
            </a:r>
            <a:r>
              <a:rPr lang="en-US" dirty="0">
                <a:solidFill>
                  <a:prstClr val="black"/>
                </a:solidFill>
              </a:rPr>
              <a:t>is associated with autoimmune diseases such as celiac disease </a:t>
            </a:r>
            <a:r>
              <a:rPr lang="en-US" dirty="0" smtClean="0">
                <a:solidFill>
                  <a:prstClr val="black"/>
                </a:solidFill>
              </a:rPr>
              <a:t>, food allergy and </a:t>
            </a:r>
            <a:r>
              <a:rPr lang="en-US" dirty="0">
                <a:solidFill>
                  <a:prstClr val="black"/>
                </a:solidFill>
              </a:rPr>
              <a:t>Hashimoto's. </a:t>
            </a:r>
            <a:endParaRPr lang="en-US" dirty="0" smtClean="0">
              <a:solidFill>
                <a:prstClr val="black"/>
              </a:solidFill>
            </a:endParaRPr>
          </a:p>
          <a:p>
            <a:endParaRPr lang="en-US" dirty="0">
              <a:solidFill>
                <a:prstClr val="black"/>
              </a:solidFill>
            </a:endParaRPr>
          </a:p>
          <a:p>
            <a:r>
              <a:rPr lang="en-US" dirty="0" smtClean="0">
                <a:solidFill>
                  <a:prstClr val="black"/>
                </a:solidFill>
              </a:rPr>
              <a:t>Diagnose </a:t>
            </a:r>
            <a:r>
              <a:rPr lang="en-US" dirty="0">
                <a:solidFill>
                  <a:prstClr val="black"/>
                </a:solidFill>
              </a:rPr>
              <a:t>with serum </a:t>
            </a:r>
            <a:r>
              <a:rPr lang="en-US" dirty="0" smtClean="0">
                <a:solidFill>
                  <a:prstClr val="black"/>
                </a:solidFill>
              </a:rPr>
              <a:t>IgA </a:t>
            </a:r>
            <a:r>
              <a:rPr lang="en-US" dirty="0">
                <a:solidFill>
                  <a:prstClr val="black"/>
                </a:solidFill>
              </a:rPr>
              <a:t>level &lt;7 mg/</a:t>
            </a:r>
            <a:r>
              <a:rPr lang="en-US" dirty="0" err="1">
                <a:solidFill>
                  <a:prstClr val="black"/>
                </a:solidFill>
              </a:rPr>
              <a:t>dL</a:t>
            </a:r>
            <a:r>
              <a:rPr lang="en-US" dirty="0">
                <a:solidFill>
                  <a:prstClr val="black"/>
                </a:solidFill>
              </a:rPr>
              <a:t>. with normal levels of other </a:t>
            </a:r>
            <a:r>
              <a:rPr lang="en-US" dirty="0" err="1">
                <a:solidFill>
                  <a:prstClr val="black"/>
                </a:solidFill>
              </a:rPr>
              <a:t>immunoglobulins</a:t>
            </a:r>
            <a:endParaRPr lang="en-US" dirty="0" smtClean="0">
              <a:solidFill>
                <a:prstClr val="black"/>
              </a:solidFill>
            </a:endParaRPr>
          </a:p>
          <a:p>
            <a:endParaRPr lang="en-US" dirty="0">
              <a:solidFill>
                <a:prstClr val="black"/>
              </a:solidFill>
            </a:endParaRPr>
          </a:p>
        </p:txBody>
      </p:sp>
      <p:sp>
        <p:nvSpPr>
          <p:cNvPr id="6" name="مستطيل 5"/>
          <p:cNvSpPr/>
          <p:nvPr/>
        </p:nvSpPr>
        <p:spPr>
          <a:xfrm>
            <a:off x="449388" y="4005064"/>
            <a:ext cx="8881570" cy="2585323"/>
          </a:xfrm>
          <a:prstGeom prst="rect">
            <a:avLst/>
          </a:prstGeom>
        </p:spPr>
        <p:txBody>
          <a:bodyPr wrap="square">
            <a:spAutoFit/>
          </a:bodyPr>
          <a:lstStyle/>
          <a:p>
            <a:r>
              <a:rPr lang="en-US" dirty="0" smtClean="0">
                <a:solidFill>
                  <a:prstClr val="black"/>
                </a:solidFill>
              </a:rPr>
              <a:t>About </a:t>
            </a:r>
            <a:r>
              <a:rPr lang="en-US" dirty="0">
                <a:solidFill>
                  <a:prstClr val="black"/>
                </a:solidFill>
              </a:rPr>
              <a:t>30-40% of people with IgA </a:t>
            </a:r>
            <a:r>
              <a:rPr lang="en-US" dirty="0" smtClean="0">
                <a:solidFill>
                  <a:prstClr val="black"/>
                </a:solidFill>
              </a:rPr>
              <a:t>deficiency </a:t>
            </a:r>
            <a:r>
              <a:rPr lang="en-US" dirty="0">
                <a:solidFill>
                  <a:prstClr val="black"/>
                </a:solidFill>
              </a:rPr>
              <a:t>have antibodies to IgA that can result in severe </a:t>
            </a:r>
            <a:r>
              <a:rPr lang="en-US" dirty="0" smtClean="0">
                <a:solidFill>
                  <a:prstClr val="black"/>
                </a:solidFill>
              </a:rPr>
              <a:t>anaphylactic reaction when </a:t>
            </a:r>
            <a:r>
              <a:rPr lang="en-US" dirty="0">
                <a:solidFill>
                  <a:prstClr val="black"/>
                </a:solidFill>
              </a:rPr>
              <a:t>patients </a:t>
            </a:r>
            <a:r>
              <a:rPr lang="en-US" dirty="0" smtClean="0">
                <a:solidFill>
                  <a:prstClr val="black"/>
                </a:solidFill>
              </a:rPr>
              <a:t>are </a:t>
            </a:r>
            <a:r>
              <a:rPr lang="en-US" dirty="0">
                <a:solidFill>
                  <a:prstClr val="black"/>
                </a:solidFill>
              </a:rPr>
              <a:t>given whole blood. </a:t>
            </a:r>
          </a:p>
          <a:p>
            <a:endParaRPr lang="en-US" dirty="0">
              <a:solidFill>
                <a:prstClr val="black"/>
              </a:solidFill>
            </a:endParaRPr>
          </a:p>
          <a:p>
            <a:r>
              <a:rPr lang="en-US" dirty="0" smtClean="0">
                <a:solidFill>
                  <a:prstClr val="black"/>
                </a:solidFill>
              </a:rPr>
              <a:t>For </a:t>
            </a:r>
            <a:r>
              <a:rPr lang="en-US" dirty="0">
                <a:solidFill>
                  <a:prstClr val="black"/>
                </a:solidFill>
              </a:rPr>
              <a:t>patients with recurrent infection, treat with </a:t>
            </a:r>
            <a:r>
              <a:rPr lang="en-US" dirty="0" smtClean="0">
                <a:solidFill>
                  <a:prstClr val="black"/>
                </a:solidFill>
              </a:rPr>
              <a:t>prophylactic </a:t>
            </a:r>
            <a:r>
              <a:rPr lang="en-US" dirty="0">
                <a:solidFill>
                  <a:srgbClr val="FF0000"/>
                </a:solidFill>
              </a:rPr>
              <a:t>antibiotics. </a:t>
            </a:r>
            <a:endParaRPr lang="en-US" dirty="0">
              <a:solidFill>
                <a:prstClr val="black"/>
              </a:solidFill>
            </a:endParaRPr>
          </a:p>
          <a:p>
            <a:endParaRPr lang="en-US" dirty="0" smtClean="0">
              <a:solidFill>
                <a:prstClr val="black"/>
              </a:solidFill>
            </a:endParaRPr>
          </a:p>
          <a:p>
            <a:r>
              <a:rPr lang="en-US" dirty="0" smtClean="0">
                <a:solidFill>
                  <a:srgbClr val="FF0000"/>
                </a:solidFill>
              </a:rPr>
              <a:t>IVIG </a:t>
            </a:r>
            <a:r>
              <a:rPr lang="en-US" dirty="0">
                <a:solidFill>
                  <a:srgbClr val="FF0000"/>
                </a:solidFill>
              </a:rPr>
              <a:t>is contraindicated </a:t>
            </a:r>
            <a:r>
              <a:rPr lang="en-US" dirty="0">
                <a:solidFill>
                  <a:prstClr val="black"/>
                </a:solidFill>
              </a:rPr>
              <a:t>because patients can develop allergic reactions. </a:t>
            </a:r>
            <a:endParaRPr lang="en-US" dirty="0" smtClean="0">
              <a:solidFill>
                <a:prstClr val="black"/>
              </a:solidFill>
            </a:endParaRPr>
          </a:p>
          <a:p>
            <a:endParaRPr lang="en-US" dirty="0">
              <a:solidFill>
                <a:prstClr val="black"/>
              </a:solidFill>
            </a:endParaRPr>
          </a:p>
          <a:p>
            <a:r>
              <a:rPr lang="en-US" dirty="0" smtClean="0">
                <a:solidFill>
                  <a:prstClr val="black"/>
                </a:solidFill>
              </a:rPr>
              <a:t>There </a:t>
            </a:r>
            <a:r>
              <a:rPr lang="en-US" dirty="0">
                <a:solidFill>
                  <a:prstClr val="black"/>
                </a:solidFill>
              </a:rPr>
              <a:t>is an </a:t>
            </a:r>
            <a:r>
              <a:rPr lang="en-US" dirty="0" err="1">
                <a:solidFill>
                  <a:prstClr val="black"/>
                </a:solidFill>
              </a:rPr>
              <a:t>inereased</a:t>
            </a:r>
            <a:r>
              <a:rPr lang="en-US" dirty="0">
                <a:solidFill>
                  <a:prstClr val="black"/>
                </a:solidFill>
              </a:rPr>
              <a:t> risk of anaphylaxis with blood transfusions in these patients; therefore, </a:t>
            </a:r>
            <a:r>
              <a:rPr lang="en-US" dirty="0">
                <a:solidFill>
                  <a:srgbClr val="FF0000"/>
                </a:solidFill>
              </a:rPr>
              <a:t>washed red blood cells are required for </a:t>
            </a:r>
            <a:r>
              <a:rPr lang="en-US" dirty="0" smtClean="0">
                <a:solidFill>
                  <a:srgbClr val="FF0000"/>
                </a:solidFill>
              </a:rPr>
              <a:t>transfusions (filtered from all </a:t>
            </a:r>
            <a:r>
              <a:rPr lang="en-US" dirty="0" err="1" smtClean="0">
                <a:solidFill>
                  <a:srgbClr val="FF0000"/>
                </a:solidFill>
              </a:rPr>
              <a:t>immunoglobulines</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81983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pPr algn="l" rtl="0"/>
            <a:endParaRPr lang="en-US" dirty="0" smtClean="0">
              <a:solidFill>
                <a:srgbClr val="FF0000"/>
              </a:solidFill>
            </a:endParaRPr>
          </a:p>
          <a:p>
            <a:pPr algn="l" rtl="0"/>
            <a:r>
              <a:rPr lang="en-US" dirty="0" smtClean="0">
                <a:solidFill>
                  <a:schemeClr val="accent4">
                    <a:lumMod val="50000"/>
                  </a:schemeClr>
                </a:solidFill>
              </a:rPr>
              <a:t>IgA </a:t>
            </a:r>
            <a:r>
              <a:rPr lang="en-US" dirty="0">
                <a:solidFill>
                  <a:schemeClr val="accent4">
                    <a:lumMod val="50000"/>
                  </a:schemeClr>
                </a:solidFill>
              </a:rPr>
              <a:t>deficiency may be primary or secondary (acquired), sporadic, or familial</a:t>
            </a:r>
            <a:r>
              <a:rPr lang="en-US" dirty="0" smtClean="0">
                <a:solidFill>
                  <a:schemeClr val="accent4">
                    <a:lumMod val="50000"/>
                  </a:schemeClr>
                </a:solidFill>
              </a:rPr>
              <a:t>.</a:t>
            </a:r>
          </a:p>
          <a:p>
            <a:pPr algn="l" rtl="0"/>
            <a:r>
              <a:rPr lang="en-US" dirty="0" smtClean="0">
                <a:solidFill>
                  <a:schemeClr val="accent4">
                    <a:lumMod val="50000"/>
                  </a:schemeClr>
                </a:solidFill>
              </a:rPr>
              <a:t> </a:t>
            </a:r>
            <a:endParaRPr lang="en-US" dirty="0">
              <a:solidFill>
                <a:schemeClr val="accent4">
                  <a:lumMod val="50000"/>
                </a:schemeClr>
              </a:solidFill>
            </a:endParaRPr>
          </a:p>
          <a:p>
            <a:pPr algn="l" rtl="0"/>
            <a:r>
              <a:rPr lang="en-US" dirty="0">
                <a:solidFill>
                  <a:schemeClr val="accent4">
                    <a:lumMod val="50000"/>
                  </a:schemeClr>
                </a:solidFill>
              </a:rPr>
              <a:t>Both serum and secretory IgA are lacking in most patients </a:t>
            </a:r>
            <a:endParaRPr lang="en-US" dirty="0" smtClean="0">
              <a:solidFill>
                <a:schemeClr val="accent4">
                  <a:lumMod val="50000"/>
                </a:schemeClr>
              </a:solidFill>
            </a:endParaRPr>
          </a:p>
          <a:p>
            <a:pPr algn="l" rtl="0"/>
            <a:endParaRPr lang="en-US" dirty="0">
              <a:solidFill>
                <a:schemeClr val="accent4">
                  <a:lumMod val="50000"/>
                </a:schemeClr>
              </a:solidFill>
            </a:endParaRPr>
          </a:p>
          <a:p>
            <a:pPr algn="l" rtl="0"/>
            <a:r>
              <a:rPr lang="en-US" b="1" dirty="0">
                <a:solidFill>
                  <a:schemeClr val="accent4">
                    <a:lumMod val="50000"/>
                  </a:schemeClr>
                </a:solidFill>
              </a:rPr>
              <a:t>Inheritance is either </a:t>
            </a:r>
            <a:r>
              <a:rPr lang="en-US" b="1" dirty="0" err="1">
                <a:solidFill>
                  <a:schemeClr val="accent4">
                    <a:lumMod val="50000"/>
                  </a:schemeClr>
                </a:solidFill>
              </a:rPr>
              <a:t>autosomal</a:t>
            </a:r>
            <a:r>
              <a:rPr lang="en-US" b="1" dirty="0">
                <a:solidFill>
                  <a:schemeClr val="accent4">
                    <a:lumMod val="50000"/>
                  </a:schemeClr>
                </a:solidFill>
              </a:rPr>
              <a:t> recessive or dominant.</a:t>
            </a:r>
          </a:p>
          <a:p>
            <a:pPr algn="l" rtl="0"/>
            <a:r>
              <a:rPr lang="en-US" b="1" dirty="0">
                <a:solidFill>
                  <a:schemeClr val="accent4">
                    <a:lumMod val="50000"/>
                  </a:schemeClr>
                </a:solidFill>
              </a:rPr>
              <a:t> Administration of certain drugs</a:t>
            </a:r>
            <a:r>
              <a:rPr lang="en-US" dirty="0">
                <a:solidFill>
                  <a:schemeClr val="accent4">
                    <a:lumMod val="50000"/>
                  </a:schemeClr>
                </a:solidFill>
              </a:rPr>
              <a:t>, such as phenytoin, D-</a:t>
            </a:r>
            <a:r>
              <a:rPr lang="en-US" dirty="0" err="1">
                <a:solidFill>
                  <a:schemeClr val="accent4">
                    <a:lumMod val="50000"/>
                  </a:schemeClr>
                </a:solidFill>
              </a:rPr>
              <a:t>penicillamine</a:t>
            </a:r>
            <a:r>
              <a:rPr lang="en-US" dirty="0">
                <a:solidFill>
                  <a:schemeClr val="accent4">
                    <a:lumMod val="50000"/>
                  </a:schemeClr>
                </a:solidFill>
              </a:rPr>
              <a:t>, sulfasalazine, and </a:t>
            </a:r>
            <a:r>
              <a:rPr lang="en-US" dirty="0" err="1">
                <a:solidFill>
                  <a:schemeClr val="accent4">
                    <a:lumMod val="50000"/>
                  </a:schemeClr>
                </a:solidFill>
              </a:rPr>
              <a:t>hydroxychloroquine</a:t>
            </a:r>
            <a:r>
              <a:rPr lang="en-US" dirty="0">
                <a:solidFill>
                  <a:schemeClr val="accent4">
                    <a:lumMod val="50000"/>
                  </a:schemeClr>
                </a:solidFill>
              </a:rPr>
              <a:t>, has been incriminated in this entity</a:t>
            </a:r>
            <a:r>
              <a:rPr lang="en-US" dirty="0" smtClean="0">
                <a:solidFill>
                  <a:schemeClr val="accent4">
                    <a:lumMod val="50000"/>
                  </a:schemeClr>
                </a:solidFill>
              </a:rPr>
              <a:t>.</a:t>
            </a:r>
          </a:p>
          <a:p>
            <a:pPr algn="l" rtl="0"/>
            <a:endParaRPr lang="en-US" dirty="0">
              <a:solidFill>
                <a:schemeClr val="accent4">
                  <a:lumMod val="50000"/>
                </a:schemeClr>
              </a:solidFill>
            </a:endParaRPr>
          </a:p>
          <a:p>
            <a:pPr algn="l" rtl="0"/>
            <a:r>
              <a:rPr lang="en-US" dirty="0">
                <a:solidFill>
                  <a:schemeClr val="accent4">
                    <a:lumMod val="50000"/>
                  </a:schemeClr>
                </a:solidFill>
              </a:rPr>
              <a:t> </a:t>
            </a:r>
            <a:r>
              <a:rPr lang="en-US" b="1" dirty="0">
                <a:solidFill>
                  <a:schemeClr val="accent4">
                    <a:lumMod val="50000"/>
                  </a:schemeClr>
                </a:solidFill>
              </a:rPr>
              <a:t>Cases of congenital </a:t>
            </a:r>
            <a:r>
              <a:rPr lang="en-US" b="1" dirty="0" err="1">
                <a:solidFill>
                  <a:schemeClr val="accent4">
                    <a:lumMod val="50000"/>
                  </a:schemeClr>
                </a:solidFill>
              </a:rPr>
              <a:t>noninherited</a:t>
            </a:r>
            <a:r>
              <a:rPr lang="en-US" b="1" dirty="0">
                <a:solidFill>
                  <a:schemeClr val="accent4">
                    <a:lumMod val="50000"/>
                  </a:schemeClr>
                </a:solidFill>
              </a:rPr>
              <a:t> </a:t>
            </a:r>
            <a:r>
              <a:rPr lang="en-US" b="1" dirty="0" err="1">
                <a:solidFill>
                  <a:schemeClr val="accent4">
                    <a:lumMod val="50000"/>
                  </a:schemeClr>
                </a:solidFill>
              </a:rPr>
              <a:t>IgA</a:t>
            </a:r>
            <a:r>
              <a:rPr lang="en-US" b="1" dirty="0">
                <a:solidFill>
                  <a:schemeClr val="accent4">
                    <a:lumMod val="50000"/>
                  </a:schemeClr>
                </a:solidFill>
              </a:rPr>
              <a:t> deficiency in association with rubella, CMV, and </a:t>
            </a:r>
            <a:r>
              <a:rPr lang="en-US" b="1" i="1" dirty="0" err="1">
                <a:solidFill>
                  <a:schemeClr val="accent4">
                    <a:lumMod val="50000"/>
                  </a:schemeClr>
                </a:solidFill>
              </a:rPr>
              <a:t>Toxoplasma</a:t>
            </a:r>
            <a:r>
              <a:rPr lang="en-US" b="1" i="1" dirty="0">
                <a:solidFill>
                  <a:schemeClr val="accent4">
                    <a:lumMod val="50000"/>
                  </a:schemeClr>
                </a:solidFill>
              </a:rPr>
              <a:t> </a:t>
            </a:r>
            <a:r>
              <a:rPr lang="en-US" b="1" i="1" dirty="0" err="1">
                <a:solidFill>
                  <a:schemeClr val="accent4">
                    <a:lumMod val="50000"/>
                  </a:schemeClr>
                </a:solidFill>
              </a:rPr>
              <a:t>gondii</a:t>
            </a:r>
            <a:r>
              <a:rPr lang="en-US" b="1" dirty="0">
                <a:solidFill>
                  <a:schemeClr val="accent4">
                    <a:lumMod val="50000"/>
                  </a:schemeClr>
                </a:solidFill>
              </a:rPr>
              <a:t> have been reported.</a:t>
            </a:r>
            <a:endParaRPr lang="ar-JO" b="1" dirty="0">
              <a:solidFill>
                <a:schemeClr val="accent4">
                  <a:lumMod val="50000"/>
                </a:schemeClr>
              </a:solidFill>
            </a:endParaRPr>
          </a:p>
        </p:txBody>
      </p:sp>
    </p:spTree>
    <p:extLst>
      <p:ext uri="{BB962C8B-B14F-4D97-AF65-F5344CB8AC3E}">
        <p14:creationId xmlns:p14="http://schemas.microsoft.com/office/powerpoint/2010/main" val="109968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474785"/>
            <a:ext cx="8217877" cy="1143000"/>
          </a:xfrm>
        </p:spPr>
        <p:txBody>
          <a:bodyPr>
            <a:normAutofit/>
          </a:bodyPr>
          <a:lstStyle/>
          <a:p>
            <a:r>
              <a:rPr lang="en-US" altLang="ar-SA" sz="3300" b="1" dirty="0" smtClean="0">
                <a:latin typeface="Arial" panose="020B0604020202020204" pitchFamily="34" charset="0"/>
              </a:rPr>
              <a:t>4- </a:t>
            </a:r>
            <a:r>
              <a:rPr lang="en-US" altLang="ar-SA" sz="3300" b="1" dirty="0" err="1" smtClean="0">
                <a:latin typeface="Arial" panose="020B0604020202020204" pitchFamily="34" charset="0"/>
              </a:rPr>
              <a:t>IgG</a:t>
            </a:r>
            <a:r>
              <a:rPr lang="en-US" altLang="ar-SA" sz="3300" b="1" dirty="0" smtClean="0">
                <a:latin typeface="Arial" panose="020B0604020202020204" pitchFamily="34" charset="0"/>
              </a:rPr>
              <a:t> </a:t>
            </a:r>
            <a:r>
              <a:rPr lang="en-US" altLang="ar-SA" sz="3300" b="1" dirty="0">
                <a:latin typeface="Arial" panose="020B0604020202020204" pitchFamily="34" charset="0"/>
              </a:rPr>
              <a:t>Subclasses </a:t>
            </a:r>
            <a:r>
              <a:rPr lang="en-US" altLang="ar-SA" sz="3300" b="1" dirty="0" err="1">
                <a:latin typeface="Arial" panose="020B0604020202020204" pitchFamily="34" charset="0"/>
              </a:rPr>
              <a:t>defiency</a:t>
            </a:r>
            <a:r>
              <a:rPr lang="en-US" altLang="ar-SA" sz="3300" b="1" dirty="0">
                <a:latin typeface="Arial" panose="020B0604020202020204" pitchFamily="34" charset="0"/>
              </a:rPr>
              <a:t>:</a:t>
            </a:r>
            <a:br>
              <a:rPr lang="en-US" altLang="ar-SA" sz="3300" b="1" dirty="0">
                <a:latin typeface="Arial" panose="020B0604020202020204" pitchFamily="34" charset="0"/>
              </a:rPr>
            </a:br>
            <a:endParaRPr lang="ar-JO" sz="3300" dirty="0"/>
          </a:p>
        </p:txBody>
      </p:sp>
      <p:sp>
        <p:nvSpPr>
          <p:cNvPr id="3" name="Content Placeholder 2"/>
          <p:cNvSpPr>
            <a:spLocks noGrp="1"/>
          </p:cNvSpPr>
          <p:nvPr>
            <p:ph idx="1"/>
          </p:nvPr>
        </p:nvSpPr>
        <p:spPr/>
        <p:txBody>
          <a:bodyPr>
            <a:normAutofit fontScale="92500" lnSpcReduction="20000"/>
          </a:bodyPr>
          <a:lstStyle/>
          <a:p>
            <a:pPr algn="l" rtl="0"/>
            <a:r>
              <a:rPr lang="en-US" b="1" dirty="0" err="1"/>
              <a:t>IgG</a:t>
            </a:r>
            <a:r>
              <a:rPr lang="en-US" b="1" dirty="0"/>
              <a:t> subclass deficiency </a:t>
            </a:r>
            <a:r>
              <a:rPr lang="en-US" dirty="0"/>
              <a:t>occurs when the level of antibodies in one or more of the four </a:t>
            </a:r>
            <a:r>
              <a:rPr lang="en-US" dirty="0" err="1"/>
              <a:t>IgG</a:t>
            </a:r>
            <a:r>
              <a:rPr lang="en-US" dirty="0"/>
              <a:t> subclasses is selectively decreased while total </a:t>
            </a:r>
            <a:r>
              <a:rPr lang="en-US" dirty="0" err="1"/>
              <a:t>IgG</a:t>
            </a:r>
            <a:r>
              <a:rPr lang="en-US" dirty="0"/>
              <a:t> levels are normal. </a:t>
            </a:r>
          </a:p>
          <a:p>
            <a:pPr algn="l" rtl="0"/>
            <a:r>
              <a:rPr lang="en-US" dirty="0"/>
              <a:t>Normal individuals can express low levels of one or more subclasses, so a history of recurrent infections is important. </a:t>
            </a:r>
          </a:p>
          <a:p>
            <a:pPr algn="l" rtl="0"/>
            <a:r>
              <a:rPr lang="en-US" dirty="0"/>
              <a:t>An inability to synthesize specific antibody titers to protein or polysaccharide antigens is the best marker of </a:t>
            </a:r>
            <a:r>
              <a:rPr lang="en-US" dirty="0" err="1"/>
              <a:t>IgG</a:t>
            </a:r>
            <a:r>
              <a:rPr lang="en-US" dirty="0"/>
              <a:t> subclass deficiency associated with recurrent infections and requiring  therapy</a:t>
            </a:r>
            <a:endParaRPr lang="ar-JO" dirty="0"/>
          </a:p>
        </p:txBody>
      </p:sp>
    </p:spTree>
    <p:extLst>
      <p:ext uri="{BB962C8B-B14F-4D97-AF65-F5344CB8AC3E}">
        <p14:creationId xmlns:p14="http://schemas.microsoft.com/office/powerpoint/2010/main" val="3954323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943600"/>
          </a:xfrm>
        </p:spPr>
        <p:txBody>
          <a:bodyPr>
            <a:normAutofit/>
          </a:bodyPr>
          <a:lstStyle/>
          <a:p>
            <a:pPr algn="l">
              <a:buNone/>
            </a:pPr>
            <a:r>
              <a:rPr lang="en-US" sz="2800" b="1" dirty="0"/>
              <a:t>IgG1 is the major component of the response to protein antigens (</a:t>
            </a:r>
            <a:r>
              <a:rPr lang="en-US" sz="2800" b="1" dirty="0" err="1"/>
              <a:t>eg</a:t>
            </a:r>
            <a:r>
              <a:rPr lang="en-US" sz="2800" b="1" dirty="0"/>
              <a:t>, </a:t>
            </a:r>
            <a:r>
              <a:rPr lang="en-US" sz="2800" b="1" dirty="0" err="1"/>
              <a:t>antitetanus</a:t>
            </a:r>
            <a:r>
              <a:rPr lang="en-US" sz="2800" b="1" dirty="0"/>
              <a:t>/diphtheria antibodies).</a:t>
            </a:r>
          </a:p>
          <a:p>
            <a:pPr algn="l">
              <a:buNone/>
            </a:pPr>
            <a:r>
              <a:rPr lang="en-US" sz="2800" b="1" dirty="0"/>
              <a:t> IgG2 is produced in response to polysaccharide antigens (</a:t>
            </a:r>
            <a:r>
              <a:rPr lang="en-US" sz="2800" b="1" dirty="0" err="1"/>
              <a:t>eg</a:t>
            </a:r>
            <a:r>
              <a:rPr lang="en-US" sz="2800" b="1" dirty="0"/>
              <a:t>, </a:t>
            </a:r>
            <a:r>
              <a:rPr lang="en-US" sz="2800" b="1" dirty="0" err="1"/>
              <a:t>antipneumococcal</a:t>
            </a:r>
            <a:r>
              <a:rPr lang="en-US" sz="2800" b="1" dirty="0"/>
              <a:t> antibodies)</a:t>
            </a:r>
          </a:p>
          <a:p>
            <a:pPr algn="l">
              <a:buNone/>
            </a:pPr>
            <a:r>
              <a:rPr lang="en-US" sz="2800" b="1" dirty="0"/>
              <a:t>and IgG3 seems to play an important role in the response to respiratory viruses. </a:t>
            </a:r>
          </a:p>
          <a:p>
            <a:pPr algn="l">
              <a:buNone/>
            </a:pPr>
            <a:r>
              <a:rPr lang="en-US" sz="2800" b="1" dirty="0"/>
              <a:t>Complement fixation and activation are carried out by IgG1, IgG3, </a:t>
            </a:r>
            <a:r>
              <a:rPr lang="en-US" sz="2800" b="1" dirty="0" err="1"/>
              <a:t>IgM</a:t>
            </a:r>
            <a:r>
              <a:rPr lang="en-US" sz="2800" b="1" dirty="0"/>
              <a:t>, and, to a lesser degree, IgG2</a:t>
            </a:r>
            <a:endParaRPr lang="ar-JO" sz="2800" b="1" dirty="0"/>
          </a:p>
        </p:txBody>
      </p:sp>
    </p:spTree>
    <p:extLst>
      <p:ext uri="{BB962C8B-B14F-4D97-AF65-F5344CB8AC3E}">
        <p14:creationId xmlns:p14="http://schemas.microsoft.com/office/powerpoint/2010/main" val="151746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65200" y="381000"/>
            <a:ext cx="5509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ar-SA" sz="3200" b="1" dirty="0" smtClean="0">
                <a:solidFill>
                  <a:prstClr val="black"/>
                </a:solidFill>
                <a:latin typeface="Arial" panose="020B0604020202020204" pitchFamily="34" charset="0"/>
                <a:cs typeface="Times New Roman" panose="02020603050405020304" pitchFamily="18" charset="0"/>
              </a:rPr>
              <a:t>4-IgG </a:t>
            </a:r>
            <a:r>
              <a:rPr lang="en-US" altLang="ar-SA" sz="3200" b="1" dirty="0">
                <a:solidFill>
                  <a:prstClr val="black"/>
                </a:solidFill>
                <a:latin typeface="Arial" panose="020B0604020202020204" pitchFamily="34" charset="0"/>
                <a:cs typeface="Times New Roman" panose="02020603050405020304" pitchFamily="18" charset="0"/>
              </a:rPr>
              <a:t>Subclasses </a:t>
            </a:r>
            <a:r>
              <a:rPr lang="en-US" altLang="ar-SA" sz="3200" b="1" dirty="0" err="1">
                <a:solidFill>
                  <a:prstClr val="black"/>
                </a:solidFill>
                <a:latin typeface="Arial" panose="020B0604020202020204" pitchFamily="34" charset="0"/>
                <a:cs typeface="Times New Roman" panose="02020603050405020304" pitchFamily="18" charset="0"/>
              </a:rPr>
              <a:t>defiency</a:t>
            </a:r>
            <a:r>
              <a:rPr lang="en-US" altLang="ar-SA" sz="3200" b="1" dirty="0">
                <a:solidFill>
                  <a:prstClr val="black"/>
                </a:solidFill>
                <a:latin typeface="Arial" panose="020B0604020202020204" pitchFamily="34" charset="0"/>
                <a:cs typeface="Times New Roman" panose="02020603050405020304" pitchFamily="18" charset="0"/>
              </a:rPr>
              <a:t>:</a:t>
            </a:r>
          </a:p>
        </p:txBody>
      </p:sp>
      <p:sp>
        <p:nvSpPr>
          <p:cNvPr id="18435" name="Line 3"/>
          <p:cNvSpPr>
            <a:spLocks noChangeShapeType="1"/>
          </p:cNvSpPr>
          <p:nvPr/>
        </p:nvSpPr>
        <p:spPr bwMode="auto">
          <a:xfrm>
            <a:off x="965200" y="1524000"/>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
        <p:nvSpPr>
          <p:cNvPr id="18437" name="Text Box 5"/>
          <p:cNvSpPr txBox="1">
            <a:spLocks noChangeArrowheads="1"/>
          </p:cNvSpPr>
          <p:nvPr/>
        </p:nvSpPr>
        <p:spPr bwMode="auto">
          <a:xfrm>
            <a:off x="1066800" y="1981200"/>
            <a:ext cx="548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ar-SA" sz="2000" b="1" dirty="0">
                <a:solidFill>
                  <a:srgbClr val="B32C16"/>
                </a:solidFill>
                <a:effectLst>
                  <a:outerShdw blurRad="38100" dist="38100" dir="2700000" algn="tl">
                    <a:srgbClr val="000000"/>
                  </a:outerShdw>
                </a:effectLst>
                <a:latin typeface="Arial" panose="020B0604020202020204" pitchFamily="34" charset="0"/>
                <a:cs typeface="Times New Roman" panose="02020603050405020304" pitchFamily="18" charset="0"/>
                <a:sym typeface="Webdings" panose="05030102010509060703" pitchFamily="18" charset="2"/>
              </a:rPr>
              <a:t></a:t>
            </a:r>
            <a:r>
              <a:rPr lang="en-US" altLang="ar-SA" sz="2400" b="1" dirty="0">
                <a:solidFill>
                  <a:srgbClr val="B32C16"/>
                </a:solidFill>
                <a:latin typeface="Arial" panose="020B0604020202020204" pitchFamily="34" charset="0"/>
                <a:cs typeface="Times New Roman" panose="02020603050405020304" pitchFamily="18" charset="0"/>
              </a:rPr>
              <a:t> IgG 2 &amp; 4 ---- Capsulated bacteria</a:t>
            </a:r>
          </a:p>
        </p:txBody>
      </p:sp>
      <p:sp>
        <p:nvSpPr>
          <p:cNvPr id="18438" name="Text Box 6"/>
          <p:cNvSpPr txBox="1">
            <a:spLocks noChangeArrowheads="1"/>
          </p:cNvSpPr>
          <p:nvPr/>
        </p:nvSpPr>
        <p:spPr bwMode="auto">
          <a:xfrm>
            <a:off x="1143000" y="3124200"/>
            <a:ext cx="656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ar-SA" sz="2000" b="1" dirty="0">
                <a:solidFill>
                  <a:srgbClr val="B32C16"/>
                </a:solidFill>
                <a:effectLst>
                  <a:outerShdw blurRad="38100" dist="38100" dir="2700000" algn="tl">
                    <a:srgbClr val="000000"/>
                  </a:outerShdw>
                </a:effectLst>
                <a:latin typeface="Arial" panose="020B0604020202020204" pitchFamily="34" charset="0"/>
                <a:cs typeface="Times New Roman" panose="02020603050405020304" pitchFamily="18" charset="0"/>
                <a:sym typeface="Webdings" panose="05030102010509060703" pitchFamily="18" charset="2"/>
              </a:rPr>
              <a:t></a:t>
            </a:r>
            <a:r>
              <a:rPr lang="en-US" altLang="ar-SA" sz="2400" b="1" dirty="0">
                <a:solidFill>
                  <a:srgbClr val="B32C16"/>
                </a:solidFill>
                <a:latin typeface="Arial" panose="020B0604020202020204" pitchFamily="34" charset="0"/>
                <a:cs typeface="Times New Roman" panose="02020603050405020304" pitchFamily="18" charset="0"/>
              </a:rPr>
              <a:t> </a:t>
            </a:r>
            <a:r>
              <a:rPr lang="en-US" altLang="ar-SA" sz="2400" b="1" dirty="0" err="1">
                <a:solidFill>
                  <a:srgbClr val="B32C16"/>
                </a:solidFill>
                <a:latin typeface="Arial" panose="020B0604020202020204" pitchFamily="34" charset="0"/>
                <a:cs typeface="Times New Roman" panose="02020603050405020304" pitchFamily="18" charset="0"/>
              </a:rPr>
              <a:t>IgG</a:t>
            </a:r>
            <a:r>
              <a:rPr lang="en-US" altLang="ar-SA" sz="2400" b="1" dirty="0">
                <a:solidFill>
                  <a:srgbClr val="B32C16"/>
                </a:solidFill>
                <a:latin typeface="Arial" panose="020B0604020202020204" pitchFamily="34" charset="0"/>
                <a:cs typeface="Times New Roman" panose="02020603050405020304" pitchFamily="18" charset="0"/>
              </a:rPr>
              <a:t> 3 ---- recurrent respiratory infections</a:t>
            </a:r>
          </a:p>
        </p:txBody>
      </p:sp>
      <p:sp>
        <p:nvSpPr>
          <p:cNvPr id="18439" name="Text Box 7"/>
          <p:cNvSpPr txBox="1">
            <a:spLocks noChangeArrowheads="1"/>
          </p:cNvSpPr>
          <p:nvPr/>
        </p:nvSpPr>
        <p:spPr bwMode="auto">
          <a:xfrm>
            <a:off x="1219200" y="4114800"/>
            <a:ext cx="585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altLang="ar-SA" sz="2000" b="1" dirty="0">
                <a:solidFill>
                  <a:srgbClr val="B32C16"/>
                </a:solidFill>
                <a:effectLst>
                  <a:outerShdw blurRad="38100" dist="38100" dir="2700000" algn="tl">
                    <a:srgbClr val="000000"/>
                  </a:outerShdw>
                </a:effectLst>
                <a:latin typeface="Arial" panose="020B0604020202020204" pitchFamily="34" charset="0"/>
                <a:cs typeface="Times New Roman" panose="02020603050405020304" pitchFamily="18" charset="0"/>
                <a:sym typeface="Webdings" panose="05030102010509060703" pitchFamily="18" charset="2"/>
              </a:rPr>
              <a:t></a:t>
            </a:r>
            <a:r>
              <a:rPr lang="en-US" altLang="ar-SA" sz="2400" b="1" dirty="0">
                <a:solidFill>
                  <a:srgbClr val="B32C16"/>
                </a:solidFill>
                <a:latin typeface="Arial" panose="020B0604020202020204" pitchFamily="34" charset="0"/>
                <a:cs typeface="Times New Roman" panose="02020603050405020304" pitchFamily="18" charset="0"/>
              </a:rPr>
              <a:t> Levels should be markedly reduced</a:t>
            </a:r>
          </a:p>
        </p:txBody>
      </p:sp>
    </p:spTree>
    <p:extLst>
      <p:ext uri="{BB962C8B-B14F-4D97-AF65-F5344CB8AC3E}">
        <p14:creationId xmlns:p14="http://schemas.microsoft.com/office/powerpoint/2010/main" val="408694140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ar-JO" b="1" dirty="0" smtClean="0">
                <a:solidFill>
                  <a:srgbClr val="FF0000"/>
                </a:solidFill>
              </a:rPr>
              <a:t>5</a:t>
            </a:r>
            <a:r>
              <a:rPr lang="en-GB" b="1" dirty="0" smtClean="0">
                <a:solidFill>
                  <a:srgbClr val="FF0000"/>
                </a:solidFill>
              </a:rPr>
              <a:t> -Hyper </a:t>
            </a:r>
            <a:r>
              <a:rPr lang="en-GB" b="1" dirty="0" err="1" smtClean="0">
                <a:solidFill>
                  <a:srgbClr val="FF0000"/>
                </a:solidFill>
              </a:rPr>
              <a:t>IgM</a:t>
            </a:r>
            <a:r>
              <a:rPr lang="en-GB" b="1" dirty="0" smtClean="0">
                <a:solidFill>
                  <a:srgbClr val="FF0000"/>
                </a:solidFill>
              </a:rPr>
              <a:t> Syndromes</a:t>
            </a:r>
            <a:br>
              <a:rPr lang="en-GB" b="1"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a:xfrm>
            <a:off x="457200" y="1178169"/>
            <a:ext cx="7614138" cy="5310554"/>
          </a:xfrm>
        </p:spPr>
        <p:txBody>
          <a:bodyPr>
            <a:normAutofit/>
          </a:bodyPr>
          <a:lstStyle/>
          <a:p>
            <a:pPr algn="l" fontAlgn="base"/>
            <a:r>
              <a:rPr lang="en-GB" sz="2000" dirty="0" smtClean="0">
                <a:solidFill>
                  <a:srgbClr val="FF0000"/>
                </a:solidFill>
              </a:rPr>
              <a:t>Normally, B-lymphocytes can produce </a:t>
            </a:r>
            <a:r>
              <a:rPr lang="en-GB" sz="2000" dirty="0" err="1" smtClean="0">
                <a:solidFill>
                  <a:srgbClr val="FF0000"/>
                </a:solidFill>
              </a:rPr>
              <a:t>IgM</a:t>
            </a:r>
            <a:r>
              <a:rPr lang="en-GB" sz="2000" dirty="0" smtClean="0">
                <a:solidFill>
                  <a:srgbClr val="FF0000"/>
                </a:solidFill>
              </a:rPr>
              <a:t> antibodies on their own, but they require interactive help from T-lymphocytes in order to switch from </a:t>
            </a:r>
            <a:r>
              <a:rPr lang="en-GB" sz="2000" dirty="0" err="1" smtClean="0">
                <a:solidFill>
                  <a:srgbClr val="FF0000"/>
                </a:solidFill>
              </a:rPr>
              <a:t>IgM</a:t>
            </a:r>
            <a:r>
              <a:rPr lang="en-GB" sz="2000" dirty="0" smtClean="0">
                <a:solidFill>
                  <a:srgbClr val="FF0000"/>
                </a:solidFill>
              </a:rPr>
              <a:t> to </a:t>
            </a:r>
            <a:r>
              <a:rPr lang="en-GB" sz="2000" dirty="0" err="1" smtClean="0">
                <a:solidFill>
                  <a:srgbClr val="FF0000"/>
                </a:solidFill>
              </a:rPr>
              <a:t>IgG</a:t>
            </a:r>
            <a:r>
              <a:rPr lang="en-GB" sz="2000" dirty="0" smtClean="0">
                <a:solidFill>
                  <a:srgbClr val="FF0000"/>
                </a:solidFill>
              </a:rPr>
              <a:t>, IgA or </a:t>
            </a:r>
            <a:r>
              <a:rPr lang="en-GB" sz="2000" dirty="0" err="1" smtClean="0">
                <a:solidFill>
                  <a:srgbClr val="FF0000"/>
                </a:solidFill>
              </a:rPr>
              <a:t>IgE</a:t>
            </a:r>
            <a:r>
              <a:rPr lang="en-GB" sz="2000" dirty="0" smtClean="0">
                <a:solidFill>
                  <a:srgbClr val="FF0000"/>
                </a:solidFill>
              </a:rPr>
              <a:t>. </a:t>
            </a:r>
          </a:p>
          <a:p>
            <a:pPr algn="l" fontAlgn="base"/>
            <a:endParaRPr lang="en-GB" sz="2000" dirty="0"/>
          </a:p>
          <a:p>
            <a:pPr algn="l" fontAlgn="base"/>
            <a:endParaRPr lang="en-GB" sz="2000" dirty="0" smtClean="0"/>
          </a:p>
          <a:p>
            <a:r>
              <a:rPr lang="en-US" sz="2000" dirty="0"/>
              <a:t>The defect in X-linked hyper-</a:t>
            </a:r>
            <a:r>
              <a:rPr lang="en-US" sz="2000" dirty="0" err="1"/>
              <a:t>IgM</a:t>
            </a:r>
            <a:r>
              <a:rPr lang="en-US" sz="2000" dirty="0"/>
              <a:t> syndrome is on the X chromosome gene encoding </a:t>
            </a:r>
            <a:r>
              <a:rPr lang="en-US" sz="2000" dirty="0">
                <a:solidFill>
                  <a:srgbClr val="FF0000"/>
                </a:solidFill>
              </a:rPr>
              <a:t>the CD40 ligand (CD40L) on the T cell</a:t>
            </a:r>
            <a:r>
              <a:rPr lang="en-US" sz="2000" dirty="0"/>
              <a:t>. </a:t>
            </a:r>
          </a:p>
          <a:p>
            <a:endParaRPr lang="en-US" sz="2000" dirty="0">
              <a:solidFill>
                <a:srgbClr val="FF0000"/>
              </a:solidFill>
            </a:endParaRPr>
          </a:p>
          <a:p>
            <a:r>
              <a:rPr lang="en-US" sz="2000" dirty="0">
                <a:solidFill>
                  <a:srgbClr val="FF0000"/>
                </a:solidFill>
              </a:rPr>
              <a:t>CD40 (found on B cells, </a:t>
            </a:r>
            <a:r>
              <a:rPr lang="en-US" sz="2000" dirty="0" smtClean="0">
                <a:solidFill>
                  <a:srgbClr val="FF0000"/>
                </a:solidFill>
              </a:rPr>
              <a:t>dendritic </a:t>
            </a:r>
            <a:r>
              <a:rPr lang="en-US" sz="2000" dirty="0">
                <a:solidFill>
                  <a:srgbClr val="FF0000"/>
                </a:solidFill>
              </a:rPr>
              <a:t>cells, and macrophages) and its important in </a:t>
            </a:r>
            <a:r>
              <a:rPr lang="en-US" sz="2000" dirty="0" smtClean="0">
                <a:solidFill>
                  <a:srgbClr val="FF0000"/>
                </a:solidFill>
              </a:rPr>
              <a:t>T cell-to </a:t>
            </a:r>
            <a:r>
              <a:rPr lang="en-US" sz="2000" dirty="0">
                <a:solidFill>
                  <a:srgbClr val="FF0000"/>
                </a:solidFill>
              </a:rPr>
              <a:t>B cell signaling: without them, immunoglobulin class-switching from </a:t>
            </a:r>
            <a:r>
              <a:rPr lang="en-US" sz="2000" dirty="0" err="1">
                <a:solidFill>
                  <a:srgbClr val="FF0000"/>
                </a:solidFill>
              </a:rPr>
              <a:t>IgM</a:t>
            </a:r>
            <a:r>
              <a:rPr lang="en-US" sz="2000" dirty="0">
                <a:solidFill>
                  <a:srgbClr val="FF0000"/>
                </a:solidFill>
              </a:rPr>
              <a:t> to other classes does not occur.. </a:t>
            </a:r>
            <a:r>
              <a:rPr lang="en-US" sz="2000" dirty="0"/>
              <a:t> </a:t>
            </a:r>
          </a:p>
          <a:p>
            <a:pPr algn="l" fontAlgn="base"/>
            <a:endParaRPr lang="en-GB" sz="2000" dirty="0" smtClean="0"/>
          </a:p>
          <a:p>
            <a:pPr algn="l"/>
            <a:endParaRPr lang="en-GB" sz="2000" dirty="0"/>
          </a:p>
        </p:txBody>
      </p:sp>
    </p:spTree>
    <p:extLst>
      <p:ext uri="{BB962C8B-B14F-4D97-AF65-F5344CB8AC3E}">
        <p14:creationId xmlns:p14="http://schemas.microsoft.com/office/powerpoint/2010/main" val="667916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629" y="188640"/>
            <a:ext cx="8856984" cy="3077766"/>
          </a:xfrm>
          <a:prstGeom prst="rect">
            <a:avLst/>
          </a:prstGeom>
        </p:spPr>
        <p:txBody>
          <a:bodyPr wrap="square">
            <a:spAutoFit/>
          </a:bodyPr>
          <a:lstStyle/>
          <a:p>
            <a:r>
              <a:rPr lang="en-US" sz="3200" b="1" dirty="0" smtClean="0">
                <a:solidFill>
                  <a:srgbClr val="FF0000"/>
                </a:solidFill>
              </a:rPr>
              <a:t>5- Hyper-</a:t>
            </a:r>
            <a:r>
              <a:rPr lang="en-US" sz="3200" b="1" dirty="0" err="1" smtClean="0">
                <a:solidFill>
                  <a:srgbClr val="FF0000"/>
                </a:solidFill>
              </a:rPr>
              <a:t>Igm</a:t>
            </a:r>
            <a:r>
              <a:rPr lang="en-US" sz="3200" b="1" dirty="0" smtClean="0">
                <a:solidFill>
                  <a:srgbClr val="FF0000"/>
                </a:solidFill>
              </a:rPr>
              <a:t> Syndrome </a:t>
            </a:r>
          </a:p>
          <a:p>
            <a:endParaRPr lang="en-US" dirty="0">
              <a:solidFill>
                <a:prstClr val="black"/>
              </a:solidFill>
            </a:endParaRPr>
          </a:p>
          <a:p>
            <a:r>
              <a:rPr lang="en-US" dirty="0" smtClean="0">
                <a:solidFill>
                  <a:srgbClr val="FF0000"/>
                </a:solidFill>
              </a:rPr>
              <a:t>Patients </a:t>
            </a:r>
            <a:r>
              <a:rPr lang="en-US" dirty="0">
                <a:solidFill>
                  <a:srgbClr val="FF0000"/>
                </a:solidFill>
              </a:rPr>
              <a:t>with hyper-</a:t>
            </a:r>
            <a:r>
              <a:rPr lang="en-US" dirty="0" err="1">
                <a:solidFill>
                  <a:srgbClr val="FF0000"/>
                </a:solidFill>
              </a:rPr>
              <a:t>IgM</a:t>
            </a:r>
            <a:r>
              <a:rPr lang="en-US" dirty="0">
                <a:solidFill>
                  <a:srgbClr val="FF0000"/>
                </a:solidFill>
              </a:rPr>
              <a:t> syndrome typically </a:t>
            </a:r>
            <a:r>
              <a:rPr lang="en-US" dirty="0" smtClean="0">
                <a:solidFill>
                  <a:srgbClr val="FF0000"/>
                </a:solidFill>
              </a:rPr>
              <a:t>have </a:t>
            </a:r>
            <a:r>
              <a:rPr lang="en-US" dirty="0">
                <a:solidFill>
                  <a:srgbClr val="FF0000"/>
                </a:solidFill>
              </a:rPr>
              <a:t>a </a:t>
            </a:r>
            <a:r>
              <a:rPr lang="en-US" dirty="0" smtClean="0">
                <a:solidFill>
                  <a:srgbClr val="FF0000"/>
                </a:solidFill>
              </a:rPr>
              <a:t>deficiency </a:t>
            </a:r>
            <a:r>
              <a:rPr lang="en-US" dirty="0">
                <a:solidFill>
                  <a:srgbClr val="FF0000"/>
                </a:solidFill>
              </a:rPr>
              <a:t>of IgA, </a:t>
            </a:r>
            <a:r>
              <a:rPr lang="en-US" dirty="0" err="1">
                <a:solidFill>
                  <a:srgbClr val="FF0000"/>
                </a:solidFill>
              </a:rPr>
              <a:t>IgG</a:t>
            </a:r>
            <a:r>
              <a:rPr lang="en-US" dirty="0">
                <a:solidFill>
                  <a:srgbClr val="FF0000"/>
                </a:solidFill>
              </a:rPr>
              <a:t>, and </a:t>
            </a:r>
            <a:r>
              <a:rPr lang="en-US" dirty="0" err="1" smtClean="0">
                <a:solidFill>
                  <a:srgbClr val="FF0000"/>
                </a:solidFill>
              </a:rPr>
              <a:t>IgE</a:t>
            </a:r>
            <a:r>
              <a:rPr lang="en-US" dirty="0" smtClean="0">
                <a:solidFill>
                  <a:srgbClr val="FF0000"/>
                </a:solidFill>
              </a:rPr>
              <a:t> </a:t>
            </a:r>
            <a:r>
              <a:rPr lang="en-US" dirty="0">
                <a:solidFill>
                  <a:srgbClr val="FF0000"/>
                </a:solidFill>
              </a:rPr>
              <a:t>but normal or high </a:t>
            </a:r>
            <a:r>
              <a:rPr lang="en-US" dirty="0" err="1">
                <a:solidFill>
                  <a:srgbClr val="FF0000"/>
                </a:solidFill>
              </a:rPr>
              <a:t>IgM</a:t>
            </a:r>
            <a:r>
              <a:rPr lang="en-US" dirty="0">
                <a:solidFill>
                  <a:srgbClr val="FF0000"/>
                </a:solidFill>
              </a:rPr>
              <a:t>. </a:t>
            </a:r>
            <a:endParaRPr lang="en-US" dirty="0" smtClean="0">
              <a:solidFill>
                <a:srgbClr val="FF0000"/>
              </a:solidFill>
            </a:endParaRPr>
          </a:p>
          <a:p>
            <a:endParaRPr lang="en-US" dirty="0">
              <a:solidFill>
                <a:prstClr val="black"/>
              </a:solidFill>
            </a:endParaRPr>
          </a:p>
          <a:p>
            <a:r>
              <a:rPr lang="en-US" dirty="0" smtClean="0">
                <a:solidFill>
                  <a:prstClr val="black"/>
                </a:solidFill>
              </a:rPr>
              <a:t>There are X-linked and autosomal recessive (AR) forms, with the X-linked being more common. The prognosis for the X-linked form is also poorer, with a high rate of malignancy by the 2nd decade of life, </a:t>
            </a: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598107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82" y="260648"/>
            <a:ext cx="808968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851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07504" y="1340768"/>
            <a:ext cx="9036496" cy="3693319"/>
          </a:xfrm>
          <a:prstGeom prst="rect">
            <a:avLst/>
          </a:prstGeom>
        </p:spPr>
        <p:txBody>
          <a:bodyPr wrap="square">
            <a:spAutoFit/>
          </a:bodyPr>
          <a:lstStyle/>
          <a:p>
            <a:endParaRPr lang="en-US" dirty="0" smtClean="0">
              <a:solidFill>
                <a:prstClr val="black"/>
              </a:solidFill>
            </a:endParaRPr>
          </a:p>
          <a:p>
            <a:r>
              <a:rPr lang="en-US" dirty="0" smtClean="0">
                <a:solidFill>
                  <a:srgbClr val="FF0000"/>
                </a:solidFill>
              </a:rPr>
              <a:t>This </a:t>
            </a:r>
            <a:r>
              <a:rPr lang="en-US" dirty="0">
                <a:solidFill>
                  <a:srgbClr val="FF0000"/>
                </a:solidFill>
              </a:rPr>
              <a:t>disorder is sometimes classified as a combined B. and T-cell disorder. ( may include characteristic features from both categories : B cell </a:t>
            </a:r>
            <a:r>
              <a:rPr lang="en-US" dirty="0" err="1">
                <a:solidFill>
                  <a:srgbClr val="FF0000"/>
                </a:solidFill>
              </a:rPr>
              <a:t>immunodef</a:t>
            </a:r>
            <a:r>
              <a:rPr lang="en-US" dirty="0">
                <a:solidFill>
                  <a:srgbClr val="FF0000"/>
                </a:solidFill>
              </a:rPr>
              <a:t>. And T cell </a:t>
            </a:r>
            <a:r>
              <a:rPr lang="en-US" dirty="0" err="1">
                <a:solidFill>
                  <a:srgbClr val="FF0000"/>
                </a:solidFill>
              </a:rPr>
              <a:t>immunodef</a:t>
            </a:r>
            <a:r>
              <a:rPr lang="en-US" dirty="0">
                <a:solidFill>
                  <a:srgbClr val="FF0000"/>
                </a:solidFill>
              </a:rPr>
              <a:t>.  </a:t>
            </a:r>
          </a:p>
          <a:p>
            <a:endParaRPr lang="en-US" dirty="0">
              <a:solidFill>
                <a:prstClr val="black"/>
              </a:solidFill>
            </a:endParaRPr>
          </a:p>
          <a:p>
            <a:r>
              <a:rPr lang="en-US" dirty="0" smtClean="0">
                <a:solidFill>
                  <a:prstClr val="black"/>
                </a:solidFill>
              </a:rPr>
              <a:t>On </a:t>
            </a:r>
            <a:r>
              <a:rPr lang="en-US" dirty="0">
                <a:solidFill>
                  <a:prstClr val="black"/>
                </a:solidFill>
              </a:rPr>
              <a:t>physical exam, it is typical to find enlarged lymph nodes and </a:t>
            </a:r>
            <a:r>
              <a:rPr lang="en-US" dirty="0" err="1">
                <a:solidFill>
                  <a:prstClr val="black"/>
                </a:solidFill>
              </a:rPr>
              <a:t>hepatosplenomegaly</a:t>
            </a:r>
            <a:r>
              <a:rPr lang="en-US" dirty="0">
                <a:solidFill>
                  <a:prstClr val="black"/>
                </a:solidFill>
              </a:rPr>
              <a:t>. </a:t>
            </a:r>
            <a:endParaRPr lang="en-US" dirty="0" smtClean="0">
              <a:solidFill>
                <a:prstClr val="black"/>
              </a:solidFill>
            </a:endParaRPr>
          </a:p>
          <a:p>
            <a:endParaRPr lang="en-US" dirty="0">
              <a:solidFill>
                <a:prstClr val="black"/>
              </a:solidFill>
            </a:endParaRPr>
          </a:p>
          <a:p>
            <a:r>
              <a:rPr lang="en-US" dirty="0" smtClean="0">
                <a:solidFill>
                  <a:prstClr val="black"/>
                </a:solidFill>
              </a:rPr>
              <a:t>Laboratory </a:t>
            </a:r>
            <a:r>
              <a:rPr lang="en-US" dirty="0">
                <a:solidFill>
                  <a:prstClr val="black"/>
                </a:solidFill>
              </a:rPr>
              <a:t>testing reveals high levels of serum </a:t>
            </a:r>
            <a:r>
              <a:rPr lang="en-US" dirty="0" err="1">
                <a:solidFill>
                  <a:prstClr val="black"/>
                </a:solidFill>
              </a:rPr>
              <a:t>IgM</a:t>
            </a:r>
            <a:r>
              <a:rPr lang="en-US" dirty="0">
                <a:solidFill>
                  <a:prstClr val="black"/>
                </a:solidFill>
              </a:rPr>
              <a:t> and low levels of </a:t>
            </a:r>
            <a:r>
              <a:rPr lang="en-US" dirty="0" err="1">
                <a:solidFill>
                  <a:prstClr val="black"/>
                </a:solidFill>
              </a:rPr>
              <a:t>IgG</a:t>
            </a:r>
            <a:r>
              <a:rPr lang="en-US" dirty="0">
                <a:solidFill>
                  <a:prstClr val="black"/>
                </a:solidFill>
              </a:rPr>
              <a:t>, IgA, and </a:t>
            </a:r>
            <a:r>
              <a:rPr lang="en-US" dirty="0" err="1">
                <a:solidFill>
                  <a:prstClr val="black"/>
                </a:solidFill>
              </a:rPr>
              <a:t>IgE</a:t>
            </a:r>
            <a:r>
              <a:rPr lang="en-US" dirty="0">
                <a:solidFill>
                  <a:prstClr val="black"/>
                </a:solidFill>
              </a:rPr>
              <a:t>. </a:t>
            </a:r>
            <a:endParaRPr lang="en-US" dirty="0" smtClean="0">
              <a:solidFill>
                <a:prstClr val="black"/>
              </a:solidFill>
            </a:endParaRPr>
          </a:p>
          <a:p>
            <a:endParaRPr lang="en-US" dirty="0">
              <a:solidFill>
                <a:prstClr val="black"/>
              </a:solidFill>
            </a:endParaRPr>
          </a:p>
          <a:p>
            <a:r>
              <a:rPr lang="en-US" dirty="0" smtClean="0">
                <a:solidFill>
                  <a:prstClr val="black"/>
                </a:solidFill>
              </a:rPr>
              <a:t>Aim </a:t>
            </a:r>
            <a:r>
              <a:rPr lang="en-US" dirty="0">
                <a:solidFill>
                  <a:prstClr val="black"/>
                </a:solidFill>
              </a:rPr>
              <a:t>therapy at correcting the </a:t>
            </a:r>
            <a:r>
              <a:rPr lang="en-US" dirty="0" err="1">
                <a:solidFill>
                  <a:prstClr val="black"/>
                </a:solidFill>
              </a:rPr>
              <a:t>hypogammaglobulinemia</a:t>
            </a:r>
            <a:r>
              <a:rPr lang="en-US" dirty="0">
                <a:solidFill>
                  <a:prstClr val="black"/>
                </a:solidFill>
              </a:rPr>
              <a:t> by giving IVIG/SQIG and prophylactic antibiotics for PCP. </a:t>
            </a:r>
            <a:endParaRPr lang="en-US" dirty="0" smtClean="0">
              <a:solidFill>
                <a:prstClr val="black"/>
              </a:solidFill>
            </a:endParaRPr>
          </a:p>
          <a:p>
            <a:endParaRPr lang="en-US" dirty="0">
              <a:solidFill>
                <a:prstClr val="black"/>
              </a:solidFill>
            </a:endParaRPr>
          </a:p>
          <a:p>
            <a:r>
              <a:rPr lang="en-US" dirty="0" smtClean="0">
                <a:solidFill>
                  <a:prstClr val="black"/>
                </a:solidFill>
              </a:rPr>
              <a:t>Bone </a:t>
            </a:r>
            <a:r>
              <a:rPr lang="en-US" dirty="0">
                <a:solidFill>
                  <a:prstClr val="black"/>
                </a:solidFill>
              </a:rPr>
              <a:t>marrow transplant </a:t>
            </a:r>
            <a:r>
              <a:rPr lang="en-US" dirty="0" smtClean="0">
                <a:solidFill>
                  <a:prstClr val="black"/>
                </a:solidFill>
              </a:rPr>
              <a:t>(BMT</a:t>
            </a:r>
            <a:r>
              <a:rPr lang="en-US" dirty="0">
                <a:solidFill>
                  <a:prstClr val="black"/>
                </a:solidFill>
              </a:rPr>
              <a:t>) can be curative and is the most appropriate </a:t>
            </a:r>
            <a:r>
              <a:rPr lang="en-US" dirty="0" smtClean="0">
                <a:solidFill>
                  <a:prstClr val="black"/>
                </a:solidFill>
              </a:rPr>
              <a:t>treatment </a:t>
            </a:r>
            <a:r>
              <a:rPr lang="en-US" dirty="0">
                <a:solidFill>
                  <a:prstClr val="black"/>
                </a:solidFill>
              </a:rPr>
              <a:t>for X-linked </a:t>
            </a:r>
            <a:r>
              <a:rPr lang="en-US" dirty="0" smtClean="0">
                <a:solidFill>
                  <a:prstClr val="black"/>
                </a:solidFill>
              </a:rPr>
              <a:t>disease</a:t>
            </a:r>
            <a:r>
              <a:rPr lang="en-US" dirty="0">
                <a:solidFill>
                  <a:prstClr val="black"/>
                </a:solidFill>
              </a:rPr>
              <a:t>. </a:t>
            </a:r>
          </a:p>
        </p:txBody>
      </p:sp>
    </p:spTree>
    <p:extLst>
      <p:ext uri="{BB962C8B-B14F-4D97-AF65-F5344CB8AC3E}">
        <p14:creationId xmlns:p14="http://schemas.microsoft.com/office/powerpoint/2010/main" val="373285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cstate="print"/>
          <a:srcRect/>
          <a:stretch>
            <a:fillRect/>
          </a:stretch>
        </p:blipFill>
        <p:spPr bwMode="auto">
          <a:xfrm>
            <a:off x="281354" y="509954"/>
            <a:ext cx="8631688" cy="5891127"/>
          </a:xfrm>
          <a:prstGeom prst="rect">
            <a:avLst/>
          </a:prstGeom>
          <a:noFill/>
          <a:ln w="9525">
            <a:noFill/>
            <a:miter lim="800000"/>
            <a:headEnd/>
            <a:tailEnd/>
          </a:ln>
        </p:spPr>
      </p:pic>
    </p:spTree>
    <p:extLst>
      <p:ext uri="{BB962C8B-B14F-4D97-AF65-F5344CB8AC3E}">
        <p14:creationId xmlns:p14="http://schemas.microsoft.com/office/powerpoint/2010/main" val="218283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Prevalence </a:t>
            </a:r>
            <a:endParaRPr lang="en-US" dirty="0"/>
          </a:p>
        </p:txBody>
      </p:sp>
      <p:sp>
        <p:nvSpPr>
          <p:cNvPr id="3" name="Content Placeholder 2"/>
          <p:cNvSpPr>
            <a:spLocks noGrp="1"/>
          </p:cNvSpPr>
          <p:nvPr>
            <p:ph idx="1"/>
          </p:nvPr>
        </p:nvSpPr>
        <p:spPr/>
        <p:txBody>
          <a:bodyPr/>
          <a:lstStyle/>
          <a:p>
            <a:pPr marL="0" indent="0" algn="ctr">
              <a:buNone/>
            </a:pPr>
            <a:r>
              <a:rPr lang="en-US" dirty="0">
                <a:solidFill>
                  <a:schemeClr val="bg1"/>
                </a:solidFill>
              </a:rPr>
              <a:t>“ The first cause of recurrent infections in children is childhood itself.” </a:t>
            </a:r>
          </a:p>
          <a:p>
            <a:pPr>
              <a:buFont typeface="Wingdings" panose="05000000000000000000" pitchFamily="2" charset="2"/>
              <a:buChar char="§"/>
            </a:pPr>
            <a:endParaRPr lang="en-US" sz="2800" dirty="0">
              <a:solidFill>
                <a:schemeClr val="bg1"/>
              </a:solidFill>
            </a:endParaRPr>
          </a:p>
        </p:txBody>
      </p:sp>
      <p:sp>
        <p:nvSpPr>
          <p:cNvPr id="4"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5" name="مربع نص 4"/>
          <p:cNvSpPr txBox="1"/>
          <p:nvPr/>
        </p:nvSpPr>
        <p:spPr>
          <a:xfrm>
            <a:off x="599090" y="4067503"/>
            <a:ext cx="7882758" cy="2585323"/>
          </a:xfrm>
          <a:prstGeom prst="rect">
            <a:avLst/>
          </a:prstGeom>
          <a:noFill/>
        </p:spPr>
        <p:txBody>
          <a:bodyPr wrap="square" rtlCol="0">
            <a:spAutoFit/>
          </a:bodyPr>
          <a:lstStyle/>
          <a:p>
            <a:r>
              <a:rPr lang="en-US" dirty="0" smtClean="0">
                <a:solidFill>
                  <a:srgbClr val="FF0000"/>
                </a:solidFill>
              </a:rPr>
              <a:t>Recurrent infections don’t mean  there is </a:t>
            </a:r>
            <a:r>
              <a:rPr lang="en-US" dirty="0">
                <a:solidFill>
                  <a:srgbClr val="FF0000"/>
                </a:solidFill>
              </a:rPr>
              <a:t>always </a:t>
            </a:r>
            <a:r>
              <a:rPr lang="en-US" dirty="0" smtClean="0">
                <a:solidFill>
                  <a:srgbClr val="FF0000"/>
                </a:solidFill>
              </a:rPr>
              <a:t>immunodeficiency :</a:t>
            </a:r>
          </a:p>
          <a:p>
            <a:r>
              <a:rPr lang="en-US" dirty="0" smtClean="0">
                <a:solidFill>
                  <a:srgbClr val="FF0000"/>
                </a:solidFill>
              </a:rPr>
              <a:t>-It’s common to have  up to 12 times upper respiratory tract infection  per year </a:t>
            </a:r>
          </a:p>
          <a:p>
            <a:r>
              <a:rPr lang="en-US" dirty="0" smtClean="0">
                <a:solidFill>
                  <a:srgbClr val="FF0000"/>
                </a:solidFill>
              </a:rPr>
              <a:t>-4 times  per year acute gastroenteritis  </a:t>
            </a:r>
          </a:p>
          <a:p>
            <a:endParaRPr lang="en-US" dirty="0">
              <a:solidFill>
                <a:srgbClr val="FF0000"/>
              </a:solidFill>
            </a:endParaRPr>
          </a:p>
          <a:p>
            <a:r>
              <a:rPr lang="en-US" dirty="0" smtClean="0">
                <a:solidFill>
                  <a:srgbClr val="FF0000"/>
                </a:solidFill>
              </a:rPr>
              <a:t>Thus , there are many risk factors  </a:t>
            </a:r>
            <a:r>
              <a:rPr lang="en-US" sz="1400" dirty="0" smtClean="0">
                <a:solidFill>
                  <a:srgbClr val="FF0000"/>
                </a:solidFill>
              </a:rPr>
              <a:t>( contact with others , daycare attendance , </a:t>
            </a:r>
            <a:r>
              <a:rPr lang="en-US" sz="1400" dirty="0" err="1" smtClean="0">
                <a:solidFill>
                  <a:srgbClr val="FF0000"/>
                </a:solidFill>
              </a:rPr>
              <a:t>ect</a:t>
            </a:r>
            <a:r>
              <a:rPr lang="en-US" sz="1400" dirty="0" smtClean="0">
                <a:solidFill>
                  <a:srgbClr val="FF0000"/>
                </a:solidFill>
              </a:rPr>
              <a:t>) </a:t>
            </a:r>
            <a:r>
              <a:rPr lang="en-US" dirty="0" smtClean="0">
                <a:solidFill>
                  <a:srgbClr val="FF0000"/>
                </a:solidFill>
              </a:rPr>
              <a:t>commonly  exposing the normal children to have   recurrent infections  . so , </a:t>
            </a:r>
            <a:r>
              <a:rPr lang="en-US" b="1" dirty="0" smtClean="0">
                <a:solidFill>
                  <a:srgbClr val="FF0000"/>
                </a:solidFill>
                <a:effectLst>
                  <a:outerShdw blurRad="38100" dist="38100" dir="2700000" algn="tl">
                    <a:srgbClr val="000000">
                      <a:alpha val="43137"/>
                    </a:srgbClr>
                  </a:outerShdw>
                </a:effectLst>
              </a:rPr>
              <a:t>When </a:t>
            </a:r>
            <a:r>
              <a:rPr lang="en-US" b="1" dirty="0">
                <a:solidFill>
                  <a:srgbClr val="FF0000"/>
                </a:solidFill>
                <a:effectLst>
                  <a:outerShdw blurRad="38100" dist="38100" dir="2700000" algn="tl">
                    <a:srgbClr val="000000">
                      <a:alpha val="43137"/>
                    </a:srgbClr>
                  </a:outerShdw>
                </a:effectLst>
              </a:rPr>
              <a:t>to suspect </a:t>
            </a:r>
            <a:r>
              <a:rPr lang="en-US" b="1" dirty="0" smtClean="0">
                <a:solidFill>
                  <a:srgbClr val="FF0000"/>
                </a:solidFill>
                <a:effectLst>
                  <a:outerShdw blurRad="38100" dist="38100" dir="2700000" algn="tl">
                    <a:srgbClr val="000000">
                      <a:alpha val="43137"/>
                    </a:srgbClr>
                  </a:outerShdw>
                </a:effectLst>
              </a:rPr>
              <a:t> immunodeficiency ? Next slide  </a:t>
            </a:r>
            <a:endParaRPr lang="en-US" dirty="0" smtClean="0">
              <a:solidFill>
                <a:srgbClr val="FF0000"/>
              </a:solidFill>
            </a:endParaRPr>
          </a:p>
          <a:p>
            <a:endParaRPr lang="en-US" dirty="0">
              <a:solidFill>
                <a:srgbClr val="FF0000"/>
              </a:solidFill>
            </a:endParaRPr>
          </a:p>
          <a:p>
            <a:endParaRPr lang="en-US" dirty="0">
              <a:solidFill>
                <a:srgbClr val="FF0000"/>
              </a:solidFill>
            </a:endParaRPr>
          </a:p>
        </p:txBody>
      </p:sp>
      <p:sp>
        <p:nvSpPr>
          <p:cNvPr id="6" name="نجمة ذات 5 نقاط 5"/>
          <p:cNvSpPr/>
          <p:nvPr/>
        </p:nvSpPr>
        <p:spPr>
          <a:xfrm>
            <a:off x="409903" y="3436883"/>
            <a:ext cx="425669" cy="488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269832"/>
      </p:ext>
    </p:extLst>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620688"/>
            <a:ext cx="8964488" cy="6186309"/>
          </a:xfrm>
          <a:prstGeom prst="rect">
            <a:avLst/>
          </a:prstGeom>
        </p:spPr>
        <p:txBody>
          <a:bodyPr wrap="square">
            <a:spAutoFit/>
          </a:bodyPr>
          <a:lstStyle/>
          <a:p>
            <a:endParaRPr lang="en-US" dirty="0" smtClean="0">
              <a:solidFill>
                <a:prstClr val="black"/>
              </a:solidFill>
            </a:endParaRPr>
          </a:p>
          <a:p>
            <a:r>
              <a:rPr lang="en-US" dirty="0" smtClean="0">
                <a:solidFill>
                  <a:prstClr val="black"/>
                </a:solidFill>
              </a:rPr>
              <a:t>Transient </a:t>
            </a:r>
            <a:r>
              <a:rPr lang="en-US" dirty="0" err="1">
                <a:solidFill>
                  <a:prstClr val="black"/>
                </a:solidFill>
              </a:rPr>
              <a:t>hypogammaglobulinemia</a:t>
            </a:r>
            <a:r>
              <a:rPr lang="en-US" dirty="0">
                <a:solidFill>
                  <a:prstClr val="black"/>
                </a:solidFill>
              </a:rPr>
              <a:t> of infancy is found most often during the workup for X-linked </a:t>
            </a:r>
            <a:r>
              <a:rPr lang="en-US" dirty="0" err="1" smtClean="0">
                <a:solidFill>
                  <a:prstClr val="black"/>
                </a:solidFill>
              </a:rPr>
              <a:t>hypogammaglobulinemia</a:t>
            </a:r>
            <a:r>
              <a:rPr lang="en-US" dirty="0">
                <a:solidFill>
                  <a:prstClr val="black"/>
                </a:solidFill>
              </a:rPr>
              <a:t>. </a:t>
            </a:r>
            <a:endParaRPr lang="en-US" dirty="0" smtClean="0">
              <a:solidFill>
                <a:prstClr val="black"/>
              </a:solidFill>
            </a:endParaRPr>
          </a:p>
          <a:p>
            <a:endParaRPr lang="en-US" dirty="0">
              <a:solidFill>
                <a:prstClr val="black"/>
              </a:solidFill>
            </a:endParaRPr>
          </a:p>
          <a:p>
            <a:r>
              <a:rPr lang="en-US" dirty="0" smtClean="0">
                <a:solidFill>
                  <a:prstClr val="black"/>
                </a:solidFill>
              </a:rPr>
              <a:t>It </a:t>
            </a:r>
            <a:r>
              <a:rPr lang="en-US" dirty="0">
                <a:solidFill>
                  <a:prstClr val="black"/>
                </a:solidFill>
              </a:rPr>
              <a:t>is thought to be either </a:t>
            </a:r>
            <a:r>
              <a:rPr lang="en-US" dirty="0">
                <a:solidFill>
                  <a:srgbClr val="FF0000"/>
                </a:solidFill>
              </a:rPr>
              <a:t>a normal variant or an </a:t>
            </a:r>
            <a:r>
              <a:rPr lang="en-US" dirty="0" smtClean="0">
                <a:solidFill>
                  <a:srgbClr val="FF0000"/>
                </a:solidFill>
              </a:rPr>
              <a:t>abnormal </a:t>
            </a:r>
            <a:r>
              <a:rPr lang="en-US" dirty="0" err="1" smtClean="0">
                <a:solidFill>
                  <a:srgbClr val="FF0000"/>
                </a:solidFill>
              </a:rPr>
              <a:t>prolengation</a:t>
            </a:r>
            <a:r>
              <a:rPr lang="en-US" dirty="0" smtClean="0">
                <a:solidFill>
                  <a:srgbClr val="FF0000"/>
                </a:solidFill>
              </a:rPr>
              <a:t> </a:t>
            </a:r>
            <a:r>
              <a:rPr lang="en-US" dirty="0">
                <a:solidFill>
                  <a:prstClr val="black"/>
                </a:solidFill>
              </a:rPr>
              <a:t>and accentuation of the physiological </a:t>
            </a:r>
            <a:r>
              <a:rPr lang="en-US" dirty="0" err="1" smtClean="0">
                <a:solidFill>
                  <a:prstClr val="black"/>
                </a:solidFill>
              </a:rPr>
              <a:t>hypogammaglobulinemia</a:t>
            </a:r>
            <a:r>
              <a:rPr lang="en-US" dirty="0" smtClean="0">
                <a:solidFill>
                  <a:prstClr val="black"/>
                </a:solidFill>
              </a:rPr>
              <a:t> </a:t>
            </a:r>
            <a:r>
              <a:rPr lang="en-US" dirty="0">
                <a:solidFill>
                  <a:prstClr val="black"/>
                </a:solidFill>
              </a:rPr>
              <a:t>that occurs </a:t>
            </a:r>
            <a:r>
              <a:rPr lang="en-US" dirty="0" smtClean="0">
                <a:solidFill>
                  <a:prstClr val="black"/>
                </a:solidFill>
              </a:rPr>
              <a:t>naturally </a:t>
            </a:r>
            <a:r>
              <a:rPr lang="en-US" dirty="0">
                <a:solidFill>
                  <a:prstClr val="black"/>
                </a:solidFill>
              </a:rPr>
              <a:t>between 4 and 6 months of age. </a:t>
            </a:r>
          </a:p>
          <a:p>
            <a:r>
              <a:rPr lang="en-US" dirty="0" smtClean="0">
                <a:solidFill>
                  <a:prstClr val="black"/>
                </a:solidFill>
              </a:rPr>
              <a:t>This </a:t>
            </a:r>
            <a:r>
              <a:rPr lang="en-US" dirty="0">
                <a:solidFill>
                  <a:prstClr val="black"/>
                </a:solidFill>
              </a:rPr>
              <a:t>is a </a:t>
            </a:r>
            <a:r>
              <a:rPr lang="en-US" dirty="0" smtClean="0">
                <a:solidFill>
                  <a:prstClr val="black"/>
                </a:solidFill>
              </a:rPr>
              <a:t>diagnosis </a:t>
            </a:r>
            <a:r>
              <a:rPr lang="en-US" dirty="0">
                <a:solidFill>
                  <a:prstClr val="black"/>
                </a:solidFill>
              </a:rPr>
              <a:t>of exclusion! </a:t>
            </a:r>
            <a:endParaRPr lang="en-US" dirty="0" smtClean="0">
              <a:solidFill>
                <a:prstClr val="black"/>
              </a:solidFill>
            </a:endParaRPr>
          </a:p>
          <a:p>
            <a:endParaRPr lang="en-US" dirty="0">
              <a:solidFill>
                <a:prstClr val="black"/>
              </a:solidFill>
            </a:endParaRPr>
          </a:p>
          <a:p>
            <a:r>
              <a:rPr lang="en-US" dirty="0" smtClean="0">
                <a:solidFill>
                  <a:srgbClr val="FF0000"/>
                </a:solidFill>
              </a:rPr>
              <a:t>Normally</a:t>
            </a:r>
            <a:r>
              <a:rPr lang="en-US" dirty="0">
                <a:solidFill>
                  <a:srgbClr val="FF0000"/>
                </a:solidFill>
              </a:rPr>
              <a:t>, a term infant has an </a:t>
            </a:r>
            <a:r>
              <a:rPr lang="en-US" dirty="0" err="1">
                <a:solidFill>
                  <a:srgbClr val="FF0000"/>
                </a:solidFill>
              </a:rPr>
              <a:t>IgG</a:t>
            </a:r>
            <a:r>
              <a:rPr lang="en-US" dirty="0">
                <a:solidFill>
                  <a:srgbClr val="FF0000"/>
                </a:solidFill>
              </a:rPr>
              <a:t> level similar to the mother, which then falls gradually. Typically, infants do not produce their own </a:t>
            </a:r>
            <a:r>
              <a:rPr lang="en-US" dirty="0" err="1">
                <a:solidFill>
                  <a:srgbClr val="FF0000"/>
                </a:solidFill>
              </a:rPr>
              <a:t>IgG</a:t>
            </a:r>
            <a:r>
              <a:rPr lang="en-US" dirty="0">
                <a:solidFill>
                  <a:srgbClr val="FF0000"/>
                </a:solidFill>
              </a:rPr>
              <a:t> until -2-3 months of age. This dropping of </a:t>
            </a:r>
            <a:r>
              <a:rPr lang="en-US" dirty="0" err="1" smtClean="0">
                <a:solidFill>
                  <a:srgbClr val="FF0000"/>
                </a:solidFill>
              </a:rPr>
              <a:t>matenal</a:t>
            </a:r>
            <a:r>
              <a:rPr lang="en-US" dirty="0" smtClean="0">
                <a:solidFill>
                  <a:srgbClr val="FF0000"/>
                </a:solidFill>
              </a:rPr>
              <a:t> </a:t>
            </a:r>
            <a:r>
              <a:rPr lang="en-US" dirty="0" err="1">
                <a:solidFill>
                  <a:srgbClr val="FF0000"/>
                </a:solidFill>
              </a:rPr>
              <a:t>IgG</a:t>
            </a:r>
            <a:r>
              <a:rPr lang="en-US" dirty="0">
                <a:solidFill>
                  <a:srgbClr val="FF0000"/>
                </a:solidFill>
              </a:rPr>
              <a:t> and subsequent inadequate infant </a:t>
            </a:r>
            <a:r>
              <a:rPr lang="en-US" dirty="0" err="1">
                <a:solidFill>
                  <a:srgbClr val="FF0000"/>
                </a:solidFill>
              </a:rPr>
              <a:t>IgG</a:t>
            </a:r>
            <a:r>
              <a:rPr lang="en-US" dirty="0">
                <a:solidFill>
                  <a:srgbClr val="FF0000"/>
                </a:solidFill>
              </a:rPr>
              <a:t> production results in a physiologic </a:t>
            </a:r>
            <a:r>
              <a:rPr lang="en-US" dirty="0" err="1" smtClean="0">
                <a:solidFill>
                  <a:srgbClr val="FF0000"/>
                </a:solidFill>
              </a:rPr>
              <a:t>hypogammaglobulinemia</a:t>
            </a:r>
            <a:r>
              <a:rPr lang="en-US" dirty="0" smtClean="0">
                <a:solidFill>
                  <a:srgbClr val="FF0000"/>
                </a:solidFill>
              </a:rPr>
              <a:t>.</a:t>
            </a:r>
          </a:p>
          <a:p>
            <a:r>
              <a:rPr lang="en-US" dirty="0" smtClean="0">
                <a:solidFill>
                  <a:srgbClr val="FF0000"/>
                </a:solidFill>
              </a:rPr>
              <a:t>The </a:t>
            </a:r>
            <a:r>
              <a:rPr lang="en-US" dirty="0">
                <a:solidFill>
                  <a:srgbClr val="FF0000"/>
                </a:solidFill>
              </a:rPr>
              <a:t>abnormal prolongation occurs when the infant's </a:t>
            </a:r>
            <a:r>
              <a:rPr lang="en-US" dirty="0" err="1">
                <a:solidFill>
                  <a:srgbClr val="FF0000"/>
                </a:solidFill>
              </a:rPr>
              <a:t>IgG</a:t>
            </a:r>
            <a:r>
              <a:rPr lang="en-US" dirty="0">
                <a:solidFill>
                  <a:srgbClr val="FF0000"/>
                </a:solidFill>
              </a:rPr>
              <a:t> production is delayed or </a:t>
            </a:r>
            <a:r>
              <a:rPr lang="en-US" dirty="0" smtClean="0">
                <a:solidFill>
                  <a:srgbClr val="FF0000"/>
                </a:solidFill>
              </a:rPr>
              <a:t>muted .</a:t>
            </a:r>
          </a:p>
          <a:p>
            <a:endParaRPr lang="en-US" dirty="0">
              <a:solidFill>
                <a:srgbClr val="FF0000"/>
              </a:solidFill>
            </a:endParaRPr>
          </a:p>
          <a:p>
            <a:r>
              <a:rPr lang="en-US" dirty="0" smtClean="0">
                <a:solidFill>
                  <a:srgbClr val="FF0000"/>
                </a:solidFill>
              </a:rPr>
              <a:t>Usually</a:t>
            </a:r>
            <a:r>
              <a:rPr lang="en-US" dirty="0">
                <a:solidFill>
                  <a:srgbClr val="FF0000"/>
                </a:solidFill>
              </a:rPr>
              <a:t>, these </a:t>
            </a:r>
            <a:r>
              <a:rPr lang="en-US" dirty="0" err="1">
                <a:solidFill>
                  <a:srgbClr val="FF0000"/>
                </a:solidFill>
              </a:rPr>
              <a:t>childnen</a:t>
            </a:r>
            <a:r>
              <a:rPr lang="en-US" dirty="0">
                <a:solidFill>
                  <a:srgbClr val="FF0000"/>
                </a:solidFill>
              </a:rPr>
              <a:t> have </a:t>
            </a:r>
            <a:r>
              <a:rPr lang="en-US" dirty="0" smtClean="0">
                <a:solidFill>
                  <a:srgbClr val="FF0000"/>
                </a:solidFill>
              </a:rPr>
              <a:t>normal </a:t>
            </a:r>
            <a:r>
              <a:rPr lang="en-US" dirty="0" err="1">
                <a:solidFill>
                  <a:srgbClr val="FF0000"/>
                </a:solidFill>
              </a:rPr>
              <a:t>IgG</a:t>
            </a:r>
            <a:r>
              <a:rPr lang="en-US" dirty="0">
                <a:solidFill>
                  <a:srgbClr val="FF0000"/>
                </a:solidFill>
              </a:rPr>
              <a:t> levels by 3-4 years of age.</a:t>
            </a:r>
            <a:r>
              <a:rPr lang="en-US" dirty="0">
                <a:solidFill>
                  <a:prstClr val="black"/>
                </a:solidFill>
              </a:rPr>
              <a:t> </a:t>
            </a:r>
            <a:endParaRPr lang="en-US" dirty="0" smtClean="0">
              <a:solidFill>
                <a:prstClr val="black"/>
              </a:solidFill>
            </a:endParaRPr>
          </a:p>
          <a:p>
            <a:endParaRPr lang="en-US" dirty="0">
              <a:solidFill>
                <a:prstClr val="black"/>
              </a:solidFill>
            </a:endParaRPr>
          </a:p>
          <a:p>
            <a:r>
              <a:rPr lang="en-US" dirty="0" smtClean="0">
                <a:solidFill>
                  <a:prstClr val="black"/>
                </a:solidFill>
              </a:rPr>
              <a:t>The </a:t>
            </a:r>
            <a:r>
              <a:rPr lang="en-US" dirty="0">
                <a:solidFill>
                  <a:prstClr val="black"/>
                </a:solidFill>
              </a:rPr>
              <a:t>majority of affected individuals do not require IVIG, but consider this </a:t>
            </a:r>
            <a:r>
              <a:rPr lang="en-US" dirty="0" smtClean="0">
                <a:solidFill>
                  <a:prstClr val="black"/>
                </a:solidFill>
              </a:rPr>
              <a:t>therapy </a:t>
            </a:r>
            <a:r>
              <a:rPr lang="en-US" dirty="0">
                <a:solidFill>
                  <a:prstClr val="black"/>
                </a:solidFill>
              </a:rPr>
              <a:t>in </a:t>
            </a:r>
            <a:r>
              <a:rPr lang="en-US" dirty="0" smtClean="0">
                <a:solidFill>
                  <a:prstClr val="black"/>
                </a:solidFill>
              </a:rPr>
              <a:t>those </a:t>
            </a:r>
            <a:r>
              <a:rPr lang="en-US" dirty="0">
                <a:solidFill>
                  <a:prstClr val="black"/>
                </a:solidFill>
              </a:rPr>
              <a:t>with recurrent infections or markedly low </a:t>
            </a:r>
            <a:r>
              <a:rPr lang="en-US" dirty="0" err="1">
                <a:solidFill>
                  <a:prstClr val="black"/>
                </a:solidFill>
              </a:rPr>
              <a:t>IgG</a:t>
            </a:r>
            <a:r>
              <a:rPr lang="en-US" dirty="0">
                <a:solidFill>
                  <a:prstClr val="black"/>
                </a:solidFill>
              </a:rPr>
              <a:t> levels. </a:t>
            </a:r>
            <a:endParaRPr lang="en-US" dirty="0" smtClean="0">
              <a:solidFill>
                <a:prstClr val="black"/>
              </a:solidFill>
            </a:endParaRPr>
          </a:p>
          <a:p>
            <a:endParaRPr lang="en-US" dirty="0">
              <a:solidFill>
                <a:prstClr val="black"/>
              </a:solidFill>
            </a:endParaRPr>
          </a:p>
          <a:p>
            <a:r>
              <a:rPr lang="en-US" dirty="0" smtClean="0">
                <a:solidFill>
                  <a:prstClr val="black"/>
                </a:solidFill>
              </a:rPr>
              <a:t>In </a:t>
            </a:r>
            <a:r>
              <a:rPr lang="en-US" dirty="0">
                <a:solidFill>
                  <a:prstClr val="black"/>
                </a:solidFill>
              </a:rPr>
              <a:t>those with frequent </a:t>
            </a:r>
            <a:r>
              <a:rPr lang="en-US" dirty="0" smtClean="0">
                <a:solidFill>
                  <a:prstClr val="black"/>
                </a:solidFill>
              </a:rPr>
              <a:t>respiratory </a:t>
            </a:r>
            <a:r>
              <a:rPr lang="en-US" dirty="0">
                <a:solidFill>
                  <a:prstClr val="black"/>
                </a:solidFill>
              </a:rPr>
              <a:t>and/or </a:t>
            </a:r>
            <a:r>
              <a:rPr lang="en-US" dirty="0" smtClean="0">
                <a:solidFill>
                  <a:prstClr val="black"/>
                </a:solidFill>
              </a:rPr>
              <a:t>ear </a:t>
            </a:r>
            <a:r>
              <a:rPr lang="en-US" dirty="0">
                <a:solidFill>
                  <a:prstClr val="black"/>
                </a:solidFill>
              </a:rPr>
              <a:t>infections, consider antibiotic prophylaxis (</a:t>
            </a:r>
            <a:r>
              <a:rPr lang="en-US" dirty="0" smtClean="0">
                <a:solidFill>
                  <a:prstClr val="black"/>
                </a:solidFill>
              </a:rPr>
              <a:t>amoxicillin </a:t>
            </a:r>
            <a:r>
              <a:rPr lang="en-US" dirty="0">
                <a:solidFill>
                  <a:prstClr val="black"/>
                </a:solidFill>
              </a:rPr>
              <a:t>or TMP/SMX</a:t>
            </a:r>
            <a:r>
              <a:rPr lang="en-US" dirty="0" smtClean="0">
                <a:solidFill>
                  <a:prstClr val="black"/>
                </a:solidFill>
              </a:rPr>
              <a:t>).</a:t>
            </a:r>
            <a:endParaRPr lang="en-US" dirty="0">
              <a:solidFill>
                <a:prstClr val="black"/>
              </a:solidFill>
            </a:endParaRPr>
          </a:p>
        </p:txBody>
      </p:sp>
      <p:sp>
        <p:nvSpPr>
          <p:cNvPr id="5" name="مستطيل 4"/>
          <p:cNvSpPr/>
          <p:nvPr/>
        </p:nvSpPr>
        <p:spPr>
          <a:xfrm>
            <a:off x="179512" y="159023"/>
            <a:ext cx="8856984" cy="1077218"/>
          </a:xfrm>
          <a:prstGeom prst="rect">
            <a:avLst/>
          </a:prstGeom>
        </p:spPr>
        <p:txBody>
          <a:bodyPr wrap="square">
            <a:spAutoFit/>
          </a:bodyPr>
          <a:lstStyle/>
          <a:p>
            <a:r>
              <a:rPr lang="en-US" sz="3200" dirty="0">
                <a:solidFill>
                  <a:srgbClr val="FF0000"/>
                </a:solidFill>
              </a:rPr>
              <a:t>6-Transient </a:t>
            </a:r>
            <a:r>
              <a:rPr lang="en-US" sz="3200" dirty="0" err="1">
                <a:solidFill>
                  <a:srgbClr val="FF0000"/>
                </a:solidFill>
              </a:rPr>
              <a:t>hypogammaglobulinemia</a:t>
            </a:r>
            <a:r>
              <a:rPr lang="en-US" sz="3200" dirty="0">
                <a:solidFill>
                  <a:srgbClr val="FF0000"/>
                </a:solidFill>
              </a:rPr>
              <a:t> of Infancy</a:t>
            </a:r>
            <a:br>
              <a:rPr lang="en-US" sz="3200" dirty="0">
                <a:solidFill>
                  <a:srgbClr val="FF0000"/>
                </a:solidFill>
              </a:rPr>
            </a:br>
            <a:endParaRPr lang="en-US" sz="3200" dirty="0">
              <a:solidFill>
                <a:srgbClr val="FF0000"/>
              </a:solidFill>
            </a:endParaRPr>
          </a:p>
        </p:txBody>
      </p:sp>
    </p:spTree>
    <p:extLst>
      <p:ext uri="{BB962C8B-B14F-4D97-AF65-F5344CB8AC3E}">
        <p14:creationId xmlns:p14="http://schemas.microsoft.com/office/powerpoint/2010/main" val="1224598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9448"/>
            <a:ext cx="7620000" cy="5178552"/>
          </a:xfrm>
        </p:spPr>
        <p:txBody>
          <a:bodyPr>
            <a:normAutofit/>
          </a:bodyPr>
          <a:lstStyle/>
          <a:p>
            <a:pPr algn="l" rtl="0">
              <a:buFont typeface="Wingdings" panose="05000000000000000000" pitchFamily="2" charset="2"/>
              <a:buChar char="§"/>
            </a:pPr>
            <a:r>
              <a:rPr lang="en-US" sz="2400" b="1" dirty="0" smtClean="0">
                <a:solidFill>
                  <a:srgbClr val="C00000"/>
                </a:solidFill>
              </a:rPr>
              <a:t>Immunoglobulin </a:t>
            </a:r>
            <a:r>
              <a:rPr lang="en-US" sz="2400" b="1" dirty="0">
                <a:solidFill>
                  <a:srgbClr val="C00000"/>
                </a:solidFill>
              </a:rPr>
              <a:t>levels remain diminished throughout the first year of life and usually increase to normal, age-appropriate levels, generally by 2 to 4 years of age.</a:t>
            </a:r>
          </a:p>
          <a:p>
            <a:pPr algn="l" rtl="0"/>
            <a:endParaRPr lang="en-US" sz="2400" b="1" dirty="0" smtClean="0">
              <a:solidFill>
                <a:srgbClr val="C00000"/>
              </a:solidFill>
            </a:endParaRPr>
          </a:p>
          <a:p>
            <a:pPr algn="l" rtl="0"/>
            <a:r>
              <a:rPr lang="en-US" sz="2400" b="1" dirty="0" smtClean="0">
                <a:solidFill>
                  <a:srgbClr val="C00000"/>
                </a:solidFill>
              </a:rPr>
              <a:t>Diagnosis </a:t>
            </a:r>
            <a:r>
              <a:rPr lang="en-US" sz="2400" b="1" dirty="0">
                <a:solidFill>
                  <a:srgbClr val="C00000"/>
                </a:solidFill>
              </a:rPr>
              <a:t>: normal B-Cell and T-Cell </a:t>
            </a:r>
          </a:p>
          <a:p>
            <a:pPr algn="l" rtl="0"/>
            <a:r>
              <a:rPr lang="en-US" sz="2400" b="1" dirty="0">
                <a:solidFill>
                  <a:srgbClr val="C00000"/>
                </a:solidFill>
              </a:rPr>
              <a:t> normal antibody response to protein antigen (diphtheria ,tetanus </a:t>
            </a:r>
            <a:r>
              <a:rPr lang="en-US" sz="2400" b="1" dirty="0" err="1">
                <a:solidFill>
                  <a:srgbClr val="C00000"/>
                </a:solidFill>
              </a:rPr>
              <a:t>toxoid</a:t>
            </a:r>
            <a:r>
              <a:rPr lang="en-US" sz="2400" b="1" dirty="0">
                <a:solidFill>
                  <a:srgbClr val="C00000"/>
                </a:solidFill>
              </a:rPr>
              <a:t> )</a:t>
            </a:r>
          </a:p>
          <a:p>
            <a:pPr algn="l" rtl="0"/>
            <a:endParaRPr lang="en-US" b="1" dirty="0">
              <a:solidFill>
                <a:srgbClr val="C00000"/>
              </a:solidFill>
            </a:endParaRPr>
          </a:p>
          <a:p>
            <a:pPr algn="l" rtl="0"/>
            <a:endParaRPr lang="en-US" b="1" dirty="0">
              <a:solidFill>
                <a:srgbClr val="C00000"/>
              </a:solidFill>
            </a:endParaRPr>
          </a:p>
        </p:txBody>
      </p:sp>
      <p:sp>
        <p:nvSpPr>
          <p:cNvPr id="4" name="Line 3"/>
          <p:cNvSpPr>
            <a:spLocks noChangeShapeType="1"/>
          </p:cNvSpPr>
          <p:nvPr/>
        </p:nvSpPr>
        <p:spPr bwMode="auto">
          <a:xfrm>
            <a:off x="965200" y="1524000"/>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
        <p:nvSpPr>
          <p:cNvPr id="7" name="عنوان 6"/>
          <p:cNvSpPr>
            <a:spLocks noGrp="1"/>
          </p:cNvSpPr>
          <p:nvPr>
            <p:ph type="title"/>
          </p:nvPr>
        </p:nvSpPr>
        <p:spPr/>
        <p:txBody>
          <a:bodyPr/>
          <a:lstStyle/>
          <a:p>
            <a:endParaRPr lang="en-US"/>
          </a:p>
        </p:txBody>
      </p:sp>
    </p:spTree>
    <p:extLst>
      <p:ext uri="{BB962C8B-B14F-4D97-AF65-F5344CB8AC3E}">
        <p14:creationId xmlns:p14="http://schemas.microsoft.com/office/powerpoint/2010/main" val="11273533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669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61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3432618_298315740672275_2065986215_o.jpg"/>
          <p:cNvPicPr>
            <a:picLocks noGrp="1" noChangeAspect="1"/>
          </p:cNvPicPr>
          <p:nvPr>
            <p:ph idx="1"/>
          </p:nvPr>
        </p:nvPicPr>
        <p:blipFill>
          <a:blip r:embed="rId3" cstate="print">
            <a:lum bright="13000" contrast="31000"/>
          </a:blip>
          <a:stretch>
            <a:fillRect/>
          </a:stretch>
        </p:blipFill>
        <p:spPr>
          <a:xfrm rot="16200000">
            <a:off x="1143000" y="-1143004"/>
            <a:ext cx="6858001" cy="9144003"/>
          </a:xfrm>
        </p:spPr>
      </p:pic>
    </p:spTree>
    <p:extLst>
      <p:ext uri="{BB962C8B-B14F-4D97-AF65-F5344CB8AC3E}">
        <p14:creationId xmlns:p14="http://schemas.microsoft.com/office/powerpoint/2010/main" val="5841934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7656" y="1654860"/>
            <a:ext cx="7930054" cy="1399032"/>
          </a:xfrm>
        </p:spPr>
        <p:txBody>
          <a:bodyPr>
            <a:normAutofit fontScale="90000"/>
          </a:bodyPr>
          <a:lstStyle/>
          <a:p>
            <a:r>
              <a:rPr lang="en-US" dirty="0" err="1" smtClean="0"/>
              <a:t>Rabab</a:t>
            </a:r>
            <a:r>
              <a:rPr lang="en-US" dirty="0" smtClean="0"/>
              <a:t> </a:t>
            </a:r>
            <a:r>
              <a:rPr lang="en-US" dirty="0" err="1" smtClean="0"/>
              <a:t>shannag</a:t>
            </a:r>
            <a:r>
              <a:rPr lang="en-US" dirty="0" smtClean="0"/>
              <a:t> </a:t>
            </a:r>
            <a:br>
              <a:rPr lang="en-US" dirty="0" smtClean="0"/>
            </a:br>
            <a:r>
              <a:rPr lang="en-US" dirty="0"/>
              <a:t/>
            </a:r>
            <a:br>
              <a:rPr lang="en-US" dirty="0"/>
            </a:br>
            <a:r>
              <a:rPr lang="en-US" dirty="0" smtClean="0"/>
              <a:t>supervisor : </a:t>
            </a:r>
            <a:r>
              <a:rPr lang="en-US" dirty="0" err="1" smtClean="0"/>
              <a:t>dr</a:t>
            </a:r>
            <a:r>
              <a:rPr lang="en-US" dirty="0" smtClean="0"/>
              <a:t> </a:t>
            </a:r>
            <a:r>
              <a:rPr lang="en-US" dirty="0" err="1" smtClean="0"/>
              <a:t>hytham</a:t>
            </a:r>
            <a:r>
              <a:rPr lang="en-US" dirty="0" smtClean="0"/>
              <a:t> </a:t>
            </a:r>
            <a:r>
              <a:rPr lang="en-US" dirty="0" err="1" smtClean="0"/>
              <a:t>dmour</a:t>
            </a:r>
            <a:r>
              <a:rPr lang="en-US" dirty="0" smtClean="0"/>
              <a:t> </a:t>
            </a:r>
            <a:endParaRPr lang="en-US" dirty="0"/>
          </a:p>
        </p:txBody>
      </p:sp>
    </p:spTree>
    <p:extLst>
      <p:ext uri="{BB962C8B-B14F-4D97-AF65-F5344CB8AC3E}">
        <p14:creationId xmlns:p14="http://schemas.microsoft.com/office/powerpoint/2010/main" val="2114395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882091"/>
            <a:ext cx="8229600" cy="1399032"/>
          </a:xfrm>
        </p:spPr>
        <p:txBody>
          <a:bodyPr>
            <a:normAutofit fontScale="90000"/>
          </a:bodyPr>
          <a:lstStyle/>
          <a:p>
            <a:pPr eaLnBrk="1" hangingPunct="1">
              <a:defRPr/>
            </a:pPr>
            <a:r>
              <a:rPr lang="en-US" altLang="en-US" sz="4000" b="1" dirty="0">
                <a:solidFill>
                  <a:srgbClr val="FFFF00"/>
                </a:solidFill>
                <a:effectLst>
                  <a:outerShdw blurRad="38100" dist="38100" dir="2700000" algn="tl">
                    <a:srgbClr val="000000">
                      <a:alpha val="43137"/>
                    </a:srgbClr>
                  </a:outerShdw>
                </a:effectLst>
                <a:ea typeface="+mj-ea"/>
              </a:rPr>
              <a:t>Combined immunodeficiency </a:t>
            </a:r>
            <a:r>
              <a:rPr lang="ar-JO" altLang="en-US" sz="4000" b="1" dirty="0">
                <a:solidFill>
                  <a:srgbClr val="FFFF00"/>
                </a:solidFill>
                <a:effectLst>
                  <a:outerShdw blurRad="38100" dist="38100" dir="2700000" algn="tl">
                    <a:srgbClr val="000000">
                      <a:alpha val="43137"/>
                    </a:srgbClr>
                  </a:outerShdw>
                </a:effectLst>
                <a:ea typeface="+mj-ea"/>
              </a:rPr>
              <a:t/>
            </a:r>
            <a:br>
              <a:rPr lang="ar-JO" altLang="en-US" sz="4000" b="1" dirty="0">
                <a:solidFill>
                  <a:srgbClr val="FFFF00"/>
                </a:solidFill>
                <a:effectLst>
                  <a:outerShdw blurRad="38100" dist="38100" dir="2700000" algn="tl">
                    <a:srgbClr val="000000">
                      <a:alpha val="43137"/>
                    </a:srgbClr>
                  </a:outerShdw>
                </a:effectLst>
                <a:ea typeface="+mj-ea"/>
              </a:rPr>
            </a:br>
            <a:r>
              <a:rPr lang="en-US" altLang="en-US" sz="4000" b="1" dirty="0">
                <a:solidFill>
                  <a:srgbClr val="FFFF00"/>
                </a:solidFill>
                <a:effectLst>
                  <a:outerShdw blurRad="38100" dist="38100" dir="2700000" algn="tl">
                    <a:srgbClr val="000000">
                      <a:alpha val="43137"/>
                    </a:srgbClr>
                  </a:outerShdw>
                </a:effectLst>
                <a:ea typeface="+mj-ea"/>
              </a:rPr>
              <a:t>diseases</a:t>
            </a:r>
            <a:br>
              <a:rPr lang="en-US" altLang="en-US" sz="4000" b="1" dirty="0">
                <a:solidFill>
                  <a:srgbClr val="FFFF00"/>
                </a:solidFill>
                <a:effectLst>
                  <a:outerShdw blurRad="38100" dist="38100" dir="2700000" algn="tl">
                    <a:srgbClr val="000000">
                      <a:alpha val="43137"/>
                    </a:srgbClr>
                  </a:outerShdw>
                </a:effectLst>
                <a:ea typeface="+mj-ea"/>
              </a:rPr>
            </a:br>
            <a:r>
              <a:rPr lang="en-US" altLang="en-US" sz="4000" b="1" dirty="0">
                <a:solidFill>
                  <a:srgbClr val="FFFF00"/>
                </a:solidFill>
                <a:effectLst>
                  <a:outerShdw blurRad="38100" dist="38100" dir="2700000" algn="tl">
                    <a:srgbClr val="000000">
                      <a:alpha val="43137"/>
                    </a:srgbClr>
                  </a:outerShdw>
                </a:effectLst>
                <a:ea typeface="+mj-ea"/>
              </a:rPr>
              <a:t>( T-cell disorders)  </a:t>
            </a:r>
            <a:endParaRPr lang="ar-JO" altLang="en-US" sz="4000" dirty="0">
              <a:solidFill>
                <a:srgbClr val="FFFF00"/>
              </a:solidFill>
              <a:effectLst>
                <a:outerShdw blurRad="38100" dist="38100" dir="2700000" algn="tl">
                  <a:srgbClr val="000000">
                    <a:alpha val="43137"/>
                  </a:srgbClr>
                </a:outerShdw>
              </a:effectLst>
              <a:ea typeface="+mj-ea"/>
            </a:endParaRPr>
          </a:p>
        </p:txBody>
      </p:sp>
      <p:sp>
        <p:nvSpPr>
          <p:cNvPr id="2" name="Rectangle 1"/>
          <p:cNvSpPr/>
          <p:nvPr/>
        </p:nvSpPr>
        <p:spPr>
          <a:xfrm>
            <a:off x="685800" y="3084513"/>
            <a:ext cx="7772400" cy="3048000"/>
          </a:xfrm>
          <a:prstGeom prst="rect">
            <a:avLst/>
          </a:prstGeom>
        </p:spPr>
        <p:txBody>
          <a:bodyPr>
            <a:spAutoFit/>
          </a:bodyPr>
          <a:lstStyle/>
          <a:p>
            <a:pPr algn="ctr" eaLnBrk="0" hangingPunct="0">
              <a:spcBef>
                <a:spcPct val="20000"/>
              </a:spcBef>
              <a:buClr>
                <a:srgbClr val="FFFFFF"/>
              </a:buClr>
              <a:defRPr/>
            </a:pPr>
            <a:r>
              <a:rPr lang="en-GB" sz="3200" b="1" dirty="0">
                <a:solidFill>
                  <a:prstClr val="black"/>
                </a:solidFill>
              </a:rPr>
              <a:t>is characterized by a profound lack of T-cell numbers or function, and B-cell dysfunction resulting from the absence of B cells from the gene defect itself, or secondary to lack of T-cell function</a:t>
            </a:r>
            <a:endParaRPr lang="en-US" sz="3200" b="1" dirty="0">
              <a:solidFill>
                <a:prstClr val="black"/>
              </a:solidFill>
            </a:endParaRPr>
          </a:p>
        </p:txBody>
      </p:sp>
    </p:spTree>
    <p:extLst>
      <p:ext uri="{BB962C8B-B14F-4D97-AF65-F5344CB8AC3E}">
        <p14:creationId xmlns:p14="http://schemas.microsoft.com/office/powerpoint/2010/main" val="32244229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65200" y="792163"/>
            <a:ext cx="6343650" cy="584200"/>
          </a:xfrm>
          <a:prstGeom prst="rect">
            <a:avLst/>
          </a:prstGeom>
          <a:noFill/>
          <a:ln>
            <a:noFill/>
          </a:ln>
          <a:effectLst/>
          <a:extLst/>
        </p:spPr>
        <p:txBody>
          <a:bodyPr wrap="none">
            <a:spAutoFit/>
          </a:bodyPr>
          <a:lstStyle/>
          <a:p>
            <a:pPr eaLnBrk="0" hangingPunct="0">
              <a:defRPr/>
            </a:pPr>
            <a:r>
              <a:rPr lang="en-US" altLang="en-US" sz="3200" b="1" dirty="0">
                <a:solidFill>
                  <a:srgbClr val="FFFF00"/>
                </a:solidFill>
                <a:effectLst>
                  <a:outerShdw blurRad="38100" dist="38100" dir="2700000" algn="tl">
                    <a:srgbClr val="000000">
                      <a:alpha val="43137"/>
                    </a:srgbClr>
                  </a:outerShdw>
                </a:effectLst>
              </a:rPr>
              <a:t>Combined </a:t>
            </a:r>
            <a:r>
              <a:rPr lang="en-US" altLang="ar-SA" sz="3200" b="1" dirty="0" err="1">
                <a:solidFill>
                  <a:srgbClr val="FFFF00"/>
                </a:solidFill>
              </a:rPr>
              <a:t>Immunodefeciencies</a:t>
            </a:r>
            <a:endParaRPr lang="en-US" altLang="ar-SA" sz="3200" b="1" dirty="0">
              <a:solidFill>
                <a:srgbClr val="FFFF00"/>
              </a:solidFill>
            </a:endParaRPr>
          </a:p>
        </p:txBody>
      </p:sp>
      <p:sp>
        <p:nvSpPr>
          <p:cNvPr id="27651" name="Line 3"/>
          <p:cNvSpPr>
            <a:spLocks noChangeShapeType="1"/>
          </p:cNvSpPr>
          <p:nvPr/>
        </p:nvSpPr>
        <p:spPr bwMode="auto">
          <a:xfrm>
            <a:off x="965200" y="1524000"/>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sp>
        <p:nvSpPr>
          <p:cNvPr id="23556" name="Text Box 4"/>
          <p:cNvSpPr txBox="1">
            <a:spLocks noChangeArrowheads="1"/>
          </p:cNvSpPr>
          <p:nvPr/>
        </p:nvSpPr>
        <p:spPr bwMode="auto">
          <a:xfrm>
            <a:off x="990600" y="2819400"/>
            <a:ext cx="5878532" cy="1938992"/>
          </a:xfrm>
          <a:prstGeom prst="rect">
            <a:avLst/>
          </a:prstGeom>
          <a:noFill/>
          <a:ln>
            <a:noFill/>
          </a:ln>
          <a:effectLst/>
          <a:extLst/>
        </p:spPr>
        <p:txBody>
          <a:bodyPr wrap="square">
            <a:spAutoFit/>
          </a:bodyPr>
          <a:lstStyle/>
          <a:p>
            <a:pPr eaLnBrk="0" hangingPunct="0">
              <a:buFont typeface="Webdings" pitchFamily="18" charset="2"/>
              <a:buChar char="&lt;"/>
              <a:defRPr/>
            </a:pPr>
            <a:r>
              <a:rPr lang="en-US" sz="2400" dirty="0">
                <a:solidFill>
                  <a:prstClr val="white"/>
                </a:solidFill>
              </a:rPr>
              <a:t> </a:t>
            </a:r>
            <a:r>
              <a:rPr lang="en-US" sz="2400" dirty="0">
                <a:solidFill>
                  <a:prstClr val="white"/>
                </a:solidFill>
                <a:hlinkClick r:id="rId2"/>
              </a:rPr>
              <a:t>Severe Combined Immunodeficiency</a:t>
            </a:r>
            <a:r>
              <a:rPr lang="en-US" sz="2400" dirty="0">
                <a:solidFill>
                  <a:prstClr val="white"/>
                </a:solidFill>
              </a:rPr>
              <a:t>  </a:t>
            </a:r>
            <a:r>
              <a:rPr lang="en-US" altLang="ar-SA" sz="2400" b="1" dirty="0">
                <a:solidFill>
                  <a:srgbClr val="FFFFFF"/>
                </a:solidFill>
              </a:rPr>
              <a:t>SCID</a:t>
            </a:r>
          </a:p>
          <a:p>
            <a:pPr eaLnBrk="0" hangingPunct="0">
              <a:buFont typeface="Webdings" pitchFamily="18" charset="2"/>
              <a:buChar char="&lt;"/>
              <a:defRPr/>
            </a:pPr>
            <a:endParaRPr lang="en-US" altLang="ar-SA" sz="2400" b="1" dirty="0">
              <a:solidFill>
                <a:srgbClr val="FFFFFF"/>
              </a:solidFill>
            </a:endParaRPr>
          </a:p>
          <a:p>
            <a:pPr eaLnBrk="0" hangingPunct="0">
              <a:buFont typeface="Webdings" pitchFamily="18" charset="2"/>
              <a:buChar char="&lt;"/>
              <a:defRPr/>
            </a:pPr>
            <a:r>
              <a:rPr lang="en-US" sz="2400" dirty="0">
                <a:solidFill>
                  <a:prstClr val="white"/>
                </a:solidFill>
              </a:rPr>
              <a:t> </a:t>
            </a:r>
            <a:r>
              <a:rPr lang="en-US" sz="2400" dirty="0">
                <a:solidFill>
                  <a:prstClr val="white"/>
                </a:solidFill>
                <a:hlinkClick r:id="rId3"/>
              </a:rPr>
              <a:t>B-cell and T-cell combined disorders</a:t>
            </a:r>
            <a:r>
              <a:rPr lang="en-US" sz="2400" dirty="0">
                <a:solidFill>
                  <a:prstClr val="white"/>
                </a:solidFill>
              </a:rPr>
              <a:t/>
            </a:r>
            <a:br>
              <a:rPr lang="en-US" sz="2400" dirty="0">
                <a:solidFill>
                  <a:prstClr val="white"/>
                </a:solidFill>
              </a:rPr>
            </a:br>
            <a:r>
              <a:rPr lang="en-US" sz="2400" dirty="0">
                <a:solidFill>
                  <a:prstClr val="white"/>
                </a:solidFill>
              </a:rPr>
              <a:t>       - ataxia </a:t>
            </a:r>
            <a:r>
              <a:rPr lang="en-US" sz="2400" dirty="0" err="1">
                <a:solidFill>
                  <a:prstClr val="white"/>
                </a:solidFill>
              </a:rPr>
              <a:t>telangiectasia</a:t>
            </a:r>
            <a:r>
              <a:rPr lang="en-US" sz="2400" dirty="0">
                <a:solidFill>
                  <a:prstClr val="white"/>
                </a:solidFill>
              </a:rPr>
              <a:t/>
            </a:r>
            <a:br>
              <a:rPr lang="en-US" sz="2400" dirty="0">
                <a:solidFill>
                  <a:prstClr val="white"/>
                </a:solidFill>
              </a:rPr>
            </a:br>
            <a:r>
              <a:rPr lang="en-US" sz="2400" dirty="0">
                <a:solidFill>
                  <a:prstClr val="white"/>
                </a:solidFill>
              </a:rPr>
              <a:t>       - </a:t>
            </a:r>
            <a:r>
              <a:rPr lang="en-US" sz="2400" dirty="0" err="1">
                <a:solidFill>
                  <a:prstClr val="white"/>
                </a:solidFill>
                <a:hlinkClick r:id="rId4"/>
              </a:rPr>
              <a:t>Wiskott</a:t>
            </a:r>
            <a:r>
              <a:rPr lang="en-US" sz="2400" dirty="0">
                <a:solidFill>
                  <a:prstClr val="white"/>
                </a:solidFill>
                <a:hlinkClick r:id="rId4"/>
              </a:rPr>
              <a:t>-Aldrich Syndrome</a:t>
            </a:r>
            <a:endParaRPr lang="en-US" altLang="ar-SA" sz="2400" b="1" dirty="0">
              <a:solidFill>
                <a:srgbClr val="FFFFFF"/>
              </a:solidFill>
            </a:endParaRPr>
          </a:p>
        </p:txBody>
      </p:sp>
      <p:sp>
        <p:nvSpPr>
          <p:cNvPr id="8" name="مربع نص 7"/>
          <p:cNvSpPr txBox="1"/>
          <p:nvPr/>
        </p:nvSpPr>
        <p:spPr>
          <a:xfrm>
            <a:off x="1047750" y="2266950"/>
            <a:ext cx="4171950" cy="584775"/>
          </a:xfrm>
          <a:prstGeom prst="rect">
            <a:avLst/>
          </a:prstGeom>
          <a:noFill/>
        </p:spPr>
        <p:txBody>
          <a:bodyPr wrap="square" rtlCol="0">
            <a:spAutoFit/>
          </a:bodyPr>
          <a:lstStyle/>
          <a:p>
            <a:pPr>
              <a:defRPr/>
            </a:pPr>
            <a:r>
              <a:rPr lang="en-US" sz="3200" b="1" dirty="0">
                <a:solidFill>
                  <a:prstClr val="black"/>
                </a:solidFill>
              </a:rPr>
              <a:t> </a:t>
            </a:r>
            <a:r>
              <a:rPr lang="en-US" sz="3200" b="1" dirty="0" err="1">
                <a:solidFill>
                  <a:prstClr val="black"/>
                </a:solidFill>
              </a:rPr>
              <a:t>DIGeorge</a:t>
            </a:r>
            <a:r>
              <a:rPr lang="en-US" sz="3200" b="1" dirty="0">
                <a:solidFill>
                  <a:prstClr val="black"/>
                </a:solidFill>
              </a:rPr>
              <a:t> </a:t>
            </a:r>
            <a:r>
              <a:rPr lang="en-US" sz="3200" b="1" dirty="0" err="1">
                <a:solidFill>
                  <a:prstClr val="black"/>
                </a:solidFill>
              </a:rPr>
              <a:t>syndrom</a:t>
            </a:r>
            <a:endParaRPr lang="en-US" sz="3200" b="1" dirty="0">
              <a:solidFill>
                <a:prstClr val="black"/>
              </a:solidFill>
            </a:endParaRPr>
          </a:p>
        </p:txBody>
      </p:sp>
    </p:spTree>
    <p:extLst>
      <p:ext uri="{BB962C8B-B14F-4D97-AF65-F5344CB8AC3E}">
        <p14:creationId xmlns:p14="http://schemas.microsoft.com/office/powerpoint/2010/main" val="3964296615"/>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altLang="en-US" sz="3200" b="1" dirty="0">
                <a:solidFill>
                  <a:srgbClr val="FFFF00"/>
                </a:solidFill>
                <a:effectLst>
                  <a:outerShdw blurRad="38100" dist="38100" dir="2700000" algn="tl">
                    <a:srgbClr val="000000">
                      <a:alpha val="43137"/>
                    </a:srgbClr>
                  </a:outerShdw>
                </a:effectLst>
                <a:ea typeface="+mj-ea"/>
              </a:rPr>
              <a:t>DiGeorge's syndrome</a:t>
            </a:r>
            <a:endParaRPr lang="ar-JO" altLang="en-US" sz="3200" b="1" dirty="0">
              <a:solidFill>
                <a:srgbClr val="FFFF00"/>
              </a:solidFill>
              <a:effectLst>
                <a:outerShdw blurRad="38100" dist="38100" dir="2700000" algn="tl">
                  <a:srgbClr val="000000">
                    <a:alpha val="43137"/>
                  </a:srgbClr>
                </a:outerShdw>
              </a:effectLst>
              <a:ea typeface="+mj-ea"/>
            </a:endParaRPr>
          </a:p>
        </p:txBody>
      </p:sp>
      <p:sp>
        <p:nvSpPr>
          <p:cNvPr id="4099" name="Content Placeholder 2"/>
          <p:cNvSpPr>
            <a:spLocks noGrp="1"/>
          </p:cNvSpPr>
          <p:nvPr>
            <p:ph idx="1"/>
          </p:nvPr>
        </p:nvSpPr>
        <p:spPr>
          <a:xfrm>
            <a:off x="850900" y="1587500"/>
            <a:ext cx="7591425" cy="6437313"/>
          </a:xfrm>
        </p:spPr>
        <p:txBody>
          <a:bodyPr/>
          <a:lstStyle/>
          <a:p>
            <a:pPr eaLnBrk="1" hangingPunct="1">
              <a:buFont typeface="Wingdings" panose="05000000000000000000" pitchFamily="2" charset="2"/>
              <a:buChar char="§"/>
              <a:defRPr/>
            </a:pPr>
            <a:r>
              <a:rPr lang="en-US" altLang="en-US" sz="2400" b="1" dirty="0">
                <a:solidFill>
                  <a:srgbClr val="FFFF00"/>
                </a:solidFill>
                <a:effectLst>
                  <a:outerShdw blurRad="38100" dist="38100" dir="2700000" algn="tl">
                    <a:srgbClr val="000000">
                      <a:alpha val="43137"/>
                    </a:srgbClr>
                  </a:outerShdw>
                </a:effectLst>
                <a:ea typeface="+mn-ea"/>
              </a:rPr>
              <a:t>Genetics</a:t>
            </a:r>
            <a:r>
              <a:rPr lang="en-US" altLang="en-US" sz="2400" dirty="0">
                <a:solidFill>
                  <a:schemeClr val="bg1"/>
                </a:solidFill>
                <a:effectLst>
                  <a:outerShdw blurRad="38100" dist="38100" dir="2700000" algn="tl">
                    <a:srgbClr val="000000">
                      <a:alpha val="43137"/>
                    </a:srgbClr>
                  </a:outerShdw>
                </a:effectLst>
                <a:ea typeface="+mn-ea"/>
              </a:rPr>
              <a:t>: </a:t>
            </a:r>
            <a:r>
              <a:rPr lang="en-US" altLang="en-US" sz="2400" dirty="0">
                <a:solidFill>
                  <a:schemeClr val="bg1"/>
                </a:solidFill>
                <a:ea typeface="+mn-ea"/>
              </a:rPr>
              <a:t>22q 11.2 deletion</a:t>
            </a:r>
          </a:p>
          <a:p>
            <a:pPr eaLnBrk="1" hangingPunct="1">
              <a:buFont typeface="Wingdings" panose="05000000000000000000" pitchFamily="2" charset="2"/>
              <a:buChar char="§"/>
              <a:defRPr/>
            </a:pPr>
            <a:r>
              <a:rPr lang="en-US" altLang="en-US" sz="2400" b="1" dirty="0">
                <a:solidFill>
                  <a:srgbClr val="FFFF00"/>
                </a:solidFill>
                <a:effectLst>
                  <a:outerShdw blurRad="38100" dist="38100" dir="2700000" algn="tl">
                    <a:srgbClr val="000000">
                      <a:alpha val="43137"/>
                    </a:srgbClr>
                  </a:outerShdw>
                </a:effectLst>
                <a:ea typeface="+mn-ea"/>
              </a:rPr>
              <a:t>Onset</a:t>
            </a:r>
            <a:r>
              <a:rPr lang="en-US" altLang="en-US" sz="2400" dirty="0">
                <a:solidFill>
                  <a:schemeClr val="bg1"/>
                </a:solidFill>
                <a:effectLst>
                  <a:outerShdw blurRad="38100" dist="38100" dir="2700000" algn="tl">
                    <a:srgbClr val="000000">
                      <a:alpha val="43137"/>
                    </a:srgbClr>
                  </a:outerShdw>
                </a:effectLst>
                <a:ea typeface="+mn-ea"/>
              </a:rPr>
              <a:t>: </a:t>
            </a:r>
            <a:r>
              <a:rPr lang="en-US" altLang="en-US" sz="2400" dirty="0">
                <a:solidFill>
                  <a:schemeClr val="bg1"/>
                </a:solidFill>
                <a:ea typeface="+mn-ea"/>
              </a:rPr>
              <a:t>newborn, early infancy. </a:t>
            </a:r>
          </a:p>
          <a:p>
            <a:pPr eaLnBrk="1" hangingPunct="1">
              <a:buFont typeface="Wingdings" panose="05000000000000000000" pitchFamily="2" charset="2"/>
              <a:buChar char="§"/>
              <a:defRPr/>
            </a:pPr>
            <a:r>
              <a:rPr lang="en-US" altLang="en-US" sz="2400" b="1" dirty="0">
                <a:solidFill>
                  <a:srgbClr val="FFFF00"/>
                </a:solidFill>
                <a:effectLst>
                  <a:outerShdw blurRad="38100" dist="38100" dir="2700000" algn="tl">
                    <a:srgbClr val="000000">
                      <a:alpha val="43137"/>
                    </a:srgbClr>
                  </a:outerShdw>
                </a:effectLst>
                <a:ea typeface="+mn-ea"/>
              </a:rPr>
              <a:t>Manifestation: </a:t>
            </a:r>
            <a:r>
              <a:rPr lang="en-US" altLang="en-US" sz="2400" dirty="0">
                <a:solidFill>
                  <a:schemeClr val="bg1"/>
                </a:solidFill>
                <a:ea typeface="+mn-ea"/>
              </a:rPr>
              <a:t>hypocalcemia tetany, pyogenic infection, partial or compelet T cell deficiency </a:t>
            </a:r>
          </a:p>
          <a:p>
            <a:pPr eaLnBrk="1" hangingPunct="1">
              <a:buFont typeface="Wingdings" panose="05000000000000000000" pitchFamily="2" charset="2"/>
              <a:buChar char="§"/>
              <a:defRPr/>
            </a:pPr>
            <a:r>
              <a:rPr lang="en-US" altLang="en-US" sz="2400" b="1" dirty="0">
                <a:solidFill>
                  <a:srgbClr val="FFFF00"/>
                </a:solidFill>
                <a:effectLst>
                  <a:outerShdw blurRad="38100" dist="38100" dir="2700000" algn="tl">
                    <a:srgbClr val="000000">
                      <a:alpha val="43137"/>
                    </a:srgbClr>
                  </a:outerShdw>
                </a:effectLst>
                <a:ea typeface="+mn-ea"/>
              </a:rPr>
              <a:t>Pathogenesis</a:t>
            </a:r>
            <a:r>
              <a:rPr lang="en-US" altLang="en-US" sz="2400" dirty="0">
                <a:solidFill>
                  <a:schemeClr val="bg1"/>
                </a:solidFill>
                <a:effectLst>
                  <a:outerShdw blurRad="38100" dist="38100" dir="2700000" algn="tl">
                    <a:srgbClr val="000000">
                      <a:alpha val="43137"/>
                    </a:srgbClr>
                  </a:outerShdw>
                </a:effectLst>
                <a:ea typeface="+mn-ea"/>
              </a:rPr>
              <a:t>: </a:t>
            </a:r>
            <a:r>
              <a:rPr lang="en-US" altLang="en-US" sz="2400" dirty="0">
                <a:solidFill>
                  <a:schemeClr val="bg1"/>
                </a:solidFill>
                <a:ea typeface="+mn-ea"/>
              </a:rPr>
              <a:t>hypoplasia of third and fourth pharyngeal pouches. </a:t>
            </a:r>
          </a:p>
          <a:p>
            <a:pPr eaLnBrk="1" hangingPunct="1">
              <a:buFont typeface="Wingdings" panose="05000000000000000000" pitchFamily="2" charset="2"/>
              <a:buChar char="§"/>
              <a:defRPr/>
            </a:pPr>
            <a:r>
              <a:rPr lang="en-US" altLang="en-US" sz="2400" b="1" dirty="0">
                <a:solidFill>
                  <a:srgbClr val="FFFF00"/>
                </a:solidFill>
                <a:ea typeface="+mn-ea"/>
              </a:rPr>
              <a:t> </a:t>
            </a:r>
            <a:r>
              <a:rPr lang="en-US" altLang="en-US" sz="2400" b="1" dirty="0">
                <a:solidFill>
                  <a:srgbClr val="FFFF00"/>
                </a:solidFill>
                <a:effectLst>
                  <a:outerShdw blurRad="38100" dist="38100" dir="2700000" algn="tl">
                    <a:srgbClr val="000000">
                      <a:alpha val="43137"/>
                    </a:srgbClr>
                  </a:outerShdw>
                </a:effectLst>
                <a:ea typeface="+mn-ea"/>
              </a:rPr>
              <a:t>Associated features</a:t>
            </a:r>
            <a:r>
              <a:rPr lang="en-US" altLang="en-US" sz="2400" dirty="0">
                <a:solidFill>
                  <a:schemeClr val="bg1"/>
                </a:solidFill>
                <a:effectLst>
                  <a:outerShdw blurRad="38100" dist="38100" dir="2700000" algn="tl">
                    <a:srgbClr val="000000">
                      <a:alpha val="43137"/>
                    </a:srgbClr>
                  </a:outerShdw>
                </a:effectLst>
                <a:ea typeface="+mn-ea"/>
              </a:rPr>
              <a:t>: </a:t>
            </a:r>
            <a:r>
              <a:rPr lang="en-US" altLang="en-US" sz="2400" dirty="0">
                <a:solidFill>
                  <a:schemeClr val="bg1"/>
                </a:solidFill>
                <a:ea typeface="+mn-ea"/>
              </a:rPr>
              <a:t>hypoparathyroidism and congenital heart disease and cleft palate</a:t>
            </a:r>
            <a:endParaRPr lang="ar-JO" altLang="en-US" sz="2400" dirty="0">
              <a:solidFill>
                <a:schemeClr val="bg1"/>
              </a:solidFill>
              <a:ea typeface="+mn-ea"/>
            </a:endParaRPr>
          </a:p>
          <a:p>
            <a:pPr eaLnBrk="1" hangingPunct="1">
              <a:defRPr/>
            </a:pPr>
            <a:r>
              <a:rPr lang="en-GB" sz="2400" dirty="0">
                <a:solidFill>
                  <a:schemeClr val="bg1">
                    <a:lumMod val="95000"/>
                  </a:schemeClr>
                </a:solidFill>
                <a:ea typeface="+mn-ea"/>
              </a:rPr>
              <a:t>The diagnosis is established by fluorescent in situ hybridization or a polymerase chain reaction with a DNA probe to detect deletions in chromosome 22q11.2</a:t>
            </a:r>
            <a:r>
              <a:rPr lang="en-GB" dirty="0">
                <a:ea typeface="+mn-ea"/>
              </a:rPr>
              <a:t>. </a:t>
            </a:r>
            <a:endParaRPr lang="en-US" altLang="en-US" dirty="0">
              <a:solidFill>
                <a:schemeClr val="bg1"/>
              </a:solidFill>
              <a:ea typeface="+mn-ea"/>
            </a:endParaRPr>
          </a:p>
        </p:txBody>
      </p:sp>
      <p:sp>
        <p:nvSpPr>
          <p:cNvPr id="28676" name="Line 3"/>
          <p:cNvSpPr>
            <a:spLocks noChangeShapeType="1"/>
          </p:cNvSpPr>
          <p:nvPr/>
        </p:nvSpPr>
        <p:spPr bwMode="auto">
          <a:xfrm>
            <a:off x="1312863" y="1520825"/>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1284359223"/>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altLang="en-US" sz="3200" b="1" dirty="0">
                <a:solidFill>
                  <a:srgbClr val="FFFF00"/>
                </a:solidFill>
                <a:effectLst>
                  <a:outerShdw blurRad="38100" dist="38100" dir="2700000" algn="tl">
                    <a:srgbClr val="000000">
                      <a:alpha val="43137"/>
                    </a:srgbClr>
                  </a:outerShdw>
                </a:effectLst>
                <a:ea typeface="+mj-ea"/>
              </a:rPr>
              <a:t>DiGeorge's syndrome</a:t>
            </a:r>
            <a:endParaRPr lang="ar-JO" altLang="en-US" sz="3200" b="1" dirty="0">
              <a:solidFill>
                <a:srgbClr val="FFFF00"/>
              </a:solidFill>
              <a:effectLst>
                <a:outerShdw blurRad="38100" dist="38100" dir="2700000" algn="tl">
                  <a:srgbClr val="000000">
                    <a:alpha val="43137"/>
                  </a:srgbClr>
                </a:outerShdw>
              </a:effectLst>
              <a:ea typeface="+mj-ea"/>
            </a:endParaRPr>
          </a:p>
        </p:txBody>
      </p:sp>
      <p:sp>
        <p:nvSpPr>
          <p:cNvPr id="4099" name="Content Placeholder 2"/>
          <p:cNvSpPr>
            <a:spLocks noGrp="1"/>
          </p:cNvSpPr>
          <p:nvPr>
            <p:ph idx="1"/>
          </p:nvPr>
        </p:nvSpPr>
        <p:spPr/>
        <p:txBody>
          <a:bodyPr/>
          <a:lstStyle/>
          <a:p>
            <a:pPr marL="0" indent="0" algn="ctr" eaLnBrk="1" hangingPunct="1">
              <a:lnSpc>
                <a:spcPct val="80000"/>
              </a:lnSpc>
              <a:buFontTx/>
              <a:buNone/>
              <a:defRPr/>
            </a:pPr>
            <a:r>
              <a:rPr lang="en-US" b="1" dirty="0">
                <a:solidFill>
                  <a:srgbClr val="00FF00"/>
                </a:solidFill>
                <a:effectLst>
                  <a:outerShdw blurRad="38100" dist="38100" dir="2700000" algn="tl">
                    <a:srgbClr val="000000">
                      <a:alpha val="43137"/>
                    </a:srgbClr>
                  </a:outerShdw>
                </a:effectLst>
                <a:ea typeface="+mn-ea"/>
              </a:rPr>
              <a:t>CATCH 22 syndrome </a:t>
            </a:r>
          </a:p>
          <a:p>
            <a:pPr>
              <a:buClr>
                <a:srgbClr val="FFFF00"/>
              </a:buClr>
              <a:buSzPct val="110000"/>
              <a:buFont typeface="Wingdings" panose="05000000000000000000" pitchFamily="2" charset="2"/>
              <a:buChar char="Ø"/>
              <a:defRPr/>
            </a:pPr>
            <a:r>
              <a:rPr lang="en-US" b="1" dirty="0">
                <a:solidFill>
                  <a:srgbClr val="00FF00"/>
                </a:solidFill>
                <a:effectLst>
                  <a:outerShdw blurRad="38100" dist="38100" dir="2700000" algn="tl">
                    <a:srgbClr val="000000">
                      <a:alpha val="43137"/>
                    </a:srgbClr>
                  </a:outerShdw>
                </a:effectLst>
                <a:ea typeface="+mn-ea"/>
              </a:rPr>
              <a:t> C</a:t>
            </a:r>
            <a:r>
              <a:rPr lang="en-US" dirty="0">
                <a:solidFill>
                  <a:schemeClr val="bg1"/>
                </a:solidFill>
                <a:effectLst>
                  <a:outerShdw blurRad="38100" dist="38100" dir="2700000" algn="tl">
                    <a:srgbClr val="000000">
                      <a:alpha val="43137"/>
                    </a:srgbClr>
                  </a:outerShdw>
                </a:effectLst>
                <a:ea typeface="+mn-ea"/>
              </a:rPr>
              <a:t>ardiac anomalies.</a:t>
            </a:r>
          </a:p>
          <a:p>
            <a:pPr>
              <a:buClr>
                <a:srgbClr val="FFFF00"/>
              </a:buClr>
              <a:buSzPct val="110000"/>
              <a:buFont typeface="Wingdings" panose="05000000000000000000" pitchFamily="2" charset="2"/>
              <a:buChar char="Ø"/>
              <a:defRPr/>
            </a:pPr>
            <a:r>
              <a:rPr lang="en-US" dirty="0">
                <a:solidFill>
                  <a:schemeClr val="bg1"/>
                </a:solidFill>
                <a:effectLst>
                  <a:outerShdw blurRad="38100" dist="38100" dir="2700000" algn="tl">
                    <a:srgbClr val="000000">
                      <a:alpha val="43137"/>
                    </a:srgbClr>
                  </a:outerShdw>
                </a:effectLst>
                <a:ea typeface="+mn-ea"/>
              </a:rPr>
              <a:t> </a:t>
            </a:r>
            <a:r>
              <a:rPr lang="en-US" b="1" dirty="0">
                <a:solidFill>
                  <a:srgbClr val="00FF00"/>
                </a:solidFill>
                <a:effectLst>
                  <a:outerShdw blurRad="38100" dist="38100" dir="2700000" algn="tl">
                    <a:srgbClr val="000000">
                      <a:alpha val="43137"/>
                    </a:srgbClr>
                  </a:outerShdw>
                </a:effectLst>
                <a:ea typeface="+mn-ea"/>
              </a:rPr>
              <a:t>A</a:t>
            </a:r>
            <a:r>
              <a:rPr lang="en-US" dirty="0">
                <a:solidFill>
                  <a:srgbClr val="FFFF00"/>
                </a:solidFill>
                <a:effectLst>
                  <a:outerShdw blurRad="38100" dist="38100" dir="2700000" algn="tl">
                    <a:srgbClr val="000000">
                      <a:alpha val="43137"/>
                    </a:srgbClr>
                  </a:outerShdw>
                </a:effectLst>
                <a:ea typeface="+mn-ea"/>
              </a:rPr>
              <a:t>bnormal facies</a:t>
            </a:r>
            <a:r>
              <a:rPr lang="en-US" dirty="0">
                <a:solidFill>
                  <a:schemeClr val="bg1"/>
                </a:solidFill>
                <a:effectLst>
                  <a:outerShdw blurRad="38100" dist="38100" dir="2700000" algn="tl">
                    <a:srgbClr val="000000">
                      <a:alpha val="43137"/>
                    </a:srgbClr>
                  </a:outerShdw>
                </a:effectLst>
                <a:ea typeface="+mn-ea"/>
              </a:rPr>
              <a:t>. </a:t>
            </a:r>
          </a:p>
          <a:p>
            <a:pPr>
              <a:buClr>
                <a:srgbClr val="FFFF00"/>
              </a:buClr>
              <a:buSzPct val="110000"/>
              <a:buFont typeface="Wingdings" panose="05000000000000000000" pitchFamily="2" charset="2"/>
              <a:buChar char="Ø"/>
              <a:defRPr/>
            </a:pPr>
            <a:r>
              <a:rPr lang="en-US" b="1" dirty="0">
                <a:solidFill>
                  <a:srgbClr val="00FF00"/>
                </a:solidFill>
                <a:effectLst>
                  <a:outerShdw blurRad="38100" dist="38100" dir="2700000" algn="tl">
                    <a:srgbClr val="000000">
                      <a:alpha val="43137"/>
                    </a:srgbClr>
                  </a:outerShdw>
                </a:effectLst>
                <a:ea typeface="+mn-ea"/>
              </a:rPr>
              <a:t> T</a:t>
            </a:r>
            <a:r>
              <a:rPr lang="en-US" dirty="0">
                <a:solidFill>
                  <a:schemeClr val="bg1"/>
                </a:solidFill>
                <a:effectLst>
                  <a:outerShdw blurRad="38100" dist="38100" dir="2700000" algn="tl">
                    <a:srgbClr val="000000">
                      <a:alpha val="43137"/>
                    </a:srgbClr>
                  </a:outerShdw>
                </a:effectLst>
                <a:ea typeface="+mn-ea"/>
              </a:rPr>
              <a:t>hymic hypoplasia. </a:t>
            </a:r>
          </a:p>
          <a:p>
            <a:pPr>
              <a:buClr>
                <a:srgbClr val="FFFF00"/>
              </a:buClr>
              <a:buSzPct val="110000"/>
              <a:buFont typeface="Wingdings" panose="05000000000000000000" pitchFamily="2" charset="2"/>
              <a:buChar char="Ø"/>
              <a:defRPr/>
            </a:pPr>
            <a:r>
              <a:rPr lang="en-US" dirty="0">
                <a:solidFill>
                  <a:schemeClr val="bg1"/>
                </a:solidFill>
                <a:effectLst>
                  <a:outerShdw blurRad="38100" dist="38100" dir="2700000" algn="tl">
                    <a:srgbClr val="000000">
                      <a:alpha val="43137"/>
                    </a:srgbClr>
                  </a:outerShdw>
                </a:effectLst>
                <a:ea typeface="+mn-ea"/>
              </a:rPr>
              <a:t> </a:t>
            </a:r>
            <a:r>
              <a:rPr lang="en-US" b="1" dirty="0">
                <a:solidFill>
                  <a:srgbClr val="00FF00"/>
                </a:solidFill>
                <a:effectLst>
                  <a:outerShdw blurRad="38100" dist="38100" dir="2700000" algn="tl">
                    <a:srgbClr val="000000">
                      <a:alpha val="43137"/>
                    </a:srgbClr>
                  </a:outerShdw>
                </a:effectLst>
                <a:ea typeface="+mn-ea"/>
              </a:rPr>
              <a:t>C</a:t>
            </a:r>
            <a:r>
              <a:rPr lang="en-US" dirty="0">
                <a:solidFill>
                  <a:schemeClr val="bg1"/>
                </a:solidFill>
                <a:effectLst>
                  <a:outerShdw blurRad="38100" dist="38100" dir="2700000" algn="tl">
                    <a:srgbClr val="000000">
                      <a:alpha val="43137"/>
                    </a:srgbClr>
                  </a:outerShdw>
                </a:effectLst>
                <a:ea typeface="+mn-ea"/>
              </a:rPr>
              <a:t>left palate.     </a:t>
            </a:r>
          </a:p>
          <a:p>
            <a:pPr>
              <a:buClr>
                <a:srgbClr val="FFFF00"/>
              </a:buClr>
              <a:buSzPct val="110000"/>
              <a:buFont typeface="Wingdings" panose="05000000000000000000" pitchFamily="2" charset="2"/>
              <a:buChar char="Ø"/>
              <a:defRPr/>
            </a:pPr>
            <a:r>
              <a:rPr lang="en-US" b="1" dirty="0">
                <a:solidFill>
                  <a:srgbClr val="00FF00"/>
                </a:solidFill>
                <a:effectLst>
                  <a:outerShdw blurRad="38100" dist="38100" dir="2700000" algn="tl">
                    <a:srgbClr val="000000">
                      <a:alpha val="43137"/>
                    </a:srgbClr>
                  </a:outerShdw>
                </a:effectLst>
                <a:ea typeface="+mn-ea"/>
              </a:rPr>
              <a:t> H</a:t>
            </a:r>
            <a:r>
              <a:rPr lang="en-US" dirty="0">
                <a:solidFill>
                  <a:schemeClr val="bg1"/>
                </a:solidFill>
                <a:effectLst>
                  <a:outerShdw blurRad="38100" dist="38100" dir="2700000" algn="tl">
                    <a:srgbClr val="000000">
                      <a:alpha val="43137"/>
                    </a:srgbClr>
                  </a:outerShdw>
                </a:effectLst>
                <a:ea typeface="+mn-ea"/>
              </a:rPr>
              <a:t>ypocalcemia.  </a:t>
            </a:r>
          </a:p>
          <a:p>
            <a:pPr eaLnBrk="1" hangingPunct="1">
              <a:defRPr/>
            </a:pPr>
            <a:endParaRPr lang="en-US" altLang="en-US" dirty="0">
              <a:solidFill>
                <a:schemeClr val="bg1"/>
              </a:solidFill>
              <a:ea typeface="+mn-ea"/>
            </a:endParaRPr>
          </a:p>
        </p:txBody>
      </p:sp>
      <p:sp>
        <p:nvSpPr>
          <p:cNvPr id="29700" name="Line 3"/>
          <p:cNvSpPr>
            <a:spLocks noChangeShapeType="1"/>
          </p:cNvSpPr>
          <p:nvPr/>
        </p:nvSpPr>
        <p:spPr bwMode="auto">
          <a:xfrm>
            <a:off x="1328738" y="1773238"/>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3804977460"/>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altLang="en-US" sz="3200" b="1" dirty="0">
                <a:solidFill>
                  <a:srgbClr val="FFFF00"/>
                </a:solidFill>
                <a:effectLst>
                  <a:outerShdw blurRad="38100" dist="38100" dir="2700000" algn="tl">
                    <a:srgbClr val="000000">
                      <a:alpha val="43137"/>
                    </a:srgbClr>
                  </a:outerShdw>
                </a:effectLst>
                <a:ea typeface="+mj-ea"/>
              </a:rPr>
              <a:t>DiGeorge's syndrome</a:t>
            </a:r>
            <a:endParaRPr lang="ar-JO" altLang="en-US" sz="3200" b="1" dirty="0">
              <a:solidFill>
                <a:srgbClr val="FFFF00"/>
              </a:solidFill>
              <a:effectLst>
                <a:outerShdw blurRad="38100" dist="38100" dir="2700000" algn="tl">
                  <a:srgbClr val="000000">
                    <a:alpha val="43137"/>
                  </a:srgbClr>
                </a:outerShdw>
              </a:effectLst>
              <a:ea typeface="+mj-ea"/>
            </a:endParaRPr>
          </a:p>
        </p:txBody>
      </p:sp>
      <p:sp>
        <p:nvSpPr>
          <p:cNvPr id="4099" name="Content Placeholder 2"/>
          <p:cNvSpPr>
            <a:spLocks noGrp="1"/>
          </p:cNvSpPr>
          <p:nvPr>
            <p:ph idx="1"/>
          </p:nvPr>
        </p:nvSpPr>
        <p:spPr>
          <a:xfrm>
            <a:off x="685800" y="1981200"/>
            <a:ext cx="4676775" cy="4114800"/>
          </a:xfrm>
        </p:spPr>
        <p:txBody>
          <a:bodyPr>
            <a:normAutofit/>
          </a:bodyPr>
          <a:lstStyle/>
          <a:p>
            <a:pPr>
              <a:buClr>
                <a:srgbClr val="FFFF00"/>
              </a:buClr>
              <a:buSzPct val="110000"/>
              <a:buFont typeface="Wingdings" panose="05000000000000000000" pitchFamily="2" charset="2"/>
              <a:buChar char="Ø"/>
              <a:defRPr/>
            </a:pPr>
            <a:r>
              <a:rPr lang="en-US" b="1" dirty="0">
                <a:solidFill>
                  <a:srgbClr val="00FF00"/>
                </a:solidFill>
                <a:effectLst>
                  <a:outerShdw blurRad="38100" dist="38100" dir="2700000" algn="tl">
                    <a:srgbClr val="000000">
                      <a:alpha val="43137"/>
                    </a:srgbClr>
                  </a:outerShdw>
                </a:effectLst>
                <a:ea typeface="+mn-ea"/>
              </a:rPr>
              <a:t>A</a:t>
            </a:r>
            <a:r>
              <a:rPr lang="en-US" dirty="0">
                <a:solidFill>
                  <a:schemeClr val="bg1"/>
                </a:solidFill>
                <a:effectLst>
                  <a:outerShdw blurRad="38100" dist="38100" dir="2700000" algn="tl">
                    <a:srgbClr val="000000">
                      <a:alpha val="43137"/>
                    </a:srgbClr>
                  </a:outerShdw>
                </a:effectLst>
                <a:ea typeface="+mn-ea"/>
              </a:rPr>
              <a:t>bnormal facies. </a:t>
            </a:r>
          </a:p>
          <a:p>
            <a:pPr>
              <a:buFont typeface="Wingdings" panose="05000000000000000000" pitchFamily="2" charset="2"/>
              <a:buChar char="§"/>
              <a:defRPr/>
            </a:pPr>
            <a:r>
              <a:rPr lang="en-US" sz="2400" dirty="0">
                <a:solidFill>
                  <a:schemeClr val="bg1"/>
                </a:solidFill>
                <a:ea typeface="+mn-ea"/>
              </a:rPr>
              <a:t>Short </a:t>
            </a:r>
            <a:r>
              <a:rPr lang="en-US" sz="2400" dirty="0" err="1">
                <a:solidFill>
                  <a:schemeClr val="bg1"/>
                </a:solidFill>
                <a:ea typeface="+mn-ea"/>
              </a:rPr>
              <a:t>philtrum</a:t>
            </a:r>
            <a:endParaRPr lang="en-US" sz="2400" dirty="0">
              <a:solidFill>
                <a:schemeClr val="bg1"/>
              </a:solidFill>
              <a:ea typeface="+mn-ea"/>
            </a:endParaRPr>
          </a:p>
          <a:p>
            <a:pPr>
              <a:buFont typeface="Wingdings" panose="05000000000000000000" pitchFamily="2" charset="2"/>
              <a:buChar char="§"/>
              <a:defRPr/>
            </a:pPr>
            <a:r>
              <a:rPr lang="en-US" sz="2400" dirty="0" err="1" smtClean="0">
                <a:solidFill>
                  <a:schemeClr val="bg1"/>
                </a:solidFill>
                <a:ea typeface="+mn-ea"/>
              </a:rPr>
              <a:t>Hypertelorism</a:t>
            </a:r>
            <a:r>
              <a:rPr lang="en-US" sz="2400" dirty="0" smtClean="0">
                <a:solidFill>
                  <a:schemeClr val="bg1"/>
                </a:solidFill>
                <a:ea typeface="+mn-ea"/>
              </a:rPr>
              <a:t> </a:t>
            </a:r>
            <a:r>
              <a:rPr lang="en-US" sz="2400" dirty="0">
                <a:solidFill>
                  <a:schemeClr val="bg1"/>
                </a:solidFill>
                <a:ea typeface="+mn-ea"/>
              </a:rPr>
              <a:t>(widely spaced eyes)</a:t>
            </a:r>
          </a:p>
          <a:p>
            <a:pPr>
              <a:buFont typeface="Wingdings" panose="05000000000000000000" pitchFamily="2" charset="2"/>
              <a:buChar char="§"/>
              <a:defRPr/>
            </a:pPr>
            <a:r>
              <a:rPr lang="en-US" sz="2400" dirty="0" err="1">
                <a:solidFill>
                  <a:schemeClr val="bg1"/>
                </a:solidFill>
                <a:ea typeface="+mn-ea"/>
              </a:rPr>
              <a:t>Micrognathia</a:t>
            </a:r>
            <a:endParaRPr lang="en-US" sz="2400" dirty="0">
              <a:solidFill>
                <a:schemeClr val="bg1"/>
              </a:solidFill>
              <a:ea typeface="+mn-ea"/>
            </a:endParaRPr>
          </a:p>
          <a:p>
            <a:pPr>
              <a:buFont typeface="Wingdings" panose="05000000000000000000" pitchFamily="2" charset="2"/>
              <a:buChar char="§"/>
              <a:defRPr/>
            </a:pPr>
            <a:r>
              <a:rPr lang="en-US" sz="2400" dirty="0">
                <a:solidFill>
                  <a:schemeClr val="bg1"/>
                </a:solidFill>
                <a:ea typeface="+mn-ea"/>
              </a:rPr>
              <a:t>Fish mouth</a:t>
            </a:r>
          </a:p>
          <a:p>
            <a:pPr>
              <a:buFont typeface="Wingdings" panose="05000000000000000000" pitchFamily="2" charset="2"/>
              <a:buChar char="§"/>
              <a:defRPr/>
            </a:pPr>
            <a:r>
              <a:rPr lang="en-US" sz="2400" dirty="0">
                <a:solidFill>
                  <a:schemeClr val="bg1"/>
                </a:solidFill>
                <a:ea typeface="+mn-ea"/>
              </a:rPr>
              <a:t>Low-set, large,  dorsally rotated</a:t>
            </a:r>
            <a:endParaRPr lang="en-US" altLang="en-US" sz="2400" dirty="0">
              <a:solidFill>
                <a:schemeClr val="bg1"/>
              </a:solidFill>
              <a:ea typeface="+mn-ea"/>
            </a:endParaRPr>
          </a:p>
        </p:txBody>
      </p:sp>
      <p:sp>
        <p:nvSpPr>
          <p:cNvPr id="30724" name="Line 3"/>
          <p:cNvSpPr>
            <a:spLocks noChangeShapeType="1"/>
          </p:cNvSpPr>
          <p:nvPr/>
        </p:nvSpPr>
        <p:spPr bwMode="auto">
          <a:xfrm>
            <a:off x="1328738" y="1773238"/>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pic>
        <p:nvPicPr>
          <p:cNvPr id="30725" name="Picture 1"/>
          <p:cNvPicPr>
            <a:picLocks noChangeAspect="1"/>
          </p:cNvPicPr>
          <p:nvPr/>
        </p:nvPicPr>
        <p:blipFill>
          <a:blip r:embed="rId3" cstate="print"/>
          <a:srcRect/>
          <a:stretch>
            <a:fillRect/>
          </a:stretch>
        </p:blipFill>
        <p:spPr bwMode="auto">
          <a:xfrm>
            <a:off x="5362575" y="2513013"/>
            <a:ext cx="3527425" cy="3582987"/>
          </a:xfrm>
          <a:prstGeom prst="rect">
            <a:avLst/>
          </a:prstGeom>
          <a:noFill/>
          <a:ln w="25400">
            <a:solidFill>
              <a:srgbClr val="FFFF00"/>
            </a:solidFill>
            <a:miter lim="800000"/>
            <a:headEnd/>
            <a:tailEnd/>
          </a:ln>
        </p:spPr>
      </p:pic>
    </p:spTree>
    <p:extLst>
      <p:ext uri="{BB962C8B-B14F-4D97-AF65-F5344CB8AC3E}">
        <p14:creationId xmlns:p14="http://schemas.microsoft.com/office/powerpoint/2010/main" val="344486442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41433" y="173421"/>
            <a:ext cx="8182303" cy="7571303"/>
          </a:xfrm>
          <a:prstGeom prst="rect">
            <a:avLst/>
          </a:prstGeom>
          <a:noFill/>
        </p:spPr>
        <p:txBody>
          <a:bodyPr wrap="square" rtlCol="0">
            <a:spAutoFit/>
          </a:bodyPr>
          <a:lstStyle/>
          <a:p>
            <a:r>
              <a:rPr lang="en-US" dirty="0" smtClean="0">
                <a:solidFill>
                  <a:srgbClr val="FF0000"/>
                </a:solidFill>
              </a:rPr>
              <a:t>There are many parameters  used to suspect there is  immunodeficiency  underlying the </a:t>
            </a:r>
            <a:r>
              <a:rPr lang="en-US" dirty="0" err="1" smtClean="0">
                <a:solidFill>
                  <a:srgbClr val="FF0000"/>
                </a:solidFill>
              </a:rPr>
              <a:t>reccurent</a:t>
            </a:r>
            <a:r>
              <a:rPr lang="en-US" dirty="0" smtClean="0">
                <a:solidFill>
                  <a:srgbClr val="FF0000"/>
                </a:solidFill>
              </a:rPr>
              <a:t> infections :</a:t>
            </a:r>
          </a:p>
          <a:p>
            <a:endParaRPr lang="en-US" dirty="0" smtClean="0">
              <a:solidFill>
                <a:srgbClr val="FF0000"/>
              </a:solidFill>
            </a:endParaRPr>
          </a:p>
          <a:p>
            <a:r>
              <a:rPr lang="en-US" dirty="0" smtClean="0">
                <a:solidFill>
                  <a:srgbClr val="FF0000"/>
                </a:solidFill>
              </a:rPr>
              <a:t>-The </a:t>
            </a:r>
            <a:r>
              <a:rPr lang="en-US" b="1" dirty="0" smtClean="0">
                <a:solidFill>
                  <a:srgbClr val="FF0000"/>
                </a:solidFill>
              </a:rPr>
              <a:t>severity</a:t>
            </a:r>
            <a:r>
              <a:rPr lang="en-US" dirty="0" smtClean="0">
                <a:solidFill>
                  <a:srgbClr val="FF0000"/>
                </a:solidFill>
              </a:rPr>
              <a:t> ,</a:t>
            </a:r>
            <a:r>
              <a:rPr lang="en-US" b="1" dirty="0" smtClean="0">
                <a:solidFill>
                  <a:srgbClr val="FF0000"/>
                </a:solidFill>
              </a:rPr>
              <a:t>frequency</a:t>
            </a:r>
            <a:r>
              <a:rPr lang="en-US" dirty="0" smtClean="0">
                <a:solidFill>
                  <a:srgbClr val="FF0000"/>
                </a:solidFill>
              </a:rPr>
              <a:t>, </a:t>
            </a:r>
            <a:r>
              <a:rPr lang="en-US" b="1" dirty="0" smtClean="0">
                <a:solidFill>
                  <a:srgbClr val="FF0000"/>
                </a:solidFill>
              </a:rPr>
              <a:t>type </a:t>
            </a:r>
            <a:r>
              <a:rPr lang="en-US" b="1" dirty="0">
                <a:solidFill>
                  <a:srgbClr val="FF0000"/>
                </a:solidFill>
              </a:rPr>
              <a:t>of Infection </a:t>
            </a:r>
            <a:r>
              <a:rPr lang="en-US" dirty="0" smtClean="0">
                <a:solidFill>
                  <a:srgbClr val="FF0000"/>
                </a:solidFill>
              </a:rPr>
              <a:t>and  </a:t>
            </a:r>
            <a:r>
              <a:rPr lang="en-US" b="1" dirty="0" smtClean="0">
                <a:solidFill>
                  <a:srgbClr val="FF0000"/>
                </a:solidFill>
              </a:rPr>
              <a:t>type </a:t>
            </a:r>
            <a:r>
              <a:rPr lang="en-US" b="1" dirty="0">
                <a:solidFill>
                  <a:srgbClr val="FF0000"/>
                </a:solidFill>
              </a:rPr>
              <a:t>of </a:t>
            </a:r>
            <a:r>
              <a:rPr lang="en-US" b="1" dirty="0" smtClean="0">
                <a:solidFill>
                  <a:srgbClr val="FF0000"/>
                </a:solidFill>
              </a:rPr>
              <a:t>the organism </a:t>
            </a:r>
          </a:p>
          <a:p>
            <a:endParaRPr lang="en-US" b="1" dirty="0">
              <a:solidFill>
                <a:srgbClr val="FF0000"/>
              </a:solidFill>
            </a:endParaRPr>
          </a:p>
          <a:p>
            <a:r>
              <a:rPr lang="en-US" b="1" dirty="0" smtClean="0">
                <a:solidFill>
                  <a:srgbClr val="FF0000"/>
                </a:solidFill>
              </a:rPr>
              <a:t>1- severity :  ex ( pneumonia with unusual  prolonged course  and  becomes  worse  progressively despite  adding further types of antibiotics )</a:t>
            </a:r>
          </a:p>
          <a:p>
            <a:endParaRPr lang="en-US" b="1" dirty="0">
              <a:solidFill>
                <a:srgbClr val="FF0000"/>
              </a:solidFill>
            </a:endParaRPr>
          </a:p>
          <a:p>
            <a:r>
              <a:rPr lang="en-US" b="1" dirty="0" smtClean="0">
                <a:solidFill>
                  <a:srgbClr val="FF0000"/>
                </a:solidFill>
              </a:rPr>
              <a:t>2- frequency : ex ( meningitis more than once per life ! ;   systemic infection equal  or more than two times per year as pneumonia , </a:t>
            </a:r>
            <a:r>
              <a:rPr lang="en-US" b="1" dirty="0" err="1" smtClean="0">
                <a:solidFill>
                  <a:srgbClr val="FF0000"/>
                </a:solidFill>
              </a:rPr>
              <a:t>celluitis</a:t>
            </a:r>
            <a:r>
              <a:rPr lang="en-US" b="1" dirty="0" smtClean="0">
                <a:solidFill>
                  <a:srgbClr val="FF0000"/>
                </a:solidFill>
              </a:rPr>
              <a:t> ; otitis media  equal or more than 8 times per year)</a:t>
            </a:r>
          </a:p>
          <a:p>
            <a:endParaRPr lang="en-US" b="1" dirty="0" smtClean="0">
              <a:solidFill>
                <a:srgbClr val="FF0000"/>
              </a:solidFill>
            </a:endParaRPr>
          </a:p>
          <a:p>
            <a:r>
              <a:rPr lang="en-US" b="1" dirty="0" smtClean="0">
                <a:solidFill>
                  <a:srgbClr val="FF0000"/>
                </a:solidFill>
              </a:rPr>
              <a:t>3- type of infection :  ex ( unusual infection regarding the age group : liver abscess or brain abscess in children )</a:t>
            </a:r>
          </a:p>
          <a:p>
            <a:endParaRPr lang="en-US" b="1" dirty="0">
              <a:solidFill>
                <a:srgbClr val="FF0000"/>
              </a:solidFill>
            </a:endParaRPr>
          </a:p>
          <a:p>
            <a:r>
              <a:rPr lang="en-US" b="1" dirty="0" smtClean="0">
                <a:solidFill>
                  <a:srgbClr val="FF0000"/>
                </a:solidFill>
              </a:rPr>
              <a:t>4-type of  organism : ex ( unusual and other than the expected  common microorganisms  found to cause pneumonia ;  fungal meningitis ) </a:t>
            </a:r>
          </a:p>
          <a:p>
            <a:endParaRPr lang="en-US" b="1" dirty="0">
              <a:solidFill>
                <a:srgbClr val="FF0000"/>
              </a:solidFill>
            </a:endParaRPr>
          </a:p>
          <a:p>
            <a:r>
              <a:rPr lang="en-US" b="1" dirty="0" smtClean="0">
                <a:solidFill>
                  <a:srgbClr val="FF0000"/>
                </a:solidFill>
              </a:rPr>
              <a:t>5- age of presentation </a:t>
            </a:r>
          </a:p>
          <a:p>
            <a:endParaRPr lang="en-US" b="1" dirty="0">
              <a:solidFill>
                <a:srgbClr val="FF0000"/>
              </a:solidFill>
            </a:endParaRPr>
          </a:p>
          <a:p>
            <a:r>
              <a:rPr lang="en-US" b="1" dirty="0" smtClean="0">
                <a:solidFill>
                  <a:srgbClr val="FF0000"/>
                </a:solidFill>
              </a:rPr>
              <a:t>6 – presence of failure to thrive    </a:t>
            </a:r>
          </a:p>
          <a:p>
            <a:endParaRPr lang="en-US" b="1" dirty="0" smtClean="0">
              <a:solidFill>
                <a:srgbClr val="FF0000"/>
              </a:solidFill>
            </a:endParaRPr>
          </a:p>
          <a:p>
            <a:r>
              <a:rPr lang="en-US" b="1" dirty="0" smtClean="0">
                <a:solidFill>
                  <a:srgbClr val="FF0000"/>
                </a:solidFill>
              </a:rPr>
              <a:t>7- presence of signs and symptoms ( stigmata) of syndromes  known to be associated with immunodeficiency </a:t>
            </a:r>
          </a:p>
          <a:p>
            <a:endParaRPr lang="en-US" b="1" dirty="0">
              <a:solidFill>
                <a:srgbClr val="FF0000"/>
              </a:solidFill>
            </a:endParaRPr>
          </a:p>
          <a:p>
            <a:endParaRPr lang="en-US" dirty="0">
              <a:solidFill>
                <a:srgbClr val="FF0000"/>
              </a:solidFill>
            </a:endParaRPr>
          </a:p>
        </p:txBody>
      </p:sp>
      <p:sp>
        <p:nvSpPr>
          <p:cNvPr id="2" name="نجمة ذات 5 نقاط 1"/>
          <p:cNvSpPr/>
          <p:nvPr/>
        </p:nvSpPr>
        <p:spPr>
          <a:xfrm>
            <a:off x="110359" y="173421"/>
            <a:ext cx="331074" cy="4256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348054"/>
      </p:ext>
    </p:extLst>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a:solidFill>
                  <a:schemeClr val="bg1"/>
                </a:solidFill>
              </a:rPr>
              <a:t>Anomalies of the heart include:</a:t>
            </a:r>
          </a:p>
          <a:p>
            <a:r>
              <a:rPr lang="en-US" dirty="0">
                <a:solidFill>
                  <a:schemeClr val="bg1"/>
                </a:solidFill>
              </a:rPr>
              <a:t>Interrupted aortic Arch</a:t>
            </a:r>
          </a:p>
          <a:p>
            <a:r>
              <a:rPr lang="en-US" dirty="0" err="1">
                <a:solidFill>
                  <a:schemeClr val="bg1"/>
                </a:solidFill>
              </a:rPr>
              <a:t>Tetralogy</a:t>
            </a:r>
            <a:r>
              <a:rPr lang="en-US" dirty="0">
                <a:solidFill>
                  <a:schemeClr val="bg1"/>
                </a:solidFill>
              </a:rPr>
              <a:t> of </a:t>
            </a:r>
            <a:r>
              <a:rPr lang="en-US" dirty="0" err="1">
                <a:solidFill>
                  <a:schemeClr val="bg1"/>
                </a:solidFill>
              </a:rPr>
              <a:t>fallot</a:t>
            </a:r>
            <a:endParaRPr lang="en-US" dirty="0">
              <a:solidFill>
                <a:schemeClr val="bg1"/>
              </a:solidFill>
            </a:endParaRPr>
          </a:p>
          <a:p>
            <a:r>
              <a:rPr lang="en-US" dirty="0">
                <a:solidFill>
                  <a:schemeClr val="bg1"/>
                </a:solidFill>
              </a:rPr>
              <a:t>Transposition of the great vessels</a:t>
            </a:r>
          </a:p>
          <a:p>
            <a:r>
              <a:rPr lang="en-US" dirty="0">
                <a:solidFill>
                  <a:schemeClr val="bg1"/>
                </a:solidFill>
              </a:rPr>
              <a:t>Double Outlet right ventricle</a:t>
            </a:r>
          </a:p>
          <a:p>
            <a:r>
              <a:rPr lang="en-US" dirty="0">
                <a:solidFill>
                  <a:schemeClr val="bg1"/>
                </a:solidFill>
              </a:rPr>
              <a:t>Ventricular </a:t>
            </a:r>
            <a:r>
              <a:rPr lang="en-US" dirty="0" err="1">
                <a:solidFill>
                  <a:schemeClr val="bg1"/>
                </a:solidFill>
              </a:rPr>
              <a:t>septal</a:t>
            </a:r>
            <a:r>
              <a:rPr lang="en-US" dirty="0">
                <a:solidFill>
                  <a:schemeClr val="bg1"/>
                </a:solidFill>
              </a:rPr>
              <a:t> defect</a:t>
            </a:r>
          </a:p>
        </p:txBody>
      </p:sp>
    </p:spTree>
    <p:extLst>
      <p:ext uri="{BB962C8B-B14F-4D97-AF65-F5344CB8AC3E}">
        <p14:creationId xmlns:p14="http://schemas.microsoft.com/office/powerpoint/2010/main" val="699378116"/>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TTT  </a:t>
            </a:r>
            <a:endParaRPr lang="en-US" dirty="0"/>
          </a:p>
        </p:txBody>
      </p:sp>
      <p:sp>
        <p:nvSpPr>
          <p:cNvPr id="3" name="عنصر نائب للمحتوى 2"/>
          <p:cNvSpPr>
            <a:spLocks noGrp="1"/>
          </p:cNvSpPr>
          <p:nvPr>
            <p:ph idx="1"/>
          </p:nvPr>
        </p:nvSpPr>
        <p:spPr>
          <a:xfrm>
            <a:off x="199292" y="1882808"/>
            <a:ext cx="8815754" cy="4572000"/>
          </a:xfrm>
        </p:spPr>
        <p:txBody>
          <a:bodyPr/>
          <a:lstStyle/>
          <a:p>
            <a:r>
              <a:rPr lang="en-US" dirty="0" smtClean="0"/>
              <a:t>1- calcium replacement </a:t>
            </a:r>
          </a:p>
          <a:p>
            <a:r>
              <a:rPr lang="en-US" dirty="0" smtClean="0"/>
              <a:t>2- correction of heart and other  defects </a:t>
            </a:r>
          </a:p>
          <a:p>
            <a:r>
              <a:rPr lang="en-US" dirty="0" smtClean="0"/>
              <a:t>3- </a:t>
            </a:r>
            <a:r>
              <a:rPr lang="en-US" dirty="0" err="1" smtClean="0"/>
              <a:t>hematopieotic</a:t>
            </a:r>
            <a:r>
              <a:rPr lang="en-US" dirty="0" smtClean="0"/>
              <a:t> cell transplantation ( BMT)</a:t>
            </a:r>
            <a:endParaRPr lang="en-US" dirty="0"/>
          </a:p>
        </p:txBody>
      </p:sp>
    </p:spTree>
    <p:extLst>
      <p:ext uri="{BB962C8B-B14F-4D97-AF65-F5344CB8AC3E}">
        <p14:creationId xmlns:p14="http://schemas.microsoft.com/office/powerpoint/2010/main" val="293294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1"/>
          <p:cNvSpPr>
            <a:spLocks noGrp="1"/>
          </p:cNvSpPr>
          <p:nvPr>
            <p:ph type="title"/>
          </p:nvPr>
        </p:nvSpPr>
        <p:spPr/>
        <p:txBody>
          <a:bodyPr>
            <a:normAutofit fontScale="90000"/>
          </a:bodyPr>
          <a:lstStyle/>
          <a:p>
            <a:pPr>
              <a:defRPr/>
            </a:pPr>
            <a:r>
              <a:rPr lang="en-US" altLang="en-US" sz="3200" b="1" dirty="0">
                <a:solidFill>
                  <a:srgbClr val="FFFF00"/>
                </a:solidFill>
                <a:effectLst>
                  <a:outerShdw blurRad="38100" dist="38100" dir="2700000" algn="tl">
                    <a:srgbClr val="000000">
                      <a:alpha val="43137"/>
                    </a:srgbClr>
                  </a:outerShdw>
                </a:effectLst>
                <a:ea typeface="+mj-ea"/>
              </a:rPr>
              <a:t>Severe combined immunodeficiency (SCID)</a:t>
            </a:r>
            <a:br>
              <a:rPr lang="en-US" altLang="en-US" sz="3200" b="1" dirty="0">
                <a:solidFill>
                  <a:srgbClr val="FFFF00"/>
                </a:solidFill>
                <a:effectLst>
                  <a:outerShdw blurRad="38100" dist="38100" dir="2700000" algn="tl">
                    <a:srgbClr val="000000">
                      <a:alpha val="43137"/>
                    </a:srgbClr>
                  </a:outerShdw>
                </a:effectLst>
                <a:ea typeface="+mj-ea"/>
              </a:rPr>
            </a:br>
            <a:r>
              <a:rPr lang="en-US" sz="3200" b="1" dirty="0">
                <a:solidFill>
                  <a:schemeClr val="bg1"/>
                </a:solidFill>
                <a:effectLst>
                  <a:outerShdw blurRad="38100" dist="38100" dir="2700000" algn="tl">
                    <a:srgbClr val="000000">
                      <a:alpha val="43137"/>
                    </a:srgbClr>
                  </a:outerShdw>
                </a:effectLst>
                <a:ea typeface="+mj-ea"/>
              </a:rPr>
              <a:t>Types</a:t>
            </a:r>
            <a:r>
              <a:rPr lang="en-US" sz="2800" b="1" dirty="0">
                <a:solidFill>
                  <a:schemeClr val="bg1"/>
                </a:solidFill>
                <a:effectLst>
                  <a:outerShdw blurRad="38100" dist="38100" dir="2700000" algn="tl">
                    <a:srgbClr val="000000">
                      <a:alpha val="43137"/>
                    </a:srgbClr>
                  </a:outerShdw>
                </a:effectLst>
                <a:ea typeface="+mj-ea"/>
              </a:rPr>
              <a:t>:</a:t>
            </a:r>
            <a:br>
              <a:rPr lang="en-US" sz="2800" b="1" dirty="0">
                <a:solidFill>
                  <a:schemeClr val="bg1"/>
                </a:solidFill>
                <a:effectLst>
                  <a:outerShdw blurRad="38100" dist="38100" dir="2700000" algn="tl">
                    <a:srgbClr val="000000">
                      <a:alpha val="43137"/>
                    </a:srgbClr>
                  </a:outerShdw>
                </a:effectLst>
                <a:ea typeface="+mj-ea"/>
              </a:rPr>
            </a:br>
            <a:endParaRPr lang="ar-JO" altLang="en-US" sz="3200" b="1" dirty="0">
              <a:solidFill>
                <a:srgbClr val="FFFF00"/>
              </a:solidFill>
              <a:effectLst>
                <a:outerShdw blurRad="38100" dist="38100" dir="2700000" algn="tl">
                  <a:srgbClr val="000000">
                    <a:alpha val="43137"/>
                  </a:srgbClr>
                </a:outerShdw>
              </a:effectLst>
              <a:ea typeface="+mj-ea"/>
            </a:endParaRPr>
          </a:p>
        </p:txBody>
      </p:sp>
      <p:sp>
        <p:nvSpPr>
          <p:cNvPr id="5123" name="عنصر نائب للمحتوى 2"/>
          <p:cNvSpPr>
            <a:spLocks noGrp="1"/>
          </p:cNvSpPr>
          <p:nvPr>
            <p:ph idx="1"/>
          </p:nvPr>
        </p:nvSpPr>
        <p:spPr>
          <a:xfrm>
            <a:off x="628650" y="1825624"/>
            <a:ext cx="7886700" cy="4691553"/>
          </a:xfrm>
        </p:spPr>
        <p:txBody>
          <a:bodyPr>
            <a:normAutofit fontScale="92500" lnSpcReduction="20000"/>
          </a:bodyPr>
          <a:lstStyle/>
          <a:p>
            <a:pPr>
              <a:buFont typeface="Wingdings" panose="05000000000000000000" pitchFamily="2" charset="2"/>
              <a:buChar char="§"/>
              <a:defRPr/>
            </a:pPr>
            <a:r>
              <a:rPr lang="en-US" sz="2800" b="1" dirty="0">
                <a:solidFill>
                  <a:srgbClr val="FFFF00"/>
                </a:solidFill>
                <a:effectLst>
                  <a:outerShdw blurRad="38100" dist="38100" dir="2700000" algn="tl">
                    <a:srgbClr val="000000">
                      <a:alpha val="43137"/>
                    </a:srgbClr>
                  </a:outerShdw>
                </a:effectLst>
                <a:ea typeface="+mn-ea"/>
              </a:rPr>
              <a:t>X-linked</a:t>
            </a:r>
            <a:r>
              <a:rPr lang="en-US" sz="2000" b="1" dirty="0">
                <a:solidFill>
                  <a:schemeClr val="bg1"/>
                </a:solidFill>
                <a:ea typeface="+mn-ea"/>
              </a:rPr>
              <a:t> </a:t>
            </a:r>
            <a:r>
              <a:rPr lang="en-US" sz="2400" b="1" dirty="0">
                <a:solidFill>
                  <a:schemeClr val="bg1"/>
                </a:solidFill>
                <a:ea typeface="+mn-ea"/>
                <a:sym typeface="Wingdings" panose="05000000000000000000" pitchFamily="2" charset="2"/>
              </a:rPr>
              <a:t></a:t>
            </a:r>
          </a:p>
          <a:p>
            <a:pPr lvl="1">
              <a:buFont typeface="Wingdings" panose="05000000000000000000" pitchFamily="2" charset="2"/>
              <a:buChar char="§"/>
              <a:defRPr/>
            </a:pPr>
            <a:r>
              <a:rPr lang="en-US" b="1" dirty="0">
                <a:solidFill>
                  <a:schemeClr val="bg1"/>
                </a:solidFill>
                <a:ea typeface="+mn-ea"/>
                <a:sym typeface="Wingdings" panose="05000000000000000000" pitchFamily="2" charset="2"/>
              </a:rPr>
              <a:t> </a:t>
            </a:r>
            <a:r>
              <a:rPr lang="en-US" b="1" dirty="0">
                <a:solidFill>
                  <a:schemeClr val="bg1"/>
                </a:solidFill>
                <a:ea typeface="+mn-ea"/>
              </a:rPr>
              <a:t>most common </a:t>
            </a:r>
          </a:p>
          <a:p>
            <a:pPr lvl="1">
              <a:buFont typeface="Wingdings" panose="05000000000000000000" pitchFamily="2" charset="2"/>
              <a:buChar char="§"/>
              <a:defRPr/>
            </a:pPr>
            <a:r>
              <a:rPr lang="en-US" b="1" dirty="0">
                <a:solidFill>
                  <a:schemeClr val="bg1"/>
                </a:solidFill>
              </a:rPr>
              <a:t>Accounts for nearly 50% of SCID cases , only boys are affected</a:t>
            </a:r>
            <a:endParaRPr lang="en-US" dirty="0">
              <a:solidFill>
                <a:schemeClr val="bg1"/>
              </a:solidFill>
              <a:ea typeface="+mn-ea"/>
            </a:endParaRPr>
          </a:p>
          <a:p>
            <a:pPr lvl="1">
              <a:buFont typeface="Wingdings" panose="05000000000000000000" pitchFamily="2" charset="2"/>
              <a:buChar char="§"/>
              <a:defRPr/>
            </a:pPr>
            <a:r>
              <a:rPr lang="en-US" b="1" dirty="0">
                <a:solidFill>
                  <a:schemeClr val="bg1"/>
                </a:solidFill>
                <a:ea typeface="+mn-ea"/>
              </a:rPr>
              <a:t>caused by mutations in the gene on chromosome Xq13.1 coding for the common</a:t>
            </a:r>
            <a:r>
              <a:rPr lang="en-US" sz="2800" b="1" dirty="0">
                <a:solidFill>
                  <a:srgbClr val="FFFF00"/>
                </a:solidFill>
                <a:ea typeface="+mn-ea"/>
              </a:rPr>
              <a:t> gamma chain </a:t>
            </a:r>
            <a:r>
              <a:rPr lang="en-US" b="1" dirty="0">
                <a:solidFill>
                  <a:schemeClr val="bg1"/>
                </a:solidFill>
                <a:ea typeface="+mn-ea"/>
              </a:rPr>
              <a:t>which is a component of</a:t>
            </a:r>
            <a:r>
              <a:rPr lang="en-US" sz="2000" b="1" dirty="0">
                <a:solidFill>
                  <a:schemeClr val="bg1"/>
                </a:solidFill>
                <a:ea typeface="+mn-ea"/>
              </a:rPr>
              <a:t> </a:t>
            </a:r>
            <a:r>
              <a:rPr lang="en-US" b="1" dirty="0">
                <a:solidFill>
                  <a:schemeClr val="bg1"/>
                </a:solidFill>
                <a:ea typeface="+mn-ea"/>
              </a:rPr>
              <a:t>the cytokine receptors of interleukin-2 (IL-2), IL-4, IL-7, </a:t>
            </a:r>
            <a:r>
              <a:rPr lang="fr-FR" b="1" dirty="0">
                <a:solidFill>
                  <a:schemeClr val="bg1"/>
                </a:solidFill>
                <a:ea typeface="+mn-ea"/>
              </a:rPr>
              <a:t>IL-9, IL-15, and IL-21 .</a:t>
            </a:r>
            <a:endParaRPr lang="en-US" b="1" dirty="0">
              <a:solidFill>
                <a:schemeClr val="bg1"/>
              </a:solidFill>
              <a:ea typeface="+mn-ea"/>
            </a:endParaRPr>
          </a:p>
          <a:p>
            <a:pPr lvl="1">
              <a:buFont typeface="Wingdings" panose="05000000000000000000" pitchFamily="2" charset="2"/>
              <a:buChar char="§"/>
              <a:defRPr/>
            </a:pPr>
            <a:r>
              <a:rPr lang="en-GB" b="1" dirty="0">
                <a:solidFill>
                  <a:schemeClr val="bg1">
                    <a:lumMod val="95000"/>
                  </a:schemeClr>
                </a:solidFill>
                <a:ea typeface="+mn-ea"/>
              </a:rPr>
              <a:t>Affected patients have </a:t>
            </a:r>
            <a:r>
              <a:rPr lang="en-GB" sz="2800" b="1" dirty="0">
                <a:solidFill>
                  <a:srgbClr val="FFFF00"/>
                </a:solidFill>
                <a:ea typeface="+mn-ea"/>
              </a:rPr>
              <a:t>no T cells or NK cells </a:t>
            </a:r>
            <a:r>
              <a:rPr lang="en-GB" b="1" dirty="0">
                <a:solidFill>
                  <a:schemeClr val="bg1">
                    <a:lumMod val="95000"/>
                  </a:schemeClr>
                </a:solidFill>
                <a:ea typeface="+mn-ea"/>
              </a:rPr>
              <a:t>in the peripheral blood but have </a:t>
            </a:r>
            <a:r>
              <a:rPr lang="en-GB" sz="2800" b="1" dirty="0">
                <a:solidFill>
                  <a:srgbClr val="FFFF00"/>
                </a:solidFill>
                <a:ea typeface="+mn-ea"/>
              </a:rPr>
              <a:t>normal numbers of B cells</a:t>
            </a:r>
            <a:r>
              <a:rPr lang="en-GB" b="1" dirty="0">
                <a:solidFill>
                  <a:schemeClr val="bg1">
                    <a:lumMod val="95000"/>
                  </a:schemeClr>
                </a:solidFill>
                <a:ea typeface="+mn-ea"/>
              </a:rPr>
              <a:t>. Immunoglobulin levels are low or undetectable because there are no CD4 T cells to stimulate B cells</a:t>
            </a:r>
            <a:r>
              <a:rPr lang="en-GB" b="1" dirty="0">
                <a:solidFill>
                  <a:schemeClr val="bg1">
                    <a:lumMod val="95000"/>
                  </a:schemeClr>
                </a:solidFill>
              </a:rPr>
              <a:t>. </a:t>
            </a:r>
            <a:endParaRPr lang="en-US" b="1" dirty="0">
              <a:solidFill>
                <a:schemeClr val="bg1">
                  <a:lumMod val="95000"/>
                </a:schemeClr>
              </a:solidFill>
              <a:ea typeface="+mn-ea"/>
            </a:endParaRPr>
          </a:p>
        </p:txBody>
      </p:sp>
      <p:sp>
        <p:nvSpPr>
          <p:cNvPr id="33796" name="Line 3"/>
          <p:cNvSpPr>
            <a:spLocks noChangeShapeType="1"/>
          </p:cNvSpPr>
          <p:nvPr/>
        </p:nvSpPr>
        <p:spPr bwMode="auto">
          <a:xfrm>
            <a:off x="1328738" y="1773238"/>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2911307642"/>
      </p:ext>
    </p:extLst>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2">
              <a:buNone/>
              <a:defRPr/>
            </a:pPr>
            <a:r>
              <a:rPr lang="en-US" sz="2800" b="1" dirty="0" err="1">
                <a:solidFill>
                  <a:srgbClr val="FFFF00"/>
                </a:solidFill>
                <a:effectLst>
                  <a:outerShdw blurRad="38100" dist="38100" dir="2700000" algn="tl">
                    <a:srgbClr val="000000">
                      <a:alpha val="43137"/>
                    </a:srgbClr>
                  </a:outerShdw>
                </a:effectLst>
                <a:ea typeface="+mn-ea"/>
              </a:rPr>
              <a:t>Autosomal</a:t>
            </a:r>
            <a:r>
              <a:rPr lang="en-US" sz="2800" b="1" dirty="0">
                <a:solidFill>
                  <a:srgbClr val="FFFF00"/>
                </a:solidFill>
                <a:effectLst>
                  <a:outerShdw blurRad="38100" dist="38100" dir="2700000" algn="tl">
                    <a:srgbClr val="000000">
                      <a:alpha val="43137"/>
                    </a:srgbClr>
                  </a:outerShdw>
                </a:effectLst>
                <a:ea typeface="+mn-ea"/>
              </a:rPr>
              <a:t> recessive </a:t>
            </a:r>
            <a:r>
              <a:rPr lang="en-US" sz="2000" b="1" dirty="0">
                <a:solidFill>
                  <a:schemeClr val="bg1"/>
                </a:solidFill>
                <a:ea typeface="+mn-ea"/>
                <a:sym typeface="Wingdings" panose="05000000000000000000" pitchFamily="2" charset="2"/>
              </a:rPr>
              <a:t> </a:t>
            </a:r>
          </a:p>
          <a:p>
            <a:pPr>
              <a:defRPr/>
            </a:pPr>
            <a:endParaRPr lang="en-GB" sz="2400" b="1" dirty="0">
              <a:solidFill>
                <a:schemeClr val="bg1">
                  <a:lumMod val="95000"/>
                </a:schemeClr>
              </a:solidFill>
              <a:ea typeface="+mn-ea"/>
            </a:endParaRPr>
          </a:p>
          <a:p>
            <a:pPr>
              <a:defRPr/>
            </a:pPr>
            <a:r>
              <a:rPr lang="en-GB" sz="2400" b="1" dirty="0">
                <a:solidFill>
                  <a:schemeClr val="bg1">
                    <a:lumMod val="95000"/>
                  </a:schemeClr>
                </a:solidFill>
                <a:ea typeface="+mn-ea"/>
              </a:rPr>
              <a:t>Defects in Janus </a:t>
            </a:r>
            <a:r>
              <a:rPr lang="en-GB" sz="2400" b="1" dirty="0" err="1">
                <a:solidFill>
                  <a:schemeClr val="bg1">
                    <a:lumMod val="95000"/>
                  </a:schemeClr>
                </a:solidFill>
                <a:ea typeface="+mn-ea"/>
              </a:rPr>
              <a:t>kinase</a:t>
            </a:r>
            <a:r>
              <a:rPr lang="en-GB" sz="2400" b="1" dirty="0">
                <a:solidFill>
                  <a:schemeClr val="bg1">
                    <a:lumMod val="95000"/>
                  </a:schemeClr>
                </a:solidFill>
                <a:ea typeface="+mn-ea"/>
              </a:rPr>
              <a:t> 3 (</a:t>
            </a:r>
            <a:r>
              <a:rPr lang="en-GB" sz="2400" b="1" dirty="0">
                <a:solidFill>
                  <a:schemeClr val="bg1">
                    <a:lumMod val="95000"/>
                  </a:schemeClr>
                </a:solidFill>
              </a:rPr>
              <a:t>JAK</a:t>
            </a:r>
            <a:r>
              <a:rPr lang="en-GB" sz="2400" b="1" dirty="0">
                <a:solidFill>
                  <a:schemeClr val="bg1">
                    <a:lumMod val="95000"/>
                  </a:schemeClr>
                </a:solidFill>
                <a:ea typeface="+mn-ea"/>
              </a:rPr>
              <a:t>3), which binds to the common gamma chain, results in a similar phenotype as X-linked SCID. </a:t>
            </a:r>
          </a:p>
          <a:p>
            <a:pPr>
              <a:defRPr/>
            </a:pPr>
            <a:r>
              <a:rPr lang="en-GB" sz="2400" b="1" dirty="0">
                <a:solidFill>
                  <a:schemeClr val="bg1">
                    <a:lumMod val="95000"/>
                  </a:schemeClr>
                </a:solidFill>
                <a:ea typeface="+mn-ea"/>
              </a:rPr>
              <a:t>result in a </a:t>
            </a:r>
            <a:r>
              <a:rPr lang="en-GB" sz="2400" b="1" dirty="0">
                <a:solidFill>
                  <a:srgbClr val="FFFF00"/>
                </a:solidFill>
                <a:ea typeface="+mn-ea"/>
              </a:rPr>
              <a:t>deficiency of T cells </a:t>
            </a:r>
            <a:r>
              <a:rPr lang="en-GB" sz="2400" b="1" dirty="0">
                <a:solidFill>
                  <a:schemeClr val="bg1">
                    <a:lumMod val="95000"/>
                  </a:schemeClr>
                </a:solidFill>
                <a:ea typeface="+mn-ea"/>
              </a:rPr>
              <a:t>with normal B- and NK-cell numbers.</a:t>
            </a:r>
            <a:br>
              <a:rPr lang="en-GB" sz="2400" b="1" dirty="0">
                <a:solidFill>
                  <a:schemeClr val="bg1">
                    <a:lumMod val="95000"/>
                  </a:schemeClr>
                </a:solidFill>
                <a:ea typeface="+mn-ea"/>
              </a:rPr>
            </a:br>
            <a:endParaRPr lang="en-GB" sz="2400" b="1" dirty="0">
              <a:solidFill>
                <a:schemeClr val="bg1">
                  <a:lumMod val="95000"/>
                </a:schemeClr>
              </a:solidFill>
              <a:ea typeface="+mn-ea"/>
            </a:endParaRPr>
          </a:p>
          <a:p>
            <a:pPr>
              <a:defRPr/>
            </a:pPr>
            <a:r>
              <a:rPr lang="en-US" sz="1800" b="1" dirty="0">
                <a:solidFill>
                  <a:schemeClr val="bg1"/>
                </a:solidFill>
              </a:rPr>
              <a:t>A</a:t>
            </a:r>
            <a:r>
              <a:rPr lang="en-US" sz="1800" b="1" dirty="0">
                <a:solidFill>
                  <a:schemeClr val="bg1"/>
                </a:solidFill>
                <a:ea typeface="+mn-ea"/>
              </a:rPr>
              <a:t>denosine </a:t>
            </a:r>
            <a:r>
              <a:rPr lang="en-US" sz="1800" b="1" dirty="0" err="1">
                <a:solidFill>
                  <a:schemeClr val="bg1"/>
                </a:solidFill>
                <a:ea typeface="+mn-ea"/>
              </a:rPr>
              <a:t>deaminase</a:t>
            </a:r>
            <a:r>
              <a:rPr lang="en-US" sz="1800" b="1" dirty="0">
                <a:solidFill>
                  <a:schemeClr val="bg1"/>
                </a:solidFill>
                <a:ea typeface="+mn-ea"/>
              </a:rPr>
              <a:t> (ADA) deficiency    15-20% of SCID</a:t>
            </a:r>
          </a:p>
          <a:p>
            <a:pPr>
              <a:defRPr/>
            </a:pPr>
            <a:r>
              <a:rPr lang="en-US" sz="1800" b="1" dirty="0" err="1">
                <a:solidFill>
                  <a:schemeClr val="bg1"/>
                </a:solidFill>
              </a:rPr>
              <a:t>Purine</a:t>
            </a:r>
            <a:r>
              <a:rPr lang="en-US" sz="1800" b="1" dirty="0">
                <a:solidFill>
                  <a:schemeClr val="bg1"/>
                </a:solidFill>
              </a:rPr>
              <a:t> nucleoside </a:t>
            </a:r>
            <a:r>
              <a:rPr lang="en-US" sz="1800" b="1" dirty="0" err="1">
                <a:solidFill>
                  <a:schemeClr val="bg1"/>
                </a:solidFill>
              </a:rPr>
              <a:t>phosphorylase</a:t>
            </a:r>
            <a:r>
              <a:rPr lang="en-US" sz="1800" b="1" dirty="0">
                <a:solidFill>
                  <a:schemeClr val="bg1"/>
                </a:solidFill>
              </a:rPr>
              <a:t>  (PNP) deficiency   </a:t>
            </a:r>
            <a:endParaRPr lang="en-US" sz="1800" b="1" dirty="0">
              <a:solidFill>
                <a:schemeClr val="bg1"/>
              </a:solidFill>
              <a:ea typeface="+mn-ea"/>
            </a:endParaRPr>
          </a:p>
          <a:p>
            <a:pPr>
              <a:defRPr/>
            </a:pPr>
            <a:endParaRPr lang="en-GB" sz="2400" b="1" dirty="0">
              <a:solidFill>
                <a:schemeClr val="bg1">
                  <a:lumMod val="95000"/>
                </a:schemeClr>
              </a:solidFill>
              <a:ea typeface="+mn-ea"/>
            </a:endParaRPr>
          </a:p>
        </p:txBody>
      </p:sp>
    </p:spTree>
    <p:extLst>
      <p:ext uri="{BB962C8B-B14F-4D97-AF65-F5344CB8AC3E}">
        <p14:creationId xmlns:p14="http://schemas.microsoft.com/office/powerpoint/2010/main" val="358932147"/>
      </p:ext>
    </p:extLst>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1"/>
          <p:cNvSpPr>
            <a:spLocks noGrp="1"/>
          </p:cNvSpPr>
          <p:nvPr>
            <p:ph type="title"/>
          </p:nvPr>
        </p:nvSpPr>
        <p:spPr/>
        <p:txBody>
          <a:bodyPr/>
          <a:lstStyle/>
          <a:p>
            <a:pPr>
              <a:defRPr/>
            </a:pPr>
            <a:r>
              <a:rPr lang="en-US" altLang="en-US" sz="3200" b="1" dirty="0">
                <a:solidFill>
                  <a:srgbClr val="FFFF00"/>
                </a:solidFill>
                <a:effectLst>
                  <a:outerShdw blurRad="38100" dist="38100" dir="2700000" algn="tl">
                    <a:srgbClr val="000000">
                      <a:alpha val="43137"/>
                    </a:srgbClr>
                  </a:outerShdw>
                </a:effectLst>
                <a:ea typeface="+mj-ea"/>
              </a:rPr>
              <a:t>Severe combined immunodeficiency</a:t>
            </a:r>
            <a:br>
              <a:rPr lang="en-US" altLang="en-US" sz="3200" b="1" dirty="0">
                <a:solidFill>
                  <a:srgbClr val="FFFF00"/>
                </a:solidFill>
                <a:effectLst>
                  <a:outerShdw blurRad="38100" dist="38100" dir="2700000" algn="tl">
                    <a:srgbClr val="000000">
                      <a:alpha val="43137"/>
                    </a:srgbClr>
                  </a:outerShdw>
                </a:effectLst>
                <a:ea typeface="+mj-ea"/>
              </a:rPr>
            </a:br>
            <a:endParaRPr lang="ar-JO" altLang="en-US" sz="3200" b="1" dirty="0">
              <a:solidFill>
                <a:srgbClr val="FFFF00"/>
              </a:solidFill>
              <a:effectLst>
                <a:outerShdw blurRad="38100" dist="38100" dir="2700000" algn="tl">
                  <a:srgbClr val="000000">
                    <a:alpha val="43137"/>
                  </a:srgbClr>
                </a:outerShdw>
              </a:effectLst>
              <a:ea typeface="+mj-ea"/>
            </a:endParaRPr>
          </a:p>
        </p:txBody>
      </p:sp>
      <p:sp>
        <p:nvSpPr>
          <p:cNvPr id="35843" name="عنصر نائب للمحتوى 2"/>
          <p:cNvSpPr>
            <a:spLocks noGrp="1"/>
          </p:cNvSpPr>
          <p:nvPr>
            <p:ph idx="1"/>
          </p:nvPr>
        </p:nvSpPr>
        <p:spPr/>
        <p:txBody>
          <a:bodyPr>
            <a:normAutofit fontScale="92500" lnSpcReduction="10000"/>
          </a:bodyPr>
          <a:lstStyle/>
          <a:p>
            <a:pPr>
              <a:buFont typeface="Wingdings" pitchFamily="2" charset="2"/>
              <a:buChar char="§"/>
            </a:pPr>
            <a:r>
              <a:rPr lang="en-US" sz="2400" b="1" dirty="0">
                <a:solidFill>
                  <a:schemeClr val="bg1"/>
                </a:solidFill>
              </a:rPr>
              <a:t>Absence of all adaptive immune function </a:t>
            </a:r>
            <a:r>
              <a:rPr lang="en-US" sz="2400" dirty="0">
                <a:solidFill>
                  <a:schemeClr val="bg1"/>
                </a:solidFill>
              </a:rPr>
              <a:t>and perhaps natural killer function</a:t>
            </a:r>
          </a:p>
          <a:p>
            <a:pPr lvl="1">
              <a:buFont typeface="Wingdings" pitchFamily="2" charset="2"/>
              <a:buChar char="§"/>
            </a:pPr>
            <a:r>
              <a:rPr lang="en-US" dirty="0">
                <a:solidFill>
                  <a:schemeClr val="bg1"/>
                </a:solidFill>
              </a:rPr>
              <a:t>Classic presentation </a:t>
            </a:r>
            <a:r>
              <a:rPr lang="en-US" dirty="0">
                <a:solidFill>
                  <a:schemeClr val="bg1"/>
                </a:solidFill>
                <a:sym typeface="Wingdings" pitchFamily="2" charset="2"/>
              </a:rPr>
              <a:t> </a:t>
            </a:r>
            <a:r>
              <a:rPr lang="en-US" b="1" dirty="0">
                <a:solidFill>
                  <a:schemeClr val="bg1"/>
                </a:solidFill>
              </a:rPr>
              <a:t>first few months </a:t>
            </a:r>
            <a:r>
              <a:rPr lang="en-US" dirty="0">
                <a:solidFill>
                  <a:schemeClr val="bg1"/>
                </a:solidFill>
              </a:rPr>
              <a:t>of life</a:t>
            </a:r>
          </a:p>
          <a:p>
            <a:pPr lvl="1">
              <a:buFont typeface="Wingdings" pitchFamily="2" charset="2"/>
              <a:buChar char="§"/>
            </a:pPr>
            <a:r>
              <a:rPr lang="en-US" b="1" dirty="0">
                <a:solidFill>
                  <a:schemeClr val="bg1"/>
                </a:solidFill>
              </a:rPr>
              <a:t>Opportunistic and viral infections </a:t>
            </a:r>
            <a:r>
              <a:rPr lang="en-US" dirty="0">
                <a:solidFill>
                  <a:schemeClr val="bg1"/>
                </a:solidFill>
              </a:rPr>
              <a:t>(</a:t>
            </a:r>
            <a:r>
              <a:rPr lang="en-US" i="1" dirty="0">
                <a:solidFill>
                  <a:schemeClr val="bg1"/>
                </a:solidFill>
              </a:rPr>
              <a:t>C. </a:t>
            </a:r>
            <a:r>
              <a:rPr lang="en-US" i="1" dirty="0" err="1">
                <a:solidFill>
                  <a:schemeClr val="bg1"/>
                </a:solidFill>
              </a:rPr>
              <a:t>albicans</a:t>
            </a:r>
            <a:r>
              <a:rPr lang="en-US" dirty="0">
                <a:solidFill>
                  <a:schemeClr val="bg1"/>
                </a:solidFill>
              </a:rPr>
              <a:t>, </a:t>
            </a:r>
            <a:r>
              <a:rPr lang="en-US" dirty="0" err="1">
                <a:solidFill>
                  <a:schemeClr val="bg1"/>
                </a:solidFill>
              </a:rPr>
              <a:t>varicella</a:t>
            </a:r>
            <a:r>
              <a:rPr lang="en-US" dirty="0">
                <a:solidFill>
                  <a:schemeClr val="bg1"/>
                </a:solidFill>
              </a:rPr>
              <a:t>, measles, </a:t>
            </a:r>
            <a:r>
              <a:rPr lang="en-US" dirty="0" err="1">
                <a:solidFill>
                  <a:schemeClr val="bg1"/>
                </a:solidFill>
              </a:rPr>
              <a:t>parainfluenza</a:t>
            </a:r>
            <a:r>
              <a:rPr lang="en-US" dirty="0">
                <a:solidFill>
                  <a:schemeClr val="bg1"/>
                </a:solidFill>
              </a:rPr>
              <a:t> 3, CMV [cytomegalovirus], EBV [Epstein-Barr virus])</a:t>
            </a:r>
          </a:p>
          <a:p>
            <a:pPr lvl="1">
              <a:buFont typeface="Wingdings" pitchFamily="2" charset="2"/>
              <a:buChar char="§"/>
            </a:pPr>
            <a:r>
              <a:rPr lang="en-US" b="1" dirty="0">
                <a:solidFill>
                  <a:schemeClr val="bg1"/>
                </a:solidFill>
              </a:rPr>
              <a:t>Diarrhea (Severe </a:t>
            </a:r>
            <a:r>
              <a:rPr lang="en-US" b="1" dirty="0" err="1">
                <a:solidFill>
                  <a:schemeClr val="bg1"/>
                </a:solidFill>
              </a:rPr>
              <a:t>enterovirus</a:t>
            </a:r>
            <a:r>
              <a:rPr lang="en-US" b="1" dirty="0">
                <a:solidFill>
                  <a:schemeClr val="bg1"/>
                </a:solidFill>
              </a:rPr>
              <a:t> infection )</a:t>
            </a:r>
            <a:endParaRPr lang="en-US" dirty="0">
              <a:solidFill>
                <a:schemeClr val="bg1"/>
              </a:solidFill>
            </a:endParaRPr>
          </a:p>
          <a:p>
            <a:pPr lvl="1">
              <a:buFont typeface="Wingdings" pitchFamily="2" charset="2"/>
              <a:buChar char="§"/>
            </a:pPr>
            <a:r>
              <a:rPr lang="en-US" b="1" dirty="0">
                <a:solidFill>
                  <a:schemeClr val="bg1"/>
                </a:solidFill>
              </a:rPr>
              <a:t>Pneumonia, </a:t>
            </a:r>
            <a:r>
              <a:rPr lang="en-US" b="1" dirty="0" err="1">
                <a:solidFill>
                  <a:schemeClr val="bg1"/>
                </a:solidFill>
              </a:rPr>
              <a:t>otitis</a:t>
            </a:r>
            <a:r>
              <a:rPr lang="en-US" b="1" dirty="0">
                <a:solidFill>
                  <a:schemeClr val="bg1"/>
                </a:solidFill>
              </a:rPr>
              <a:t> media, sepsis, </a:t>
            </a:r>
            <a:r>
              <a:rPr lang="en-US" b="1" dirty="0" err="1">
                <a:solidFill>
                  <a:schemeClr val="bg1"/>
                </a:solidFill>
              </a:rPr>
              <a:t>cutaneous</a:t>
            </a:r>
            <a:r>
              <a:rPr lang="en-US" b="1" dirty="0">
                <a:solidFill>
                  <a:schemeClr val="bg1"/>
                </a:solidFill>
              </a:rPr>
              <a:t> infections</a:t>
            </a:r>
          </a:p>
          <a:p>
            <a:pPr lvl="1">
              <a:buFont typeface="Wingdings" pitchFamily="2" charset="2"/>
              <a:buChar char="§"/>
            </a:pPr>
            <a:r>
              <a:rPr lang="en-US" b="1" dirty="0">
                <a:solidFill>
                  <a:schemeClr val="bg1"/>
                </a:solidFill>
              </a:rPr>
              <a:t>GVHD from maternal </a:t>
            </a:r>
            <a:r>
              <a:rPr lang="en-US" b="1" dirty="0" err="1">
                <a:solidFill>
                  <a:schemeClr val="bg1"/>
                </a:solidFill>
              </a:rPr>
              <a:t>immunocompetent</a:t>
            </a:r>
            <a:r>
              <a:rPr lang="en-US" b="1" dirty="0">
                <a:solidFill>
                  <a:schemeClr val="bg1"/>
                </a:solidFill>
              </a:rPr>
              <a:t> T cells </a:t>
            </a:r>
            <a:r>
              <a:rPr lang="en-US" dirty="0">
                <a:solidFill>
                  <a:schemeClr val="bg1"/>
                </a:solidFill>
              </a:rPr>
              <a:t>crossing placenta</a:t>
            </a:r>
          </a:p>
          <a:p>
            <a:pPr lvl="1">
              <a:buFont typeface="Wingdings" pitchFamily="2" charset="2"/>
              <a:buChar char="§"/>
            </a:pPr>
            <a:r>
              <a:rPr lang="en-US" b="1" dirty="0">
                <a:solidFill>
                  <a:schemeClr val="bg1"/>
                </a:solidFill>
              </a:rPr>
              <a:t>Severe </a:t>
            </a:r>
            <a:r>
              <a:rPr lang="en-US" b="1" dirty="0" err="1">
                <a:solidFill>
                  <a:schemeClr val="bg1"/>
                </a:solidFill>
              </a:rPr>
              <a:t>lymphopenia</a:t>
            </a:r>
            <a:r>
              <a:rPr lang="en-US" b="1" dirty="0">
                <a:solidFill>
                  <a:schemeClr val="bg1"/>
                </a:solidFill>
              </a:rPr>
              <a:t> </a:t>
            </a:r>
            <a:r>
              <a:rPr lang="en-US" dirty="0">
                <a:solidFill>
                  <a:schemeClr val="bg1"/>
                </a:solidFill>
              </a:rPr>
              <a:t>from birth</a:t>
            </a:r>
            <a:endParaRPr lang="ar-JO" altLang="en-US" dirty="0">
              <a:solidFill>
                <a:schemeClr val="bg1"/>
              </a:solidFill>
            </a:endParaRPr>
          </a:p>
        </p:txBody>
      </p:sp>
      <p:sp>
        <p:nvSpPr>
          <p:cNvPr id="35844" name="Line 3"/>
          <p:cNvSpPr>
            <a:spLocks noChangeShapeType="1"/>
          </p:cNvSpPr>
          <p:nvPr/>
        </p:nvSpPr>
        <p:spPr bwMode="auto">
          <a:xfrm>
            <a:off x="1328738" y="1773238"/>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3409927258"/>
      </p:ext>
    </p:extLst>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defRPr/>
            </a:pPr>
            <a:r>
              <a:rPr lang="en-US" altLang="en-US" sz="3200" b="1" dirty="0">
                <a:solidFill>
                  <a:srgbClr val="FFFF00"/>
                </a:solidFill>
                <a:effectLst>
                  <a:outerShdw blurRad="38100" dist="38100" dir="2700000" algn="tl">
                    <a:srgbClr val="000000">
                      <a:alpha val="43137"/>
                    </a:srgbClr>
                  </a:outerShdw>
                </a:effectLst>
                <a:ea typeface="+mj-ea"/>
              </a:rPr>
              <a:t>Severe combined immunodeficiency</a:t>
            </a:r>
            <a:br>
              <a:rPr lang="en-US" altLang="en-US" sz="3200" b="1" dirty="0">
                <a:solidFill>
                  <a:srgbClr val="FFFF00"/>
                </a:solidFill>
                <a:effectLst>
                  <a:outerShdw blurRad="38100" dist="38100" dir="2700000" algn="tl">
                    <a:srgbClr val="000000">
                      <a:alpha val="43137"/>
                    </a:srgbClr>
                  </a:outerShdw>
                </a:effectLst>
                <a:ea typeface="+mj-ea"/>
              </a:rPr>
            </a:br>
            <a:endParaRPr lang="ar-JO" altLang="en-US" sz="3200" b="1" dirty="0">
              <a:solidFill>
                <a:srgbClr val="FFFF00"/>
              </a:solidFill>
              <a:effectLst>
                <a:outerShdw blurRad="38100" dist="38100" dir="2700000" algn="tl">
                  <a:srgbClr val="000000">
                    <a:alpha val="43137"/>
                  </a:srgbClr>
                </a:outerShdw>
              </a:effectLst>
              <a:ea typeface="+mj-ea"/>
            </a:endParaRPr>
          </a:p>
        </p:txBody>
      </p:sp>
      <p:sp>
        <p:nvSpPr>
          <p:cNvPr id="3" name="Content Placeholder 2"/>
          <p:cNvSpPr>
            <a:spLocks noGrp="1"/>
          </p:cNvSpPr>
          <p:nvPr>
            <p:ph idx="1"/>
          </p:nvPr>
        </p:nvSpPr>
        <p:spPr/>
        <p:txBody>
          <a:bodyPr/>
          <a:lstStyle/>
          <a:p>
            <a:r>
              <a:rPr lang="en-US" sz="2400" b="1" dirty="0">
                <a:solidFill>
                  <a:schemeClr val="bg1"/>
                </a:solidFill>
              </a:rPr>
              <a:t>Small or no thymus, absent lymphoid tissue , small tonsils</a:t>
            </a:r>
          </a:p>
          <a:p>
            <a:r>
              <a:rPr lang="en-US" sz="2400" b="1" dirty="0">
                <a:solidFill>
                  <a:schemeClr val="bg1"/>
                </a:solidFill>
              </a:rPr>
              <a:t>No </a:t>
            </a:r>
            <a:r>
              <a:rPr lang="en-US" sz="2400" b="1" dirty="0" err="1">
                <a:solidFill>
                  <a:schemeClr val="bg1"/>
                </a:solidFill>
              </a:rPr>
              <a:t>immunoglobulins</a:t>
            </a:r>
            <a:endParaRPr lang="en-US" sz="2400" b="1" dirty="0">
              <a:solidFill>
                <a:schemeClr val="bg1"/>
              </a:solidFill>
            </a:endParaRPr>
          </a:p>
          <a:p>
            <a:pPr>
              <a:buNone/>
            </a:pPr>
            <a:r>
              <a:rPr lang="en-US" sz="2400" dirty="0">
                <a:solidFill>
                  <a:schemeClr val="bg1"/>
                </a:solidFill>
              </a:rPr>
              <a:t> </a:t>
            </a:r>
          </a:p>
          <a:p>
            <a:r>
              <a:rPr lang="en-US" b="1" dirty="0">
                <a:solidFill>
                  <a:srgbClr val="FFFF00"/>
                </a:solidFill>
              </a:rPr>
              <a:t> Treatment:</a:t>
            </a:r>
          </a:p>
          <a:p>
            <a:pPr>
              <a:buFontTx/>
              <a:buNone/>
            </a:pPr>
            <a:r>
              <a:rPr lang="en-US" sz="2400" b="1" dirty="0">
                <a:solidFill>
                  <a:schemeClr val="bg1"/>
                </a:solidFill>
              </a:rPr>
              <a:t>This is a true </a:t>
            </a:r>
            <a:r>
              <a:rPr lang="en-US" sz="3200" b="1" dirty="0">
                <a:solidFill>
                  <a:srgbClr val="FFFF00"/>
                </a:solidFill>
              </a:rPr>
              <a:t>pediatric emergency </a:t>
            </a:r>
            <a:r>
              <a:rPr lang="en-US" sz="2400" dirty="0">
                <a:solidFill>
                  <a:schemeClr val="bg1"/>
                </a:solidFill>
              </a:rPr>
              <a:t>→ </a:t>
            </a:r>
            <a:r>
              <a:rPr lang="en-US" sz="2400" b="1" dirty="0">
                <a:solidFill>
                  <a:schemeClr val="bg1"/>
                </a:solidFill>
              </a:rPr>
              <a:t>bone marrow transplant or death by 1 year of age</a:t>
            </a:r>
          </a:p>
          <a:p>
            <a:r>
              <a:rPr lang="en-US" sz="2400" b="1" dirty="0">
                <a:solidFill>
                  <a:schemeClr val="bg1"/>
                </a:solidFill>
              </a:rPr>
              <a:t>(more recent gene therapy)</a:t>
            </a:r>
            <a:endParaRPr lang="en-US" sz="2400" dirty="0">
              <a:solidFill>
                <a:schemeClr val="bg1"/>
              </a:solidFill>
            </a:endParaRPr>
          </a:p>
        </p:txBody>
      </p:sp>
      <p:sp>
        <p:nvSpPr>
          <p:cNvPr id="36868" name="Line 3"/>
          <p:cNvSpPr>
            <a:spLocks noChangeShapeType="1"/>
          </p:cNvSpPr>
          <p:nvPr/>
        </p:nvSpPr>
        <p:spPr bwMode="auto">
          <a:xfrm>
            <a:off x="1328738" y="1773238"/>
            <a:ext cx="6477000" cy="0"/>
          </a:xfrm>
          <a:prstGeom prst="line">
            <a:avLst/>
          </a:prstGeom>
          <a:noFill/>
          <a:ln w="38100">
            <a:solidFill>
              <a:srgbClr val="FF3300"/>
            </a:solidFill>
            <a:round/>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1833382099"/>
      </p:ext>
    </p:extLst>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3200" b="1" dirty="0">
                <a:solidFill>
                  <a:srgbClr val="FFFF00"/>
                </a:solidFill>
                <a:effectLst>
                  <a:outerShdw blurRad="38100" dist="38100" dir="2700000" algn="tl">
                    <a:srgbClr val="000000">
                      <a:alpha val="43137"/>
                    </a:srgbClr>
                  </a:outerShdw>
                </a:effectLst>
              </a:rPr>
              <a:t>Ataxia-telangiectasia</a:t>
            </a:r>
            <a:endParaRPr lang="ar-JO" altLang="en-US" sz="3200" b="1" dirty="0">
              <a:solidFill>
                <a:srgbClr val="FFFF00"/>
              </a:solidFill>
              <a:effectLst>
                <a:outerShdw blurRad="38100" dist="38100" dir="2700000" algn="tl">
                  <a:srgbClr val="000000">
                    <a:alpha val="43137"/>
                  </a:srgbClr>
                </a:outerShdw>
              </a:effectLst>
            </a:endParaRPr>
          </a:p>
        </p:txBody>
      </p:sp>
      <p:sp>
        <p:nvSpPr>
          <p:cNvPr id="11267" name="Content Placeholder 2"/>
          <p:cNvSpPr>
            <a:spLocks noGrp="1"/>
          </p:cNvSpPr>
          <p:nvPr>
            <p:ph idx="1"/>
          </p:nvPr>
        </p:nvSpPr>
        <p:spPr/>
        <p:txBody>
          <a:bodyPr>
            <a:normAutofit/>
          </a:bodyPr>
          <a:lstStyle/>
          <a:p>
            <a:pPr algn="l" rtl="0" eaLnBrk="1" hangingPunct="1">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Genetics</a:t>
            </a:r>
            <a:r>
              <a:rPr lang="en-US" altLang="en-US" sz="2400" dirty="0">
                <a:solidFill>
                  <a:schemeClr val="bg1"/>
                </a:solidFill>
              </a:rPr>
              <a:t> : autosomal recessive </a:t>
            </a:r>
          </a:p>
          <a:p>
            <a:pPr algn="l" rtl="0" eaLnBrk="1" hangingPunct="1">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Onset</a:t>
            </a:r>
            <a:r>
              <a:rPr lang="en-US" altLang="en-US" sz="2400" dirty="0">
                <a:solidFill>
                  <a:schemeClr val="bg1"/>
                </a:solidFill>
              </a:rPr>
              <a:t> : 2-5 years </a:t>
            </a:r>
          </a:p>
          <a:p>
            <a:pPr algn="l" rtl="0" eaLnBrk="1" hangingPunct="1">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Manifestation</a:t>
            </a:r>
            <a:r>
              <a:rPr lang="en-US" altLang="en-US" sz="2400" dirty="0">
                <a:solidFill>
                  <a:schemeClr val="bg1"/>
                </a:solidFill>
              </a:rPr>
              <a:t> : recurrent otitis media, pneumonia, meningitis </a:t>
            </a:r>
          </a:p>
          <a:p>
            <a:pPr algn="l" rtl="0" eaLnBrk="1" hangingPunct="1">
              <a:buFont typeface="Wingdings" panose="05000000000000000000" pitchFamily="2" charset="2"/>
              <a:buChar char="§"/>
            </a:pPr>
            <a:r>
              <a:rPr lang="en-US" altLang="en-US" sz="2400" b="1" dirty="0" err="1">
                <a:solidFill>
                  <a:srgbClr val="FFFF00"/>
                </a:solidFill>
              </a:rPr>
              <a:t>Characteristis</a:t>
            </a:r>
            <a:r>
              <a:rPr lang="en-US" altLang="en-US" sz="2400" b="1" dirty="0">
                <a:solidFill>
                  <a:srgbClr val="FFFF00"/>
                </a:solidFill>
              </a:rPr>
              <a:t>:</a:t>
            </a:r>
          </a:p>
          <a:p>
            <a:pPr>
              <a:buFont typeface="Wingdings" panose="05000000000000000000" pitchFamily="2" charset="2"/>
              <a:buChar char="§"/>
            </a:pPr>
            <a:r>
              <a:rPr lang="en-US" sz="2400" b="1" dirty="0">
                <a:solidFill>
                  <a:schemeClr val="bg1"/>
                </a:solidFill>
              </a:rPr>
              <a:t>Progressive </a:t>
            </a:r>
            <a:r>
              <a:rPr lang="en-US" sz="2400" b="1" dirty="0" err="1">
                <a:solidFill>
                  <a:schemeClr val="bg1"/>
                </a:solidFill>
              </a:rPr>
              <a:t>cerebellar</a:t>
            </a:r>
            <a:r>
              <a:rPr lang="en-US" sz="2400" b="1" dirty="0">
                <a:solidFill>
                  <a:schemeClr val="bg1"/>
                </a:solidFill>
              </a:rPr>
              <a:t> ataxia</a:t>
            </a:r>
            <a:r>
              <a:rPr lang="en-US" sz="2400" dirty="0">
                <a:solidFill>
                  <a:schemeClr val="bg1"/>
                </a:solidFill>
              </a:rPr>
              <a:t>—from beginning of walking; wheelchair by 10–12 years old</a:t>
            </a:r>
          </a:p>
          <a:p>
            <a:pPr>
              <a:buFont typeface="Wingdings" panose="05000000000000000000" pitchFamily="2" charset="2"/>
              <a:buChar char="§"/>
            </a:pPr>
            <a:r>
              <a:rPr lang="en-US" sz="2400" b="1" dirty="0" err="1">
                <a:solidFill>
                  <a:schemeClr val="bg1"/>
                </a:solidFill>
              </a:rPr>
              <a:t>Oculocutaneous</a:t>
            </a:r>
            <a:r>
              <a:rPr lang="en-US" sz="2400" dirty="0">
                <a:solidFill>
                  <a:schemeClr val="bg1"/>
                </a:solidFill>
              </a:rPr>
              <a:t> </a:t>
            </a:r>
            <a:r>
              <a:rPr lang="en-US" sz="2400" b="1" dirty="0" err="1">
                <a:solidFill>
                  <a:schemeClr val="bg1"/>
                </a:solidFill>
              </a:rPr>
              <a:t>telangiectasias</a:t>
            </a:r>
            <a:r>
              <a:rPr lang="en-US" sz="2400" b="1" dirty="0">
                <a:solidFill>
                  <a:schemeClr val="bg1"/>
                </a:solidFill>
              </a:rPr>
              <a:t> </a:t>
            </a:r>
            <a:r>
              <a:rPr lang="en-US" sz="2400" b="1" dirty="0">
                <a:solidFill>
                  <a:schemeClr val="bg1"/>
                </a:solidFill>
                <a:sym typeface="Wingdings" panose="05000000000000000000" pitchFamily="2" charset="2"/>
              </a:rPr>
              <a:t> </a:t>
            </a:r>
            <a:r>
              <a:rPr lang="en-US" sz="2400" dirty="0">
                <a:solidFill>
                  <a:schemeClr val="bg1"/>
                </a:solidFill>
              </a:rPr>
              <a:t>begin at 3–6 years old</a:t>
            </a:r>
          </a:p>
          <a:p>
            <a:pPr>
              <a:buFont typeface="Wingdings" panose="05000000000000000000" pitchFamily="2" charset="2"/>
              <a:buChar char="§"/>
            </a:pPr>
            <a:r>
              <a:rPr lang="en-US" sz="2400" b="1" dirty="0">
                <a:solidFill>
                  <a:schemeClr val="bg1"/>
                </a:solidFill>
              </a:rPr>
              <a:t>Chronic </a:t>
            </a:r>
            <a:r>
              <a:rPr lang="en-US" sz="2400" b="1" dirty="0" err="1">
                <a:solidFill>
                  <a:schemeClr val="bg1"/>
                </a:solidFill>
              </a:rPr>
              <a:t>sinopulmonary</a:t>
            </a:r>
            <a:r>
              <a:rPr lang="en-US" sz="2400" b="1" dirty="0">
                <a:solidFill>
                  <a:schemeClr val="bg1"/>
                </a:solidFill>
              </a:rPr>
              <a:t> disease and </a:t>
            </a:r>
            <a:r>
              <a:rPr lang="en-US" sz="2400" b="1" dirty="0" err="1">
                <a:solidFill>
                  <a:schemeClr val="bg1"/>
                </a:solidFill>
              </a:rPr>
              <a:t>bronchiactasis</a:t>
            </a:r>
            <a:endParaRPr lang="en-US" altLang="en-US" sz="2400" b="1" dirty="0">
              <a:solidFill>
                <a:srgbClr val="FFFF00"/>
              </a:solidFill>
            </a:endParaRPr>
          </a:p>
          <a:p>
            <a:pPr algn="l" rtl="0" eaLnBrk="1" hangingPunct="1"/>
            <a:endParaRPr lang="ar-JO" altLang="en-US" sz="2800" dirty="0"/>
          </a:p>
        </p:txBody>
      </p:sp>
      <p:sp>
        <p:nvSpPr>
          <p:cNvPr id="4"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136216909"/>
      </p:ext>
    </p:extLst>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44137"/>
            <a:ext cx="7772400" cy="6074229"/>
          </a:xfrm>
        </p:spPr>
        <p:txBody>
          <a:bodyPr>
            <a:normAutofit/>
          </a:bodyPr>
          <a:lstStyle/>
          <a:p>
            <a:pPr>
              <a:buFont typeface="Wingdings" panose="05000000000000000000" pitchFamily="2" charset="2"/>
              <a:buChar char="§"/>
            </a:pPr>
            <a:endParaRPr lang="en-US" sz="2400" b="1" dirty="0">
              <a:solidFill>
                <a:schemeClr val="bg1"/>
              </a:solidFill>
            </a:endParaRPr>
          </a:p>
          <a:p>
            <a:pPr>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Associated features </a:t>
            </a:r>
            <a:r>
              <a:rPr lang="en-US" altLang="en-US" sz="2400" dirty="0">
                <a:solidFill>
                  <a:schemeClr val="bg1"/>
                </a:solidFill>
              </a:rPr>
              <a:t>: </a:t>
            </a:r>
          </a:p>
          <a:p>
            <a:pPr>
              <a:buFont typeface="Wingdings" panose="05000000000000000000" pitchFamily="2" charset="2"/>
              <a:buChar char="§"/>
            </a:pPr>
            <a:r>
              <a:rPr lang="en-US" altLang="en-US" sz="2400" dirty="0">
                <a:solidFill>
                  <a:schemeClr val="bg1"/>
                </a:solidFill>
              </a:rPr>
              <a:t>Neurologic and endocrine abnormalities especially diabetes mellitus</a:t>
            </a:r>
          </a:p>
          <a:p>
            <a:pPr>
              <a:buFont typeface="Wingdings" panose="05000000000000000000" pitchFamily="2" charset="2"/>
              <a:buChar char="§"/>
            </a:pPr>
            <a:r>
              <a:rPr lang="en-US" altLang="en-US" sz="2400" dirty="0">
                <a:solidFill>
                  <a:schemeClr val="bg1"/>
                </a:solidFill>
              </a:rPr>
              <a:t>High incidence of malignancies and increased sensitivity to ionizing radiation</a:t>
            </a:r>
            <a:endParaRPr lang="en-US" sz="2400" b="1" dirty="0">
              <a:solidFill>
                <a:schemeClr val="bg1"/>
              </a:solidFill>
            </a:endParaRPr>
          </a:p>
          <a:p>
            <a:pPr>
              <a:buFont typeface="Wingdings" panose="05000000000000000000" pitchFamily="2" charset="2"/>
              <a:buChar char="§"/>
            </a:pPr>
            <a:endParaRPr lang="en-US" sz="2400" b="1" dirty="0">
              <a:solidFill>
                <a:schemeClr val="bg1"/>
              </a:solidFill>
            </a:endParaRPr>
          </a:p>
          <a:p>
            <a:pPr>
              <a:buFont typeface="Wingdings" panose="05000000000000000000" pitchFamily="2" charset="2"/>
              <a:buChar char="§"/>
            </a:pPr>
            <a:r>
              <a:rPr lang="en-US" sz="2400" b="1" dirty="0">
                <a:solidFill>
                  <a:schemeClr val="bg1"/>
                </a:solidFill>
              </a:rPr>
              <a:t>Physical examination:</a:t>
            </a:r>
          </a:p>
          <a:p>
            <a:pPr lvl="1">
              <a:buClr>
                <a:srgbClr val="FFFF00"/>
              </a:buClr>
              <a:buFont typeface="Wingdings" panose="05000000000000000000" pitchFamily="2" charset="2"/>
              <a:buChar char="Ø"/>
            </a:pPr>
            <a:r>
              <a:rPr lang="en-US" sz="2000" dirty="0">
                <a:solidFill>
                  <a:schemeClr val="bg1"/>
                </a:solidFill>
              </a:rPr>
              <a:t> Mask-like facies</a:t>
            </a:r>
          </a:p>
          <a:p>
            <a:pPr lvl="1">
              <a:buClr>
                <a:srgbClr val="FFFF00"/>
              </a:buClr>
              <a:buFont typeface="Wingdings" panose="05000000000000000000" pitchFamily="2" charset="2"/>
              <a:buChar char="Ø"/>
            </a:pPr>
            <a:r>
              <a:rPr lang="en-US" sz="2000" dirty="0">
                <a:solidFill>
                  <a:schemeClr val="bg1"/>
                </a:solidFill>
              </a:rPr>
              <a:t>Tics</a:t>
            </a:r>
          </a:p>
          <a:p>
            <a:pPr lvl="1">
              <a:buClr>
                <a:srgbClr val="FFFF00"/>
              </a:buClr>
              <a:buFont typeface="Wingdings" panose="05000000000000000000" pitchFamily="2" charset="2"/>
              <a:buChar char="Ø"/>
            </a:pPr>
            <a:r>
              <a:rPr lang="en-US" sz="2000" dirty="0">
                <a:solidFill>
                  <a:schemeClr val="bg1"/>
                </a:solidFill>
              </a:rPr>
              <a:t>Drooling</a:t>
            </a:r>
          </a:p>
          <a:p>
            <a:pPr lvl="1">
              <a:buClr>
                <a:srgbClr val="FFFF00"/>
              </a:buClr>
              <a:buFont typeface="Wingdings" panose="05000000000000000000" pitchFamily="2" charset="2"/>
              <a:buChar char="Ø"/>
            </a:pPr>
            <a:r>
              <a:rPr lang="en-US" sz="2000" dirty="0">
                <a:solidFill>
                  <a:schemeClr val="bg1"/>
                </a:solidFill>
              </a:rPr>
              <a:t> Irregular eye movements</a:t>
            </a:r>
          </a:p>
          <a:p>
            <a:pPr lvl="1">
              <a:buClr>
                <a:srgbClr val="FFFF00"/>
              </a:buClr>
              <a:buFont typeface="Wingdings" panose="05000000000000000000" pitchFamily="2" charset="2"/>
              <a:buChar char="Ø"/>
            </a:pPr>
            <a:endParaRPr lang="en-US" sz="2400" dirty="0">
              <a:solidFill>
                <a:schemeClr val="bg1"/>
              </a:solidFill>
            </a:endParaRPr>
          </a:p>
          <a:p>
            <a:pPr>
              <a:buNone/>
            </a:pPr>
            <a:endParaRPr lang="en-US" sz="24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121" y="3282846"/>
            <a:ext cx="3572153" cy="2638269"/>
          </a:xfrm>
          <a:prstGeom prst="rect">
            <a:avLst/>
          </a:prstGeom>
        </p:spPr>
      </p:pic>
    </p:spTree>
    <p:extLst>
      <p:ext uri="{BB962C8B-B14F-4D97-AF65-F5344CB8AC3E}">
        <p14:creationId xmlns:p14="http://schemas.microsoft.com/office/powerpoint/2010/main" val="419757301"/>
      </p:ext>
    </p:extLst>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3200" b="1" dirty="0">
                <a:solidFill>
                  <a:srgbClr val="FFFF00"/>
                </a:solidFill>
              </a:rPr>
              <a:t>Wiskott-Aldrich syndrome: </a:t>
            </a:r>
            <a:endParaRPr lang="ar-JO" altLang="en-US" sz="3200" b="1" dirty="0">
              <a:solidFill>
                <a:srgbClr val="FFFF00"/>
              </a:solidFill>
            </a:endParaRPr>
          </a:p>
        </p:txBody>
      </p:sp>
      <p:sp>
        <p:nvSpPr>
          <p:cNvPr id="12291" name="Content Placeholder 2"/>
          <p:cNvSpPr>
            <a:spLocks noGrp="1"/>
          </p:cNvSpPr>
          <p:nvPr>
            <p:ph idx="1"/>
          </p:nvPr>
        </p:nvSpPr>
        <p:spPr/>
        <p:txBody>
          <a:bodyPr/>
          <a:lstStyle/>
          <a:p>
            <a:pPr algn="l" rtl="0" eaLnBrk="1" hangingPunct="1">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Genetics </a:t>
            </a:r>
            <a:r>
              <a:rPr lang="en-US" altLang="en-US" sz="2400" dirty="0">
                <a:solidFill>
                  <a:schemeClr val="bg1"/>
                </a:solidFill>
              </a:rPr>
              <a:t>: X linked </a:t>
            </a:r>
          </a:p>
          <a:p>
            <a:pPr algn="l" rtl="0" eaLnBrk="1" hangingPunct="1">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Onset </a:t>
            </a:r>
            <a:r>
              <a:rPr lang="en-US" altLang="en-US" sz="2400" dirty="0">
                <a:solidFill>
                  <a:schemeClr val="bg1"/>
                </a:solidFill>
              </a:rPr>
              <a:t>: early infancy </a:t>
            </a:r>
          </a:p>
          <a:p>
            <a:pPr>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Manifestation </a:t>
            </a:r>
            <a:r>
              <a:rPr lang="en-US" altLang="en-US" sz="2400" b="1" dirty="0">
                <a:solidFill>
                  <a:schemeClr val="bg1"/>
                </a:solidFill>
                <a:effectLst>
                  <a:outerShdw blurRad="38100" dist="38100" dir="2700000" algn="tl">
                    <a:srgbClr val="000000">
                      <a:alpha val="43137"/>
                    </a:srgbClr>
                  </a:outerShdw>
                </a:effectLst>
              </a:rPr>
              <a:t>       </a:t>
            </a:r>
            <a:r>
              <a:rPr lang="en-US" altLang="en-US" sz="2400" dirty="0">
                <a:solidFill>
                  <a:schemeClr val="bg1"/>
                </a:solidFill>
              </a:rPr>
              <a:t> It is a classic </a:t>
            </a:r>
            <a:r>
              <a:rPr lang="en-US" altLang="en-US" sz="2400" b="1" dirty="0">
                <a:solidFill>
                  <a:schemeClr val="bg1"/>
                </a:solidFill>
              </a:rPr>
              <a:t>Triad of</a:t>
            </a:r>
          </a:p>
          <a:p>
            <a:pPr lvl="2" eaLnBrk="1" hangingPunct="1">
              <a:buFont typeface="Arial" panose="020B0604020202020204" pitchFamily="34" charset="0"/>
              <a:buChar char="•"/>
            </a:pPr>
            <a:r>
              <a:rPr lang="en-US" altLang="en-US" sz="2000" b="1" dirty="0">
                <a:solidFill>
                  <a:srgbClr val="00FF00"/>
                </a:solidFill>
                <a:effectLst>
                  <a:outerShdw blurRad="38100" dist="38100" dir="2700000" algn="tl">
                    <a:srgbClr val="000000">
                      <a:alpha val="43137"/>
                    </a:srgbClr>
                  </a:outerShdw>
                </a:effectLst>
              </a:rPr>
              <a:t> thrompocytopenia</a:t>
            </a:r>
          </a:p>
          <a:p>
            <a:pPr lvl="2" eaLnBrk="1" hangingPunct="1">
              <a:buFont typeface="Arial" panose="020B0604020202020204" pitchFamily="34" charset="0"/>
              <a:buChar char="•"/>
            </a:pPr>
            <a:r>
              <a:rPr lang="en-US" altLang="en-US" sz="2000" b="1" dirty="0">
                <a:solidFill>
                  <a:srgbClr val="00FF00"/>
                </a:solidFill>
                <a:effectLst>
                  <a:outerShdw blurRad="38100" dist="38100" dir="2700000" algn="tl">
                    <a:srgbClr val="000000">
                      <a:alpha val="43137"/>
                    </a:srgbClr>
                  </a:outerShdw>
                </a:effectLst>
              </a:rPr>
              <a:t> </a:t>
            </a:r>
            <a:r>
              <a:rPr lang="en-US" altLang="en-US" b="1" dirty="0">
                <a:solidFill>
                  <a:srgbClr val="00FF00"/>
                </a:solidFill>
                <a:effectLst>
                  <a:outerShdw blurRad="38100" dist="38100" dir="2700000" algn="tl">
                    <a:srgbClr val="000000">
                      <a:alpha val="43137"/>
                    </a:srgbClr>
                  </a:outerShdw>
                </a:effectLst>
              </a:rPr>
              <a:t>eczema</a:t>
            </a:r>
            <a:endParaRPr lang="en-US" altLang="en-US" sz="2000" b="1" dirty="0">
              <a:solidFill>
                <a:srgbClr val="00FF00"/>
              </a:solidFill>
              <a:effectLst>
                <a:outerShdw blurRad="38100" dist="38100" dir="2700000" algn="tl">
                  <a:srgbClr val="000000">
                    <a:alpha val="43137"/>
                  </a:srgbClr>
                </a:outerShdw>
              </a:effectLst>
            </a:endParaRPr>
          </a:p>
          <a:p>
            <a:pPr lvl="2"/>
            <a:r>
              <a:rPr lang="en-US" altLang="en-US" sz="2000" b="1" dirty="0">
                <a:solidFill>
                  <a:srgbClr val="00FF00"/>
                </a:solidFill>
                <a:effectLst>
                  <a:outerShdw blurRad="38100" dist="38100" dir="2700000" algn="tl">
                    <a:srgbClr val="000000">
                      <a:alpha val="43137"/>
                    </a:srgbClr>
                  </a:outerShdw>
                </a:effectLst>
              </a:rPr>
              <a:t> </a:t>
            </a:r>
            <a:r>
              <a:rPr lang="en-US" altLang="en-US" b="1" dirty="0">
                <a:solidFill>
                  <a:srgbClr val="00FF00"/>
                </a:solidFill>
                <a:effectLst>
                  <a:outerShdw blurRad="38100" dist="38100" dir="2700000" algn="tl">
                    <a:srgbClr val="000000">
                      <a:alpha val="43137"/>
                    </a:srgbClr>
                  </a:outerShdw>
                </a:effectLst>
              </a:rPr>
              <a:t>Susceptibility to encapsulated bacteria and opportunistic infections</a:t>
            </a:r>
            <a:endParaRPr lang="en-US" altLang="en-US" sz="2000" b="1" dirty="0">
              <a:solidFill>
                <a:srgbClr val="00FF00"/>
              </a:solidFill>
              <a:effectLst>
                <a:outerShdw blurRad="38100" dist="38100" dir="2700000" algn="tl">
                  <a:srgbClr val="000000">
                    <a:alpha val="43137"/>
                  </a:srgbClr>
                </a:outerShdw>
              </a:effectLst>
            </a:endParaRPr>
          </a:p>
          <a:p>
            <a:pPr algn="l" rtl="0" eaLnBrk="1" hangingPunct="1">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Pathogenesis</a:t>
            </a:r>
            <a:r>
              <a:rPr lang="en-US" altLang="en-US" sz="2400" dirty="0">
                <a:solidFill>
                  <a:schemeClr val="bg1"/>
                </a:solidFill>
              </a:rPr>
              <a:t> : 53-KD protein defect </a:t>
            </a:r>
          </a:p>
          <a:p>
            <a:pPr>
              <a:buFont typeface="Wingdings" panose="05000000000000000000" pitchFamily="2" charset="2"/>
              <a:buChar char="§"/>
            </a:pPr>
            <a:r>
              <a:rPr lang="en-US" altLang="en-US" sz="2400" b="1" dirty="0">
                <a:solidFill>
                  <a:srgbClr val="FFFF00"/>
                </a:solidFill>
                <a:effectLst>
                  <a:outerShdw blurRad="38100" dist="38100" dir="2700000" algn="tl">
                    <a:srgbClr val="000000">
                      <a:alpha val="43137"/>
                    </a:srgbClr>
                  </a:outerShdw>
                </a:effectLst>
              </a:rPr>
              <a:t>Associated features </a:t>
            </a:r>
            <a:r>
              <a:rPr lang="en-US" altLang="en-US" sz="2400" dirty="0">
                <a:solidFill>
                  <a:schemeClr val="bg1"/>
                </a:solidFill>
              </a:rPr>
              <a:t>: Small platelets, Cellular and </a:t>
            </a:r>
            <a:r>
              <a:rPr lang="en-US" altLang="en-US" sz="2400" dirty="0" err="1">
                <a:solidFill>
                  <a:schemeClr val="bg1"/>
                </a:solidFill>
              </a:rPr>
              <a:t>humoral</a:t>
            </a:r>
            <a:r>
              <a:rPr lang="en-US" altLang="en-US" sz="2400" dirty="0">
                <a:solidFill>
                  <a:schemeClr val="bg1"/>
                </a:solidFill>
              </a:rPr>
              <a:t> immune dysfunction</a:t>
            </a:r>
            <a:endParaRPr lang="ar-JO" altLang="en-US" sz="2400" dirty="0">
              <a:solidFill>
                <a:schemeClr val="bg1"/>
              </a:solidFill>
            </a:endParaRPr>
          </a:p>
          <a:p>
            <a:pPr algn="l" rtl="0" eaLnBrk="1" hangingPunct="1"/>
            <a:endParaRPr lang="ar-JO" altLang="en-US" dirty="0">
              <a:solidFill>
                <a:schemeClr val="bg1"/>
              </a:solidFill>
            </a:endParaRPr>
          </a:p>
        </p:txBody>
      </p:sp>
      <p:sp>
        <p:nvSpPr>
          <p:cNvPr id="4"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
        <p:nvSpPr>
          <p:cNvPr id="5" name="Right Arrow 4"/>
          <p:cNvSpPr/>
          <p:nvPr/>
        </p:nvSpPr>
        <p:spPr>
          <a:xfrm>
            <a:off x="2776451" y="2842953"/>
            <a:ext cx="465513" cy="199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Tree>
    <p:extLst>
      <p:ext uri="{BB962C8B-B14F-4D97-AF65-F5344CB8AC3E}">
        <p14:creationId xmlns:p14="http://schemas.microsoft.com/office/powerpoint/2010/main" val="3641725522"/>
      </p:ext>
    </p:extLst>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27463" y="2275226"/>
            <a:ext cx="3118624" cy="3217732"/>
          </a:xfrm>
          <a:prstGeom prst="rect">
            <a:avLst/>
          </a:prstGeom>
          <a:ln w="22225">
            <a:solidFill>
              <a:srgbClr val="FFFF00"/>
            </a:solidFill>
          </a:ln>
        </p:spPr>
      </p:pic>
      <p:pic>
        <p:nvPicPr>
          <p:cNvPr id="5" name="Picture 4"/>
          <p:cNvPicPr>
            <a:picLocks noChangeAspect="1"/>
          </p:cNvPicPr>
          <p:nvPr/>
        </p:nvPicPr>
        <p:blipFill>
          <a:blip r:embed="rId3" cstate="print"/>
          <a:stretch>
            <a:fillRect/>
          </a:stretch>
        </p:blipFill>
        <p:spPr>
          <a:xfrm>
            <a:off x="4736897" y="2397259"/>
            <a:ext cx="4078181" cy="3095699"/>
          </a:xfrm>
          <a:prstGeom prst="rect">
            <a:avLst/>
          </a:prstGeom>
          <a:ln w="22225">
            <a:solidFill>
              <a:srgbClr val="FFFF00"/>
            </a:solidFill>
          </a:ln>
        </p:spPr>
      </p:pic>
      <p:sp>
        <p:nvSpPr>
          <p:cNvPr id="6" name="Title 1"/>
          <p:cNvSpPr>
            <a:spLocks noGrp="1"/>
          </p:cNvSpPr>
          <p:nvPr>
            <p:ph type="title"/>
          </p:nvPr>
        </p:nvSpPr>
        <p:spPr>
          <a:xfrm>
            <a:off x="685800" y="609600"/>
            <a:ext cx="7772400" cy="1143000"/>
          </a:xfrm>
        </p:spPr>
        <p:txBody>
          <a:bodyPr/>
          <a:lstStyle/>
          <a:p>
            <a:pPr eaLnBrk="1" hangingPunct="1"/>
            <a:r>
              <a:rPr lang="en-US" altLang="en-US" sz="3200" b="1" dirty="0">
                <a:solidFill>
                  <a:srgbClr val="FFFF00"/>
                </a:solidFill>
              </a:rPr>
              <a:t>Wiskott-Aldrich syndrome: </a:t>
            </a:r>
            <a:endParaRPr lang="ar-JO" altLang="en-US" sz="3200" b="1" dirty="0">
              <a:solidFill>
                <a:srgbClr val="FFFF00"/>
              </a:solidFill>
            </a:endParaRPr>
          </a:p>
        </p:txBody>
      </p:sp>
      <p:sp>
        <p:nvSpPr>
          <p:cNvPr id="7"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267861194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65200" y="381000"/>
            <a:ext cx="6607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ar-SA" sz="3200" b="1">
                <a:solidFill>
                  <a:srgbClr val="FFFF00"/>
                </a:solidFill>
                <a:latin typeface="Arial" panose="020B0604020202020204" pitchFamily="34" charset="0"/>
              </a:rPr>
              <a:t>Frequency of Certain Infections </a:t>
            </a:r>
          </a:p>
          <a:p>
            <a:pPr eaLnBrk="0" fontAlgn="base" hangingPunct="0">
              <a:spcBef>
                <a:spcPct val="0"/>
              </a:spcBef>
              <a:spcAft>
                <a:spcPct val="0"/>
              </a:spcAft>
            </a:pPr>
            <a:r>
              <a:rPr lang="en-US" altLang="ar-SA" sz="3200" b="1">
                <a:solidFill>
                  <a:srgbClr val="FFFF00"/>
                </a:solidFill>
                <a:latin typeface="Arial" panose="020B0604020202020204" pitchFamily="34" charset="0"/>
              </a:rPr>
              <a:t>in Childhood</a:t>
            </a:r>
          </a:p>
        </p:txBody>
      </p:sp>
      <p:sp>
        <p:nvSpPr>
          <p:cNvPr id="9219" name="Line 3"/>
          <p:cNvSpPr>
            <a:spLocks noChangeShapeType="1"/>
          </p:cNvSpPr>
          <p:nvPr/>
        </p:nvSpPr>
        <p:spPr bwMode="auto">
          <a:xfrm>
            <a:off x="965200" y="1524000"/>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9220" name="Rectangle 4"/>
          <p:cNvSpPr>
            <a:spLocks noChangeArrowheads="1"/>
          </p:cNvSpPr>
          <p:nvPr/>
        </p:nvSpPr>
        <p:spPr bwMode="auto">
          <a:xfrm>
            <a:off x="1143000" y="22860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dirty="0">
                <a:solidFill>
                  <a:srgbClr val="000000"/>
                </a:solidFill>
                <a:latin typeface="Arial" panose="020B0604020202020204" pitchFamily="34" charset="0"/>
              </a:rPr>
              <a:t>Age</a:t>
            </a:r>
          </a:p>
        </p:txBody>
      </p:sp>
      <p:sp>
        <p:nvSpPr>
          <p:cNvPr id="9221" name="Rectangle 5"/>
          <p:cNvSpPr>
            <a:spLocks noChangeArrowheads="1"/>
          </p:cNvSpPr>
          <p:nvPr/>
        </p:nvSpPr>
        <p:spPr bwMode="auto">
          <a:xfrm>
            <a:off x="3124200" y="22860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URTI</a:t>
            </a:r>
          </a:p>
        </p:txBody>
      </p:sp>
      <p:sp>
        <p:nvSpPr>
          <p:cNvPr id="9222" name="Rectangle 6"/>
          <p:cNvSpPr>
            <a:spLocks noChangeArrowheads="1"/>
          </p:cNvSpPr>
          <p:nvPr/>
        </p:nvSpPr>
        <p:spPr bwMode="auto">
          <a:xfrm>
            <a:off x="5105400" y="22860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OM</a:t>
            </a:r>
          </a:p>
        </p:txBody>
      </p:sp>
      <p:sp>
        <p:nvSpPr>
          <p:cNvPr id="9223" name="Rectangle 7"/>
          <p:cNvSpPr>
            <a:spLocks noChangeArrowheads="1"/>
          </p:cNvSpPr>
          <p:nvPr/>
        </p:nvSpPr>
        <p:spPr bwMode="auto">
          <a:xfrm>
            <a:off x="7086600" y="22860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Diarrhea</a:t>
            </a:r>
          </a:p>
        </p:txBody>
      </p:sp>
      <p:sp>
        <p:nvSpPr>
          <p:cNvPr id="9225" name="Rectangle 9"/>
          <p:cNvSpPr>
            <a:spLocks noChangeArrowheads="1"/>
          </p:cNvSpPr>
          <p:nvPr/>
        </p:nvSpPr>
        <p:spPr bwMode="auto">
          <a:xfrm>
            <a:off x="3124200" y="3276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dirty="0">
                <a:solidFill>
                  <a:srgbClr val="000000"/>
                </a:solidFill>
                <a:latin typeface="Arial" panose="020B0604020202020204" pitchFamily="34" charset="0"/>
              </a:rPr>
              <a:t>6-7</a:t>
            </a:r>
          </a:p>
        </p:txBody>
      </p:sp>
      <p:sp>
        <p:nvSpPr>
          <p:cNvPr id="9226" name="Rectangle 10"/>
          <p:cNvSpPr>
            <a:spLocks noChangeArrowheads="1"/>
          </p:cNvSpPr>
          <p:nvPr/>
        </p:nvSpPr>
        <p:spPr bwMode="auto">
          <a:xfrm>
            <a:off x="5105400" y="3276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0-6</a:t>
            </a:r>
          </a:p>
        </p:txBody>
      </p:sp>
      <p:sp>
        <p:nvSpPr>
          <p:cNvPr id="9227" name="Rectangle 11"/>
          <p:cNvSpPr>
            <a:spLocks noChangeArrowheads="1"/>
          </p:cNvSpPr>
          <p:nvPr/>
        </p:nvSpPr>
        <p:spPr bwMode="auto">
          <a:xfrm>
            <a:off x="7086600" y="3276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1-2</a:t>
            </a:r>
          </a:p>
        </p:txBody>
      </p:sp>
      <p:sp>
        <p:nvSpPr>
          <p:cNvPr id="9232" name="Rectangle 16"/>
          <p:cNvSpPr>
            <a:spLocks noChangeArrowheads="1"/>
          </p:cNvSpPr>
          <p:nvPr/>
        </p:nvSpPr>
        <p:spPr bwMode="auto">
          <a:xfrm>
            <a:off x="1143000" y="40386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1-2 yr</a:t>
            </a:r>
          </a:p>
        </p:txBody>
      </p:sp>
      <p:sp>
        <p:nvSpPr>
          <p:cNvPr id="9233" name="Rectangle 17"/>
          <p:cNvSpPr>
            <a:spLocks noChangeArrowheads="1"/>
          </p:cNvSpPr>
          <p:nvPr/>
        </p:nvSpPr>
        <p:spPr bwMode="auto">
          <a:xfrm>
            <a:off x="3124200" y="4038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8</a:t>
            </a:r>
          </a:p>
        </p:txBody>
      </p:sp>
      <p:sp>
        <p:nvSpPr>
          <p:cNvPr id="9234" name="Rectangle 18"/>
          <p:cNvSpPr>
            <a:spLocks noChangeArrowheads="1"/>
          </p:cNvSpPr>
          <p:nvPr/>
        </p:nvSpPr>
        <p:spPr bwMode="auto">
          <a:xfrm>
            <a:off x="5105400" y="4038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0-6</a:t>
            </a:r>
          </a:p>
        </p:txBody>
      </p:sp>
      <p:sp>
        <p:nvSpPr>
          <p:cNvPr id="9235" name="Rectangle 19"/>
          <p:cNvSpPr>
            <a:spLocks noChangeArrowheads="1"/>
          </p:cNvSpPr>
          <p:nvPr/>
        </p:nvSpPr>
        <p:spPr bwMode="auto">
          <a:xfrm>
            <a:off x="7086600" y="4038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2</a:t>
            </a:r>
          </a:p>
        </p:txBody>
      </p:sp>
      <p:sp>
        <p:nvSpPr>
          <p:cNvPr id="9236" name="Rectangle 20"/>
          <p:cNvSpPr>
            <a:spLocks noChangeArrowheads="1"/>
          </p:cNvSpPr>
          <p:nvPr/>
        </p:nvSpPr>
        <p:spPr bwMode="auto">
          <a:xfrm>
            <a:off x="1143000" y="48006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3-6 yr</a:t>
            </a:r>
          </a:p>
        </p:txBody>
      </p:sp>
      <p:sp>
        <p:nvSpPr>
          <p:cNvPr id="9237" name="Rectangle 21"/>
          <p:cNvSpPr>
            <a:spLocks noChangeArrowheads="1"/>
          </p:cNvSpPr>
          <p:nvPr/>
        </p:nvSpPr>
        <p:spPr bwMode="auto">
          <a:xfrm>
            <a:off x="3124200" y="4800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7-8</a:t>
            </a:r>
          </a:p>
        </p:txBody>
      </p:sp>
      <p:sp>
        <p:nvSpPr>
          <p:cNvPr id="9238" name="Rectangle 22"/>
          <p:cNvSpPr>
            <a:spLocks noChangeArrowheads="1"/>
          </p:cNvSpPr>
          <p:nvPr/>
        </p:nvSpPr>
        <p:spPr bwMode="auto">
          <a:xfrm>
            <a:off x="5105400" y="4800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0-6</a:t>
            </a:r>
          </a:p>
        </p:txBody>
      </p:sp>
      <p:sp>
        <p:nvSpPr>
          <p:cNvPr id="9239" name="Rectangle 23"/>
          <p:cNvSpPr>
            <a:spLocks noChangeArrowheads="1"/>
          </p:cNvSpPr>
          <p:nvPr/>
        </p:nvSpPr>
        <p:spPr bwMode="auto">
          <a:xfrm>
            <a:off x="7086600" y="4800600"/>
            <a:ext cx="1524000" cy="381000"/>
          </a:xfrm>
          <a:prstGeom prst="rect">
            <a:avLst/>
          </a:prstGeom>
          <a:solidFill>
            <a:srgbClr val="CC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FF66"/>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ar-SA" b="1">
                <a:solidFill>
                  <a:srgbClr val="000000"/>
                </a:solidFill>
                <a:latin typeface="Arial" panose="020B0604020202020204" pitchFamily="34" charset="0"/>
              </a:rPr>
              <a:t>2</a:t>
            </a:r>
          </a:p>
        </p:txBody>
      </p:sp>
      <p:sp>
        <p:nvSpPr>
          <p:cNvPr id="9240" name="Rectangle 24"/>
          <p:cNvSpPr>
            <a:spLocks noChangeArrowheads="1"/>
          </p:cNvSpPr>
          <p:nvPr/>
        </p:nvSpPr>
        <p:spPr bwMode="auto">
          <a:xfrm>
            <a:off x="1143000" y="3276600"/>
            <a:ext cx="1524000" cy="381000"/>
          </a:xfrm>
          <a:prstGeom prst="rect">
            <a:avLst/>
          </a:prstGeom>
          <a:solidFill>
            <a:srgbClr val="66FF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33"/>
            </a:extrusionClr>
            <a:contourClr>
              <a:srgbClr val="66FF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fontAlgn="base" hangingPunct="0">
              <a:spcBef>
                <a:spcPct val="0"/>
              </a:spcBef>
              <a:spcAft>
                <a:spcPct val="0"/>
              </a:spcAft>
            </a:pPr>
            <a:r>
              <a:rPr lang="en-US" altLang="en-US" b="1">
                <a:solidFill>
                  <a:srgbClr val="000000"/>
                </a:solidFill>
                <a:latin typeface="Arial" panose="020B0604020202020204" pitchFamily="34" charset="0"/>
              </a:rPr>
              <a:t>&lt; 1 </a:t>
            </a:r>
            <a:r>
              <a:rPr lang="en-US" altLang="ar-SA" b="1">
                <a:solidFill>
                  <a:srgbClr val="000000"/>
                </a:solidFill>
                <a:latin typeface="Arial" panose="020B0604020202020204" pitchFamily="34" charset="0"/>
              </a:rPr>
              <a:t>yr</a:t>
            </a:r>
          </a:p>
        </p:txBody>
      </p:sp>
    </p:spTree>
    <p:extLst>
      <p:ext uri="{BB962C8B-B14F-4D97-AF65-F5344CB8AC3E}">
        <p14:creationId xmlns:p14="http://schemas.microsoft.com/office/powerpoint/2010/main" val="2338190614"/>
      </p:ext>
    </p:extLst>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ln>
            <a:noFill/>
          </a:ln>
        </p:spPr>
        <p:txBody>
          <a:bodyPr>
            <a:normAutofit/>
          </a:bodyPr>
          <a:lstStyle/>
          <a:p>
            <a:r>
              <a:rPr lang="en-US" sz="3200" b="1" dirty="0">
                <a:solidFill>
                  <a:srgbClr val="FFFF00"/>
                </a:solidFill>
                <a:latin typeface="Calibri (Headings)"/>
              </a:rPr>
              <a:t>T-CELL DEFECTS</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400" b="1" dirty="0">
                <a:solidFill>
                  <a:schemeClr val="bg1"/>
                </a:solidFill>
                <a:latin typeface="Avenir-Light"/>
              </a:rPr>
              <a:t>Recurrent infections with less virulent or opportunistic organisms, such as fungi, </a:t>
            </a:r>
            <a:r>
              <a:rPr lang="en-US" sz="2400" b="1" i="1" dirty="0">
                <a:solidFill>
                  <a:schemeClr val="bg1"/>
                </a:solidFill>
                <a:latin typeface="Avenir-LightOblique"/>
              </a:rPr>
              <a:t>Candida </a:t>
            </a:r>
            <a:r>
              <a:rPr lang="en-US" sz="2400" b="1" dirty="0" err="1">
                <a:solidFill>
                  <a:schemeClr val="bg1"/>
                </a:solidFill>
                <a:latin typeface="Avenir-Light"/>
              </a:rPr>
              <a:t>sp</a:t>
            </a:r>
            <a:r>
              <a:rPr lang="en-US" sz="2400" b="1" dirty="0">
                <a:solidFill>
                  <a:schemeClr val="bg1"/>
                </a:solidFill>
                <a:latin typeface="Avenir-Light"/>
              </a:rPr>
              <a:t> mycobacteria, viruses, and protozoa as well as bacteria</a:t>
            </a:r>
          </a:p>
          <a:p>
            <a:pPr>
              <a:buFont typeface="Wingdings" panose="05000000000000000000" pitchFamily="2" charset="2"/>
              <a:buChar char="§"/>
            </a:pPr>
            <a:r>
              <a:rPr lang="en-US" sz="2400" b="1" dirty="0">
                <a:solidFill>
                  <a:schemeClr val="bg1"/>
                </a:solidFill>
                <a:latin typeface="Avenir-Light"/>
              </a:rPr>
              <a:t>Growth retardation, malabsorption, diarrhea, and failure to thrive common</a:t>
            </a:r>
          </a:p>
          <a:p>
            <a:pPr>
              <a:buFont typeface="Wingdings" panose="05000000000000000000" pitchFamily="2" charset="2"/>
              <a:buChar char="§"/>
            </a:pPr>
            <a:r>
              <a:rPr lang="en-US" sz="2400" b="1" dirty="0">
                <a:solidFill>
                  <a:schemeClr val="bg1"/>
                </a:solidFill>
                <a:latin typeface="Avenir-Light"/>
              </a:rPr>
              <a:t>Susceptible to graft-versus-host disease from nonirradiated blood or from maternal engraftment</a:t>
            </a:r>
          </a:p>
          <a:p>
            <a:pPr>
              <a:buFont typeface="Wingdings" panose="05000000000000000000" pitchFamily="2" charset="2"/>
              <a:buChar char="§"/>
            </a:pPr>
            <a:r>
              <a:rPr lang="en-US" sz="2400" b="1" dirty="0">
                <a:solidFill>
                  <a:schemeClr val="bg1"/>
                </a:solidFill>
                <a:latin typeface="Avenir-Light"/>
              </a:rPr>
              <a:t>Fatal reactions may occur from live attenuated virus or BCG vaccination.</a:t>
            </a:r>
          </a:p>
          <a:p>
            <a:pPr>
              <a:buFont typeface="Wingdings" panose="05000000000000000000" pitchFamily="2" charset="2"/>
              <a:buChar char="§"/>
            </a:pPr>
            <a:r>
              <a:rPr lang="en-US" sz="2400" b="1" dirty="0">
                <a:solidFill>
                  <a:schemeClr val="bg1"/>
                </a:solidFill>
                <a:latin typeface="Avenir-Light"/>
              </a:rPr>
              <a:t>High incidence of malignancy</a:t>
            </a:r>
          </a:p>
          <a:p>
            <a:pPr>
              <a:buFont typeface="Wingdings" panose="05000000000000000000" pitchFamily="2" charset="2"/>
              <a:buChar char="§"/>
            </a:pPr>
            <a:r>
              <a:rPr lang="en-US" sz="2400" b="1" dirty="0">
                <a:solidFill>
                  <a:schemeClr val="bg1"/>
                </a:solidFill>
                <a:latin typeface="Avenir-Light"/>
              </a:rPr>
              <a:t>Poor survival beyond infancy or early childhood</a:t>
            </a:r>
            <a:endParaRPr lang="en-US" sz="2400" b="1" dirty="0">
              <a:solidFill>
                <a:schemeClr val="bg1"/>
              </a:solidFill>
            </a:endParaRPr>
          </a:p>
        </p:txBody>
      </p:sp>
      <p:sp>
        <p:nvSpPr>
          <p:cNvPr id="4"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4114150220"/>
      </p:ext>
    </p:extLst>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27538" y="1090246"/>
            <a:ext cx="8194431" cy="4524315"/>
          </a:xfrm>
          <a:prstGeom prst="rect">
            <a:avLst/>
          </a:prstGeom>
          <a:noFill/>
        </p:spPr>
        <p:txBody>
          <a:bodyPr wrap="square" rtlCol="0">
            <a:spAutoFit/>
          </a:bodyPr>
          <a:lstStyle/>
          <a:p>
            <a:r>
              <a:rPr lang="en-US" b="1" dirty="0" smtClean="0">
                <a:solidFill>
                  <a:srgbClr val="FF0000"/>
                </a:solidFill>
              </a:rPr>
              <a:t>Few notes on the previous part  : </a:t>
            </a:r>
          </a:p>
          <a:p>
            <a:endParaRPr lang="en-US" b="1" dirty="0" smtClean="0">
              <a:solidFill>
                <a:srgbClr val="FF0000"/>
              </a:solidFill>
            </a:endParaRPr>
          </a:p>
          <a:p>
            <a:r>
              <a:rPr lang="en-US" b="1" dirty="0" smtClean="0">
                <a:solidFill>
                  <a:srgbClr val="FF0000"/>
                </a:solidFill>
              </a:rPr>
              <a:t>#Characteristic features :</a:t>
            </a:r>
          </a:p>
          <a:p>
            <a:r>
              <a:rPr lang="en-US" b="1" dirty="0" smtClean="0">
                <a:solidFill>
                  <a:srgbClr val="FF0000"/>
                </a:solidFill>
              </a:rPr>
              <a:t>1- early presentation (</a:t>
            </a:r>
            <a:r>
              <a:rPr lang="en-US" b="1" dirty="0" err="1" smtClean="0">
                <a:solidFill>
                  <a:srgbClr val="FF0000"/>
                </a:solidFill>
              </a:rPr>
              <a:t>neonat</a:t>
            </a:r>
            <a:r>
              <a:rPr lang="en-US" b="1" dirty="0" smtClean="0">
                <a:solidFill>
                  <a:srgbClr val="FF0000"/>
                </a:solidFill>
              </a:rPr>
              <a:t> or first few </a:t>
            </a:r>
            <a:r>
              <a:rPr lang="en-US" b="1" dirty="0" err="1" smtClean="0">
                <a:solidFill>
                  <a:srgbClr val="FF0000"/>
                </a:solidFill>
              </a:rPr>
              <a:t>monthes</a:t>
            </a:r>
            <a:r>
              <a:rPr lang="en-US" b="1" dirty="0" smtClean="0">
                <a:solidFill>
                  <a:srgbClr val="FF0000"/>
                </a:solidFill>
              </a:rPr>
              <a:t> of life)</a:t>
            </a:r>
          </a:p>
          <a:p>
            <a:r>
              <a:rPr lang="en-US" b="1" dirty="0" smtClean="0">
                <a:solidFill>
                  <a:srgbClr val="FF0000"/>
                </a:solidFill>
              </a:rPr>
              <a:t>2- CD markers : 2,3,4 and 8</a:t>
            </a:r>
          </a:p>
          <a:p>
            <a:r>
              <a:rPr lang="en-US" b="1" dirty="0" smtClean="0">
                <a:solidFill>
                  <a:srgbClr val="FF0000"/>
                </a:solidFill>
              </a:rPr>
              <a:t>3- opportunistic infections with viruses and fungi </a:t>
            </a:r>
            <a:r>
              <a:rPr lang="en-US" b="1" smtClean="0">
                <a:solidFill>
                  <a:srgbClr val="FF0000"/>
                </a:solidFill>
              </a:rPr>
              <a:t>, candidiasis </a:t>
            </a:r>
            <a:endParaRPr lang="en-US" b="1" dirty="0" smtClean="0">
              <a:solidFill>
                <a:srgbClr val="FF0000"/>
              </a:solidFill>
            </a:endParaRPr>
          </a:p>
          <a:p>
            <a:endParaRPr lang="en-US" b="1" dirty="0">
              <a:solidFill>
                <a:srgbClr val="FF0000"/>
              </a:solidFill>
            </a:endParaRPr>
          </a:p>
          <a:p>
            <a:r>
              <a:rPr lang="en-US" b="1" dirty="0" smtClean="0">
                <a:solidFill>
                  <a:srgbClr val="FF0000"/>
                </a:solidFill>
              </a:rPr>
              <a:t># most sever type is SCID </a:t>
            </a:r>
          </a:p>
          <a:p>
            <a:pPr marL="285750" indent="-285750">
              <a:buFontTx/>
              <a:buChar char="-"/>
            </a:pPr>
            <a:r>
              <a:rPr lang="en-US" b="1" dirty="0" smtClean="0">
                <a:solidFill>
                  <a:srgbClr val="FF0000"/>
                </a:solidFill>
              </a:rPr>
              <a:t>There are X-Linked or AR form</a:t>
            </a:r>
          </a:p>
          <a:p>
            <a:pPr marL="285750" indent="-285750">
              <a:buFontTx/>
              <a:buChar char="-"/>
            </a:pPr>
            <a:r>
              <a:rPr lang="en-US" b="1" dirty="0" smtClean="0">
                <a:solidFill>
                  <a:srgbClr val="FF0000"/>
                </a:solidFill>
              </a:rPr>
              <a:t>CBC screening for SCID : </a:t>
            </a:r>
            <a:r>
              <a:rPr lang="en-US" b="1" dirty="0" err="1" smtClean="0">
                <a:solidFill>
                  <a:srgbClr val="FF0000"/>
                </a:solidFill>
              </a:rPr>
              <a:t>lyphocytes</a:t>
            </a:r>
            <a:r>
              <a:rPr lang="en-US" b="1" dirty="0" smtClean="0">
                <a:solidFill>
                  <a:srgbClr val="FF0000"/>
                </a:solidFill>
              </a:rPr>
              <a:t> count less than 5 % is </a:t>
            </a:r>
            <a:r>
              <a:rPr lang="en-US" b="1" dirty="0" err="1" smtClean="0">
                <a:solidFill>
                  <a:srgbClr val="FF0000"/>
                </a:solidFill>
              </a:rPr>
              <a:t>suggistive</a:t>
            </a:r>
            <a:r>
              <a:rPr lang="en-US" b="1" dirty="0" smtClean="0">
                <a:solidFill>
                  <a:srgbClr val="FF0000"/>
                </a:solidFill>
              </a:rPr>
              <a:t> for SCID </a:t>
            </a:r>
          </a:p>
          <a:p>
            <a:pPr marL="285750" indent="-285750">
              <a:buFontTx/>
              <a:buChar char="-"/>
            </a:pPr>
            <a:r>
              <a:rPr lang="en-US" b="1" dirty="0" smtClean="0">
                <a:solidFill>
                  <a:srgbClr val="FF0000"/>
                </a:solidFill>
              </a:rPr>
              <a:t>TTT : most of time by bone marrow transplant(BMT)</a:t>
            </a:r>
          </a:p>
          <a:p>
            <a:pPr marL="285750" indent="-285750">
              <a:buFontTx/>
              <a:buChar char="-"/>
            </a:pPr>
            <a:endParaRPr lang="en-US" b="1" dirty="0">
              <a:solidFill>
                <a:srgbClr val="FF0000"/>
              </a:solidFill>
            </a:endParaRPr>
          </a:p>
          <a:p>
            <a:r>
              <a:rPr lang="en-US" b="1" dirty="0" smtClean="0">
                <a:solidFill>
                  <a:srgbClr val="FF0000"/>
                </a:solidFill>
              </a:rPr>
              <a:t>#other </a:t>
            </a:r>
            <a:r>
              <a:rPr lang="en-US" b="1" dirty="0">
                <a:solidFill>
                  <a:srgbClr val="FF0000"/>
                </a:solidFill>
              </a:rPr>
              <a:t>syndromes (</a:t>
            </a:r>
            <a:r>
              <a:rPr lang="en-US" b="1" dirty="0" err="1">
                <a:solidFill>
                  <a:srgbClr val="FF0000"/>
                </a:solidFill>
              </a:rPr>
              <a:t>DiGeorge's</a:t>
            </a:r>
            <a:r>
              <a:rPr lang="en-US" b="1" dirty="0">
                <a:solidFill>
                  <a:srgbClr val="FF0000"/>
                </a:solidFill>
              </a:rPr>
              <a:t> syndrome, </a:t>
            </a:r>
            <a:r>
              <a:rPr lang="en-US" b="1" dirty="0" err="1">
                <a:solidFill>
                  <a:srgbClr val="FF0000"/>
                </a:solidFill>
              </a:rPr>
              <a:t>Wiskott</a:t>
            </a:r>
            <a:r>
              <a:rPr lang="en-US" b="1" dirty="0">
                <a:solidFill>
                  <a:srgbClr val="FF0000"/>
                </a:solidFill>
              </a:rPr>
              <a:t>-Aldrich syndrome, </a:t>
            </a:r>
            <a:r>
              <a:rPr lang="en-US" b="1" dirty="0" smtClean="0">
                <a:solidFill>
                  <a:srgbClr val="FF0000"/>
                </a:solidFill>
              </a:rPr>
              <a:t>Ataxia-telangiectasia) &gt;&gt; know the </a:t>
            </a:r>
            <a:r>
              <a:rPr lang="en-US" b="1" dirty="0" err="1" smtClean="0">
                <a:solidFill>
                  <a:srgbClr val="FF0000"/>
                </a:solidFill>
              </a:rPr>
              <a:t>charasteristics</a:t>
            </a:r>
            <a:r>
              <a:rPr lang="en-US" b="1" dirty="0" smtClean="0">
                <a:solidFill>
                  <a:srgbClr val="FF0000"/>
                </a:solidFill>
              </a:rPr>
              <a:t> of them</a:t>
            </a:r>
          </a:p>
          <a:p>
            <a:r>
              <a:rPr lang="en-US" b="1" dirty="0" smtClean="0">
                <a:solidFill>
                  <a:srgbClr val="FF0000"/>
                </a:solidFill>
              </a:rPr>
              <a:t>- TTT : according to etiology but most time is (BMT)  </a:t>
            </a:r>
          </a:p>
        </p:txBody>
      </p:sp>
      <p:sp>
        <p:nvSpPr>
          <p:cNvPr id="5" name="نجمة ذات 5 نقاط 4"/>
          <p:cNvSpPr/>
          <p:nvPr/>
        </p:nvSpPr>
        <p:spPr>
          <a:xfrm>
            <a:off x="4724400" y="386862"/>
            <a:ext cx="644769" cy="5744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4739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554" y="1870570"/>
            <a:ext cx="8062912" cy="1470025"/>
          </a:xfrm>
        </p:spPr>
        <p:txBody>
          <a:bodyPr>
            <a:normAutofit fontScale="90000"/>
          </a:bodyPr>
          <a:lstStyle/>
          <a:p>
            <a:pPr algn="ctr"/>
            <a:r>
              <a:rPr lang="en-US" dirty="0">
                <a:solidFill>
                  <a:srgbClr val="FFFF00"/>
                </a:solidFill>
              </a:rPr>
              <a:t>COMPLEMENT</a:t>
            </a:r>
            <a:br>
              <a:rPr lang="en-US" dirty="0">
                <a:solidFill>
                  <a:srgbClr val="FFFF00"/>
                </a:solidFill>
              </a:rPr>
            </a:br>
            <a:r>
              <a:rPr lang="en-US" dirty="0">
                <a:solidFill>
                  <a:srgbClr val="FFFF00"/>
                </a:solidFill>
              </a:rPr>
              <a:t>SYSTEM</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2705565"/>
      </p:ext>
    </p:extLst>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The </a:t>
            </a:r>
            <a:r>
              <a:rPr lang="en-US" b="1" dirty="0">
                <a:solidFill>
                  <a:schemeClr val="bg1"/>
                </a:solidFill>
              </a:rPr>
              <a:t>complement system consists of plasma and membrane proteins</a:t>
            </a:r>
            <a:r>
              <a:rPr lang="en-US" dirty="0">
                <a:solidFill>
                  <a:schemeClr val="bg1"/>
                </a:solidFill>
              </a:rPr>
              <a:t> that function in the innate immune response as well as facilitate adaptive immunity. </a:t>
            </a:r>
          </a:p>
          <a:p>
            <a:r>
              <a:rPr lang="en-US" b="1" dirty="0">
                <a:solidFill>
                  <a:schemeClr val="bg1"/>
                </a:solidFill>
              </a:rPr>
              <a:t>Complement proteins can </a:t>
            </a:r>
            <a:r>
              <a:rPr lang="en-US" dirty="0">
                <a:solidFill>
                  <a:schemeClr val="bg1"/>
                </a:solidFill>
              </a:rPr>
              <a:t>kill pathogens with or without antibodies, </a:t>
            </a:r>
            <a:r>
              <a:rPr lang="en-US" dirty="0" err="1">
                <a:solidFill>
                  <a:schemeClr val="bg1"/>
                </a:solidFill>
              </a:rPr>
              <a:t>opsonize</a:t>
            </a:r>
            <a:r>
              <a:rPr lang="en-US" dirty="0">
                <a:solidFill>
                  <a:schemeClr val="bg1"/>
                </a:solidFill>
              </a:rPr>
              <a:t> pathogens to facilitate their uptake by phagocytes, or mediate inflammation.</a:t>
            </a:r>
          </a:p>
          <a:p>
            <a:r>
              <a:rPr lang="en-US" dirty="0">
                <a:solidFill>
                  <a:schemeClr val="bg1"/>
                </a:solidFill>
              </a:rPr>
              <a:t>The complement system can be activated through three pathways—classic, alternative, or </a:t>
            </a:r>
            <a:r>
              <a:rPr lang="en-US" dirty="0" err="1">
                <a:solidFill>
                  <a:schemeClr val="bg1"/>
                </a:solidFill>
              </a:rPr>
              <a:t>lectin</a:t>
            </a:r>
            <a:r>
              <a:rPr lang="en-US" dirty="0">
                <a:solidFill>
                  <a:schemeClr val="bg1"/>
                </a:solidFill>
              </a:rPr>
              <a:t> </a:t>
            </a:r>
          </a:p>
          <a:p>
            <a:r>
              <a:rPr lang="en-US" dirty="0">
                <a:solidFill>
                  <a:schemeClr val="bg1"/>
                </a:solidFill>
              </a:rPr>
              <a:t>Disorders of complement proteins can result from inherited deficiency or can be secondary to increased consumption.</a:t>
            </a:r>
          </a:p>
          <a:p>
            <a:pPr>
              <a:buNone/>
            </a:pPr>
            <a:endParaRPr lang="en-US" dirty="0"/>
          </a:p>
          <a:p>
            <a:pPr>
              <a:buNone/>
            </a:pPr>
            <a:endParaRPr lang="en-US" dirty="0"/>
          </a:p>
          <a:p>
            <a:endParaRPr lang="en-US" dirty="0"/>
          </a:p>
        </p:txBody>
      </p:sp>
    </p:spTree>
    <p:extLst>
      <p:ext uri="{BB962C8B-B14F-4D97-AF65-F5344CB8AC3E}">
        <p14:creationId xmlns:p14="http://schemas.microsoft.com/office/powerpoint/2010/main" val="3710407640"/>
      </p:ext>
    </p:extLst>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21" y="215497"/>
            <a:ext cx="7886700" cy="1325563"/>
          </a:xfrm>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solidFill>
                  <a:srgbClr val="FFFF00"/>
                </a:solidFill>
              </a:rPr>
              <a:t>WHAT INDICATES COMPLEMENT DEFECTS ?</a:t>
            </a:r>
          </a:p>
          <a:p>
            <a:endParaRPr lang="en-US" dirty="0">
              <a:solidFill>
                <a:schemeClr val="bg1"/>
              </a:solidFill>
            </a:endParaRPr>
          </a:p>
          <a:p>
            <a:r>
              <a:rPr lang="en-US" dirty="0">
                <a:solidFill>
                  <a:schemeClr val="bg1"/>
                </a:solidFill>
              </a:rPr>
              <a:t>Recurrent bacterial infections with extracellular encapsulated organisms, such as </a:t>
            </a:r>
            <a:r>
              <a:rPr lang="en-US" i="1" dirty="0">
                <a:solidFill>
                  <a:schemeClr val="bg1"/>
                </a:solidFill>
              </a:rPr>
              <a:t>S. </a:t>
            </a:r>
            <a:r>
              <a:rPr lang="en-US" i="1" dirty="0" err="1">
                <a:solidFill>
                  <a:schemeClr val="bg1"/>
                </a:solidFill>
              </a:rPr>
              <a:t>pneumoniae</a:t>
            </a:r>
            <a:r>
              <a:rPr lang="en-US" i="1" dirty="0">
                <a:solidFill>
                  <a:schemeClr val="bg1"/>
                </a:solidFill>
              </a:rPr>
              <a:t> and H. </a:t>
            </a:r>
            <a:r>
              <a:rPr lang="en-US" i="1" dirty="0" err="1">
                <a:solidFill>
                  <a:schemeClr val="bg1"/>
                </a:solidFill>
              </a:rPr>
              <a:t>influenzae</a:t>
            </a:r>
            <a:endParaRPr lang="en-US" i="1" dirty="0">
              <a:solidFill>
                <a:schemeClr val="bg1"/>
              </a:solidFill>
            </a:endParaRPr>
          </a:p>
          <a:p>
            <a:r>
              <a:rPr lang="en-US" dirty="0">
                <a:solidFill>
                  <a:schemeClr val="bg1"/>
                </a:solidFill>
              </a:rPr>
              <a:t>Susceptibility to recurrent infections with </a:t>
            </a:r>
            <a:r>
              <a:rPr lang="en-US" i="1" dirty="0" err="1">
                <a:solidFill>
                  <a:schemeClr val="bg1"/>
                </a:solidFill>
              </a:rPr>
              <a:t>Neisseria</a:t>
            </a:r>
            <a:r>
              <a:rPr lang="en-US" i="1" dirty="0">
                <a:solidFill>
                  <a:schemeClr val="bg1"/>
                </a:solidFill>
              </a:rPr>
              <a:t> meningitides</a:t>
            </a:r>
          </a:p>
          <a:p>
            <a:r>
              <a:rPr lang="en-US" dirty="0">
                <a:solidFill>
                  <a:schemeClr val="bg1"/>
                </a:solidFill>
              </a:rPr>
              <a:t>Increased incidence of autoimmune diseases</a:t>
            </a:r>
          </a:p>
          <a:p>
            <a:r>
              <a:rPr lang="en-US" dirty="0">
                <a:solidFill>
                  <a:schemeClr val="bg1"/>
                </a:solidFill>
              </a:rPr>
              <a:t>Severe or recurrent skin and respiratory tract infection </a:t>
            </a:r>
          </a:p>
          <a:p>
            <a:r>
              <a:rPr lang="en-US" dirty="0" err="1">
                <a:solidFill>
                  <a:schemeClr val="bg1"/>
                </a:solidFill>
              </a:rPr>
              <a:t>Angioedema</a:t>
            </a:r>
            <a:r>
              <a:rPr lang="en-US" dirty="0">
                <a:solidFill>
                  <a:schemeClr val="bg1"/>
                </a:solidFill>
              </a:rPr>
              <a:t> </a:t>
            </a:r>
          </a:p>
          <a:p>
            <a:endParaRPr lang="en-US" dirty="0"/>
          </a:p>
          <a:p>
            <a:endParaRPr lang="en-US" dirty="0"/>
          </a:p>
          <a:p>
            <a:endParaRPr lang="en-US" dirty="0"/>
          </a:p>
        </p:txBody>
      </p:sp>
    </p:spTree>
    <p:extLst>
      <p:ext uri="{BB962C8B-B14F-4D97-AF65-F5344CB8AC3E}">
        <p14:creationId xmlns:p14="http://schemas.microsoft.com/office/powerpoint/2010/main" val="1223423051"/>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chemeClr val="bg1"/>
                </a:solidFill>
              </a:rPr>
              <a:t>Deficiencies of </a:t>
            </a:r>
            <a:r>
              <a:rPr lang="en-US" b="1" dirty="0">
                <a:solidFill>
                  <a:schemeClr val="bg1"/>
                </a:solidFill>
              </a:rPr>
              <a:t>early components </a:t>
            </a:r>
            <a:r>
              <a:rPr lang="en-US" dirty="0">
                <a:solidFill>
                  <a:schemeClr val="bg1"/>
                </a:solidFill>
              </a:rPr>
              <a:t>of the classic pathway </a:t>
            </a:r>
            <a:r>
              <a:rPr lang="en-US" sz="3600" dirty="0">
                <a:solidFill>
                  <a:schemeClr val="bg1"/>
                </a:solidFill>
              </a:rPr>
              <a:t>(C1, C2, or C4) </a:t>
            </a:r>
            <a:r>
              <a:rPr lang="en-US" dirty="0">
                <a:solidFill>
                  <a:schemeClr val="bg1"/>
                </a:solidFill>
              </a:rPr>
              <a:t>are not usually associated with severe infections, although patients may have </a:t>
            </a:r>
            <a:r>
              <a:rPr lang="en-US" dirty="0">
                <a:solidFill>
                  <a:srgbClr val="FFFF00"/>
                </a:solidFill>
              </a:rPr>
              <a:t>recurrent </a:t>
            </a:r>
            <a:r>
              <a:rPr lang="en-US" dirty="0" err="1">
                <a:solidFill>
                  <a:srgbClr val="FFFF00"/>
                </a:solidFill>
              </a:rPr>
              <a:t>sinopulmonary</a:t>
            </a:r>
            <a:r>
              <a:rPr lang="en-US" dirty="0">
                <a:solidFill>
                  <a:srgbClr val="FFFF00"/>
                </a:solidFill>
              </a:rPr>
              <a:t> infections (and ear infections when young)with </a:t>
            </a:r>
            <a:r>
              <a:rPr lang="en-US" b="1" dirty="0">
                <a:solidFill>
                  <a:srgbClr val="FFFF00"/>
                </a:solidFill>
              </a:rPr>
              <a:t>encapsulated bacteria .</a:t>
            </a:r>
          </a:p>
          <a:p>
            <a:r>
              <a:rPr lang="en-US" dirty="0">
                <a:solidFill>
                  <a:schemeClr val="bg1"/>
                </a:solidFill>
              </a:rPr>
              <a:t>Also they have an increased incidence of </a:t>
            </a:r>
            <a:r>
              <a:rPr lang="en-US" b="1" dirty="0">
                <a:solidFill>
                  <a:srgbClr val="FFFF00"/>
                </a:solidFill>
              </a:rPr>
              <a:t>autoimmune diseases </a:t>
            </a:r>
            <a:r>
              <a:rPr lang="en-US" dirty="0">
                <a:solidFill>
                  <a:schemeClr val="bg1"/>
                </a:solidFill>
              </a:rPr>
              <a:t>especially systemic lupus </a:t>
            </a:r>
            <a:r>
              <a:rPr lang="en-US" dirty="0" err="1">
                <a:solidFill>
                  <a:schemeClr val="bg1"/>
                </a:solidFill>
              </a:rPr>
              <a:t>erythematosus</a:t>
            </a:r>
            <a:r>
              <a:rPr lang="en-US" dirty="0">
                <a:solidFill>
                  <a:schemeClr val="bg1"/>
                </a:solidFill>
              </a:rPr>
              <a:t> ( early onset SLE )</a:t>
            </a:r>
          </a:p>
        </p:txBody>
      </p:sp>
    </p:spTree>
    <p:extLst>
      <p:ext uri="{BB962C8B-B14F-4D97-AF65-F5344CB8AC3E}">
        <p14:creationId xmlns:p14="http://schemas.microsoft.com/office/powerpoint/2010/main" val="3963176837"/>
      </p:ext>
    </p:extLst>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600"/>
          </a:xfrm>
        </p:spPr>
        <p:txBody>
          <a:bodyPr>
            <a:normAutofit fontScale="77500" lnSpcReduction="20000"/>
          </a:bodyPr>
          <a:lstStyle/>
          <a:p>
            <a:r>
              <a:rPr lang="en-US" sz="3800" b="1" dirty="0">
                <a:solidFill>
                  <a:schemeClr val="bg1"/>
                </a:solidFill>
              </a:rPr>
              <a:t>C3 deficiency </a:t>
            </a:r>
            <a:r>
              <a:rPr lang="en-US" dirty="0">
                <a:solidFill>
                  <a:schemeClr val="bg1"/>
                </a:solidFill>
              </a:rPr>
              <a:t>( complete absence ) results in severe </a:t>
            </a:r>
            <a:r>
              <a:rPr lang="en-US" dirty="0" err="1">
                <a:solidFill>
                  <a:srgbClr val="FFFF00"/>
                </a:solidFill>
              </a:rPr>
              <a:t>pyogenic</a:t>
            </a:r>
            <a:r>
              <a:rPr lang="en-US" dirty="0">
                <a:solidFill>
                  <a:srgbClr val="FFFF00"/>
                </a:solidFill>
              </a:rPr>
              <a:t> infections with encapsulated bacteria, including  </a:t>
            </a:r>
            <a:r>
              <a:rPr lang="en-US" b="1" dirty="0" err="1">
                <a:solidFill>
                  <a:srgbClr val="FFFF00"/>
                </a:solidFill>
              </a:rPr>
              <a:t>S.pneumoniae</a:t>
            </a:r>
            <a:r>
              <a:rPr lang="en-US" b="1" dirty="0">
                <a:solidFill>
                  <a:srgbClr val="FFFF00"/>
                </a:solidFill>
              </a:rPr>
              <a:t> and </a:t>
            </a:r>
            <a:r>
              <a:rPr lang="en-US" b="1" dirty="0" err="1">
                <a:solidFill>
                  <a:srgbClr val="FFFF00"/>
                </a:solidFill>
              </a:rPr>
              <a:t>H.influenzae</a:t>
            </a:r>
            <a:r>
              <a:rPr lang="en-US" b="1" dirty="0">
                <a:solidFill>
                  <a:srgbClr val="FFFF00"/>
                </a:solidFill>
              </a:rPr>
              <a:t> . </a:t>
            </a:r>
            <a:r>
              <a:rPr lang="en-US" dirty="0">
                <a:solidFill>
                  <a:schemeClr val="bg1"/>
                </a:solidFill>
              </a:rPr>
              <a:t>With time, as specific antibodies formed against these organisms, infections become less frequent and less severe</a:t>
            </a:r>
          </a:p>
          <a:p>
            <a:r>
              <a:rPr lang="en-US" sz="3800" b="1" dirty="0">
                <a:solidFill>
                  <a:schemeClr val="bg1"/>
                </a:solidFill>
              </a:rPr>
              <a:t>C5-C9 deficiency</a:t>
            </a:r>
            <a:r>
              <a:rPr lang="en-US" sz="3800" dirty="0">
                <a:solidFill>
                  <a:schemeClr val="bg1"/>
                </a:solidFill>
              </a:rPr>
              <a:t> </a:t>
            </a:r>
            <a:r>
              <a:rPr lang="en-US" dirty="0">
                <a:solidFill>
                  <a:schemeClr val="bg1"/>
                </a:solidFill>
              </a:rPr>
              <a:t>, Membrane attack complex deficiency is also called </a:t>
            </a:r>
            <a:r>
              <a:rPr lang="en-US" sz="3300" b="1" dirty="0">
                <a:solidFill>
                  <a:schemeClr val="bg1"/>
                </a:solidFill>
              </a:rPr>
              <a:t>terminal complement deficiency. </a:t>
            </a:r>
            <a:r>
              <a:rPr lang="en-US" dirty="0">
                <a:solidFill>
                  <a:schemeClr val="bg1"/>
                </a:solidFill>
              </a:rPr>
              <a:t>These</a:t>
            </a:r>
            <a:r>
              <a:rPr lang="en-US" b="1" dirty="0">
                <a:solidFill>
                  <a:schemeClr val="bg1"/>
                </a:solidFill>
              </a:rPr>
              <a:t> </a:t>
            </a:r>
            <a:r>
              <a:rPr lang="en-US" dirty="0">
                <a:solidFill>
                  <a:schemeClr val="bg1"/>
                </a:solidFill>
              </a:rPr>
              <a:t>terminal compliments form the MAC that is responsible for the </a:t>
            </a:r>
            <a:r>
              <a:rPr lang="en-US" dirty="0" err="1">
                <a:solidFill>
                  <a:schemeClr val="bg1"/>
                </a:solidFill>
              </a:rPr>
              <a:t>lysis</a:t>
            </a:r>
            <a:r>
              <a:rPr lang="en-US" dirty="0">
                <a:solidFill>
                  <a:schemeClr val="bg1"/>
                </a:solidFill>
              </a:rPr>
              <a:t> of </a:t>
            </a:r>
            <a:r>
              <a:rPr lang="en-US" dirty="0" err="1">
                <a:solidFill>
                  <a:schemeClr val="bg1"/>
                </a:solidFill>
              </a:rPr>
              <a:t>Neisseria</a:t>
            </a:r>
            <a:r>
              <a:rPr lang="en-US" dirty="0">
                <a:solidFill>
                  <a:schemeClr val="bg1"/>
                </a:solidFill>
              </a:rPr>
              <a:t> and other gram-negative bacteria . So if you have a patient with </a:t>
            </a:r>
            <a:r>
              <a:rPr lang="en-US" b="1" dirty="0">
                <a:solidFill>
                  <a:srgbClr val="FFFF00"/>
                </a:solidFill>
              </a:rPr>
              <a:t>invasive  pneumococcal or meningococcal disease </a:t>
            </a:r>
            <a:r>
              <a:rPr lang="en-US" dirty="0">
                <a:solidFill>
                  <a:schemeClr val="bg1"/>
                </a:solidFill>
              </a:rPr>
              <a:t>chick for a complement deficiency . These patients must be </a:t>
            </a:r>
            <a:r>
              <a:rPr lang="en-US" b="1" dirty="0">
                <a:solidFill>
                  <a:schemeClr val="bg1"/>
                </a:solidFill>
              </a:rPr>
              <a:t>immunized</a:t>
            </a:r>
            <a:r>
              <a:rPr lang="en-US" dirty="0">
                <a:solidFill>
                  <a:schemeClr val="bg1"/>
                </a:solidFill>
              </a:rPr>
              <a:t> </a:t>
            </a:r>
            <a:r>
              <a:rPr lang="en-US" b="1" dirty="0">
                <a:solidFill>
                  <a:schemeClr val="bg1"/>
                </a:solidFill>
              </a:rPr>
              <a:t>against </a:t>
            </a:r>
            <a:r>
              <a:rPr lang="en-US" dirty="0">
                <a:solidFill>
                  <a:schemeClr val="bg1"/>
                </a:solidFill>
              </a:rPr>
              <a:t>encapsulated organisms</a:t>
            </a:r>
          </a:p>
        </p:txBody>
      </p:sp>
    </p:spTree>
    <p:extLst>
      <p:ext uri="{BB962C8B-B14F-4D97-AF65-F5344CB8AC3E}">
        <p14:creationId xmlns:p14="http://schemas.microsoft.com/office/powerpoint/2010/main" val="2731230475"/>
      </p:ext>
    </p:extLst>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Congenital deficiency of </a:t>
            </a:r>
            <a:r>
              <a:rPr lang="en-US" b="1" dirty="0">
                <a:solidFill>
                  <a:schemeClr val="bg1"/>
                </a:solidFill>
              </a:rPr>
              <a:t>C1-inhibitor</a:t>
            </a:r>
            <a:r>
              <a:rPr lang="en-US" dirty="0">
                <a:solidFill>
                  <a:schemeClr val="bg1"/>
                </a:solidFill>
              </a:rPr>
              <a:t> results in </a:t>
            </a:r>
            <a:r>
              <a:rPr lang="en-US" b="1" dirty="0">
                <a:solidFill>
                  <a:srgbClr val="FFFF00"/>
                </a:solidFill>
              </a:rPr>
              <a:t>hereditary </a:t>
            </a:r>
            <a:r>
              <a:rPr lang="en-US" b="1" dirty="0" err="1">
                <a:solidFill>
                  <a:srgbClr val="FFFF00"/>
                </a:solidFill>
              </a:rPr>
              <a:t>angioedema</a:t>
            </a:r>
            <a:r>
              <a:rPr lang="en-US" b="1" dirty="0">
                <a:solidFill>
                  <a:srgbClr val="FFFF00"/>
                </a:solidFill>
              </a:rPr>
              <a:t>, </a:t>
            </a:r>
            <a:r>
              <a:rPr lang="en-US" dirty="0">
                <a:solidFill>
                  <a:schemeClr val="bg1"/>
                </a:solidFill>
              </a:rPr>
              <a:t>characterized by recurrent episodes of </a:t>
            </a:r>
            <a:r>
              <a:rPr lang="en-US" b="1" dirty="0" err="1">
                <a:solidFill>
                  <a:schemeClr val="bg1"/>
                </a:solidFill>
              </a:rPr>
              <a:t>nonpruritic</a:t>
            </a:r>
            <a:r>
              <a:rPr lang="en-US" dirty="0">
                <a:solidFill>
                  <a:schemeClr val="bg1"/>
                </a:solidFill>
              </a:rPr>
              <a:t> </a:t>
            </a:r>
            <a:r>
              <a:rPr lang="en-US" dirty="0" err="1">
                <a:solidFill>
                  <a:schemeClr val="bg1"/>
                </a:solidFill>
              </a:rPr>
              <a:t>angioedema</a:t>
            </a:r>
            <a:r>
              <a:rPr lang="en-US" dirty="0">
                <a:solidFill>
                  <a:schemeClr val="bg1"/>
                </a:solidFill>
              </a:rPr>
              <a:t> lasting 48 to 72 hours, which occur spontaneously or after minor trauma, stress, or anxiety</a:t>
            </a:r>
            <a:r>
              <a:rPr lang="en-US" dirty="0"/>
              <a:t>.</a:t>
            </a:r>
          </a:p>
          <a:p>
            <a:r>
              <a:rPr lang="en-US" dirty="0">
                <a:solidFill>
                  <a:schemeClr val="bg1"/>
                </a:solidFill>
              </a:rPr>
              <a:t> </a:t>
            </a:r>
            <a:r>
              <a:rPr lang="en-US" b="1" dirty="0" err="1">
                <a:solidFill>
                  <a:schemeClr val="bg1"/>
                </a:solidFill>
              </a:rPr>
              <a:t>Angioedema</a:t>
            </a:r>
            <a:r>
              <a:rPr lang="en-US" b="1" dirty="0">
                <a:solidFill>
                  <a:schemeClr val="bg1"/>
                </a:solidFill>
              </a:rPr>
              <a:t> </a:t>
            </a:r>
            <a:r>
              <a:rPr lang="en-US" dirty="0">
                <a:solidFill>
                  <a:schemeClr val="bg1"/>
                </a:solidFill>
              </a:rPr>
              <a:t>can cause </a:t>
            </a:r>
            <a:r>
              <a:rPr lang="en-US" dirty="0">
                <a:solidFill>
                  <a:srgbClr val="FFFF00"/>
                </a:solidFill>
              </a:rPr>
              <a:t>acute abdominal pain </a:t>
            </a:r>
            <a:r>
              <a:rPr lang="en-US" dirty="0">
                <a:solidFill>
                  <a:schemeClr val="bg1"/>
                </a:solidFill>
              </a:rPr>
              <a:t>and </a:t>
            </a:r>
            <a:r>
              <a:rPr lang="en-US" dirty="0">
                <a:solidFill>
                  <a:srgbClr val="FFFF00"/>
                </a:solidFill>
              </a:rPr>
              <a:t>extremity swelling ; edema of the upper airway</a:t>
            </a:r>
          </a:p>
          <a:p>
            <a:pPr>
              <a:buNone/>
            </a:pPr>
            <a:r>
              <a:rPr lang="en-US" dirty="0">
                <a:solidFill>
                  <a:srgbClr val="FFFF00"/>
                </a:solidFill>
              </a:rPr>
              <a:t> ( laryngeal edema ) </a:t>
            </a:r>
            <a:r>
              <a:rPr lang="en-US" dirty="0">
                <a:solidFill>
                  <a:schemeClr val="bg1"/>
                </a:solidFill>
              </a:rPr>
              <a:t>which may lead to </a:t>
            </a:r>
            <a:r>
              <a:rPr lang="en-US" b="1" dirty="0">
                <a:solidFill>
                  <a:schemeClr val="bg1"/>
                </a:solidFill>
              </a:rPr>
              <a:t>respiratory arrest </a:t>
            </a:r>
            <a:r>
              <a:rPr lang="en-US" dirty="0">
                <a:solidFill>
                  <a:schemeClr val="bg1"/>
                </a:solidFill>
              </a:rPr>
              <a:t>could be life threatening and may necessitate emergency </a:t>
            </a:r>
            <a:r>
              <a:rPr lang="en-US" dirty="0" err="1">
                <a:solidFill>
                  <a:schemeClr val="bg1"/>
                </a:solidFill>
              </a:rPr>
              <a:t>tracheostomy</a:t>
            </a:r>
            <a:r>
              <a:rPr lang="en-US" dirty="0">
                <a:solidFill>
                  <a:schemeClr val="bg1"/>
                </a:solidFill>
              </a:rPr>
              <a:t>.</a:t>
            </a:r>
          </a:p>
          <a:p>
            <a:endParaRPr lang="en-US" dirty="0"/>
          </a:p>
        </p:txBody>
      </p:sp>
    </p:spTree>
    <p:extLst>
      <p:ext uri="{BB962C8B-B14F-4D97-AF65-F5344CB8AC3E}">
        <p14:creationId xmlns:p14="http://schemas.microsoft.com/office/powerpoint/2010/main" val="640638774"/>
      </p:ext>
    </p:extLst>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16923" y="93785"/>
            <a:ext cx="2473570" cy="1399032"/>
          </a:xfrm>
        </p:spPr>
        <p:txBody>
          <a:bodyPr/>
          <a:lstStyle/>
          <a:p>
            <a:r>
              <a:rPr lang="ar-JO" dirty="0" smtClean="0"/>
              <a:t>الصافي </a:t>
            </a:r>
            <a:endParaRPr lang="en-US" dirty="0"/>
          </a:p>
        </p:txBody>
      </p:sp>
      <p:sp>
        <p:nvSpPr>
          <p:cNvPr id="3" name="عنصر نائب للمحتوى 2"/>
          <p:cNvSpPr>
            <a:spLocks noGrp="1"/>
          </p:cNvSpPr>
          <p:nvPr>
            <p:ph idx="1"/>
          </p:nvPr>
        </p:nvSpPr>
        <p:spPr>
          <a:xfrm>
            <a:off x="140676" y="1238039"/>
            <a:ext cx="9003324" cy="5022084"/>
          </a:xfrm>
        </p:spPr>
        <p:txBody>
          <a:bodyPr>
            <a:normAutofit fontScale="92500" lnSpcReduction="10000"/>
          </a:bodyPr>
          <a:lstStyle/>
          <a:p>
            <a:r>
              <a:rPr lang="en-US" sz="2000" b="1" dirty="0" smtClean="0">
                <a:solidFill>
                  <a:srgbClr val="FFC000"/>
                </a:solidFill>
              </a:rPr>
              <a:t>Complement related diseases : </a:t>
            </a:r>
          </a:p>
          <a:p>
            <a:pPr marL="64008" indent="0">
              <a:buNone/>
            </a:pPr>
            <a:endParaRPr lang="en-US" sz="2000" dirty="0" smtClean="0">
              <a:solidFill>
                <a:srgbClr val="FFC000"/>
              </a:solidFill>
            </a:endParaRPr>
          </a:p>
          <a:p>
            <a:pPr marL="64008" indent="0">
              <a:buNone/>
            </a:pPr>
            <a:r>
              <a:rPr lang="en-US" sz="2000" b="1" dirty="0">
                <a:solidFill>
                  <a:srgbClr val="FFC000"/>
                </a:solidFill>
              </a:rPr>
              <a:t>1-hereditary </a:t>
            </a:r>
            <a:r>
              <a:rPr lang="en-US" sz="2000" b="1" dirty="0" smtClean="0">
                <a:solidFill>
                  <a:srgbClr val="FFC000"/>
                </a:solidFill>
              </a:rPr>
              <a:t>angioedema </a:t>
            </a:r>
          </a:p>
          <a:p>
            <a:pPr marL="64008" indent="0">
              <a:buNone/>
            </a:pPr>
            <a:r>
              <a:rPr lang="en-US" sz="1600" dirty="0">
                <a:solidFill>
                  <a:srgbClr val="FFC000"/>
                </a:solidFill>
              </a:rPr>
              <a:t># Congenital deficiency of </a:t>
            </a:r>
            <a:r>
              <a:rPr lang="en-US" sz="1600" dirty="0" smtClean="0">
                <a:solidFill>
                  <a:srgbClr val="FFC000"/>
                </a:solidFill>
              </a:rPr>
              <a:t>C1-inhibitor enzyme  </a:t>
            </a:r>
          </a:p>
          <a:p>
            <a:pPr marL="64008" indent="0">
              <a:buNone/>
            </a:pPr>
            <a:r>
              <a:rPr lang="en-US" sz="1600" dirty="0" smtClean="0">
                <a:solidFill>
                  <a:srgbClr val="FFC000"/>
                </a:solidFill>
              </a:rPr>
              <a:t># accumulation of </a:t>
            </a:r>
            <a:r>
              <a:rPr lang="en-US" sz="1600" dirty="0" err="1" smtClean="0">
                <a:solidFill>
                  <a:srgbClr val="FFC000"/>
                </a:solidFill>
              </a:rPr>
              <a:t>bradykinine</a:t>
            </a:r>
            <a:r>
              <a:rPr lang="en-US" sz="1600" dirty="0" smtClean="0">
                <a:solidFill>
                  <a:srgbClr val="FFC000"/>
                </a:solidFill>
              </a:rPr>
              <a:t> results in recurrent angioedema and swelling but </a:t>
            </a:r>
            <a:r>
              <a:rPr lang="en-US" sz="1600" u="sng" dirty="0" smtClean="0">
                <a:solidFill>
                  <a:srgbClr val="FFC000"/>
                </a:solidFill>
              </a:rPr>
              <a:t>no itching </a:t>
            </a:r>
          </a:p>
          <a:p>
            <a:pPr marL="64008" indent="0">
              <a:buNone/>
            </a:pPr>
            <a:endParaRPr lang="en-US" sz="2000" u="sng" dirty="0">
              <a:solidFill>
                <a:srgbClr val="FFC000"/>
              </a:solidFill>
            </a:endParaRPr>
          </a:p>
          <a:p>
            <a:pPr marL="64008" indent="0">
              <a:buNone/>
            </a:pPr>
            <a:r>
              <a:rPr lang="en-US" sz="2000" b="1" dirty="0" smtClean="0">
                <a:solidFill>
                  <a:srgbClr val="FFC000"/>
                </a:solidFill>
              </a:rPr>
              <a:t>2- immunodeficiency</a:t>
            </a:r>
          </a:p>
          <a:p>
            <a:pPr marL="64008" indent="0">
              <a:buNone/>
            </a:pPr>
            <a:r>
              <a:rPr lang="en-US" sz="1600" dirty="0" smtClean="0">
                <a:solidFill>
                  <a:srgbClr val="FFC000"/>
                </a:solidFill>
              </a:rPr>
              <a:t>A-  early complement deficiency (c1,2,3) : recurrent  </a:t>
            </a:r>
            <a:r>
              <a:rPr lang="en-US" sz="1600" dirty="0" err="1" smtClean="0">
                <a:solidFill>
                  <a:srgbClr val="FFC000"/>
                </a:solidFill>
              </a:rPr>
              <a:t>sinopulmonary</a:t>
            </a:r>
            <a:r>
              <a:rPr lang="en-US" sz="1600" dirty="0" smtClean="0">
                <a:solidFill>
                  <a:srgbClr val="FFC000"/>
                </a:solidFill>
              </a:rPr>
              <a:t> infections  and encapsulated  infections. </a:t>
            </a:r>
          </a:p>
          <a:p>
            <a:pPr marL="64008" indent="0">
              <a:buNone/>
            </a:pPr>
            <a:r>
              <a:rPr lang="en-US" sz="1600" dirty="0">
                <a:solidFill>
                  <a:srgbClr val="FFC000"/>
                </a:solidFill>
              </a:rPr>
              <a:t> </a:t>
            </a:r>
            <a:r>
              <a:rPr lang="en-US" sz="1600" dirty="0" smtClean="0">
                <a:solidFill>
                  <a:srgbClr val="FFC000"/>
                </a:solidFill>
              </a:rPr>
              <a:t>Also </a:t>
            </a:r>
            <a:r>
              <a:rPr lang="en-US" sz="1600" dirty="0" err="1" smtClean="0">
                <a:solidFill>
                  <a:srgbClr val="FFC000"/>
                </a:solidFill>
              </a:rPr>
              <a:t>conginital</a:t>
            </a:r>
            <a:r>
              <a:rPr lang="en-US" sz="1600" dirty="0" smtClean="0">
                <a:solidFill>
                  <a:srgbClr val="FFC000"/>
                </a:solidFill>
              </a:rPr>
              <a:t> early complement </a:t>
            </a:r>
            <a:r>
              <a:rPr lang="en-US" sz="1600" dirty="0" err="1" smtClean="0">
                <a:solidFill>
                  <a:srgbClr val="FFC000"/>
                </a:solidFill>
              </a:rPr>
              <a:t>def</a:t>
            </a:r>
            <a:r>
              <a:rPr lang="en-US" sz="1600" dirty="0" smtClean="0">
                <a:solidFill>
                  <a:srgbClr val="FFC000"/>
                </a:solidFill>
              </a:rPr>
              <a:t> may give picture similar to SLE </a:t>
            </a:r>
            <a:r>
              <a:rPr lang="en-US" sz="1500" dirty="0" smtClean="0">
                <a:solidFill>
                  <a:srgbClr val="FFC000"/>
                </a:solidFill>
              </a:rPr>
              <a:t>( </a:t>
            </a:r>
            <a:r>
              <a:rPr lang="en-US" sz="1500" dirty="0" err="1" smtClean="0">
                <a:solidFill>
                  <a:srgbClr val="FFC000"/>
                </a:solidFill>
              </a:rPr>
              <a:t>especialy</a:t>
            </a:r>
            <a:r>
              <a:rPr lang="en-US" sz="1500" dirty="0" smtClean="0">
                <a:solidFill>
                  <a:srgbClr val="FFC000"/>
                </a:solidFill>
              </a:rPr>
              <a:t> c3 deficiency)</a:t>
            </a:r>
          </a:p>
          <a:p>
            <a:pPr marL="64008" indent="0">
              <a:buNone/>
            </a:pPr>
            <a:endParaRPr lang="en-US" sz="1600" dirty="0" smtClean="0">
              <a:solidFill>
                <a:srgbClr val="FFC000"/>
              </a:solidFill>
            </a:endParaRPr>
          </a:p>
          <a:p>
            <a:pPr marL="64008" indent="0">
              <a:buNone/>
            </a:pPr>
            <a:r>
              <a:rPr lang="en-US" sz="1600" dirty="0" smtClean="0">
                <a:solidFill>
                  <a:srgbClr val="FFC000"/>
                </a:solidFill>
              </a:rPr>
              <a:t>B- terminal complement deficiency ( membrane attack complex _ MAC) (c5,6,7,8,9) : recurrent </a:t>
            </a:r>
            <a:r>
              <a:rPr lang="en-US" sz="1600" dirty="0">
                <a:solidFill>
                  <a:srgbClr val="FFC000"/>
                </a:solidFill>
              </a:rPr>
              <a:t>Neisseria </a:t>
            </a:r>
            <a:r>
              <a:rPr lang="en-US" sz="1600" dirty="0" err="1" smtClean="0">
                <a:solidFill>
                  <a:srgbClr val="FFC000"/>
                </a:solidFill>
              </a:rPr>
              <a:t>meningitidis</a:t>
            </a:r>
            <a:endParaRPr lang="en-US" sz="1600" dirty="0" smtClean="0">
              <a:solidFill>
                <a:srgbClr val="FFC000"/>
              </a:solidFill>
            </a:endParaRPr>
          </a:p>
          <a:p>
            <a:pPr marL="64008" indent="0">
              <a:buNone/>
            </a:pPr>
            <a:endParaRPr lang="en-US" sz="2000" b="1" dirty="0">
              <a:solidFill>
                <a:srgbClr val="FFC000"/>
              </a:solidFill>
            </a:endParaRPr>
          </a:p>
          <a:p>
            <a:pPr marL="64008" indent="0">
              <a:buNone/>
            </a:pPr>
            <a:r>
              <a:rPr lang="en-US" sz="2000" b="1" dirty="0" smtClean="0">
                <a:solidFill>
                  <a:srgbClr val="FFC000"/>
                </a:solidFill>
              </a:rPr>
              <a:t>3- complement deficiency related to :</a:t>
            </a:r>
          </a:p>
          <a:p>
            <a:pPr marL="64008" indent="0">
              <a:buNone/>
            </a:pPr>
            <a:r>
              <a:rPr lang="en-US" sz="1700" dirty="0" smtClean="0">
                <a:solidFill>
                  <a:srgbClr val="FFC000"/>
                </a:solidFill>
              </a:rPr>
              <a:t>1- nephritis : post streptococcal GM </a:t>
            </a:r>
          </a:p>
          <a:p>
            <a:pPr marL="64008" indent="0">
              <a:buNone/>
            </a:pPr>
            <a:r>
              <a:rPr lang="en-US" sz="1700" dirty="0" smtClean="0">
                <a:solidFill>
                  <a:srgbClr val="FFC000"/>
                </a:solidFill>
              </a:rPr>
              <a:t>2- Autoimmune disease : SLE ( </a:t>
            </a:r>
            <a:r>
              <a:rPr lang="en-US" sz="1700" dirty="0" err="1" smtClean="0">
                <a:solidFill>
                  <a:srgbClr val="FFC000"/>
                </a:solidFill>
              </a:rPr>
              <a:t>especialy</a:t>
            </a:r>
            <a:r>
              <a:rPr lang="en-US" sz="1700" dirty="0" smtClean="0">
                <a:solidFill>
                  <a:srgbClr val="FFC000"/>
                </a:solidFill>
              </a:rPr>
              <a:t>  low c3,4)</a:t>
            </a:r>
            <a:endParaRPr lang="en-US" sz="1700" dirty="0">
              <a:solidFill>
                <a:srgbClr val="FFC000"/>
              </a:solidFill>
            </a:endParaRPr>
          </a:p>
        </p:txBody>
      </p:sp>
      <p:sp>
        <p:nvSpPr>
          <p:cNvPr id="4" name="نجمة ذات 5 نقاط 3"/>
          <p:cNvSpPr/>
          <p:nvPr/>
        </p:nvSpPr>
        <p:spPr>
          <a:xfrm>
            <a:off x="574431" y="140677"/>
            <a:ext cx="1430215" cy="9847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20279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1"/>
            <a:ext cx="6172200" cy="6858000"/>
          </a:xfrm>
          <a:prstGeom prst="rect">
            <a:avLst/>
          </a:prstGeom>
          <a:noFill/>
          <a:ln w="9525">
            <a:noFill/>
            <a:miter lim="800000"/>
            <a:headEnd/>
            <a:tailEnd/>
          </a:ln>
          <a:effectLst/>
        </p:spPr>
      </p:pic>
    </p:spTree>
    <p:extLst>
      <p:ext uri="{BB962C8B-B14F-4D97-AF65-F5344CB8AC3E}">
        <p14:creationId xmlns:p14="http://schemas.microsoft.com/office/powerpoint/2010/main" val="328065879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Prevalence </a:t>
            </a:r>
            <a:endParaRPr lang="en-US" dirty="0"/>
          </a:p>
        </p:txBody>
      </p:sp>
      <p:sp>
        <p:nvSpPr>
          <p:cNvPr id="3" name="Content Placeholder 2"/>
          <p:cNvSpPr>
            <a:spLocks noGrp="1"/>
          </p:cNvSpPr>
          <p:nvPr>
            <p:ph idx="1"/>
          </p:nvPr>
        </p:nvSpPr>
        <p:spPr>
          <a:xfrm>
            <a:off x="1167062" y="3541393"/>
            <a:ext cx="5161548" cy="540963"/>
          </a:xfrm>
        </p:spPr>
        <p:txBody>
          <a:bodyPr/>
          <a:lstStyle/>
          <a:p>
            <a:pPr marL="0" indent="0">
              <a:buNone/>
            </a:pPr>
            <a:r>
              <a:rPr lang="en-US" sz="2800" dirty="0">
                <a:solidFill>
                  <a:schemeClr val="bg1"/>
                </a:solidFill>
                <a:sym typeface="Wingdings" panose="05000000000000000000" pitchFamily="2" charset="2"/>
              </a:rPr>
              <a:t> </a:t>
            </a:r>
            <a:r>
              <a:rPr lang="en-US" sz="2800" dirty="0">
                <a:solidFill>
                  <a:schemeClr val="bg1"/>
                </a:solidFill>
              </a:rPr>
              <a:t>90% have secondary cause</a:t>
            </a:r>
          </a:p>
        </p:txBody>
      </p:sp>
      <p:sp>
        <p:nvSpPr>
          <p:cNvPr id="4"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5" name="Text Box 4"/>
          <p:cNvSpPr txBox="1">
            <a:spLocks noChangeArrowheads="1"/>
          </p:cNvSpPr>
          <p:nvPr/>
        </p:nvSpPr>
        <p:spPr bwMode="auto">
          <a:xfrm>
            <a:off x="702983" y="2227669"/>
            <a:ext cx="775521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ar-SA" sz="2000" b="1" dirty="0">
                <a:solidFill>
                  <a:srgbClr val="FFFF00"/>
                </a:solidFill>
                <a:effectLst>
                  <a:outerShdw blurRad="38100" dist="38100" dir="2700000" algn="tl">
                    <a:srgbClr val="000000"/>
                  </a:outerShdw>
                </a:effectLst>
                <a:latin typeface="Arial" panose="020B0604020202020204" pitchFamily="34" charset="0"/>
                <a:sym typeface="Webdings" panose="05030102010509060703" pitchFamily="18" charset="2"/>
              </a:rPr>
              <a:t></a:t>
            </a:r>
            <a:r>
              <a:rPr lang="en-US" altLang="ar-SA" sz="2400" b="1" dirty="0">
                <a:solidFill>
                  <a:srgbClr val="FFFFFF"/>
                </a:solidFill>
                <a:latin typeface="Arial" panose="020B0604020202020204" pitchFamily="34" charset="0"/>
              </a:rPr>
              <a:t> </a:t>
            </a:r>
            <a:r>
              <a:rPr lang="en-US" sz="2800" dirty="0">
                <a:solidFill>
                  <a:schemeClr val="bg1"/>
                </a:solidFill>
              </a:rPr>
              <a:t>Most children with recurrent infections don’t have primary immunodeficiency </a:t>
            </a:r>
          </a:p>
          <a:p>
            <a:pPr eaLnBrk="0" fontAlgn="base" hangingPunct="0">
              <a:spcBef>
                <a:spcPct val="0"/>
              </a:spcBef>
              <a:spcAft>
                <a:spcPct val="0"/>
              </a:spcAft>
            </a:pPr>
            <a:endParaRPr lang="en-US" sz="2800" dirty="0">
              <a:solidFill>
                <a:schemeClr val="bg1"/>
              </a:solidFill>
            </a:endParaRPr>
          </a:p>
          <a:p>
            <a:pPr eaLnBrk="0" fontAlgn="base" hangingPunct="0">
              <a:spcBef>
                <a:spcPct val="0"/>
              </a:spcBef>
              <a:spcAft>
                <a:spcPct val="0"/>
              </a:spcAft>
            </a:pPr>
            <a:r>
              <a:rPr lang="en-US" altLang="ar-SA" sz="2400" b="1" dirty="0">
                <a:solidFill>
                  <a:srgbClr val="FFFFFF"/>
                </a:solidFill>
                <a:latin typeface="Arial" panose="020B0604020202020204" pitchFamily="34" charset="0"/>
              </a:rPr>
              <a:t>        </a:t>
            </a:r>
          </a:p>
        </p:txBody>
      </p:sp>
    </p:spTree>
    <p:extLst>
      <p:ext uri="{BB962C8B-B14F-4D97-AF65-F5344CB8AC3E}">
        <p14:creationId xmlns:p14="http://schemas.microsoft.com/office/powerpoint/2010/main" val="21785311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APPROACH TO CHILD WITH IMMUNEDEFICIENCY </a:t>
            </a:r>
            <a:endParaRPr lang="ar-JO" dirty="0"/>
          </a:p>
        </p:txBody>
      </p:sp>
      <p:sp>
        <p:nvSpPr>
          <p:cNvPr id="3" name="عنوان فرعي 2"/>
          <p:cNvSpPr>
            <a:spLocks noGrp="1"/>
          </p:cNvSpPr>
          <p:nvPr>
            <p:ph type="subTitle" idx="1"/>
          </p:nvPr>
        </p:nvSpPr>
        <p:spPr/>
        <p:txBody>
          <a:bodyPr/>
          <a:lstStyle/>
          <a:p>
            <a:r>
              <a:rPr lang="ar-JO" dirty="0" smtClean="0"/>
              <a:t>  </a:t>
            </a:r>
            <a:r>
              <a:rPr lang="en-US" dirty="0" smtClean="0"/>
              <a:t>Done by :</a:t>
            </a:r>
          </a:p>
          <a:p>
            <a:r>
              <a:rPr lang="en-US" dirty="0" smtClean="0"/>
              <a:t>Omar </a:t>
            </a:r>
            <a:r>
              <a:rPr lang="en-US" dirty="0" err="1" smtClean="0"/>
              <a:t>jasser</a:t>
            </a:r>
            <a:r>
              <a:rPr lang="en-US" dirty="0" smtClean="0"/>
              <a:t> </a:t>
            </a:r>
          </a:p>
          <a:p>
            <a:endParaRPr lang="en-US" dirty="0" smtClean="0"/>
          </a:p>
          <a:p>
            <a:endParaRPr lang="ar-JO" dirty="0"/>
          </a:p>
        </p:txBody>
      </p:sp>
    </p:spTree>
    <p:extLst>
      <p:ext uri="{BB962C8B-B14F-4D97-AF65-F5344CB8AC3E}">
        <p14:creationId xmlns:p14="http://schemas.microsoft.com/office/powerpoint/2010/main" val="37784173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JO" dirty="0"/>
          </a:p>
        </p:txBody>
      </p:sp>
      <p:sp>
        <p:nvSpPr>
          <p:cNvPr id="3" name="عنوان فرعي 2"/>
          <p:cNvSpPr>
            <a:spLocks noGrp="1"/>
          </p:cNvSpPr>
          <p:nvPr>
            <p:ph type="subTitle" idx="1"/>
          </p:nvPr>
        </p:nvSpPr>
        <p:spPr/>
        <p:txBody>
          <a:bodyPr>
            <a:normAutofit fontScale="85000" lnSpcReduction="20000"/>
          </a:bodyPr>
          <a:lstStyle/>
          <a:p>
            <a:r>
              <a:rPr lang="en-US" dirty="0" smtClean="0">
                <a:solidFill>
                  <a:schemeClr val="tx1"/>
                </a:solidFill>
              </a:rPr>
              <a:t>HISTORY </a:t>
            </a:r>
          </a:p>
          <a:p>
            <a:r>
              <a:rPr lang="en-US" dirty="0" smtClean="0">
                <a:solidFill>
                  <a:schemeClr val="tx1"/>
                </a:solidFill>
              </a:rPr>
              <a:t>PHYSICAL EXAMINATION </a:t>
            </a:r>
          </a:p>
          <a:p>
            <a:r>
              <a:rPr lang="en-US" dirty="0" smtClean="0">
                <a:solidFill>
                  <a:schemeClr val="tx1"/>
                </a:solidFill>
              </a:rPr>
              <a:t>INVESTIGATION </a:t>
            </a:r>
          </a:p>
          <a:p>
            <a:r>
              <a:rPr lang="en-US" dirty="0" smtClean="0">
                <a:solidFill>
                  <a:schemeClr val="tx1"/>
                </a:solidFill>
              </a:rPr>
              <a:t>TREATMENT </a:t>
            </a:r>
            <a:endParaRPr lang="ar-JO" dirty="0">
              <a:solidFill>
                <a:schemeClr val="tx1"/>
              </a:solidFill>
            </a:endParaRPr>
          </a:p>
        </p:txBody>
      </p:sp>
    </p:spTree>
    <p:extLst>
      <p:ext uri="{BB962C8B-B14F-4D97-AF65-F5344CB8AC3E}">
        <p14:creationId xmlns:p14="http://schemas.microsoft.com/office/powerpoint/2010/main" val="26470659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THE EUROPEAN SOCIETY OF IMMUNEDEFICIENCIES </a:t>
            </a:r>
            <a:endParaRPr lang="ar-JO" dirty="0"/>
          </a:p>
        </p:txBody>
      </p:sp>
      <p:sp>
        <p:nvSpPr>
          <p:cNvPr id="3" name="عنصر نائب للمحتوى 2"/>
          <p:cNvSpPr>
            <a:spLocks noGrp="1"/>
          </p:cNvSpPr>
          <p:nvPr>
            <p:ph idx="1"/>
          </p:nvPr>
        </p:nvSpPr>
        <p:spPr/>
        <p:txBody>
          <a:bodyPr>
            <a:normAutofit fontScale="92500"/>
          </a:bodyPr>
          <a:lstStyle/>
          <a:p>
            <a:pPr algn="l"/>
            <a:r>
              <a:rPr lang="en-US" dirty="0" smtClean="0"/>
              <a:t>10 WARNING SIGN FOR SUSPICIPN OF PID </a:t>
            </a:r>
          </a:p>
          <a:p>
            <a:pPr algn="l"/>
            <a:r>
              <a:rPr lang="en-US" dirty="0" smtClean="0"/>
              <a:t> 1- 4 or more of new ear infections within 1 year </a:t>
            </a:r>
          </a:p>
          <a:p>
            <a:pPr algn="l"/>
            <a:r>
              <a:rPr lang="en-US" dirty="0" smtClean="0"/>
              <a:t> 2- 2 or more of sinusitis /1year  </a:t>
            </a:r>
          </a:p>
          <a:p>
            <a:pPr algn="l"/>
            <a:r>
              <a:rPr lang="en-US" dirty="0" smtClean="0"/>
              <a:t> 3- 2or more pneumonias/1year </a:t>
            </a:r>
          </a:p>
          <a:p>
            <a:pPr algn="l"/>
            <a:r>
              <a:rPr lang="en-US" dirty="0" smtClean="0"/>
              <a:t>4- 2 or more deep seated infections including septicemia </a:t>
            </a:r>
          </a:p>
          <a:p>
            <a:pPr algn="l"/>
            <a:r>
              <a:rPr lang="en-US" dirty="0" smtClean="0"/>
              <a:t>5- 2 months or more on antibiotics with little effect </a:t>
            </a:r>
            <a:endParaRPr lang="ar-JO" dirty="0"/>
          </a:p>
        </p:txBody>
      </p:sp>
    </p:spTree>
    <p:extLst>
      <p:ext uri="{BB962C8B-B14F-4D97-AF65-F5344CB8AC3E}">
        <p14:creationId xmlns:p14="http://schemas.microsoft.com/office/powerpoint/2010/main" val="15339781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555.jpg"/>
          <p:cNvPicPr>
            <a:picLocks noGrp="1" noChangeAspect="1"/>
          </p:cNvPicPr>
          <p:nvPr>
            <p:ph idx="1"/>
          </p:nvPr>
        </p:nvPicPr>
        <p:blipFill>
          <a:blip r:embed="rId3"/>
          <a:stretch>
            <a:fillRect/>
          </a:stretch>
        </p:blipFill>
        <p:spPr>
          <a:xfrm>
            <a:off x="0" y="285728"/>
            <a:ext cx="9001156" cy="7286676"/>
          </a:xfrm>
        </p:spPr>
      </p:pic>
    </p:spTree>
    <p:extLst>
      <p:ext uri="{BB962C8B-B14F-4D97-AF65-F5344CB8AC3E}">
        <p14:creationId xmlns:p14="http://schemas.microsoft.com/office/powerpoint/2010/main" val="4462877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666.jpg"/>
          <p:cNvPicPr>
            <a:picLocks noGrp="1" noChangeAspect="1"/>
          </p:cNvPicPr>
          <p:nvPr>
            <p:ph idx="1"/>
          </p:nvPr>
        </p:nvPicPr>
        <p:blipFill>
          <a:blip r:embed="rId2"/>
          <a:stretch>
            <a:fillRect/>
          </a:stretch>
        </p:blipFill>
        <p:spPr>
          <a:xfrm>
            <a:off x="0" y="1285860"/>
            <a:ext cx="8729167" cy="6000792"/>
          </a:xfrm>
        </p:spPr>
      </p:pic>
    </p:spTree>
    <p:extLst>
      <p:ext uri="{BB962C8B-B14F-4D97-AF65-F5344CB8AC3E}">
        <p14:creationId xmlns:p14="http://schemas.microsoft.com/office/powerpoint/2010/main" val="9109395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777.jpg"/>
          <p:cNvPicPr>
            <a:picLocks noGrp="1" noChangeAspect="1"/>
          </p:cNvPicPr>
          <p:nvPr>
            <p:ph idx="1"/>
          </p:nvPr>
        </p:nvPicPr>
        <p:blipFill>
          <a:blip r:embed="rId2"/>
          <a:stretch>
            <a:fillRect/>
          </a:stretch>
        </p:blipFill>
        <p:spPr>
          <a:xfrm>
            <a:off x="428596" y="1600200"/>
            <a:ext cx="8286807" cy="5686452"/>
          </a:xfrm>
        </p:spPr>
      </p:pic>
    </p:spTree>
    <p:extLst>
      <p:ext uri="{BB962C8B-B14F-4D97-AF65-F5344CB8AC3E}">
        <p14:creationId xmlns:p14="http://schemas.microsoft.com/office/powerpoint/2010/main" val="23215847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8888.jpg"/>
          <p:cNvPicPr>
            <a:picLocks noGrp="1" noChangeAspect="1"/>
          </p:cNvPicPr>
          <p:nvPr>
            <p:ph idx="1"/>
          </p:nvPr>
        </p:nvPicPr>
        <p:blipFill>
          <a:blip r:embed="rId3"/>
          <a:stretch>
            <a:fillRect/>
          </a:stretch>
        </p:blipFill>
        <p:spPr>
          <a:xfrm>
            <a:off x="0" y="785794"/>
            <a:ext cx="9144000" cy="6500858"/>
          </a:xfrm>
        </p:spPr>
      </p:pic>
    </p:spTree>
    <p:extLst>
      <p:ext uri="{BB962C8B-B14F-4D97-AF65-F5344CB8AC3E}">
        <p14:creationId xmlns:p14="http://schemas.microsoft.com/office/powerpoint/2010/main" val="6624308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100101010.jpg"/>
          <p:cNvPicPr>
            <a:picLocks noGrp="1" noChangeAspect="1"/>
          </p:cNvPicPr>
          <p:nvPr>
            <p:ph idx="1"/>
          </p:nvPr>
        </p:nvPicPr>
        <p:blipFill>
          <a:blip r:embed="rId3"/>
          <a:stretch>
            <a:fillRect/>
          </a:stretch>
        </p:blipFill>
        <p:spPr>
          <a:xfrm>
            <a:off x="285720" y="357166"/>
            <a:ext cx="8858280" cy="6929486"/>
          </a:xfrm>
        </p:spPr>
      </p:pic>
    </p:spTree>
    <p:extLst>
      <p:ext uri="{BB962C8B-B14F-4D97-AF65-F5344CB8AC3E}">
        <p14:creationId xmlns:p14="http://schemas.microsoft.com/office/powerpoint/2010/main" val="528935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1212121.jpg"/>
          <p:cNvPicPr>
            <a:picLocks noGrp="1" noChangeAspect="1"/>
          </p:cNvPicPr>
          <p:nvPr>
            <p:ph idx="1"/>
          </p:nvPr>
        </p:nvPicPr>
        <p:blipFill>
          <a:blip r:embed="rId2"/>
          <a:stretch>
            <a:fillRect/>
          </a:stretch>
        </p:blipFill>
        <p:spPr>
          <a:xfrm>
            <a:off x="179512" y="476672"/>
            <a:ext cx="8572560" cy="5832648"/>
          </a:xfrm>
        </p:spPr>
      </p:pic>
      <p:sp>
        <p:nvSpPr>
          <p:cNvPr id="3" name="نجمة ذات 5 نقاط 2"/>
          <p:cNvSpPr/>
          <p:nvPr/>
        </p:nvSpPr>
        <p:spPr>
          <a:xfrm>
            <a:off x="0" y="116632"/>
            <a:ext cx="899592" cy="1512168"/>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34460845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1124744"/>
            <a:ext cx="8352928" cy="4524315"/>
          </a:xfrm>
          <a:prstGeom prst="rect">
            <a:avLst/>
          </a:prstGeom>
          <a:noFill/>
        </p:spPr>
        <p:txBody>
          <a:bodyPr wrap="square" rtlCol="0">
            <a:spAutoFit/>
          </a:bodyPr>
          <a:lstStyle/>
          <a:p>
            <a:pPr rtl="1"/>
            <a:r>
              <a:rPr lang="en-US" dirty="0" smtClean="0">
                <a:solidFill>
                  <a:srgbClr val="FF0000"/>
                </a:solidFill>
              </a:rPr>
              <a:t>Start screening with CBC :</a:t>
            </a:r>
          </a:p>
          <a:p>
            <a:r>
              <a:rPr lang="en-US" dirty="0" smtClean="0">
                <a:solidFill>
                  <a:srgbClr val="FF0000"/>
                </a:solidFill>
              </a:rPr>
              <a:t>1- look for </a:t>
            </a:r>
            <a:r>
              <a:rPr lang="en-US" dirty="0" err="1" smtClean="0">
                <a:solidFill>
                  <a:srgbClr val="FF0000"/>
                </a:solidFill>
              </a:rPr>
              <a:t>lymphocyt</a:t>
            </a:r>
            <a:r>
              <a:rPr lang="en-US" dirty="0" smtClean="0">
                <a:solidFill>
                  <a:srgbClr val="FF0000"/>
                </a:solidFill>
              </a:rPr>
              <a:t>  : </a:t>
            </a:r>
            <a:endParaRPr lang="en-US" dirty="0">
              <a:solidFill>
                <a:srgbClr val="FF0000"/>
              </a:solidFill>
            </a:endParaRPr>
          </a:p>
          <a:p>
            <a:r>
              <a:rPr lang="en-US" dirty="0" smtClean="0">
                <a:solidFill>
                  <a:srgbClr val="FF0000"/>
                </a:solidFill>
              </a:rPr>
              <a:t>If there is </a:t>
            </a:r>
            <a:r>
              <a:rPr lang="en-US" dirty="0" err="1" smtClean="0">
                <a:solidFill>
                  <a:srgbClr val="FF0000"/>
                </a:solidFill>
              </a:rPr>
              <a:t>lymphopenia</a:t>
            </a:r>
            <a:r>
              <a:rPr lang="en-US" dirty="0" smtClean="0">
                <a:solidFill>
                  <a:srgbClr val="FF0000"/>
                </a:solidFill>
              </a:rPr>
              <a:t> : think about SCID \ t cell </a:t>
            </a:r>
            <a:r>
              <a:rPr lang="en-US" dirty="0" err="1" smtClean="0">
                <a:solidFill>
                  <a:srgbClr val="FF0000"/>
                </a:solidFill>
              </a:rPr>
              <a:t>immunodef</a:t>
            </a:r>
            <a:r>
              <a:rPr lang="en-US" dirty="0" smtClean="0">
                <a:solidFill>
                  <a:srgbClr val="FF0000"/>
                </a:solidFill>
              </a:rPr>
              <a:t>.</a:t>
            </a:r>
          </a:p>
          <a:p>
            <a:endParaRPr lang="en-US" dirty="0" smtClean="0">
              <a:solidFill>
                <a:srgbClr val="FF0000"/>
              </a:solidFill>
            </a:endParaRPr>
          </a:p>
          <a:p>
            <a:r>
              <a:rPr lang="en-US" dirty="0" smtClean="0">
                <a:solidFill>
                  <a:srgbClr val="FF0000"/>
                </a:solidFill>
              </a:rPr>
              <a:t>2- look for neutrophils</a:t>
            </a:r>
            <a:endParaRPr lang="en-US" dirty="0">
              <a:solidFill>
                <a:srgbClr val="FF0000"/>
              </a:solidFill>
            </a:endParaRPr>
          </a:p>
          <a:p>
            <a:r>
              <a:rPr lang="en-US" dirty="0" smtClean="0">
                <a:solidFill>
                  <a:srgbClr val="FF0000"/>
                </a:solidFill>
              </a:rPr>
              <a:t>The only immunodeficiency </a:t>
            </a:r>
            <a:r>
              <a:rPr lang="en-US" dirty="0" err="1" smtClean="0">
                <a:solidFill>
                  <a:srgbClr val="FF0000"/>
                </a:solidFill>
              </a:rPr>
              <a:t>disaese</a:t>
            </a:r>
            <a:r>
              <a:rPr lang="en-US" dirty="0" smtClean="0">
                <a:solidFill>
                  <a:srgbClr val="FF0000"/>
                </a:solidFill>
              </a:rPr>
              <a:t> causes </a:t>
            </a:r>
            <a:r>
              <a:rPr lang="en-US" dirty="0" err="1" smtClean="0">
                <a:solidFill>
                  <a:srgbClr val="FF0000"/>
                </a:solidFill>
              </a:rPr>
              <a:t>neutrophilia</a:t>
            </a:r>
            <a:r>
              <a:rPr lang="en-US" dirty="0" smtClean="0">
                <a:solidFill>
                  <a:srgbClr val="FF0000"/>
                </a:solidFill>
              </a:rPr>
              <a:t> is </a:t>
            </a:r>
            <a:r>
              <a:rPr lang="en-US" dirty="0" err="1" smtClean="0">
                <a:solidFill>
                  <a:srgbClr val="FF0000"/>
                </a:solidFill>
              </a:rPr>
              <a:t>leuococyte</a:t>
            </a:r>
            <a:r>
              <a:rPr lang="en-US" dirty="0" smtClean="0">
                <a:solidFill>
                  <a:srgbClr val="FF0000"/>
                </a:solidFill>
              </a:rPr>
              <a:t> adhesion defect ( LAD) </a:t>
            </a:r>
            <a:endParaRPr lang="en-US" dirty="0">
              <a:solidFill>
                <a:srgbClr val="FF0000"/>
              </a:solidFill>
            </a:endParaRPr>
          </a:p>
          <a:p>
            <a:r>
              <a:rPr lang="en-US" dirty="0" smtClean="0">
                <a:solidFill>
                  <a:srgbClr val="FF0000"/>
                </a:solidFill>
              </a:rPr>
              <a:t>-Baby presented with </a:t>
            </a:r>
            <a:r>
              <a:rPr lang="en-US" dirty="0" err="1" smtClean="0">
                <a:solidFill>
                  <a:srgbClr val="FF0000"/>
                </a:solidFill>
              </a:rPr>
              <a:t>delyed</a:t>
            </a:r>
            <a:r>
              <a:rPr lang="en-US" dirty="0" smtClean="0">
                <a:solidFill>
                  <a:srgbClr val="FF0000"/>
                </a:solidFill>
              </a:rPr>
              <a:t> separation of umbilical cord ( &gt;= 4 weeks)</a:t>
            </a:r>
          </a:p>
          <a:p>
            <a:r>
              <a:rPr lang="en-US" dirty="0" smtClean="0">
                <a:solidFill>
                  <a:srgbClr val="FF0000"/>
                </a:solidFill>
              </a:rPr>
              <a:t>-They have a baseline </a:t>
            </a:r>
            <a:r>
              <a:rPr lang="en-US" dirty="0" err="1" smtClean="0">
                <a:solidFill>
                  <a:srgbClr val="FF0000"/>
                </a:solidFill>
              </a:rPr>
              <a:t>leuckocytosis</a:t>
            </a:r>
            <a:r>
              <a:rPr lang="en-US" dirty="0" smtClean="0">
                <a:solidFill>
                  <a:srgbClr val="FF0000"/>
                </a:solidFill>
              </a:rPr>
              <a:t> </a:t>
            </a:r>
            <a:r>
              <a:rPr lang="en-US" dirty="0" err="1" smtClean="0">
                <a:solidFill>
                  <a:srgbClr val="FF0000"/>
                </a:solidFill>
              </a:rPr>
              <a:t>bcz</a:t>
            </a:r>
            <a:r>
              <a:rPr lang="en-US" dirty="0" smtClean="0">
                <a:solidFill>
                  <a:srgbClr val="FF0000"/>
                </a:solidFill>
              </a:rPr>
              <a:t>  they lack CD18 , which is needed by </a:t>
            </a:r>
            <a:r>
              <a:rPr lang="en-US" dirty="0" err="1" smtClean="0">
                <a:solidFill>
                  <a:srgbClr val="FF0000"/>
                </a:solidFill>
              </a:rPr>
              <a:t>leuckocytes</a:t>
            </a:r>
            <a:r>
              <a:rPr lang="en-US" dirty="0" smtClean="0">
                <a:solidFill>
                  <a:srgbClr val="FF0000"/>
                </a:solidFill>
              </a:rPr>
              <a:t> to leave the circulation to the site of infection </a:t>
            </a:r>
          </a:p>
          <a:p>
            <a:endParaRPr lang="en-US" dirty="0" smtClean="0">
              <a:solidFill>
                <a:srgbClr val="FF0000"/>
              </a:solidFill>
            </a:endParaRPr>
          </a:p>
          <a:p>
            <a:r>
              <a:rPr lang="en-US" dirty="0" smtClean="0">
                <a:solidFill>
                  <a:srgbClr val="FF0000"/>
                </a:solidFill>
              </a:rPr>
              <a:t>3- </a:t>
            </a:r>
            <a:r>
              <a:rPr lang="en-US" dirty="0" err="1" smtClean="0">
                <a:solidFill>
                  <a:srgbClr val="FF0000"/>
                </a:solidFill>
              </a:rPr>
              <a:t>platlets</a:t>
            </a:r>
            <a:r>
              <a:rPr lang="en-US" dirty="0" smtClean="0">
                <a:solidFill>
                  <a:srgbClr val="FF0000"/>
                </a:solidFill>
              </a:rPr>
              <a:t> </a:t>
            </a:r>
          </a:p>
          <a:p>
            <a:r>
              <a:rPr lang="en-US" dirty="0" smtClean="0">
                <a:solidFill>
                  <a:srgbClr val="FF0000"/>
                </a:solidFill>
              </a:rPr>
              <a:t>If there is thrombocytopenia : think </a:t>
            </a:r>
            <a:r>
              <a:rPr lang="en-US" dirty="0">
                <a:solidFill>
                  <a:srgbClr val="FF0000"/>
                </a:solidFill>
              </a:rPr>
              <a:t>about </a:t>
            </a:r>
            <a:r>
              <a:rPr lang="en-US" dirty="0" err="1">
                <a:solidFill>
                  <a:srgbClr val="FF0000"/>
                </a:solidFill>
              </a:rPr>
              <a:t>Wiskott</a:t>
            </a:r>
            <a:r>
              <a:rPr lang="en-US" dirty="0">
                <a:solidFill>
                  <a:srgbClr val="FF0000"/>
                </a:solidFill>
              </a:rPr>
              <a:t>-Aldrich </a:t>
            </a:r>
            <a:r>
              <a:rPr lang="en-US" dirty="0" smtClean="0">
                <a:solidFill>
                  <a:srgbClr val="FF0000"/>
                </a:solidFill>
              </a:rPr>
              <a:t>syndrome</a:t>
            </a:r>
            <a:endParaRPr lang="en-US" dirty="0">
              <a:solidFill>
                <a:srgbClr val="FF0000"/>
              </a:solidFill>
            </a:endParaRPr>
          </a:p>
          <a:p>
            <a:endParaRPr lang="en-US" dirty="0" smtClean="0">
              <a:solidFill>
                <a:srgbClr val="FF0000"/>
              </a:solidFill>
            </a:endParaRPr>
          </a:p>
          <a:p>
            <a:r>
              <a:rPr lang="en-US" dirty="0" smtClean="0">
                <a:solidFill>
                  <a:srgbClr val="FF0000"/>
                </a:solidFill>
              </a:rPr>
              <a:t>4- high ESR : recurrent infections</a:t>
            </a:r>
            <a:endParaRPr lang="en-US" dirty="0">
              <a:solidFill>
                <a:srgbClr val="FF0000"/>
              </a:solidFill>
            </a:endParaRPr>
          </a:p>
          <a:p>
            <a:endParaRPr lang="en-US" dirty="0">
              <a:solidFill>
                <a:srgbClr val="FF0000"/>
              </a:solidFill>
            </a:endParaRPr>
          </a:p>
        </p:txBody>
      </p:sp>
      <p:sp>
        <p:nvSpPr>
          <p:cNvPr id="5" name="نجمة ذات 5 نقاط 4"/>
          <p:cNvSpPr/>
          <p:nvPr/>
        </p:nvSpPr>
        <p:spPr>
          <a:xfrm>
            <a:off x="4067944" y="332656"/>
            <a:ext cx="1224136" cy="792088"/>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266253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effectLst>
                  <a:outerShdw blurRad="38100" dist="38100" dir="2700000" algn="tl">
                    <a:srgbClr val="000000">
                      <a:alpha val="43137"/>
                    </a:srgbClr>
                  </a:outerShdw>
                </a:effectLst>
              </a:rPr>
              <a:t>Secondary Causes of Recurrent Infections </a:t>
            </a:r>
          </a:p>
        </p:txBody>
      </p:sp>
      <p:sp>
        <p:nvSpPr>
          <p:cNvPr id="5"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
        <p:nvSpPr>
          <p:cNvPr id="7" name="عنصر نائب للمحتوى 6"/>
          <p:cNvSpPr>
            <a:spLocks noGrp="1"/>
          </p:cNvSpPr>
          <p:nvPr>
            <p:ph sz="half" idx="2"/>
          </p:nvPr>
        </p:nvSpPr>
        <p:spPr>
          <a:xfrm>
            <a:off x="4020207" y="2033752"/>
            <a:ext cx="5123793" cy="4556234"/>
          </a:xfrm>
        </p:spPr>
        <p:txBody>
          <a:bodyPr>
            <a:noAutofit/>
          </a:bodyPr>
          <a:lstStyle/>
          <a:p>
            <a:r>
              <a:rPr lang="en-US" sz="1600" b="1" dirty="0" smtClean="0">
                <a:solidFill>
                  <a:schemeClr val="bg1">
                    <a:lumMod val="95000"/>
                  </a:schemeClr>
                </a:solidFill>
              </a:rPr>
              <a:t>OTHER CAUSES</a:t>
            </a:r>
          </a:p>
          <a:p>
            <a:r>
              <a:rPr lang="en-US" sz="1600" b="1" dirty="0" smtClean="0">
                <a:solidFill>
                  <a:schemeClr val="bg1">
                    <a:lumMod val="95000"/>
                  </a:schemeClr>
                </a:solidFill>
              </a:rPr>
              <a:t>Prematurity</a:t>
            </a:r>
          </a:p>
          <a:p>
            <a:r>
              <a:rPr lang="en-US" sz="1600" b="1" dirty="0" smtClean="0">
                <a:solidFill>
                  <a:schemeClr val="bg1">
                    <a:lumMod val="95000"/>
                  </a:schemeClr>
                </a:solidFill>
              </a:rPr>
              <a:t>Immunosuppressive agents (e.g., corticosteroids, radiation, and</a:t>
            </a:r>
          </a:p>
          <a:p>
            <a:r>
              <a:rPr lang="en-US" sz="1600" b="1" dirty="0" err="1" smtClean="0">
                <a:solidFill>
                  <a:schemeClr val="bg1">
                    <a:lumMod val="95000"/>
                  </a:schemeClr>
                </a:solidFill>
              </a:rPr>
              <a:t>antimetabolites</a:t>
            </a:r>
            <a:r>
              <a:rPr lang="en-US" sz="1600" b="1" dirty="0" smtClean="0">
                <a:solidFill>
                  <a:schemeClr val="bg1">
                    <a:lumMod val="95000"/>
                  </a:schemeClr>
                </a:solidFill>
              </a:rPr>
              <a:t>)</a:t>
            </a:r>
          </a:p>
          <a:p>
            <a:r>
              <a:rPr lang="en-US" sz="1600" b="1" dirty="0" smtClean="0">
                <a:solidFill>
                  <a:schemeClr val="bg1">
                    <a:lumMod val="95000"/>
                  </a:schemeClr>
                </a:solidFill>
              </a:rPr>
              <a:t>Malignancy (leukemia, Hodgkin disease, </a:t>
            </a:r>
            <a:r>
              <a:rPr lang="en-US" sz="1600" b="1" dirty="0" err="1" smtClean="0">
                <a:solidFill>
                  <a:schemeClr val="bg1">
                    <a:lumMod val="95000"/>
                  </a:schemeClr>
                </a:solidFill>
              </a:rPr>
              <a:t>nonlymphoid</a:t>
            </a:r>
            <a:r>
              <a:rPr lang="en-US" sz="1600" b="1" dirty="0" smtClean="0">
                <a:solidFill>
                  <a:schemeClr val="bg1">
                    <a:lumMod val="95000"/>
                  </a:schemeClr>
                </a:solidFill>
              </a:rPr>
              <a:t> cancer)</a:t>
            </a:r>
          </a:p>
          <a:p>
            <a:r>
              <a:rPr lang="en-US" sz="1600" b="1" dirty="0" smtClean="0">
                <a:solidFill>
                  <a:schemeClr val="bg1">
                    <a:lumMod val="95000"/>
                  </a:schemeClr>
                </a:solidFill>
              </a:rPr>
              <a:t>Acquired </a:t>
            </a:r>
            <a:r>
              <a:rPr lang="en-US" sz="1600" b="1" dirty="0" err="1" smtClean="0">
                <a:solidFill>
                  <a:schemeClr val="bg1">
                    <a:lumMod val="95000"/>
                  </a:schemeClr>
                </a:solidFill>
              </a:rPr>
              <a:t>asplenia</a:t>
            </a:r>
            <a:endParaRPr lang="en-US" sz="1600" b="1" dirty="0" smtClean="0">
              <a:solidFill>
                <a:schemeClr val="bg1">
                  <a:lumMod val="95000"/>
                </a:schemeClr>
              </a:solidFill>
            </a:endParaRPr>
          </a:p>
          <a:p>
            <a:r>
              <a:rPr lang="en-US" sz="1600" b="1" dirty="0" smtClean="0">
                <a:solidFill>
                  <a:schemeClr val="bg1">
                    <a:lumMod val="95000"/>
                  </a:schemeClr>
                </a:solidFill>
              </a:rPr>
              <a:t>Acquired </a:t>
            </a:r>
            <a:r>
              <a:rPr lang="en-US" sz="1600" b="1" dirty="0" err="1" smtClean="0">
                <a:solidFill>
                  <a:schemeClr val="bg1">
                    <a:lumMod val="95000"/>
                  </a:schemeClr>
                </a:solidFill>
              </a:rPr>
              <a:t>neutropenia</a:t>
            </a:r>
            <a:r>
              <a:rPr lang="en-US" sz="1600" b="1" dirty="0" smtClean="0">
                <a:solidFill>
                  <a:schemeClr val="bg1">
                    <a:lumMod val="95000"/>
                  </a:schemeClr>
                </a:solidFill>
              </a:rPr>
              <a:t> (autoimmune, viral, or drug-induced)</a:t>
            </a:r>
          </a:p>
          <a:p>
            <a:r>
              <a:rPr lang="en-US" sz="1600" b="1" dirty="0" smtClean="0">
                <a:solidFill>
                  <a:schemeClr val="bg1">
                    <a:lumMod val="95000"/>
                  </a:schemeClr>
                </a:solidFill>
              </a:rPr>
              <a:t>Stem cell transplantation/graft-versus-host disease</a:t>
            </a:r>
          </a:p>
          <a:p>
            <a:r>
              <a:rPr lang="en-US" sz="1600" b="1" dirty="0" smtClean="0">
                <a:solidFill>
                  <a:schemeClr val="bg1">
                    <a:lumMod val="95000"/>
                  </a:schemeClr>
                </a:solidFill>
              </a:rPr>
              <a:t>Systemic lupus </a:t>
            </a:r>
            <a:r>
              <a:rPr lang="en-US" sz="1600" b="1" dirty="0" err="1" smtClean="0">
                <a:solidFill>
                  <a:schemeClr val="bg1">
                    <a:lumMod val="95000"/>
                  </a:schemeClr>
                </a:solidFill>
              </a:rPr>
              <a:t>erythematosus</a:t>
            </a:r>
            <a:r>
              <a:rPr lang="en-US" sz="1600" b="1" dirty="0" smtClean="0">
                <a:solidFill>
                  <a:schemeClr val="bg1">
                    <a:lumMod val="95000"/>
                  </a:schemeClr>
                </a:solidFill>
              </a:rPr>
              <a:t> and other autoimmune diseases</a:t>
            </a:r>
          </a:p>
          <a:p>
            <a:r>
              <a:rPr lang="en-US" sz="1600" b="1" dirty="0" err="1" smtClean="0">
                <a:solidFill>
                  <a:schemeClr val="bg1">
                    <a:lumMod val="95000"/>
                  </a:schemeClr>
                </a:solidFill>
              </a:rPr>
              <a:t>Sarcoidosis</a:t>
            </a:r>
            <a:endParaRPr lang="ar-JO" sz="1600" b="1" dirty="0">
              <a:solidFill>
                <a:schemeClr val="bg1">
                  <a:lumMod val="95000"/>
                </a:schemeClr>
              </a:solidFill>
            </a:endParaRPr>
          </a:p>
        </p:txBody>
      </p:sp>
      <p:sp>
        <p:nvSpPr>
          <p:cNvPr id="6" name="عنصر نائب للمحتوى 5"/>
          <p:cNvSpPr>
            <a:spLocks noGrp="1"/>
          </p:cNvSpPr>
          <p:nvPr>
            <p:ph sz="half" idx="1"/>
          </p:nvPr>
        </p:nvSpPr>
        <p:spPr>
          <a:xfrm>
            <a:off x="313339" y="1841390"/>
            <a:ext cx="5031171" cy="4622472"/>
          </a:xfrm>
        </p:spPr>
        <p:txBody>
          <a:bodyPr>
            <a:normAutofit fontScale="25000" lnSpcReduction="20000"/>
          </a:bodyPr>
          <a:lstStyle/>
          <a:p>
            <a:pPr>
              <a:buNone/>
            </a:pPr>
            <a:endParaRPr lang="en-US" sz="6400" b="1" dirty="0" smtClean="0">
              <a:solidFill>
                <a:schemeClr val="bg1">
                  <a:lumMod val="95000"/>
                </a:schemeClr>
              </a:solidFill>
            </a:endParaRPr>
          </a:p>
          <a:p>
            <a:r>
              <a:rPr lang="en-US" sz="6400" b="1" dirty="0" smtClean="0">
                <a:solidFill>
                  <a:schemeClr val="bg1">
                    <a:lumMod val="95000"/>
                  </a:schemeClr>
                </a:solidFill>
              </a:rPr>
              <a:t>VIRAL INFECTIONS</a:t>
            </a:r>
          </a:p>
          <a:p>
            <a:r>
              <a:rPr lang="en-US" sz="6400" b="1" dirty="0" smtClean="0">
                <a:solidFill>
                  <a:schemeClr val="bg1">
                    <a:lumMod val="95000"/>
                  </a:schemeClr>
                </a:solidFill>
              </a:rPr>
              <a:t>HIV (destroys CD4 T cells)</a:t>
            </a:r>
          </a:p>
          <a:p>
            <a:r>
              <a:rPr lang="en-US" sz="6400" b="1" dirty="0" smtClean="0">
                <a:solidFill>
                  <a:schemeClr val="bg1">
                    <a:lumMod val="95000"/>
                  </a:schemeClr>
                </a:solidFill>
              </a:rPr>
              <a:t>Measles  Rubella   Influenza</a:t>
            </a:r>
          </a:p>
          <a:p>
            <a:pPr>
              <a:buNone/>
            </a:pPr>
            <a:r>
              <a:rPr lang="en-US" sz="6400" b="1" dirty="0" smtClean="0">
                <a:solidFill>
                  <a:schemeClr val="bg1">
                    <a:lumMod val="95000"/>
                  </a:schemeClr>
                </a:solidFill>
              </a:rPr>
              <a:t>METABOLIC DISORDERS</a:t>
            </a:r>
          </a:p>
          <a:p>
            <a:r>
              <a:rPr lang="en-US" sz="6400" b="1" dirty="0" smtClean="0">
                <a:solidFill>
                  <a:schemeClr val="bg1">
                    <a:lumMod val="95000"/>
                  </a:schemeClr>
                </a:solidFill>
              </a:rPr>
              <a:t>Diabetes mellitus</a:t>
            </a:r>
          </a:p>
          <a:p>
            <a:r>
              <a:rPr lang="en-US" sz="6400" b="1" dirty="0" smtClean="0">
                <a:solidFill>
                  <a:schemeClr val="bg1">
                    <a:lumMod val="95000"/>
                  </a:schemeClr>
                </a:solidFill>
              </a:rPr>
              <a:t>Malnutrition</a:t>
            </a:r>
          </a:p>
          <a:p>
            <a:r>
              <a:rPr lang="en-US" sz="6400" b="1" dirty="0" smtClean="0">
                <a:solidFill>
                  <a:schemeClr val="bg1">
                    <a:lumMod val="95000"/>
                  </a:schemeClr>
                </a:solidFill>
              </a:rPr>
              <a:t>Uremia</a:t>
            </a:r>
          </a:p>
          <a:p>
            <a:r>
              <a:rPr lang="en-US" sz="6400" b="1" dirty="0" smtClean="0">
                <a:solidFill>
                  <a:schemeClr val="bg1">
                    <a:lumMod val="95000"/>
                  </a:schemeClr>
                </a:solidFill>
              </a:rPr>
              <a:t>Sickle cell disease</a:t>
            </a:r>
          </a:p>
          <a:p>
            <a:r>
              <a:rPr lang="en-US" sz="6400" b="1" dirty="0" smtClean="0">
                <a:solidFill>
                  <a:schemeClr val="bg1">
                    <a:lumMod val="95000"/>
                  </a:schemeClr>
                </a:solidFill>
              </a:rPr>
              <a:t>Zinc and vitamin deficiency</a:t>
            </a:r>
          </a:p>
          <a:p>
            <a:r>
              <a:rPr lang="en-US" sz="6400" b="1" dirty="0" smtClean="0">
                <a:solidFill>
                  <a:schemeClr val="bg1">
                    <a:lumMod val="95000"/>
                  </a:schemeClr>
                </a:solidFill>
              </a:rPr>
              <a:t>Multiple </a:t>
            </a:r>
            <a:r>
              <a:rPr lang="en-US" sz="6400" b="1" dirty="0" err="1" smtClean="0">
                <a:solidFill>
                  <a:schemeClr val="bg1">
                    <a:lumMod val="95000"/>
                  </a:schemeClr>
                </a:solidFill>
              </a:rPr>
              <a:t>carboxylase</a:t>
            </a:r>
            <a:r>
              <a:rPr lang="en-US" sz="6400" b="1" dirty="0" smtClean="0">
                <a:solidFill>
                  <a:schemeClr val="bg1">
                    <a:lumMod val="95000"/>
                  </a:schemeClr>
                </a:solidFill>
              </a:rPr>
              <a:t> deficiency</a:t>
            </a:r>
          </a:p>
          <a:p>
            <a:r>
              <a:rPr lang="en-US" sz="6400" b="1" dirty="0" smtClean="0">
                <a:solidFill>
                  <a:schemeClr val="bg1">
                    <a:lumMod val="95000"/>
                  </a:schemeClr>
                </a:solidFill>
              </a:rPr>
              <a:t>Burns</a:t>
            </a:r>
          </a:p>
          <a:p>
            <a:pPr>
              <a:buNone/>
            </a:pPr>
            <a:r>
              <a:rPr lang="en-US" sz="6400" b="1" dirty="0" smtClean="0">
                <a:solidFill>
                  <a:schemeClr val="bg1">
                    <a:lumMod val="95000"/>
                  </a:schemeClr>
                </a:solidFill>
              </a:rPr>
              <a:t>PROTEIN-LOSING STATES</a:t>
            </a:r>
          </a:p>
          <a:p>
            <a:r>
              <a:rPr lang="en-US" sz="6400" b="1" dirty="0" err="1" smtClean="0">
                <a:solidFill>
                  <a:schemeClr val="bg1">
                    <a:lumMod val="95000"/>
                  </a:schemeClr>
                </a:solidFill>
              </a:rPr>
              <a:t>Nephrotic</a:t>
            </a:r>
            <a:r>
              <a:rPr lang="en-US" sz="6400" b="1" dirty="0" smtClean="0">
                <a:solidFill>
                  <a:schemeClr val="bg1">
                    <a:lumMod val="95000"/>
                  </a:schemeClr>
                </a:solidFill>
              </a:rPr>
              <a:t> syndrome</a:t>
            </a:r>
          </a:p>
          <a:p>
            <a:r>
              <a:rPr lang="en-US" sz="6400" b="1" dirty="0" smtClean="0">
                <a:solidFill>
                  <a:schemeClr val="bg1">
                    <a:lumMod val="95000"/>
                  </a:schemeClr>
                </a:solidFill>
              </a:rPr>
              <a:t>Protein-losing </a:t>
            </a:r>
            <a:r>
              <a:rPr lang="en-US" sz="6400" b="1" dirty="0" err="1" smtClean="0">
                <a:solidFill>
                  <a:schemeClr val="bg1">
                    <a:lumMod val="95000"/>
                  </a:schemeClr>
                </a:solidFill>
              </a:rPr>
              <a:t>enteropathy</a:t>
            </a:r>
            <a:endParaRPr lang="en-US" sz="6400" b="1" dirty="0" smtClean="0">
              <a:solidFill>
                <a:schemeClr val="bg1">
                  <a:lumMod val="95000"/>
                </a:schemeClr>
              </a:solidFill>
            </a:endParaRPr>
          </a:p>
          <a:p>
            <a:pPr>
              <a:buNone/>
            </a:pPr>
            <a:endParaRPr lang="ar-JO" sz="4900" b="1" dirty="0">
              <a:solidFill>
                <a:schemeClr val="bg1">
                  <a:lumMod val="95000"/>
                </a:schemeClr>
              </a:solidFill>
            </a:endParaRPr>
          </a:p>
        </p:txBody>
      </p:sp>
    </p:spTree>
    <p:extLst>
      <p:ext uri="{BB962C8B-B14F-4D97-AF65-F5344CB8AC3E}">
        <p14:creationId xmlns:p14="http://schemas.microsoft.com/office/powerpoint/2010/main" val="785847128"/>
      </p:ext>
    </p:extLst>
  </p:cSld>
  <p:clrMapOvr>
    <a:masterClrMapping/>
  </p:clrMapOvr>
  <p:transition spd="med">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descr="131313.jpg"/>
          <p:cNvPicPr>
            <a:picLocks noGrp="1" noChangeAspect="1"/>
          </p:cNvPicPr>
          <p:nvPr>
            <p:ph idx="1"/>
          </p:nvPr>
        </p:nvPicPr>
        <p:blipFill>
          <a:blip r:embed="rId3"/>
          <a:stretch>
            <a:fillRect/>
          </a:stretch>
        </p:blipFill>
        <p:spPr>
          <a:xfrm>
            <a:off x="0" y="1428736"/>
            <a:ext cx="8572559" cy="5686452"/>
          </a:xfrm>
        </p:spPr>
      </p:pic>
    </p:spTree>
    <p:extLst>
      <p:ext uri="{BB962C8B-B14F-4D97-AF65-F5344CB8AC3E}">
        <p14:creationId xmlns:p14="http://schemas.microsoft.com/office/powerpoint/2010/main" val="31568149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 cell </a:t>
            </a:r>
            <a:endParaRPr lang="ar-JO" dirty="0"/>
          </a:p>
        </p:txBody>
      </p:sp>
      <p:sp>
        <p:nvSpPr>
          <p:cNvPr id="3" name="عنصر نائب للمحتوى 2"/>
          <p:cNvSpPr>
            <a:spLocks noGrp="1"/>
          </p:cNvSpPr>
          <p:nvPr>
            <p:ph idx="1"/>
          </p:nvPr>
        </p:nvSpPr>
        <p:spPr/>
        <p:txBody>
          <a:bodyPr/>
          <a:lstStyle/>
          <a:p>
            <a:pPr algn="l"/>
            <a:r>
              <a:rPr lang="en-US" b="1" dirty="0" smtClean="0"/>
              <a:t>X linked </a:t>
            </a:r>
            <a:r>
              <a:rPr lang="en-US" b="1" dirty="0" err="1" smtClean="0"/>
              <a:t>agammaglobulinemia</a:t>
            </a:r>
            <a:r>
              <a:rPr lang="en-US" b="1" dirty="0" smtClean="0"/>
              <a:t> </a:t>
            </a:r>
          </a:p>
          <a:p>
            <a:pPr algn="l"/>
            <a:r>
              <a:rPr lang="en-US" dirty="0" smtClean="0"/>
              <a:t>DX : low all IG , absent b cell </a:t>
            </a:r>
          </a:p>
          <a:p>
            <a:pPr algn="l"/>
            <a:r>
              <a:rPr lang="en-US" dirty="0" err="1" smtClean="0"/>
              <a:t>Tx</a:t>
            </a:r>
            <a:r>
              <a:rPr lang="en-US" dirty="0" smtClean="0"/>
              <a:t> : antibiotic + monthly IVIG</a:t>
            </a:r>
          </a:p>
          <a:p>
            <a:pPr algn="l"/>
            <a:endParaRPr lang="en-US" dirty="0" smtClean="0"/>
          </a:p>
          <a:p>
            <a:pPr algn="l"/>
            <a:r>
              <a:rPr lang="en-US" b="1" dirty="0" smtClean="0"/>
              <a:t>Common variable immunodeficiency</a:t>
            </a:r>
          </a:p>
          <a:p>
            <a:pPr algn="l"/>
            <a:r>
              <a:rPr lang="en-US" b="1" dirty="0" err="1" smtClean="0"/>
              <a:t>Dx</a:t>
            </a:r>
            <a:r>
              <a:rPr lang="en-US" b="1" dirty="0" smtClean="0"/>
              <a:t> :</a:t>
            </a:r>
            <a:r>
              <a:rPr lang="en-US" dirty="0" smtClean="0"/>
              <a:t> less severe than above </a:t>
            </a:r>
          </a:p>
          <a:p>
            <a:pPr algn="l"/>
            <a:r>
              <a:rPr lang="en-US" b="1" dirty="0" err="1" smtClean="0"/>
              <a:t>Tx</a:t>
            </a:r>
            <a:r>
              <a:rPr lang="en-US" b="1" dirty="0" smtClean="0"/>
              <a:t>: </a:t>
            </a:r>
            <a:r>
              <a:rPr lang="en-US" dirty="0" smtClean="0"/>
              <a:t>IVIG</a:t>
            </a:r>
            <a:endParaRPr lang="en-US" b="1" dirty="0" smtClean="0"/>
          </a:p>
          <a:p>
            <a:pPr algn="l"/>
            <a:endParaRPr lang="ar-JO" dirty="0"/>
          </a:p>
        </p:txBody>
      </p:sp>
    </p:spTree>
    <p:extLst>
      <p:ext uri="{BB962C8B-B14F-4D97-AF65-F5344CB8AC3E}">
        <p14:creationId xmlns:p14="http://schemas.microsoft.com/office/powerpoint/2010/main" val="2666824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a:r>
              <a:rPr lang="en-US" b="1" dirty="0" smtClean="0"/>
              <a:t>Selective </a:t>
            </a:r>
            <a:r>
              <a:rPr lang="en-US" b="1" dirty="0" err="1" smtClean="0"/>
              <a:t>IgA</a:t>
            </a:r>
            <a:r>
              <a:rPr lang="en-US" b="1" dirty="0" smtClean="0"/>
              <a:t> deficiency </a:t>
            </a:r>
          </a:p>
          <a:p>
            <a:pPr algn="l"/>
            <a:r>
              <a:rPr lang="en-US" dirty="0" err="1" smtClean="0"/>
              <a:t>Dx</a:t>
            </a:r>
            <a:r>
              <a:rPr lang="en-US" dirty="0" smtClean="0"/>
              <a:t> : anti- </a:t>
            </a:r>
            <a:r>
              <a:rPr lang="en-US" dirty="0" err="1" smtClean="0"/>
              <a:t>IgA</a:t>
            </a:r>
            <a:r>
              <a:rPr lang="en-US" dirty="0" smtClean="0"/>
              <a:t> </a:t>
            </a:r>
          </a:p>
          <a:p>
            <a:pPr algn="l"/>
            <a:r>
              <a:rPr lang="en-US" dirty="0" err="1" smtClean="0"/>
              <a:t>Tx</a:t>
            </a:r>
            <a:r>
              <a:rPr lang="en-US" dirty="0" smtClean="0"/>
              <a:t> : treat the infection </a:t>
            </a:r>
          </a:p>
          <a:p>
            <a:pPr algn="l"/>
            <a:endParaRPr lang="ar-JO" dirty="0"/>
          </a:p>
        </p:txBody>
      </p:sp>
    </p:spTree>
    <p:extLst>
      <p:ext uri="{BB962C8B-B14F-4D97-AF65-F5344CB8AC3E}">
        <p14:creationId xmlns:p14="http://schemas.microsoft.com/office/powerpoint/2010/main" val="187779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 cell </a:t>
            </a:r>
            <a:endParaRPr lang="ar-JO" dirty="0"/>
          </a:p>
        </p:txBody>
      </p:sp>
      <p:sp>
        <p:nvSpPr>
          <p:cNvPr id="3" name="عنصر نائب للمحتوى 2"/>
          <p:cNvSpPr>
            <a:spLocks noGrp="1"/>
          </p:cNvSpPr>
          <p:nvPr>
            <p:ph idx="1"/>
          </p:nvPr>
        </p:nvSpPr>
        <p:spPr/>
        <p:txBody>
          <a:bodyPr>
            <a:normAutofit fontScale="92500" lnSpcReduction="10000"/>
          </a:bodyPr>
          <a:lstStyle/>
          <a:p>
            <a:pPr algn="l"/>
            <a:r>
              <a:rPr lang="en-US" b="1" dirty="0" err="1" smtClean="0"/>
              <a:t>DiGeorge</a:t>
            </a:r>
            <a:r>
              <a:rPr lang="en-US" b="1" dirty="0" smtClean="0"/>
              <a:t> syndrome </a:t>
            </a:r>
          </a:p>
          <a:p>
            <a:pPr algn="l"/>
            <a:r>
              <a:rPr lang="en-US" dirty="0" err="1" smtClean="0"/>
              <a:t>Dx</a:t>
            </a:r>
            <a:r>
              <a:rPr lang="en-US" dirty="0" smtClean="0"/>
              <a:t> : </a:t>
            </a:r>
            <a:r>
              <a:rPr lang="en-US" dirty="0" err="1" smtClean="0"/>
              <a:t>thymic</a:t>
            </a:r>
            <a:r>
              <a:rPr lang="en-US" dirty="0" smtClean="0"/>
              <a:t> </a:t>
            </a:r>
            <a:r>
              <a:rPr lang="en-US" dirty="0" err="1" smtClean="0"/>
              <a:t>hypoplasia</a:t>
            </a:r>
            <a:r>
              <a:rPr lang="en-US" dirty="0" smtClean="0"/>
              <a:t> +low T cell count + low lymphocyte</a:t>
            </a:r>
          </a:p>
          <a:p>
            <a:pPr algn="l"/>
            <a:endParaRPr lang="en-US" dirty="0" smtClean="0"/>
          </a:p>
          <a:p>
            <a:pPr algn="l"/>
            <a:r>
              <a:rPr lang="en-US" b="1" dirty="0" smtClean="0"/>
              <a:t>SCID </a:t>
            </a:r>
          </a:p>
          <a:p>
            <a:pPr algn="l"/>
            <a:r>
              <a:rPr lang="en-US" dirty="0" err="1" smtClean="0"/>
              <a:t>Dx</a:t>
            </a:r>
            <a:r>
              <a:rPr lang="en-US" dirty="0" smtClean="0"/>
              <a:t> : low to absent IG , low to absent lymphocyte , low T cell</a:t>
            </a:r>
          </a:p>
          <a:p>
            <a:pPr algn="l"/>
            <a:r>
              <a:rPr lang="en-US" dirty="0" err="1" smtClean="0"/>
              <a:t>Tx</a:t>
            </a:r>
            <a:r>
              <a:rPr lang="en-US" dirty="0" smtClean="0"/>
              <a:t> : stem sell </a:t>
            </a:r>
          </a:p>
          <a:p>
            <a:pPr algn="l"/>
            <a:r>
              <a:rPr lang="en-US" dirty="0" smtClean="0"/>
              <a:t>Somatic  gene therapy </a:t>
            </a:r>
          </a:p>
          <a:p>
            <a:pPr algn="l"/>
            <a:endParaRPr lang="ar-JO" dirty="0"/>
          </a:p>
        </p:txBody>
      </p:sp>
    </p:spTree>
    <p:extLst>
      <p:ext uri="{BB962C8B-B14F-4D97-AF65-F5344CB8AC3E}">
        <p14:creationId xmlns:p14="http://schemas.microsoft.com/office/powerpoint/2010/main" val="4278948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a:r>
              <a:rPr lang="en-US" b="1" dirty="0" err="1" smtClean="0"/>
              <a:t>Wiskott</a:t>
            </a:r>
            <a:r>
              <a:rPr lang="en-US" b="1" dirty="0" smtClean="0"/>
              <a:t> Aldrich syndrome </a:t>
            </a:r>
          </a:p>
          <a:p>
            <a:pPr algn="l"/>
            <a:r>
              <a:rPr lang="en-US" dirty="0" err="1" smtClean="0"/>
              <a:t>Dx</a:t>
            </a:r>
            <a:r>
              <a:rPr lang="en-US" dirty="0" smtClean="0"/>
              <a:t> : genetics </a:t>
            </a:r>
          </a:p>
          <a:p>
            <a:pPr algn="l"/>
            <a:r>
              <a:rPr lang="en-US" dirty="0" smtClean="0"/>
              <a:t>TX : bone marrow transplant </a:t>
            </a:r>
          </a:p>
          <a:p>
            <a:pPr algn="l"/>
            <a:endParaRPr lang="en-US" dirty="0" smtClean="0"/>
          </a:p>
          <a:p>
            <a:pPr algn="l"/>
            <a:r>
              <a:rPr lang="en-US" b="1" dirty="0" smtClean="0"/>
              <a:t>Ataxia </a:t>
            </a:r>
            <a:r>
              <a:rPr lang="en-US" b="1" dirty="0" err="1" smtClean="0"/>
              <a:t>telangiectasia</a:t>
            </a:r>
            <a:r>
              <a:rPr lang="en-US" b="1" dirty="0" smtClean="0"/>
              <a:t> </a:t>
            </a:r>
          </a:p>
          <a:p>
            <a:pPr algn="l"/>
            <a:r>
              <a:rPr lang="en-US" b="1" dirty="0" err="1" smtClean="0"/>
              <a:t>Dx</a:t>
            </a:r>
            <a:r>
              <a:rPr lang="en-US" b="1" dirty="0" smtClean="0"/>
              <a:t> : clinical </a:t>
            </a:r>
          </a:p>
          <a:p>
            <a:pPr algn="l"/>
            <a:r>
              <a:rPr lang="en-US" b="1" dirty="0" err="1" smtClean="0"/>
              <a:t>Tx</a:t>
            </a:r>
            <a:r>
              <a:rPr lang="en-US" b="1" dirty="0" smtClean="0"/>
              <a:t> : supportive </a:t>
            </a:r>
          </a:p>
          <a:p>
            <a:pPr algn="l"/>
            <a:endParaRPr lang="ar-JO" dirty="0"/>
          </a:p>
        </p:txBody>
      </p:sp>
    </p:spTree>
    <p:extLst>
      <p:ext uri="{BB962C8B-B14F-4D97-AF65-F5344CB8AC3E}">
        <p14:creationId xmlns:p14="http://schemas.microsoft.com/office/powerpoint/2010/main" val="89033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When to suspect ?</a:t>
            </a:r>
          </a:p>
        </p:txBody>
      </p:sp>
      <p:sp>
        <p:nvSpPr>
          <p:cNvPr id="3" name="Content Placeholder 2"/>
          <p:cNvSpPr>
            <a:spLocks noGrp="1"/>
          </p:cNvSpPr>
          <p:nvPr>
            <p:ph idx="1"/>
          </p:nvPr>
        </p:nvSpPr>
        <p:spPr/>
        <p:txBody>
          <a:bodyPr/>
          <a:lstStyle/>
          <a:p>
            <a:pPr marL="0" indent="0" algn="ctr">
              <a:buNone/>
            </a:pPr>
            <a:r>
              <a:rPr lang="en-US" sz="2800" dirty="0">
                <a:solidFill>
                  <a:schemeClr val="bg1"/>
                </a:solidFill>
              </a:rPr>
              <a:t>The </a:t>
            </a:r>
            <a:r>
              <a:rPr lang="en-US" sz="2800" b="1" dirty="0">
                <a:solidFill>
                  <a:srgbClr val="FFFF00"/>
                </a:solidFill>
              </a:rPr>
              <a:t>frequency</a:t>
            </a:r>
            <a:r>
              <a:rPr lang="en-US" sz="2800" dirty="0">
                <a:solidFill>
                  <a:schemeClr val="bg1"/>
                </a:solidFill>
              </a:rPr>
              <a:t>, </a:t>
            </a:r>
            <a:r>
              <a:rPr lang="en-US" sz="2800" b="1" dirty="0">
                <a:solidFill>
                  <a:srgbClr val="FFFF00"/>
                </a:solidFill>
              </a:rPr>
              <a:t>severity</a:t>
            </a:r>
            <a:r>
              <a:rPr lang="en-US" sz="2800" dirty="0">
                <a:solidFill>
                  <a:schemeClr val="bg1"/>
                </a:solidFill>
              </a:rPr>
              <a:t>, and </a:t>
            </a:r>
            <a:r>
              <a:rPr lang="en-US" sz="2800" b="1" dirty="0">
                <a:solidFill>
                  <a:srgbClr val="FFFF00"/>
                </a:solidFill>
              </a:rPr>
              <a:t>location</a:t>
            </a:r>
            <a:r>
              <a:rPr lang="en-US" sz="2800" dirty="0">
                <a:solidFill>
                  <a:srgbClr val="FFFF00"/>
                </a:solidFill>
              </a:rPr>
              <a:t> </a:t>
            </a:r>
            <a:r>
              <a:rPr lang="en-US" sz="2800" dirty="0">
                <a:solidFill>
                  <a:schemeClr val="bg1"/>
                </a:solidFill>
              </a:rPr>
              <a:t>of the infection and the </a:t>
            </a:r>
            <a:r>
              <a:rPr lang="en-US" sz="2800" b="1" dirty="0">
                <a:solidFill>
                  <a:srgbClr val="FFFF00"/>
                </a:solidFill>
              </a:rPr>
              <a:t>pathogens</a:t>
            </a:r>
            <a:r>
              <a:rPr lang="en-US" sz="2800" dirty="0">
                <a:solidFill>
                  <a:srgbClr val="FFFF00"/>
                </a:solidFill>
              </a:rPr>
              <a:t> </a:t>
            </a:r>
            <a:r>
              <a:rPr lang="en-US" sz="2800" dirty="0">
                <a:solidFill>
                  <a:schemeClr val="bg1"/>
                </a:solidFill>
              </a:rPr>
              <a:t>involved can help differentiate infections in a normal host from infections in an immunodeficient patient. </a:t>
            </a:r>
          </a:p>
          <a:p>
            <a:endParaRPr lang="en-US" sz="2400" dirty="0">
              <a:solidFill>
                <a:schemeClr val="bg1"/>
              </a:solidFill>
            </a:endParaRPr>
          </a:p>
        </p:txBody>
      </p:sp>
      <p:sp>
        <p:nvSpPr>
          <p:cNvPr id="7" name="Line 3"/>
          <p:cNvSpPr>
            <a:spLocks noChangeShapeType="1"/>
          </p:cNvSpPr>
          <p:nvPr/>
        </p:nvSpPr>
        <p:spPr bwMode="auto">
          <a:xfrm>
            <a:off x="1328454" y="1773477"/>
            <a:ext cx="6477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692349596"/>
      </p:ext>
    </p:extLst>
  </p:cSld>
  <p:clrMapOvr>
    <a:masterClrMapping/>
  </p:clrMapOvr>
  <p:transition spd="med">
    <p:random/>
  </p:transition>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2077</TotalTime>
  <Words>5187</Words>
  <Application>Microsoft Office PowerPoint</Application>
  <PresentationFormat>عرض على الشاشة (3:4)‏</PresentationFormat>
  <Paragraphs>606</Paragraphs>
  <Slides>84</Slides>
  <Notes>27</Notes>
  <HiddenSlides>0</HiddenSlides>
  <MMClips>0</MMClips>
  <ScaleCrop>false</ScaleCrop>
  <HeadingPairs>
    <vt:vector size="4" baseType="variant">
      <vt:variant>
        <vt:lpstr>نسق</vt:lpstr>
      </vt:variant>
      <vt:variant>
        <vt:i4>4</vt:i4>
      </vt:variant>
      <vt:variant>
        <vt:lpstr>عناوين الشرائح</vt:lpstr>
      </vt:variant>
      <vt:variant>
        <vt:i4>84</vt:i4>
      </vt:variant>
    </vt:vector>
  </HeadingPairs>
  <TitlesOfParts>
    <vt:vector size="88" baseType="lpstr">
      <vt:lpstr>Office Theme</vt:lpstr>
      <vt:lpstr>1_Office Theme</vt:lpstr>
      <vt:lpstr>حيوية</vt:lpstr>
      <vt:lpstr>سمة Office</vt:lpstr>
      <vt:lpstr>عرض تقديمي في PowerPoint</vt:lpstr>
      <vt:lpstr>Primary Immune Deficiencies</vt:lpstr>
      <vt:lpstr>عرض تقديمي في PowerPoint</vt:lpstr>
      <vt:lpstr>Prevalence </vt:lpstr>
      <vt:lpstr>عرض تقديمي في PowerPoint</vt:lpstr>
      <vt:lpstr>عرض تقديمي في PowerPoint</vt:lpstr>
      <vt:lpstr>Prevalence </vt:lpstr>
      <vt:lpstr>Secondary Causes of Recurrent Infections </vt:lpstr>
      <vt:lpstr>When to suspect ?</vt:lpstr>
      <vt:lpstr>When to suspect ?</vt:lpstr>
      <vt:lpstr>When to suspect ?</vt:lpstr>
      <vt:lpstr>عرض تقديمي في PowerPoint</vt:lpstr>
      <vt:lpstr>History:</vt:lpstr>
      <vt:lpstr>عرض تقديمي في PowerPoint</vt:lpstr>
      <vt:lpstr>عرض تقديمي في PowerPoint</vt:lpstr>
      <vt:lpstr>PHYSICAL EXAMINATION</vt:lpstr>
      <vt:lpstr>عرض تقديمي في PowerPoint</vt:lpstr>
      <vt:lpstr>B- cell immunodeficiency </vt:lpstr>
      <vt:lpstr>B- cell immunodeficiency </vt:lpstr>
      <vt:lpstr>B- cell immunodeficiency </vt:lpstr>
      <vt:lpstr>عرض تقديمي في PowerPoint</vt:lpstr>
      <vt:lpstr>عرض تقديمي في PowerPoint</vt:lpstr>
      <vt:lpstr>عرض تقديمي في PowerPoint</vt:lpstr>
      <vt:lpstr>عرض تقديمي في PowerPoint</vt:lpstr>
      <vt:lpstr>2) Common Variable Immunodeficiency </vt:lpstr>
      <vt:lpstr> </vt:lpstr>
      <vt:lpstr>Signs and symptoms </vt:lpstr>
      <vt:lpstr>عرض تقديمي في PowerPoint</vt:lpstr>
      <vt:lpstr>عرض تقديمي في PowerPoint</vt:lpstr>
      <vt:lpstr>عرض تقديمي في PowerPoint</vt:lpstr>
      <vt:lpstr>عرض تقديمي في PowerPoint</vt:lpstr>
      <vt:lpstr>4- IgG Subclasses defiency: </vt:lpstr>
      <vt:lpstr>عرض تقديمي في PowerPoint</vt:lpstr>
      <vt:lpstr>عرض تقديمي في PowerPoint</vt:lpstr>
      <vt:lpstr>5 -Hyper IgM Syndromes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Rabab shannag   supervisor : dr hytham dmour </vt:lpstr>
      <vt:lpstr>Combined immunodeficiency  diseases ( T-cell disorders)  </vt:lpstr>
      <vt:lpstr>عرض تقديمي في PowerPoint</vt:lpstr>
      <vt:lpstr>DiGeorge's syndrome</vt:lpstr>
      <vt:lpstr>DiGeorge's syndrome</vt:lpstr>
      <vt:lpstr>DiGeorge's syndrome</vt:lpstr>
      <vt:lpstr>عرض تقديمي في PowerPoint</vt:lpstr>
      <vt:lpstr>TTT  </vt:lpstr>
      <vt:lpstr>Severe combined immunodeficiency (SCID) Types: </vt:lpstr>
      <vt:lpstr>عرض تقديمي في PowerPoint</vt:lpstr>
      <vt:lpstr>Severe combined immunodeficiency </vt:lpstr>
      <vt:lpstr>Severe combined immunodeficiency </vt:lpstr>
      <vt:lpstr>Ataxia-telangiectasia</vt:lpstr>
      <vt:lpstr>عرض تقديمي في PowerPoint</vt:lpstr>
      <vt:lpstr>Wiskott-Aldrich syndrome: </vt:lpstr>
      <vt:lpstr>Wiskott-Aldrich syndrome: </vt:lpstr>
      <vt:lpstr>T-CELL DEFECTS</vt:lpstr>
      <vt:lpstr>عرض تقديمي في PowerPoint</vt:lpstr>
      <vt:lpstr>COMPLEMENT SYSTEM </vt:lpstr>
      <vt:lpstr>عرض تقديمي في PowerPoint</vt:lpstr>
      <vt:lpstr>عرض تقديمي في PowerPoint</vt:lpstr>
      <vt:lpstr>عرض تقديمي في PowerPoint</vt:lpstr>
      <vt:lpstr>عرض تقديمي في PowerPoint</vt:lpstr>
      <vt:lpstr>عرض تقديمي في PowerPoint</vt:lpstr>
      <vt:lpstr>الصافي </vt:lpstr>
      <vt:lpstr>عرض تقديمي في PowerPoint</vt:lpstr>
      <vt:lpstr>APPROACH TO CHILD WITH IMMUNEDEFICIENCY </vt:lpstr>
      <vt:lpstr>عرض تقديمي في PowerPoint</vt:lpstr>
      <vt:lpstr>THE EUROPEAN SOCIETY OF IMMUNEDEFICIENCIES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 cell </vt:lpstr>
      <vt:lpstr>عرض تقديمي في PowerPoint</vt:lpstr>
      <vt:lpstr>T cell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Salameh zeyad</dc:creator>
  <cp:lastModifiedBy>Hp_i3</cp:lastModifiedBy>
  <cp:revision>145</cp:revision>
  <dcterms:created xsi:type="dcterms:W3CDTF">2017-09-08T10:04:17Z</dcterms:created>
  <dcterms:modified xsi:type="dcterms:W3CDTF">2020-02-29T22:13:00Z</dcterms:modified>
</cp:coreProperties>
</file>