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90" r:id="rId1"/>
  </p:sldMasterIdLst>
  <p:notesMasterIdLst>
    <p:notesMasterId r:id="rId49"/>
  </p:notesMasterIdLst>
  <p:sldIdLst>
    <p:sldId id="256" r:id="rId2"/>
    <p:sldId id="320" r:id="rId3"/>
    <p:sldId id="304" r:id="rId4"/>
    <p:sldId id="260" r:id="rId5"/>
    <p:sldId id="305" r:id="rId6"/>
    <p:sldId id="353" r:id="rId7"/>
    <p:sldId id="318" r:id="rId8"/>
    <p:sldId id="310" r:id="rId9"/>
    <p:sldId id="311" r:id="rId10"/>
    <p:sldId id="313" r:id="rId11"/>
    <p:sldId id="274" r:id="rId12"/>
    <p:sldId id="312" r:id="rId13"/>
    <p:sldId id="314" r:id="rId14"/>
    <p:sldId id="315" r:id="rId15"/>
    <p:sldId id="316" r:id="rId16"/>
    <p:sldId id="317" r:id="rId17"/>
    <p:sldId id="346" r:id="rId18"/>
    <p:sldId id="348" r:id="rId19"/>
    <p:sldId id="349" r:id="rId20"/>
    <p:sldId id="350" r:id="rId21"/>
    <p:sldId id="351" r:id="rId22"/>
    <p:sldId id="352" r:id="rId23"/>
    <p:sldId id="321" r:id="rId24"/>
    <p:sldId id="323" r:id="rId25"/>
    <p:sldId id="324" r:id="rId26"/>
    <p:sldId id="325" r:id="rId27"/>
    <p:sldId id="326" r:id="rId28"/>
    <p:sldId id="327" r:id="rId29"/>
    <p:sldId id="396" r:id="rId30"/>
    <p:sldId id="397" r:id="rId31"/>
    <p:sldId id="328" r:id="rId32"/>
    <p:sldId id="329" r:id="rId33"/>
    <p:sldId id="330" r:id="rId34"/>
    <p:sldId id="398" r:id="rId35"/>
    <p:sldId id="399" r:id="rId36"/>
    <p:sldId id="400" r:id="rId37"/>
    <p:sldId id="401" r:id="rId38"/>
    <p:sldId id="402" r:id="rId39"/>
    <p:sldId id="331" r:id="rId40"/>
    <p:sldId id="332" r:id="rId41"/>
    <p:sldId id="333" r:id="rId42"/>
    <p:sldId id="334" r:id="rId43"/>
    <p:sldId id="335" r:id="rId44"/>
    <p:sldId id="341" r:id="rId45"/>
    <p:sldId id="342" r:id="rId46"/>
    <p:sldId id="343" r:id="rId47"/>
    <p:sldId id="344" r:id="rId48"/>
  </p:sldIdLst>
  <p:sldSz cx="9144000" cy="5143500" type="screen16x9"/>
  <p:notesSz cx="6858000" cy="9144000"/>
  <p:embeddedFontLst>
    <p:embeddedFont>
      <p:font typeface="Bahnschrift SemiLight SemiConde" panose="020B0502040204020203" pitchFamily="34" charset="0"/>
      <p:regular r:id="rId50"/>
    </p:embeddedFont>
    <p:embeddedFont>
      <p:font typeface="Barlow" panose="020B0604020202020204" charset="0"/>
      <p:regular r:id="rId51"/>
      <p:bold r:id="rId52"/>
      <p:italic r:id="rId53"/>
      <p:boldItalic r:id="rId54"/>
    </p:embeddedFont>
    <p:embeddedFont>
      <p:font typeface="Bebas Neue" panose="020B0604020202020204" charset="0"/>
      <p:regular r:id="rId55"/>
    </p:embeddedFont>
    <p:embeddedFont>
      <p:font typeface="Calibri" panose="020F0502020204030204" pitchFamily="34" charset="0"/>
      <p:regular r:id="rId56"/>
      <p:bold r:id="rId57"/>
      <p:italic r:id="rId58"/>
      <p:boldItalic r:id="rId59"/>
    </p:embeddedFont>
    <p:embeddedFont>
      <p:font typeface="Cambria" panose="02040503050406030204" pitchFamily="18" charset="0"/>
      <p:regular r:id="rId60"/>
      <p:bold r:id="rId61"/>
      <p:italic r:id="rId62"/>
      <p:boldItalic r:id="rId63"/>
    </p:embeddedFont>
    <p:embeddedFont>
      <p:font typeface="Corbel" panose="020B0503020204020204" pitchFamily="34" charset="0"/>
      <p:regular r:id="rId64"/>
      <p:bold r:id="rId65"/>
      <p:italic r:id="rId66"/>
      <p:boldItalic r:id="rId67"/>
    </p:embeddedFont>
    <p:embeddedFont>
      <p:font typeface="Malgun Gothic" panose="020B0503020000020004" pitchFamily="34" charset="-127"/>
      <p:regular r:id="rId68"/>
      <p:bold r:id="rId69"/>
    </p:embeddedFont>
    <p:embeddedFont>
      <p:font typeface="Open Sans" panose="020B0606030504020204" pitchFamily="34" charset="0"/>
      <p:regular r:id="rId70"/>
    </p:embeddedFont>
    <p:embeddedFont>
      <p:font typeface="Poppins" panose="020B0604020202020204" charset="0"/>
      <p:regular r:id="rId71"/>
      <p:bold r:id="rId72"/>
      <p:italic r:id="rId73"/>
      <p:boldItalic r:id="rId74"/>
    </p:embeddedFont>
    <p:embeddedFont>
      <p:font typeface="Rockwell" panose="02060603020205020403" pitchFamily="18" charset="0"/>
      <p:regular r:id="rId75"/>
      <p:bold r:id="rId76"/>
      <p:italic r:id="rId77"/>
      <p:boldItalic r:id="rId78"/>
    </p:embeddedFont>
    <p:embeddedFont>
      <p:font typeface="Rockwell Condensed" panose="02060603050405020104" pitchFamily="18" charset="0"/>
      <p:regular r:id="rId79"/>
      <p:bold r:id="rId8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CD6DCC-DBB9-4AD2-8DF8-13B3148492F7}">
  <a:tblStyle styleId="{D6CD6DCC-DBB9-4AD2-8DF8-13B314849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نمط متوسط 1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67" autoAdjust="0"/>
    <p:restoredTop sz="91592" autoAdjust="0"/>
  </p:normalViewPr>
  <p:slideViewPr>
    <p:cSldViewPr>
      <p:cViewPr varScale="1">
        <p:scale>
          <a:sx n="100" d="100"/>
          <a:sy n="100" d="100"/>
        </p:scale>
        <p:origin x="355" y="7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font" Target="fonts/font27.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openxmlformats.org/officeDocument/2006/relationships/font" Target="fonts/font30.fntdata"/><Relationship Id="rId5" Type="http://schemas.openxmlformats.org/officeDocument/2006/relationships/slide" Target="slides/slide4.xml"/><Relationship Id="rId61" Type="http://schemas.openxmlformats.org/officeDocument/2006/relationships/font" Target="fonts/font12.fntdata"/><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font" Target="fonts/font29.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font" Target="fonts/font23.fntdata"/><Relationship Id="rId80" Type="http://schemas.openxmlformats.org/officeDocument/2006/relationships/font" Target="fonts/font3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3280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542e2bc4a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542e2bc4a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6817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en-US" sz="1100" b="1" dirty="0">
                <a:solidFill>
                  <a:srgbClr val="009900"/>
                </a:solidFill>
              </a:rPr>
              <a:t>Dextrose is not considered to have an osmotic effect because it is rapidly metabolized in blood</a:t>
            </a:r>
          </a:p>
          <a:p>
            <a:endParaRPr lang="en-US" dirty="0"/>
          </a:p>
        </p:txBody>
      </p:sp>
    </p:spTree>
    <p:extLst>
      <p:ext uri="{BB962C8B-B14F-4D97-AF65-F5344CB8AC3E}">
        <p14:creationId xmlns:p14="http://schemas.microsoft.com/office/powerpoint/2010/main" val="408480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062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32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Syndrome of inappropriate antidiuretic hormone secretion (</a:t>
            </a:r>
            <a:r>
              <a:rPr lang="en-US" sz="1100" b="1"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SIADH</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sz="1100" b="1"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Total parenteral nutrition</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a:t>
            </a:r>
            <a:r>
              <a:rPr lang="en-US" sz="1100" b="1"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TPN</a:t>
            </a:r>
            <a:r>
              <a:rPr lang="en-U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ace79e563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ace79e563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latin typeface="Arial"/>
                <a:ea typeface="Arial"/>
                <a:cs typeface="Arial"/>
                <a:sym typeface="Arial"/>
              </a:rPr>
              <a:t>Insensible</a:t>
            </a:r>
            <a:r>
              <a:rPr lang="en-US" sz="1100" b="0" i="0" u="none" strike="noStrike" cap="none" dirty="0">
                <a:solidFill>
                  <a:srgbClr val="000000"/>
                </a:solidFill>
                <a:latin typeface="Arial"/>
                <a:ea typeface="Arial"/>
                <a:cs typeface="Arial"/>
                <a:sym typeface="Arial"/>
              </a:rPr>
              <a:t> fluid </a:t>
            </a:r>
            <a:r>
              <a:rPr lang="en-US" sz="1100" b="1" i="0" u="none" strike="noStrike" cap="none" dirty="0">
                <a:solidFill>
                  <a:srgbClr val="000000"/>
                </a:solidFill>
                <a:latin typeface="Arial"/>
                <a:ea typeface="Arial"/>
                <a:cs typeface="Arial"/>
                <a:sym typeface="Arial"/>
              </a:rPr>
              <a:t>loss</a:t>
            </a:r>
            <a:r>
              <a:rPr lang="en-US" sz="1100" b="0" i="0" u="none" strike="noStrike" cap="none" dirty="0">
                <a:solidFill>
                  <a:srgbClr val="000000"/>
                </a:solidFill>
                <a:latin typeface="Arial"/>
                <a:ea typeface="Arial"/>
                <a:cs typeface="Arial"/>
                <a:sym typeface="Arial"/>
              </a:rPr>
              <a:t> is the amount of body fluid </a:t>
            </a:r>
            <a:r>
              <a:rPr lang="en-US" sz="1100" b="1" i="0" u="none" strike="noStrike" cap="none" dirty="0">
                <a:solidFill>
                  <a:srgbClr val="000000"/>
                </a:solidFill>
                <a:latin typeface="Arial"/>
                <a:ea typeface="Arial"/>
                <a:cs typeface="Arial"/>
                <a:sym typeface="Arial"/>
              </a:rPr>
              <a:t>lost</a:t>
            </a:r>
            <a:r>
              <a:rPr lang="en-US" sz="1100" b="0" i="0" u="none" strike="noStrike" cap="none" dirty="0">
                <a:solidFill>
                  <a:srgbClr val="000000"/>
                </a:solidFill>
                <a:latin typeface="Arial"/>
                <a:ea typeface="Arial"/>
                <a:cs typeface="Arial"/>
                <a:sym typeface="Arial"/>
              </a:rPr>
              <a:t> daily that is not easily measured, from the respiratory system, skin, and water in the excreted stool. </a:t>
            </a:r>
            <a:endParaRPr/>
          </a:p>
        </p:txBody>
      </p:sp>
    </p:spTree>
    <p:extLst>
      <p:ext uri="{BB962C8B-B14F-4D97-AF65-F5344CB8AC3E}">
        <p14:creationId xmlns:p14="http://schemas.microsoft.com/office/powerpoint/2010/main" val="341850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2717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Arial"/>
                <a:ea typeface="Arial"/>
                <a:cs typeface="Arial"/>
                <a:sym typeface="Arial"/>
              </a:rPr>
              <a:t>Fluid </a:t>
            </a:r>
            <a:r>
              <a:rPr lang="en-US" sz="1100" b="1" i="0" u="none" strike="noStrike" cap="none" dirty="0">
                <a:solidFill>
                  <a:srgbClr val="000000"/>
                </a:solidFill>
                <a:latin typeface="Arial"/>
                <a:ea typeface="Arial"/>
                <a:cs typeface="Arial"/>
                <a:sym typeface="Arial"/>
              </a:rPr>
              <a:t>losses</a:t>
            </a:r>
            <a:r>
              <a:rPr lang="en-US" sz="1100" b="0" i="0" u="none" strike="noStrike" cap="none" dirty="0">
                <a:solidFill>
                  <a:srgbClr val="000000"/>
                </a:solidFill>
                <a:latin typeface="Arial"/>
                <a:ea typeface="Arial"/>
                <a:cs typeface="Arial"/>
                <a:sym typeface="Arial"/>
              </a:rPr>
              <a:t> (urine and insensible perspiration) are replaced in a 1:1 </a:t>
            </a:r>
            <a:r>
              <a:rPr lang="en-US" sz="1100" b="1" i="0" u="none" strike="noStrike" cap="none" dirty="0">
                <a:solidFill>
                  <a:srgbClr val="000000"/>
                </a:solidFill>
                <a:latin typeface="Arial"/>
                <a:ea typeface="Arial"/>
                <a:cs typeface="Arial"/>
                <a:sym typeface="Arial"/>
              </a:rPr>
              <a:t>ratio</a:t>
            </a:r>
            <a:r>
              <a:rPr lang="en-US" sz="1100" b="0" i="0" u="none" strike="noStrike" cap="none" dirty="0">
                <a:solidFill>
                  <a:srgbClr val="000000"/>
                </a:solidFill>
                <a:latin typeface="Arial"/>
                <a:ea typeface="Arial"/>
                <a:cs typeface="Arial"/>
                <a:sym typeface="Arial"/>
              </a:rPr>
              <a:t> with a balanced </a:t>
            </a:r>
            <a:r>
              <a:rPr lang="en-US" sz="1100" b="1" i="0" u="none" strike="noStrike" cap="none" dirty="0">
                <a:solidFill>
                  <a:srgbClr val="000000"/>
                </a:solidFill>
                <a:latin typeface="Arial"/>
                <a:ea typeface="Arial"/>
                <a:cs typeface="Arial"/>
                <a:sym typeface="Arial"/>
              </a:rPr>
              <a:t>crystalloid infusion</a:t>
            </a:r>
            <a:r>
              <a:rPr lang="en-US" sz="1100" b="0" i="0" u="none" strike="noStrike" cap="none" dirty="0">
                <a:solidFill>
                  <a:srgbClr val="000000"/>
                </a:solidFill>
                <a:latin typeface="Arial"/>
                <a:ea typeface="Arial"/>
                <a:cs typeface="Arial"/>
                <a:sym typeface="Arial"/>
              </a:rPr>
              <a:t> solution. Additionally, intravascular </a:t>
            </a:r>
            <a:r>
              <a:rPr lang="en-US" sz="1100" b="1" i="0" u="none" strike="noStrike" cap="none" dirty="0">
                <a:solidFill>
                  <a:srgbClr val="000000"/>
                </a:solidFill>
                <a:latin typeface="Arial"/>
                <a:ea typeface="Arial"/>
                <a:cs typeface="Arial"/>
                <a:sym typeface="Arial"/>
              </a:rPr>
              <a:t>blood loss</a:t>
            </a:r>
            <a:r>
              <a:rPr lang="en-US" sz="1100" b="0" i="0" u="none" strike="noStrike" cap="none" dirty="0">
                <a:solidFill>
                  <a:srgbClr val="000000"/>
                </a:solidFill>
                <a:latin typeface="Arial"/>
                <a:ea typeface="Arial"/>
                <a:cs typeface="Arial"/>
                <a:sym typeface="Arial"/>
              </a:rPr>
              <a:t> must be replaced in a 4–5:1 </a:t>
            </a:r>
            <a:r>
              <a:rPr lang="en-US" sz="1100" b="1" i="0" u="none" strike="noStrike" cap="none" dirty="0">
                <a:solidFill>
                  <a:srgbClr val="000000"/>
                </a:solidFill>
                <a:latin typeface="Arial"/>
                <a:ea typeface="Arial"/>
                <a:cs typeface="Arial"/>
                <a:sym typeface="Arial"/>
              </a:rPr>
              <a:t>ratio</a:t>
            </a:r>
            <a:r>
              <a:rPr lang="en-US" sz="1100" b="0" i="0" u="none" strike="noStrike" cap="none" dirty="0">
                <a:solidFill>
                  <a:srgbClr val="000000"/>
                </a:solidFill>
                <a:latin typeface="Arial"/>
                <a:ea typeface="Arial"/>
                <a:cs typeface="Arial"/>
                <a:sym typeface="Arial"/>
              </a:rPr>
              <a:t>.</a:t>
            </a:r>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a:buNone/>
            </a:pPr>
            <a:r>
              <a:rPr lang="en-US" sz="1100" b="0" i="0" u="none" strike="noStrike" cap="none" dirty="0">
                <a:solidFill>
                  <a:srgbClr val="000000"/>
                </a:solidFill>
                <a:latin typeface="Arial"/>
                <a:ea typeface="Arial"/>
                <a:cs typeface="Arial"/>
                <a:sym typeface="Arial"/>
              </a:rPr>
              <a:t>the </a:t>
            </a:r>
            <a:r>
              <a:rPr lang="en-US" sz="1100" b="1" i="0" u="none" strike="noStrike" cap="none" dirty="0" err="1">
                <a:solidFill>
                  <a:srgbClr val="000000"/>
                </a:solidFill>
                <a:latin typeface="Arial"/>
                <a:ea typeface="Arial"/>
                <a:cs typeface="Arial"/>
                <a:sym typeface="Arial"/>
              </a:rPr>
              <a:t>osmolality</a:t>
            </a:r>
            <a:r>
              <a:rPr lang="en-US" sz="1100" b="0" i="0" u="none" strike="noStrike" cap="none" dirty="0">
                <a:solidFill>
                  <a:srgbClr val="000000"/>
                </a:solidFill>
                <a:latin typeface="Arial"/>
                <a:ea typeface="Arial"/>
                <a:cs typeface="Arial"/>
                <a:sym typeface="Arial"/>
              </a:rPr>
              <a:t> of the </a:t>
            </a:r>
            <a:r>
              <a:rPr lang="en-US" sz="1100" b="1" i="0" u="none" strike="noStrike" cap="none" dirty="0">
                <a:solidFill>
                  <a:srgbClr val="000000"/>
                </a:solidFill>
                <a:latin typeface="Arial"/>
                <a:ea typeface="Arial"/>
                <a:cs typeface="Arial"/>
                <a:sym typeface="Arial"/>
              </a:rPr>
              <a:t>extracellular fluid</a:t>
            </a:r>
            <a:r>
              <a:rPr lang="en-US" sz="1100" b="0" i="0" u="none" strike="noStrike" cap="none" dirty="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ECF</a:t>
            </a:r>
            <a:r>
              <a:rPr lang="en-US" sz="1100" b="0" i="0" u="none" strike="noStrike" cap="none" dirty="0">
                <a:solidFill>
                  <a:srgbClr val="000000"/>
                </a:solidFill>
                <a:latin typeface="Arial"/>
                <a:ea typeface="Arial"/>
                <a:cs typeface="Arial"/>
                <a:sym typeface="Arial"/>
              </a:rPr>
              <a:t>) is approximately </a:t>
            </a:r>
            <a:r>
              <a:rPr lang="en-US" sz="1100" b="1" i="0" u="none" strike="noStrike" cap="none" dirty="0">
                <a:solidFill>
                  <a:srgbClr val="000000"/>
                </a:solidFill>
                <a:latin typeface="Arial"/>
                <a:ea typeface="Arial"/>
                <a:cs typeface="Arial"/>
                <a:sym typeface="Arial"/>
              </a:rPr>
              <a:t>equal</a:t>
            </a:r>
            <a:r>
              <a:rPr lang="en-US" sz="1100" b="0" i="0" u="none" strike="noStrike" cap="none" dirty="0">
                <a:solidFill>
                  <a:srgbClr val="000000"/>
                </a:solidFill>
                <a:latin typeface="Arial"/>
                <a:ea typeface="Arial"/>
                <a:cs typeface="Arial"/>
                <a:sym typeface="Arial"/>
              </a:rPr>
              <a:t> to that of the intracellular fluid (</a:t>
            </a:r>
            <a:r>
              <a:rPr lang="en-US" sz="1100" b="1" i="0" u="none" strike="noStrike" cap="none" dirty="0">
                <a:solidFill>
                  <a:srgbClr val="000000"/>
                </a:solidFill>
                <a:latin typeface="Arial"/>
                <a:ea typeface="Arial"/>
                <a:cs typeface="Arial"/>
                <a:sym typeface="Arial"/>
              </a:rPr>
              <a:t>ICF</a:t>
            </a:r>
            <a:r>
              <a:rPr lang="en-US" sz="1100" b="0" i="0" u="none" strike="noStrike" cap="none" dirty="0">
                <a:solidFill>
                  <a:srgbClr val="000000"/>
                </a:solidFill>
                <a:latin typeface="Arial"/>
                <a:ea typeface="Arial"/>
                <a:cs typeface="Arial"/>
                <a:sym typeface="Arial"/>
              </a:rPr>
              <a:t>).</a:t>
            </a:r>
          </a:p>
          <a:p>
            <a:pPr>
              <a:buNone/>
            </a:pPr>
            <a:r>
              <a:rPr lang="en-US" altLang="en-US" sz="1400" dirty="0" err="1">
                <a:solidFill>
                  <a:srgbClr val="CC0099"/>
                </a:solidFill>
              </a:rPr>
              <a:t>Os</a:t>
            </a:r>
            <a:r>
              <a:rPr lang="en-US" altLang="en-US" sz="1400" b="1" dirty="0" err="1">
                <a:solidFill>
                  <a:srgbClr val="00B0F0"/>
                </a:solidFill>
              </a:rPr>
              <a:t>mole</a:t>
            </a:r>
            <a:r>
              <a:rPr lang="en-US" altLang="en-US" sz="1100" dirty="0"/>
              <a:t>: the </a:t>
            </a:r>
            <a:r>
              <a:rPr lang="en-US" altLang="en-US" sz="1100" dirty="0">
                <a:solidFill>
                  <a:srgbClr val="CC0099"/>
                </a:solidFill>
              </a:rPr>
              <a:t>osmosis</a:t>
            </a:r>
            <a:r>
              <a:rPr lang="en-US" altLang="en-US" sz="1100" dirty="0"/>
              <a:t> caused by a </a:t>
            </a:r>
            <a:r>
              <a:rPr lang="en-US" altLang="en-US" sz="1100" b="1" dirty="0">
                <a:solidFill>
                  <a:srgbClr val="00B0F0"/>
                </a:solidFill>
              </a:rPr>
              <a:t>mole.</a:t>
            </a:r>
            <a:endParaRPr lang="en-US" dirty="0"/>
          </a:p>
        </p:txBody>
      </p:sp>
    </p:spTree>
    <p:extLst>
      <p:ext uri="{BB962C8B-B14F-4D97-AF65-F5344CB8AC3E}">
        <p14:creationId xmlns:p14="http://schemas.microsoft.com/office/powerpoint/2010/main" val="71745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5344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r>
              <a:rPr lang="en-US" sz="1100" dirty="0" err="1">
                <a:solidFill>
                  <a:srgbClr val="222222"/>
                </a:solidFill>
                <a:latin typeface="Open Sans" panose="020B0606030504020204" pitchFamily="34" charset="0"/>
              </a:rPr>
              <a:t>Hyperchloremic</a:t>
            </a:r>
            <a:r>
              <a:rPr lang="en-US" sz="1100" dirty="0">
                <a:solidFill>
                  <a:srgbClr val="222222"/>
                </a:solidFill>
                <a:latin typeface="Open Sans" panose="020B0606030504020204" pitchFamily="34" charset="0"/>
              </a:rPr>
              <a:t> metabolic acidosis</a:t>
            </a:r>
            <a:endParaRPr lang="en-US" dirty="0"/>
          </a:p>
        </p:txBody>
      </p:sp>
    </p:spTree>
    <p:extLst>
      <p:ext uri="{BB962C8B-B14F-4D97-AF65-F5344CB8AC3E}">
        <p14:creationId xmlns:p14="http://schemas.microsoft.com/office/powerpoint/2010/main" val="217724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4279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d44871911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d44871911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000000"/>
                </a:solidFill>
                <a:latin typeface="Arial"/>
                <a:ea typeface="Arial"/>
                <a:cs typeface="Arial"/>
                <a:sym typeface="Arial"/>
              </a:rPr>
              <a:t>Citrate</a:t>
            </a:r>
            <a:r>
              <a:rPr lang="en-US" sz="1100" b="0" i="0" u="none" strike="noStrike" cap="none" dirty="0">
                <a:solidFill>
                  <a:srgbClr val="000000"/>
                </a:solidFill>
                <a:latin typeface="Arial"/>
                <a:ea typeface="Arial"/>
                <a:cs typeface="Arial"/>
                <a:sym typeface="Arial"/>
              </a:rPr>
              <a:t> is the anticoagulant used in </a:t>
            </a:r>
            <a:r>
              <a:rPr lang="en-US" sz="1100" b="1" i="0" u="none" strike="noStrike" cap="none" dirty="0">
                <a:solidFill>
                  <a:srgbClr val="000000"/>
                </a:solidFill>
                <a:latin typeface="Arial"/>
                <a:ea typeface="Arial"/>
                <a:cs typeface="Arial"/>
                <a:sym typeface="Arial"/>
              </a:rPr>
              <a:t>blood</a:t>
            </a:r>
            <a:r>
              <a:rPr lang="en-US" sz="1100" b="0" i="0" u="none" strike="noStrike" cap="none" dirty="0">
                <a:solidFill>
                  <a:srgbClr val="000000"/>
                </a:solidFill>
                <a:latin typeface="Arial"/>
                <a:ea typeface="Arial"/>
                <a:cs typeface="Arial"/>
                <a:sym typeface="Arial"/>
              </a:rPr>
              <a:t> products. It is usually rapidly </a:t>
            </a:r>
            <a:r>
              <a:rPr lang="en-US" sz="1100" b="0" i="0" u="none" strike="noStrike" cap="none" dirty="0" err="1">
                <a:solidFill>
                  <a:srgbClr val="000000"/>
                </a:solidFill>
                <a:latin typeface="Arial"/>
                <a:ea typeface="Arial"/>
                <a:cs typeface="Arial"/>
                <a:sym typeface="Arial"/>
              </a:rPr>
              <a:t>metabolised</a:t>
            </a:r>
            <a:r>
              <a:rPr lang="en-US" sz="1100" b="0" i="0" u="none" strike="noStrike" cap="none" dirty="0">
                <a:solidFill>
                  <a:srgbClr val="000000"/>
                </a:solidFill>
                <a:latin typeface="Arial"/>
                <a:ea typeface="Arial"/>
                <a:cs typeface="Arial"/>
                <a:sym typeface="Arial"/>
              </a:rPr>
              <a:t> by the liver.</a:t>
            </a:r>
            <a:endParaRPr lang="en-US" dirty="0"/>
          </a:p>
          <a:p>
            <a:pPr marL="0" lvl="0" indent="0" algn="l" rtl="0">
              <a:spcBef>
                <a:spcPts val="0"/>
              </a:spcBef>
              <a:spcAft>
                <a:spcPts val="0"/>
              </a:spcAft>
              <a:buNone/>
            </a:pPr>
            <a:endParaRPr/>
          </a:p>
        </p:txBody>
      </p:sp>
    </p:spTree>
    <p:extLst>
      <p:ext uri="{BB962C8B-B14F-4D97-AF65-F5344CB8AC3E}">
        <p14:creationId xmlns:p14="http://schemas.microsoft.com/office/powerpoint/2010/main" val="41278141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9297C9-9711-4F38-93C9-7B56F429077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fld id="{642DE270-CB54-432D-91B4-2C62C54CCF25}" type="slidenum">
              <a:rPr lang="en-US" smtClean="0"/>
              <a:t>‹#›</a:t>
            </a:fld>
            <a:endParaRPr lang="en-US"/>
          </a:p>
        </p:txBody>
      </p:sp>
    </p:spTree>
    <p:extLst>
      <p:ext uri="{BB962C8B-B14F-4D97-AF65-F5344CB8AC3E}">
        <p14:creationId xmlns:p14="http://schemas.microsoft.com/office/powerpoint/2010/main" val="237111907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297C9-9711-4F38-93C9-7B56F429077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26009369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297C9-9711-4F38-93C9-7B56F429077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7653839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909"/>
        <p:cNvGrpSpPr/>
        <p:nvPr/>
      </p:nvGrpSpPr>
      <p:grpSpPr>
        <a:xfrm>
          <a:off x="0" y="0"/>
          <a:ext cx="0" cy="0"/>
          <a:chOff x="0" y="0"/>
          <a:chExt cx="0" cy="0"/>
        </a:xfrm>
      </p:grpSpPr>
      <p:sp>
        <p:nvSpPr>
          <p:cNvPr id="914" name="Google Shape;914;p36"/>
          <p:cNvSpPr txBox="1">
            <a:spLocks noGrp="1"/>
          </p:cNvSpPr>
          <p:nvPr>
            <p:ph type="title"/>
          </p:nvPr>
        </p:nvSpPr>
        <p:spPr>
          <a:xfrm>
            <a:off x="720000" y="1432825"/>
            <a:ext cx="36246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CAEAE"/>
              </a:buClr>
              <a:buSzPts val="3600"/>
              <a:buNone/>
              <a:defRPr sz="3800">
                <a:solidFill>
                  <a:srgbClr val="FCAEAE"/>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15" name="Google Shape;915;p36"/>
          <p:cNvSpPr txBox="1">
            <a:spLocks noGrp="1"/>
          </p:cNvSpPr>
          <p:nvPr>
            <p:ph type="subTitle" idx="1"/>
          </p:nvPr>
        </p:nvSpPr>
        <p:spPr>
          <a:xfrm>
            <a:off x="713225" y="2337950"/>
            <a:ext cx="3624600" cy="143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9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206633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2"/>
        <p:cNvGrpSpPr/>
        <p:nvPr/>
      </p:nvGrpSpPr>
      <p:grpSpPr>
        <a:xfrm>
          <a:off x="0" y="0"/>
          <a:ext cx="0" cy="0"/>
          <a:chOff x="0" y="0"/>
          <a:chExt cx="0" cy="0"/>
        </a:xfrm>
      </p:grpSpPr>
      <p:sp>
        <p:nvSpPr>
          <p:cNvPr id="248" name="Google Shape;248;p5"/>
          <p:cNvSpPr txBox="1">
            <a:spLocks noGrp="1"/>
          </p:cNvSpPr>
          <p:nvPr>
            <p:ph type="subTitle" idx="1"/>
          </p:nvPr>
        </p:nvSpPr>
        <p:spPr>
          <a:xfrm>
            <a:off x="1181425" y="2624775"/>
            <a:ext cx="2907600" cy="71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oppins"/>
              <a:buNone/>
              <a:defRPr sz="2400" b="1">
                <a:latin typeface="Poppins"/>
                <a:ea typeface="Poppins"/>
                <a:cs typeface="Poppins"/>
                <a:sym typeface="Poppins"/>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49" name="Google Shape;249;p5"/>
          <p:cNvSpPr txBox="1">
            <a:spLocks noGrp="1"/>
          </p:cNvSpPr>
          <p:nvPr>
            <p:ph type="subTitle" idx="2"/>
          </p:nvPr>
        </p:nvSpPr>
        <p:spPr>
          <a:xfrm>
            <a:off x="4836300" y="2624775"/>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oppins"/>
              <a:buNone/>
              <a:defRPr sz="2400" b="1">
                <a:latin typeface="Poppins"/>
                <a:ea typeface="Poppins"/>
                <a:cs typeface="Poppins"/>
                <a:sym typeface="Poppins"/>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250" name="Google Shape;250;p5"/>
          <p:cNvSpPr txBox="1">
            <a:spLocks noGrp="1"/>
          </p:cNvSpPr>
          <p:nvPr>
            <p:ph type="subTitle" idx="3"/>
          </p:nvPr>
        </p:nvSpPr>
        <p:spPr>
          <a:xfrm>
            <a:off x="1181425" y="3520172"/>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1" name="Google Shape;251;p5"/>
          <p:cNvSpPr txBox="1">
            <a:spLocks noGrp="1"/>
          </p:cNvSpPr>
          <p:nvPr>
            <p:ph type="subTitle" idx="4"/>
          </p:nvPr>
        </p:nvSpPr>
        <p:spPr>
          <a:xfrm>
            <a:off x="4836300" y="3520172"/>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2" name="Google Shape;25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5126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5"/>
        <p:cNvGrpSpPr/>
        <p:nvPr/>
      </p:nvGrpSpPr>
      <p:grpSpPr>
        <a:xfrm>
          <a:off x="0" y="0"/>
          <a:ext cx="0" cy="0"/>
          <a:chOff x="0" y="0"/>
          <a:chExt cx="0" cy="0"/>
        </a:xfrm>
      </p:grpSpPr>
      <p:sp>
        <p:nvSpPr>
          <p:cNvPr id="240" name="Google Shape;240;p4"/>
          <p:cNvSpPr txBox="1">
            <a:spLocks noGrp="1"/>
          </p:cNvSpPr>
          <p:nvPr>
            <p:ph type="title"/>
          </p:nvPr>
        </p:nvSpPr>
        <p:spPr>
          <a:xfrm>
            <a:off x="714150" y="445025"/>
            <a:ext cx="771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1" name="Google Shape;241;p4"/>
          <p:cNvSpPr txBox="1">
            <a:spLocks noGrp="1"/>
          </p:cNvSpPr>
          <p:nvPr>
            <p:ph type="body" idx="1"/>
          </p:nvPr>
        </p:nvSpPr>
        <p:spPr>
          <a:xfrm>
            <a:off x="720000" y="1097025"/>
            <a:ext cx="7715700" cy="3510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Livvic"/>
              <a:buAutoNum type="arabicPeriod"/>
              <a:defRPr sz="1200"/>
            </a:lvl1pPr>
            <a:lvl2pPr marL="914400" lvl="1" indent="-304800" rtl="0">
              <a:lnSpc>
                <a:spcPct val="100000"/>
              </a:lnSpc>
              <a:spcBef>
                <a:spcPts val="1600"/>
              </a:spcBef>
              <a:spcAft>
                <a:spcPts val="0"/>
              </a:spcAft>
              <a:buClr>
                <a:srgbClr val="434343"/>
              </a:buClr>
              <a:buSzPts val="1200"/>
              <a:buFont typeface="Roboto Condensed Light"/>
              <a:buAutoNum type="alphaLcPeriod"/>
              <a:defRPr/>
            </a:lvl2pPr>
            <a:lvl3pPr marL="1371600" lvl="2" indent="-304800" rtl="0">
              <a:lnSpc>
                <a:spcPct val="100000"/>
              </a:lnSpc>
              <a:spcBef>
                <a:spcPts val="1600"/>
              </a:spcBef>
              <a:spcAft>
                <a:spcPts val="0"/>
              </a:spcAft>
              <a:buClr>
                <a:srgbClr val="434343"/>
              </a:buClr>
              <a:buSzPts val="1200"/>
              <a:buFont typeface="Roboto Condensed Light"/>
              <a:buAutoNum type="romanLcPeriod"/>
              <a:defRPr/>
            </a:lvl3pPr>
            <a:lvl4pPr marL="1828800" lvl="3" indent="-304800" rtl="0">
              <a:lnSpc>
                <a:spcPct val="100000"/>
              </a:lnSpc>
              <a:spcBef>
                <a:spcPts val="1600"/>
              </a:spcBef>
              <a:spcAft>
                <a:spcPts val="0"/>
              </a:spcAft>
              <a:buClr>
                <a:srgbClr val="434343"/>
              </a:buClr>
              <a:buSzPts val="1200"/>
              <a:buFont typeface="Roboto Condensed Light"/>
              <a:buAutoNum type="arabicPeriod"/>
              <a:defRPr/>
            </a:lvl4pPr>
            <a:lvl5pPr marL="2286000" lvl="4" indent="-304800" rtl="0">
              <a:lnSpc>
                <a:spcPct val="100000"/>
              </a:lnSpc>
              <a:spcBef>
                <a:spcPts val="1600"/>
              </a:spcBef>
              <a:spcAft>
                <a:spcPts val="0"/>
              </a:spcAft>
              <a:buClr>
                <a:srgbClr val="434343"/>
              </a:buClr>
              <a:buSzPts val="1200"/>
              <a:buFont typeface="Roboto Condensed Light"/>
              <a:buAutoNum type="alphaLcPeriod"/>
              <a:defRPr/>
            </a:lvl5pPr>
            <a:lvl6pPr marL="2743200" lvl="5" indent="-304800" rtl="0">
              <a:lnSpc>
                <a:spcPct val="100000"/>
              </a:lnSpc>
              <a:spcBef>
                <a:spcPts val="1600"/>
              </a:spcBef>
              <a:spcAft>
                <a:spcPts val="0"/>
              </a:spcAft>
              <a:buClr>
                <a:srgbClr val="434343"/>
              </a:buClr>
              <a:buSzPts val="1200"/>
              <a:buFont typeface="Roboto Condensed Light"/>
              <a:buAutoNum type="romanLcPeriod"/>
              <a:defRPr/>
            </a:lvl6pPr>
            <a:lvl7pPr marL="3200400" lvl="6" indent="-304800" rtl="0">
              <a:lnSpc>
                <a:spcPct val="100000"/>
              </a:lnSpc>
              <a:spcBef>
                <a:spcPts val="1600"/>
              </a:spcBef>
              <a:spcAft>
                <a:spcPts val="0"/>
              </a:spcAft>
              <a:buClr>
                <a:srgbClr val="434343"/>
              </a:buClr>
              <a:buSzPts val="1200"/>
              <a:buFont typeface="Roboto Condensed Light"/>
              <a:buAutoNum type="arabicPeriod"/>
              <a:defRPr/>
            </a:lvl7pPr>
            <a:lvl8pPr marL="3657600" lvl="7" indent="-304800" rtl="0">
              <a:lnSpc>
                <a:spcPct val="100000"/>
              </a:lnSpc>
              <a:spcBef>
                <a:spcPts val="1600"/>
              </a:spcBef>
              <a:spcAft>
                <a:spcPts val="0"/>
              </a:spcAft>
              <a:buClr>
                <a:srgbClr val="434343"/>
              </a:buClr>
              <a:buSzPts val="1200"/>
              <a:buFont typeface="Roboto Condensed Light"/>
              <a:buAutoNum type="alphaLcPeriod"/>
              <a:defRPr/>
            </a:lvl8pPr>
            <a:lvl9pPr marL="4114800" lvl="8" indent="-304800" rtl="0">
              <a:lnSpc>
                <a:spcPct val="100000"/>
              </a:lnSpc>
              <a:spcBef>
                <a:spcPts val="1600"/>
              </a:spcBef>
              <a:spcAft>
                <a:spcPts val="160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116026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11"/>
        <p:cNvGrpSpPr/>
        <p:nvPr/>
      </p:nvGrpSpPr>
      <p:grpSpPr>
        <a:xfrm>
          <a:off x="0" y="0"/>
          <a:ext cx="0" cy="0"/>
          <a:chOff x="0" y="0"/>
          <a:chExt cx="0" cy="0"/>
        </a:xfrm>
      </p:grpSpPr>
      <p:sp>
        <p:nvSpPr>
          <p:cNvPr id="316" name="Google Shape;31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7" name="Google Shape;317;p14"/>
          <p:cNvSpPr txBox="1">
            <a:spLocks noGrp="1"/>
          </p:cNvSpPr>
          <p:nvPr>
            <p:ph type="body" idx="1"/>
          </p:nvPr>
        </p:nvSpPr>
        <p:spPr>
          <a:xfrm>
            <a:off x="1194425" y="2025500"/>
            <a:ext cx="2907600" cy="1402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18" name="Google Shape;318;p14"/>
          <p:cNvSpPr txBox="1">
            <a:spLocks noGrp="1"/>
          </p:cNvSpPr>
          <p:nvPr>
            <p:ph type="body" idx="2"/>
          </p:nvPr>
        </p:nvSpPr>
        <p:spPr>
          <a:xfrm>
            <a:off x="5080925" y="2025500"/>
            <a:ext cx="2907600" cy="1402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0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86365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297C9-9711-4F38-93C9-7B56F429077C}" type="datetimeFigureOut">
              <a:rPr lang="en-US" smtClean="0"/>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42651829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4704588"/>
            <a:ext cx="1983232" cy="273844"/>
          </a:xfrm>
        </p:spPr>
        <p:txBody>
          <a:bodyPr/>
          <a:lstStyle/>
          <a:p>
            <a:fld id="{C19297C9-9711-4F38-93C9-7B56F429077C}" type="datetimeFigureOut">
              <a:rPr lang="en-US" smtClean="0"/>
              <a:t>3/22/2021</a:t>
            </a:fld>
            <a:endParaRPr lang="en-US"/>
          </a:p>
        </p:txBody>
      </p:sp>
      <p:sp>
        <p:nvSpPr>
          <p:cNvPr id="5" name="Footer Placeholder 4"/>
          <p:cNvSpPr>
            <a:spLocks noGrp="1"/>
          </p:cNvSpPr>
          <p:nvPr>
            <p:ph type="ftr" sz="quarter" idx="11"/>
          </p:nvPr>
        </p:nvSpPr>
        <p:spPr>
          <a:xfrm>
            <a:off x="1637031" y="4704588"/>
            <a:ext cx="4745736" cy="273844"/>
          </a:xfrm>
        </p:spPr>
        <p:txBody>
          <a:bodyPr/>
          <a:lstStyle/>
          <a:p>
            <a:endParaRPr lang="en-US"/>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fld id="{642DE270-CB54-432D-91B4-2C62C54CCF25}" type="slidenum">
              <a:rPr lang="en-US" smtClean="0"/>
              <a:t>‹#›</a:t>
            </a:fld>
            <a:endParaRPr lang="en-US"/>
          </a:p>
        </p:txBody>
      </p:sp>
    </p:spTree>
    <p:extLst>
      <p:ext uri="{BB962C8B-B14F-4D97-AF65-F5344CB8AC3E}">
        <p14:creationId xmlns:p14="http://schemas.microsoft.com/office/powerpoint/2010/main" val="34217825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9297C9-9711-4F38-93C9-7B56F429077C}"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343155017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9297C9-9711-4F38-93C9-7B56F429077C}" type="datetimeFigureOut">
              <a:rPr lang="en-US" smtClean="0"/>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11376120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9297C9-9711-4F38-93C9-7B56F429077C}" type="datetimeFigureOut">
              <a:rPr lang="en-US" smtClean="0"/>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39551492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297C9-9711-4F38-93C9-7B56F429077C}" type="datetimeFigureOut">
              <a:rPr lang="en-US" smtClean="0"/>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287963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19297C9-9711-4F38-93C9-7B56F429077C}" type="datetimeFigureOut">
              <a:rPr lang="en-US" smtClean="0"/>
              <a:t>3/22/2021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153739545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19297C9-9711-4F38-93C9-7B56F429077C}" type="datetimeFigureOut">
              <a:rPr lang="en-US" smtClean="0"/>
              <a:t>3/22/2021</a:t>
            </a:fld>
            <a:endParaRPr lang="en-US"/>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42DE270-CB54-432D-91B4-2C62C54CCF25}" type="slidenum">
              <a:rPr lang="en-US" smtClean="0"/>
              <a:t>‹#›</a:t>
            </a:fld>
            <a:endParaRPr lang="en-US"/>
          </a:p>
        </p:txBody>
      </p:sp>
    </p:spTree>
    <p:extLst>
      <p:ext uri="{BB962C8B-B14F-4D97-AF65-F5344CB8AC3E}">
        <p14:creationId xmlns:p14="http://schemas.microsoft.com/office/powerpoint/2010/main" val="25886395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B61BEF0D-F0BB-DE4B-95CE-6DB70DBA9567}" type="datetimeFigureOut">
              <a:rPr lang="en-US" smtClean="0"/>
              <a:pPr/>
              <a:t>3/22/2021</a:t>
            </a:fld>
            <a:endParaRPr lang="en-US"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367377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3" r:id="rId12"/>
    <p:sldLayoutId id="2147483904" r:id="rId13"/>
    <p:sldLayoutId id="2147483905" r:id="rId14"/>
    <p:sldLayoutId id="2147483906" r:id="rId15"/>
  </p:sldLayoutIdLst>
  <p:hf hdr="0" ftr="0" dt="0"/>
  <p:txStyles>
    <p:titleStyle>
      <a:lvl1pPr algn="l" defTabSz="685800" rtl="0" eaLnBrk="1" latinLnBrk="0" hangingPunct="1">
        <a:lnSpc>
          <a:spcPct val="90000"/>
        </a:lnSpc>
        <a:spcBef>
          <a:spcPct val="0"/>
        </a:spcBef>
        <a:buNone/>
        <a:defRPr sz="405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8"/>
        <p:cNvGrpSpPr/>
        <p:nvPr/>
      </p:nvGrpSpPr>
      <p:grpSpPr>
        <a:xfrm>
          <a:off x="0" y="0"/>
          <a:ext cx="0" cy="0"/>
          <a:chOff x="0" y="0"/>
          <a:chExt cx="0" cy="0"/>
        </a:xfrm>
      </p:grpSpPr>
      <p:sp>
        <p:nvSpPr>
          <p:cNvPr id="1279" name="Google Shape;1279;p53"/>
          <p:cNvSpPr txBox="1">
            <a:spLocks noGrp="1"/>
          </p:cNvSpPr>
          <p:nvPr>
            <p:ph type="ctrTitle"/>
          </p:nvPr>
        </p:nvSpPr>
        <p:spPr>
          <a:xfrm>
            <a:off x="2214546" y="1071552"/>
            <a:ext cx="4714908" cy="20526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p:spPr>
        <p:txBody>
          <a:bodyPr spcFirstLastPara="1" wrap="square" lIns="91425" tIns="91425" rIns="91425" bIns="91425" anchor="b" anchorCtr="0">
            <a:noAutofit/>
          </a:bodyPr>
          <a:lstStyle/>
          <a:p>
            <a:pPr marL="0" lvl="0" indent="0" algn="ctr" rtl="0">
              <a:spcBef>
                <a:spcPts val="0"/>
              </a:spcBef>
              <a:spcAft>
                <a:spcPts val="0"/>
              </a:spcAft>
              <a:buNone/>
            </a:pPr>
            <a:r>
              <a:rPr lang="es" sz="6600" b="1" dirty="0">
                <a:solidFill>
                  <a:schemeClr val="dk1"/>
                </a:solidFill>
              </a:rPr>
              <a:t>IV Fluids- </a:t>
            </a:r>
            <a:r>
              <a:rPr lang="es" sz="5200" b="1" dirty="0">
                <a:solidFill>
                  <a:schemeClr val="dk1"/>
                </a:solidFill>
              </a:rPr>
              <a:t>electrolytes</a:t>
            </a:r>
            <a:endParaRPr sz="5200" b="1" dirty="0">
              <a:solidFill>
                <a:schemeClr val="dk1"/>
              </a:solidFill>
            </a:endParaRPr>
          </a:p>
        </p:txBody>
      </p:sp>
      <p:sp>
        <p:nvSpPr>
          <p:cNvPr id="5" name="TextBox 4">
            <a:extLst>
              <a:ext uri="{FF2B5EF4-FFF2-40B4-BE49-F238E27FC236}">
                <a16:creationId xmlns:a16="http://schemas.microsoft.com/office/drawing/2014/main" id="{7C1F552A-1287-46F1-8E23-9B72D1CC1744}"/>
              </a:ext>
            </a:extLst>
          </p:cNvPr>
          <p:cNvSpPr txBox="1"/>
          <p:nvPr/>
        </p:nvSpPr>
        <p:spPr>
          <a:xfrm>
            <a:off x="827584" y="3124152"/>
            <a:ext cx="6749942" cy="2062103"/>
          </a:xfrm>
          <a:prstGeom prst="rect">
            <a:avLst/>
          </a:prstGeom>
          <a:noFill/>
        </p:spPr>
        <p:txBody>
          <a:bodyPr wrap="square" rtlCol="0">
            <a:spAutoFit/>
          </a:bodyPr>
          <a:lstStyle/>
          <a:p>
            <a:pPr algn="ctr" rtl="1"/>
            <a:r>
              <a:rPr lang="en-US" sz="3200" dirty="0" err="1">
                <a:ln w="0"/>
                <a:solidFill>
                  <a:schemeClr val="accent1"/>
                </a:solidFill>
                <a:effectLst>
                  <a:outerShdw blurRad="38100" dist="25400" dir="5400000" algn="ctr" rotWithShape="0">
                    <a:srgbClr val="6E747A">
                      <a:alpha val="43000"/>
                    </a:srgbClr>
                  </a:outerShdw>
                </a:effectLst>
              </a:rPr>
              <a:t>Thara</a:t>
            </a:r>
            <a:r>
              <a:rPr lang="en-US" sz="3200" dirty="0">
                <a:ln w="0"/>
                <a:solidFill>
                  <a:schemeClr val="accent1"/>
                </a:solidFill>
                <a:effectLst>
                  <a:outerShdw blurRad="38100" dist="25400" dir="5400000" algn="ctr" rotWithShape="0">
                    <a:srgbClr val="6E747A">
                      <a:alpha val="43000"/>
                    </a:srgbClr>
                  </a:outerShdw>
                </a:effectLst>
              </a:rPr>
              <a:t> </a:t>
            </a:r>
            <a:r>
              <a:rPr lang="en-US" sz="3200" dirty="0" err="1">
                <a:ln w="0"/>
                <a:solidFill>
                  <a:schemeClr val="accent1"/>
                </a:solidFill>
                <a:effectLst>
                  <a:outerShdw blurRad="38100" dist="25400" dir="5400000" algn="ctr" rotWithShape="0">
                    <a:srgbClr val="6E747A">
                      <a:alpha val="43000"/>
                    </a:srgbClr>
                  </a:outerShdw>
                </a:effectLst>
              </a:rPr>
              <a:t>anwar</a:t>
            </a:r>
            <a:endParaRPr lang="en-US" sz="3200" dirty="0">
              <a:ln w="0"/>
              <a:solidFill>
                <a:schemeClr val="accent1"/>
              </a:solidFill>
              <a:effectLst>
                <a:outerShdw blurRad="38100" dist="25400" dir="5400000" algn="ctr" rotWithShape="0">
                  <a:srgbClr val="6E747A">
                    <a:alpha val="43000"/>
                  </a:srgbClr>
                </a:outerShdw>
              </a:effectLst>
            </a:endParaRPr>
          </a:p>
          <a:p>
            <a:pPr algn="ctr" rtl="1"/>
            <a:r>
              <a:rPr lang="en-US" sz="3200" dirty="0" err="1">
                <a:ln w="0"/>
                <a:solidFill>
                  <a:schemeClr val="accent1"/>
                </a:solidFill>
                <a:effectLst>
                  <a:outerShdw blurRad="38100" dist="25400" dir="5400000" algn="ctr" rotWithShape="0">
                    <a:srgbClr val="6E747A">
                      <a:alpha val="43000"/>
                    </a:srgbClr>
                  </a:outerShdw>
                </a:effectLst>
              </a:rPr>
              <a:t>Nebal</a:t>
            </a:r>
            <a:r>
              <a:rPr lang="en-US" sz="3200" dirty="0">
                <a:ln w="0"/>
                <a:solidFill>
                  <a:schemeClr val="accent1"/>
                </a:solidFill>
                <a:effectLst>
                  <a:outerShdw blurRad="38100" dist="25400" dir="5400000" algn="ctr" rotWithShape="0">
                    <a:srgbClr val="6E747A">
                      <a:alpha val="43000"/>
                    </a:srgbClr>
                  </a:outerShdw>
                </a:effectLst>
              </a:rPr>
              <a:t> </a:t>
            </a:r>
            <a:r>
              <a:rPr lang="en-US" sz="3200" dirty="0" err="1">
                <a:ln w="0"/>
                <a:solidFill>
                  <a:schemeClr val="accent1"/>
                </a:solidFill>
                <a:effectLst>
                  <a:outerShdw blurRad="38100" dist="25400" dir="5400000" algn="ctr" rotWithShape="0">
                    <a:srgbClr val="6E747A">
                      <a:alpha val="43000"/>
                    </a:srgbClr>
                  </a:outerShdw>
                </a:effectLst>
              </a:rPr>
              <a:t>atallah</a:t>
            </a:r>
            <a:endParaRPr lang="en-US" sz="3200" dirty="0">
              <a:ln w="0"/>
              <a:solidFill>
                <a:schemeClr val="accent1"/>
              </a:solidFill>
              <a:effectLst>
                <a:outerShdw blurRad="38100" dist="25400" dir="5400000" algn="ctr" rotWithShape="0">
                  <a:srgbClr val="6E747A">
                    <a:alpha val="43000"/>
                  </a:srgbClr>
                </a:outerShdw>
              </a:effectLst>
            </a:endParaRPr>
          </a:p>
          <a:p>
            <a:pPr algn="ctr" rtl="1"/>
            <a:r>
              <a:rPr lang="en-US" sz="3200" dirty="0" err="1">
                <a:ln w="0"/>
                <a:solidFill>
                  <a:schemeClr val="accent1"/>
                </a:solidFill>
                <a:effectLst>
                  <a:outerShdw blurRad="38100" dist="25400" dir="5400000" algn="ctr" rotWithShape="0">
                    <a:srgbClr val="6E747A">
                      <a:alpha val="43000"/>
                    </a:srgbClr>
                  </a:outerShdw>
                </a:effectLst>
              </a:rPr>
              <a:t>Mahd</a:t>
            </a:r>
            <a:r>
              <a:rPr lang="en-US" sz="3200" dirty="0">
                <a:ln w="0"/>
                <a:solidFill>
                  <a:schemeClr val="accent1"/>
                </a:solidFill>
                <a:effectLst>
                  <a:outerShdw blurRad="38100" dist="25400" dir="5400000" algn="ctr" rotWithShape="0">
                    <a:srgbClr val="6E747A">
                      <a:alpha val="43000"/>
                    </a:srgbClr>
                  </a:outerShdw>
                </a:effectLst>
              </a:rPr>
              <a:t> </a:t>
            </a:r>
            <a:r>
              <a:rPr lang="en-US" sz="3200" dirty="0" err="1">
                <a:ln w="0"/>
                <a:solidFill>
                  <a:schemeClr val="accent1"/>
                </a:solidFill>
                <a:effectLst>
                  <a:outerShdw blurRad="38100" dist="25400" dir="5400000" algn="ctr" rotWithShape="0">
                    <a:srgbClr val="6E747A">
                      <a:alpha val="43000"/>
                    </a:srgbClr>
                  </a:outerShdw>
                </a:effectLst>
              </a:rPr>
              <a:t>foqhaa</a:t>
            </a:r>
            <a:endParaRPr lang="en-US" sz="3200" dirty="0">
              <a:ln w="0"/>
              <a:solidFill>
                <a:schemeClr val="accent1"/>
              </a:solidFill>
              <a:effectLst>
                <a:outerShdw blurRad="38100" dist="25400" dir="5400000" algn="ctr" rotWithShape="0">
                  <a:srgbClr val="6E747A">
                    <a:alpha val="43000"/>
                  </a:srgbClr>
                </a:outerShdw>
              </a:effectLst>
            </a:endParaRPr>
          </a:p>
          <a:p>
            <a:pPr algn="ctr" rtl="1"/>
            <a:r>
              <a:rPr lang="en-US" sz="3200" dirty="0">
                <a:ln w="0"/>
                <a:solidFill>
                  <a:schemeClr val="accent1"/>
                </a:solidFill>
                <a:effectLst>
                  <a:outerShdw blurRad="38100" dist="25400" dir="5400000" algn="ctr" rotWithShape="0">
                    <a:srgbClr val="6E747A">
                      <a:alpha val="43000"/>
                    </a:srgbClr>
                  </a:outerShdw>
                </a:effectLst>
              </a:rPr>
              <a:t>Amal </a:t>
            </a:r>
            <a:r>
              <a:rPr lang="en-US" sz="3200" dirty="0" err="1">
                <a:ln w="0"/>
                <a:solidFill>
                  <a:schemeClr val="accent1"/>
                </a:solidFill>
                <a:effectLst>
                  <a:outerShdw blurRad="38100" dist="25400" dir="5400000" algn="ctr" rotWithShape="0">
                    <a:srgbClr val="6E747A">
                      <a:alpha val="43000"/>
                    </a:srgbClr>
                  </a:outerShdw>
                </a:effectLst>
              </a:rPr>
              <a:t>jamel</a:t>
            </a:r>
            <a:r>
              <a:rPr lang="en-US" sz="3200" dirty="0">
                <a:ln w="0"/>
                <a:solidFill>
                  <a:schemeClr val="accent1"/>
                </a:solidFill>
                <a:effectLst>
                  <a:outerShdw blurRad="38100" dist="25400" dir="5400000" algn="ctr" rotWithShape="0">
                    <a:srgbClr val="6E747A">
                      <a:alpha val="43000"/>
                    </a:srgbClr>
                  </a:outerShdw>
                </a:effectLs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642910" y="785800"/>
            <a:ext cx="4500594" cy="841800"/>
          </a:xfrm>
        </p:spPr>
        <p:txBody>
          <a:bodyPr/>
          <a:lstStyle/>
          <a:p>
            <a:r>
              <a:rPr lang="en-US" u="sng" dirty="0">
                <a:solidFill>
                  <a:schemeClr val="tx1"/>
                </a:solidFill>
              </a:rPr>
              <a:t>Lactated Ringers</a:t>
            </a:r>
          </a:p>
        </p:txBody>
      </p:sp>
      <p:sp>
        <p:nvSpPr>
          <p:cNvPr id="3" name="عنوان فرعي 2"/>
          <p:cNvSpPr>
            <a:spLocks noGrp="1"/>
          </p:cNvSpPr>
          <p:nvPr>
            <p:ph type="subTitle" idx="1"/>
          </p:nvPr>
        </p:nvSpPr>
        <p:spPr>
          <a:xfrm>
            <a:off x="713224" y="2071684"/>
            <a:ext cx="5573288" cy="2571768"/>
          </a:xfrm>
        </p:spPr>
        <p:txBody>
          <a:bodyPr/>
          <a:lstStyle/>
          <a:p>
            <a:r>
              <a:rPr lang="en-US" sz="1800" dirty="0"/>
              <a:t>• Sodium, chloride, potassium, calcium, and lactate. </a:t>
            </a:r>
          </a:p>
          <a:p>
            <a:r>
              <a:rPr lang="en-US" sz="1800" dirty="0"/>
              <a:t>• "Balanced fluid" </a:t>
            </a:r>
          </a:p>
          <a:p>
            <a:r>
              <a:rPr lang="en-US" sz="1800" dirty="0"/>
              <a:t>• Isotonic: </a:t>
            </a:r>
            <a:r>
              <a:rPr lang="en-US" sz="1800" dirty="0" err="1"/>
              <a:t>osmolarity</a:t>
            </a:r>
            <a:r>
              <a:rPr lang="en-US" sz="1800" dirty="0"/>
              <a:t> 286 </a:t>
            </a:r>
            <a:r>
              <a:rPr lang="en-US" sz="1800" dirty="0" err="1"/>
              <a:t>mOsm</a:t>
            </a:r>
            <a:r>
              <a:rPr lang="en-US" sz="1800" dirty="0"/>
              <a:t>/L </a:t>
            </a:r>
          </a:p>
          <a:p>
            <a:r>
              <a:rPr lang="en-US" sz="1800" dirty="0"/>
              <a:t>• 25% remains in intravascular space </a:t>
            </a:r>
          </a:p>
          <a:p>
            <a:r>
              <a:rPr lang="en-US" sz="1800" dirty="0"/>
              <a:t>• Lactate metabolized to bicarbonate </a:t>
            </a:r>
          </a:p>
          <a:p>
            <a:r>
              <a:rPr lang="en-US" sz="1800" dirty="0"/>
              <a:t>• Acts as buffer in </a:t>
            </a:r>
            <a:r>
              <a:rPr lang="en-US" sz="1800" dirty="0" err="1"/>
              <a:t>acidotic</a:t>
            </a:r>
            <a:r>
              <a:rPr lang="en-US" sz="1800" dirty="0"/>
              <a:t> states </a:t>
            </a:r>
          </a:p>
          <a:p>
            <a:r>
              <a:rPr lang="en-US" sz="1800" dirty="0"/>
              <a:t>• Most common use: trauma resuscitation </a:t>
            </a:r>
          </a:p>
        </p:txBody>
      </p:sp>
      <p:pic>
        <p:nvPicPr>
          <p:cNvPr id="159746" name="Picture 2"/>
          <p:cNvPicPr>
            <a:picLocks noChangeAspect="1" noChangeArrowheads="1"/>
          </p:cNvPicPr>
          <p:nvPr/>
        </p:nvPicPr>
        <p:blipFill>
          <a:blip r:embed="rId3"/>
          <a:srcRect/>
          <a:stretch>
            <a:fillRect/>
          </a:stretch>
        </p:blipFill>
        <p:spPr bwMode="auto">
          <a:xfrm>
            <a:off x="6643702" y="588796"/>
            <a:ext cx="2000264" cy="419753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8"/>
        <p:cNvGrpSpPr/>
        <p:nvPr/>
      </p:nvGrpSpPr>
      <p:grpSpPr>
        <a:xfrm>
          <a:off x="0" y="0"/>
          <a:ext cx="0" cy="0"/>
          <a:chOff x="0" y="0"/>
          <a:chExt cx="0" cy="0"/>
        </a:xfrm>
      </p:grpSpPr>
      <p:sp>
        <p:nvSpPr>
          <p:cNvPr id="1779" name="Google Shape;1779;p71"/>
          <p:cNvSpPr/>
          <p:nvPr/>
        </p:nvSpPr>
        <p:spPr>
          <a:xfrm>
            <a:off x="4929189" y="1227500"/>
            <a:ext cx="3218335" cy="3379800"/>
          </a:xfrm>
          <a:prstGeom prst="roundRect">
            <a:avLst>
              <a:gd name="adj" fmla="val 964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1"/>
          <p:cNvSpPr/>
          <p:nvPr/>
        </p:nvSpPr>
        <p:spPr>
          <a:xfrm>
            <a:off x="1050525" y="1227500"/>
            <a:ext cx="3225600" cy="3379800"/>
          </a:xfrm>
          <a:prstGeom prst="roundRect">
            <a:avLst>
              <a:gd name="adj" fmla="val 9647"/>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7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Indications &amp; Contraindications</a:t>
            </a:r>
            <a:endParaRPr/>
          </a:p>
        </p:txBody>
      </p:sp>
      <p:sp>
        <p:nvSpPr>
          <p:cNvPr id="1782" name="Google Shape;1782;p71"/>
          <p:cNvSpPr txBox="1">
            <a:spLocks noGrp="1"/>
          </p:cNvSpPr>
          <p:nvPr>
            <p:ph type="body" idx="1"/>
          </p:nvPr>
        </p:nvSpPr>
        <p:spPr>
          <a:xfrm>
            <a:off x="928662" y="2000246"/>
            <a:ext cx="3173363" cy="2286016"/>
          </a:xfrm>
          <a:prstGeom prst="rect">
            <a:avLst/>
          </a:prstGeom>
        </p:spPr>
        <p:txBody>
          <a:bodyPr spcFirstLastPara="1" wrap="square" lIns="91425" tIns="91425" rIns="91425" bIns="91425" anchor="t" anchorCtr="0">
            <a:noAutofit/>
          </a:bodyPr>
          <a:lstStyle/>
          <a:p>
            <a:pPr>
              <a:buFont typeface="Arial" pitchFamily="34" charset="0"/>
              <a:buChar char="•"/>
            </a:pPr>
            <a:r>
              <a:rPr lang="en-US" sz="1600" b="1" dirty="0">
                <a:latin typeface="Barlow" charset="0"/>
              </a:rPr>
              <a:t>First-line</a:t>
            </a:r>
            <a:r>
              <a:rPr lang="en-US" sz="1600" dirty="0">
                <a:latin typeface="Barlow" charset="0"/>
              </a:rPr>
              <a:t> </a:t>
            </a:r>
            <a:r>
              <a:rPr lang="en-US" sz="1600" b="1" dirty="0">
                <a:latin typeface="Barlow" charset="0"/>
              </a:rPr>
              <a:t>replacement therapy in the </a:t>
            </a:r>
            <a:r>
              <a:rPr lang="en-US" sz="1600" b="1" dirty="0" err="1">
                <a:latin typeface="Barlow" charset="0"/>
              </a:rPr>
              <a:t>perioperative</a:t>
            </a:r>
            <a:r>
              <a:rPr lang="en-US" sz="1600" b="1" dirty="0">
                <a:latin typeface="Barlow" charset="0"/>
              </a:rPr>
              <a:t> period</a:t>
            </a:r>
            <a:r>
              <a:rPr lang="en-US" sz="1600" dirty="0">
                <a:latin typeface="Barlow" charset="0"/>
              </a:rPr>
              <a:t>.</a:t>
            </a:r>
          </a:p>
          <a:p>
            <a:pPr>
              <a:buFont typeface="Arial" pitchFamily="34" charset="0"/>
              <a:buChar char="•"/>
            </a:pPr>
            <a:r>
              <a:rPr lang="en-US" sz="1600" dirty="0">
                <a:latin typeface="Barlow" charset="0"/>
              </a:rPr>
              <a:t>Fluid resuscitation after a blood loss due to trauma, surgery, or a burn injury.</a:t>
            </a:r>
          </a:p>
          <a:p>
            <a:pPr>
              <a:buFont typeface="Arial" pitchFamily="34" charset="0"/>
              <a:buChar char="•"/>
            </a:pPr>
            <a:r>
              <a:rPr lang="en-US" sz="1600" dirty="0">
                <a:latin typeface="Barlow" charset="0"/>
              </a:rPr>
              <a:t>Replace GI tract fluid losses.</a:t>
            </a:r>
          </a:p>
          <a:p>
            <a:pPr>
              <a:lnSpc>
                <a:spcPct val="110000"/>
              </a:lnSpc>
              <a:buFont typeface="Arial" pitchFamily="34" charset="0"/>
              <a:buChar char="•"/>
            </a:pPr>
            <a:r>
              <a:rPr lang="en-US" sz="1600" dirty="0">
                <a:latin typeface="Barlow" charset="0"/>
                <a:sym typeface="Wingdings" pitchFamily="2" charset="2"/>
              </a:rPr>
              <a:t>Metabolic acidosis.</a:t>
            </a:r>
            <a:endParaRPr lang="en-US" sz="1600" dirty="0">
              <a:latin typeface="Barlow" charset="0"/>
            </a:endParaRPr>
          </a:p>
        </p:txBody>
      </p:sp>
      <p:sp>
        <p:nvSpPr>
          <p:cNvPr id="1783" name="Google Shape;1783;p71"/>
          <p:cNvSpPr txBox="1">
            <a:spLocks noGrp="1"/>
          </p:cNvSpPr>
          <p:nvPr>
            <p:ph type="body" idx="2"/>
          </p:nvPr>
        </p:nvSpPr>
        <p:spPr>
          <a:xfrm>
            <a:off x="4786314" y="2000246"/>
            <a:ext cx="3357586" cy="2091016"/>
          </a:xfrm>
          <a:prstGeom prst="rect">
            <a:avLst/>
          </a:prstGeom>
        </p:spPr>
        <p:txBody>
          <a:bodyPr spcFirstLastPara="1" wrap="square" lIns="91425" tIns="91425" rIns="91425" bIns="91425" anchor="t" anchorCtr="0">
            <a:noAutofit/>
          </a:bodyPr>
          <a:lstStyle/>
          <a:p>
            <a:pPr>
              <a:buClr>
                <a:schemeClr val="tx1"/>
              </a:buClr>
              <a:buFont typeface="Arial" pitchFamily="34" charset="0"/>
              <a:buChar char="•"/>
            </a:pPr>
            <a:r>
              <a:rPr lang="en-US" sz="1800" dirty="0">
                <a:solidFill>
                  <a:schemeClr val="tx1"/>
                </a:solidFill>
                <a:latin typeface="Barlow" charset="0"/>
                <a:ea typeface="Open Sans" panose="020B0606030504020204" pitchFamily="34" charset="0"/>
                <a:cs typeface="Open Sans" panose="020B0606030504020204" pitchFamily="34" charset="0"/>
              </a:rPr>
              <a:t>Poor liver function</a:t>
            </a:r>
            <a:r>
              <a:rPr lang="en-US" sz="1600" dirty="0">
                <a:solidFill>
                  <a:schemeClr val="tx1"/>
                </a:solidFill>
                <a:latin typeface="Barlow" charset="0"/>
                <a:ea typeface="Open Sans" panose="020B0606030504020204" pitchFamily="34" charset="0"/>
                <a:cs typeface="Open Sans" panose="020B0606030504020204" pitchFamily="34" charset="0"/>
              </a:rPr>
              <a:t>. </a:t>
            </a:r>
            <a:br>
              <a:rPr lang="en-US" sz="1600" dirty="0">
                <a:solidFill>
                  <a:schemeClr val="tx1"/>
                </a:solidFill>
                <a:latin typeface="Barlow" charset="0"/>
                <a:ea typeface="Open Sans" panose="020B0606030504020204" pitchFamily="34" charset="0"/>
                <a:cs typeface="Open Sans" panose="020B0606030504020204" pitchFamily="34" charset="0"/>
              </a:rPr>
            </a:br>
            <a:r>
              <a:rPr lang="en-US" dirty="0">
                <a:solidFill>
                  <a:schemeClr val="tx1"/>
                </a:solidFill>
                <a:latin typeface="Barlow" charset="0"/>
                <a:ea typeface="Open Sans" panose="020B0606030504020204" pitchFamily="34" charset="0"/>
                <a:cs typeface="Open Sans" panose="020B0606030504020204" pitchFamily="34" charset="0"/>
              </a:rPr>
              <a:t>(</a:t>
            </a:r>
            <a:r>
              <a:rPr lang="en-US" dirty="0">
                <a:solidFill>
                  <a:schemeClr val="tx1"/>
                </a:solidFill>
                <a:latin typeface="Barlow" charset="0"/>
              </a:rPr>
              <a:t>affect </a:t>
            </a:r>
            <a:r>
              <a:rPr lang="en-US" b="1" dirty="0">
                <a:solidFill>
                  <a:schemeClr val="tx1"/>
                </a:solidFill>
                <a:latin typeface="Barlow" charset="0"/>
              </a:rPr>
              <a:t>lactate</a:t>
            </a:r>
            <a:r>
              <a:rPr lang="en-US" dirty="0">
                <a:solidFill>
                  <a:schemeClr val="tx1"/>
                </a:solidFill>
                <a:latin typeface="Barlow" charset="0"/>
              </a:rPr>
              <a:t> metabolism </a:t>
            </a:r>
            <a:br>
              <a:rPr lang="en-US" dirty="0">
                <a:solidFill>
                  <a:schemeClr val="tx1"/>
                </a:solidFill>
                <a:latin typeface="Barlow" charset="0"/>
              </a:rPr>
            </a:br>
            <a:r>
              <a:rPr lang="en-US" dirty="0">
                <a:solidFill>
                  <a:schemeClr val="tx1"/>
                </a:solidFill>
              </a:rPr>
              <a: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Lactic acidosis </a:t>
            </a:r>
            <a:r>
              <a:rPr lang="en-US" dirty="0">
                <a:solidFill>
                  <a:schemeClr val="tx1"/>
                </a:solidFill>
                <a:latin typeface="Barlow" charset="0"/>
                <a:ea typeface="Open Sans" panose="020B0606030504020204" pitchFamily="34" charset="0"/>
                <a:cs typeface="Open Sans" panose="020B0606030504020204" pitchFamily="34" charset="0"/>
              </a:rPr>
              <a:t>)</a:t>
            </a:r>
            <a:endParaRPr lang="en-US" sz="1800" dirty="0">
              <a:solidFill>
                <a:schemeClr val="tx1"/>
              </a:solidFill>
              <a:latin typeface="Barlow" charset="0"/>
              <a:ea typeface="Open Sans" panose="020B0606030504020204" pitchFamily="34" charset="0"/>
              <a:cs typeface="Open Sans" panose="020B0606030504020204" pitchFamily="34" charset="0"/>
            </a:endParaRPr>
          </a:p>
          <a:p>
            <a:pPr>
              <a:buClr>
                <a:schemeClr val="tx1"/>
              </a:buClr>
              <a:buFont typeface="Arial" pitchFamily="34" charset="0"/>
              <a:buChar char="•"/>
            </a:pPr>
            <a:r>
              <a:rPr lang="en-US" sz="1800" dirty="0" err="1">
                <a:solidFill>
                  <a:schemeClr val="tx1"/>
                </a:solidFill>
                <a:latin typeface="Barlow" charset="0"/>
                <a:ea typeface="Open Sans" panose="020B0606030504020204" pitchFamily="34" charset="0"/>
                <a:cs typeface="Open Sans" panose="020B0606030504020204" pitchFamily="34" charset="0"/>
              </a:rPr>
              <a:t>Hyperalkalosis</a:t>
            </a:r>
            <a:endParaRPr lang="en-US" sz="1800" dirty="0">
              <a:solidFill>
                <a:schemeClr val="tx1"/>
              </a:solidFill>
              <a:latin typeface="Barlow" charset="0"/>
              <a:ea typeface="Open Sans" panose="020B0606030504020204" pitchFamily="34" charset="0"/>
              <a:cs typeface="Open Sans" panose="020B0606030504020204" pitchFamily="34" charset="0"/>
            </a:endParaRPr>
          </a:p>
          <a:p>
            <a:pPr>
              <a:buClr>
                <a:schemeClr val="tx1"/>
              </a:buClr>
              <a:buFont typeface="Arial" pitchFamily="34" charset="0"/>
              <a:buChar char="•"/>
            </a:pPr>
            <a:r>
              <a:rPr lang="en-US" sz="1800" dirty="0">
                <a:solidFill>
                  <a:schemeClr val="tx1"/>
                </a:solidFill>
                <a:latin typeface="Barlow" charset="0"/>
                <a:ea typeface="Open Sans" panose="020B0606030504020204" pitchFamily="34" charset="0"/>
                <a:cs typeface="Open Sans" panose="020B0606030504020204" pitchFamily="34" charset="0"/>
              </a:rPr>
              <a:t>Citrated blood transfusions</a:t>
            </a:r>
            <a:br>
              <a:rPr lang="en-US" sz="1800" dirty="0">
                <a:solidFill>
                  <a:schemeClr val="tx1"/>
                </a:solidFill>
                <a:latin typeface="Barlow" charset="0"/>
                <a:ea typeface="Open Sans" panose="020B0606030504020204" pitchFamily="34" charset="0"/>
                <a:cs typeface="Open Sans" panose="020B0606030504020204" pitchFamily="34" charset="0"/>
              </a:rPr>
            </a:br>
            <a:r>
              <a:rPr lang="en-US" dirty="0">
                <a:solidFill>
                  <a:schemeClr val="tx1"/>
                </a:solidFill>
                <a:latin typeface="Barlow" charset="0"/>
                <a:ea typeface="Open Sans" panose="020B0606030504020204" pitchFamily="34" charset="0"/>
                <a:cs typeface="Open Sans" panose="020B0606030504020204" pitchFamily="34" charset="0"/>
              </a:rPr>
              <a:t>(Clumping of red cells if it is  co-administered with blood products)</a:t>
            </a:r>
            <a:endParaRPr sz="1800" dirty="0">
              <a:solidFill>
                <a:schemeClr val="tx1"/>
              </a:solidFill>
              <a:latin typeface="Barlow" charset="0"/>
            </a:endParaRPr>
          </a:p>
        </p:txBody>
      </p:sp>
      <p:grpSp>
        <p:nvGrpSpPr>
          <p:cNvPr id="1784" name="Google Shape;1784;p71"/>
          <p:cNvGrpSpPr/>
          <p:nvPr/>
        </p:nvGrpSpPr>
        <p:grpSpPr>
          <a:xfrm>
            <a:off x="2470131" y="1678472"/>
            <a:ext cx="356196" cy="265631"/>
            <a:chOff x="5216456" y="3725484"/>
            <a:chExt cx="356196" cy="265631"/>
          </a:xfrm>
        </p:grpSpPr>
        <p:sp>
          <p:nvSpPr>
            <p:cNvPr id="1785" name="Google Shape;1785;p71"/>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1"/>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71"/>
          <p:cNvGrpSpPr/>
          <p:nvPr/>
        </p:nvGrpSpPr>
        <p:grpSpPr>
          <a:xfrm>
            <a:off x="6380283" y="1651903"/>
            <a:ext cx="317645" cy="318757"/>
            <a:chOff x="5779408" y="3699191"/>
            <a:chExt cx="317645" cy="318757"/>
          </a:xfrm>
        </p:grpSpPr>
        <p:sp>
          <p:nvSpPr>
            <p:cNvPr id="1788" name="Google Shape;1788;p71"/>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1"/>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 description available."/>
          <p:cNvPicPr>
            <a:picLocks noChangeAspect="1" noChangeArrowheads="1"/>
          </p:cNvPicPr>
          <p:nvPr/>
        </p:nvPicPr>
        <p:blipFill>
          <a:blip r:embed="rId2"/>
          <a:srcRect/>
          <a:stretch>
            <a:fillRect/>
          </a:stretch>
        </p:blipFill>
        <p:spPr bwMode="auto">
          <a:xfrm>
            <a:off x="5552148" y="3003798"/>
            <a:ext cx="3591852" cy="1476360"/>
          </a:xfrm>
          <a:prstGeom prst="rect">
            <a:avLst/>
          </a:prstGeom>
          <a:noFill/>
        </p:spPr>
      </p:pic>
      <p:sp>
        <p:nvSpPr>
          <p:cNvPr id="4" name="عنوان 1"/>
          <p:cNvSpPr>
            <a:spLocks noGrp="1"/>
          </p:cNvSpPr>
          <p:nvPr>
            <p:ph type="title"/>
          </p:nvPr>
        </p:nvSpPr>
        <p:spPr>
          <a:xfrm>
            <a:off x="642910" y="785800"/>
            <a:ext cx="6286544" cy="841800"/>
          </a:xfrm>
        </p:spPr>
        <p:txBody>
          <a:bodyPr/>
          <a:lstStyle/>
          <a:p>
            <a:r>
              <a:rPr lang="en-US" b="1" u="sng" dirty="0">
                <a:solidFill>
                  <a:schemeClr val="tx1"/>
                </a:solidFill>
              </a:rPr>
              <a:t>Half Normal Saline</a:t>
            </a:r>
          </a:p>
        </p:txBody>
      </p:sp>
      <p:sp>
        <p:nvSpPr>
          <p:cNvPr id="3" name="عنوان فرعي 2"/>
          <p:cNvSpPr>
            <a:spLocks noGrp="1"/>
          </p:cNvSpPr>
          <p:nvPr>
            <p:ph type="subTitle" idx="1"/>
          </p:nvPr>
        </p:nvSpPr>
        <p:spPr>
          <a:xfrm>
            <a:off x="642910" y="1928808"/>
            <a:ext cx="6286544" cy="2857520"/>
          </a:xfrm>
        </p:spPr>
        <p:txBody>
          <a:bodyPr/>
          <a:lstStyle/>
          <a:p>
            <a:r>
              <a:rPr lang="en-US" sz="1800" dirty="0"/>
              <a:t>• [Na] = [</a:t>
            </a:r>
            <a:r>
              <a:rPr lang="en-US" sz="1800" dirty="0" err="1"/>
              <a:t>Cl</a:t>
            </a:r>
            <a:r>
              <a:rPr lang="en-US" sz="1800" dirty="0"/>
              <a:t>] = 77 </a:t>
            </a:r>
            <a:r>
              <a:rPr lang="en-US" sz="1800" dirty="0" err="1"/>
              <a:t>mmol</a:t>
            </a:r>
            <a:r>
              <a:rPr lang="en-US" sz="1800" dirty="0"/>
              <a:t>/liter</a:t>
            </a:r>
          </a:p>
          <a:p>
            <a:r>
              <a:rPr lang="en-US" sz="1800" dirty="0"/>
              <a:t>• total </a:t>
            </a:r>
            <a:r>
              <a:rPr lang="en-US" sz="1800" dirty="0" err="1"/>
              <a:t>osmolarity</a:t>
            </a:r>
            <a:r>
              <a:rPr lang="en-US" sz="1800" dirty="0"/>
              <a:t> = 154 </a:t>
            </a:r>
            <a:r>
              <a:rPr lang="en-US" sz="1800" dirty="0" err="1"/>
              <a:t>mOsmol</a:t>
            </a:r>
            <a:r>
              <a:rPr lang="en-US" sz="1800" dirty="0"/>
              <a:t>/liter vs. 285 m0sm/L plasma</a:t>
            </a:r>
          </a:p>
          <a:p>
            <a:r>
              <a:rPr lang="en-US" sz="1800" dirty="0"/>
              <a:t>• </a:t>
            </a:r>
            <a:r>
              <a:rPr lang="en-US" sz="1800" b="1" dirty="0"/>
              <a:t>Hypotonic</a:t>
            </a:r>
            <a:r>
              <a:rPr lang="en-US" sz="1800" dirty="0"/>
              <a:t> solution concentration of sodium chloride </a:t>
            </a:r>
          </a:p>
          <a:p>
            <a:r>
              <a:rPr lang="en-US" sz="1800" dirty="0"/>
              <a:t>• Does not remain intravascular </a:t>
            </a:r>
          </a:p>
          <a:p>
            <a:r>
              <a:rPr lang="en-US" sz="1800" dirty="0"/>
              <a:t>• Used as "</a:t>
            </a:r>
            <a:r>
              <a:rPr lang="en-US" sz="1800" dirty="0">
                <a:solidFill>
                  <a:srgbClr val="FF0000"/>
                </a:solidFill>
              </a:rPr>
              <a:t>maintenance fluids</a:t>
            </a:r>
            <a:r>
              <a:rPr lang="en-US" sz="1800" dirty="0"/>
              <a:t>" </a:t>
            </a:r>
          </a:p>
          <a:p>
            <a:r>
              <a:rPr lang="en-US" sz="1800" dirty="0"/>
              <a:t>• Replaces daily losses of sodium and water </a:t>
            </a:r>
          </a:p>
          <a:p>
            <a:r>
              <a:rPr lang="en-US" sz="1800" dirty="0"/>
              <a:t>• 5% dextrose often added: D5 half NS </a:t>
            </a:r>
          </a:p>
          <a:p>
            <a:r>
              <a:rPr lang="en-US" sz="1800" dirty="0"/>
              <a:t>• Potassium can be added: D5 half NS with 20mEq K </a:t>
            </a:r>
          </a:p>
          <a:p>
            <a:r>
              <a:rPr lang="en-US" sz="1800" dirty="0"/>
              <a:t>• Often used when oral intake is low</a:t>
            </a:r>
          </a:p>
        </p:txBody>
      </p:sp>
      <p:sp>
        <p:nvSpPr>
          <p:cNvPr id="5" name="عنصر نائب للنص 2"/>
          <p:cNvSpPr txBox="1">
            <a:spLocks/>
          </p:cNvSpPr>
          <p:nvPr/>
        </p:nvSpPr>
        <p:spPr>
          <a:xfrm>
            <a:off x="642910" y="1357304"/>
            <a:ext cx="2286016" cy="357190"/>
          </a:xfrm>
          <a:prstGeom prst="rect">
            <a:avLst/>
          </a:prstGeom>
          <a:noFill/>
          <a:ln>
            <a:noFill/>
          </a:ln>
        </p:spPr>
        <p:txBody>
          <a:bodyPr spcFirstLastPara="1" wrap="square" lIns="91425" tIns="91425" rIns="91425" bIns="91425" anchor="t" anchorCtr="0">
            <a:noAutofit/>
          </a:bodyPr>
          <a:lstStyle/>
          <a:p>
            <a:pPr marL="457200" lvl="0" indent="-317500">
              <a:buClr>
                <a:schemeClr val="lt1"/>
              </a:buClr>
              <a:buSzPts val="1900"/>
            </a:pPr>
            <a:r>
              <a:rPr lang="en-US" dirty="0">
                <a:solidFill>
                  <a:schemeClr val="tx2">
                    <a:lumMod val="75000"/>
                  </a:schemeClr>
                </a:solidFill>
              </a:rPr>
              <a:t>0.45% Normal Saline</a:t>
            </a:r>
            <a:endParaRPr kumimoji="0" lang="en-US" sz="1400" b="0" i="0" u="none" strike="noStrike" kern="0" cap="none" spc="0" normalizeH="0" baseline="0" noProof="0" dirty="0">
              <a:ln>
                <a:noFill/>
              </a:ln>
              <a:solidFill>
                <a:schemeClr val="tx2">
                  <a:lumMod val="75000"/>
                </a:schemeClr>
              </a:solidFill>
              <a:effectLst/>
              <a:uLnTx/>
              <a:uFillTx/>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642910" y="785800"/>
            <a:ext cx="6286544" cy="841800"/>
          </a:xfrm>
        </p:spPr>
        <p:txBody>
          <a:bodyPr/>
          <a:lstStyle/>
          <a:p>
            <a:r>
              <a:rPr lang="en-US" b="1" u="sng" dirty="0">
                <a:solidFill>
                  <a:schemeClr val="tx1"/>
                </a:solidFill>
              </a:rPr>
              <a:t>D5W</a:t>
            </a:r>
          </a:p>
        </p:txBody>
      </p:sp>
      <p:sp>
        <p:nvSpPr>
          <p:cNvPr id="8" name="عنوان فرعي 2"/>
          <p:cNvSpPr>
            <a:spLocks noGrp="1"/>
          </p:cNvSpPr>
          <p:nvPr>
            <p:ph type="subTitle" idx="1"/>
          </p:nvPr>
        </p:nvSpPr>
        <p:spPr>
          <a:xfrm>
            <a:off x="642910" y="1919668"/>
            <a:ext cx="5787602" cy="1437900"/>
          </a:xfrm>
        </p:spPr>
        <p:txBody>
          <a:bodyPr/>
          <a:lstStyle/>
          <a:p>
            <a:r>
              <a:rPr lang="en-US" sz="1800" dirty="0"/>
              <a:t>• IV fluid that contains Dextrose and free water.</a:t>
            </a:r>
          </a:p>
          <a:p>
            <a:r>
              <a:rPr lang="en-US" sz="1800" dirty="0"/>
              <a:t>• Dextrose is metabolized leaving only free water </a:t>
            </a:r>
          </a:p>
          <a:p>
            <a:r>
              <a:rPr lang="en-US" sz="1800" dirty="0"/>
              <a:t>• Used to correct </a:t>
            </a:r>
            <a:r>
              <a:rPr lang="en-US" sz="1800" dirty="0" err="1"/>
              <a:t>hypernatremia</a:t>
            </a:r>
            <a:r>
              <a:rPr lang="en-US" sz="1800" dirty="0"/>
              <a:t> to dilute sodium.</a:t>
            </a:r>
          </a:p>
          <a:p>
            <a:br>
              <a:rPr lang="en-US" sz="1800" dirty="0"/>
            </a:br>
            <a:endParaRPr lang="en-US" sz="1800" dirty="0"/>
          </a:p>
        </p:txBody>
      </p:sp>
      <p:pic>
        <p:nvPicPr>
          <p:cNvPr id="5" name="Picture 4">
            <a:extLst>
              <a:ext uri="{FF2B5EF4-FFF2-40B4-BE49-F238E27FC236}">
                <a16:creationId xmlns:a16="http://schemas.microsoft.com/office/drawing/2014/main" id="{64E610DF-9828-4B4E-B66F-4E509F690BEE}"/>
              </a:ext>
            </a:extLst>
          </p:cNvPr>
          <p:cNvPicPr>
            <a:picLocks noChangeAspect="1"/>
          </p:cNvPicPr>
          <p:nvPr/>
        </p:nvPicPr>
        <p:blipFill>
          <a:blip r:embed="rId3" cstate="print">
            <a:extLst>
              <a:ext uri="{28A0092B-C50C-407E-A947-70E740481C1C}">
                <a14:useLocalDpi xmlns:a14="http://schemas.microsoft.com/office/drawing/2010/main" val="0"/>
              </a:ext>
            </a:extLst>
          </a:blip>
          <a:srcRect l="29938" t="1214" r="27274"/>
          <a:stretch>
            <a:fillRect/>
          </a:stretch>
        </p:blipFill>
        <p:spPr>
          <a:xfrm>
            <a:off x="6572264" y="273209"/>
            <a:ext cx="2000264" cy="4618142"/>
          </a:xfrm>
          <a:prstGeom prst="rect">
            <a:avLst/>
          </a:prstGeom>
        </p:spPr>
      </p:pic>
      <p:sp>
        <p:nvSpPr>
          <p:cNvPr id="6" name="عنصر نائب للنص 2"/>
          <p:cNvSpPr txBox="1">
            <a:spLocks/>
          </p:cNvSpPr>
          <p:nvPr/>
        </p:nvSpPr>
        <p:spPr>
          <a:xfrm>
            <a:off x="642910" y="1357304"/>
            <a:ext cx="2286016" cy="357190"/>
          </a:xfrm>
          <a:prstGeom prst="rect">
            <a:avLst/>
          </a:prstGeom>
          <a:noFill/>
          <a:ln>
            <a:noFill/>
          </a:ln>
        </p:spPr>
        <p:txBody>
          <a:bodyPr spcFirstLastPara="1" wrap="square" lIns="91425" tIns="91425" rIns="91425" bIns="91425" anchor="t" anchorCtr="0">
            <a:noAutofit/>
          </a:bodyPr>
          <a:lstStyle/>
          <a:p>
            <a:pPr marL="457200" lvl="0" indent="-317500">
              <a:buClr>
                <a:schemeClr val="lt1"/>
              </a:buClr>
              <a:buSzPts val="1900"/>
            </a:pPr>
            <a:r>
              <a:rPr lang="en-US" dirty="0">
                <a:solidFill>
                  <a:schemeClr val="tx2">
                    <a:lumMod val="75000"/>
                  </a:schemeClr>
                </a:solidFill>
              </a:rPr>
              <a:t>5% Dextrose</a:t>
            </a:r>
            <a:endParaRPr kumimoji="0" lang="en-US" sz="1400" b="0" i="0" u="none" strike="noStrike" kern="0" cap="none" spc="0" normalizeH="0" baseline="0" noProof="0" dirty="0">
              <a:ln>
                <a:noFill/>
              </a:ln>
              <a:solidFill>
                <a:schemeClr val="tx2">
                  <a:lumMod val="75000"/>
                </a:schemeClr>
              </a:solidFill>
              <a:effectLst/>
              <a:uLnTx/>
              <a:uFillTx/>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642910" y="785800"/>
            <a:ext cx="6286544" cy="841800"/>
          </a:xfrm>
        </p:spPr>
        <p:txBody>
          <a:bodyPr/>
          <a:lstStyle/>
          <a:p>
            <a:r>
              <a:rPr lang="en-US" b="1" u="sng" dirty="0">
                <a:solidFill>
                  <a:schemeClr val="tx1"/>
                </a:solidFill>
              </a:rPr>
              <a:t>Hypertonic Saline</a:t>
            </a:r>
          </a:p>
        </p:txBody>
      </p:sp>
      <p:sp>
        <p:nvSpPr>
          <p:cNvPr id="7" name="عنوان فرعي 2"/>
          <p:cNvSpPr>
            <a:spLocks noGrp="1"/>
          </p:cNvSpPr>
          <p:nvPr>
            <p:ph type="subTitle" idx="1"/>
          </p:nvPr>
        </p:nvSpPr>
        <p:spPr>
          <a:xfrm>
            <a:off x="713224" y="2000246"/>
            <a:ext cx="5501850" cy="1437900"/>
          </a:xfrm>
        </p:spPr>
        <p:txBody>
          <a:bodyPr/>
          <a:lstStyle/>
          <a:p>
            <a:r>
              <a:rPr lang="en-US" sz="1800" dirty="0"/>
              <a:t>• Hypertonic: ~900 </a:t>
            </a:r>
            <a:r>
              <a:rPr lang="en-US" sz="1800" dirty="0" err="1"/>
              <a:t>mOsm</a:t>
            </a:r>
            <a:r>
              <a:rPr lang="en-US" sz="1800" dirty="0"/>
              <a:t>/liter </a:t>
            </a:r>
          </a:p>
          <a:p>
            <a:r>
              <a:rPr lang="en-US" sz="1800" dirty="0"/>
              <a:t>• Draws fluid out of tissues into vascular space  </a:t>
            </a:r>
          </a:p>
          <a:p>
            <a:r>
              <a:rPr lang="en-US" sz="1800" dirty="0"/>
              <a:t>• ICF           ECF</a:t>
            </a:r>
          </a:p>
          <a:p>
            <a:r>
              <a:rPr lang="en-US" sz="1800" dirty="0"/>
              <a:t>• Used in two circumstances: </a:t>
            </a:r>
            <a:br>
              <a:rPr lang="en-US" sz="1800" dirty="0"/>
            </a:br>
            <a:r>
              <a:rPr lang="en-US" sz="1800" dirty="0"/>
              <a:t>• Elevated intracerebral pressure </a:t>
            </a:r>
            <a:br>
              <a:rPr lang="en-US" sz="1800" dirty="0"/>
            </a:br>
            <a:r>
              <a:rPr lang="en-US" sz="1800" dirty="0"/>
              <a:t>• Severe hyponatremia</a:t>
            </a:r>
          </a:p>
          <a:p>
            <a:br>
              <a:rPr lang="en-US" sz="1800" dirty="0"/>
            </a:br>
            <a:endParaRPr lang="en-US" sz="1800" dirty="0"/>
          </a:p>
        </p:txBody>
      </p:sp>
      <p:sp>
        <p:nvSpPr>
          <p:cNvPr id="5" name="عنصر نائب للنص 2"/>
          <p:cNvSpPr txBox="1">
            <a:spLocks/>
          </p:cNvSpPr>
          <p:nvPr/>
        </p:nvSpPr>
        <p:spPr>
          <a:xfrm>
            <a:off x="642910" y="1428742"/>
            <a:ext cx="2286016" cy="357190"/>
          </a:xfrm>
          <a:prstGeom prst="rect">
            <a:avLst/>
          </a:prstGeom>
          <a:noFill/>
          <a:ln>
            <a:noFill/>
          </a:ln>
        </p:spPr>
        <p:txBody>
          <a:bodyPr spcFirstLastPara="1" wrap="square" lIns="91425" tIns="91425" rIns="91425" bIns="91425" anchor="t" anchorCtr="0">
            <a:noAutofit/>
          </a:bodyPr>
          <a:lstStyle/>
          <a:p>
            <a:pPr marL="457200" lvl="0" indent="-317500">
              <a:buClr>
                <a:schemeClr val="lt1"/>
              </a:buClr>
              <a:buSzPts val="1900"/>
            </a:pPr>
            <a:r>
              <a:rPr lang="en-US" dirty="0">
                <a:solidFill>
                  <a:schemeClr val="tx2">
                    <a:lumMod val="75000"/>
                  </a:schemeClr>
                </a:solidFill>
              </a:rPr>
              <a:t>3% Saline</a:t>
            </a:r>
            <a:endParaRPr kumimoji="0" lang="en-US" sz="1400" b="0" i="0" u="none" strike="noStrike" kern="0" cap="none" spc="0" normalizeH="0" baseline="0" noProof="0" dirty="0">
              <a:ln>
                <a:noFill/>
              </a:ln>
              <a:solidFill>
                <a:schemeClr val="tx2">
                  <a:lumMod val="75000"/>
                </a:schemeClr>
              </a:solidFill>
              <a:effectLst/>
              <a:uLnTx/>
              <a:uFillTx/>
              <a:latin typeface="Barlow"/>
              <a:ea typeface="Barlow"/>
              <a:cs typeface="Barlow"/>
              <a:sym typeface="Barlow"/>
            </a:endParaRPr>
          </a:p>
        </p:txBody>
      </p:sp>
      <p:cxnSp>
        <p:nvCxnSpPr>
          <p:cNvPr id="8" name="رابط كسهم مستقيم 7"/>
          <p:cNvCxnSpPr/>
          <p:nvPr/>
        </p:nvCxnSpPr>
        <p:spPr>
          <a:xfrm>
            <a:off x="1428728" y="2786064"/>
            <a:ext cx="428628" cy="158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Hypovolemia</a:t>
            </a:r>
            <a:endParaRPr lang="en-US" dirty="0"/>
          </a:p>
        </p:txBody>
      </p:sp>
      <p:sp>
        <p:nvSpPr>
          <p:cNvPr id="3" name="عنصر نائب للنص 2"/>
          <p:cNvSpPr>
            <a:spLocks noGrp="1"/>
          </p:cNvSpPr>
          <p:nvPr>
            <p:ph type="body" idx="1"/>
          </p:nvPr>
        </p:nvSpPr>
        <p:spPr>
          <a:xfrm>
            <a:off x="720000" y="1347466"/>
            <a:ext cx="7715700" cy="3510300"/>
          </a:xfrm>
        </p:spPr>
        <p:txBody>
          <a:bodyPr/>
          <a:lstStyle/>
          <a:p>
            <a:pPr>
              <a:buNone/>
            </a:pPr>
            <a:r>
              <a:rPr lang="en-US" sz="1800" dirty="0"/>
              <a:t>• Many causes: </a:t>
            </a:r>
            <a:br>
              <a:rPr lang="en-US" sz="1800" dirty="0"/>
            </a:br>
            <a:r>
              <a:rPr lang="en-US" sz="1800" dirty="0"/>
              <a:t>• Vomiting/diarrhea </a:t>
            </a:r>
            <a:br>
              <a:rPr lang="en-US" sz="1800" dirty="0"/>
            </a:br>
            <a:r>
              <a:rPr lang="en-US" sz="1800" dirty="0"/>
              <a:t>• Poor oral intake </a:t>
            </a:r>
            <a:br>
              <a:rPr lang="en-US" sz="1800" dirty="0"/>
            </a:br>
            <a:r>
              <a:rPr lang="en-US" sz="1800" dirty="0"/>
              <a:t>• Third spacing/fluid leak: sepsis, trauma </a:t>
            </a:r>
          </a:p>
          <a:p>
            <a:pPr>
              <a:buNone/>
            </a:pPr>
            <a:r>
              <a:rPr lang="en-US" sz="1800" dirty="0"/>
              <a:t>• Clinical features: </a:t>
            </a:r>
            <a:br>
              <a:rPr lang="en-US" sz="1800" dirty="0"/>
            </a:br>
            <a:r>
              <a:rPr lang="en-US" sz="1800" dirty="0"/>
              <a:t>• Decreased urine output </a:t>
            </a:r>
            <a:br>
              <a:rPr lang="en-US" sz="1800" dirty="0"/>
            </a:br>
            <a:r>
              <a:rPr lang="en-US" sz="1800" dirty="0"/>
              <a:t>• Dry mucous membranes </a:t>
            </a:r>
            <a:br>
              <a:rPr lang="en-US" sz="1800" dirty="0"/>
            </a:br>
            <a:r>
              <a:rPr lang="en-US" sz="1800" dirty="0"/>
              <a:t>• Poor skin </a:t>
            </a:r>
            <a:r>
              <a:rPr lang="en-US" sz="1800" dirty="0" err="1"/>
              <a:t>turgor</a:t>
            </a:r>
            <a:r>
              <a:rPr lang="en-US" sz="1800" dirty="0"/>
              <a:t> Hypotension </a:t>
            </a:r>
          </a:p>
          <a:p>
            <a:pPr>
              <a:buNone/>
            </a:pPr>
            <a:r>
              <a:rPr lang="en-US" sz="1800" dirty="0"/>
              <a:t>• Treatment: oral intake, IV fluids</a:t>
            </a:r>
          </a:p>
        </p:txBody>
      </p:sp>
      <p:pic>
        <p:nvPicPr>
          <p:cNvPr id="47106" name="Picture 2" descr="https://scontent.xx.fbcdn.net/v/t1.15752-0/p206x206/128278337_143785724151217_4125971239516428808_n.jpg?_nc_cat=111&amp;ccb=2&amp;_nc_sid=58c789&amp;_nc_eui2=AeF3yuCRkiqULWk7OXy_nxzC_rXAm7qAqwv-tcCbuoCrC4SP3WcQ5bb6ysvtXhaOPil5K3UgI62z3AkG0On1lz2h&amp;_nc_ohc=e5Zk04FNCG8AX-UayAg&amp;_nc_ad=z-m&amp;_nc_cid=0&amp;_nc_ht=scontent.xx&amp;tp=6&amp;oh=05ad282771287ced6e84a793f805b45a&amp;oe=6035B04D"/>
          <p:cNvPicPr>
            <a:picLocks noChangeAspect="1" noChangeArrowheads="1"/>
          </p:cNvPicPr>
          <p:nvPr/>
        </p:nvPicPr>
        <p:blipFill>
          <a:blip r:embed="rId2"/>
          <a:srcRect/>
          <a:stretch>
            <a:fillRect/>
          </a:stretch>
        </p:blipFill>
        <p:spPr bwMode="auto">
          <a:xfrm>
            <a:off x="5643570" y="2786064"/>
            <a:ext cx="2457450" cy="1962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Hypervolemia</a:t>
            </a:r>
            <a:endParaRPr lang="en-US" dirty="0"/>
          </a:p>
        </p:txBody>
      </p:sp>
      <p:sp>
        <p:nvSpPr>
          <p:cNvPr id="3" name="عنصر نائب للنص 2"/>
          <p:cNvSpPr>
            <a:spLocks noGrp="1"/>
          </p:cNvSpPr>
          <p:nvPr>
            <p:ph type="body" idx="1"/>
          </p:nvPr>
        </p:nvSpPr>
        <p:spPr>
          <a:xfrm>
            <a:off x="720000" y="1347466"/>
            <a:ext cx="7715700" cy="3510300"/>
          </a:xfrm>
        </p:spPr>
        <p:txBody>
          <a:bodyPr/>
          <a:lstStyle/>
          <a:p>
            <a:pPr>
              <a:buNone/>
            </a:pPr>
            <a:r>
              <a:rPr lang="en-US" sz="1800" u="sng" dirty="0"/>
              <a:t>• Classic causes</a:t>
            </a:r>
            <a:br>
              <a:rPr lang="en-US" sz="1800" dirty="0"/>
            </a:br>
            <a:r>
              <a:rPr lang="en-US" sz="1800" dirty="0"/>
              <a:t> • Heart failure </a:t>
            </a:r>
            <a:br>
              <a:rPr lang="en-US" sz="1800" dirty="0"/>
            </a:br>
            <a:r>
              <a:rPr lang="en-US" sz="1800" dirty="0"/>
              <a:t> • Cirrhosis </a:t>
            </a:r>
            <a:br>
              <a:rPr lang="en-US" sz="1800" dirty="0"/>
            </a:br>
            <a:r>
              <a:rPr lang="en-US" sz="1800" dirty="0"/>
              <a:t> • </a:t>
            </a:r>
            <a:r>
              <a:rPr lang="en-US" sz="1800" dirty="0" err="1"/>
              <a:t>Nephrotic</a:t>
            </a:r>
            <a:r>
              <a:rPr lang="en-US" sz="1800" dirty="0"/>
              <a:t> syndrome </a:t>
            </a:r>
          </a:p>
          <a:p>
            <a:pPr>
              <a:buNone/>
            </a:pPr>
            <a:r>
              <a:rPr lang="en-US" sz="1800" u="sng" dirty="0"/>
              <a:t>• Clinical features</a:t>
            </a:r>
            <a:r>
              <a:rPr lang="en-US" sz="1800" dirty="0"/>
              <a:t>: </a:t>
            </a:r>
            <a:br>
              <a:rPr lang="en-US" sz="1800" dirty="0"/>
            </a:br>
            <a:r>
              <a:rPr lang="en-US" sz="1800" dirty="0"/>
              <a:t> • Weight gain </a:t>
            </a:r>
            <a:br>
              <a:rPr lang="en-US" sz="1800" dirty="0"/>
            </a:br>
            <a:r>
              <a:rPr lang="en-US" sz="1800" dirty="0"/>
              <a:t> • Pitting edema </a:t>
            </a:r>
            <a:br>
              <a:rPr lang="en-US" sz="1800" dirty="0"/>
            </a:br>
            <a:r>
              <a:rPr lang="en-US" sz="1800" dirty="0"/>
              <a:t> • Elevated jugular venous pressure </a:t>
            </a:r>
            <a:br>
              <a:rPr lang="en-US" sz="1800" dirty="0"/>
            </a:br>
            <a:r>
              <a:rPr lang="en-US" sz="1800" dirty="0"/>
              <a:t> • Pulmonary edema </a:t>
            </a:r>
          </a:p>
          <a:p>
            <a:pPr>
              <a:buNone/>
            </a:pPr>
            <a:r>
              <a:rPr lang="en-US" sz="1800" u="sng" dirty="0"/>
              <a:t>• Treatment: diuretics</a:t>
            </a:r>
            <a:endParaRPr lang="en-US" u="sng" dirty="0"/>
          </a:p>
        </p:txBody>
      </p:sp>
      <p:pic>
        <p:nvPicPr>
          <p:cNvPr id="163842" name="Picture 2" descr="No description available."/>
          <p:cNvPicPr>
            <a:picLocks noChangeAspect="1" noChangeArrowheads="1"/>
          </p:cNvPicPr>
          <p:nvPr/>
        </p:nvPicPr>
        <p:blipFill>
          <a:blip r:embed="rId2"/>
          <a:srcRect/>
          <a:stretch>
            <a:fillRect/>
          </a:stretch>
        </p:blipFill>
        <p:spPr bwMode="auto">
          <a:xfrm>
            <a:off x="5500694" y="1571618"/>
            <a:ext cx="2979750" cy="30353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9756" y="445025"/>
            <a:ext cx="7715700" cy="572700"/>
          </a:xfrm>
        </p:spPr>
        <p:txBody>
          <a:bodyPr/>
          <a:lstStyle/>
          <a:p>
            <a:pPr algn="l"/>
            <a:r>
              <a:rPr lang="en-US" sz="2800" b="1" u="sng" dirty="0">
                <a:solidFill>
                  <a:schemeClr val="tx1"/>
                </a:solidFill>
                <a:latin typeface="Barlow" panose="020B0604020202020204" charset="0"/>
              </a:rPr>
              <a:t>Maintenance of Fluids</a:t>
            </a:r>
            <a:endParaRPr lang="en-US" sz="2400" b="1" u="sng" dirty="0">
              <a:solidFill>
                <a:schemeClr val="tx1"/>
              </a:solidFill>
            </a:endParaRPr>
          </a:p>
        </p:txBody>
      </p:sp>
      <p:sp>
        <p:nvSpPr>
          <p:cNvPr id="3" name="عنصر نائب للنص 2"/>
          <p:cNvSpPr>
            <a:spLocks noGrp="1"/>
          </p:cNvSpPr>
          <p:nvPr>
            <p:ph type="body" idx="1"/>
          </p:nvPr>
        </p:nvSpPr>
        <p:spPr>
          <a:xfrm>
            <a:off x="449756" y="1017725"/>
            <a:ext cx="8370716" cy="2236662"/>
          </a:xfrm>
        </p:spPr>
        <p:txBody>
          <a:bodyPr/>
          <a:lstStyle/>
          <a:p>
            <a:pPr marL="152400" indent="0">
              <a:buNone/>
            </a:pPr>
            <a:r>
              <a:rPr lang="en-US" sz="2800" dirty="0">
                <a:latin typeface="Barlow" panose="020B0604020202020204" charset="0"/>
              </a:rPr>
              <a:t>(4-2-1 rule)</a:t>
            </a:r>
          </a:p>
          <a:p>
            <a:pPr marL="0" indent="0">
              <a:buNone/>
            </a:pPr>
            <a:r>
              <a:rPr lang="en-US" sz="1600" dirty="0">
                <a:latin typeface="Barlow" panose="020B0604020202020204" charset="0"/>
              </a:rPr>
              <a:t>(4ml/kg for the first 10kg) + (2ml/kg for kg 11-20) + (1ml/kg for every kg above 20) = hourly rate</a:t>
            </a:r>
          </a:p>
          <a:p>
            <a:pPr marL="0" indent="0">
              <a:buNone/>
            </a:pPr>
            <a:endParaRPr lang="en-US" sz="1600" dirty="0">
              <a:latin typeface="Barlow" panose="020B0604020202020204" charset="0"/>
            </a:endParaRPr>
          </a:p>
          <a:p>
            <a:pPr marL="0" indent="0">
              <a:buNone/>
            </a:pPr>
            <a:r>
              <a:rPr lang="en-US" sz="1600" dirty="0">
                <a:latin typeface="Barlow" panose="020B0604020202020204" charset="0"/>
              </a:rPr>
              <a:t>Example: Calculate the hourly maintenance fluid rate for a child who weighs 25kg</a:t>
            </a:r>
          </a:p>
          <a:p>
            <a:pPr marL="0" indent="0">
              <a:buNone/>
            </a:pPr>
            <a:r>
              <a:rPr lang="en-US" sz="1600" dirty="0">
                <a:latin typeface="Barlow" panose="020B0604020202020204" charset="0"/>
              </a:rPr>
              <a:t>(4ml x 10kg) + (2ml x 10kg) + (1ml x 5kg) = hourly rate</a:t>
            </a:r>
          </a:p>
          <a:p>
            <a:pPr marL="0" indent="0">
              <a:buNone/>
            </a:pPr>
            <a:r>
              <a:rPr lang="en-US" sz="1600" dirty="0">
                <a:latin typeface="Barlow" panose="020B0604020202020204" charset="0"/>
              </a:rPr>
              <a:t>40ml + 20ml + 5ml = 65ml/</a:t>
            </a:r>
            <a:r>
              <a:rPr lang="en-US" sz="1600" dirty="0" err="1">
                <a:latin typeface="Barlow" panose="020B0604020202020204" charset="0"/>
              </a:rPr>
              <a:t>hr</a:t>
            </a:r>
            <a:endParaRPr lang="en-US" sz="1600" dirty="0">
              <a:latin typeface="Barlow" panose="020B0604020202020204" charset="0"/>
            </a:endParaRPr>
          </a:p>
        </p:txBody>
      </p:sp>
      <p:sp>
        <p:nvSpPr>
          <p:cNvPr id="4" name="عنوان 1"/>
          <p:cNvSpPr txBox="1">
            <a:spLocks/>
          </p:cNvSpPr>
          <p:nvPr/>
        </p:nvSpPr>
        <p:spPr>
          <a:xfrm>
            <a:off x="407902" y="2677273"/>
            <a:ext cx="77157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100"/>
              <a:buFont typeface="Poppins"/>
              <a:buNone/>
              <a:defRPr sz="3100" b="1" i="0" u="none" strike="noStrike" cap="none">
                <a:solidFill>
                  <a:schemeClr val="lt1"/>
                </a:solidFill>
                <a:latin typeface="Poppins"/>
                <a:ea typeface="Poppins"/>
                <a:cs typeface="Poppins"/>
                <a:sym typeface="Poppins"/>
              </a:defRPr>
            </a:lvl1pPr>
            <a:lvl2pPr marR="0" lvl="1"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2pPr>
            <a:lvl3pPr marR="0" lvl="2"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3pPr>
            <a:lvl4pPr marR="0" lvl="3"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4pPr>
            <a:lvl5pPr marR="0" lvl="4"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5pPr>
            <a:lvl6pPr marR="0" lvl="5"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6pPr>
            <a:lvl7pPr marR="0" lvl="6"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7pPr>
            <a:lvl8pPr marR="0" lvl="7"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8pPr>
            <a:lvl9pPr marR="0" lvl="8"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9pPr>
          </a:lstStyle>
          <a:p>
            <a:pPr algn="l"/>
            <a:r>
              <a:rPr lang="en-US" sz="2800" u="sng" dirty="0">
                <a:solidFill>
                  <a:schemeClr val="tx1"/>
                </a:solidFill>
                <a:latin typeface="Barlow" panose="020B0604020202020204" charset="0"/>
              </a:rPr>
              <a:t>Maintenance of electrolytes</a:t>
            </a:r>
            <a:br>
              <a:rPr lang="en-US" sz="2800" u="sng" dirty="0">
                <a:solidFill>
                  <a:schemeClr val="tx1"/>
                </a:solidFill>
                <a:latin typeface="Barlow" panose="020B0604020202020204" charset="0"/>
              </a:rPr>
            </a:br>
            <a:endParaRPr lang="en-US" sz="2400" u="sng" dirty="0">
              <a:solidFill>
                <a:schemeClr val="tx1"/>
              </a:solidFill>
            </a:endParaRPr>
          </a:p>
        </p:txBody>
      </p:sp>
      <p:sp>
        <p:nvSpPr>
          <p:cNvPr id="5" name="عنصر نائب للنص 2"/>
          <p:cNvSpPr txBox="1">
            <a:spLocks/>
          </p:cNvSpPr>
          <p:nvPr/>
        </p:nvSpPr>
        <p:spPr>
          <a:xfrm>
            <a:off x="323528" y="3249972"/>
            <a:ext cx="7884448" cy="16980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Livvic"/>
              <a:buAutoNum type="arabicPeriod"/>
              <a:defRPr sz="1200" b="0" i="0" u="none" strike="noStrike" cap="none">
                <a:solidFill>
                  <a:schemeClr val="lt1"/>
                </a:solidFill>
                <a:latin typeface="Barlow"/>
                <a:ea typeface="Barlow"/>
                <a:cs typeface="Barlow"/>
                <a:sym typeface="Barlow"/>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Barlow"/>
                <a:ea typeface="Barlow"/>
                <a:cs typeface="Barlow"/>
                <a:sym typeface="Barlow"/>
              </a:defRPr>
            </a:lvl2pPr>
            <a:lvl3pPr marL="1371600" marR="0" lvl="2"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chemeClr val="lt1"/>
                </a:solidFill>
                <a:latin typeface="Barlow"/>
                <a:ea typeface="Barlow"/>
                <a:cs typeface="Barlow"/>
                <a:sym typeface="Barlow"/>
              </a:defRPr>
            </a:lvl3pPr>
            <a:lvl4pPr marL="1828800" marR="0" lvl="3"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chemeClr val="lt1"/>
                </a:solidFill>
                <a:latin typeface="Barlow"/>
                <a:ea typeface="Barlow"/>
                <a:cs typeface="Barlow"/>
                <a:sym typeface="Barlow"/>
              </a:defRPr>
            </a:lvl4pPr>
            <a:lvl5pPr marL="2286000" marR="0" lvl="4"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Barlow"/>
                <a:ea typeface="Barlow"/>
                <a:cs typeface="Barlow"/>
                <a:sym typeface="Barlow"/>
              </a:defRPr>
            </a:lvl5pPr>
            <a:lvl6pPr marL="2743200" marR="0" lvl="5"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chemeClr val="lt1"/>
                </a:solidFill>
                <a:latin typeface="Barlow"/>
                <a:ea typeface="Barlow"/>
                <a:cs typeface="Barlow"/>
                <a:sym typeface="Barlow"/>
              </a:defRPr>
            </a:lvl6pPr>
            <a:lvl7pPr marL="3200400" marR="0" lvl="6"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chemeClr val="lt1"/>
                </a:solidFill>
                <a:latin typeface="Barlow"/>
                <a:ea typeface="Barlow"/>
                <a:cs typeface="Barlow"/>
                <a:sym typeface="Barlow"/>
              </a:defRPr>
            </a:lvl7pPr>
            <a:lvl8pPr marL="3657600" marR="0" lvl="7"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Barlow"/>
                <a:ea typeface="Barlow"/>
                <a:cs typeface="Barlow"/>
                <a:sym typeface="Barlow"/>
              </a:defRPr>
            </a:lvl8pPr>
            <a:lvl9pPr marL="4114800" marR="0" lvl="8" indent="-304800" algn="l" rtl="0">
              <a:lnSpc>
                <a:spcPct val="100000"/>
              </a:lnSpc>
              <a:spcBef>
                <a:spcPts val="1600"/>
              </a:spcBef>
              <a:spcAft>
                <a:spcPts val="1600"/>
              </a:spcAft>
              <a:buClr>
                <a:srgbClr val="434343"/>
              </a:buClr>
              <a:buSzPts val="1200"/>
              <a:buFont typeface="Roboto Condensed Light"/>
              <a:buAutoNum type="romanLcPeriod"/>
              <a:defRPr sz="1400" b="0" i="0" u="none" strike="noStrike" cap="none">
                <a:solidFill>
                  <a:schemeClr val="lt1"/>
                </a:solidFill>
                <a:latin typeface="Barlow"/>
                <a:ea typeface="Barlow"/>
                <a:cs typeface="Barlow"/>
                <a:sym typeface="Barlow"/>
              </a:defRPr>
            </a:lvl9pPr>
          </a:lstStyle>
          <a:p>
            <a:pPr>
              <a:lnSpc>
                <a:spcPct val="80000"/>
              </a:lnSpc>
              <a:buFont typeface="Livvic"/>
              <a:buNone/>
              <a:defRPr/>
            </a:pPr>
            <a:r>
              <a:rPr lang="en-US" sz="1600" b="1" dirty="0">
                <a:solidFill>
                  <a:schemeClr val="tx1"/>
                </a:solidFill>
                <a:latin typeface="Barlow" panose="020B0604020202020204" charset="0"/>
              </a:rPr>
              <a:t>Na+: 3 mEq/kg/day, K+ : 1 mEq/kg/day</a:t>
            </a:r>
          </a:p>
          <a:p>
            <a:pPr>
              <a:lnSpc>
                <a:spcPct val="80000"/>
              </a:lnSpc>
              <a:buFont typeface="Livvic"/>
              <a:buNone/>
              <a:defRPr/>
            </a:pPr>
            <a:endParaRPr lang="en-US" sz="1600" b="1" dirty="0">
              <a:solidFill>
                <a:schemeClr val="tx1"/>
              </a:solidFill>
              <a:latin typeface="Barlow" panose="020B0604020202020204" charset="0"/>
            </a:endParaRPr>
          </a:p>
          <a:p>
            <a:pPr>
              <a:lnSpc>
                <a:spcPct val="80000"/>
              </a:lnSpc>
              <a:buFont typeface="Livvic"/>
              <a:buNone/>
              <a:defRPr/>
            </a:pPr>
            <a:r>
              <a:rPr lang="en-US" sz="1600" dirty="0">
                <a:solidFill>
                  <a:schemeClr val="tx1"/>
                </a:solidFill>
                <a:latin typeface="Barlow" panose="020B0604020202020204" charset="0"/>
              </a:rPr>
              <a:t>e.g. 50 kg patient maintenance requirements</a:t>
            </a:r>
          </a:p>
          <a:p>
            <a:pPr>
              <a:lnSpc>
                <a:spcPct val="80000"/>
              </a:lnSpc>
              <a:buFont typeface="Livvic"/>
              <a:buNone/>
              <a:defRPr/>
            </a:pPr>
            <a:endParaRPr lang="en-US" sz="1600" dirty="0">
              <a:solidFill>
                <a:schemeClr val="tx1"/>
              </a:solidFill>
              <a:latin typeface="Barlow" panose="020B0604020202020204" charset="0"/>
            </a:endParaRPr>
          </a:p>
          <a:p>
            <a:pPr>
              <a:buFont typeface="Livvic"/>
              <a:buNone/>
              <a:defRPr/>
            </a:pPr>
            <a:r>
              <a:rPr lang="en-US" sz="1600" dirty="0">
                <a:solidFill>
                  <a:schemeClr val="tx1"/>
                </a:solidFill>
                <a:latin typeface="Barlow" panose="020B0604020202020204" charset="0"/>
              </a:rPr>
              <a:t>• fluid = 40 + 20 + 30 = 90 mL/hour = 2160 mL/day</a:t>
            </a:r>
          </a:p>
          <a:p>
            <a:pPr>
              <a:buNone/>
              <a:defRPr/>
            </a:pPr>
            <a:r>
              <a:rPr lang="en-US" sz="1600" dirty="0">
                <a:solidFill>
                  <a:schemeClr val="tx1"/>
                </a:solidFill>
                <a:latin typeface="Barlow" panose="020B0604020202020204" charset="0"/>
              </a:rPr>
              <a:t>• Na+ = 150 </a:t>
            </a:r>
            <a:r>
              <a:rPr lang="en-US" sz="1600" dirty="0" err="1">
                <a:solidFill>
                  <a:schemeClr val="tx1"/>
                </a:solidFill>
                <a:latin typeface="Barlow" panose="020B0604020202020204" charset="0"/>
              </a:rPr>
              <a:t>mEq</a:t>
            </a:r>
            <a:r>
              <a:rPr lang="en-US" sz="1600" dirty="0">
                <a:solidFill>
                  <a:schemeClr val="tx1"/>
                </a:solidFill>
                <a:latin typeface="Barlow" panose="020B0604020202020204" charset="0"/>
              </a:rPr>
              <a:t>/day</a:t>
            </a:r>
            <a:endParaRPr lang="en-US" sz="1600" dirty="0">
              <a:solidFill>
                <a:schemeClr val="tx1"/>
              </a:solidFill>
              <a:latin typeface="Malgun Gothic"/>
              <a:ea typeface="Malgun Gothic"/>
              <a:cs typeface="Helvetica"/>
            </a:endParaRPr>
          </a:p>
          <a:p>
            <a:pPr>
              <a:buNone/>
              <a:defRPr/>
            </a:pPr>
            <a:r>
              <a:rPr lang="en-US" sz="1600" dirty="0">
                <a:solidFill>
                  <a:schemeClr val="tx1"/>
                </a:solidFill>
                <a:latin typeface="Barlow" panose="020B0604020202020204" charset="0"/>
              </a:rPr>
              <a:t>• K+ = 50 </a:t>
            </a:r>
            <a:r>
              <a:rPr lang="en-US" sz="1600" dirty="0" err="1">
                <a:solidFill>
                  <a:schemeClr val="tx1"/>
                </a:solidFill>
                <a:latin typeface="Barlow" panose="020B0604020202020204" charset="0"/>
              </a:rPr>
              <a:t>mEq</a:t>
            </a:r>
            <a:r>
              <a:rPr lang="en-US" sz="1600" dirty="0">
                <a:solidFill>
                  <a:schemeClr val="tx1"/>
                </a:solidFill>
                <a:latin typeface="Barlow" panose="020B0604020202020204" charset="0"/>
              </a:rPr>
              <a:t>/day</a:t>
            </a:r>
          </a:p>
        </p:txBody>
      </p:sp>
    </p:spTree>
    <p:extLst>
      <p:ext uri="{BB962C8B-B14F-4D97-AF65-F5344CB8AC3E}">
        <p14:creationId xmlns:p14="http://schemas.microsoft.com/office/powerpoint/2010/main" val="253092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6DF4E0-8C3F-4217-91F7-EF5F7392DD8C}"/>
              </a:ext>
            </a:extLst>
          </p:cNvPr>
          <p:cNvSpPr/>
          <p:nvPr/>
        </p:nvSpPr>
        <p:spPr>
          <a:xfrm>
            <a:off x="493862" y="305160"/>
            <a:ext cx="6858543" cy="559565"/>
          </a:xfrm>
          <a:prstGeom prst="rect">
            <a:avLst/>
          </a:prstGeom>
        </p:spPr>
        <p:txBody>
          <a:bodyPr vert="horz" lIns="91440" tIns="45720" rIns="91440" bIns="45720" rtlCol="0" anchor="ctr">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spcAft>
                <a:spcPts val="600"/>
              </a:spcAft>
            </a:pPr>
            <a:r>
              <a:rPr lang="en-US" sz="3200" b="0" i="1" cap="none" spc="0" dirty="0">
                <a:ln w="0"/>
                <a:solidFill>
                  <a:schemeClr val="accent1"/>
                </a:solidFill>
                <a:effectLst>
                  <a:outerShdw blurRad="38100" dist="19050" dir="2700000" algn="tl" rotWithShape="0">
                    <a:schemeClr val="dk1">
                      <a:alpha val="40000"/>
                    </a:schemeClr>
                  </a:outerShdw>
                </a:effectLst>
                <a:latin typeface="+mj-lt"/>
                <a:ea typeface="+mj-ea"/>
                <a:cs typeface="+mj-cs"/>
              </a:rPr>
              <a:t>Equipment of I.V. therapy </a:t>
            </a:r>
            <a:endParaRPr lang="en-US" sz="3200" b="0" cap="none" spc="0" dirty="0">
              <a:ln w="0"/>
              <a:solidFill>
                <a:schemeClr val="accent1"/>
              </a:solidFill>
              <a:effectLst>
                <a:outerShdw blurRad="38100" dist="19050" dir="2700000" algn="tl" rotWithShape="0">
                  <a:schemeClr val="dk1">
                    <a:alpha val="40000"/>
                  </a:schemeClr>
                </a:outerShdw>
              </a:effectLst>
              <a:latin typeface="+mj-lt"/>
              <a:ea typeface="+mj-ea"/>
              <a:cs typeface="+mj-cs"/>
            </a:endParaRPr>
          </a:p>
        </p:txBody>
      </p:sp>
      <p:pic>
        <p:nvPicPr>
          <p:cNvPr id="8" name="Picture 8">
            <a:extLst>
              <a:ext uri="{FF2B5EF4-FFF2-40B4-BE49-F238E27FC236}">
                <a16:creationId xmlns:a16="http://schemas.microsoft.com/office/drawing/2014/main" id="{D26AC1EB-E321-4709-9E50-8D4428DC8538}"/>
              </a:ext>
            </a:extLst>
          </p:cNvPr>
          <p:cNvPicPr>
            <a:picLocks noChangeAspect="1"/>
          </p:cNvPicPr>
          <p:nvPr/>
        </p:nvPicPr>
        <p:blipFill>
          <a:blip r:embed="rId2"/>
          <a:stretch>
            <a:fillRect/>
          </a:stretch>
        </p:blipFill>
        <p:spPr>
          <a:xfrm>
            <a:off x="6295126" y="2623915"/>
            <a:ext cx="1858993" cy="1750350"/>
          </a:xfrm>
          <a:prstGeom prst="rect">
            <a:avLst/>
          </a:prstGeom>
        </p:spPr>
      </p:pic>
      <p:pic>
        <p:nvPicPr>
          <p:cNvPr id="9" name="Picture 9">
            <a:extLst>
              <a:ext uri="{FF2B5EF4-FFF2-40B4-BE49-F238E27FC236}">
                <a16:creationId xmlns:a16="http://schemas.microsoft.com/office/drawing/2014/main" id="{4343584C-FBDA-4065-98D1-6837B84927F4}"/>
              </a:ext>
            </a:extLst>
          </p:cNvPr>
          <p:cNvPicPr>
            <a:picLocks noChangeAspect="1"/>
          </p:cNvPicPr>
          <p:nvPr/>
        </p:nvPicPr>
        <p:blipFill>
          <a:blip r:embed="rId3"/>
          <a:stretch>
            <a:fillRect/>
          </a:stretch>
        </p:blipFill>
        <p:spPr>
          <a:xfrm>
            <a:off x="3405277" y="1167801"/>
            <a:ext cx="2214833" cy="2214833"/>
          </a:xfrm>
          <a:prstGeom prst="rect">
            <a:avLst/>
          </a:prstGeom>
        </p:spPr>
      </p:pic>
      <p:sp>
        <p:nvSpPr>
          <p:cNvPr id="13" name="Content Placeholder 2">
            <a:extLst>
              <a:ext uri="{FF2B5EF4-FFF2-40B4-BE49-F238E27FC236}">
                <a16:creationId xmlns:a16="http://schemas.microsoft.com/office/drawing/2014/main" id="{A67E307B-EA6B-4108-AD4F-0AC4E94CED88}"/>
              </a:ext>
            </a:extLst>
          </p:cNvPr>
          <p:cNvSpPr>
            <a:spLocks noGrp="1"/>
          </p:cNvSpPr>
          <p:nvPr/>
        </p:nvSpPr>
        <p:spPr>
          <a:xfrm>
            <a:off x="241567" y="980308"/>
            <a:ext cx="4331344" cy="4628787"/>
          </a:xfrm>
          <a:prstGeom prst="rect">
            <a:avLst/>
          </a:prstGeom>
        </p:spPr>
        <p:txBody>
          <a:bodyPr vert="horz" lIns="91440" tIns="45720" rIns="91440" bIns="45720" rtlCol="0" anchor="t">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sz="2400" dirty="0"/>
              <a:t>I. Solution containers.</a:t>
            </a:r>
            <a:endParaRPr lang="en-US" sz="2400" dirty="0">
              <a:cs typeface="Arial"/>
            </a:endParaRPr>
          </a:p>
          <a:p>
            <a:endParaRPr lang="en-US" sz="1050" dirty="0">
              <a:solidFill>
                <a:schemeClr val="bg2">
                  <a:lumMod val="75000"/>
                </a:schemeClr>
              </a:solidFill>
              <a:cs typeface="Arial"/>
            </a:endParaRPr>
          </a:p>
          <a:p>
            <a:endParaRPr lang="en-US" sz="1050" dirty="0">
              <a:solidFill>
                <a:schemeClr val="bg2">
                  <a:lumMod val="75000"/>
                </a:schemeClr>
              </a:solidFill>
              <a:cs typeface="Arial"/>
            </a:endParaRPr>
          </a:p>
          <a:p>
            <a:endParaRPr lang="en-US" sz="1050" dirty="0">
              <a:solidFill>
                <a:schemeClr val="bg2">
                  <a:lumMod val="75000"/>
                </a:schemeClr>
              </a:solidFill>
              <a:cs typeface="Arial"/>
            </a:endParaRPr>
          </a:p>
          <a:p>
            <a:endParaRPr lang="en-US" sz="1050" dirty="0">
              <a:solidFill>
                <a:schemeClr val="bg2">
                  <a:lumMod val="75000"/>
                </a:schemeClr>
              </a:solidFill>
              <a:cs typeface="Arial"/>
            </a:endParaRPr>
          </a:p>
          <a:p>
            <a:endParaRPr lang="en-US" sz="1050" dirty="0">
              <a:solidFill>
                <a:schemeClr val="bg2">
                  <a:lumMod val="75000"/>
                </a:schemeClr>
              </a:solidFill>
              <a:cs typeface="Arial"/>
            </a:endParaRPr>
          </a:p>
          <a:p>
            <a:endParaRPr lang="en-US" sz="1050" dirty="0">
              <a:solidFill>
                <a:schemeClr val="bg2">
                  <a:lumMod val="75000"/>
                </a:schemeClr>
              </a:solidFill>
              <a:cs typeface="Arial"/>
            </a:endParaRPr>
          </a:p>
          <a:p>
            <a:endParaRPr lang="en-US" sz="1050" dirty="0">
              <a:solidFill>
                <a:schemeClr val="bg2">
                  <a:lumMod val="75000"/>
                </a:schemeClr>
              </a:solidFill>
              <a:cs typeface="Arial"/>
            </a:endParaRPr>
          </a:p>
          <a:p>
            <a:r>
              <a:rPr lang="en-US" sz="2400" dirty="0"/>
              <a:t>II. I.V. administration sets</a:t>
            </a:r>
            <a:r>
              <a:rPr lang="en-US" sz="3200" dirty="0"/>
              <a:t>.</a:t>
            </a:r>
            <a:endParaRPr lang="en-US" sz="3200" dirty="0">
              <a:cs typeface="Arial"/>
            </a:endParaRPr>
          </a:p>
          <a:p>
            <a:endParaRPr lang="en-US" sz="1200" dirty="0">
              <a:solidFill>
                <a:schemeClr val="bg2">
                  <a:lumMod val="75000"/>
                </a:schemeClr>
              </a:solidFill>
              <a:cs typeface="Arial"/>
            </a:endParaRPr>
          </a:p>
        </p:txBody>
      </p:sp>
    </p:spTree>
    <p:extLst>
      <p:ext uri="{BB962C8B-B14F-4D97-AF65-F5344CB8AC3E}">
        <p14:creationId xmlns:p14="http://schemas.microsoft.com/office/powerpoint/2010/main" val="406996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33BF04-7D4B-4ECF-9C00-6F65F36088CE}"/>
              </a:ext>
            </a:extLst>
          </p:cNvPr>
          <p:cNvSpPr>
            <a:spLocks noGrp="1"/>
          </p:cNvSpPr>
          <p:nvPr/>
        </p:nvSpPr>
        <p:spPr>
          <a:xfrm>
            <a:off x="625415" y="-5032"/>
            <a:ext cx="3071436" cy="10975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IV CANNULA</a:t>
            </a:r>
          </a:p>
        </p:txBody>
      </p:sp>
      <p:sp>
        <p:nvSpPr>
          <p:cNvPr id="7" name="Content Placeholder 2">
            <a:extLst>
              <a:ext uri="{FF2B5EF4-FFF2-40B4-BE49-F238E27FC236}">
                <a16:creationId xmlns:a16="http://schemas.microsoft.com/office/drawing/2014/main" id="{0948EE3A-8577-47BB-8236-E627466CE762}"/>
              </a:ext>
            </a:extLst>
          </p:cNvPr>
          <p:cNvSpPr>
            <a:spLocks noGrp="1"/>
          </p:cNvSpPr>
          <p:nvPr/>
        </p:nvSpPr>
        <p:spPr>
          <a:xfrm>
            <a:off x="251520" y="1092536"/>
            <a:ext cx="8676456" cy="3807171"/>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l" fontAlgn="base">
              <a:buClr>
                <a:schemeClr val="bg2">
                  <a:lumMod val="75000"/>
                </a:schemeClr>
              </a:buClr>
            </a:pPr>
            <a:r>
              <a:rPr lang="en-US" sz="2000" u="none" strike="noStrike" dirty="0">
                <a:effectLst/>
                <a:latin typeface="Barlow"/>
              </a:rPr>
              <a:t>Present day IV cannula are available from sizes 14 gauge to 26 gauge with universal color coding for easy recognition of IV cannula. Smaller the gauge, wider is the cannula and has higher flow rate.</a:t>
            </a:r>
          </a:p>
          <a:p>
            <a:pPr algn="l" fontAlgn="base">
              <a:buClr>
                <a:schemeClr val="bg2">
                  <a:lumMod val="75000"/>
                </a:schemeClr>
              </a:buClr>
              <a:buFont typeface="Arial" panose="020B0604020202020204" pitchFamily="34" charset="0"/>
              <a:buChar char="•"/>
            </a:pPr>
            <a:r>
              <a:rPr lang="en-US" sz="2000" u="none" strike="noStrike" dirty="0">
                <a:effectLst/>
                <a:latin typeface="Barlow"/>
              </a:rPr>
              <a:t>Normal adult size: 18-20 G</a:t>
            </a:r>
          </a:p>
          <a:p>
            <a:pPr algn="l" fontAlgn="base">
              <a:buClr>
                <a:schemeClr val="bg2">
                  <a:lumMod val="75000"/>
                </a:schemeClr>
              </a:buClr>
              <a:buFont typeface="Arial" panose="020B0604020202020204" pitchFamily="34" charset="0"/>
              <a:buChar char="•"/>
            </a:pPr>
            <a:r>
              <a:rPr lang="en-US" sz="2000" u="none" strike="noStrike" dirty="0">
                <a:effectLst/>
                <a:latin typeface="Barlow"/>
              </a:rPr>
              <a:t>Situations requiring rapid fluid transfusion like trauma: 14-16 G</a:t>
            </a:r>
          </a:p>
          <a:p>
            <a:pPr algn="l" fontAlgn="base">
              <a:buClr>
                <a:schemeClr val="bg2">
                  <a:lumMod val="75000"/>
                </a:schemeClr>
              </a:buClr>
              <a:buFont typeface="Arial" panose="020B0604020202020204" pitchFamily="34" charset="0"/>
              <a:buChar char="•"/>
            </a:pPr>
            <a:r>
              <a:rPr lang="en-US" sz="2000" u="none" strike="noStrike" dirty="0">
                <a:effectLst/>
                <a:latin typeface="Barlow"/>
              </a:rPr>
              <a:t>Preferred pediatric size: 22 G</a:t>
            </a:r>
          </a:p>
          <a:p>
            <a:pPr algn="l" fontAlgn="base">
              <a:buClr>
                <a:schemeClr val="bg2">
                  <a:lumMod val="75000"/>
                </a:schemeClr>
              </a:buClr>
              <a:buFont typeface="Arial" panose="020B0604020202020204" pitchFamily="34" charset="0"/>
              <a:buChar char="•"/>
            </a:pPr>
            <a:r>
              <a:rPr lang="en-US" sz="2000" u="none" strike="noStrike" dirty="0">
                <a:effectLst/>
                <a:latin typeface="Barlow"/>
              </a:rPr>
              <a:t>Infants and neonates: 24-26 G</a:t>
            </a:r>
          </a:p>
          <a:p>
            <a:pPr algn="l" fontAlgn="base">
              <a:buClr>
                <a:schemeClr val="bg2">
                  <a:lumMod val="75000"/>
                </a:schemeClr>
              </a:buClr>
              <a:buFont typeface="Arial" panose="020B0604020202020204" pitchFamily="34" charset="0"/>
              <a:buChar char="•"/>
            </a:pPr>
            <a:r>
              <a:rPr lang="en-US" sz="2000" dirty="0">
                <a:latin typeface="Barlow"/>
              </a:rPr>
              <a:t>+pink is most commonly used</a:t>
            </a:r>
            <a:endParaRPr lang="en-US" sz="2000" u="none" strike="noStrike" dirty="0">
              <a:effectLst/>
              <a:latin typeface="Barlow"/>
            </a:endParaRPr>
          </a:p>
          <a:p>
            <a:pPr>
              <a:buClr>
                <a:schemeClr val="bg2">
                  <a:lumMod val="75000"/>
                </a:schemeClr>
              </a:buClr>
            </a:pPr>
            <a:endParaRPr lang="en-US" dirty="0">
              <a:cs typeface="Arial"/>
            </a:endParaRPr>
          </a:p>
        </p:txBody>
      </p:sp>
    </p:spTree>
    <p:extLst>
      <p:ext uri="{BB962C8B-B14F-4D97-AF65-F5344CB8AC3E}">
        <p14:creationId xmlns:p14="http://schemas.microsoft.com/office/powerpoint/2010/main" val="170766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79;p53"/>
          <p:cNvSpPr txBox="1">
            <a:spLocks noGrp="1"/>
          </p:cNvSpPr>
          <p:nvPr>
            <p:ph type="ctrTitle"/>
          </p:nvPr>
        </p:nvSpPr>
        <p:spPr>
          <a:xfrm>
            <a:off x="2267744" y="1635646"/>
            <a:ext cx="4733718" cy="127248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p:spPr>
        <p:txBody>
          <a:bodyPr spcFirstLastPara="1" wrap="square" lIns="91425" tIns="91425" rIns="91425" bIns="91425" anchor="b" anchorCtr="0">
            <a:noAutofit/>
          </a:bodyPr>
          <a:lstStyle/>
          <a:p>
            <a:pPr marL="0" lvl="0" indent="0" algn="ctr" rtl="0">
              <a:spcBef>
                <a:spcPts val="0"/>
              </a:spcBef>
              <a:spcAft>
                <a:spcPts val="0"/>
              </a:spcAft>
              <a:buNone/>
            </a:pPr>
            <a:r>
              <a:rPr lang="es" sz="6600" b="1" dirty="0">
                <a:solidFill>
                  <a:schemeClr val="dk1"/>
                </a:solidFill>
              </a:rPr>
              <a:t>IV Fluids</a:t>
            </a:r>
            <a:endParaRPr sz="5200" b="1" dirty="0">
              <a:solidFill>
                <a:schemeClr val="dk1"/>
              </a:solidFill>
            </a:endParaRPr>
          </a:p>
        </p:txBody>
      </p:sp>
    </p:spTree>
    <p:extLst>
      <p:ext uri="{BB962C8B-B14F-4D97-AF65-F5344CB8AC3E}">
        <p14:creationId xmlns:p14="http://schemas.microsoft.com/office/powerpoint/2010/main" val="2509381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386351-7116-4BAA-A428-6744F2499BE0}"/>
              </a:ext>
            </a:extLst>
          </p:cNvPr>
          <p:cNvSpPr>
            <a:spLocks noGrp="1"/>
          </p:cNvSpPr>
          <p:nvPr>
            <p:ph type="body" idx="1"/>
          </p:nvPr>
        </p:nvSpPr>
        <p:spPr>
          <a:xfrm>
            <a:off x="288679" y="406912"/>
            <a:ext cx="6238427" cy="2647659"/>
          </a:xfrm>
        </p:spPr>
        <p:txBody>
          <a:bodyPr/>
          <a:lstStyle/>
          <a:p>
            <a:pPr>
              <a:lnSpc>
                <a:spcPct val="90000"/>
              </a:lnSpc>
              <a:spcBef>
                <a:spcPts val="1400"/>
              </a:spcBef>
              <a:buClr>
                <a:schemeClr val="bg2">
                  <a:lumMod val="75000"/>
                </a:schemeClr>
              </a:buClr>
            </a:pPr>
            <a:r>
              <a:rPr lang="en-US" sz="1600" dirty="0"/>
              <a:t>The earth has magma inside </a:t>
            </a:r>
            <a:r>
              <a:rPr lang="en-US" sz="1600" b="1" dirty="0"/>
              <a:t>(orange color) – 14 G</a:t>
            </a:r>
            <a:endParaRPr lang="en-US" sz="1600" dirty="0"/>
          </a:p>
          <a:p>
            <a:pPr>
              <a:lnSpc>
                <a:spcPct val="90000"/>
              </a:lnSpc>
              <a:spcBef>
                <a:spcPts val="1400"/>
              </a:spcBef>
              <a:buClr>
                <a:schemeClr val="bg2">
                  <a:lumMod val="75000"/>
                </a:schemeClr>
              </a:buClr>
            </a:pPr>
            <a:r>
              <a:rPr lang="en-US" sz="1600" dirty="0"/>
              <a:t>There is soil on surface </a:t>
            </a:r>
            <a:r>
              <a:rPr lang="en-US" sz="1600" b="1" dirty="0"/>
              <a:t>(grey color) – 16 G</a:t>
            </a:r>
            <a:endParaRPr lang="en-US" sz="1600" dirty="0"/>
          </a:p>
          <a:p>
            <a:pPr>
              <a:lnSpc>
                <a:spcPct val="90000"/>
              </a:lnSpc>
              <a:spcBef>
                <a:spcPts val="1400"/>
              </a:spcBef>
              <a:buClr>
                <a:schemeClr val="bg2">
                  <a:lumMod val="75000"/>
                </a:schemeClr>
              </a:buClr>
            </a:pPr>
            <a:r>
              <a:rPr lang="en-US" sz="1600" dirty="0"/>
              <a:t>Grass has grown on the soil </a:t>
            </a:r>
            <a:r>
              <a:rPr lang="en-US" sz="1600" b="1" dirty="0"/>
              <a:t>(green color) – 18 G</a:t>
            </a:r>
            <a:endParaRPr lang="en-US" sz="1600" dirty="0"/>
          </a:p>
          <a:p>
            <a:pPr>
              <a:lnSpc>
                <a:spcPct val="90000"/>
              </a:lnSpc>
              <a:spcBef>
                <a:spcPts val="1400"/>
              </a:spcBef>
              <a:buClr>
                <a:schemeClr val="bg2">
                  <a:lumMod val="75000"/>
                </a:schemeClr>
              </a:buClr>
            </a:pPr>
            <a:r>
              <a:rPr lang="en-US" sz="1600" dirty="0"/>
              <a:t>Pink flower has grown above the grass </a:t>
            </a:r>
            <a:r>
              <a:rPr lang="en-US" sz="1600" b="1" dirty="0"/>
              <a:t>(pink color) – 20 G</a:t>
            </a:r>
            <a:endParaRPr lang="en-US" sz="1600" dirty="0"/>
          </a:p>
          <a:p>
            <a:pPr>
              <a:lnSpc>
                <a:spcPct val="90000"/>
              </a:lnSpc>
              <a:spcBef>
                <a:spcPts val="1400"/>
              </a:spcBef>
              <a:buClr>
                <a:schemeClr val="bg2">
                  <a:lumMod val="75000"/>
                </a:schemeClr>
              </a:buClr>
            </a:pPr>
            <a:r>
              <a:rPr lang="en-US" sz="1600" dirty="0"/>
              <a:t>Above is the blue sky </a:t>
            </a:r>
            <a:r>
              <a:rPr lang="en-US" sz="1600" b="1" dirty="0"/>
              <a:t>(blue color) – 22 G</a:t>
            </a:r>
            <a:endParaRPr lang="en-US" sz="1600" dirty="0"/>
          </a:p>
          <a:p>
            <a:pPr>
              <a:lnSpc>
                <a:spcPct val="90000"/>
              </a:lnSpc>
              <a:spcBef>
                <a:spcPts val="1400"/>
              </a:spcBef>
              <a:buClr>
                <a:schemeClr val="bg2">
                  <a:lumMod val="75000"/>
                </a:schemeClr>
              </a:buClr>
            </a:pPr>
            <a:r>
              <a:rPr lang="en-US" sz="1600" dirty="0"/>
              <a:t>The sun is in the sky </a:t>
            </a:r>
            <a:r>
              <a:rPr lang="en-US" sz="1600" b="1" dirty="0"/>
              <a:t>(yellow color) – 24 G</a:t>
            </a:r>
            <a:endParaRPr lang="en-US" dirty="0"/>
          </a:p>
          <a:p>
            <a:pPr>
              <a:buClr>
                <a:schemeClr val="bg2">
                  <a:lumMod val="75000"/>
                </a:schemeClr>
              </a:buClr>
            </a:pPr>
            <a:endParaRPr lang="en-US" dirty="0"/>
          </a:p>
        </p:txBody>
      </p:sp>
      <p:pic>
        <p:nvPicPr>
          <p:cNvPr id="4" name="Picture 4" descr="A picture containing diagram&#10;&#10;Description automatically generated">
            <a:extLst>
              <a:ext uri="{FF2B5EF4-FFF2-40B4-BE49-F238E27FC236}">
                <a16:creationId xmlns:a16="http://schemas.microsoft.com/office/drawing/2014/main" id="{2AFFF0B5-B16C-4B0C-8B4D-7B977709EB83}"/>
              </a:ext>
            </a:extLst>
          </p:cNvPr>
          <p:cNvPicPr>
            <a:picLocks noChangeAspect="1"/>
          </p:cNvPicPr>
          <p:nvPr/>
        </p:nvPicPr>
        <p:blipFill>
          <a:blip r:embed="rId2"/>
          <a:stretch>
            <a:fillRect/>
          </a:stretch>
        </p:blipFill>
        <p:spPr>
          <a:xfrm>
            <a:off x="5292080" y="2283718"/>
            <a:ext cx="3228435" cy="2521910"/>
          </a:xfrm>
          <a:prstGeom prst="rect">
            <a:avLst/>
          </a:prstGeom>
        </p:spPr>
      </p:pic>
    </p:spTree>
    <p:extLst>
      <p:ext uri="{BB962C8B-B14F-4D97-AF65-F5344CB8AC3E}">
        <p14:creationId xmlns:p14="http://schemas.microsoft.com/office/powerpoint/2010/main" val="398979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CA9A-2EDD-4CAC-ABA9-724240D8BE17}"/>
              </a:ext>
            </a:extLst>
          </p:cNvPr>
          <p:cNvSpPr>
            <a:spLocks noGrp="1"/>
          </p:cNvSpPr>
          <p:nvPr>
            <p:ph type="title"/>
          </p:nvPr>
        </p:nvSpPr>
        <p:spPr>
          <a:xfrm>
            <a:off x="444575" y="423459"/>
            <a:ext cx="6443304" cy="572700"/>
          </a:xfrm>
        </p:spPr>
        <p:txBody>
          <a:bodyPr/>
          <a:lstStyle/>
          <a:p>
            <a:r>
              <a:rPr lang="en-US"/>
              <a:t>External diameter of cannula :</a:t>
            </a:r>
          </a:p>
        </p:txBody>
      </p:sp>
      <p:sp>
        <p:nvSpPr>
          <p:cNvPr id="4" name="Content Placeholder 2">
            <a:extLst>
              <a:ext uri="{FF2B5EF4-FFF2-40B4-BE49-F238E27FC236}">
                <a16:creationId xmlns:a16="http://schemas.microsoft.com/office/drawing/2014/main" id="{018F96EF-642E-402C-A6BC-A6D3C77E9C6F}"/>
              </a:ext>
            </a:extLst>
          </p:cNvPr>
          <p:cNvSpPr>
            <a:spLocks noGrp="1"/>
          </p:cNvSpPr>
          <p:nvPr/>
        </p:nvSpPr>
        <p:spPr>
          <a:xfrm>
            <a:off x="0" y="1096449"/>
            <a:ext cx="9744499" cy="3424200"/>
          </a:xfrm>
          <a:prstGeom prst="rect">
            <a:avLst/>
          </a:prstGeom>
        </p:spPr>
        <p:txBody>
          <a:bodyPr vert="horz" lIns="91440" tIns="45720" rIns="91440" bIns="45720" rtlCol="0" anchor="t">
            <a:normAutofit fontScale="77500" lnSpcReduction="2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u="none" strike="noStrike" dirty="0">
                <a:effectLst/>
                <a:latin typeface="Barlow"/>
              </a:rPr>
              <a:t>Remember the pink (20 G) cannula is </a:t>
            </a:r>
            <a:r>
              <a:rPr lang="en-US" b="1" u="none" strike="noStrike" dirty="0">
                <a:effectLst/>
                <a:latin typeface="Barlow"/>
              </a:rPr>
              <a:t>1 mm</a:t>
            </a:r>
            <a:r>
              <a:rPr lang="en-US" u="none" strike="noStrike" dirty="0">
                <a:effectLst/>
                <a:latin typeface="Barlow"/>
              </a:rPr>
              <a:t> in diameter. For cannula next to pink: 1 +/- 0.2 mm</a:t>
            </a:r>
          </a:p>
          <a:p>
            <a:pPr algn="l" fontAlgn="base">
              <a:buFont typeface="Arial" panose="020B0604020202020204" pitchFamily="34" charset="0"/>
              <a:buChar char="•"/>
            </a:pPr>
            <a:r>
              <a:rPr lang="en-US" u="none" strike="noStrike" dirty="0">
                <a:effectLst/>
                <a:latin typeface="Barlow"/>
              </a:rPr>
              <a:t>18 G (green): 1.2 mm</a:t>
            </a:r>
          </a:p>
          <a:p>
            <a:pPr algn="l" fontAlgn="base">
              <a:buFont typeface="Arial" panose="020B0604020202020204" pitchFamily="34" charset="0"/>
              <a:buChar char="•"/>
            </a:pPr>
            <a:r>
              <a:rPr lang="en-US" u="none" strike="noStrike" dirty="0">
                <a:effectLst/>
                <a:latin typeface="Barlow"/>
              </a:rPr>
              <a:t>22 G (blue): 0.8 mm</a:t>
            </a:r>
          </a:p>
          <a:p>
            <a:pPr algn="l" fontAlgn="base"/>
            <a:r>
              <a:rPr lang="en-US" u="none" strike="noStrike" dirty="0">
                <a:effectLst/>
                <a:latin typeface="Barlow"/>
              </a:rPr>
              <a:t>For cannula smaller “gauze” than 18 G:</a:t>
            </a:r>
          </a:p>
          <a:p>
            <a:pPr algn="l" fontAlgn="base">
              <a:buFont typeface="Arial" panose="020B0604020202020204" pitchFamily="34" charset="0"/>
              <a:buChar char="•"/>
            </a:pPr>
            <a:r>
              <a:rPr lang="en-US" u="none" strike="noStrike" dirty="0">
                <a:effectLst/>
                <a:latin typeface="Barlow"/>
              </a:rPr>
              <a:t>16 G (grey): 1.2 + 0.4 = 1.6 mm</a:t>
            </a:r>
          </a:p>
          <a:p>
            <a:pPr algn="l" fontAlgn="base">
              <a:buFont typeface="Arial" panose="020B0604020202020204" pitchFamily="34" charset="0"/>
              <a:buChar char="•"/>
            </a:pPr>
            <a:r>
              <a:rPr lang="en-US" u="none" strike="noStrike" dirty="0">
                <a:effectLst/>
                <a:latin typeface="Barlow"/>
              </a:rPr>
              <a:t>14 G (orange):1.6 + 0.4 = 2 mm</a:t>
            </a:r>
          </a:p>
          <a:p>
            <a:pPr algn="l" fontAlgn="base"/>
            <a:r>
              <a:rPr lang="en-US" u="none" strike="noStrike" dirty="0">
                <a:effectLst/>
                <a:latin typeface="Barlow"/>
              </a:rPr>
              <a:t>For cannula larger than 22 G:</a:t>
            </a:r>
          </a:p>
          <a:p>
            <a:pPr algn="l" fontAlgn="base">
              <a:buFont typeface="Arial" panose="020B0604020202020204" pitchFamily="34" charset="0"/>
              <a:buChar char="•"/>
            </a:pPr>
            <a:r>
              <a:rPr lang="en-US" u="none" strike="noStrike" dirty="0">
                <a:effectLst/>
                <a:latin typeface="Barlow"/>
              </a:rPr>
              <a:t>24 G (yellow): 0.8 – 0.1 = 0.7 mm</a:t>
            </a:r>
          </a:p>
          <a:p>
            <a:pPr algn="l" fontAlgn="base">
              <a:buFont typeface="Arial" panose="020B0604020202020204" pitchFamily="34" charset="0"/>
              <a:buChar char="•"/>
            </a:pPr>
            <a:r>
              <a:rPr lang="en-US" u="none" strike="noStrike" dirty="0">
                <a:effectLst/>
                <a:latin typeface="Barlow"/>
              </a:rPr>
              <a:t>26 G (purple): 0.7 – 0.1 = 0.6 mm</a:t>
            </a:r>
          </a:p>
          <a:p>
            <a:endParaRPr lang="en-US" dirty="0">
              <a:cs typeface="Arial"/>
            </a:endParaRPr>
          </a:p>
        </p:txBody>
      </p:sp>
      <p:sp>
        <p:nvSpPr>
          <p:cNvPr id="5" name="Title 1">
            <a:extLst>
              <a:ext uri="{FF2B5EF4-FFF2-40B4-BE49-F238E27FC236}">
                <a16:creationId xmlns:a16="http://schemas.microsoft.com/office/drawing/2014/main" id="{5A75759B-0E70-491F-9231-7D5DB842C30D}"/>
              </a:ext>
            </a:extLst>
          </p:cNvPr>
          <p:cNvSpPr>
            <a:spLocks noGrp="1"/>
          </p:cNvSpPr>
          <p:nvPr/>
        </p:nvSpPr>
        <p:spPr>
          <a:xfrm>
            <a:off x="4699190" y="523749"/>
            <a:ext cx="4876527" cy="10486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solidFill>
                <a:srgbClr val="484848"/>
              </a:solidFill>
              <a:latin typeface="inherit"/>
            </a:endParaRPr>
          </a:p>
        </p:txBody>
      </p:sp>
      <p:sp>
        <p:nvSpPr>
          <p:cNvPr id="6" name="Rectangle 5">
            <a:extLst>
              <a:ext uri="{FF2B5EF4-FFF2-40B4-BE49-F238E27FC236}">
                <a16:creationId xmlns:a16="http://schemas.microsoft.com/office/drawing/2014/main" id="{448F98EF-1A87-4AA0-A2A9-CA7CB8338D46}"/>
              </a:ext>
            </a:extLst>
          </p:cNvPr>
          <p:cNvSpPr/>
          <p:nvPr/>
        </p:nvSpPr>
        <p:spPr>
          <a:xfrm>
            <a:off x="4518748" y="5748473"/>
            <a:ext cx="177545" cy="311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7" name="Rectangle 6">
            <a:extLst>
              <a:ext uri="{FF2B5EF4-FFF2-40B4-BE49-F238E27FC236}">
                <a16:creationId xmlns:a16="http://schemas.microsoft.com/office/drawing/2014/main" id="{14EBC473-83D1-4F79-9517-E37EA63CFF3B}"/>
              </a:ext>
            </a:extLst>
          </p:cNvPr>
          <p:cNvSpPr/>
          <p:nvPr/>
        </p:nvSpPr>
        <p:spPr>
          <a:xfrm>
            <a:off x="5179239" y="5461513"/>
            <a:ext cx="106527" cy="311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2700"/>
          </a:p>
        </p:txBody>
      </p:sp>
      <p:pic>
        <p:nvPicPr>
          <p:cNvPr id="3" name="Picture 7">
            <a:extLst>
              <a:ext uri="{FF2B5EF4-FFF2-40B4-BE49-F238E27FC236}">
                <a16:creationId xmlns:a16="http://schemas.microsoft.com/office/drawing/2014/main" id="{15F07FF4-890F-4FA2-9F4A-B05638801C1C}"/>
              </a:ext>
            </a:extLst>
          </p:cNvPr>
          <p:cNvPicPr>
            <a:picLocks noChangeAspect="1"/>
          </p:cNvPicPr>
          <p:nvPr/>
        </p:nvPicPr>
        <p:blipFill>
          <a:blip r:embed="rId3"/>
          <a:stretch>
            <a:fillRect/>
          </a:stretch>
        </p:blipFill>
        <p:spPr>
          <a:xfrm>
            <a:off x="5436096" y="1596206"/>
            <a:ext cx="3240360" cy="3240360"/>
          </a:xfrm>
          <a:prstGeom prst="rect">
            <a:avLst/>
          </a:prstGeom>
          <a:ln>
            <a:noFill/>
          </a:ln>
          <a:effectLst>
            <a:softEdge rad="112500"/>
          </a:effectLst>
        </p:spPr>
      </p:pic>
    </p:spTree>
    <p:extLst>
      <p:ext uri="{BB962C8B-B14F-4D97-AF65-F5344CB8AC3E}">
        <p14:creationId xmlns:p14="http://schemas.microsoft.com/office/powerpoint/2010/main" val="333280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id="{6319C942-B9E6-4868-950F-A3A143D20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03598"/>
            <a:ext cx="8181990" cy="3007609"/>
          </a:xfrm>
          <a:prstGeom prst="rect">
            <a:avLst/>
          </a:prstGeom>
          <a:noFill/>
          <a:ln>
            <a:noFill/>
          </a:ln>
        </p:spPr>
      </p:pic>
    </p:spTree>
    <p:extLst>
      <p:ext uri="{BB962C8B-B14F-4D97-AF65-F5344CB8AC3E}">
        <p14:creationId xmlns:p14="http://schemas.microsoft.com/office/powerpoint/2010/main" val="162564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79;p53"/>
          <p:cNvSpPr txBox="1">
            <a:spLocks noGrp="1"/>
          </p:cNvSpPr>
          <p:nvPr>
            <p:ph type="ctrTitle"/>
          </p:nvPr>
        </p:nvSpPr>
        <p:spPr>
          <a:xfrm>
            <a:off x="1835696" y="1563638"/>
            <a:ext cx="5616624" cy="136815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p:spPr>
        <p:txBody>
          <a:bodyPr spcFirstLastPara="1" wrap="square" lIns="91425" tIns="91425" rIns="91425" bIns="91425" anchor="b" anchorCtr="0">
            <a:noAutofit/>
          </a:bodyPr>
          <a:lstStyle/>
          <a:p>
            <a:pPr marL="0" lvl="0" indent="0" algn="ctr" rtl="0">
              <a:spcBef>
                <a:spcPts val="0"/>
              </a:spcBef>
              <a:spcAft>
                <a:spcPts val="0"/>
              </a:spcAft>
              <a:buNone/>
            </a:pPr>
            <a:r>
              <a:rPr lang="es" sz="6600" b="1" dirty="0">
                <a:solidFill>
                  <a:schemeClr val="dk1"/>
                </a:solidFill>
              </a:rPr>
              <a:t>Electrolytes</a:t>
            </a:r>
            <a:endParaRPr sz="5200" b="1" dirty="0">
              <a:solidFill>
                <a:schemeClr val="dk1"/>
              </a:solidFill>
            </a:endParaRPr>
          </a:p>
        </p:txBody>
      </p:sp>
    </p:spTree>
    <p:extLst>
      <p:ext uri="{BB962C8B-B14F-4D97-AF65-F5344CB8AC3E}">
        <p14:creationId xmlns:p14="http://schemas.microsoft.com/office/powerpoint/2010/main" val="1546151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9318" y="2150745"/>
            <a:ext cx="7365365" cy="842010"/>
          </a:xfrm>
        </p:spPr>
        <p:txBody>
          <a:bodyPr/>
          <a:lstStyle/>
          <a:p>
            <a:pPr algn="ctr"/>
            <a:r>
              <a:rPr lang="en-US" sz="9600" dirty="0"/>
              <a:t>Sodium </a:t>
            </a:r>
            <a:br>
              <a:rPr lang="en-US" sz="9600" dirty="0"/>
            </a:br>
            <a:r>
              <a:rPr lang="en-US" sz="4800" dirty="0"/>
              <a:t>(</a:t>
            </a:r>
            <a:r>
              <a:rPr lang="en-US" sz="4800" dirty="0">
                <a:solidFill>
                  <a:schemeClr val="accent5"/>
                </a:solidFill>
              </a:rPr>
              <a:t>135 - 145 mEq/L)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83518"/>
            <a:ext cx="6408712" cy="1080120"/>
          </a:xfrm>
        </p:spPr>
        <p:txBody>
          <a:bodyPr/>
          <a:lstStyle/>
          <a:p>
            <a:r>
              <a:rPr lang="en-US" sz="2800" dirty="0"/>
              <a:t>HYPOnatremia </a:t>
            </a:r>
            <a:br>
              <a:rPr lang="en-US" sz="2800" dirty="0"/>
            </a:br>
            <a:r>
              <a:rPr lang="en-US" sz="1200" b="0" dirty="0"/>
              <a:t>plasma Na+ concentration &lt;135 mmol/L.</a:t>
            </a:r>
            <a:br>
              <a:rPr lang="en-US" sz="1200" b="0" dirty="0"/>
            </a:br>
            <a:r>
              <a:rPr lang="en-US" sz="1200" b="0" dirty="0"/>
              <a:t>Symptoms usually begin when the Na+ level falls to &lt;120 mEq/L.</a:t>
            </a:r>
          </a:p>
        </p:txBody>
      </p:sp>
      <p:sp>
        <p:nvSpPr>
          <p:cNvPr id="3" name="عنوان فرعي 2"/>
          <p:cNvSpPr>
            <a:spLocks noGrp="1"/>
          </p:cNvSpPr>
          <p:nvPr>
            <p:ph type="subTitle" idx="1"/>
          </p:nvPr>
        </p:nvSpPr>
        <p:spPr>
          <a:xfrm>
            <a:off x="683260" y="1563370"/>
            <a:ext cx="7355840" cy="2952115"/>
          </a:xfrm>
        </p:spPr>
        <p:txBody>
          <a:bodyPr/>
          <a:lstStyle/>
          <a:p>
            <a:r>
              <a:rPr lang="en-US" sz="1600" b="1" dirty="0"/>
              <a:t>Hyponatremia Plasma Osmolality  </a:t>
            </a:r>
          </a:p>
          <a:p>
            <a:endParaRPr lang="en-US" sz="1600" dirty="0"/>
          </a:p>
          <a:p>
            <a:r>
              <a:rPr lang="en-US" sz="1600" dirty="0"/>
              <a:t>• Amount of solutes present in plasma </a:t>
            </a:r>
          </a:p>
          <a:p>
            <a:r>
              <a:rPr lang="en-US" sz="1600" dirty="0"/>
              <a:t>• Key solute: sodium </a:t>
            </a:r>
          </a:p>
          <a:p>
            <a:r>
              <a:rPr lang="en-US" sz="1600" dirty="0"/>
              <a:t>• Osmolality should be LOW in HYPOnatremia </a:t>
            </a:r>
          </a:p>
          <a:p>
            <a:endParaRPr lang="en-US" sz="1600" dirty="0"/>
          </a:p>
          <a:p>
            <a:r>
              <a:rPr lang="en-US" sz="1600" dirty="0"/>
              <a:t>• 1st step in hyponatremia is to make sure it's low </a:t>
            </a:r>
          </a:p>
          <a:p>
            <a:r>
              <a:rPr lang="en-US" sz="1600" dirty="0"/>
              <a:t>                  </a:t>
            </a:r>
          </a:p>
          <a:p>
            <a:r>
              <a:rPr lang="en-US" sz="1600" dirty="0"/>
              <a:t>           Serum Osmolality = 2 * [Na] + </a:t>
            </a:r>
            <a:r>
              <a:rPr lang="en-GB" altLang="en-US" sz="1600" dirty="0"/>
              <a:t>(</a:t>
            </a:r>
            <a:r>
              <a:rPr lang="en-US" sz="1600" dirty="0"/>
              <a:t>Glucose/18</a:t>
            </a:r>
            <a:r>
              <a:rPr lang="en-GB" altLang="en-US" sz="1600" dirty="0"/>
              <a:t>)</a:t>
            </a:r>
            <a:r>
              <a:rPr lang="en-US" sz="1600" dirty="0"/>
              <a:t> + </a:t>
            </a:r>
            <a:r>
              <a:rPr lang="en-GB" altLang="en-US" sz="1600" dirty="0"/>
              <a:t>(</a:t>
            </a:r>
            <a:r>
              <a:rPr lang="en-US" sz="1600" dirty="0"/>
              <a:t>BUN/2.8</a:t>
            </a:r>
            <a:r>
              <a:rPr lang="en-GB" altLang="en-US" sz="1600" dirty="0"/>
              <a:t>)</a:t>
            </a:r>
            <a:endParaRPr lang="en-US" sz="1600" dirty="0"/>
          </a:p>
          <a:p>
            <a:r>
              <a:rPr lang="en-US" dirty="0"/>
              <a:t>              </a:t>
            </a:r>
          </a:p>
          <a:p>
            <a:r>
              <a:rPr lang="en-US" dirty="0"/>
              <a:t>*Normal = 285 (275 to 295)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1620" y="123825"/>
            <a:ext cx="8587105" cy="49764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1349" y="267236"/>
            <a:ext cx="5904656" cy="648072"/>
          </a:xfrm>
        </p:spPr>
        <p:txBody>
          <a:bodyPr/>
          <a:lstStyle/>
          <a:p>
            <a:r>
              <a:rPr lang="en-US" sz="2800" dirty="0"/>
              <a:t>HYPOnatremia </a:t>
            </a:r>
            <a:r>
              <a:rPr lang="en-US" sz="1600" dirty="0"/>
              <a:t>(hypo/ hyper/ euvolemic)</a:t>
            </a:r>
          </a:p>
        </p:txBody>
      </p:sp>
      <p:sp>
        <p:nvSpPr>
          <p:cNvPr id="4" name="عنوان فرعي 3"/>
          <p:cNvSpPr>
            <a:spLocks noGrp="1"/>
          </p:cNvSpPr>
          <p:nvPr>
            <p:ph type="subTitle" idx="1"/>
          </p:nvPr>
        </p:nvSpPr>
        <p:spPr>
          <a:xfrm>
            <a:off x="323215" y="843280"/>
            <a:ext cx="2868930" cy="504190"/>
          </a:xfrm>
        </p:spPr>
        <p:txBody>
          <a:bodyPr/>
          <a:lstStyle/>
          <a:p>
            <a:r>
              <a:rPr lang="en-GB" altLang="en-US" sz="2000" b="1" dirty="0"/>
              <a:t>1) </a:t>
            </a:r>
            <a:r>
              <a:rPr lang="en-US" sz="2000" b="1" dirty="0"/>
              <a:t>Hypovolemic</a:t>
            </a:r>
          </a:p>
        </p:txBody>
      </p:sp>
      <p:cxnSp>
        <p:nvCxnSpPr>
          <p:cNvPr id="8" name="رابط مستقيم 7"/>
          <p:cNvCxnSpPr/>
          <p:nvPr/>
        </p:nvCxnSpPr>
        <p:spPr>
          <a:xfrm>
            <a:off x="395531" y="1347609"/>
            <a:ext cx="232981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306070" y="1537970"/>
            <a:ext cx="8351520" cy="3291840"/>
          </a:xfrm>
          <a:prstGeom prst="rect">
            <a:avLst/>
          </a:prstGeom>
        </p:spPr>
        <p:txBody>
          <a:bodyPr wrap="square">
            <a:spAutoFit/>
          </a:bodyPr>
          <a:lstStyle/>
          <a:p>
            <a:pPr marL="285750" indent="-285750">
              <a:buClr>
                <a:schemeClr val="bg2">
                  <a:lumMod val="75000"/>
                </a:schemeClr>
              </a:buClr>
              <a:buFont typeface="Wingdings" panose="05000000000000000000" pitchFamily="2" charset="2"/>
              <a:buChar char="q"/>
            </a:pPr>
            <a:r>
              <a:rPr lang="en-GB" altLang="en-US" sz="1600" dirty="0">
                <a:solidFill>
                  <a:schemeClr val="bg2">
                    <a:lumMod val="75000"/>
                  </a:schemeClr>
                </a:solidFill>
                <a:latin typeface="Arial" panose="020B0604020202020204" pitchFamily="34" charset="0"/>
                <a:cs typeface="Arial" panose="020B0604020202020204" pitchFamily="34" charset="0"/>
              </a:rPr>
              <a:t>There’s a depletion of both Na+ and water, but sodium deficit exceeds wter deficit</a:t>
            </a:r>
          </a:p>
          <a:p>
            <a:pPr marL="285750" indent="-285750">
              <a:buClr>
                <a:schemeClr val="bg2">
                  <a:lumMod val="75000"/>
                </a:schemeClr>
              </a:buClr>
              <a:buFont typeface="Wingdings" panose="05000000000000000000" pitchFamily="2" charset="2"/>
              <a:buChar char="q"/>
            </a:pPr>
            <a:r>
              <a:rPr lang="en-GB" altLang="en-US" sz="1600" dirty="0">
                <a:solidFill>
                  <a:schemeClr val="bg2">
                    <a:lumMod val="75000"/>
                  </a:schemeClr>
                </a:solidFill>
                <a:latin typeface="Arial" panose="020B0604020202020204" pitchFamily="34" charset="0"/>
                <a:cs typeface="Arial" panose="020B0604020202020204" pitchFamily="34" charset="0"/>
              </a:rPr>
              <a:t>Causes of Na+ loss:</a:t>
            </a:r>
          </a:p>
          <a:p>
            <a:pPr marL="800100" lvl="1" indent="-342900">
              <a:buClr>
                <a:srgbClr val="191919"/>
              </a:buClr>
              <a:buFont typeface="+mj-lt"/>
              <a:buAutoNum type="arabicParenR"/>
            </a:pPr>
            <a:r>
              <a:rPr lang="en-GB" altLang="en-US" sz="1600" b="1" dirty="0">
                <a:solidFill>
                  <a:schemeClr val="bg2">
                    <a:lumMod val="75000"/>
                  </a:schemeClr>
                </a:solidFill>
                <a:latin typeface="Arial" panose="020B0604020202020204" pitchFamily="34" charset="0"/>
                <a:cs typeface="Arial" panose="020B0604020202020204" pitchFamily="34" charset="0"/>
              </a:rPr>
              <a:t>Extra-renal causes:</a:t>
            </a:r>
          </a:p>
          <a:p>
            <a:pPr marL="1257300" lvl="2" indent="-342900">
              <a:buClr>
                <a:srgbClr val="191919"/>
              </a:buClr>
              <a:buFont typeface="Wingdings" panose="05000000000000000000" charset="0"/>
              <a:buChar char="ü"/>
            </a:pPr>
            <a:r>
              <a:rPr lang="en-US" sz="1600" b="1" dirty="0">
                <a:solidFill>
                  <a:schemeClr val="bg2">
                    <a:lumMod val="75000"/>
                  </a:schemeClr>
                </a:solidFill>
                <a:latin typeface="Arial" panose="020B0604020202020204" pitchFamily="34" charset="0"/>
                <a:cs typeface="Arial" panose="020B0604020202020204" pitchFamily="34" charset="0"/>
              </a:rPr>
              <a:t>Low urine sodium (&lt;10 mEq/L)</a:t>
            </a:r>
          </a:p>
          <a:p>
            <a:pPr marL="1200150" lvl="2" indent="-285750">
              <a:buFont typeface="Wingdings" panose="05000000000000000000" charset="0"/>
              <a:buChar char="ü"/>
            </a:pPr>
            <a:r>
              <a:rPr lang="en-US" sz="1600" dirty="0">
                <a:solidFill>
                  <a:schemeClr val="accent1">
                    <a:lumMod val="60000"/>
                    <a:lumOff val="40000"/>
                  </a:schemeClr>
                </a:solidFill>
                <a:latin typeface="Arial" panose="020B0604020202020204" pitchFamily="34" charset="0"/>
                <a:cs typeface="Arial" panose="020B0604020202020204" pitchFamily="34" charset="0"/>
              </a:rPr>
              <a:t>implies increased sodium retention by the kidneys to compensate for </a:t>
            </a:r>
            <a:r>
              <a:rPr lang="en-US" sz="1600" b="1" dirty="0">
                <a:solidFill>
                  <a:schemeClr val="accent1">
                    <a:lumMod val="60000"/>
                    <a:lumOff val="40000"/>
                  </a:schemeClr>
                </a:solidFill>
                <a:latin typeface="Arial" panose="020B0604020202020204" pitchFamily="34" charset="0"/>
                <a:cs typeface="Arial" panose="020B0604020202020204" pitchFamily="34" charset="0"/>
              </a:rPr>
              <a:t>extrarenal losses of sodium containing</a:t>
            </a:r>
            <a:r>
              <a:rPr lang="en-GB" altLang="en-US" sz="1600" b="1" dirty="0">
                <a:solidFill>
                  <a:schemeClr val="accent1">
                    <a:lumMod val="60000"/>
                    <a:lumOff val="40000"/>
                  </a:schemeClr>
                </a:solidFill>
                <a:latin typeface="Arial" panose="020B0604020202020204" pitchFamily="34" charset="0"/>
                <a:cs typeface="Arial" panose="020B0604020202020204" pitchFamily="34" charset="0"/>
              </a:rPr>
              <a:t> </a:t>
            </a:r>
            <a:r>
              <a:rPr lang="en-US" sz="1600" b="1" dirty="0">
                <a:solidFill>
                  <a:schemeClr val="accent1">
                    <a:lumMod val="60000"/>
                    <a:lumOff val="40000"/>
                  </a:schemeClr>
                </a:solidFill>
                <a:latin typeface="Arial" panose="020B0604020202020204" pitchFamily="34" charset="0"/>
                <a:cs typeface="Arial" panose="020B0604020202020204" pitchFamily="34" charset="0"/>
              </a:rPr>
              <a:t>fluid.</a:t>
            </a:r>
          </a:p>
          <a:p>
            <a:pPr marL="1200150" lvl="2" indent="-285750">
              <a:buFont typeface="Wingdings" panose="05000000000000000000" charset="0"/>
              <a:buChar char="ü"/>
            </a:pPr>
            <a:r>
              <a:rPr lang="en-GB" altLang="en-US" sz="1600" b="1" dirty="0">
                <a:solidFill>
                  <a:schemeClr val="accent1">
                    <a:lumMod val="60000"/>
                    <a:lumOff val="40000"/>
                  </a:schemeClr>
                </a:solidFill>
                <a:latin typeface="Arial" panose="020B0604020202020204" pitchFamily="34" charset="0"/>
                <a:cs typeface="Arial" panose="020B0604020202020204" pitchFamily="34" charset="0"/>
              </a:rPr>
              <a:t>Na+ loss can be from GIT or skin </a:t>
            </a:r>
            <a:r>
              <a:rPr lang="en-US" sz="1600" b="1" dirty="0">
                <a:solidFill>
                  <a:schemeClr val="accent1">
                    <a:lumMod val="60000"/>
                    <a:lumOff val="40000"/>
                  </a:schemeClr>
                </a:solidFill>
                <a:latin typeface="Arial" panose="020B0604020202020204" pitchFamily="34" charset="0"/>
                <a:cs typeface="Arial" panose="020B0604020202020204" pitchFamily="34" charset="0"/>
              </a:rPr>
              <a:t>(</a:t>
            </a:r>
            <a:r>
              <a:rPr lang="en-US" sz="1600" dirty="0">
                <a:solidFill>
                  <a:schemeClr val="accent1">
                    <a:lumMod val="60000"/>
                    <a:lumOff val="40000"/>
                  </a:schemeClr>
                </a:solidFill>
                <a:latin typeface="Arial" panose="020B0604020202020204" pitchFamily="34" charset="0"/>
                <a:cs typeface="Arial" panose="020B0604020202020204" pitchFamily="34" charset="0"/>
              </a:rPr>
              <a:t>diarrhea, vomiting, diaphoresis, burn, nasogastric suction</a:t>
            </a:r>
            <a:r>
              <a:rPr lang="en-GB" altLang="en-US" sz="1600" dirty="0">
                <a:solidFill>
                  <a:schemeClr val="accent1">
                    <a:lumMod val="60000"/>
                    <a:lumOff val="40000"/>
                  </a:schemeClr>
                </a:solidFill>
                <a:latin typeface="Arial" panose="020B0604020202020204" pitchFamily="34" charset="0"/>
                <a:cs typeface="Arial" panose="020B0604020202020204" pitchFamily="34" charset="0"/>
              </a:rPr>
              <a:t>)</a:t>
            </a:r>
            <a:r>
              <a:rPr lang="en-US" sz="1600" dirty="0">
                <a:solidFill>
                  <a:schemeClr val="accent1">
                    <a:lumMod val="60000"/>
                    <a:lumOff val="40000"/>
                  </a:schemeClr>
                </a:solidFill>
                <a:latin typeface="Arial" panose="020B0604020202020204" pitchFamily="34" charset="0"/>
                <a:cs typeface="Arial" panose="020B0604020202020204" pitchFamily="34" charset="0"/>
              </a:rPr>
              <a:t>,</a:t>
            </a:r>
          </a:p>
          <a:p>
            <a:pPr marL="800100" lvl="1" indent="-342900">
              <a:buFont typeface="+mj-lt"/>
              <a:buAutoNum type="arabicParenR"/>
            </a:pPr>
            <a:r>
              <a:rPr lang="en-GB" altLang="en-US" sz="1600" b="1" dirty="0">
                <a:solidFill>
                  <a:srgbClr val="002060"/>
                </a:solidFill>
                <a:latin typeface="Arial" panose="020B0604020202020204" pitchFamily="34" charset="0"/>
                <a:cs typeface="Arial" panose="020B0604020202020204" pitchFamily="34" charset="0"/>
              </a:rPr>
              <a:t>Renal causes:</a:t>
            </a:r>
          </a:p>
          <a:p>
            <a:pPr marL="1257300" lvl="2" indent="-342900">
              <a:buFont typeface="Wingdings" panose="05000000000000000000" charset="0"/>
              <a:buChar char="ü"/>
            </a:pPr>
            <a:r>
              <a:rPr lang="en-US" sz="1600" b="1" dirty="0">
                <a:solidFill>
                  <a:schemeClr val="bg2">
                    <a:lumMod val="75000"/>
                  </a:schemeClr>
                </a:solidFill>
                <a:latin typeface="Arial" panose="020B0604020202020204" pitchFamily="34" charset="0"/>
                <a:cs typeface="Arial" panose="020B0604020202020204" pitchFamily="34" charset="0"/>
                <a:sym typeface="+mn-ea"/>
              </a:rPr>
              <a:t>High urine sodium (&gt;20 mEq/L)</a:t>
            </a:r>
            <a:endParaRPr lang="en-US" sz="1600" b="1" dirty="0">
              <a:solidFill>
                <a:schemeClr val="bg2">
                  <a:lumMod val="75000"/>
                </a:schemeClr>
              </a:solidFill>
              <a:latin typeface="Arial" panose="020B0604020202020204" pitchFamily="34" charset="0"/>
              <a:cs typeface="Arial" panose="020B0604020202020204" pitchFamily="34" charset="0"/>
            </a:endParaRPr>
          </a:p>
          <a:p>
            <a:pPr marL="1257300" lvl="2" indent="-342900">
              <a:buFont typeface="Wingdings" panose="05000000000000000000" charset="0"/>
              <a:buChar char="ü"/>
            </a:pPr>
            <a:r>
              <a:rPr lang="en-GB" altLang="en-US" sz="1600" dirty="0">
                <a:solidFill>
                  <a:schemeClr val="accent1">
                    <a:lumMod val="60000"/>
                    <a:lumOff val="40000"/>
                  </a:schemeClr>
                </a:solidFill>
                <a:latin typeface="Arial" panose="020B0604020202020204" pitchFamily="34" charset="0"/>
                <a:cs typeface="Arial" panose="020B0604020202020204" pitchFamily="34" charset="0"/>
              </a:rPr>
              <a:t>Causes are either :</a:t>
            </a:r>
          </a:p>
          <a:p>
            <a:pPr marL="1714500" lvl="3" indent="-342900">
              <a:buFont typeface="+mj-lt"/>
              <a:buAutoNum type="romanLcPeriod"/>
            </a:pPr>
            <a:r>
              <a:rPr lang="en-GB" altLang="en-US" sz="1600" dirty="0">
                <a:solidFill>
                  <a:schemeClr val="accent1">
                    <a:lumMod val="60000"/>
                    <a:lumOff val="40000"/>
                  </a:schemeClr>
                </a:solidFill>
                <a:latin typeface="Arial" panose="020B0604020202020204" pitchFamily="34" charset="0"/>
                <a:cs typeface="Arial" panose="020B0604020202020204" pitchFamily="34" charset="0"/>
              </a:rPr>
              <a:t>Diuretic therapy, esp thiazides</a:t>
            </a:r>
          </a:p>
          <a:p>
            <a:pPr marL="1714500" lvl="3" indent="-342900">
              <a:buFont typeface="+mj-lt"/>
              <a:buAutoNum type="romanLcPeriod"/>
            </a:pPr>
            <a:r>
              <a:rPr lang="en-GB" altLang="en-US" sz="1600" dirty="0">
                <a:solidFill>
                  <a:schemeClr val="accent1">
                    <a:lumMod val="60000"/>
                    <a:lumOff val="40000"/>
                  </a:schemeClr>
                </a:solidFill>
                <a:latin typeface="Arial" panose="020B0604020202020204" pitchFamily="34" charset="0"/>
                <a:cs typeface="Arial" panose="020B0604020202020204" pitchFamily="34" charset="0"/>
              </a:rPr>
              <a:t>Adrenocortical failure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360" y="339090"/>
            <a:ext cx="5904865" cy="271145"/>
          </a:xfrm>
        </p:spPr>
        <p:txBody>
          <a:bodyPr/>
          <a:lstStyle/>
          <a:p>
            <a:r>
              <a:rPr lang="en-US" sz="2800" dirty="0"/>
              <a:t>HYPOnatremia </a:t>
            </a:r>
            <a:r>
              <a:rPr lang="en-US" sz="1600" dirty="0"/>
              <a:t>(hypo/ hyper/ euvolemic)</a:t>
            </a:r>
          </a:p>
        </p:txBody>
      </p:sp>
      <p:sp>
        <p:nvSpPr>
          <p:cNvPr id="4" name="عنوان فرعي 3"/>
          <p:cNvSpPr>
            <a:spLocks noGrp="1"/>
          </p:cNvSpPr>
          <p:nvPr>
            <p:ph type="subTitle" idx="1"/>
          </p:nvPr>
        </p:nvSpPr>
        <p:spPr>
          <a:xfrm>
            <a:off x="251386" y="733406"/>
            <a:ext cx="2304256" cy="504056"/>
          </a:xfrm>
        </p:spPr>
        <p:txBody>
          <a:bodyPr/>
          <a:lstStyle/>
          <a:p>
            <a:r>
              <a:rPr lang="en-US" sz="2000" b="1" dirty="0"/>
              <a:t>Euvolemic</a:t>
            </a:r>
          </a:p>
        </p:txBody>
      </p:sp>
      <p:cxnSp>
        <p:nvCxnSpPr>
          <p:cNvPr id="8" name="رابط مستقيم 7"/>
          <p:cNvCxnSpPr/>
          <p:nvPr/>
        </p:nvCxnSpPr>
        <p:spPr>
          <a:xfrm>
            <a:off x="251386" y="1184796"/>
            <a:ext cx="187220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108520" y="1111627"/>
            <a:ext cx="5616623" cy="4031873"/>
          </a:xfrm>
          <a:prstGeom prst="rect">
            <a:avLst/>
          </a:prstGeom>
        </p:spPr>
        <p:txBody>
          <a:bodyPr wrap="square">
            <a:spAutoFit/>
          </a:bodyPr>
          <a:lstStyle/>
          <a:p>
            <a:pPr marL="285750" indent="-285750">
              <a:buClr>
                <a:schemeClr val="bg2">
                  <a:lumMod val="75000"/>
                </a:schemeClr>
              </a:buClr>
              <a:buFont typeface="Wingdings" panose="05000000000000000000" pitchFamily="2" charset="2"/>
              <a:buChar char="q"/>
            </a:pPr>
            <a:r>
              <a:rPr lang="en-GB" altLang="en-US" sz="1600" b="1" dirty="0">
                <a:solidFill>
                  <a:schemeClr val="bg2">
                    <a:lumMod val="75000"/>
                  </a:schemeClr>
                </a:solidFill>
              </a:rPr>
              <a:t>There’s no evidence of ECF expansion or contraction</a:t>
            </a:r>
          </a:p>
          <a:p>
            <a:pPr marL="285750" indent="-285750">
              <a:buClr>
                <a:schemeClr val="bg2">
                  <a:lumMod val="75000"/>
                </a:schemeClr>
              </a:buClr>
              <a:buFont typeface="Wingdings" panose="05000000000000000000" pitchFamily="2" charset="2"/>
              <a:buChar char="q"/>
            </a:pPr>
            <a:r>
              <a:rPr lang="en-GB" altLang="en-US" sz="1600" b="1" dirty="0">
                <a:solidFill>
                  <a:schemeClr val="bg2">
                    <a:lumMod val="75000"/>
                  </a:schemeClr>
                </a:solidFill>
              </a:rPr>
              <a:t>Caused by:</a:t>
            </a:r>
          </a:p>
          <a:p>
            <a:pPr marL="800100" lvl="1" indent="-342900">
              <a:buClr>
                <a:schemeClr val="bg2">
                  <a:lumMod val="75000"/>
                </a:schemeClr>
              </a:buClr>
              <a:buFont typeface="Wingdings" panose="05000000000000000000" pitchFamily="2" charset="2"/>
              <a:buAutoNum type="arabicPeriod"/>
            </a:pPr>
            <a:r>
              <a:rPr lang="en-GB" altLang="en-US" sz="1600" b="1" dirty="0">
                <a:solidFill>
                  <a:schemeClr val="bg2">
                    <a:lumMod val="75000"/>
                  </a:schemeClr>
                </a:solidFill>
              </a:rPr>
              <a:t>Primary polydipsia</a:t>
            </a:r>
          </a:p>
          <a:p>
            <a:pPr marL="800100" lvl="1" indent="-342900">
              <a:buClr>
                <a:schemeClr val="bg2">
                  <a:lumMod val="75000"/>
                </a:schemeClr>
              </a:buClr>
              <a:buFont typeface="Wingdings" panose="05000000000000000000" pitchFamily="2" charset="2"/>
              <a:buAutoNum type="arabicPeriod"/>
            </a:pPr>
            <a:r>
              <a:rPr lang="en-US" sz="1600" b="1" dirty="0">
                <a:solidFill>
                  <a:schemeClr val="bg2">
                    <a:lumMod val="75000"/>
                  </a:schemeClr>
                </a:solidFill>
              </a:rPr>
              <a:t>SIADH</a:t>
            </a:r>
            <a:r>
              <a:rPr lang="en-US" sz="1600" dirty="0">
                <a:solidFill>
                  <a:schemeClr val="bg2">
                    <a:lumMod val="75000"/>
                  </a:schemeClr>
                </a:solidFill>
              </a:rPr>
              <a:t>: Causes are numerous and include: CNS pathologies, malignancy (most commonly small cell lung cancer), surgery (postoperative hyponatremia)</a:t>
            </a:r>
          </a:p>
          <a:p>
            <a:pPr marL="800100" lvl="1" indent="-342900">
              <a:buClr>
                <a:schemeClr val="bg2">
                  <a:lumMod val="75000"/>
                </a:schemeClr>
              </a:buClr>
              <a:buFont typeface="Wingdings" panose="05000000000000000000" pitchFamily="2" charset="2"/>
              <a:buAutoNum type="arabicPeriod"/>
            </a:pPr>
            <a:r>
              <a:rPr lang="en-GB" altLang="en-US" sz="1600" b="1" dirty="0">
                <a:solidFill>
                  <a:schemeClr val="bg2">
                    <a:lumMod val="75000"/>
                  </a:schemeClr>
                </a:solidFill>
              </a:rPr>
              <a:t>Excessive electrolyte-free water infusion</a:t>
            </a:r>
            <a:r>
              <a:rPr lang="en-US" sz="1600" b="1" dirty="0">
                <a:solidFill>
                  <a:schemeClr val="bg2">
                    <a:lumMod val="75000"/>
                  </a:schemeClr>
                </a:solidFill>
              </a:rPr>
              <a:t>: </a:t>
            </a:r>
            <a:r>
              <a:rPr lang="en-US" sz="1600" dirty="0">
                <a:solidFill>
                  <a:schemeClr val="bg2">
                    <a:lumMod val="75000"/>
                  </a:schemeClr>
                </a:solidFill>
              </a:rPr>
              <a:t>if a patient is given D5W (or other hypotonic solution) to replace fluids, or if water alone is consumed after intensive exertion (with profuse sweating)</a:t>
            </a:r>
          </a:p>
          <a:p>
            <a:pPr marL="800100" lvl="1" indent="-342900">
              <a:buClr>
                <a:schemeClr val="bg2">
                  <a:lumMod val="75000"/>
                </a:schemeClr>
              </a:buClr>
              <a:buFont typeface="Wingdings" panose="05000000000000000000" pitchFamily="2" charset="2"/>
              <a:buAutoNum type="arabicPeriod"/>
            </a:pPr>
            <a:r>
              <a:rPr lang="en-GB" altLang="en-US" sz="1600" dirty="0">
                <a:solidFill>
                  <a:schemeClr val="bg2">
                    <a:lumMod val="75000"/>
                  </a:schemeClr>
                </a:solidFill>
              </a:rPr>
              <a:t>Hypothyroidism</a:t>
            </a:r>
          </a:p>
          <a:p>
            <a:pPr marL="342900" lvl="0" indent="-342900">
              <a:buClr>
                <a:schemeClr val="bg2">
                  <a:lumMod val="75000"/>
                </a:schemeClr>
              </a:buClr>
              <a:buFont typeface="Wingdings" panose="05000000000000000000" charset="0"/>
              <a:buChar char="q"/>
            </a:pPr>
            <a:r>
              <a:rPr lang="en-GB" altLang="en-US" sz="1600" dirty="0">
                <a:solidFill>
                  <a:schemeClr val="bg2">
                    <a:lumMod val="75000"/>
                  </a:schemeClr>
                </a:solidFill>
              </a:rPr>
              <a:t>Diagnosis mandates that the patient is euvolemic with the absence of renal, cardiac or hepatic diseases</a:t>
            </a:r>
          </a:p>
        </p:txBody>
      </p:sp>
      <p:cxnSp>
        <p:nvCxnSpPr>
          <p:cNvPr id="11" name="رابط مستقيم 10"/>
          <p:cNvCxnSpPr/>
          <p:nvPr/>
        </p:nvCxnSpPr>
        <p:spPr>
          <a:xfrm>
            <a:off x="6587167" y="1203572"/>
            <a:ext cx="187220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عنوان فرعي 3"/>
          <p:cNvSpPr txBox="1"/>
          <p:nvPr/>
        </p:nvSpPr>
        <p:spPr>
          <a:xfrm>
            <a:off x="6587678" y="733646"/>
            <a:ext cx="2304256" cy="504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9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1pPr>
            <a:lvl2pPr marL="914400" marR="0" lvl="1"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2pPr>
            <a:lvl3pPr marL="1371600" marR="0" lvl="2"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3pPr>
            <a:lvl4pPr marL="1828800" marR="0" lvl="3"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4pPr>
            <a:lvl5pPr marL="2286000" marR="0" lvl="4"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5pPr>
            <a:lvl6pPr marL="2743200" marR="0" lvl="5"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6pPr>
            <a:lvl7pPr marL="3200400" marR="0" lvl="6"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7pPr>
            <a:lvl8pPr marL="3657600" marR="0" lvl="7"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8pPr>
            <a:lvl9pPr marL="4114800" marR="0" lvl="8" indent="-317500" algn="ctr" rtl="0">
              <a:lnSpc>
                <a:spcPct val="100000"/>
              </a:lnSpc>
              <a:spcBef>
                <a:spcPts val="1600"/>
              </a:spcBef>
              <a:spcAft>
                <a:spcPts val="160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9pPr>
          </a:lstStyle>
          <a:p>
            <a:r>
              <a:rPr lang="en-US" sz="2000" b="1" dirty="0">
                <a:solidFill>
                  <a:schemeClr val="tx1"/>
                </a:solidFill>
              </a:rPr>
              <a:t>Hypervolemic</a:t>
            </a:r>
          </a:p>
        </p:txBody>
      </p:sp>
      <p:sp>
        <p:nvSpPr>
          <p:cNvPr id="13" name="مستطيل 12"/>
          <p:cNvSpPr/>
          <p:nvPr/>
        </p:nvSpPr>
        <p:spPr>
          <a:xfrm>
            <a:off x="5770592" y="1658269"/>
            <a:ext cx="3337560" cy="2245360"/>
          </a:xfrm>
          <a:prstGeom prst="rect">
            <a:avLst/>
          </a:prstGeom>
        </p:spPr>
        <p:txBody>
          <a:bodyPr wrap="square">
            <a:spAutoFit/>
          </a:bodyPr>
          <a:lstStyle/>
          <a:p>
            <a:pPr marL="285750" indent="-285750">
              <a:buClr>
                <a:schemeClr val="bg2">
                  <a:lumMod val="75000"/>
                </a:schemeClr>
              </a:buClr>
              <a:buFont typeface="Wingdings" panose="05000000000000000000" pitchFamily="2" charset="2"/>
              <a:buChar char="q"/>
            </a:pPr>
            <a:r>
              <a:rPr lang="en-US" dirty="0">
                <a:solidFill>
                  <a:schemeClr val="bg2">
                    <a:lumMod val="75000"/>
                  </a:schemeClr>
                </a:solidFill>
              </a:rPr>
              <a:t>This is due to water-retaining states</a:t>
            </a:r>
            <a:r>
              <a:rPr lang="en-GB" altLang="en-US" dirty="0">
                <a:solidFill>
                  <a:schemeClr val="bg2">
                    <a:lumMod val="75000"/>
                  </a:schemeClr>
                </a:solidFill>
              </a:rPr>
              <a:t> that’re ass with volume expansion</a:t>
            </a:r>
          </a:p>
          <a:p>
            <a:pPr marL="285750" indent="-285750">
              <a:buClr>
                <a:schemeClr val="bg2">
                  <a:lumMod val="75000"/>
                </a:schemeClr>
              </a:buClr>
              <a:buFont typeface="Wingdings" panose="05000000000000000000" pitchFamily="2" charset="2"/>
              <a:buChar char="q"/>
            </a:pPr>
            <a:r>
              <a:rPr lang="en-US" dirty="0">
                <a:solidFill>
                  <a:schemeClr val="bg2">
                    <a:lumMod val="75000"/>
                  </a:schemeClr>
                </a:solidFill>
              </a:rPr>
              <a:t>The relative excess of water in relation to sodium results in hyponatremia</a:t>
            </a:r>
          </a:p>
          <a:p>
            <a:pPr marL="285750" indent="-285750">
              <a:buClr>
                <a:schemeClr val="bg2">
                  <a:lumMod val="75000"/>
                </a:schemeClr>
              </a:buClr>
              <a:buFont typeface="Wingdings" panose="05000000000000000000" pitchFamily="2" charset="2"/>
              <a:buChar char="q"/>
            </a:pPr>
            <a:r>
              <a:rPr lang="en-GB" altLang="en-US" dirty="0">
                <a:solidFill>
                  <a:schemeClr val="bg2">
                    <a:lumMod val="75000"/>
                  </a:schemeClr>
                </a:solidFill>
              </a:rPr>
              <a:t>Causes are:</a:t>
            </a:r>
          </a:p>
          <a:p>
            <a:pPr marL="800100" lvl="1" indent="-342900">
              <a:buClr>
                <a:schemeClr val="bg2">
                  <a:lumMod val="75000"/>
                </a:schemeClr>
              </a:buClr>
              <a:buFont typeface="Wingdings" panose="05000000000000000000" pitchFamily="2" charset="2"/>
              <a:buAutoNum type="arabicPeriod"/>
            </a:pPr>
            <a:r>
              <a:rPr lang="en-GB" altLang="en-US" dirty="0">
                <a:solidFill>
                  <a:schemeClr val="bg2">
                    <a:lumMod val="75000"/>
                  </a:schemeClr>
                </a:solidFill>
              </a:rPr>
              <a:t>CHF</a:t>
            </a:r>
          </a:p>
          <a:p>
            <a:pPr marL="800100" lvl="1" indent="-342900">
              <a:buClr>
                <a:schemeClr val="bg2">
                  <a:lumMod val="75000"/>
                </a:schemeClr>
              </a:buClr>
              <a:buFont typeface="Wingdings" panose="05000000000000000000" pitchFamily="2" charset="2"/>
              <a:buAutoNum type="arabicPeriod"/>
            </a:pPr>
            <a:r>
              <a:rPr lang="en-GB" altLang="en-US" dirty="0">
                <a:solidFill>
                  <a:schemeClr val="bg2">
                    <a:lumMod val="75000"/>
                  </a:schemeClr>
                </a:solidFill>
              </a:rPr>
              <a:t>Cirrhosis</a:t>
            </a:r>
          </a:p>
          <a:p>
            <a:pPr marL="800100" lvl="1" indent="-342900">
              <a:buClr>
                <a:schemeClr val="bg2">
                  <a:lumMod val="75000"/>
                </a:schemeClr>
              </a:buClr>
              <a:buFont typeface="Wingdings" panose="05000000000000000000" pitchFamily="2" charset="2"/>
              <a:buAutoNum type="arabicPeriod"/>
            </a:pPr>
            <a:r>
              <a:rPr lang="en-GB" altLang="en-US" dirty="0">
                <a:solidFill>
                  <a:schemeClr val="bg2">
                    <a:lumMod val="75000"/>
                  </a:schemeClr>
                </a:solidFill>
              </a:rPr>
              <a:t>Nephrotic syndrome</a:t>
            </a:r>
          </a:p>
          <a:p>
            <a:pPr marL="800100" lvl="1" indent="-342900">
              <a:buClr>
                <a:schemeClr val="bg2">
                  <a:lumMod val="75000"/>
                </a:schemeClr>
              </a:buClr>
              <a:buFont typeface="Wingdings" panose="05000000000000000000" pitchFamily="2" charset="2"/>
              <a:buAutoNum type="arabicPeriod"/>
            </a:pPr>
            <a:r>
              <a:rPr lang="en-GB" altLang="en-US" dirty="0">
                <a:solidFill>
                  <a:schemeClr val="bg2">
                    <a:lumMod val="75000"/>
                  </a:schemeClr>
                </a:solidFill>
              </a:rPr>
              <a:t>CKD; during free water intake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395605" y="411480"/>
            <a:ext cx="2743200" cy="504190"/>
          </a:xfrm>
        </p:spPr>
        <p:txBody>
          <a:bodyPr/>
          <a:lstStyle/>
          <a:p>
            <a:r>
              <a:rPr lang="en-GB" altLang="en-US" sz="2000" b="1" dirty="0">
                <a:latin typeface="Arial" panose="020B0604020202020204" pitchFamily="34" charset="0"/>
                <a:cs typeface="Arial" panose="020B0604020202020204" pitchFamily="34" charset="0"/>
              </a:rPr>
              <a:t>*Clinical Features</a:t>
            </a:r>
          </a:p>
        </p:txBody>
      </p:sp>
      <p:cxnSp>
        <p:nvCxnSpPr>
          <p:cNvPr id="8" name="رابط مستقيم 7"/>
          <p:cNvCxnSpPr/>
          <p:nvPr/>
        </p:nvCxnSpPr>
        <p:spPr>
          <a:xfrm flipV="1">
            <a:off x="395605" y="843280"/>
            <a:ext cx="2448560" cy="1968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323215" y="916305"/>
            <a:ext cx="8516620" cy="3688080"/>
          </a:xfrm>
          <a:prstGeom prst="rect">
            <a:avLst/>
          </a:prstGeom>
        </p:spPr>
        <p:txBody>
          <a:bodyPr wrap="square">
            <a:spAutoFit/>
          </a:bodyPr>
          <a:lstStyle/>
          <a:p>
            <a:pPr marL="285750" indent="-285750">
              <a:lnSpc>
                <a:spcPct val="130000"/>
              </a:lnSpc>
              <a:buClr>
                <a:schemeClr val="bg2">
                  <a:lumMod val="75000"/>
                </a:schemeClr>
              </a:buClr>
              <a:buFont typeface="Wingdings" panose="05000000000000000000" pitchFamily="2" charset="2"/>
              <a:buChar char="q"/>
            </a:pPr>
            <a:r>
              <a:rPr lang="en-GB" sz="1800" b="1" dirty="0">
                <a:solidFill>
                  <a:schemeClr val="bg2">
                    <a:lumMod val="75000"/>
                  </a:schemeClr>
                </a:solidFill>
              </a:rPr>
              <a:t>Symptoms development is upon rapidity of development of hyponatremia than severity of it</a:t>
            </a:r>
          </a:p>
          <a:p>
            <a:pPr marL="285750" indent="-285750">
              <a:lnSpc>
                <a:spcPct val="130000"/>
              </a:lnSpc>
              <a:buClr>
                <a:schemeClr val="bg2">
                  <a:lumMod val="75000"/>
                </a:schemeClr>
              </a:buClr>
              <a:buFont typeface="Wingdings" panose="05000000000000000000" pitchFamily="2" charset="2"/>
              <a:buChar char="q"/>
            </a:pPr>
            <a:r>
              <a:rPr lang="en-GB" sz="1800" dirty="0">
                <a:solidFill>
                  <a:schemeClr val="bg2">
                    <a:lumMod val="75000"/>
                  </a:schemeClr>
                </a:solidFill>
              </a:rPr>
              <a:t>Hyponatremia can be classified into:</a:t>
            </a:r>
          </a:p>
          <a:p>
            <a:pPr marL="800100" lvl="1" indent="-342900">
              <a:lnSpc>
                <a:spcPct val="130000"/>
              </a:lnSpc>
              <a:buClr>
                <a:schemeClr val="bg2">
                  <a:lumMod val="75000"/>
                </a:schemeClr>
              </a:buClr>
              <a:buFont typeface="Wingdings" panose="05000000000000000000" pitchFamily="2" charset="2"/>
              <a:buAutoNum type="arabicPeriod"/>
            </a:pPr>
            <a:r>
              <a:rPr lang="en-GB" sz="1800" dirty="0">
                <a:solidFill>
                  <a:schemeClr val="bg2">
                    <a:lumMod val="75000"/>
                  </a:schemeClr>
                </a:solidFill>
              </a:rPr>
              <a:t>Upon chronicity:</a:t>
            </a:r>
          </a:p>
          <a:p>
            <a:pPr marL="1257300" lvl="2" indent="-342900">
              <a:lnSpc>
                <a:spcPct val="130000"/>
              </a:lnSpc>
              <a:buClr>
                <a:schemeClr val="bg2">
                  <a:lumMod val="75000"/>
                </a:schemeClr>
              </a:buClr>
              <a:buFont typeface="+mj-lt"/>
              <a:buAutoNum type="romanLcPeriod"/>
            </a:pPr>
            <a:r>
              <a:rPr lang="en-GB" sz="1800" dirty="0">
                <a:solidFill>
                  <a:schemeClr val="bg2">
                    <a:lumMod val="75000"/>
                  </a:schemeClr>
                </a:solidFill>
              </a:rPr>
              <a:t>Acute: develops within (24-48) hrs</a:t>
            </a:r>
          </a:p>
          <a:p>
            <a:pPr marL="1257300" lvl="2" indent="-342900">
              <a:lnSpc>
                <a:spcPct val="130000"/>
              </a:lnSpc>
              <a:buClr>
                <a:schemeClr val="bg2">
                  <a:lumMod val="75000"/>
                </a:schemeClr>
              </a:buClr>
              <a:buFont typeface="+mj-lt"/>
              <a:buAutoNum type="romanLcPeriod"/>
            </a:pPr>
            <a:r>
              <a:rPr lang="en-GB" sz="1800" dirty="0">
                <a:solidFill>
                  <a:schemeClr val="bg2">
                    <a:lumMod val="75000"/>
                  </a:schemeClr>
                </a:solidFill>
              </a:rPr>
              <a:t>Chronic: develops after 48 hrs</a:t>
            </a:r>
          </a:p>
          <a:p>
            <a:pPr marL="800100" lvl="1" indent="-342900">
              <a:lnSpc>
                <a:spcPct val="130000"/>
              </a:lnSpc>
              <a:buClr>
                <a:schemeClr val="bg2">
                  <a:lumMod val="75000"/>
                </a:schemeClr>
              </a:buClr>
              <a:buFont typeface="+mj-lt"/>
              <a:buAutoNum type="arabicPeriod"/>
            </a:pPr>
            <a:r>
              <a:rPr lang="en-GB" sz="1800" dirty="0">
                <a:solidFill>
                  <a:schemeClr val="bg2">
                    <a:lumMod val="75000"/>
                  </a:schemeClr>
                </a:solidFill>
              </a:rPr>
              <a:t>Upon severity:</a:t>
            </a:r>
          </a:p>
          <a:p>
            <a:pPr marL="1257300" lvl="2" indent="-342900">
              <a:lnSpc>
                <a:spcPct val="130000"/>
              </a:lnSpc>
              <a:buClr>
                <a:schemeClr val="bg2">
                  <a:lumMod val="75000"/>
                </a:schemeClr>
              </a:buClr>
              <a:buFont typeface="+mj-lt"/>
              <a:buAutoNum type="romanLcPeriod"/>
            </a:pPr>
            <a:r>
              <a:rPr lang="en-GB" sz="1800" dirty="0">
                <a:solidFill>
                  <a:schemeClr val="bg2">
                    <a:lumMod val="75000"/>
                  </a:schemeClr>
                </a:solidFill>
              </a:rPr>
              <a:t>Mild: (130-135) mmol/L</a:t>
            </a:r>
          </a:p>
          <a:p>
            <a:pPr marL="1257300" lvl="2" indent="-342900">
              <a:lnSpc>
                <a:spcPct val="130000"/>
              </a:lnSpc>
              <a:buClr>
                <a:schemeClr val="bg2">
                  <a:lumMod val="75000"/>
                </a:schemeClr>
              </a:buClr>
              <a:buFont typeface="+mj-lt"/>
              <a:buAutoNum type="romanLcPeriod"/>
            </a:pPr>
            <a:r>
              <a:rPr lang="en-GB" sz="1800" dirty="0">
                <a:solidFill>
                  <a:schemeClr val="bg2">
                    <a:lumMod val="75000"/>
                  </a:schemeClr>
                </a:solidFill>
              </a:rPr>
              <a:t>Moderate: (125-129) mmol/L</a:t>
            </a:r>
          </a:p>
          <a:p>
            <a:pPr marL="1257300" lvl="2" indent="-342900">
              <a:lnSpc>
                <a:spcPct val="130000"/>
              </a:lnSpc>
              <a:buClr>
                <a:schemeClr val="bg2">
                  <a:lumMod val="75000"/>
                </a:schemeClr>
              </a:buClr>
              <a:buFont typeface="+mj-lt"/>
              <a:buAutoNum type="romanLcPeriod"/>
            </a:pPr>
            <a:r>
              <a:rPr lang="en-GB" sz="1800" dirty="0">
                <a:solidFill>
                  <a:schemeClr val="bg2">
                    <a:lumMod val="75000"/>
                  </a:schemeClr>
                </a:solidFill>
              </a:rPr>
              <a:t>Severe: less than 124 mmol/L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571486"/>
            <a:ext cx="7638214" cy="841800"/>
          </a:xfrm>
        </p:spPr>
        <p:txBody>
          <a:bodyPr/>
          <a:lstStyle/>
          <a:p>
            <a:r>
              <a:rPr lang="en-US" dirty="0">
                <a:solidFill>
                  <a:schemeClr val="tx1"/>
                </a:solidFill>
              </a:rPr>
              <a:t>Fluid compartments</a:t>
            </a:r>
          </a:p>
        </p:txBody>
      </p:sp>
      <p:pic>
        <p:nvPicPr>
          <p:cNvPr id="1029" name="Picture 5" descr="No description available."/>
          <p:cNvPicPr>
            <a:picLocks noChangeAspect="1" noChangeArrowheads="1"/>
          </p:cNvPicPr>
          <p:nvPr/>
        </p:nvPicPr>
        <p:blipFill>
          <a:blip r:embed="rId2"/>
          <a:srcRect/>
          <a:stretch>
            <a:fillRect/>
          </a:stretch>
        </p:blipFill>
        <p:spPr bwMode="auto">
          <a:xfrm>
            <a:off x="1547312" y="1857370"/>
            <a:ext cx="6025084" cy="24764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323215" y="414020"/>
            <a:ext cx="8516620" cy="4408805"/>
          </a:xfrm>
          <a:prstGeom prst="rect">
            <a:avLst/>
          </a:prstGeom>
        </p:spPr>
        <p:txBody>
          <a:bodyPr wrap="square">
            <a:spAutoFit/>
          </a:bodyPr>
          <a:lstStyle/>
          <a:p>
            <a:pPr marL="342900" lvl="0" indent="-342900">
              <a:lnSpc>
                <a:spcPct val="120000"/>
              </a:lnSpc>
              <a:buClr>
                <a:schemeClr val="bg2">
                  <a:lumMod val="75000"/>
                </a:schemeClr>
              </a:buClr>
              <a:buFont typeface="Wingdings" panose="05000000000000000000" charset="0"/>
              <a:buChar char="q"/>
            </a:pPr>
            <a:r>
              <a:rPr lang="en-GB" sz="1800" dirty="0">
                <a:solidFill>
                  <a:schemeClr val="bg2">
                    <a:lumMod val="75000"/>
                  </a:schemeClr>
                </a:solidFill>
                <a:sym typeface="+mn-ea"/>
              </a:rPr>
              <a:t>Symptoms:</a:t>
            </a:r>
            <a:endParaRPr lang="en-GB" sz="1800" dirty="0">
              <a:solidFill>
                <a:schemeClr val="bg2">
                  <a:lumMod val="75000"/>
                </a:schemeClr>
              </a:solidFill>
            </a:endParaRPr>
          </a:p>
          <a:p>
            <a:pPr marL="800100" lvl="1" indent="-342900">
              <a:lnSpc>
                <a:spcPct val="120000"/>
              </a:lnSpc>
              <a:buClr>
                <a:schemeClr val="bg2">
                  <a:lumMod val="75000"/>
                </a:schemeClr>
              </a:buClr>
              <a:buFont typeface="Wingdings" panose="05000000000000000000" charset="0"/>
              <a:buAutoNum type="arabicPeriod"/>
            </a:pPr>
            <a:r>
              <a:rPr lang="en-GB" sz="1800" dirty="0">
                <a:solidFill>
                  <a:schemeClr val="bg2">
                    <a:lumMod val="75000"/>
                  </a:schemeClr>
                </a:solidFill>
                <a:sym typeface="+mn-ea"/>
              </a:rPr>
              <a:t>Neurologic: </a:t>
            </a:r>
            <a:endParaRPr lang="en-GB" sz="1800" dirty="0">
              <a:solidFill>
                <a:schemeClr val="bg2">
                  <a:lumMod val="75000"/>
                </a:schemeClr>
              </a:solidFill>
            </a:endParaRPr>
          </a:p>
          <a:p>
            <a:pPr marL="1257300" lvl="2" indent="-342900">
              <a:lnSpc>
                <a:spcPct val="120000"/>
              </a:lnSpc>
              <a:buClr>
                <a:schemeClr val="bg2">
                  <a:lumMod val="75000"/>
                </a:schemeClr>
              </a:buClr>
              <a:buFont typeface="Wingdings" panose="05000000000000000000" charset="0"/>
              <a:buChar char="ü"/>
            </a:pPr>
            <a:r>
              <a:rPr lang="en-GB" sz="1800" dirty="0">
                <a:solidFill>
                  <a:schemeClr val="bg2">
                    <a:lumMod val="75000"/>
                  </a:schemeClr>
                </a:solidFill>
                <a:sym typeface="+mn-ea"/>
              </a:rPr>
              <a:t>Water shifts to brain causing brain swelling or oedema</a:t>
            </a:r>
            <a:endParaRPr lang="en-GB" sz="1800" dirty="0">
              <a:solidFill>
                <a:schemeClr val="bg2">
                  <a:lumMod val="75000"/>
                </a:schemeClr>
              </a:solidFill>
            </a:endParaRPr>
          </a:p>
          <a:p>
            <a:pPr marL="1257300" lvl="2" indent="-342900">
              <a:lnSpc>
                <a:spcPct val="120000"/>
              </a:lnSpc>
              <a:buClr>
                <a:schemeClr val="bg2">
                  <a:lumMod val="75000"/>
                </a:schemeClr>
              </a:buClr>
              <a:buFont typeface="Wingdings" panose="05000000000000000000" charset="0"/>
              <a:buChar char="ü"/>
            </a:pPr>
            <a:r>
              <a:rPr lang="en-GB" sz="1800" dirty="0">
                <a:solidFill>
                  <a:schemeClr val="bg2">
                    <a:lumMod val="75000"/>
                  </a:schemeClr>
                </a:solidFill>
                <a:sym typeface="+mn-ea"/>
              </a:rPr>
              <a:t>Headache, dilirium and irritability</a:t>
            </a:r>
            <a:endParaRPr lang="en-GB" sz="1800" dirty="0">
              <a:solidFill>
                <a:schemeClr val="bg2">
                  <a:lumMod val="75000"/>
                </a:schemeClr>
              </a:solidFill>
            </a:endParaRPr>
          </a:p>
          <a:p>
            <a:pPr marL="1257300" lvl="2" indent="-342900">
              <a:lnSpc>
                <a:spcPct val="120000"/>
              </a:lnSpc>
              <a:buClr>
                <a:schemeClr val="bg2">
                  <a:lumMod val="75000"/>
                </a:schemeClr>
              </a:buClr>
              <a:buFont typeface="Wingdings" panose="05000000000000000000" charset="0"/>
              <a:buChar char="ü"/>
            </a:pPr>
            <a:r>
              <a:rPr lang="en-GB" sz="1800" dirty="0">
                <a:solidFill>
                  <a:schemeClr val="bg2">
                    <a:lumMod val="75000"/>
                  </a:schemeClr>
                </a:solidFill>
                <a:sym typeface="+mn-ea"/>
              </a:rPr>
              <a:t>Muscle twitching and weakness</a:t>
            </a:r>
            <a:endParaRPr lang="en-GB" sz="1800" dirty="0">
              <a:solidFill>
                <a:schemeClr val="bg2">
                  <a:lumMod val="75000"/>
                </a:schemeClr>
              </a:solidFill>
            </a:endParaRPr>
          </a:p>
          <a:p>
            <a:pPr marL="1257300" lvl="2" indent="-342900">
              <a:lnSpc>
                <a:spcPct val="120000"/>
              </a:lnSpc>
              <a:buClr>
                <a:schemeClr val="bg2">
                  <a:lumMod val="75000"/>
                </a:schemeClr>
              </a:buClr>
              <a:buFont typeface="Wingdings" panose="05000000000000000000" charset="0"/>
              <a:buChar char="ü"/>
            </a:pPr>
            <a:r>
              <a:rPr lang="en-GB" sz="1800" dirty="0">
                <a:solidFill>
                  <a:schemeClr val="bg2">
                    <a:lumMod val="75000"/>
                  </a:schemeClr>
                </a:solidFill>
                <a:sym typeface="+mn-ea"/>
              </a:rPr>
              <a:t>Hyperactive deep tendon reflexes</a:t>
            </a:r>
            <a:endParaRPr lang="en-GB" sz="1800" dirty="0">
              <a:solidFill>
                <a:schemeClr val="bg2">
                  <a:lumMod val="75000"/>
                </a:schemeClr>
              </a:solidFill>
            </a:endParaRPr>
          </a:p>
          <a:p>
            <a:pPr marL="1257300" lvl="2" indent="-342900">
              <a:lnSpc>
                <a:spcPct val="120000"/>
              </a:lnSpc>
              <a:buClr>
                <a:schemeClr val="bg2">
                  <a:lumMod val="75000"/>
                </a:schemeClr>
              </a:buClr>
              <a:buFont typeface="Wingdings" panose="05000000000000000000" charset="0"/>
              <a:buChar char="ü"/>
            </a:pPr>
            <a:r>
              <a:rPr lang="en-GB" sz="1800" dirty="0">
                <a:solidFill>
                  <a:schemeClr val="bg2">
                    <a:lumMod val="75000"/>
                  </a:schemeClr>
                </a:solidFill>
                <a:sym typeface="+mn-ea"/>
              </a:rPr>
              <a:t>Increased ICP and coma</a:t>
            </a:r>
          </a:p>
          <a:p>
            <a:pPr marL="800100" lvl="1" indent="-342900">
              <a:lnSpc>
                <a:spcPct val="120000"/>
              </a:lnSpc>
              <a:buClr>
                <a:schemeClr val="bg2">
                  <a:lumMod val="75000"/>
                </a:schemeClr>
              </a:buClr>
              <a:buFont typeface="Wingdings" panose="05000000000000000000" charset="0"/>
              <a:buAutoNum type="arabicPeriod"/>
            </a:pPr>
            <a:r>
              <a:rPr lang="en-GB" sz="1800" dirty="0">
                <a:solidFill>
                  <a:schemeClr val="bg2">
                    <a:lumMod val="75000"/>
                  </a:schemeClr>
                </a:solidFill>
                <a:sym typeface="+mn-ea"/>
              </a:rPr>
              <a:t>GIT:</a:t>
            </a:r>
            <a:endParaRPr lang="en-GB" sz="1800" dirty="0">
              <a:solidFill>
                <a:schemeClr val="bg2">
                  <a:lumMod val="75000"/>
                </a:schemeClr>
              </a:solidFill>
            </a:endParaRPr>
          </a:p>
          <a:p>
            <a:pPr marL="1257300" lvl="2" indent="-342900">
              <a:lnSpc>
                <a:spcPct val="120000"/>
              </a:lnSpc>
              <a:buClr>
                <a:schemeClr val="bg2">
                  <a:lumMod val="75000"/>
                </a:schemeClr>
              </a:buClr>
              <a:buFont typeface="Wingdings" panose="05000000000000000000" charset="0"/>
              <a:buChar char="ü"/>
            </a:pPr>
            <a:r>
              <a:rPr lang="en-GB" sz="1800" dirty="0">
                <a:solidFill>
                  <a:schemeClr val="bg2">
                    <a:lumMod val="75000"/>
                  </a:schemeClr>
                </a:solidFill>
                <a:sym typeface="+mn-ea"/>
              </a:rPr>
              <a:t>N &amp; V, Ileus and watery diarrhoea</a:t>
            </a:r>
            <a:endParaRPr lang="en-GB" sz="1800" dirty="0">
              <a:solidFill>
                <a:schemeClr val="bg2">
                  <a:lumMod val="75000"/>
                </a:schemeClr>
              </a:solidFill>
            </a:endParaRPr>
          </a:p>
          <a:p>
            <a:pPr marL="800100" lvl="1" indent="-342900">
              <a:lnSpc>
                <a:spcPct val="120000"/>
              </a:lnSpc>
              <a:buClr>
                <a:schemeClr val="bg2">
                  <a:lumMod val="75000"/>
                </a:schemeClr>
              </a:buClr>
              <a:buFont typeface="+mj-lt"/>
              <a:buAutoNum type="arabicPeriod" startAt="3"/>
            </a:pPr>
            <a:r>
              <a:rPr lang="en-GB" sz="1800" dirty="0">
                <a:solidFill>
                  <a:schemeClr val="bg2">
                    <a:lumMod val="75000"/>
                  </a:schemeClr>
                </a:solidFill>
              </a:rPr>
              <a:t>CVS: HTN from increased ICP</a:t>
            </a:r>
          </a:p>
          <a:p>
            <a:pPr marL="800100" lvl="1" indent="-342900">
              <a:lnSpc>
                <a:spcPct val="120000"/>
              </a:lnSpc>
              <a:buClr>
                <a:schemeClr val="bg2">
                  <a:lumMod val="75000"/>
                </a:schemeClr>
              </a:buClr>
              <a:buFont typeface="+mj-lt"/>
              <a:buAutoNum type="arabicPeriod" startAt="3"/>
            </a:pPr>
            <a:r>
              <a:rPr lang="en-GB" sz="1800" dirty="0">
                <a:solidFill>
                  <a:schemeClr val="bg2">
                    <a:lumMod val="75000"/>
                  </a:schemeClr>
                </a:solidFill>
              </a:rPr>
              <a:t>Increased salivation and lacrimation</a:t>
            </a:r>
          </a:p>
          <a:p>
            <a:pPr marL="800100" lvl="1" indent="-342900">
              <a:lnSpc>
                <a:spcPct val="120000"/>
              </a:lnSpc>
              <a:buClr>
                <a:schemeClr val="bg2">
                  <a:lumMod val="75000"/>
                </a:schemeClr>
              </a:buClr>
              <a:buFont typeface="+mj-lt"/>
              <a:buAutoNum type="arabicPeriod" startAt="3"/>
            </a:pPr>
            <a:r>
              <a:rPr lang="en-GB" sz="1800" dirty="0">
                <a:solidFill>
                  <a:schemeClr val="bg2">
                    <a:lumMod val="75000"/>
                  </a:schemeClr>
                </a:solidFill>
              </a:rPr>
              <a:t>Oliguria and anuria</a:t>
            </a:r>
          </a:p>
          <a:p>
            <a:pPr marL="1257300" lvl="2" indent="-342900">
              <a:lnSpc>
                <a:spcPct val="120000"/>
              </a:lnSpc>
              <a:buClr>
                <a:schemeClr val="bg2">
                  <a:lumMod val="75000"/>
                </a:schemeClr>
              </a:buClr>
              <a:buFont typeface="Wingdings" panose="05000000000000000000" charset="0"/>
              <a:buChar char="ü"/>
            </a:pPr>
            <a:r>
              <a:rPr lang="en-GB" sz="1800" dirty="0">
                <a:solidFill>
                  <a:schemeClr val="bg2">
                    <a:lumMod val="75000"/>
                  </a:schemeClr>
                </a:solidFill>
              </a:rPr>
              <a:t>May ot be revesable if treatment wasn’t ASAP leading to ARF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789" y="267236"/>
            <a:ext cx="5904656" cy="648072"/>
          </a:xfrm>
        </p:spPr>
        <p:txBody>
          <a:bodyPr/>
          <a:lstStyle/>
          <a:p>
            <a:r>
              <a:rPr lang="en-US" sz="2800" dirty="0"/>
              <a:t>HYPOnatremia </a:t>
            </a:r>
            <a:r>
              <a:rPr lang="en-US" sz="1600" dirty="0"/>
              <a:t>(hypo/ hyper/ euvolemic)</a:t>
            </a:r>
          </a:p>
        </p:txBody>
      </p:sp>
      <p:sp>
        <p:nvSpPr>
          <p:cNvPr id="5" name="عنوان فرعي 4"/>
          <p:cNvSpPr>
            <a:spLocks noGrp="1"/>
          </p:cNvSpPr>
          <p:nvPr>
            <p:ph type="subTitle" idx="1"/>
          </p:nvPr>
        </p:nvSpPr>
        <p:spPr>
          <a:xfrm>
            <a:off x="325552" y="763665"/>
            <a:ext cx="1800200" cy="504056"/>
          </a:xfrm>
        </p:spPr>
        <p:txBody>
          <a:bodyPr/>
          <a:lstStyle/>
          <a:p>
            <a:r>
              <a:rPr lang="en-US" sz="2400" b="1" dirty="0">
                <a:solidFill>
                  <a:schemeClr val="bg2">
                    <a:lumMod val="75000"/>
                  </a:schemeClr>
                </a:solidFill>
                <a:latin typeface="+mj-lt"/>
              </a:rPr>
              <a:t>Diagnosis</a:t>
            </a:r>
          </a:p>
        </p:txBody>
      </p:sp>
      <p:cxnSp>
        <p:nvCxnSpPr>
          <p:cNvPr id="7" name="رابط مستقيم 6"/>
          <p:cNvCxnSpPr/>
          <p:nvPr/>
        </p:nvCxnSpPr>
        <p:spPr>
          <a:xfrm>
            <a:off x="325552" y="1267721"/>
            <a:ext cx="18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مستطيل 9"/>
          <p:cNvSpPr/>
          <p:nvPr/>
        </p:nvSpPr>
        <p:spPr>
          <a:xfrm>
            <a:off x="323215" y="1427480"/>
            <a:ext cx="8493125" cy="1168400"/>
          </a:xfrm>
          <a:prstGeom prst="rect">
            <a:avLst/>
          </a:prstGeom>
        </p:spPr>
        <p:txBody>
          <a:bodyPr wrap="square">
            <a:spAutoFit/>
          </a:bodyPr>
          <a:lstStyle/>
          <a:p>
            <a:r>
              <a:rPr lang="en-US" b="1" dirty="0">
                <a:solidFill>
                  <a:schemeClr val="bg2">
                    <a:lumMod val="75000"/>
                  </a:schemeClr>
                </a:solidFill>
                <a:latin typeface="+mn-lt"/>
              </a:rPr>
              <a:t>1. Plasma osmolality </a:t>
            </a:r>
            <a:r>
              <a:rPr lang="en-US" dirty="0">
                <a:solidFill>
                  <a:schemeClr val="bg2">
                    <a:lumMod val="75000"/>
                  </a:schemeClr>
                </a:solidFill>
                <a:latin typeface="+mn-lt"/>
              </a:rPr>
              <a:t>— low in a patient with true hyponatremia </a:t>
            </a:r>
          </a:p>
          <a:p>
            <a:r>
              <a:rPr lang="en-US" b="1" dirty="0">
                <a:solidFill>
                  <a:schemeClr val="bg2">
                    <a:lumMod val="75000"/>
                  </a:schemeClr>
                </a:solidFill>
                <a:latin typeface="+mn-lt"/>
              </a:rPr>
              <a:t>2. Urine osmolality (low</a:t>
            </a:r>
            <a:r>
              <a:rPr lang="en-GB" altLang="en-US" b="1" dirty="0">
                <a:solidFill>
                  <a:schemeClr val="bg2">
                    <a:lumMod val="75000"/>
                  </a:schemeClr>
                </a:solidFill>
                <a:latin typeface="+mn-lt"/>
              </a:rPr>
              <a:t> when kidneys respond appropriately and dilute urine</a:t>
            </a:r>
            <a:r>
              <a:rPr lang="en-US" b="1" dirty="0">
                <a:solidFill>
                  <a:schemeClr val="bg2">
                    <a:lumMod val="75000"/>
                  </a:schemeClr>
                </a:solidFill>
                <a:latin typeface="+mn-lt"/>
              </a:rPr>
              <a:t>, high</a:t>
            </a:r>
            <a:r>
              <a:rPr lang="en-GB" altLang="en-US" b="1" dirty="0">
                <a:solidFill>
                  <a:schemeClr val="bg2">
                    <a:lumMod val="75000"/>
                  </a:schemeClr>
                </a:solidFill>
                <a:latin typeface="+mn-lt"/>
              </a:rPr>
              <a:t> when ADH is increased as in SIADH, Hypothyroidism and CHF</a:t>
            </a:r>
            <a:r>
              <a:rPr lang="en-US" b="1" dirty="0">
                <a:solidFill>
                  <a:schemeClr val="bg2">
                    <a:lumMod val="75000"/>
                  </a:schemeClr>
                </a:solidFill>
                <a:latin typeface="+mn-lt"/>
              </a:rPr>
              <a:t>)</a:t>
            </a:r>
          </a:p>
          <a:p>
            <a:r>
              <a:rPr lang="en-US" b="1" dirty="0">
                <a:solidFill>
                  <a:schemeClr val="bg2">
                    <a:lumMod val="75000"/>
                  </a:schemeClr>
                </a:solidFill>
                <a:latin typeface="+mn-lt"/>
              </a:rPr>
              <a:t>3. Urine sodium concentration</a:t>
            </a:r>
          </a:p>
          <a:p>
            <a:r>
              <a:rPr lang="en-US" dirty="0">
                <a:solidFill>
                  <a:schemeClr val="bg2">
                    <a:lumMod val="75000"/>
                  </a:schemeClr>
                </a:solidFill>
                <a:latin typeface="+mn-lt"/>
              </a:rPr>
              <a:t> Urine Na</a:t>
            </a:r>
            <a:r>
              <a:rPr lang="en-US" sz="1100" dirty="0">
                <a:solidFill>
                  <a:schemeClr val="bg2">
                    <a:lumMod val="75000"/>
                  </a:schemeClr>
                </a:solidFill>
                <a:latin typeface="+mn-lt"/>
              </a:rPr>
              <a:t>+ </a:t>
            </a:r>
            <a:r>
              <a:rPr lang="en-US" dirty="0">
                <a:solidFill>
                  <a:schemeClr val="bg2">
                    <a:lumMod val="75000"/>
                  </a:schemeClr>
                </a:solidFill>
                <a:latin typeface="+mn-lt"/>
              </a:rPr>
              <a:t>should be low in the setting of hyponatremia</a:t>
            </a:r>
          </a:p>
        </p:txBody>
      </p:sp>
      <p:cxnSp>
        <p:nvCxnSpPr>
          <p:cNvPr id="11" name="رابط مستقيم 10"/>
          <p:cNvCxnSpPr/>
          <p:nvPr/>
        </p:nvCxnSpPr>
        <p:spPr>
          <a:xfrm>
            <a:off x="251603" y="3147575"/>
            <a:ext cx="18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عنوان فرعي 4"/>
          <p:cNvSpPr txBox="1"/>
          <p:nvPr/>
        </p:nvSpPr>
        <p:spPr>
          <a:xfrm>
            <a:off x="251460" y="2643505"/>
            <a:ext cx="1800225" cy="356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9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1pPr>
            <a:lvl2pPr marL="914400" marR="0" lvl="1"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2pPr>
            <a:lvl3pPr marL="1371600" marR="0" lvl="2"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3pPr>
            <a:lvl4pPr marL="1828800" marR="0" lvl="3"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4pPr>
            <a:lvl5pPr marL="2286000" marR="0" lvl="4"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5pPr>
            <a:lvl6pPr marL="2743200" marR="0" lvl="5"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6pPr>
            <a:lvl7pPr marL="3200400" marR="0" lvl="6"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7pPr>
            <a:lvl8pPr marL="3657600" marR="0" lvl="7"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8pPr>
            <a:lvl9pPr marL="4114800" marR="0" lvl="8" indent="-317500" algn="ctr" rtl="0">
              <a:lnSpc>
                <a:spcPct val="100000"/>
              </a:lnSpc>
              <a:spcBef>
                <a:spcPts val="1600"/>
              </a:spcBef>
              <a:spcAft>
                <a:spcPts val="160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9pPr>
          </a:lstStyle>
          <a:p>
            <a:r>
              <a:rPr lang="en-US" sz="2400" b="1" dirty="0">
                <a:solidFill>
                  <a:schemeClr val="bg2">
                    <a:lumMod val="75000"/>
                  </a:schemeClr>
                </a:solidFill>
              </a:rPr>
              <a:t>Treatment</a:t>
            </a:r>
          </a:p>
        </p:txBody>
      </p:sp>
      <p:sp>
        <p:nvSpPr>
          <p:cNvPr id="13" name="مربع نص 12"/>
          <p:cNvSpPr txBox="1"/>
          <p:nvPr/>
        </p:nvSpPr>
        <p:spPr>
          <a:xfrm>
            <a:off x="325755" y="3176905"/>
            <a:ext cx="8490585" cy="1691640"/>
          </a:xfrm>
          <a:prstGeom prst="rect">
            <a:avLst/>
          </a:prstGeom>
          <a:noFill/>
        </p:spPr>
        <p:txBody>
          <a:bodyPr wrap="square" rtlCol="0">
            <a:spAutoFit/>
          </a:bodyPr>
          <a:lstStyle/>
          <a:p>
            <a:r>
              <a:rPr lang="en-US" sz="1300" b="1" dirty="0">
                <a:solidFill>
                  <a:schemeClr val="bg2">
                    <a:lumMod val="75000"/>
                  </a:schemeClr>
                </a:solidFill>
              </a:rPr>
              <a:t>1.Isotonic &amp; hypertonic</a:t>
            </a:r>
            <a:r>
              <a:rPr lang="en-US" sz="1300" dirty="0">
                <a:solidFill>
                  <a:schemeClr val="bg2">
                    <a:lumMod val="75000"/>
                  </a:schemeClr>
                </a:solidFill>
              </a:rPr>
              <a:t>--- treat the underlying cause</a:t>
            </a:r>
          </a:p>
          <a:p>
            <a:r>
              <a:rPr lang="en-US" sz="1300" b="1" dirty="0">
                <a:solidFill>
                  <a:schemeClr val="bg2">
                    <a:lumMod val="75000"/>
                  </a:schemeClr>
                </a:solidFill>
              </a:rPr>
              <a:t>2. Hypotonic</a:t>
            </a:r>
          </a:p>
          <a:p>
            <a:r>
              <a:rPr lang="en-US" sz="1300" b="1" dirty="0">
                <a:solidFill>
                  <a:schemeClr val="accent5">
                    <a:lumMod val="90000"/>
                  </a:schemeClr>
                </a:solidFill>
              </a:rPr>
              <a:t>Mild (Na+ 120 to 130 mmol/L)—</a:t>
            </a:r>
            <a:r>
              <a:rPr lang="en-GB" altLang="en-US" sz="1300" b="1" dirty="0">
                <a:solidFill>
                  <a:schemeClr val="accent5">
                    <a:lumMod val="90000"/>
                  </a:schemeClr>
                </a:solidFill>
              </a:rPr>
              <a:t> </a:t>
            </a:r>
            <a:r>
              <a:rPr lang="en-US" sz="1300" dirty="0">
                <a:solidFill>
                  <a:schemeClr val="bg2">
                    <a:lumMod val="75000"/>
                  </a:schemeClr>
                </a:solidFill>
              </a:rPr>
              <a:t>withhold free water, allow the patient to re</a:t>
            </a:r>
            <a:r>
              <a:rPr lang="en-GB" altLang="en-US" sz="1300" dirty="0">
                <a:solidFill>
                  <a:schemeClr val="bg2">
                    <a:lumMod val="75000"/>
                  </a:schemeClr>
                </a:solidFill>
              </a:rPr>
              <a:t>-</a:t>
            </a:r>
            <a:r>
              <a:rPr lang="en-US" sz="1300" dirty="0">
                <a:solidFill>
                  <a:schemeClr val="bg2">
                    <a:lumMod val="75000"/>
                  </a:schemeClr>
                </a:solidFill>
              </a:rPr>
              <a:t>equilibrate spontaneously</a:t>
            </a:r>
            <a:r>
              <a:rPr lang="en-GB" altLang="en-US" sz="1300" dirty="0">
                <a:solidFill>
                  <a:schemeClr val="bg2">
                    <a:lumMod val="75000"/>
                  </a:schemeClr>
                </a:solidFill>
              </a:rPr>
              <a:t> asalt tablets for SIADH</a:t>
            </a:r>
            <a:endParaRPr lang="en-US" sz="1300" dirty="0">
              <a:solidFill>
                <a:schemeClr val="bg2">
                  <a:lumMod val="75000"/>
                </a:schemeClr>
              </a:solidFill>
            </a:endParaRPr>
          </a:p>
          <a:p>
            <a:r>
              <a:rPr lang="en-US" sz="1300" b="1" dirty="0">
                <a:solidFill>
                  <a:schemeClr val="accent5">
                    <a:lumMod val="90000"/>
                  </a:schemeClr>
                </a:solidFill>
              </a:rPr>
              <a:t>Moderate (Na+ 110 to 120 </a:t>
            </a:r>
            <a:r>
              <a:rPr lang="en-US" sz="1300" b="1" dirty="0" err="1">
                <a:solidFill>
                  <a:schemeClr val="accent5">
                    <a:lumMod val="90000"/>
                  </a:schemeClr>
                </a:solidFill>
              </a:rPr>
              <a:t>mmol</a:t>
            </a:r>
            <a:r>
              <a:rPr lang="en-US" sz="1300" b="1" dirty="0">
                <a:solidFill>
                  <a:schemeClr val="accent5">
                    <a:lumMod val="90000"/>
                  </a:schemeClr>
                </a:solidFill>
              </a:rPr>
              <a:t>/L)—</a:t>
            </a:r>
            <a:r>
              <a:rPr lang="en-GB" altLang="en-US" sz="1300" b="1" dirty="0">
                <a:solidFill>
                  <a:schemeClr val="accent5">
                    <a:lumMod val="90000"/>
                  </a:schemeClr>
                </a:solidFill>
              </a:rPr>
              <a:t> </a:t>
            </a:r>
            <a:r>
              <a:rPr lang="en-US" sz="1300" dirty="0">
                <a:solidFill>
                  <a:schemeClr val="bg2">
                    <a:lumMod val="75000"/>
                  </a:schemeClr>
                </a:solidFill>
              </a:rPr>
              <a:t>loop diuretics (given with saline to prevent renal concentration of urine due to high ADH).</a:t>
            </a:r>
          </a:p>
          <a:p>
            <a:r>
              <a:rPr lang="en-US" sz="1300" b="1" dirty="0">
                <a:solidFill>
                  <a:schemeClr val="accent5">
                    <a:lumMod val="90000"/>
                  </a:schemeClr>
                </a:solidFill>
              </a:rPr>
              <a:t>Severe (Na+ &lt;110 </a:t>
            </a:r>
            <a:r>
              <a:rPr lang="en-US" sz="1300" b="1" dirty="0" err="1">
                <a:solidFill>
                  <a:schemeClr val="accent5">
                    <a:lumMod val="90000"/>
                  </a:schemeClr>
                </a:solidFill>
              </a:rPr>
              <a:t>mmol</a:t>
            </a:r>
            <a:r>
              <a:rPr lang="en-US" sz="1300" b="1" dirty="0">
                <a:solidFill>
                  <a:schemeClr val="accent5">
                    <a:lumMod val="90000"/>
                  </a:schemeClr>
                </a:solidFill>
              </a:rPr>
              <a:t>/L) or if symptomatic— </a:t>
            </a:r>
            <a:r>
              <a:rPr lang="en-US" sz="1300" dirty="0">
                <a:solidFill>
                  <a:schemeClr val="bg2">
                    <a:lumMod val="75000"/>
                  </a:schemeClr>
                </a:solidFill>
              </a:rPr>
              <a:t>give hypertonic saline to</a:t>
            </a:r>
            <a:r>
              <a:rPr lang="en-GB" altLang="en-US" sz="1300" dirty="0">
                <a:solidFill>
                  <a:schemeClr val="bg2">
                    <a:lumMod val="75000"/>
                  </a:schemeClr>
                </a:solidFill>
              </a:rPr>
              <a:t> </a:t>
            </a:r>
            <a:r>
              <a:rPr lang="en-US" sz="1300" dirty="0">
                <a:solidFill>
                  <a:schemeClr val="bg2">
                    <a:lumMod val="75000"/>
                  </a:schemeClr>
                </a:solidFill>
              </a:rPr>
              <a:t>increase serum sodium by 1 to 2 mEq/L/</a:t>
            </a:r>
            <a:r>
              <a:rPr lang="en-US" sz="1300" dirty="0" err="1">
                <a:solidFill>
                  <a:schemeClr val="bg2">
                    <a:lumMod val="75000"/>
                  </a:schemeClr>
                </a:solidFill>
              </a:rPr>
              <a:t>hr</a:t>
            </a:r>
            <a:r>
              <a:rPr lang="en-US" sz="1300" dirty="0">
                <a:solidFill>
                  <a:schemeClr val="bg2">
                    <a:lumMod val="75000"/>
                  </a:schemeClr>
                </a:solidFill>
              </a:rPr>
              <a:t> until symptoms improve.</a:t>
            </a:r>
          </a:p>
        </p:txBody>
      </p:sp>
      <p:sp>
        <p:nvSpPr>
          <p:cNvPr id="14" name="مستطيل 13"/>
          <p:cNvSpPr/>
          <p:nvPr/>
        </p:nvSpPr>
        <p:spPr>
          <a:xfrm>
            <a:off x="6083791" y="123376"/>
            <a:ext cx="2808312" cy="138366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1200" dirty="0">
                <a:latin typeface="Calibri" panose="020F0502020204030204" charset="0"/>
                <a:cs typeface="Calibri" panose="020F0502020204030204" charset="0"/>
              </a:rPr>
              <a:t>Hypertonic saline rapidly increases the tonicity of ECF.</a:t>
            </a:r>
          </a:p>
          <a:p>
            <a:r>
              <a:rPr lang="en-US" sz="1200" dirty="0">
                <a:latin typeface="Calibri" panose="020F0502020204030204" charset="0"/>
                <a:cs typeface="Calibri" panose="020F0502020204030204" charset="0"/>
              </a:rPr>
              <a:t>Do not increase sodium more than 8 </a:t>
            </a:r>
            <a:r>
              <a:rPr lang="en-US" sz="1200" dirty="0" err="1">
                <a:latin typeface="Calibri" panose="020F0502020204030204" charset="0"/>
                <a:cs typeface="Calibri" panose="020F0502020204030204" charset="0"/>
              </a:rPr>
              <a:t>mmol</a:t>
            </a:r>
            <a:r>
              <a:rPr lang="en-US" sz="1200" dirty="0">
                <a:latin typeface="Calibri" panose="020F0502020204030204" charset="0"/>
                <a:cs typeface="Calibri" panose="020F0502020204030204" charset="0"/>
              </a:rPr>
              <a:t>/L during the first 24 hours. An overly rapid increase in serum sodium concentration may produce </a:t>
            </a:r>
            <a:r>
              <a:rPr lang="en-US" sz="1200" b="1" dirty="0">
                <a:latin typeface="Calibri" panose="020F0502020204030204" charset="0"/>
                <a:cs typeface="Calibri" panose="020F0502020204030204" charset="0"/>
              </a:rPr>
              <a:t>central</a:t>
            </a:r>
          </a:p>
          <a:p>
            <a:r>
              <a:rPr lang="en-US" sz="1200" b="1" dirty="0">
                <a:latin typeface="Calibri" panose="020F0502020204030204" charset="0"/>
                <a:cs typeface="Calibri" panose="020F0502020204030204" charset="0"/>
              </a:rPr>
              <a:t>pontine demyelination.</a:t>
            </a:r>
            <a:endParaRPr lang="en-US" sz="1200" dirty="0">
              <a:latin typeface="Calibri" panose="020F0502020204030204" charset="0"/>
              <a:cs typeface="Calibri" panose="020F050202020403020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443" y="11450"/>
            <a:ext cx="5184576" cy="648072"/>
          </a:xfrm>
        </p:spPr>
        <p:txBody>
          <a:bodyPr/>
          <a:lstStyle/>
          <a:p>
            <a:r>
              <a:rPr lang="en-US" sz="2800" dirty="0"/>
              <a:t>HYPERnatremia </a:t>
            </a:r>
            <a:br>
              <a:rPr lang="en-US" sz="2800" dirty="0"/>
            </a:br>
            <a:r>
              <a:rPr lang="en-US" sz="1400" b="0" dirty="0"/>
              <a:t>plasma Na+ concentration &gt;145 mmol/L</a:t>
            </a:r>
            <a:endParaRPr lang="en-US" sz="1400" dirty="0"/>
          </a:p>
        </p:txBody>
      </p:sp>
      <p:sp>
        <p:nvSpPr>
          <p:cNvPr id="3" name="عنوان فرعي 2"/>
          <p:cNvSpPr>
            <a:spLocks noGrp="1"/>
          </p:cNvSpPr>
          <p:nvPr>
            <p:ph type="subTitle" idx="1"/>
          </p:nvPr>
        </p:nvSpPr>
        <p:spPr>
          <a:xfrm>
            <a:off x="167040" y="1307222"/>
            <a:ext cx="4542155" cy="1603375"/>
          </a:xfrm>
        </p:spPr>
        <p:txBody>
          <a:bodyPr/>
          <a:lstStyle/>
          <a:p>
            <a:pPr marL="425450" indent="-285750">
              <a:buFont typeface="Wingdings" panose="05000000000000000000" pitchFamily="2" charset="2"/>
              <a:buChar char="q"/>
            </a:pPr>
            <a:r>
              <a:rPr lang="en-US" b="1" dirty="0"/>
              <a:t>Hypovolemic hypernatremia </a:t>
            </a:r>
            <a:r>
              <a:rPr lang="en-US" dirty="0"/>
              <a:t>(sodium stores are depleted, but relatively more water has been lost)</a:t>
            </a:r>
          </a:p>
          <a:p>
            <a:r>
              <a:rPr lang="en-US" b="1" dirty="0">
                <a:solidFill>
                  <a:schemeClr val="accent5">
                    <a:lumMod val="90000"/>
                  </a:schemeClr>
                </a:solidFill>
              </a:rPr>
              <a:t>Renal loss</a:t>
            </a:r>
            <a:r>
              <a:rPr lang="en-US" dirty="0"/>
              <a:t>—from diuretics, </a:t>
            </a:r>
            <a:r>
              <a:rPr lang="en-US" b="1" dirty="0"/>
              <a:t>osmotic diuresis </a:t>
            </a:r>
            <a:r>
              <a:rPr lang="en-US" dirty="0"/>
              <a:t>(most commonly due to</a:t>
            </a:r>
            <a:r>
              <a:rPr lang="en-GB" altLang="en-US" dirty="0"/>
              <a:t> </a:t>
            </a:r>
            <a:r>
              <a:rPr lang="en-US" dirty="0"/>
              <a:t>glycosuria in diabetics), renal failure</a:t>
            </a:r>
          </a:p>
          <a:p>
            <a:r>
              <a:rPr lang="en-US" b="1" dirty="0">
                <a:solidFill>
                  <a:schemeClr val="accent5">
                    <a:lumMod val="90000"/>
                  </a:schemeClr>
                </a:solidFill>
              </a:rPr>
              <a:t>Extrarenal loss</a:t>
            </a:r>
            <a:r>
              <a:rPr lang="en-US" dirty="0"/>
              <a:t>—from </a:t>
            </a:r>
            <a:r>
              <a:rPr lang="en-US" b="1" dirty="0"/>
              <a:t>diarrhea, </a:t>
            </a:r>
            <a:r>
              <a:rPr lang="en-US" dirty="0"/>
              <a:t>diaphoresis,</a:t>
            </a:r>
            <a:r>
              <a:rPr lang="en-GB" altLang="en-US" dirty="0"/>
              <a:t> </a:t>
            </a:r>
            <a:r>
              <a:rPr lang="en-US" dirty="0"/>
              <a:t>respiratory losses</a:t>
            </a:r>
          </a:p>
        </p:txBody>
      </p:sp>
      <p:sp>
        <p:nvSpPr>
          <p:cNvPr id="4" name="مربع نص 3"/>
          <p:cNvSpPr txBox="1"/>
          <p:nvPr/>
        </p:nvSpPr>
        <p:spPr>
          <a:xfrm>
            <a:off x="167040" y="659522"/>
            <a:ext cx="8571865" cy="583565"/>
          </a:xfrm>
          <a:prstGeom prst="rect">
            <a:avLst/>
          </a:prstGeom>
          <a:noFill/>
        </p:spPr>
        <p:txBody>
          <a:bodyPr wrap="square" rtlCol="0">
            <a:spAutoFit/>
          </a:bodyPr>
          <a:lstStyle/>
          <a:p>
            <a:pPr marL="285750" indent="-285750">
              <a:buClr>
                <a:srgbClr val="002060"/>
              </a:buClr>
              <a:buFont typeface="Wingdings" panose="05000000000000000000" charset="0"/>
              <a:buChar char="q"/>
            </a:pPr>
            <a:r>
              <a:rPr lang="en-US" sz="1600" dirty="0">
                <a:solidFill>
                  <a:schemeClr val="bg2">
                    <a:lumMod val="75000"/>
                  </a:schemeClr>
                </a:solidFill>
              </a:rPr>
              <a:t>Refers to excess sodium in relation to water; can result from water loss or rarely, sodium infusion.</a:t>
            </a:r>
          </a:p>
        </p:txBody>
      </p:sp>
      <p:sp>
        <p:nvSpPr>
          <p:cNvPr id="5" name="مربع نص 4"/>
          <p:cNvSpPr txBox="1"/>
          <p:nvPr/>
        </p:nvSpPr>
        <p:spPr>
          <a:xfrm>
            <a:off x="4996215" y="1236102"/>
            <a:ext cx="3733800" cy="1383665"/>
          </a:xfrm>
          <a:prstGeom prst="rect">
            <a:avLst/>
          </a:prstGeom>
          <a:noFill/>
        </p:spPr>
        <p:txBody>
          <a:bodyPr wrap="square" rtlCol="0">
            <a:spAutoFit/>
          </a:bodyPr>
          <a:lstStyle/>
          <a:p>
            <a:pPr marL="285750" indent="-285750">
              <a:buClr>
                <a:schemeClr val="bg2">
                  <a:lumMod val="75000"/>
                </a:schemeClr>
              </a:buClr>
              <a:buFont typeface="Wingdings" panose="05000000000000000000" pitchFamily="2" charset="2"/>
              <a:buChar char="q"/>
            </a:pPr>
            <a:r>
              <a:rPr lang="en-US" b="1" dirty="0">
                <a:solidFill>
                  <a:schemeClr val="bg2">
                    <a:lumMod val="75000"/>
                  </a:schemeClr>
                </a:solidFill>
              </a:rPr>
              <a:t>Isovolemic hypernatremia </a:t>
            </a:r>
            <a:r>
              <a:rPr lang="en-US" dirty="0">
                <a:solidFill>
                  <a:schemeClr val="bg2">
                    <a:lumMod val="75000"/>
                  </a:schemeClr>
                </a:solidFill>
              </a:rPr>
              <a:t>(sodium stores normal, water lost)</a:t>
            </a:r>
          </a:p>
          <a:p>
            <a:r>
              <a:rPr lang="en-US" b="1" dirty="0">
                <a:solidFill>
                  <a:schemeClr val="accent5">
                    <a:lumMod val="90000"/>
                  </a:schemeClr>
                </a:solidFill>
              </a:rPr>
              <a:t>  Diabetes insipidus</a:t>
            </a:r>
            <a:r>
              <a:rPr lang="en-US" b="1" dirty="0">
                <a:solidFill>
                  <a:schemeClr val="bg2">
                    <a:lumMod val="75000"/>
                  </a:schemeClr>
                </a:solidFill>
              </a:rPr>
              <a:t>: </a:t>
            </a:r>
            <a:r>
              <a:rPr lang="en-US" dirty="0">
                <a:solidFill>
                  <a:schemeClr val="bg2">
                    <a:lumMod val="75000"/>
                  </a:schemeClr>
                </a:solidFill>
              </a:rPr>
              <a:t>central or peripheral</a:t>
            </a:r>
          </a:p>
          <a:p>
            <a:r>
              <a:rPr lang="en-US" dirty="0">
                <a:solidFill>
                  <a:schemeClr val="bg2">
                    <a:lumMod val="75000"/>
                  </a:schemeClr>
                </a:solidFill>
              </a:rPr>
              <a:t>(causes include lithium toxicity, hypercalcemia, hypokalemia, renal disease, drugs</a:t>
            </a:r>
            <a:r>
              <a:rPr lang="en-US" b="1" dirty="0">
                <a:solidFill>
                  <a:schemeClr val="bg2">
                    <a:lumMod val="75000"/>
                  </a:schemeClr>
                </a:solidFill>
              </a:rPr>
              <a:t>)</a:t>
            </a:r>
          </a:p>
        </p:txBody>
      </p:sp>
      <p:sp>
        <p:nvSpPr>
          <p:cNvPr id="6" name="مربع نص 5"/>
          <p:cNvSpPr txBox="1"/>
          <p:nvPr/>
        </p:nvSpPr>
        <p:spPr>
          <a:xfrm>
            <a:off x="-33536" y="3021315"/>
            <a:ext cx="5729605" cy="1383665"/>
          </a:xfrm>
          <a:prstGeom prst="rect">
            <a:avLst/>
          </a:prstGeom>
          <a:noFill/>
        </p:spPr>
        <p:txBody>
          <a:bodyPr wrap="square" rtlCol="0">
            <a:spAutoFit/>
          </a:bodyPr>
          <a:lstStyle/>
          <a:p>
            <a:pPr marL="285750" indent="-285750">
              <a:buClr>
                <a:schemeClr val="bg2">
                  <a:lumMod val="75000"/>
                </a:schemeClr>
              </a:buClr>
              <a:buFont typeface="Wingdings" panose="05000000000000000000" pitchFamily="2" charset="2"/>
              <a:buChar char="q"/>
            </a:pPr>
            <a:r>
              <a:rPr lang="en-US" b="1" dirty="0">
                <a:solidFill>
                  <a:schemeClr val="bg2">
                    <a:lumMod val="75000"/>
                  </a:schemeClr>
                </a:solidFill>
              </a:rPr>
              <a:t>Hypervolemic hypernatremia</a:t>
            </a:r>
            <a:r>
              <a:rPr lang="en-US" dirty="0">
                <a:solidFill>
                  <a:schemeClr val="bg2">
                    <a:lumMod val="75000"/>
                  </a:schemeClr>
                </a:solidFill>
              </a:rPr>
              <a:t> (sodium excess)—occurs infrequently</a:t>
            </a:r>
          </a:p>
          <a:p>
            <a:r>
              <a:rPr lang="en-US" b="1" dirty="0">
                <a:solidFill>
                  <a:schemeClr val="accent5">
                    <a:lumMod val="90000"/>
                  </a:schemeClr>
                </a:solidFill>
              </a:rPr>
              <a:t>Iatrogenic—most common cause of </a:t>
            </a:r>
            <a:r>
              <a:rPr lang="en-US" b="1" dirty="0" err="1">
                <a:solidFill>
                  <a:schemeClr val="accent5">
                    <a:lumMod val="90000"/>
                  </a:schemeClr>
                </a:solidFill>
              </a:rPr>
              <a:t>hypervolemic</a:t>
            </a:r>
            <a:r>
              <a:rPr lang="en-US" b="1" dirty="0">
                <a:solidFill>
                  <a:schemeClr val="accent5">
                    <a:lumMod val="90000"/>
                  </a:schemeClr>
                </a:solidFill>
              </a:rPr>
              <a:t> hypernatremia</a:t>
            </a:r>
            <a:r>
              <a:rPr lang="en-US" dirty="0">
                <a:solidFill>
                  <a:schemeClr val="bg2">
                    <a:lumMod val="75000"/>
                  </a:schemeClr>
                </a:solidFill>
              </a:rPr>
              <a:t> (e.g., large amounts of parenteral NaHCO3, TPN)</a:t>
            </a:r>
          </a:p>
          <a:p>
            <a:r>
              <a:rPr lang="en-US" dirty="0">
                <a:solidFill>
                  <a:schemeClr val="accent5">
                    <a:lumMod val="90000"/>
                  </a:schemeClr>
                </a:solidFill>
              </a:rPr>
              <a:t>Exogenous glucocorticoids (</a:t>
            </a:r>
            <a:r>
              <a:rPr lang="en-US" dirty="0">
                <a:solidFill>
                  <a:schemeClr val="bg2">
                    <a:lumMod val="75000"/>
                  </a:schemeClr>
                </a:solidFill>
                <a:latin typeface="Bahnschrift SemiLight SemiConde" panose="020B0502040204020203" pitchFamily="34" charset="0"/>
              </a:rPr>
              <a:t> increases in Na retention)</a:t>
            </a:r>
          </a:p>
          <a:p>
            <a:r>
              <a:rPr lang="en-US" dirty="0">
                <a:solidFill>
                  <a:schemeClr val="accent5">
                    <a:lumMod val="90000"/>
                  </a:schemeClr>
                </a:solidFill>
              </a:rPr>
              <a:t>Cushing syndrome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6042" y="269518"/>
            <a:ext cx="5184576" cy="648072"/>
          </a:xfrm>
        </p:spPr>
        <p:txBody>
          <a:bodyPr/>
          <a:lstStyle/>
          <a:p>
            <a:r>
              <a:rPr lang="en-US" sz="2800" dirty="0">
                <a:latin typeface="Arial" panose="020B0604020202020204" pitchFamily="34" charset="0"/>
                <a:cs typeface="Arial" panose="020B0604020202020204" pitchFamily="34" charset="0"/>
              </a:rPr>
              <a:t>HYPERnatremia </a:t>
            </a:r>
            <a:br>
              <a:rPr lang="en-US" sz="2800"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plasma Na+ concentration &gt;145 mmol/L</a:t>
            </a:r>
            <a:endParaRPr lang="en-US" sz="1400" dirty="0">
              <a:latin typeface="Arial" panose="020B0604020202020204" pitchFamily="34" charset="0"/>
              <a:cs typeface="Arial" panose="020B0604020202020204" pitchFamily="34" charset="0"/>
            </a:endParaRPr>
          </a:p>
        </p:txBody>
      </p:sp>
      <p:sp>
        <p:nvSpPr>
          <p:cNvPr id="8" name="عنوان فرعي 4"/>
          <p:cNvSpPr>
            <a:spLocks noGrp="1"/>
          </p:cNvSpPr>
          <p:nvPr>
            <p:ph type="subTitle" idx="1"/>
          </p:nvPr>
        </p:nvSpPr>
        <p:spPr>
          <a:xfrm>
            <a:off x="616800" y="1012962"/>
            <a:ext cx="1800200" cy="504056"/>
          </a:xfrm>
        </p:spPr>
        <p:txBody>
          <a:bodyPr/>
          <a:lstStyle/>
          <a:p>
            <a:r>
              <a:rPr lang="en-US" sz="2400" b="1" dirty="0">
                <a:solidFill>
                  <a:schemeClr val="bg2">
                    <a:lumMod val="75000"/>
                  </a:schemeClr>
                </a:solidFill>
                <a:latin typeface="Arial" panose="020B0604020202020204" pitchFamily="34" charset="0"/>
                <a:cs typeface="Arial" panose="020B0604020202020204" pitchFamily="34" charset="0"/>
              </a:rPr>
              <a:t>Diagnosis</a:t>
            </a:r>
          </a:p>
        </p:txBody>
      </p:sp>
      <p:cxnSp>
        <p:nvCxnSpPr>
          <p:cNvPr id="9" name="رابط مستقيم 8"/>
          <p:cNvCxnSpPr/>
          <p:nvPr/>
        </p:nvCxnSpPr>
        <p:spPr>
          <a:xfrm>
            <a:off x="616800" y="1517018"/>
            <a:ext cx="18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627179" y="3046576"/>
            <a:ext cx="18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عنوان فرعي 4"/>
          <p:cNvSpPr txBox="1"/>
          <p:nvPr/>
        </p:nvSpPr>
        <p:spPr>
          <a:xfrm>
            <a:off x="627306" y="2542409"/>
            <a:ext cx="1800200" cy="504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9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1pPr>
            <a:lvl2pPr marL="914400" marR="0" lvl="1"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2pPr>
            <a:lvl3pPr marL="1371600" marR="0" lvl="2"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3pPr>
            <a:lvl4pPr marL="1828800" marR="0" lvl="3"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4pPr>
            <a:lvl5pPr marL="2286000" marR="0" lvl="4"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5pPr>
            <a:lvl6pPr marL="2743200" marR="0" lvl="5"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6pPr>
            <a:lvl7pPr marL="3200400" marR="0" lvl="6"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7pPr>
            <a:lvl8pPr marL="3657600" marR="0" lvl="7"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8pPr>
            <a:lvl9pPr marL="4114800" marR="0" lvl="8" indent="-317500" algn="ctr" rtl="0">
              <a:lnSpc>
                <a:spcPct val="100000"/>
              </a:lnSpc>
              <a:spcBef>
                <a:spcPts val="1600"/>
              </a:spcBef>
              <a:spcAft>
                <a:spcPts val="160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9pPr>
          </a:lstStyle>
          <a:p>
            <a:r>
              <a:rPr lang="en-US" sz="2400" b="1" dirty="0">
                <a:solidFill>
                  <a:schemeClr val="bg2">
                    <a:lumMod val="75000"/>
                  </a:schemeClr>
                </a:solidFill>
                <a:latin typeface="Arial" panose="020B0604020202020204" pitchFamily="34" charset="0"/>
                <a:cs typeface="Arial" panose="020B0604020202020204" pitchFamily="34" charset="0"/>
              </a:rPr>
              <a:t>Treatment</a:t>
            </a:r>
          </a:p>
        </p:txBody>
      </p:sp>
      <p:sp>
        <p:nvSpPr>
          <p:cNvPr id="12" name="مستطيل 11"/>
          <p:cNvSpPr/>
          <p:nvPr/>
        </p:nvSpPr>
        <p:spPr>
          <a:xfrm>
            <a:off x="627179" y="1612390"/>
            <a:ext cx="6480720" cy="521970"/>
          </a:xfrm>
          <a:prstGeom prst="rect">
            <a:avLst/>
          </a:prstGeom>
        </p:spPr>
        <p:txBody>
          <a:bodyPr wrap="square">
            <a:spAutoFit/>
          </a:bodyPr>
          <a:lstStyle/>
          <a:p>
            <a:r>
              <a:rPr lang="en-US" dirty="0">
                <a:solidFill>
                  <a:schemeClr val="bg2">
                    <a:lumMod val="75000"/>
                  </a:schemeClr>
                </a:solidFill>
                <a:latin typeface="Arial" panose="020B0604020202020204" pitchFamily="34" charset="0"/>
                <a:cs typeface="Arial" panose="020B0604020202020204" pitchFamily="34" charset="0"/>
              </a:rPr>
              <a:t>1. Urine volume should be low if the kidneys are responding appropriately.</a:t>
            </a:r>
          </a:p>
          <a:p>
            <a:r>
              <a:rPr lang="en-US" dirty="0">
                <a:solidFill>
                  <a:schemeClr val="bg2">
                    <a:lumMod val="75000"/>
                  </a:schemeClr>
                </a:solidFill>
                <a:latin typeface="Arial" panose="020B0604020202020204" pitchFamily="34" charset="0"/>
                <a:cs typeface="Arial" panose="020B0604020202020204" pitchFamily="34" charset="0"/>
              </a:rPr>
              <a:t>2. Urine osmolality should be &gt;800 </a:t>
            </a:r>
            <a:r>
              <a:rPr lang="en-US" dirty="0" err="1">
                <a:solidFill>
                  <a:schemeClr val="bg2">
                    <a:lumMod val="75000"/>
                  </a:schemeClr>
                </a:solidFill>
                <a:latin typeface="Arial" panose="020B0604020202020204" pitchFamily="34" charset="0"/>
                <a:cs typeface="Arial" panose="020B0604020202020204" pitchFamily="34" charset="0"/>
              </a:rPr>
              <a:t>mOsm</a:t>
            </a:r>
            <a:r>
              <a:rPr lang="en-US" dirty="0">
                <a:solidFill>
                  <a:schemeClr val="bg2">
                    <a:lumMod val="75000"/>
                  </a:schemeClr>
                </a:solidFill>
                <a:latin typeface="Arial" panose="020B0604020202020204" pitchFamily="34" charset="0"/>
                <a:cs typeface="Arial" panose="020B0604020202020204" pitchFamily="34" charset="0"/>
              </a:rPr>
              <a:t>/kg.</a:t>
            </a:r>
          </a:p>
        </p:txBody>
      </p:sp>
      <p:sp>
        <p:nvSpPr>
          <p:cNvPr id="13" name="مستطيل 12"/>
          <p:cNvSpPr/>
          <p:nvPr/>
        </p:nvSpPr>
        <p:spPr>
          <a:xfrm>
            <a:off x="468050" y="3046579"/>
            <a:ext cx="7848872" cy="1691640"/>
          </a:xfrm>
          <a:prstGeom prst="rect">
            <a:avLst/>
          </a:prstGeom>
        </p:spPr>
        <p:txBody>
          <a:bodyPr wrap="square">
            <a:spAutoFit/>
          </a:bodyPr>
          <a:lstStyle/>
          <a:p>
            <a:r>
              <a:rPr lang="en-US" sz="1300" b="1" dirty="0">
                <a:solidFill>
                  <a:schemeClr val="bg2">
                    <a:lumMod val="75000"/>
                  </a:schemeClr>
                </a:solidFill>
                <a:latin typeface="Arial" panose="020B0604020202020204" pitchFamily="34" charset="0"/>
                <a:cs typeface="Arial" panose="020B0604020202020204" pitchFamily="34" charset="0"/>
              </a:rPr>
              <a:t>1. Hypovolemic hypernatremia</a:t>
            </a:r>
            <a:r>
              <a:rPr lang="en-US" sz="1300" dirty="0">
                <a:solidFill>
                  <a:schemeClr val="bg2">
                    <a:lumMod val="75000"/>
                  </a:schemeClr>
                </a:solidFill>
                <a:latin typeface="Arial" panose="020B0604020202020204" pitchFamily="34" charset="0"/>
                <a:cs typeface="Arial" panose="020B0604020202020204" pitchFamily="34" charset="0"/>
              </a:rPr>
              <a:t>—Give isotonic </a:t>
            </a:r>
            <a:r>
              <a:rPr lang="en-US" sz="1300" dirty="0" err="1">
                <a:solidFill>
                  <a:schemeClr val="bg2">
                    <a:lumMod val="75000"/>
                  </a:schemeClr>
                </a:solidFill>
                <a:latin typeface="Arial" panose="020B0604020202020204" pitchFamily="34" charset="0"/>
                <a:cs typeface="Arial" panose="020B0604020202020204" pitchFamily="34" charset="0"/>
              </a:rPr>
              <a:t>NaCl</a:t>
            </a:r>
            <a:r>
              <a:rPr lang="en-US" sz="1300" dirty="0">
                <a:solidFill>
                  <a:schemeClr val="bg2">
                    <a:lumMod val="75000"/>
                  </a:schemeClr>
                </a:solidFill>
                <a:latin typeface="Arial" panose="020B0604020202020204" pitchFamily="34" charset="0"/>
                <a:cs typeface="Arial" panose="020B0604020202020204" pitchFamily="34" charset="0"/>
              </a:rPr>
              <a:t> to achieve </a:t>
            </a:r>
            <a:r>
              <a:rPr lang="en-US" sz="1300" dirty="0" err="1">
                <a:solidFill>
                  <a:schemeClr val="bg2">
                    <a:lumMod val="75000"/>
                  </a:schemeClr>
                </a:solidFill>
                <a:latin typeface="Arial" panose="020B0604020202020204" pitchFamily="34" charset="0"/>
                <a:cs typeface="Arial" panose="020B0604020202020204" pitchFamily="34" charset="0"/>
              </a:rPr>
              <a:t>euvolemia</a:t>
            </a:r>
            <a:r>
              <a:rPr lang="en-US" sz="1300" dirty="0">
                <a:solidFill>
                  <a:schemeClr val="bg2">
                    <a:lumMod val="75000"/>
                  </a:schemeClr>
                </a:solidFill>
                <a:latin typeface="Arial" panose="020B0604020202020204" pitchFamily="34" charset="0"/>
                <a:cs typeface="Arial" panose="020B0604020202020204" pitchFamily="34" charset="0"/>
              </a:rPr>
              <a:t> and restore hemodynamics initially. Correction of hypernatremia can wait until the patient is hemodynamically stable, then replace the free water deficit.</a:t>
            </a:r>
          </a:p>
          <a:p>
            <a:r>
              <a:rPr lang="en-US" sz="1300" b="1" dirty="0">
                <a:solidFill>
                  <a:schemeClr val="bg2">
                    <a:lumMod val="75000"/>
                  </a:schemeClr>
                </a:solidFill>
                <a:latin typeface="Arial" panose="020B0604020202020204" pitchFamily="34" charset="0"/>
                <a:cs typeface="Arial" panose="020B0604020202020204" pitchFamily="34" charset="0"/>
              </a:rPr>
              <a:t>2. Isovolemic hypernatremia</a:t>
            </a:r>
            <a:r>
              <a:rPr lang="en-US" sz="1300" dirty="0">
                <a:solidFill>
                  <a:schemeClr val="bg2">
                    <a:lumMod val="75000"/>
                  </a:schemeClr>
                </a:solidFill>
                <a:latin typeface="Arial" panose="020B0604020202020204" pitchFamily="34" charset="0"/>
                <a:cs typeface="Arial" panose="020B0604020202020204" pitchFamily="34" charset="0"/>
              </a:rPr>
              <a:t>—Patients with diabetes insipidus require vasopressin, low sodium diet, and thiazide diuretics. </a:t>
            </a:r>
            <a:r>
              <a:rPr lang="en-US" sz="1300" b="1" dirty="0">
                <a:solidFill>
                  <a:schemeClr val="accent5">
                    <a:lumMod val="90000"/>
                  </a:schemeClr>
                </a:solidFill>
                <a:latin typeface="Arial" panose="020B0604020202020204" pitchFamily="34" charset="0"/>
                <a:cs typeface="Arial" panose="020B0604020202020204" pitchFamily="34" charset="0"/>
              </a:rPr>
              <a:t>Prescribe oral fluids, or if the patient cannot drink, give D5W. </a:t>
            </a:r>
          </a:p>
          <a:p>
            <a:r>
              <a:rPr lang="en-US" sz="1300" b="1" dirty="0">
                <a:solidFill>
                  <a:schemeClr val="bg2">
                    <a:lumMod val="75000"/>
                  </a:schemeClr>
                </a:solidFill>
                <a:latin typeface="Arial" panose="020B0604020202020204" pitchFamily="34" charset="0"/>
                <a:cs typeface="Arial" panose="020B0604020202020204" pitchFamily="34" charset="0"/>
              </a:rPr>
              <a:t>3. Hypervolemic hypernatremia</a:t>
            </a:r>
            <a:r>
              <a:rPr lang="en-US" sz="1300" dirty="0">
                <a:solidFill>
                  <a:schemeClr val="bg2">
                    <a:lumMod val="75000"/>
                  </a:schemeClr>
                </a:solidFill>
                <a:latin typeface="Arial" panose="020B0604020202020204" pitchFamily="34" charset="0"/>
                <a:cs typeface="Arial" panose="020B0604020202020204" pitchFamily="34" charset="0"/>
              </a:rPr>
              <a:t>—Give diuretics (such as furosemide, to correct</a:t>
            </a:r>
          </a:p>
          <a:p>
            <a:r>
              <a:rPr lang="en-US" sz="1300" dirty="0">
                <a:solidFill>
                  <a:schemeClr val="bg2">
                    <a:lumMod val="75000"/>
                  </a:schemeClr>
                </a:solidFill>
                <a:latin typeface="Arial" panose="020B0604020202020204" pitchFamily="34" charset="0"/>
                <a:cs typeface="Arial" panose="020B0604020202020204" pitchFamily="34" charset="0"/>
              </a:rPr>
              <a:t>volume status) and D5W (to achieve normal sodium concentration) to remove</a:t>
            </a:r>
          </a:p>
          <a:p>
            <a:r>
              <a:rPr lang="en-US" sz="1300" dirty="0">
                <a:solidFill>
                  <a:schemeClr val="bg2">
                    <a:lumMod val="75000"/>
                  </a:schemeClr>
                </a:solidFill>
                <a:latin typeface="Arial" panose="020B0604020202020204" pitchFamily="34" charset="0"/>
                <a:cs typeface="Arial" panose="020B0604020202020204" pitchFamily="34" charset="0"/>
              </a:rPr>
              <a:t>excess sodium. Dialyze patients with renal failure.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83518"/>
            <a:ext cx="4032448" cy="841800"/>
          </a:xfrm>
        </p:spPr>
        <p:txBody>
          <a:bodyPr/>
          <a:lstStyle/>
          <a:p>
            <a:r>
              <a:rPr lang="en-US" dirty="0"/>
              <a:t>Calcium</a:t>
            </a:r>
            <a:r>
              <a:rPr lang="en-US" sz="1400" dirty="0"/>
              <a:t>(</a:t>
            </a:r>
            <a:r>
              <a:rPr lang="en-US" sz="1400" b="0" dirty="0"/>
              <a:t>8.5 to 10.5 mg/</a:t>
            </a:r>
            <a:r>
              <a:rPr lang="en-US" sz="1400" b="0" dirty="0" err="1"/>
              <a:t>dL</a:t>
            </a:r>
            <a:r>
              <a:rPr lang="en-US" sz="1400" dirty="0">
                <a:solidFill>
                  <a:schemeClr val="accent5"/>
                </a:solidFill>
              </a:rPr>
              <a:t>)</a:t>
            </a:r>
            <a:endParaRPr lang="en-US" dirty="0">
              <a:solidFill>
                <a:schemeClr val="accent5"/>
              </a:solidFill>
            </a:endParaRPr>
          </a:p>
        </p:txBody>
      </p:sp>
      <p:sp>
        <p:nvSpPr>
          <p:cNvPr id="4" name="مربع نص 3"/>
          <p:cNvSpPr txBox="1"/>
          <p:nvPr/>
        </p:nvSpPr>
        <p:spPr>
          <a:xfrm>
            <a:off x="827584" y="1325318"/>
            <a:ext cx="7488832" cy="523220"/>
          </a:xfrm>
          <a:prstGeom prst="rect">
            <a:avLst/>
          </a:prstGeom>
          <a:noFill/>
        </p:spPr>
        <p:txBody>
          <a:bodyPr wrap="square" rtlCol="0">
            <a:spAutoFit/>
          </a:bodyPr>
          <a:lstStyle/>
          <a:p>
            <a:r>
              <a:rPr lang="en-US" dirty="0">
                <a:solidFill>
                  <a:schemeClr val="bg2">
                    <a:lumMod val="75000"/>
                  </a:schemeClr>
                </a:solidFill>
                <a:latin typeface="Barlow" panose="00000500000000000000" charset="0"/>
              </a:rPr>
              <a:t>Calcium balance is regulated by </a:t>
            </a:r>
            <a:r>
              <a:rPr lang="en-US" b="1" dirty="0">
                <a:solidFill>
                  <a:schemeClr val="bg2">
                    <a:lumMod val="75000"/>
                  </a:schemeClr>
                </a:solidFill>
                <a:latin typeface="Barlow" panose="00000500000000000000" charset="0"/>
              </a:rPr>
              <a:t>hormonal control</a:t>
            </a:r>
            <a:r>
              <a:rPr lang="en-US" dirty="0">
                <a:solidFill>
                  <a:schemeClr val="bg2">
                    <a:lumMod val="75000"/>
                  </a:schemeClr>
                </a:solidFill>
                <a:latin typeface="Barlow" panose="00000500000000000000" charset="0"/>
              </a:rPr>
              <a:t>, but the levels are also affected by </a:t>
            </a:r>
            <a:r>
              <a:rPr lang="en-US" b="1" dirty="0">
                <a:solidFill>
                  <a:schemeClr val="bg2">
                    <a:lumMod val="75000"/>
                  </a:schemeClr>
                </a:solidFill>
                <a:latin typeface="Barlow" panose="00000500000000000000" charset="0"/>
              </a:rPr>
              <a:t>albumin</a:t>
            </a:r>
            <a:r>
              <a:rPr lang="en-US" dirty="0">
                <a:solidFill>
                  <a:schemeClr val="bg2">
                    <a:lumMod val="75000"/>
                  </a:schemeClr>
                </a:solidFill>
                <a:latin typeface="Barlow" panose="00000500000000000000" charset="0"/>
              </a:rPr>
              <a:t> and </a:t>
            </a:r>
            <a:r>
              <a:rPr lang="en-US" b="1" dirty="0" err="1">
                <a:solidFill>
                  <a:schemeClr val="bg2">
                    <a:lumMod val="75000"/>
                  </a:schemeClr>
                </a:solidFill>
                <a:latin typeface="Barlow" panose="00000500000000000000" charset="0"/>
              </a:rPr>
              <a:t>pH</a:t>
            </a:r>
            <a:r>
              <a:rPr lang="en-US" dirty="0" err="1">
                <a:solidFill>
                  <a:schemeClr val="bg2">
                    <a:lumMod val="75000"/>
                  </a:schemeClr>
                </a:solidFill>
                <a:latin typeface="Barlow" panose="00000500000000000000" charset="0"/>
              </a:rPr>
              <a:t>.</a:t>
            </a:r>
            <a:endParaRPr lang="en-US" dirty="0">
              <a:solidFill>
                <a:schemeClr val="bg2">
                  <a:lumMod val="75000"/>
                </a:schemeClr>
              </a:solidFill>
              <a:latin typeface="Barlow" panose="00000500000000000000" charset="0"/>
            </a:endParaRPr>
          </a:p>
        </p:txBody>
      </p:sp>
      <p:sp>
        <p:nvSpPr>
          <p:cNvPr id="7" name="مستطيل 6"/>
          <p:cNvSpPr/>
          <p:nvPr/>
        </p:nvSpPr>
        <p:spPr>
          <a:xfrm>
            <a:off x="683568" y="1848538"/>
            <a:ext cx="3600400" cy="2769989"/>
          </a:xfrm>
          <a:prstGeom prst="rect">
            <a:avLst/>
          </a:prstGeom>
        </p:spPr>
        <p:txBody>
          <a:bodyPr wrap="square">
            <a:spAutoFit/>
          </a:bodyPr>
          <a:lstStyle/>
          <a:p>
            <a:r>
              <a:rPr lang="en-US" sz="1800" b="1" dirty="0">
                <a:solidFill>
                  <a:schemeClr val="accent5">
                    <a:lumMod val="90000"/>
                  </a:schemeClr>
                </a:solidFill>
                <a:latin typeface="Barlow" panose="00000500000000000000" charset="0"/>
              </a:rPr>
              <a:t>Albumin</a:t>
            </a:r>
          </a:p>
          <a:p>
            <a:r>
              <a:rPr lang="en-US" sz="1300" dirty="0">
                <a:solidFill>
                  <a:schemeClr val="bg2">
                    <a:lumMod val="75000"/>
                  </a:schemeClr>
                </a:solidFill>
                <a:latin typeface="Barlow" panose="00000500000000000000" charset="0"/>
              </a:rPr>
              <a:t>Calcium in plasma exists in two forms:</a:t>
            </a:r>
          </a:p>
          <a:p>
            <a:r>
              <a:rPr lang="en-US" sz="1300" b="1" dirty="0">
                <a:solidFill>
                  <a:srgbClr val="0070C0"/>
                </a:solidFill>
                <a:latin typeface="Barlow" panose="00000500000000000000" charset="0"/>
              </a:rPr>
              <a:t>Protein-bound form:</a:t>
            </a:r>
            <a:r>
              <a:rPr lang="en-US" sz="1300" dirty="0">
                <a:solidFill>
                  <a:srgbClr val="0070C0"/>
                </a:solidFill>
                <a:latin typeface="Barlow" panose="00000500000000000000" charset="0"/>
              </a:rPr>
              <a:t> </a:t>
            </a:r>
            <a:r>
              <a:rPr lang="en-US" sz="1300" dirty="0">
                <a:solidFill>
                  <a:schemeClr val="bg2">
                    <a:lumMod val="75000"/>
                  </a:schemeClr>
                </a:solidFill>
                <a:latin typeface="Barlow" panose="00000500000000000000" charset="0"/>
              </a:rPr>
              <a:t>most calcium ions are bound to albumin, so the total calcium concentration fluctuates with the protein (albumin) concentration.</a:t>
            </a:r>
          </a:p>
          <a:p>
            <a:r>
              <a:rPr lang="en-US" sz="1300" b="1" dirty="0">
                <a:solidFill>
                  <a:srgbClr val="0070C0"/>
                </a:solidFill>
                <a:latin typeface="Barlow" panose="00000500000000000000" charset="0"/>
              </a:rPr>
              <a:t>Free ionized form: </a:t>
            </a:r>
            <a:r>
              <a:rPr lang="en-US" sz="1300" b="1" dirty="0">
                <a:solidFill>
                  <a:schemeClr val="bg2">
                    <a:lumMod val="75000"/>
                  </a:schemeClr>
                </a:solidFill>
                <a:latin typeface="Barlow" panose="00000500000000000000" charset="0"/>
              </a:rPr>
              <a:t>physiologically active </a:t>
            </a:r>
            <a:r>
              <a:rPr lang="en-US" sz="1300" dirty="0">
                <a:solidFill>
                  <a:schemeClr val="bg2">
                    <a:lumMod val="75000"/>
                  </a:schemeClr>
                </a:solidFill>
                <a:latin typeface="Barlow" panose="00000500000000000000" charset="0"/>
              </a:rPr>
              <a:t>fraction; under tight hormonal control (PTH), </a:t>
            </a:r>
            <a:r>
              <a:rPr lang="en-US" sz="1300" b="1" dirty="0">
                <a:solidFill>
                  <a:schemeClr val="bg2">
                    <a:lumMod val="75000"/>
                  </a:schemeClr>
                </a:solidFill>
                <a:latin typeface="Barlow" panose="00000500000000000000" charset="0"/>
              </a:rPr>
              <a:t>independent of albumin levels.</a:t>
            </a:r>
          </a:p>
          <a:p>
            <a:r>
              <a:rPr lang="en-US" sz="1300" dirty="0">
                <a:solidFill>
                  <a:schemeClr val="bg2">
                    <a:lumMod val="75000"/>
                  </a:schemeClr>
                </a:solidFill>
                <a:latin typeface="Barlow" panose="00000500000000000000" charset="0"/>
              </a:rPr>
              <a:t>In hypoalbuminemia, the total calcium is low, but ionized calcium is normal, and can be estimated by the following formula:</a:t>
            </a:r>
          </a:p>
          <a:p>
            <a:r>
              <a:rPr lang="en-US" sz="1300" dirty="0">
                <a:solidFill>
                  <a:schemeClr val="bg2">
                    <a:lumMod val="75000"/>
                  </a:schemeClr>
                </a:solidFill>
                <a:latin typeface="Barlow" panose="00000500000000000000" charset="0"/>
              </a:rPr>
              <a:t> total calcium—(serum albumin ×0.8).</a:t>
            </a:r>
          </a:p>
        </p:txBody>
      </p:sp>
      <p:sp>
        <p:nvSpPr>
          <p:cNvPr id="8" name="مستطيل 7"/>
          <p:cNvSpPr/>
          <p:nvPr/>
        </p:nvSpPr>
        <p:spPr>
          <a:xfrm>
            <a:off x="4597000" y="1791241"/>
            <a:ext cx="4206581" cy="1369606"/>
          </a:xfrm>
          <a:prstGeom prst="rect">
            <a:avLst/>
          </a:prstGeom>
        </p:spPr>
        <p:txBody>
          <a:bodyPr wrap="square">
            <a:spAutoFit/>
          </a:bodyPr>
          <a:lstStyle/>
          <a:p>
            <a:r>
              <a:rPr lang="en-US" sz="1800" b="1" dirty="0">
                <a:solidFill>
                  <a:schemeClr val="accent5">
                    <a:lumMod val="90000"/>
                  </a:schemeClr>
                </a:solidFill>
                <a:latin typeface="Barlow" panose="00000500000000000000" charset="0"/>
              </a:rPr>
              <a:t>pH</a:t>
            </a:r>
          </a:p>
          <a:p>
            <a:r>
              <a:rPr lang="en-US" sz="1300" dirty="0">
                <a:solidFill>
                  <a:schemeClr val="bg2">
                    <a:lumMod val="75000"/>
                  </a:schemeClr>
                </a:solidFill>
                <a:latin typeface="Barlow" panose="00000500000000000000" charset="0"/>
              </a:rPr>
              <a:t>An </a:t>
            </a:r>
            <a:r>
              <a:rPr lang="en-US" sz="1300" b="1" dirty="0">
                <a:solidFill>
                  <a:schemeClr val="bg2">
                    <a:lumMod val="75000"/>
                  </a:schemeClr>
                </a:solidFill>
                <a:latin typeface="Barlow" panose="00000500000000000000" charset="0"/>
              </a:rPr>
              <a:t>increase in pH increases the binding of calcium to albumin</a:t>
            </a:r>
            <a:r>
              <a:rPr lang="en-US" sz="1300" dirty="0">
                <a:solidFill>
                  <a:schemeClr val="bg2">
                    <a:lumMod val="75000"/>
                  </a:schemeClr>
                </a:solidFill>
                <a:latin typeface="Barlow" panose="00000500000000000000" charset="0"/>
              </a:rPr>
              <a:t>. Therefore, in alkalemic states (especially acute</a:t>
            </a:r>
          </a:p>
          <a:p>
            <a:r>
              <a:rPr lang="en-US" sz="1300" dirty="0">
                <a:solidFill>
                  <a:schemeClr val="bg2">
                    <a:lumMod val="75000"/>
                  </a:schemeClr>
                </a:solidFill>
                <a:latin typeface="Barlow" panose="00000500000000000000" charset="0"/>
              </a:rPr>
              <a:t>respiratory alkalosis), total calcium is normal, but ionized calcium is low and the patient frequently manifests the signs and symptoms of hypocalcemia..</a:t>
            </a:r>
          </a:p>
        </p:txBody>
      </p:sp>
      <p:sp>
        <p:nvSpPr>
          <p:cNvPr id="9" name="مستطيل 8"/>
          <p:cNvSpPr/>
          <p:nvPr/>
        </p:nvSpPr>
        <p:spPr>
          <a:xfrm>
            <a:off x="4572000" y="3363838"/>
            <a:ext cx="4338322" cy="969496"/>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Hormonal Control</a:t>
            </a:r>
          </a:p>
          <a:p>
            <a:r>
              <a:rPr lang="en-US" sz="1300" dirty="0">
                <a:solidFill>
                  <a:schemeClr val="bg2">
                    <a:lumMod val="75000"/>
                  </a:schemeClr>
                </a:solidFill>
                <a:latin typeface="Barlow" panose="00000500000000000000" charset="0"/>
              </a:rPr>
              <a:t>Maintenance of calcium balance is a function of PTH , calcitonin, and   vitamin D, and their target organs bone,</a:t>
            </a:r>
          </a:p>
          <a:p>
            <a:r>
              <a:rPr lang="en-US" sz="1300" dirty="0">
                <a:solidFill>
                  <a:schemeClr val="bg2">
                    <a:lumMod val="75000"/>
                  </a:schemeClr>
                </a:solidFill>
                <a:latin typeface="Barlow" panose="00000500000000000000" charset="0"/>
              </a:rPr>
              <a:t>kidney, and gut.</a:t>
            </a:r>
          </a:p>
        </p:txBody>
      </p:sp>
      <p:cxnSp>
        <p:nvCxnSpPr>
          <p:cNvPr id="11" name="رابط كسهم مستقيم 10"/>
          <p:cNvCxnSpPr/>
          <p:nvPr/>
        </p:nvCxnSpPr>
        <p:spPr>
          <a:xfrm flipV="1">
            <a:off x="8388424" y="3651870"/>
            <a:ext cx="0" cy="196716"/>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V="1">
            <a:off x="5796136" y="3848586"/>
            <a:ext cx="0" cy="23533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4597000" y="3898386"/>
            <a:ext cx="0" cy="23533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8160" y="-92546"/>
            <a:ext cx="4032448" cy="841800"/>
          </a:xfrm>
        </p:spPr>
        <p:txBody>
          <a:bodyPr/>
          <a:lstStyle/>
          <a:p>
            <a:r>
              <a:rPr lang="en-US" dirty="0"/>
              <a:t>Calcium</a:t>
            </a:r>
            <a:r>
              <a:rPr lang="en-US" sz="1400" dirty="0"/>
              <a:t>(</a:t>
            </a:r>
            <a:r>
              <a:rPr lang="en-US" sz="1400" b="0" dirty="0"/>
              <a:t>8.5 to 10.5 mg/</a:t>
            </a:r>
            <a:r>
              <a:rPr lang="en-US" sz="1400" b="0" dirty="0" err="1"/>
              <a:t>dL</a:t>
            </a:r>
            <a:r>
              <a:rPr lang="en-US" sz="1400" dirty="0">
                <a:solidFill>
                  <a:schemeClr val="accent5"/>
                </a:solidFill>
              </a:rPr>
              <a:t>)</a:t>
            </a:r>
            <a:endParaRPr lang="en-US" dirty="0">
              <a:solidFill>
                <a:schemeClr val="accent5"/>
              </a:solidFill>
            </a:endParaRPr>
          </a:p>
        </p:txBody>
      </p:sp>
      <p:sp>
        <p:nvSpPr>
          <p:cNvPr id="7" name="مستطيل 6"/>
          <p:cNvSpPr/>
          <p:nvPr/>
        </p:nvSpPr>
        <p:spPr>
          <a:xfrm>
            <a:off x="-9872" y="1275606"/>
            <a:ext cx="3960440" cy="2800767"/>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HYPOcalcemia</a:t>
            </a:r>
          </a:p>
          <a:p>
            <a:pPr algn="ctr"/>
            <a:endParaRPr lang="en-US" sz="1800" b="1" dirty="0">
              <a:solidFill>
                <a:schemeClr val="accent5">
                  <a:lumMod val="90000"/>
                </a:schemeClr>
              </a:solidFill>
              <a:latin typeface="Barlow" panose="00000500000000000000" charset="0"/>
            </a:endParaRPr>
          </a:p>
          <a:p>
            <a:r>
              <a:rPr lang="en-US" b="1" dirty="0">
                <a:solidFill>
                  <a:schemeClr val="bg2">
                    <a:lumMod val="75000"/>
                  </a:schemeClr>
                </a:solidFill>
                <a:latin typeface="Barlow" panose="00000500000000000000" charset="0"/>
              </a:rPr>
              <a:t>1.  Hypoparathyroidism</a:t>
            </a:r>
            <a:r>
              <a:rPr lang="en-US" dirty="0">
                <a:solidFill>
                  <a:schemeClr val="bg2">
                    <a:lumMod val="75000"/>
                  </a:schemeClr>
                </a:solidFill>
                <a:latin typeface="Barlow" panose="00000500000000000000" charset="0"/>
              </a:rPr>
              <a:t> (most common cause)</a:t>
            </a:r>
          </a:p>
          <a:p>
            <a:r>
              <a:rPr lang="en-US" b="1" dirty="0">
                <a:solidFill>
                  <a:schemeClr val="bg2">
                    <a:lumMod val="75000"/>
                  </a:schemeClr>
                </a:solidFill>
                <a:latin typeface="Barlow" panose="00000500000000000000" charset="0"/>
              </a:rPr>
              <a:t>2. Renal insufficiency/ pancreatitis</a:t>
            </a:r>
          </a:p>
          <a:p>
            <a:r>
              <a:rPr lang="en-US" b="1" dirty="0">
                <a:solidFill>
                  <a:schemeClr val="bg2">
                    <a:lumMod val="75000"/>
                  </a:schemeClr>
                </a:solidFill>
                <a:latin typeface="Barlow" panose="00000500000000000000" charset="0"/>
              </a:rPr>
              <a:t>3.</a:t>
            </a:r>
            <a:r>
              <a:rPr lang="en-US" dirty="0">
                <a:solidFill>
                  <a:schemeClr val="bg2">
                    <a:lumMod val="75000"/>
                  </a:schemeClr>
                </a:solidFill>
                <a:latin typeface="Barlow" panose="00000500000000000000" charset="0"/>
              </a:rPr>
              <a:t> </a:t>
            </a:r>
            <a:r>
              <a:rPr lang="en-US" b="1" dirty="0">
                <a:solidFill>
                  <a:schemeClr val="bg2">
                    <a:lumMod val="75000"/>
                  </a:schemeClr>
                </a:solidFill>
                <a:latin typeface="Barlow" panose="00000500000000000000" charset="0"/>
              </a:rPr>
              <a:t>Hyperphosphatemia </a:t>
            </a:r>
          </a:p>
          <a:p>
            <a:r>
              <a:rPr lang="en-US" b="1" dirty="0">
                <a:solidFill>
                  <a:schemeClr val="bg2">
                    <a:lumMod val="75000"/>
                  </a:schemeClr>
                </a:solidFill>
                <a:latin typeface="Barlow" panose="00000500000000000000" charset="0"/>
              </a:rPr>
              <a:t>4.</a:t>
            </a:r>
            <a:r>
              <a:rPr lang="en-US" dirty="0">
                <a:solidFill>
                  <a:schemeClr val="bg2">
                    <a:lumMod val="75000"/>
                  </a:schemeClr>
                </a:solidFill>
                <a:latin typeface="Barlow" panose="00000500000000000000" charset="0"/>
              </a:rPr>
              <a:t> </a:t>
            </a:r>
            <a:r>
              <a:rPr lang="en-US" b="1" dirty="0">
                <a:solidFill>
                  <a:schemeClr val="bg2">
                    <a:lumMod val="75000"/>
                  </a:schemeClr>
                </a:solidFill>
                <a:latin typeface="Barlow" panose="00000500000000000000" charset="0"/>
              </a:rPr>
              <a:t>Hypomagnesemia—results</a:t>
            </a:r>
            <a:r>
              <a:rPr lang="en-US" dirty="0">
                <a:solidFill>
                  <a:schemeClr val="bg2">
                    <a:lumMod val="75000"/>
                  </a:schemeClr>
                </a:solidFill>
                <a:latin typeface="Barlow" panose="00000500000000000000" charset="0"/>
              </a:rPr>
              <a:t> in decreased PTH secretion. </a:t>
            </a:r>
          </a:p>
          <a:p>
            <a:r>
              <a:rPr lang="en-US" b="1" dirty="0">
                <a:solidFill>
                  <a:schemeClr val="bg2">
                    <a:lumMod val="75000"/>
                  </a:schemeClr>
                </a:solidFill>
                <a:latin typeface="Barlow" panose="00000500000000000000" charset="0"/>
              </a:rPr>
              <a:t>5.</a:t>
            </a:r>
            <a:r>
              <a:rPr lang="en-US" dirty="0">
                <a:solidFill>
                  <a:schemeClr val="bg2">
                    <a:lumMod val="75000"/>
                  </a:schemeClr>
                </a:solidFill>
                <a:latin typeface="Barlow" panose="00000500000000000000" charset="0"/>
              </a:rPr>
              <a:t> </a:t>
            </a:r>
            <a:r>
              <a:rPr lang="en-US" b="1" dirty="0">
                <a:solidFill>
                  <a:schemeClr val="bg2">
                    <a:lumMod val="75000"/>
                  </a:schemeClr>
                </a:solidFill>
                <a:latin typeface="Barlow" panose="00000500000000000000" charset="0"/>
              </a:rPr>
              <a:t>Alkalemia</a:t>
            </a:r>
            <a:r>
              <a:rPr lang="en-US" dirty="0">
                <a:solidFill>
                  <a:schemeClr val="bg2">
                    <a:lumMod val="75000"/>
                  </a:schemeClr>
                </a:solidFill>
                <a:latin typeface="Barlow" panose="00000500000000000000" charset="0"/>
              </a:rPr>
              <a:t>— increase in pH causes increased calcium binding, serum levels will be normal but clinically important as ionized fraction is low</a:t>
            </a:r>
          </a:p>
          <a:p>
            <a:r>
              <a:rPr lang="en-US" b="1" dirty="0">
                <a:solidFill>
                  <a:schemeClr val="bg2">
                    <a:lumMod val="75000"/>
                  </a:schemeClr>
                </a:solidFill>
                <a:latin typeface="Barlow" panose="00000500000000000000" charset="0"/>
              </a:rPr>
              <a:t>6.</a:t>
            </a:r>
            <a:r>
              <a:rPr lang="en-US" dirty="0">
                <a:solidFill>
                  <a:schemeClr val="bg2">
                    <a:lumMod val="75000"/>
                  </a:schemeClr>
                </a:solidFill>
                <a:latin typeface="Barlow" panose="00000500000000000000" charset="0"/>
              </a:rPr>
              <a:t> </a:t>
            </a:r>
            <a:r>
              <a:rPr lang="en-US" b="1" dirty="0">
                <a:solidFill>
                  <a:schemeClr val="bg2">
                    <a:lumMod val="75000"/>
                  </a:schemeClr>
                </a:solidFill>
                <a:latin typeface="Barlow" panose="00000500000000000000" charset="0"/>
              </a:rPr>
              <a:t>Blood transfusion</a:t>
            </a:r>
            <a:r>
              <a:rPr lang="en-US" dirty="0">
                <a:solidFill>
                  <a:schemeClr val="bg2">
                    <a:lumMod val="75000"/>
                  </a:schemeClr>
                </a:solidFill>
                <a:latin typeface="Barlow" panose="00000500000000000000" charset="0"/>
              </a:rPr>
              <a:t> (with citrated blood)—calcium binds to citrate </a:t>
            </a:r>
            <a:endParaRPr lang="en-US" b="1" dirty="0">
              <a:solidFill>
                <a:schemeClr val="bg2">
                  <a:lumMod val="75000"/>
                </a:schemeClr>
              </a:solidFill>
              <a:latin typeface="Barlow" panose="00000500000000000000" charset="0"/>
            </a:endParaRPr>
          </a:p>
        </p:txBody>
      </p:sp>
      <p:sp>
        <p:nvSpPr>
          <p:cNvPr id="8" name="مستطيل 7"/>
          <p:cNvSpPr/>
          <p:nvPr/>
        </p:nvSpPr>
        <p:spPr>
          <a:xfrm>
            <a:off x="4310608" y="1275606"/>
            <a:ext cx="3672408" cy="1661993"/>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HYPERcalcemia</a:t>
            </a:r>
          </a:p>
          <a:p>
            <a:endParaRPr lang="en-US" b="1" dirty="0">
              <a:solidFill>
                <a:schemeClr val="accent5">
                  <a:lumMod val="90000"/>
                </a:schemeClr>
              </a:solidFill>
              <a:latin typeface="Barlow" panose="00000500000000000000" charset="0"/>
            </a:endParaRPr>
          </a:p>
          <a:p>
            <a:r>
              <a:rPr lang="en-US" b="1" dirty="0">
                <a:solidFill>
                  <a:schemeClr val="bg2">
                    <a:lumMod val="75000"/>
                  </a:schemeClr>
                </a:solidFill>
                <a:latin typeface="Barlow" panose="00000500000000000000" charset="0"/>
              </a:rPr>
              <a:t>1.  Hyperparathyroidism </a:t>
            </a:r>
            <a:r>
              <a:rPr lang="en-US" dirty="0">
                <a:solidFill>
                  <a:schemeClr val="bg2">
                    <a:lumMod val="75000"/>
                  </a:schemeClr>
                </a:solidFill>
                <a:latin typeface="Barlow" panose="00000500000000000000" charset="0"/>
              </a:rPr>
              <a:t>(most common cause in outpatients)</a:t>
            </a:r>
          </a:p>
          <a:p>
            <a:r>
              <a:rPr lang="en-US" b="1" dirty="0">
                <a:solidFill>
                  <a:schemeClr val="bg2">
                    <a:lumMod val="75000"/>
                  </a:schemeClr>
                </a:solidFill>
                <a:latin typeface="Barlow" panose="00000500000000000000" charset="0"/>
              </a:rPr>
              <a:t>2. Malignancies</a:t>
            </a:r>
            <a:r>
              <a:rPr lang="en-US" dirty="0">
                <a:solidFill>
                  <a:schemeClr val="bg2">
                    <a:lumMod val="75000"/>
                  </a:schemeClr>
                </a:solidFill>
                <a:latin typeface="Barlow" panose="00000500000000000000" charset="0"/>
              </a:rPr>
              <a:t> (most common cause in inpatients) -- bony metastases, Multiple Myeloma</a:t>
            </a:r>
          </a:p>
        </p:txBody>
      </p:sp>
      <p:sp>
        <p:nvSpPr>
          <p:cNvPr id="13" name="مربع نص 12"/>
          <p:cNvSpPr txBox="1"/>
          <p:nvPr/>
        </p:nvSpPr>
        <p:spPr>
          <a:xfrm>
            <a:off x="387253" y="719325"/>
            <a:ext cx="1584176" cy="430887"/>
          </a:xfrm>
          <a:prstGeom prst="rect">
            <a:avLst/>
          </a:prstGeom>
          <a:noFill/>
        </p:spPr>
        <p:txBody>
          <a:bodyPr wrap="square" rtlCol="0">
            <a:spAutoFit/>
          </a:bodyPr>
          <a:lstStyle/>
          <a:p>
            <a:r>
              <a:rPr lang="en-US" sz="2200" b="1" dirty="0">
                <a:solidFill>
                  <a:schemeClr val="bg2">
                    <a:lumMod val="75000"/>
                  </a:schemeClr>
                </a:solidFill>
              </a:rPr>
              <a:t>Causes</a:t>
            </a:r>
          </a:p>
        </p:txBody>
      </p:sp>
      <p:cxnSp>
        <p:nvCxnSpPr>
          <p:cNvPr id="14" name="رابط مستقيم 13"/>
          <p:cNvCxnSpPr/>
          <p:nvPr/>
        </p:nvCxnSpPr>
        <p:spPr>
          <a:xfrm flipV="1">
            <a:off x="278160" y="1135140"/>
            <a:ext cx="1692188" cy="1507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23478"/>
            <a:ext cx="4032448" cy="841800"/>
          </a:xfrm>
        </p:spPr>
        <p:txBody>
          <a:bodyPr/>
          <a:lstStyle/>
          <a:p>
            <a:r>
              <a:rPr lang="en-US" dirty="0"/>
              <a:t>Calcium</a:t>
            </a:r>
            <a:r>
              <a:rPr lang="en-US" sz="1400" dirty="0"/>
              <a:t>(</a:t>
            </a:r>
            <a:r>
              <a:rPr lang="en-US" sz="1400" b="0" dirty="0"/>
              <a:t>8.5 to 10.5 mg/</a:t>
            </a:r>
            <a:r>
              <a:rPr lang="en-US" sz="1400" b="0" dirty="0" err="1"/>
              <a:t>dL</a:t>
            </a:r>
            <a:r>
              <a:rPr lang="en-US" sz="1400" dirty="0">
                <a:solidFill>
                  <a:schemeClr val="accent5"/>
                </a:solidFill>
              </a:rPr>
              <a:t>)</a:t>
            </a:r>
            <a:endParaRPr lang="en-US" dirty="0">
              <a:solidFill>
                <a:schemeClr val="accent5"/>
              </a:solidFill>
            </a:endParaRPr>
          </a:p>
        </p:txBody>
      </p:sp>
      <p:sp>
        <p:nvSpPr>
          <p:cNvPr id="7" name="مستطيل 6"/>
          <p:cNvSpPr/>
          <p:nvPr/>
        </p:nvSpPr>
        <p:spPr>
          <a:xfrm>
            <a:off x="107504" y="1537796"/>
            <a:ext cx="3960440" cy="2800767"/>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HYPOcalcemia</a:t>
            </a:r>
          </a:p>
          <a:p>
            <a:pPr algn="ctr"/>
            <a:endParaRPr lang="en-US" sz="1800" b="1" dirty="0">
              <a:solidFill>
                <a:schemeClr val="bg2">
                  <a:lumMod val="75000"/>
                </a:schemeClr>
              </a:solidFill>
              <a:latin typeface="Barlow" panose="00000500000000000000" charset="0"/>
            </a:endParaRPr>
          </a:p>
          <a:p>
            <a:r>
              <a:rPr lang="en-US" dirty="0">
                <a:solidFill>
                  <a:schemeClr val="bg2">
                    <a:lumMod val="75000"/>
                  </a:schemeClr>
                </a:solidFill>
                <a:latin typeface="Barlow" panose="00000500000000000000" charset="0"/>
              </a:rPr>
              <a:t>1. Asymptomatic</a:t>
            </a:r>
          </a:p>
          <a:p>
            <a:r>
              <a:rPr lang="en-US" dirty="0">
                <a:solidFill>
                  <a:schemeClr val="bg2">
                    <a:lumMod val="75000"/>
                  </a:schemeClr>
                </a:solidFill>
                <a:latin typeface="Barlow" panose="00000500000000000000" charset="0"/>
              </a:rPr>
              <a:t>2. Rickets and osteomalacia</a:t>
            </a:r>
          </a:p>
          <a:p>
            <a:r>
              <a:rPr lang="en-US" dirty="0">
                <a:solidFill>
                  <a:schemeClr val="bg2">
                    <a:lumMod val="75000"/>
                  </a:schemeClr>
                </a:solidFill>
                <a:latin typeface="Barlow" panose="00000500000000000000" charset="0"/>
              </a:rPr>
              <a:t>3. Increased neuromuscular irritability</a:t>
            </a:r>
          </a:p>
          <a:p>
            <a:r>
              <a:rPr lang="en-US" dirty="0">
                <a:solidFill>
                  <a:schemeClr val="bg2">
                    <a:lumMod val="75000"/>
                  </a:schemeClr>
                </a:solidFill>
                <a:latin typeface="Barlow" panose="00000500000000000000" charset="0"/>
              </a:rPr>
              <a:t>Numbness /tingling /tetany /</a:t>
            </a:r>
          </a:p>
          <a:p>
            <a:r>
              <a:rPr lang="en-US" dirty="0">
                <a:solidFill>
                  <a:schemeClr val="bg2">
                    <a:lumMod val="75000"/>
                  </a:schemeClr>
                </a:solidFill>
                <a:latin typeface="Barlow" panose="00000500000000000000" charset="0"/>
              </a:rPr>
              <a:t>Hyperactive deep tendon reflexes</a:t>
            </a:r>
          </a:p>
          <a:p>
            <a:r>
              <a:rPr lang="en-US" dirty="0">
                <a:solidFill>
                  <a:schemeClr val="bg2">
                    <a:lumMod val="75000"/>
                  </a:schemeClr>
                </a:solidFill>
                <a:latin typeface="Barlow" panose="00000500000000000000" charset="0"/>
              </a:rPr>
              <a:t>4. Cardiac manifestations</a:t>
            </a:r>
          </a:p>
          <a:p>
            <a:r>
              <a:rPr lang="en-US" dirty="0">
                <a:solidFill>
                  <a:schemeClr val="bg2">
                    <a:lumMod val="75000"/>
                  </a:schemeClr>
                </a:solidFill>
                <a:latin typeface="Barlow" panose="00000500000000000000" charset="0"/>
              </a:rPr>
              <a:t>a. Arrhythmias</a:t>
            </a:r>
          </a:p>
          <a:p>
            <a:r>
              <a:rPr lang="en-US" dirty="0">
                <a:solidFill>
                  <a:schemeClr val="bg2">
                    <a:lumMod val="75000"/>
                  </a:schemeClr>
                </a:solidFill>
                <a:latin typeface="Barlow" panose="00000500000000000000" charset="0"/>
              </a:rPr>
              <a:t>b. Prolonged QT interval on ECG—hypocalcemia should always be in the differential diagnosis for a prolonged QT interval</a:t>
            </a:r>
            <a:endParaRPr lang="en-US" b="1" dirty="0">
              <a:solidFill>
                <a:schemeClr val="bg2">
                  <a:lumMod val="75000"/>
                </a:schemeClr>
              </a:solidFill>
              <a:latin typeface="Barlow" panose="00000500000000000000" charset="0"/>
            </a:endParaRPr>
          </a:p>
        </p:txBody>
      </p:sp>
      <p:sp>
        <p:nvSpPr>
          <p:cNvPr id="8" name="مستطيل 7"/>
          <p:cNvSpPr/>
          <p:nvPr/>
        </p:nvSpPr>
        <p:spPr>
          <a:xfrm>
            <a:off x="5004048" y="1537796"/>
            <a:ext cx="3168352" cy="1661993"/>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HYPERcalcemia</a:t>
            </a:r>
          </a:p>
          <a:p>
            <a:endParaRPr lang="en-US" b="1" dirty="0">
              <a:solidFill>
                <a:schemeClr val="bg2">
                  <a:lumMod val="75000"/>
                </a:schemeClr>
              </a:solidFill>
              <a:latin typeface="Barlow" panose="00000500000000000000" charset="0"/>
            </a:endParaRPr>
          </a:p>
          <a:p>
            <a:r>
              <a:rPr lang="en-US" dirty="0">
                <a:solidFill>
                  <a:schemeClr val="bg2">
                    <a:lumMod val="75000"/>
                  </a:schemeClr>
                </a:solidFill>
                <a:latin typeface="Barlow" panose="00000500000000000000" charset="0"/>
              </a:rPr>
              <a:t>“Stones”</a:t>
            </a:r>
          </a:p>
          <a:p>
            <a:r>
              <a:rPr lang="en-US" dirty="0">
                <a:solidFill>
                  <a:schemeClr val="bg2">
                    <a:lumMod val="75000"/>
                  </a:schemeClr>
                </a:solidFill>
                <a:latin typeface="Barlow" panose="00000500000000000000" charset="0"/>
              </a:rPr>
              <a:t>“Bones” </a:t>
            </a:r>
          </a:p>
          <a:p>
            <a:r>
              <a:rPr lang="en-US" dirty="0">
                <a:solidFill>
                  <a:schemeClr val="bg2">
                    <a:lumMod val="75000"/>
                  </a:schemeClr>
                </a:solidFill>
                <a:latin typeface="Barlow" panose="00000500000000000000" charset="0"/>
              </a:rPr>
              <a:t>“Grunts and groans” </a:t>
            </a:r>
          </a:p>
          <a:p>
            <a:r>
              <a:rPr lang="en-US" dirty="0">
                <a:solidFill>
                  <a:schemeClr val="bg2">
                    <a:lumMod val="75000"/>
                  </a:schemeClr>
                </a:solidFill>
                <a:latin typeface="Barlow" panose="00000500000000000000" charset="0"/>
              </a:rPr>
              <a:t>“Psychiatric overtones”</a:t>
            </a:r>
          </a:p>
          <a:p>
            <a:r>
              <a:rPr lang="en-US" dirty="0">
                <a:solidFill>
                  <a:schemeClr val="bg2">
                    <a:lumMod val="75000"/>
                  </a:schemeClr>
                </a:solidFill>
                <a:latin typeface="Barlow" panose="00000500000000000000" charset="0"/>
              </a:rPr>
              <a:t>“ECG—shortened QT interval”</a:t>
            </a:r>
          </a:p>
        </p:txBody>
      </p:sp>
      <p:sp>
        <p:nvSpPr>
          <p:cNvPr id="13" name="مربع نص 12"/>
          <p:cNvSpPr txBox="1"/>
          <p:nvPr/>
        </p:nvSpPr>
        <p:spPr>
          <a:xfrm>
            <a:off x="251520" y="935349"/>
            <a:ext cx="2483195" cy="430887"/>
          </a:xfrm>
          <a:prstGeom prst="rect">
            <a:avLst/>
          </a:prstGeom>
          <a:noFill/>
        </p:spPr>
        <p:txBody>
          <a:bodyPr wrap="square" rtlCol="0">
            <a:spAutoFit/>
          </a:bodyPr>
          <a:lstStyle/>
          <a:p>
            <a:r>
              <a:rPr lang="en-US" sz="2200" b="1" dirty="0">
                <a:solidFill>
                  <a:schemeClr val="bg2">
                    <a:lumMod val="75000"/>
                  </a:schemeClr>
                </a:solidFill>
              </a:rPr>
              <a:t>Clinical features</a:t>
            </a:r>
          </a:p>
        </p:txBody>
      </p:sp>
      <p:cxnSp>
        <p:nvCxnSpPr>
          <p:cNvPr id="14" name="رابط مستقيم 13"/>
          <p:cNvCxnSpPr/>
          <p:nvPr/>
        </p:nvCxnSpPr>
        <p:spPr>
          <a:xfrm>
            <a:off x="395536" y="1366236"/>
            <a:ext cx="233917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575" y="3291830"/>
            <a:ext cx="3933825" cy="1162050"/>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83518"/>
            <a:ext cx="4032448" cy="841800"/>
          </a:xfrm>
        </p:spPr>
        <p:txBody>
          <a:bodyPr/>
          <a:lstStyle/>
          <a:p>
            <a:r>
              <a:rPr lang="en-US" dirty="0"/>
              <a:t>Calcium</a:t>
            </a:r>
            <a:r>
              <a:rPr lang="en-US" sz="1400" dirty="0"/>
              <a:t>(</a:t>
            </a:r>
            <a:r>
              <a:rPr lang="en-US" sz="1400" b="0" dirty="0"/>
              <a:t>8.5 to 10.5 mg/</a:t>
            </a:r>
            <a:r>
              <a:rPr lang="en-US" sz="1400" b="0" dirty="0" err="1"/>
              <a:t>dL</a:t>
            </a:r>
            <a:r>
              <a:rPr lang="en-US" sz="1400" dirty="0">
                <a:solidFill>
                  <a:schemeClr val="accent5"/>
                </a:solidFill>
              </a:rPr>
              <a:t>)</a:t>
            </a:r>
            <a:endParaRPr lang="en-US" dirty="0">
              <a:solidFill>
                <a:schemeClr val="accent5"/>
              </a:solidFill>
            </a:endParaRPr>
          </a:p>
        </p:txBody>
      </p:sp>
      <p:sp>
        <p:nvSpPr>
          <p:cNvPr id="7" name="مستطيل 6"/>
          <p:cNvSpPr/>
          <p:nvPr/>
        </p:nvSpPr>
        <p:spPr>
          <a:xfrm>
            <a:off x="683568" y="1995686"/>
            <a:ext cx="3960440" cy="2154436"/>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HYPOcalcemia &amp; HYPERcalcemia</a:t>
            </a:r>
          </a:p>
          <a:p>
            <a:endParaRPr lang="en-US" sz="1800" b="1" dirty="0">
              <a:solidFill>
                <a:schemeClr val="bg2">
                  <a:lumMod val="75000"/>
                </a:schemeClr>
              </a:solidFill>
              <a:latin typeface="Barlow" panose="00000500000000000000" charset="0"/>
            </a:endParaRPr>
          </a:p>
          <a:p>
            <a:r>
              <a:rPr lang="en-US" dirty="0">
                <a:solidFill>
                  <a:schemeClr val="bg2">
                    <a:lumMod val="75000"/>
                  </a:schemeClr>
                </a:solidFill>
                <a:latin typeface="Barlow" panose="00000500000000000000" charset="0"/>
              </a:rPr>
              <a:t>1. To evaluate for the above-listed etiologies, obtain the following: BUN, Cr,</a:t>
            </a:r>
          </a:p>
          <a:p>
            <a:r>
              <a:rPr lang="en-US" dirty="0">
                <a:solidFill>
                  <a:schemeClr val="bg2">
                    <a:lumMod val="75000"/>
                  </a:schemeClr>
                </a:solidFill>
                <a:latin typeface="Barlow" panose="00000500000000000000" charset="0"/>
              </a:rPr>
              <a:t>magnesium, albumin, and ionized calcium. Amylase, lipase, and liver function </a:t>
            </a:r>
          </a:p>
          <a:p>
            <a:r>
              <a:rPr lang="en-US" dirty="0">
                <a:solidFill>
                  <a:schemeClr val="bg2">
                    <a:lumMod val="75000"/>
                  </a:schemeClr>
                </a:solidFill>
                <a:latin typeface="Barlow" panose="00000500000000000000" charset="0"/>
              </a:rPr>
              <a:t>tests may also be warranted.</a:t>
            </a:r>
          </a:p>
          <a:p>
            <a:r>
              <a:rPr lang="en-US" dirty="0">
                <a:solidFill>
                  <a:schemeClr val="bg2">
                    <a:lumMod val="75000"/>
                  </a:schemeClr>
                </a:solidFill>
                <a:latin typeface="Barlow" panose="00000500000000000000" charset="0"/>
              </a:rPr>
              <a:t>2. Serum PO43</a:t>
            </a:r>
          </a:p>
          <a:p>
            <a:r>
              <a:rPr lang="en-US" dirty="0">
                <a:solidFill>
                  <a:schemeClr val="bg2">
                    <a:lumMod val="75000"/>
                  </a:schemeClr>
                </a:solidFill>
                <a:latin typeface="Barlow" panose="00000500000000000000" charset="0"/>
              </a:rPr>
              <a:t>3. PTH</a:t>
            </a:r>
            <a:endParaRPr lang="en-US" b="1" dirty="0">
              <a:solidFill>
                <a:schemeClr val="bg2">
                  <a:lumMod val="75000"/>
                </a:schemeClr>
              </a:solidFill>
              <a:latin typeface="Barlow" panose="00000500000000000000" charset="0"/>
            </a:endParaRPr>
          </a:p>
        </p:txBody>
      </p:sp>
      <p:sp>
        <p:nvSpPr>
          <p:cNvPr id="13" name="مربع نص 12"/>
          <p:cNvSpPr txBox="1"/>
          <p:nvPr/>
        </p:nvSpPr>
        <p:spPr>
          <a:xfrm>
            <a:off x="971600" y="1279033"/>
            <a:ext cx="2483195" cy="430887"/>
          </a:xfrm>
          <a:prstGeom prst="rect">
            <a:avLst/>
          </a:prstGeom>
          <a:noFill/>
        </p:spPr>
        <p:txBody>
          <a:bodyPr wrap="square" rtlCol="0">
            <a:spAutoFit/>
          </a:bodyPr>
          <a:lstStyle/>
          <a:p>
            <a:r>
              <a:rPr lang="en-US" sz="2200" b="1" dirty="0">
                <a:solidFill>
                  <a:schemeClr val="bg2">
                    <a:lumMod val="75000"/>
                  </a:schemeClr>
                </a:solidFill>
              </a:rPr>
              <a:t>Diagnosis</a:t>
            </a:r>
          </a:p>
        </p:txBody>
      </p:sp>
      <p:cxnSp>
        <p:nvCxnSpPr>
          <p:cNvPr id="14" name="رابط مستقيم 13"/>
          <p:cNvCxnSpPr/>
          <p:nvPr/>
        </p:nvCxnSpPr>
        <p:spPr>
          <a:xfrm flipV="1">
            <a:off x="827584" y="1709920"/>
            <a:ext cx="1836204" cy="1635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1782"/>
            <a:ext cx="4032448" cy="841800"/>
          </a:xfrm>
        </p:spPr>
        <p:txBody>
          <a:bodyPr/>
          <a:lstStyle/>
          <a:p>
            <a:r>
              <a:rPr lang="en-US" dirty="0"/>
              <a:t>Calcium</a:t>
            </a:r>
            <a:r>
              <a:rPr lang="en-US" sz="1400" dirty="0"/>
              <a:t>(</a:t>
            </a:r>
            <a:r>
              <a:rPr lang="en-US" sz="1400" b="0" dirty="0"/>
              <a:t>8.5 to 10.5 mg/</a:t>
            </a:r>
            <a:r>
              <a:rPr lang="en-US" sz="1400" b="0" dirty="0" err="1"/>
              <a:t>dL</a:t>
            </a:r>
            <a:r>
              <a:rPr lang="en-US" sz="1400" dirty="0">
                <a:solidFill>
                  <a:schemeClr val="accent5"/>
                </a:solidFill>
              </a:rPr>
              <a:t>)</a:t>
            </a:r>
            <a:endParaRPr lang="en-US" dirty="0">
              <a:solidFill>
                <a:schemeClr val="accent5"/>
              </a:solidFill>
            </a:endParaRPr>
          </a:p>
        </p:txBody>
      </p:sp>
      <p:sp>
        <p:nvSpPr>
          <p:cNvPr id="7" name="مستطيل 6"/>
          <p:cNvSpPr/>
          <p:nvPr/>
        </p:nvSpPr>
        <p:spPr>
          <a:xfrm>
            <a:off x="287524" y="1356370"/>
            <a:ext cx="3996444" cy="3139321"/>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HYPOcalcemia</a:t>
            </a:r>
          </a:p>
          <a:p>
            <a:pPr algn="ctr"/>
            <a:endParaRPr lang="en-US" b="1" dirty="0">
              <a:solidFill>
                <a:schemeClr val="bg2">
                  <a:lumMod val="75000"/>
                </a:schemeClr>
              </a:solidFill>
              <a:latin typeface="Barlow" panose="00000500000000000000" charset="0"/>
            </a:endParaRPr>
          </a:p>
          <a:p>
            <a:r>
              <a:rPr lang="en-US" b="1" dirty="0">
                <a:solidFill>
                  <a:schemeClr val="bg2">
                    <a:lumMod val="75000"/>
                  </a:schemeClr>
                </a:solidFill>
                <a:latin typeface="Barlow" panose="00000500000000000000" charset="0"/>
              </a:rPr>
              <a:t>1. If symptomatic</a:t>
            </a:r>
            <a:r>
              <a:rPr lang="en-US" dirty="0">
                <a:solidFill>
                  <a:schemeClr val="bg2">
                    <a:lumMod val="75000"/>
                  </a:schemeClr>
                </a:solidFill>
                <a:latin typeface="Barlow" panose="00000500000000000000" charset="0"/>
              </a:rPr>
              <a:t>, provide emergency treatment with IV calcium gluconate.</a:t>
            </a:r>
          </a:p>
          <a:p>
            <a:r>
              <a:rPr lang="en-US" b="1" dirty="0">
                <a:solidFill>
                  <a:schemeClr val="bg2">
                    <a:lumMod val="75000"/>
                  </a:schemeClr>
                </a:solidFill>
                <a:latin typeface="Barlow" panose="00000500000000000000" charset="0"/>
              </a:rPr>
              <a:t>2. For long-term management</a:t>
            </a:r>
            <a:r>
              <a:rPr lang="en-US" dirty="0">
                <a:solidFill>
                  <a:schemeClr val="bg2">
                    <a:lumMod val="75000"/>
                  </a:schemeClr>
                </a:solidFill>
                <a:latin typeface="Barlow" panose="00000500000000000000" charset="0"/>
              </a:rPr>
              <a:t>, use oral calcium supplements (calcium carbonate) and vitamin D.</a:t>
            </a:r>
          </a:p>
          <a:p>
            <a:r>
              <a:rPr lang="en-US" b="1" dirty="0">
                <a:solidFill>
                  <a:schemeClr val="bg2">
                    <a:lumMod val="75000"/>
                  </a:schemeClr>
                </a:solidFill>
                <a:latin typeface="Barlow" panose="00000500000000000000" charset="0"/>
              </a:rPr>
              <a:t>3. It is also important to correct hypomagnesemia</a:t>
            </a:r>
            <a:r>
              <a:rPr lang="en-US" dirty="0">
                <a:solidFill>
                  <a:schemeClr val="bg2">
                    <a:lumMod val="75000"/>
                  </a:schemeClr>
                </a:solidFill>
                <a:latin typeface="Barlow" panose="00000500000000000000" charset="0"/>
              </a:rPr>
              <a:t>. It is very difficult to correct the calcium level if the magnesium is not replaced first.</a:t>
            </a:r>
            <a:endParaRPr lang="en-US" b="1" dirty="0">
              <a:solidFill>
                <a:schemeClr val="bg2">
                  <a:lumMod val="75000"/>
                </a:schemeClr>
              </a:solidFill>
              <a:latin typeface="Barlow" panose="00000500000000000000" charset="0"/>
            </a:endParaRPr>
          </a:p>
        </p:txBody>
      </p:sp>
      <p:sp>
        <p:nvSpPr>
          <p:cNvPr id="8" name="مستطيل 7"/>
          <p:cNvSpPr/>
          <p:nvPr/>
        </p:nvSpPr>
        <p:spPr>
          <a:xfrm>
            <a:off x="4572000" y="1059582"/>
            <a:ext cx="3816424" cy="2308324"/>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HYPERcalcemia</a:t>
            </a:r>
            <a:endParaRPr lang="en-US" sz="1800" b="1" dirty="0">
              <a:solidFill>
                <a:schemeClr val="bg2">
                  <a:lumMod val="75000"/>
                </a:schemeClr>
              </a:solidFill>
              <a:latin typeface="Barlow" panose="00000500000000000000" charset="0"/>
            </a:endParaRPr>
          </a:p>
          <a:p>
            <a:endParaRPr lang="en-US" b="1" dirty="0">
              <a:solidFill>
                <a:schemeClr val="bg2">
                  <a:lumMod val="75000"/>
                </a:schemeClr>
              </a:solidFill>
              <a:latin typeface="Barlow" panose="00000500000000000000" charset="0"/>
            </a:endParaRPr>
          </a:p>
          <a:p>
            <a:r>
              <a:rPr lang="en-US" dirty="0">
                <a:solidFill>
                  <a:schemeClr val="bg2">
                    <a:lumMod val="75000"/>
                  </a:schemeClr>
                </a:solidFill>
                <a:latin typeface="Barlow" panose="00000500000000000000" charset="0"/>
              </a:rPr>
              <a:t>1. Patients usually do not require management beyond correction of underlying etiology unless hypercalcemia is severe (&gt;14 mg/</a:t>
            </a:r>
            <a:r>
              <a:rPr lang="en-US" dirty="0" err="1">
                <a:solidFill>
                  <a:schemeClr val="bg2">
                    <a:lumMod val="75000"/>
                  </a:schemeClr>
                </a:solidFill>
                <a:latin typeface="Barlow" panose="00000500000000000000" charset="0"/>
              </a:rPr>
              <a:t>dL</a:t>
            </a:r>
            <a:r>
              <a:rPr lang="en-US" dirty="0">
                <a:solidFill>
                  <a:schemeClr val="bg2">
                    <a:lumMod val="75000"/>
                  </a:schemeClr>
                </a:solidFill>
                <a:latin typeface="Barlow" panose="00000500000000000000" charset="0"/>
              </a:rPr>
              <a:t>) or significant symptoms are present.</a:t>
            </a:r>
          </a:p>
          <a:p>
            <a:r>
              <a:rPr lang="en-US" dirty="0">
                <a:solidFill>
                  <a:schemeClr val="bg2">
                    <a:lumMod val="75000"/>
                  </a:schemeClr>
                </a:solidFill>
                <a:latin typeface="Barlow" panose="00000500000000000000" charset="0"/>
              </a:rPr>
              <a:t>2. Increase urinary excretion in all patients.</a:t>
            </a:r>
          </a:p>
          <a:p>
            <a:r>
              <a:rPr lang="en-US" dirty="0">
                <a:solidFill>
                  <a:schemeClr val="bg2">
                    <a:lumMod val="75000"/>
                  </a:schemeClr>
                </a:solidFill>
                <a:latin typeface="Barlow" panose="00000500000000000000" charset="0"/>
              </a:rPr>
              <a:t>a. IV fluids (NS)—</a:t>
            </a:r>
            <a:r>
              <a:rPr lang="en-US" b="1" dirty="0">
                <a:solidFill>
                  <a:schemeClr val="bg2">
                    <a:lumMod val="75000"/>
                  </a:schemeClr>
                </a:solidFill>
                <a:latin typeface="Barlow" panose="00000500000000000000" charset="0"/>
              </a:rPr>
              <a:t>first step in management</a:t>
            </a:r>
          </a:p>
          <a:p>
            <a:r>
              <a:rPr lang="en-US" dirty="0">
                <a:solidFill>
                  <a:schemeClr val="bg2">
                    <a:lumMod val="75000"/>
                  </a:schemeClr>
                </a:solidFill>
                <a:latin typeface="Barlow" panose="00000500000000000000" charset="0"/>
              </a:rPr>
              <a:t>b. Diuretics (furosemide)—further inhibit calcium reabsorption</a:t>
            </a:r>
          </a:p>
        </p:txBody>
      </p:sp>
      <p:sp>
        <p:nvSpPr>
          <p:cNvPr id="13" name="مربع نص 12"/>
          <p:cNvSpPr txBox="1"/>
          <p:nvPr/>
        </p:nvSpPr>
        <p:spPr>
          <a:xfrm>
            <a:off x="609192" y="800089"/>
            <a:ext cx="2090599" cy="430887"/>
          </a:xfrm>
          <a:prstGeom prst="rect">
            <a:avLst/>
          </a:prstGeom>
          <a:noFill/>
        </p:spPr>
        <p:txBody>
          <a:bodyPr wrap="square" rtlCol="0">
            <a:spAutoFit/>
          </a:bodyPr>
          <a:lstStyle/>
          <a:p>
            <a:r>
              <a:rPr lang="en-US" sz="2200" b="1" dirty="0">
                <a:solidFill>
                  <a:schemeClr val="bg2">
                    <a:lumMod val="75000"/>
                  </a:schemeClr>
                </a:solidFill>
              </a:rPr>
              <a:t>Treatment</a:t>
            </a:r>
          </a:p>
        </p:txBody>
      </p:sp>
      <p:cxnSp>
        <p:nvCxnSpPr>
          <p:cNvPr id="14" name="رابط مستقيم 13"/>
          <p:cNvCxnSpPr/>
          <p:nvPr/>
        </p:nvCxnSpPr>
        <p:spPr>
          <a:xfrm flipV="1">
            <a:off x="539552" y="1215904"/>
            <a:ext cx="1692188" cy="1507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83518"/>
            <a:ext cx="4752528" cy="841800"/>
          </a:xfrm>
        </p:spPr>
        <p:txBody>
          <a:bodyPr/>
          <a:lstStyle/>
          <a:p>
            <a:r>
              <a:rPr lang="en-US" dirty="0"/>
              <a:t>Potassium</a:t>
            </a:r>
            <a:r>
              <a:rPr lang="en-US" sz="1400" dirty="0"/>
              <a:t>(</a:t>
            </a:r>
            <a:r>
              <a:rPr lang="en-US" sz="1400" dirty="0">
                <a:solidFill>
                  <a:schemeClr val="accent5"/>
                </a:solidFill>
              </a:rPr>
              <a:t>3.5 - 5 mEq/L)</a:t>
            </a:r>
            <a:endParaRPr lang="en-US" dirty="0">
              <a:solidFill>
                <a:schemeClr val="accent5"/>
              </a:solidFill>
            </a:endParaRPr>
          </a:p>
        </p:txBody>
      </p:sp>
      <p:sp>
        <p:nvSpPr>
          <p:cNvPr id="4" name="مربع نص 3"/>
          <p:cNvSpPr txBox="1"/>
          <p:nvPr/>
        </p:nvSpPr>
        <p:spPr>
          <a:xfrm>
            <a:off x="4572000" y="1664900"/>
            <a:ext cx="4104456" cy="1600438"/>
          </a:xfrm>
          <a:prstGeom prst="rect">
            <a:avLst/>
          </a:prstGeom>
          <a:noFill/>
        </p:spPr>
        <p:txBody>
          <a:bodyPr wrap="square" rtlCol="0">
            <a:spAutoFit/>
          </a:bodyPr>
          <a:lstStyle/>
          <a:p>
            <a:pPr marL="285750" indent="-285750">
              <a:buClr>
                <a:schemeClr val="bg2">
                  <a:lumMod val="75000"/>
                </a:schemeClr>
              </a:buClr>
              <a:buFont typeface="Wingdings" panose="05000000000000000000" pitchFamily="2" charset="2"/>
              <a:buChar char="§"/>
            </a:pPr>
            <a:r>
              <a:rPr lang="en-US" b="1" dirty="0">
                <a:solidFill>
                  <a:schemeClr val="bg2">
                    <a:lumMod val="75000"/>
                  </a:schemeClr>
                </a:solidFill>
                <a:latin typeface="Barlow" panose="00000500000000000000" charset="0"/>
              </a:rPr>
              <a:t>Potassium secretion</a:t>
            </a:r>
            <a:r>
              <a:rPr lang="en-US" dirty="0">
                <a:solidFill>
                  <a:schemeClr val="bg2">
                    <a:lumMod val="75000"/>
                  </a:schemeClr>
                </a:solidFill>
                <a:latin typeface="Barlow" panose="00000500000000000000" charset="0"/>
              </a:rPr>
              <a:t>—most of the excretion of potassium occurs through the kidneys (80%); the remainder occurs via the GI tract. Aldosterone plays an important role in renal potassium secretion.</a:t>
            </a:r>
            <a:endParaRPr lang="en-US" b="1" dirty="0">
              <a:solidFill>
                <a:schemeClr val="bg2">
                  <a:lumMod val="75000"/>
                </a:schemeClr>
              </a:solidFill>
              <a:latin typeface="Barlow" panose="00000500000000000000" charset="0"/>
            </a:endParaRPr>
          </a:p>
          <a:p>
            <a:pPr>
              <a:buClr>
                <a:schemeClr val="bg2">
                  <a:lumMod val="75000"/>
                </a:schemeClr>
              </a:buClr>
            </a:pPr>
            <a:br>
              <a:rPr lang="en-US" dirty="0">
                <a:solidFill>
                  <a:schemeClr val="bg2">
                    <a:lumMod val="75000"/>
                  </a:schemeClr>
                </a:solidFill>
                <a:latin typeface="Barlow" panose="00000500000000000000" charset="0"/>
              </a:rPr>
            </a:br>
            <a:endParaRPr lang="en-US" dirty="0">
              <a:solidFill>
                <a:schemeClr val="bg2">
                  <a:lumMod val="75000"/>
                </a:schemeClr>
              </a:solidFill>
              <a:latin typeface="Barlow" panose="00000500000000000000" charset="0"/>
            </a:endParaRPr>
          </a:p>
        </p:txBody>
      </p:sp>
      <p:sp>
        <p:nvSpPr>
          <p:cNvPr id="5" name="عنوان فرعي 2"/>
          <p:cNvSpPr>
            <a:spLocks noGrp="1"/>
          </p:cNvSpPr>
          <p:nvPr>
            <p:ph type="subTitle" idx="1"/>
          </p:nvPr>
        </p:nvSpPr>
        <p:spPr>
          <a:xfrm>
            <a:off x="811294" y="1633697"/>
            <a:ext cx="3688697" cy="2843388"/>
          </a:xfrm>
        </p:spPr>
        <p:txBody>
          <a:bodyPr/>
          <a:lstStyle/>
          <a:p>
            <a:pPr marL="425450" indent="-285750">
              <a:buFont typeface="Wingdings" panose="05000000000000000000" pitchFamily="2" charset="2"/>
              <a:buChar char="§"/>
            </a:pPr>
            <a:r>
              <a:rPr lang="en-US" dirty="0"/>
              <a:t>Most of the body’s potassium (98%) is intracellular.</a:t>
            </a:r>
          </a:p>
          <a:p>
            <a:r>
              <a:rPr lang="en-US" b="1" dirty="0"/>
              <a:t>Hypokalemia</a:t>
            </a:r>
            <a:r>
              <a:rPr lang="en-US" dirty="0"/>
              <a:t>—alkalosis and insulin administration may cause hypokalemia</a:t>
            </a:r>
          </a:p>
          <a:p>
            <a:r>
              <a:rPr lang="en-US" dirty="0"/>
              <a:t>         because they cause a shift of potassium into the cells.</a:t>
            </a:r>
          </a:p>
          <a:p>
            <a:r>
              <a:rPr lang="en-US" b="1" dirty="0"/>
              <a:t>Hyperkalemia</a:t>
            </a:r>
            <a:r>
              <a:rPr lang="en-US" dirty="0"/>
              <a:t>—acidosis and anything resulting in cell lysis increase serum K+ (both force K+ out of cells into the ECF).</a:t>
            </a:r>
          </a:p>
          <a:p>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9"/>
        <p:cNvGrpSpPr/>
        <p:nvPr/>
      </p:nvGrpSpPr>
      <p:grpSpPr>
        <a:xfrm>
          <a:off x="0" y="0"/>
          <a:ext cx="0" cy="0"/>
          <a:chOff x="0" y="0"/>
          <a:chExt cx="0" cy="0"/>
        </a:xfrm>
      </p:grpSpPr>
      <p:sp>
        <p:nvSpPr>
          <p:cNvPr id="1320" name="Google Shape;1320;p57"/>
          <p:cNvSpPr txBox="1">
            <a:spLocks noGrp="1"/>
          </p:cNvSpPr>
          <p:nvPr>
            <p:ph type="title"/>
          </p:nvPr>
        </p:nvSpPr>
        <p:spPr>
          <a:xfrm>
            <a:off x="714348" y="642924"/>
            <a:ext cx="6286544" cy="841800"/>
          </a:xfrm>
          <a:prstGeom prst="rect">
            <a:avLst/>
          </a:prstGeom>
        </p:spPr>
        <p:txBody>
          <a:bodyPr spcFirstLastPara="1" wrap="square" lIns="91425" tIns="91425" rIns="91425" bIns="91425" anchor="ctr" anchorCtr="0">
            <a:noAutofit/>
          </a:bodyPr>
          <a:lstStyle/>
          <a:p>
            <a:pPr lvl="0"/>
            <a:r>
              <a:rPr lang="en-US" b="1" u="sng" dirty="0">
                <a:solidFill>
                  <a:schemeClr val="tx1"/>
                </a:solidFill>
              </a:rPr>
              <a:t>Fluid Intake and Output</a:t>
            </a:r>
            <a:endParaRPr b="1" u="sng" dirty="0">
              <a:solidFill>
                <a:schemeClr val="tx1"/>
              </a:solidFill>
            </a:endParaRPr>
          </a:p>
        </p:txBody>
      </p:sp>
      <p:cxnSp>
        <p:nvCxnSpPr>
          <p:cNvPr id="6" name="رابط كسهم مستقيم 5"/>
          <p:cNvCxnSpPr/>
          <p:nvPr/>
        </p:nvCxnSpPr>
        <p:spPr>
          <a:xfrm rot="5400000" flipH="1" flipV="1">
            <a:off x="2536811" y="339249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Google Shape;1321;p57"/>
          <p:cNvSpPr txBox="1">
            <a:spLocks/>
          </p:cNvSpPr>
          <p:nvPr/>
        </p:nvSpPr>
        <p:spPr>
          <a:xfrm>
            <a:off x="714348" y="1785932"/>
            <a:ext cx="6072230" cy="271464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1600"/>
              </a:spcAft>
              <a:buClr>
                <a:schemeClr val="lt1"/>
              </a:buClr>
              <a:buSzPts val="1900"/>
              <a:buFont typeface="Barlow"/>
              <a:buNone/>
              <a:tabLst/>
              <a:defRPr/>
            </a:pPr>
            <a:r>
              <a:rPr kumimoji="0" lang="en-US" sz="1800" b="0" i="0" u="none" strike="noStrike" kern="0" cap="none" spc="0" normalizeH="0" baseline="0" noProof="0" dirty="0">
                <a:ln>
                  <a:noFill/>
                </a:ln>
                <a:effectLst/>
                <a:uLnTx/>
                <a:uFillTx/>
                <a:latin typeface="Barlow"/>
                <a:ea typeface="Barlow"/>
                <a:cs typeface="Barlow"/>
                <a:sym typeface="Barlow"/>
              </a:rPr>
              <a:t>• Normal oral </a:t>
            </a:r>
            <a:r>
              <a:rPr kumimoji="0" lang="en-US" sz="1800" b="1" i="0" u="none" strike="noStrike" kern="0" cap="none" spc="0" normalizeH="0" baseline="0" noProof="0" dirty="0">
                <a:ln>
                  <a:noFill/>
                </a:ln>
                <a:effectLst/>
                <a:uLnTx/>
                <a:uFillTx/>
                <a:latin typeface="Barlow"/>
                <a:ea typeface="Barlow"/>
                <a:cs typeface="Barlow"/>
                <a:sym typeface="Barlow"/>
              </a:rPr>
              <a:t>intake</a:t>
            </a:r>
            <a:r>
              <a:rPr kumimoji="0" lang="en-US" sz="1800" b="0" i="0" u="none" strike="noStrike" kern="0" cap="none" spc="0" normalizeH="0" baseline="0" noProof="0" dirty="0">
                <a:ln>
                  <a:noFill/>
                </a:ln>
                <a:effectLst/>
                <a:uLnTx/>
                <a:uFillTx/>
                <a:latin typeface="Barlow"/>
                <a:ea typeface="Barlow"/>
                <a:cs typeface="Barlow"/>
                <a:sym typeface="Barlow"/>
              </a:rPr>
              <a:t> ~2 L/day </a:t>
            </a:r>
            <a:br>
              <a:rPr kumimoji="0" lang="en-US" sz="1800" b="0" i="0" u="none" strike="noStrike" kern="0" cap="none" spc="0" normalizeH="0" baseline="0" noProof="0" dirty="0">
                <a:ln>
                  <a:noFill/>
                </a:ln>
                <a:effectLst/>
                <a:uLnTx/>
                <a:uFillTx/>
                <a:latin typeface="Barlow"/>
                <a:ea typeface="Barlow"/>
                <a:cs typeface="Barlow"/>
                <a:sym typeface="Barlow"/>
              </a:rPr>
            </a:br>
            <a:r>
              <a:rPr kumimoji="0" lang="en-US" sz="1800" b="0" i="0" u="none" strike="noStrike" kern="0" cap="none" spc="0" normalizeH="0" baseline="0" noProof="0" dirty="0">
                <a:ln>
                  <a:noFill/>
                </a:ln>
                <a:effectLst/>
                <a:uLnTx/>
                <a:uFillTx/>
                <a:latin typeface="Barlow"/>
                <a:ea typeface="Barlow"/>
                <a:cs typeface="Barlow"/>
                <a:sym typeface="Barlow"/>
              </a:rPr>
              <a:t>• </a:t>
            </a:r>
            <a:r>
              <a:rPr kumimoji="0" lang="en-US" sz="1800" b="1" i="0" u="none" strike="noStrike" kern="0" cap="none" spc="0" normalizeH="0" baseline="0" noProof="0" dirty="0">
                <a:ln>
                  <a:noFill/>
                </a:ln>
                <a:effectLst/>
                <a:uLnTx/>
                <a:uFillTx/>
                <a:latin typeface="Barlow"/>
                <a:ea typeface="Barlow"/>
                <a:cs typeface="Barlow"/>
                <a:sym typeface="Barlow"/>
              </a:rPr>
              <a:t>Output</a:t>
            </a:r>
            <a:r>
              <a:rPr kumimoji="0" lang="en-US" sz="1800" b="0" i="0" u="none" strike="noStrike" kern="0" cap="none" spc="0" normalizeH="0" baseline="0" noProof="0" dirty="0">
                <a:ln>
                  <a:noFill/>
                </a:ln>
                <a:effectLst/>
                <a:uLnTx/>
                <a:uFillTx/>
                <a:latin typeface="Barlow"/>
                <a:ea typeface="Barlow"/>
                <a:cs typeface="Barlow"/>
                <a:sym typeface="Barlow"/>
              </a:rPr>
              <a:t>:</a:t>
            </a:r>
            <a:br>
              <a:rPr kumimoji="0" lang="en-US" sz="1800" b="0" i="0" u="none" strike="noStrike" kern="0" cap="none" spc="0" normalizeH="0" baseline="0" noProof="0" dirty="0">
                <a:ln>
                  <a:noFill/>
                </a:ln>
                <a:effectLst/>
                <a:uLnTx/>
                <a:uFillTx/>
                <a:latin typeface="Barlow"/>
                <a:ea typeface="Barlow"/>
                <a:cs typeface="Barlow"/>
                <a:sym typeface="Barlow"/>
              </a:rPr>
            </a:br>
            <a:r>
              <a:rPr kumimoji="0" lang="en-US" sz="1800" b="0" i="0" u="none" strike="noStrike" kern="0" cap="none" spc="0" normalizeH="0" baseline="0" noProof="0" dirty="0">
                <a:ln>
                  <a:noFill/>
                </a:ln>
                <a:effectLst/>
                <a:uLnTx/>
                <a:uFillTx/>
                <a:latin typeface="Barlow"/>
                <a:ea typeface="Barlow"/>
                <a:cs typeface="Barlow"/>
                <a:sym typeface="Barlow"/>
              </a:rPr>
              <a:t>   • Urine: 1.0 L/day </a:t>
            </a:r>
            <a:br>
              <a:rPr kumimoji="0" lang="en-US" sz="1800" b="0" i="0" u="none" strike="noStrike" kern="0" cap="none" spc="0" normalizeH="0" baseline="0" noProof="0" dirty="0">
                <a:ln>
                  <a:noFill/>
                </a:ln>
                <a:effectLst/>
                <a:uLnTx/>
                <a:uFillTx/>
                <a:latin typeface="Barlow"/>
                <a:ea typeface="Barlow"/>
                <a:cs typeface="Barlow"/>
                <a:sym typeface="Barlow"/>
              </a:rPr>
            </a:br>
            <a:r>
              <a:rPr kumimoji="0" lang="en-US" sz="1800" b="0" i="0" u="none" strike="noStrike" kern="0" cap="none" spc="0" normalizeH="0" baseline="0" noProof="0" dirty="0">
                <a:ln>
                  <a:noFill/>
                </a:ln>
                <a:effectLst/>
                <a:uLnTx/>
                <a:uFillTx/>
                <a:latin typeface="Barlow"/>
                <a:ea typeface="Barlow"/>
                <a:cs typeface="Barlow"/>
                <a:sym typeface="Barlow"/>
              </a:rPr>
              <a:t>   • Insensible losses: </a:t>
            </a:r>
            <a:br>
              <a:rPr kumimoji="0" lang="en-US" sz="1800" b="0" i="0" u="none" strike="noStrike" kern="0" cap="none" spc="0" normalizeH="0" baseline="0" noProof="0" dirty="0">
                <a:ln>
                  <a:noFill/>
                </a:ln>
                <a:effectLst/>
                <a:uLnTx/>
                <a:uFillTx/>
                <a:latin typeface="Barlow"/>
                <a:ea typeface="Barlow"/>
                <a:cs typeface="Barlow"/>
                <a:sym typeface="Barlow"/>
              </a:rPr>
            </a:br>
            <a:r>
              <a:rPr kumimoji="0" lang="en-US" sz="1800" b="0" i="0" u="none" strike="noStrike" kern="0" cap="none" spc="0" normalizeH="0" baseline="0" noProof="0" dirty="0">
                <a:ln>
                  <a:noFill/>
                </a:ln>
                <a:effectLst/>
                <a:uLnTx/>
                <a:uFillTx/>
                <a:latin typeface="Barlow"/>
                <a:ea typeface="Barlow"/>
                <a:cs typeface="Barlow"/>
                <a:sym typeface="Barlow"/>
              </a:rPr>
              <a:t>      • Stool: 0.25 L/day </a:t>
            </a:r>
            <a:br>
              <a:rPr kumimoji="0" lang="en-US" sz="1800" b="0" i="0" u="none" strike="noStrike" kern="0" cap="none" spc="0" normalizeH="0" baseline="0" noProof="0" dirty="0">
                <a:ln>
                  <a:noFill/>
                </a:ln>
                <a:effectLst/>
                <a:uLnTx/>
                <a:uFillTx/>
                <a:latin typeface="Barlow"/>
                <a:ea typeface="Barlow"/>
                <a:cs typeface="Barlow"/>
                <a:sym typeface="Barlow"/>
              </a:rPr>
            </a:br>
            <a:r>
              <a:rPr kumimoji="0" lang="en-US" sz="1800" b="0" i="0" u="none" strike="noStrike" kern="0" cap="none" spc="0" normalizeH="0" baseline="0" noProof="0" dirty="0">
                <a:ln>
                  <a:noFill/>
                </a:ln>
                <a:effectLst/>
                <a:uLnTx/>
                <a:uFillTx/>
                <a:latin typeface="Barlow"/>
                <a:ea typeface="Barlow"/>
                <a:cs typeface="Barlow"/>
                <a:sym typeface="Barlow"/>
              </a:rPr>
              <a:t>      • respiration, sweating: 0.75 L/day </a:t>
            </a:r>
            <a:br>
              <a:rPr kumimoji="0" lang="en-US" sz="1800" b="0" i="0" u="none" strike="noStrike" kern="0" cap="none" spc="0" normalizeH="0" baseline="0" noProof="0" dirty="0">
                <a:ln>
                  <a:noFill/>
                </a:ln>
                <a:effectLst/>
                <a:uLnTx/>
                <a:uFillTx/>
                <a:latin typeface="Barlow"/>
                <a:ea typeface="Barlow"/>
                <a:cs typeface="Barlow"/>
                <a:sym typeface="Barlow"/>
              </a:rPr>
            </a:br>
            <a:r>
              <a:rPr kumimoji="0" lang="en-US" sz="1800" b="0" i="0" u="none" strike="noStrike" kern="0" cap="none" spc="0" normalizeH="0" baseline="0" noProof="0" dirty="0">
                <a:ln>
                  <a:noFill/>
                </a:ln>
                <a:effectLst/>
                <a:uLnTx/>
                <a:uFillTx/>
                <a:latin typeface="Barlow"/>
                <a:ea typeface="Barlow"/>
                <a:cs typeface="Barlow"/>
                <a:sym typeface="Barlow"/>
              </a:rPr>
              <a:t>•Insensible losses:   pathologic states </a:t>
            </a:r>
            <a:br>
              <a:rPr kumimoji="0" lang="en-US" sz="1800" b="0" i="0" u="none" strike="noStrike" kern="0" cap="none" spc="0" normalizeH="0" baseline="0" noProof="0" dirty="0">
                <a:ln>
                  <a:noFill/>
                </a:ln>
                <a:effectLst/>
                <a:uLnTx/>
                <a:uFillTx/>
                <a:latin typeface="Barlow"/>
                <a:ea typeface="Barlow"/>
                <a:cs typeface="Barlow"/>
                <a:sym typeface="Barlow"/>
              </a:rPr>
            </a:br>
            <a:r>
              <a:rPr kumimoji="0" lang="en-US" sz="1800" b="0" i="0" u="none" strike="noStrike" kern="0" cap="none" spc="0" normalizeH="0" baseline="0" noProof="0" dirty="0">
                <a:ln>
                  <a:noFill/>
                </a:ln>
                <a:effectLst/>
                <a:uLnTx/>
                <a:uFillTx/>
                <a:latin typeface="Barlow"/>
                <a:ea typeface="Barlow"/>
                <a:cs typeface="Barlow"/>
                <a:sym typeface="Barlow"/>
              </a:rPr>
              <a:t>   • Fever </a:t>
            </a:r>
            <a:br>
              <a:rPr kumimoji="0" lang="en-US" sz="1800" b="0" i="0" u="none" strike="noStrike" kern="0" cap="none" spc="0" normalizeH="0" baseline="0" noProof="0" dirty="0">
                <a:ln>
                  <a:noFill/>
                </a:ln>
                <a:effectLst/>
                <a:uLnTx/>
                <a:uFillTx/>
                <a:latin typeface="Barlow"/>
                <a:ea typeface="Barlow"/>
                <a:cs typeface="Barlow"/>
                <a:sym typeface="Barlow"/>
              </a:rPr>
            </a:br>
            <a:r>
              <a:rPr kumimoji="0" lang="en-US" sz="1800" b="0" i="0" u="none" strike="noStrike" kern="0" cap="none" spc="0" normalizeH="0" baseline="0" noProof="0" dirty="0">
                <a:ln>
                  <a:noFill/>
                </a:ln>
                <a:effectLst/>
                <a:uLnTx/>
                <a:uFillTx/>
                <a:latin typeface="Barlow"/>
                <a:ea typeface="Barlow"/>
                <a:cs typeface="Barlow"/>
                <a:sym typeface="Barlow"/>
              </a:rPr>
              <a:t>   • Burns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83518"/>
            <a:ext cx="4752528" cy="841800"/>
          </a:xfrm>
        </p:spPr>
        <p:txBody>
          <a:bodyPr/>
          <a:lstStyle/>
          <a:p>
            <a:r>
              <a:rPr lang="en-US" dirty="0"/>
              <a:t>Hypokalemia</a:t>
            </a:r>
            <a:endParaRPr lang="en-US" dirty="0">
              <a:solidFill>
                <a:schemeClr val="accent5"/>
              </a:solidFill>
            </a:endParaRPr>
          </a:p>
        </p:txBody>
      </p:sp>
      <p:sp>
        <p:nvSpPr>
          <p:cNvPr id="4" name="مربع نص 3"/>
          <p:cNvSpPr txBox="1"/>
          <p:nvPr/>
        </p:nvSpPr>
        <p:spPr>
          <a:xfrm>
            <a:off x="5049053" y="2067694"/>
            <a:ext cx="3690410" cy="2031325"/>
          </a:xfrm>
          <a:prstGeom prst="rect">
            <a:avLst/>
          </a:prstGeom>
          <a:noFill/>
        </p:spPr>
        <p:txBody>
          <a:bodyPr wrap="square" rtlCol="0">
            <a:spAutoFit/>
          </a:bodyPr>
          <a:lstStyle/>
          <a:p>
            <a:r>
              <a:rPr lang="en-US" dirty="0">
                <a:solidFill>
                  <a:schemeClr val="bg2">
                    <a:lumMod val="75000"/>
                  </a:schemeClr>
                </a:solidFill>
                <a:latin typeface="Barlow" panose="00000500000000000000" charset="0"/>
              </a:rPr>
              <a:t>1. </a:t>
            </a:r>
            <a:r>
              <a:rPr lang="en-US" b="1" dirty="0">
                <a:solidFill>
                  <a:schemeClr val="bg2">
                    <a:lumMod val="75000"/>
                  </a:schemeClr>
                </a:solidFill>
                <a:latin typeface="Barlow" panose="00000500000000000000" charset="0"/>
              </a:rPr>
              <a:t>Arrhythmias</a:t>
            </a:r>
            <a:r>
              <a:rPr lang="en-US" dirty="0">
                <a:solidFill>
                  <a:schemeClr val="bg2">
                    <a:lumMod val="75000"/>
                  </a:schemeClr>
                </a:solidFill>
                <a:latin typeface="Barlow" panose="00000500000000000000" charset="0"/>
              </a:rPr>
              <a:t>—prolongs normal cardiac conduction</a:t>
            </a:r>
          </a:p>
          <a:p>
            <a:r>
              <a:rPr lang="en-US" dirty="0">
                <a:solidFill>
                  <a:schemeClr val="bg2">
                    <a:lumMod val="75000"/>
                  </a:schemeClr>
                </a:solidFill>
                <a:latin typeface="Barlow" panose="00000500000000000000" charset="0"/>
              </a:rPr>
              <a:t>2. Muscular weakness, fatigue, paralysis, and muscle cramps</a:t>
            </a:r>
          </a:p>
          <a:p>
            <a:r>
              <a:rPr lang="en-US" dirty="0">
                <a:solidFill>
                  <a:schemeClr val="bg2">
                    <a:lumMod val="75000"/>
                  </a:schemeClr>
                </a:solidFill>
                <a:latin typeface="Barlow" panose="00000500000000000000" charset="0"/>
              </a:rPr>
              <a:t>3. Decreased deep tendon reflexes</a:t>
            </a:r>
          </a:p>
          <a:p>
            <a:r>
              <a:rPr lang="en-US" dirty="0">
                <a:solidFill>
                  <a:schemeClr val="bg2">
                    <a:lumMod val="75000"/>
                  </a:schemeClr>
                </a:solidFill>
                <a:latin typeface="Barlow" panose="00000500000000000000" charset="0"/>
              </a:rPr>
              <a:t>4. Paralytic ileus</a:t>
            </a:r>
          </a:p>
          <a:p>
            <a:r>
              <a:rPr lang="en-US" dirty="0">
                <a:solidFill>
                  <a:schemeClr val="bg2">
                    <a:lumMod val="75000"/>
                  </a:schemeClr>
                </a:solidFill>
                <a:latin typeface="Barlow" panose="00000500000000000000" charset="0"/>
              </a:rPr>
              <a:t>5. Polyuria and polydipsia</a:t>
            </a:r>
          </a:p>
          <a:p>
            <a:r>
              <a:rPr lang="en-US" dirty="0">
                <a:solidFill>
                  <a:schemeClr val="bg2">
                    <a:lumMod val="75000"/>
                  </a:schemeClr>
                </a:solidFill>
                <a:latin typeface="Barlow" panose="00000500000000000000" charset="0"/>
              </a:rPr>
              <a:t>6. Nausea/vomiting</a:t>
            </a:r>
            <a:br>
              <a:rPr lang="en-US" dirty="0">
                <a:solidFill>
                  <a:schemeClr val="bg2">
                    <a:lumMod val="75000"/>
                  </a:schemeClr>
                </a:solidFill>
                <a:latin typeface="Barlow" panose="00000500000000000000" charset="0"/>
              </a:rPr>
            </a:br>
            <a:endParaRPr lang="en-US" dirty="0">
              <a:solidFill>
                <a:schemeClr val="bg2">
                  <a:lumMod val="75000"/>
                </a:schemeClr>
              </a:solidFill>
              <a:latin typeface="Barlow" panose="00000500000000000000" charset="0"/>
            </a:endParaRPr>
          </a:p>
        </p:txBody>
      </p:sp>
      <p:sp>
        <p:nvSpPr>
          <p:cNvPr id="5" name="عنوان فرعي 2"/>
          <p:cNvSpPr>
            <a:spLocks noGrp="1"/>
          </p:cNvSpPr>
          <p:nvPr>
            <p:ph type="subTitle" idx="1"/>
          </p:nvPr>
        </p:nvSpPr>
        <p:spPr>
          <a:xfrm>
            <a:off x="539552" y="1923678"/>
            <a:ext cx="3960440" cy="2843388"/>
          </a:xfrm>
        </p:spPr>
        <p:txBody>
          <a:bodyPr/>
          <a:lstStyle/>
          <a:p>
            <a:pPr>
              <a:buFont typeface="Wingdings" panose="05000000000000000000" pitchFamily="2" charset="2"/>
              <a:buChar char="Ø"/>
            </a:pPr>
            <a:r>
              <a:rPr lang="en-US" sz="1600" b="1" dirty="0"/>
              <a:t>GI losses </a:t>
            </a:r>
          </a:p>
          <a:p>
            <a:r>
              <a:rPr lang="en-US" dirty="0"/>
              <a:t>         (</a:t>
            </a:r>
            <a:r>
              <a:rPr lang="en-US" u="sng" dirty="0"/>
              <a:t>diarrhea</a:t>
            </a:r>
            <a:r>
              <a:rPr lang="en-US" dirty="0"/>
              <a:t>, Vomiting and nasogastric drainage </a:t>
            </a:r>
            <a:r>
              <a:rPr lang="en-US" dirty="0">
                <a:solidFill>
                  <a:schemeClr val="accent5">
                    <a:lumMod val="75000"/>
                  </a:schemeClr>
                </a:solidFill>
              </a:rPr>
              <a:t>{volume depletion and metabolic alkalosis also result} </a:t>
            </a:r>
            <a:r>
              <a:rPr lang="en-US" dirty="0"/>
              <a:t>, intestinal malabsorption)</a:t>
            </a:r>
          </a:p>
          <a:p>
            <a:endParaRPr lang="en-US" dirty="0"/>
          </a:p>
          <a:p>
            <a:pPr>
              <a:buFont typeface="Wingdings" panose="05000000000000000000" pitchFamily="2" charset="2"/>
              <a:buChar char="Ø"/>
            </a:pPr>
            <a:r>
              <a:rPr lang="en-US" sz="1600" b="1" dirty="0"/>
              <a:t>Renal losses</a:t>
            </a:r>
            <a:br>
              <a:rPr lang="en-US" dirty="0"/>
            </a:br>
            <a:r>
              <a:rPr lang="en-US" dirty="0"/>
              <a:t>(Diuretics, Renal tubular or parenchymal disease, Primary and secondary hyperaldosteronism)</a:t>
            </a:r>
          </a:p>
          <a:p>
            <a:pPr marL="139700" indent="0"/>
            <a:endParaRPr lang="en-US" dirty="0"/>
          </a:p>
          <a:p>
            <a:pPr>
              <a:buFont typeface="Wingdings" panose="05000000000000000000" pitchFamily="2" charset="2"/>
              <a:buChar char="Ø"/>
            </a:pPr>
            <a:r>
              <a:rPr lang="en-US" b="1" dirty="0"/>
              <a:t>Other causes </a:t>
            </a:r>
            <a:r>
              <a:rPr lang="en-US" dirty="0"/>
              <a:t>(insulin administration, </a:t>
            </a:r>
            <a:r>
              <a:rPr lang="el-GR" dirty="0"/>
              <a:t>β</a:t>
            </a:r>
            <a:r>
              <a:rPr lang="en-US" dirty="0"/>
              <a:t>2 agonists)</a:t>
            </a:r>
          </a:p>
        </p:txBody>
      </p:sp>
      <p:sp>
        <p:nvSpPr>
          <p:cNvPr id="3" name="مربع نص 2"/>
          <p:cNvSpPr txBox="1"/>
          <p:nvPr/>
        </p:nvSpPr>
        <p:spPr>
          <a:xfrm>
            <a:off x="935596" y="1302925"/>
            <a:ext cx="1584176" cy="461665"/>
          </a:xfrm>
          <a:prstGeom prst="rect">
            <a:avLst/>
          </a:prstGeom>
          <a:noFill/>
        </p:spPr>
        <p:txBody>
          <a:bodyPr wrap="square" rtlCol="0">
            <a:spAutoFit/>
          </a:bodyPr>
          <a:lstStyle/>
          <a:p>
            <a:r>
              <a:rPr lang="en-US" sz="2400" b="1" dirty="0">
                <a:solidFill>
                  <a:schemeClr val="bg2">
                    <a:lumMod val="75000"/>
                  </a:schemeClr>
                </a:solidFill>
              </a:rPr>
              <a:t>Causes</a:t>
            </a:r>
          </a:p>
        </p:txBody>
      </p:sp>
      <p:cxnSp>
        <p:nvCxnSpPr>
          <p:cNvPr id="7" name="رابط مستقيم 6"/>
          <p:cNvCxnSpPr/>
          <p:nvPr/>
        </p:nvCxnSpPr>
        <p:spPr>
          <a:xfrm flipV="1">
            <a:off x="827584" y="1764590"/>
            <a:ext cx="1692188" cy="15072"/>
          </a:xfrm>
          <a:prstGeom prst="line">
            <a:avLst/>
          </a:prstGeom>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5431436" y="1325318"/>
            <a:ext cx="2916324" cy="461665"/>
          </a:xfrm>
          <a:prstGeom prst="rect">
            <a:avLst/>
          </a:prstGeom>
          <a:noFill/>
        </p:spPr>
        <p:txBody>
          <a:bodyPr wrap="square" rtlCol="0">
            <a:spAutoFit/>
          </a:bodyPr>
          <a:lstStyle/>
          <a:p>
            <a:r>
              <a:rPr lang="en-US" sz="2400" b="1" dirty="0">
                <a:solidFill>
                  <a:schemeClr val="bg2">
                    <a:lumMod val="75000"/>
                  </a:schemeClr>
                </a:solidFill>
              </a:rPr>
              <a:t>Clinical features</a:t>
            </a:r>
          </a:p>
        </p:txBody>
      </p:sp>
      <p:cxnSp>
        <p:nvCxnSpPr>
          <p:cNvPr id="9" name="رابط مستقيم 8"/>
          <p:cNvCxnSpPr/>
          <p:nvPr/>
        </p:nvCxnSpPr>
        <p:spPr>
          <a:xfrm>
            <a:off x="5436096" y="1764590"/>
            <a:ext cx="252028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83518"/>
            <a:ext cx="4752528" cy="841800"/>
          </a:xfrm>
        </p:spPr>
        <p:txBody>
          <a:bodyPr/>
          <a:lstStyle/>
          <a:p>
            <a:r>
              <a:rPr lang="en-US" dirty="0"/>
              <a:t>Hypokalemia</a:t>
            </a:r>
            <a:endParaRPr lang="en-US" dirty="0">
              <a:solidFill>
                <a:schemeClr val="accent5"/>
              </a:solidFill>
            </a:endParaRPr>
          </a:p>
        </p:txBody>
      </p:sp>
      <p:sp>
        <p:nvSpPr>
          <p:cNvPr id="4" name="مربع نص 3"/>
          <p:cNvSpPr txBox="1"/>
          <p:nvPr/>
        </p:nvSpPr>
        <p:spPr>
          <a:xfrm>
            <a:off x="5076058" y="1430080"/>
            <a:ext cx="3690410" cy="1169551"/>
          </a:xfrm>
          <a:prstGeom prst="rect">
            <a:avLst/>
          </a:prstGeom>
          <a:noFill/>
        </p:spPr>
        <p:txBody>
          <a:bodyPr wrap="square" rtlCol="0">
            <a:spAutoFit/>
          </a:bodyPr>
          <a:lstStyle/>
          <a:p>
            <a:r>
              <a:rPr lang="en-US" dirty="0">
                <a:solidFill>
                  <a:schemeClr val="bg2">
                    <a:lumMod val="75000"/>
                  </a:schemeClr>
                </a:solidFill>
                <a:latin typeface="Barlow" panose="00000500000000000000" charset="0"/>
              </a:rPr>
              <a:t>1. Treat the underlying cause &amp; stop any medication that may cause hypokalemia.</a:t>
            </a:r>
          </a:p>
          <a:p>
            <a:r>
              <a:rPr lang="en-US" dirty="0">
                <a:solidFill>
                  <a:schemeClr val="bg2">
                    <a:lumMod val="75000"/>
                  </a:schemeClr>
                </a:solidFill>
                <a:latin typeface="Barlow" panose="00000500000000000000" charset="0"/>
              </a:rPr>
              <a:t>2. Oral KCl is the preferred (safest) method of replacement and is appropriate in most instances, IV if severe</a:t>
            </a:r>
          </a:p>
        </p:txBody>
      </p:sp>
      <p:sp>
        <p:nvSpPr>
          <p:cNvPr id="5" name="عنوان فرعي 2"/>
          <p:cNvSpPr>
            <a:spLocks noGrp="1"/>
          </p:cNvSpPr>
          <p:nvPr>
            <p:ph type="subTitle" idx="1"/>
          </p:nvPr>
        </p:nvSpPr>
        <p:spPr>
          <a:xfrm>
            <a:off x="539552" y="1923678"/>
            <a:ext cx="3528392" cy="2843388"/>
          </a:xfrm>
        </p:spPr>
        <p:txBody>
          <a:bodyPr/>
          <a:lstStyle/>
          <a:p>
            <a:pPr>
              <a:buFont typeface="Wingdings" panose="05000000000000000000" pitchFamily="2" charset="2"/>
              <a:buChar char="Ø"/>
            </a:pPr>
            <a:r>
              <a:rPr lang="en-US" b="1" dirty="0"/>
              <a:t>ECG changes :</a:t>
            </a:r>
            <a:r>
              <a:rPr lang="en-US" dirty="0"/>
              <a:t> T wave flattens out; if severe, T wave inverts, U wave appears</a:t>
            </a:r>
            <a:endParaRPr lang="en-US" sz="1200" dirty="0"/>
          </a:p>
          <a:p>
            <a:pPr>
              <a:buFont typeface="Wingdings" panose="05000000000000000000" pitchFamily="2" charset="2"/>
              <a:buChar char="Ø"/>
            </a:pPr>
            <a:r>
              <a:rPr lang="en-US" b="1" dirty="0"/>
              <a:t>urine potassium in hypokalemia: </a:t>
            </a:r>
          </a:p>
          <a:p>
            <a:pPr marL="139700" indent="0"/>
            <a:r>
              <a:rPr lang="en-US" b="1" dirty="0"/>
              <a:t>         </a:t>
            </a:r>
            <a:r>
              <a:rPr lang="en-US" dirty="0"/>
              <a:t>Low with GI losses (&lt;20 mEq/L)</a:t>
            </a:r>
          </a:p>
          <a:p>
            <a:r>
              <a:rPr lang="en-US" dirty="0"/>
              <a:t>         High with renal losses (&gt;20 mEq/L</a:t>
            </a:r>
            <a:r>
              <a:rPr lang="en-US" sz="1200" dirty="0"/>
              <a:t>)</a:t>
            </a:r>
          </a:p>
          <a:p>
            <a:pPr>
              <a:buFont typeface="Wingdings" panose="05000000000000000000" pitchFamily="2" charset="2"/>
              <a:buChar char="Ø"/>
            </a:pPr>
            <a:r>
              <a:rPr lang="en-US" b="1" dirty="0"/>
              <a:t>Serum K+ </a:t>
            </a:r>
            <a:r>
              <a:rPr lang="ar-JO" b="1" dirty="0"/>
              <a:t>&gt;</a:t>
            </a:r>
            <a:r>
              <a:rPr lang="en-US" b="1" dirty="0"/>
              <a:t> 3.5 mEq/L</a:t>
            </a:r>
          </a:p>
          <a:p>
            <a:pPr marL="139700" indent="0"/>
            <a:endParaRPr lang="en-US" sz="1200" dirty="0"/>
          </a:p>
        </p:txBody>
      </p:sp>
      <p:sp>
        <p:nvSpPr>
          <p:cNvPr id="3" name="مربع نص 2"/>
          <p:cNvSpPr txBox="1"/>
          <p:nvPr/>
        </p:nvSpPr>
        <p:spPr>
          <a:xfrm>
            <a:off x="791580" y="1296818"/>
            <a:ext cx="1872208" cy="461665"/>
          </a:xfrm>
          <a:prstGeom prst="rect">
            <a:avLst/>
          </a:prstGeom>
          <a:noFill/>
        </p:spPr>
        <p:txBody>
          <a:bodyPr wrap="square" rtlCol="0">
            <a:spAutoFit/>
          </a:bodyPr>
          <a:lstStyle/>
          <a:p>
            <a:r>
              <a:rPr lang="en-US" sz="2400" b="1" dirty="0">
                <a:solidFill>
                  <a:schemeClr val="bg2">
                    <a:lumMod val="75000"/>
                  </a:schemeClr>
                </a:solidFill>
              </a:rPr>
              <a:t>Diagnosis</a:t>
            </a:r>
          </a:p>
        </p:txBody>
      </p:sp>
      <p:cxnSp>
        <p:nvCxnSpPr>
          <p:cNvPr id="7" name="رابط مستقيم 6"/>
          <p:cNvCxnSpPr/>
          <p:nvPr/>
        </p:nvCxnSpPr>
        <p:spPr>
          <a:xfrm flipV="1">
            <a:off x="827584" y="1764590"/>
            <a:ext cx="1692188" cy="15072"/>
          </a:xfrm>
          <a:prstGeom prst="line">
            <a:avLst/>
          </a:prstGeom>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5508104" y="1076827"/>
            <a:ext cx="2376264" cy="461665"/>
          </a:xfrm>
          <a:prstGeom prst="rect">
            <a:avLst/>
          </a:prstGeom>
          <a:noFill/>
        </p:spPr>
        <p:txBody>
          <a:bodyPr wrap="square" rtlCol="0">
            <a:spAutoFit/>
          </a:bodyPr>
          <a:lstStyle/>
          <a:p>
            <a:r>
              <a:rPr lang="en-US" sz="2400" b="1" dirty="0">
                <a:solidFill>
                  <a:schemeClr val="bg2">
                    <a:lumMod val="75000"/>
                  </a:schemeClr>
                </a:solidFill>
              </a:rPr>
              <a:t>Treatment</a:t>
            </a:r>
          </a:p>
        </p:txBody>
      </p:sp>
      <p:cxnSp>
        <p:nvCxnSpPr>
          <p:cNvPr id="9" name="رابط مستقيم 8"/>
          <p:cNvCxnSpPr/>
          <p:nvPr/>
        </p:nvCxnSpPr>
        <p:spPr>
          <a:xfrm>
            <a:off x="5615332" y="1455408"/>
            <a:ext cx="1728192" cy="150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5724128" y="3350175"/>
            <a:ext cx="1728192" cy="461665"/>
          </a:xfrm>
          <a:prstGeom prst="rect">
            <a:avLst/>
          </a:prstGeom>
          <a:noFill/>
        </p:spPr>
        <p:txBody>
          <a:bodyPr wrap="square" rtlCol="0">
            <a:spAutoFit/>
          </a:bodyPr>
          <a:lstStyle/>
          <a:p>
            <a:r>
              <a:rPr lang="en-US" sz="2400" b="1" dirty="0">
                <a:solidFill>
                  <a:schemeClr val="bg2">
                    <a:lumMod val="75000"/>
                  </a:schemeClr>
                </a:solidFill>
              </a:rPr>
              <a:t>Cautions</a:t>
            </a:r>
          </a:p>
        </p:txBody>
      </p:sp>
      <p:cxnSp>
        <p:nvCxnSpPr>
          <p:cNvPr id="11" name="رابط مستقيم 10"/>
          <p:cNvCxnSpPr/>
          <p:nvPr/>
        </p:nvCxnSpPr>
        <p:spPr>
          <a:xfrm>
            <a:off x="5734020" y="3723878"/>
            <a:ext cx="1728192" cy="15072"/>
          </a:xfrm>
          <a:prstGeom prst="line">
            <a:avLst/>
          </a:prstGeom>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4788024" y="3786840"/>
            <a:ext cx="3816424" cy="1092607"/>
          </a:xfrm>
          <a:prstGeom prst="rect">
            <a:avLst/>
          </a:prstGeom>
        </p:spPr>
        <p:txBody>
          <a:bodyPr wrap="square">
            <a:spAutoFit/>
          </a:bodyPr>
          <a:lstStyle/>
          <a:p>
            <a:pPr marL="285750" indent="-285750">
              <a:buClr>
                <a:schemeClr val="bg2">
                  <a:lumMod val="75000"/>
                </a:schemeClr>
              </a:buClr>
              <a:buFont typeface="Wingdings" panose="05000000000000000000" pitchFamily="2" charset="2"/>
              <a:buChar char="ü"/>
            </a:pPr>
            <a:r>
              <a:rPr lang="en-US" sz="1300" dirty="0">
                <a:solidFill>
                  <a:schemeClr val="bg2">
                    <a:lumMod val="75000"/>
                  </a:schemeClr>
                </a:solidFill>
                <a:latin typeface="Barlow" panose="00000500000000000000" charset="0"/>
              </a:rPr>
              <a:t>Monitor K+ concentration and monitor cardiac rhythm when giving IV potassium.</a:t>
            </a:r>
          </a:p>
          <a:p>
            <a:pPr marL="285750" indent="-285750">
              <a:buClr>
                <a:schemeClr val="bg2">
                  <a:lumMod val="75000"/>
                </a:schemeClr>
              </a:buClr>
              <a:buFont typeface="Wingdings" panose="05000000000000000000" pitchFamily="2" charset="2"/>
              <a:buChar char="ü"/>
            </a:pPr>
            <a:r>
              <a:rPr lang="en-US" sz="1300" dirty="0">
                <a:solidFill>
                  <a:schemeClr val="bg2">
                    <a:lumMod val="75000"/>
                  </a:schemeClr>
                </a:solidFill>
                <a:latin typeface="Barlow" panose="00000500000000000000" charset="0"/>
              </a:rPr>
              <a:t>May add 1% lidocaine to bag to decrease pain (potassium burns!)</a:t>
            </a:r>
          </a:p>
          <a:p>
            <a:pPr marL="285750" indent="-285750">
              <a:buClr>
                <a:schemeClr val="bg2">
                  <a:lumMod val="75000"/>
                </a:schemeClr>
              </a:buClr>
              <a:buFont typeface="Wingdings" panose="05000000000000000000" pitchFamily="2" charset="2"/>
              <a:buChar char="ü"/>
            </a:pPr>
            <a:r>
              <a:rPr lang="en-US" sz="1300" dirty="0">
                <a:solidFill>
                  <a:schemeClr val="bg2">
                    <a:lumMod val="75000"/>
                  </a:schemeClr>
                </a:solidFill>
                <a:latin typeface="Barlow" panose="00000500000000000000" charset="0"/>
              </a:rPr>
              <a:t>Correct hypomagnesemia</a:t>
            </a:r>
          </a:p>
        </p:txBody>
      </p:sp>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t="7715" b="50396"/>
          <a:stretch>
            <a:fillRect/>
          </a:stretch>
        </p:blipFill>
        <p:spPr>
          <a:xfrm>
            <a:off x="670700" y="3542930"/>
            <a:ext cx="3266095" cy="1368152"/>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8908" y="420374"/>
            <a:ext cx="4752528" cy="841800"/>
          </a:xfrm>
        </p:spPr>
        <p:txBody>
          <a:bodyPr/>
          <a:lstStyle/>
          <a:p>
            <a:r>
              <a:rPr lang="en-US" dirty="0"/>
              <a:t>Hyperkalemia</a:t>
            </a:r>
            <a:endParaRPr lang="en-US" dirty="0">
              <a:solidFill>
                <a:schemeClr val="accent5"/>
              </a:solidFill>
            </a:endParaRPr>
          </a:p>
        </p:txBody>
      </p:sp>
      <p:sp>
        <p:nvSpPr>
          <p:cNvPr id="5" name="عنوان فرعي 2"/>
          <p:cNvSpPr>
            <a:spLocks noGrp="1"/>
          </p:cNvSpPr>
          <p:nvPr>
            <p:ph type="subTitle" idx="1"/>
          </p:nvPr>
        </p:nvSpPr>
        <p:spPr>
          <a:xfrm>
            <a:off x="467544" y="1923678"/>
            <a:ext cx="3636404" cy="2936190"/>
          </a:xfrm>
        </p:spPr>
        <p:txBody>
          <a:bodyPr/>
          <a:lstStyle/>
          <a:p>
            <a:pPr>
              <a:buFont typeface="Wingdings" panose="05000000000000000000" pitchFamily="2" charset="2"/>
              <a:buChar char="q"/>
            </a:pPr>
            <a:r>
              <a:rPr lang="en-US" b="1" dirty="0"/>
              <a:t>Transcellular shifting</a:t>
            </a:r>
          </a:p>
          <a:p>
            <a:r>
              <a:rPr lang="en-US" b="1" dirty="0"/>
              <a:t>(from intracellular to extracellular)</a:t>
            </a:r>
          </a:p>
          <a:p>
            <a:pPr marL="139700" indent="0"/>
            <a:r>
              <a:rPr lang="en-US" dirty="0"/>
              <a:t>a.  Acidosis </a:t>
            </a:r>
          </a:p>
          <a:p>
            <a:pPr marL="139700" indent="0"/>
            <a:r>
              <a:rPr lang="en-US" dirty="0"/>
              <a:t>b. Tissue/cell breakdown (chemotherapy,</a:t>
            </a:r>
          </a:p>
          <a:p>
            <a:r>
              <a:rPr lang="en-US" dirty="0"/>
              <a:t>hemolysis, burns)</a:t>
            </a:r>
          </a:p>
          <a:p>
            <a:r>
              <a:rPr lang="en-US" dirty="0"/>
              <a:t>c. GI bleeding</a:t>
            </a:r>
          </a:p>
          <a:p>
            <a:r>
              <a:rPr lang="en-US" dirty="0"/>
              <a:t>d. Insulin deficiency—insulin stimulates </a:t>
            </a:r>
          </a:p>
          <a:p>
            <a:r>
              <a:rPr lang="en-US" dirty="0"/>
              <a:t>the Na+-K+-ATPase and causes K+ to shift into cells. </a:t>
            </a:r>
          </a:p>
          <a:p>
            <a:r>
              <a:rPr lang="en-US" dirty="0"/>
              <a:t>e. Rapid administration of β-blocker</a:t>
            </a:r>
          </a:p>
        </p:txBody>
      </p:sp>
      <p:sp>
        <p:nvSpPr>
          <p:cNvPr id="3" name="مربع نص 2"/>
          <p:cNvSpPr txBox="1"/>
          <p:nvPr/>
        </p:nvSpPr>
        <p:spPr>
          <a:xfrm>
            <a:off x="935596" y="1302925"/>
            <a:ext cx="1584176" cy="461665"/>
          </a:xfrm>
          <a:prstGeom prst="rect">
            <a:avLst/>
          </a:prstGeom>
          <a:noFill/>
        </p:spPr>
        <p:txBody>
          <a:bodyPr wrap="square" rtlCol="0">
            <a:spAutoFit/>
          </a:bodyPr>
          <a:lstStyle/>
          <a:p>
            <a:r>
              <a:rPr lang="en-US" sz="2400" b="1" dirty="0">
                <a:solidFill>
                  <a:schemeClr val="bg2">
                    <a:lumMod val="75000"/>
                  </a:schemeClr>
                </a:solidFill>
              </a:rPr>
              <a:t>Causes</a:t>
            </a:r>
          </a:p>
        </p:txBody>
      </p:sp>
      <p:cxnSp>
        <p:nvCxnSpPr>
          <p:cNvPr id="7" name="رابط مستقيم 6"/>
          <p:cNvCxnSpPr/>
          <p:nvPr/>
        </p:nvCxnSpPr>
        <p:spPr>
          <a:xfrm flipV="1">
            <a:off x="827584" y="1764590"/>
            <a:ext cx="1692188" cy="150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عنوان فرعي 2"/>
          <p:cNvSpPr txBox="1"/>
          <p:nvPr/>
        </p:nvSpPr>
        <p:spPr>
          <a:xfrm>
            <a:off x="4572000" y="1135990"/>
            <a:ext cx="4176464" cy="37238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9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1pPr>
            <a:lvl2pPr marL="914400" marR="0" lvl="1"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2pPr>
            <a:lvl3pPr marL="1371600" marR="0" lvl="2"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3pPr>
            <a:lvl4pPr marL="1828800" marR="0" lvl="3"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4pPr>
            <a:lvl5pPr marL="2286000" marR="0" lvl="4"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5pPr>
            <a:lvl6pPr marL="2743200" marR="0" lvl="5"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6pPr>
            <a:lvl7pPr marL="3200400" marR="0" lvl="6"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7pPr>
            <a:lvl8pPr marL="3657600" marR="0" lvl="7" indent="-317500" algn="ctr" rtl="0">
              <a:lnSpc>
                <a:spcPct val="100000"/>
              </a:lnSpc>
              <a:spcBef>
                <a:spcPts val="1600"/>
              </a:spcBef>
              <a:spcAft>
                <a:spcPts val="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8pPr>
            <a:lvl9pPr marL="4114800" marR="0" lvl="8" indent="-317500" algn="ctr" rtl="0">
              <a:lnSpc>
                <a:spcPct val="100000"/>
              </a:lnSpc>
              <a:spcBef>
                <a:spcPts val="1600"/>
              </a:spcBef>
              <a:spcAft>
                <a:spcPts val="1600"/>
              </a:spcAft>
              <a:buClr>
                <a:schemeClr val="lt1"/>
              </a:buClr>
              <a:buSzPts val="1400"/>
              <a:buFont typeface="Barlow" panose="00000500000000000000"/>
              <a:buNone/>
              <a:defRPr sz="1400" b="0" i="0" u="none" strike="noStrike" cap="none">
                <a:solidFill>
                  <a:schemeClr val="lt1"/>
                </a:solidFill>
                <a:latin typeface="Barlow" panose="00000500000000000000"/>
                <a:ea typeface="Barlow" panose="00000500000000000000"/>
                <a:cs typeface="Barlow" panose="00000500000000000000"/>
                <a:sym typeface="Barlow" panose="00000500000000000000"/>
              </a:defRPr>
            </a:lvl9pPr>
          </a:lstStyle>
          <a:p>
            <a:pPr>
              <a:buFont typeface="Wingdings" panose="05000000000000000000" pitchFamily="2" charset="2"/>
              <a:buChar char="q"/>
            </a:pPr>
            <a:r>
              <a:rPr lang="en-US" b="1" dirty="0">
                <a:solidFill>
                  <a:schemeClr val="tx1"/>
                </a:solidFill>
              </a:rPr>
              <a:t>Increased total-body potassium </a:t>
            </a:r>
          </a:p>
          <a:p>
            <a:pPr marL="139700" indent="0"/>
            <a:r>
              <a:rPr lang="en-US" dirty="0">
                <a:solidFill>
                  <a:schemeClr val="tx1"/>
                </a:solidFill>
              </a:rPr>
              <a:t>a. Renal failure (acute or chronic)</a:t>
            </a:r>
          </a:p>
          <a:p>
            <a:r>
              <a:rPr lang="en-US" dirty="0">
                <a:solidFill>
                  <a:schemeClr val="tx1"/>
                </a:solidFill>
              </a:rPr>
              <a:t>b. Hypoaldosterone states</a:t>
            </a:r>
          </a:p>
          <a:p>
            <a:r>
              <a:rPr lang="en-US" dirty="0">
                <a:solidFill>
                  <a:schemeClr val="tx1"/>
                </a:solidFill>
              </a:rPr>
              <a:t>         ACE inhibitors, potassium-sparing diuretics (spironolactone)</a:t>
            </a:r>
          </a:p>
          <a:p>
            <a:r>
              <a:rPr lang="en-US" dirty="0">
                <a:solidFill>
                  <a:schemeClr val="tx1"/>
                </a:solidFill>
              </a:rPr>
              <a:t>c. Blood transfusion—usually due to lysed cells</a:t>
            </a:r>
          </a:p>
          <a:p>
            <a:endParaRPr lang="en-US" dirty="0">
              <a:solidFill>
                <a:schemeClr val="tx1"/>
              </a:solidFill>
            </a:endParaRPr>
          </a:p>
          <a:p>
            <a:pPr>
              <a:buFont typeface="Wingdings" panose="05000000000000000000" pitchFamily="2" charset="2"/>
              <a:buChar char="q"/>
            </a:pPr>
            <a:r>
              <a:rPr lang="en-US" b="1" dirty="0">
                <a:solidFill>
                  <a:schemeClr val="tx1"/>
                </a:solidFill>
              </a:rPr>
              <a:t>Pseudohyperkalemia (spurious)</a:t>
            </a:r>
          </a:p>
          <a:p>
            <a:r>
              <a:rPr lang="en-US" dirty="0">
                <a:solidFill>
                  <a:schemeClr val="tx1"/>
                </a:solidFill>
              </a:rPr>
              <a:t>a. This refers to an artificially elevated plasma K+ concentration due to K+ movement out of cells immediately before or after </a:t>
            </a:r>
            <a:r>
              <a:rPr lang="en-US" b="1" dirty="0">
                <a:solidFill>
                  <a:schemeClr val="tx1"/>
                </a:solidFill>
              </a:rPr>
              <a:t>venipuncture</a:t>
            </a:r>
            <a:r>
              <a:rPr lang="en-US" dirty="0">
                <a:solidFill>
                  <a:schemeClr val="tx1"/>
                </a:solidFill>
              </a:rPr>
              <a:t>. (Repeat the test to confirm)</a:t>
            </a:r>
          </a:p>
          <a:p>
            <a:r>
              <a:rPr lang="en-US" dirty="0">
                <a:solidFill>
                  <a:schemeClr val="tx1"/>
                </a:solidFill>
              </a:rPr>
              <a:t>b. if the sample is not processed quickly, some </a:t>
            </a:r>
            <a:r>
              <a:rPr lang="en-US" b="1" dirty="0">
                <a:solidFill>
                  <a:schemeClr val="tx1"/>
                </a:solidFill>
              </a:rPr>
              <a:t>red blood cells will hemolyze </a:t>
            </a:r>
            <a:r>
              <a:rPr lang="en-US" dirty="0">
                <a:solidFill>
                  <a:schemeClr val="tx1"/>
                </a:solidFill>
              </a:rPr>
              <a:t>and cause spillage of K+ leading to a falsely elevate result.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6328" y="9178"/>
            <a:ext cx="5209502" cy="841800"/>
          </a:xfrm>
        </p:spPr>
        <p:txBody>
          <a:bodyPr/>
          <a:lstStyle/>
          <a:p>
            <a:r>
              <a:rPr lang="en-US" dirty="0"/>
              <a:t>Hyperkalemia</a:t>
            </a:r>
            <a:endParaRPr lang="en-US" dirty="0">
              <a:solidFill>
                <a:schemeClr val="accent5"/>
              </a:solidFill>
            </a:endParaRPr>
          </a:p>
        </p:txBody>
      </p:sp>
      <p:sp>
        <p:nvSpPr>
          <p:cNvPr id="4" name="مربع نص 3"/>
          <p:cNvSpPr txBox="1"/>
          <p:nvPr/>
        </p:nvSpPr>
        <p:spPr>
          <a:xfrm>
            <a:off x="4482792" y="1404367"/>
            <a:ext cx="4642912" cy="3416320"/>
          </a:xfrm>
          <a:prstGeom prst="rect">
            <a:avLst/>
          </a:prstGeom>
          <a:noFill/>
        </p:spPr>
        <p:txBody>
          <a:bodyPr wrap="square" rtlCol="0">
            <a:spAutoFit/>
          </a:bodyPr>
          <a:lstStyle/>
          <a:p>
            <a:r>
              <a:rPr lang="en-US" dirty="0">
                <a:solidFill>
                  <a:schemeClr val="bg2">
                    <a:lumMod val="75000"/>
                  </a:schemeClr>
                </a:solidFill>
                <a:latin typeface="Barlow" panose="00000500000000000000" charset="0"/>
              </a:rPr>
              <a:t>1. </a:t>
            </a:r>
            <a:r>
              <a:rPr lang="en-US" dirty="0">
                <a:solidFill>
                  <a:schemeClr val="bg2">
                    <a:lumMod val="75000"/>
                  </a:schemeClr>
                </a:solidFill>
              </a:rPr>
              <a:t>If the hyperkalemia is severe, or if ECG changes are present, first give </a:t>
            </a:r>
            <a:r>
              <a:rPr lang="en-US" b="1" dirty="0">
                <a:solidFill>
                  <a:schemeClr val="bg2">
                    <a:lumMod val="75000"/>
                  </a:schemeClr>
                </a:solidFill>
              </a:rPr>
              <a:t>IV Calcium, </a:t>
            </a:r>
            <a:r>
              <a:rPr lang="en-US" sz="1600" b="1" dirty="0">
                <a:solidFill>
                  <a:schemeClr val="bg2">
                    <a:lumMod val="75000"/>
                  </a:schemeClr>
                </a:solidFill>
              </a:rPr>
              <a:t>Why?</a:t>
            </a:r>
            <a:r>
              <a:rPr lang="en-US" sz="1600" dirty="0">
                <a:solidFill>
                  <a:schemeClr val="bg2">
                    <a:lumMod val="75000"/>
                  </a:schemeClr>
                </a:solidFill>
              </a:rPr>
              <a:t> </a:t>
            </a:r>
            <a:r>
              <a:rPr lang="en-US" dirty="0">
                <a:solidFill>
                  <a:schemeClr val="accent5">
                    <a:lumMod val="90000"/>
                  </a:schemeClr>
                </a:solidFill>
              </a:rPr>
              <a:t>Calcium stabilizes the resting membrane potential of the myocardial membrane that is, it decreases membrane excitability</a:t>
            </a:r>
          </a:p>
          <a:p>
            <a:r>
              <a:rPr lang="en-US" b="1" dirty="0">
                <a:solidFill>
                  <a:schemeClr val="bg2">
                    <a:lumMod val="75000"/>
                  </a:schemeClr>
                </a:solidFill>
              </a:rPr>
              <a:t>2. Shift potassium into the intracellular compartment</a:t>
            </a:r>
            <a:r>
              <a:rPr lang="en-US" dirty="0">
                <a:solidFill>
                  <a:schemeClr val="bg2">
                    <a:lumMod val="75000"/>
                  </a:schemeClr>
                </a:solidFill>
              </a:rPr>
              <a:t> (by glucose &amp; insulin, β-agonists)</a:t>
            </a:r>
          </a:p>
          <a:p>
            <a:r>
              <a:rPr lang="en-US" b="1" dirty="0">
                <a:solidFill>
                  <a:schemeClr val="bg2">
                    <a:lumMod val="75000"/>
                  </a:schemeClr>
                </a:solidFill>
              </a:rPr>
              <a:t>3. Remove potassium from the body</a:t>
            </a:r>
            <a:r>
              <a:rPr lang="en-US" dirty="0">
                <a:solidFill>
                  <a:schemeClr val="bg2">
                    <a:lumMod val="75000"/>
                  </a:schemeClr>
                </a:solidFill>
              </a:rPr>
              <a:t>.</a:t>
            </a:r>
          </a:p>
          <a:p>
            <a:r>
              <a:rPr lang="en-US" dirty="0">
                <a:solidFill>
                  <a:schemeClr val="bg2">
                    <a:lumMod val="75000"/>
                  </a:schemeClr>
                </a:solidFill>
              </a:rPr>
              <a:t>a. Kayexalate </a:t>
            </a:r>
          </a:p>
          <a:p>
            <a:r>
              <a:rPr lang="en-US" dirty="0">
                <a:solidFill>
                  <a:schemeClr val="bg2">
                    <a:lumMod val="75000"/>
                  </a:schemeClr>
                </a:solidFill>
              </a:rPr>
              <a:t>b. Hemodialysis</a:t>
            </a:r>
            <a:endParaRPr lang="en-US" dirty="0">
              <a:solidFill>
                <a:schemeClr val="bg2">
                  <a:lumMod val="75000"/>
                </a:schemeClr>
              </a:solidFill>
              <a:latin typeface="Barlow" panose="00000500000000000000" charset="0"/>
            </a:endParaRPr>
          </a:p>
        </p:txBody>
      </p:sp>
      <p:sp>
        <p:nvSpPr>
          <p:cNvPr id="5" name="عنوان فرعي 2"/>
          <p:cNvSpPr>
            <a:spLocks noGrp="1"/>
          </p:cNvSpPr>
          <p:nvPr>
            <p:ph type="subTitle" idx="1"/>
          </p:nvPr>
        </p:nvSpPr>
        <p:spPr>
          <a:xfrm>
            <a:off x="18296" y="1449338"/>
            <a:ext cx="3867660" cy="2843388"/>
          </a:xfrm>
        </p:spPr>
        <p:txBody>
          <a:bodyPr/>
          <a:lstStyle/>
          <a:p>
            <a:pPr>
              <a:buFont typeface="Wingdings" panose="05000000000000000000" pitchFamily="2" charset="2"/>
              <a:buChar char="Ø"/>
            </a:pPr>
            <a:r>
              <a:rPr lang="en-US" b="1" dirty="0"/>
              <a:t>ECG changes (when K+ &gt;6)</a:t>
            </a:r>
          </a:p>
          <a:p>
            <a:pPr marL="139700" indent="0"/>
            <a:r>
              <a:rPr lang="en-US" dirty="0"/>
              <a:t>        </a:t>
            </a:r>
          </a:p>
          <a:p>
            <a:pPr marL="139700" indent="0"/>
            <a:r>
              <a:rPr lang="en-US" dirty="0"/>
              <a:t>          Peaked T waves (by 10 mm)</a:t>
            </a:r>
          </a:p>
          <a:p>
            <a:r>
              <a:rPr lang="en-US" dirty="0"/>
              <a:t>          A prolonged PR interval</a:t>
            </a:r>
          </a:p>
          <a:p>
            <a:r>
              <a:rPr lang="en-US" dirty="0"/>
              <a:t>         Widening of QRS and merging of QRS with T wave</a:t>
            </a:r>
          </a:p>
          <a:p>
            <a:r>
              <a:rPr lang="en-US" dirty="0"/>
              <a:t>          Ventricular fibrillation and cardiac arrest (with increasing levels of K+)</a:t>
            </a:r>
          </a:p>
        </p:txBody>
      </p:sp>
      <p:sp>
        <p:nvSpPr>
          <p:cNvPr id="3" name="مربع نص 2"/>
          <p:cNvSpPr txBox="1"/>
          <p:nvPr/>
        </p:nvSpPr>
        <p:spPr>
          <a:xfrm>
            <a:off x="270324" y="822478"/>
            <a:ext cx="2052228" cy="461665"/>
          </a:xfrm>
          <a:prstGeom prst="rect">
            <a:avLst/>
          </a:prstGeom>
          <a:noFill/>
        </p:spPr>
        <p:txBody>
          <a:bodyPr wrap="square" rtlCol="0">
            <a:spAutoFit/>
          </a:bodyPr>
          <a:lstStyle/>
          <a:p>
            <a:r>
              <a:rPr lang="en-US" sz="2400" b="1" dirty="0">
                <a:solidFill>
                  <a:schemeClr val="bg2">
                    <a:lumMod val="75000"/>
                  </a:schemeClr>
                </a:solidFill>
              </a:rPr>
              <a:t>Diagnosis</a:t>
            </a:r>
          </a:p>
        </p:txBody>
      </p:sp>
      <p:cxnSp>
        <p:nvCxnSpPr>
          <p:cNvPr id="7" name="رابط مستقيم 6"/>
          <p:cNvCxnSpPr>
            <a:cxnSpLocks/>
          </p:cNvCxnSpPr>
          <p:nvPr/>
        </p:nvCxnSpPr>
        <p:spPr>
          <a:xfrm flipV="1">
            <a:off x="306328" y="1282896"/>
            <a:ext cx="1854898" cy="22426"/>
          </a:xfrm>
          <a:prstGeom prst="line">
            <a:avLst/>
          </a:prstGeom>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4914840" y="828585"/>
            <a:ext cx="1894364" cy="461665"/>
          </a:xfrm>
          <a:prstGeom prst="rect">
            <a:avLst/>
          </a:prstGeom>
          <a:noFill/>
        </p:spPr>
        <p:txBody>
          <a:bodyPr wrap="square" rtlCol="0">
            <a:spAutoFit/>
          </a:bodyPr>
          <a:lstStyle/>
          <a:p>
            <a:r>
              <a:rPr lang="en-US" sz="2400" b="1" dirty="0">
                <a:solidFill>
                  <a:schemeClr val="bg2">
                    <a:lumMod val="75000"/>
                  </a:schemeClr>
                </a:solidFill>
              </a:rPr>
              <a:t>Treatment</a:t>
            </a:r>
          </a:p>
        </p:txBody>
      </p:sp>
      <p:cxnSp>
        <p:nvCxnSpPr>
          <p:cNvPr id="9" name="رابط مستقيم 8"/>
          <p:cNvCxnSpPr>
            <a:cxnSpLocks/>
          </p:cNvCxnSpPr>
          <p:nvPr/>
        </p:nvCxnSpPr>
        <p:spPr>
          <a:xfrm>
            <a:off x="4914840" y="1290250"/>
            <a:ext cx="1894364" cy="22426"/>
          </a:xfrm>
          <a:prstGeom prst="line">
            <a:avLst/>
          </a:prstGeom>
        </p:spPr>
        <p:style>
          <a:lnRef idx="1">
            <a:schemeClr val="accent1"/>
          </a:lnRef>
          <a:fillRef idx="0">
            <a:schemeClr val="accent1"/>
          </a:fillRef>
          <a:effectRef idx="0">
            <a:schemeClr val="accent1"/>
          </a:effectRef>
          <a:fontRef idx="minor">
            <a:schemeClr val="tx1"/>
          </a:fontRef>
        </p:style>
      </p:cxnSp>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l="-1001" t="58714" r="1001" b="-809"/>
          <a:stretch>
            <a:fillRect/>
          </a:stretch>
        </p:blipFill>
        <p:spPr>
          <a:xfrm>
            <a:off x="398874" y="3288160"/>
            <a:ext cx="3033316" cy="1148582"/>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83518"/>
            <a:ext cx="5400600" cy="841800"/>
          </a:xfrm>
        </p:spPr>
        <p:txBody>
          <a:bodyPr/>
          <a:lstStyle/>
          <a:p>
            <a:r>
              <a:rPr lang="en-US" dirty="0"/>
              <a:t>Magnesium</a:t>
            </a:r>
            <a:r>
              <a:rPr lang="en-US" sz="1400" dirty="0"/>
              <a:t> (</a:t>
            </a:r>
            <a:r>
              <a:rPr lang="en-US" sz="1400" b="0" dirty="0"/>
              <a:t>1.8 to 2.5 mg/</a:t>
            </a:r>
            <a:r>
              <a:rPr lang="en-US" sz="1400" b="0" dirty="0" err="1"/>
              <a:t>dL</a:t>
            </a:r>
            <a:r>
              <a:rPr lang="en-US" sz="1400" dirty="0">
                <a:solidFill>
                  <a:schemeClr val="accent5"/>
                </a:solidFill>
              </a:rPr>
              <a:t>)</a:t>
            </a:r>
            <a:endParaRPr lang="en-US" dirty="0">
              <a:solidFill>
                <a:schemeClr val="accent5"/>
              </a:solidFill>
            </a:endParaRPr>
          </a:p>
        </p:txBody>
      </p:sp>
      <p:sp>
        <p:nvSpPr>
          <p:cNvPr id="7" name="مستطيل 6"/>
          <p:cNvSpPr/>
          <p:nvPr/>
        </p:nvSpPr>
        <p:spPr>
          <a:xfrm>
            <a:off x="827584" y="1779662"/>
            <a:ext cx="7344816" cy="2062103"/>
          </a:xfrm>
          <a:prstGeom prst="rect">
            <a:avLst/>
          </a:prstGeom>
        </p:spPr>
        <p:txBody>
          <a:bodyPr wrap="square">
            <a:spAutoFit/>
          </a:bodyPr>
          <a:lstStyle/>
          <a:p>
            <a:r>
              <a:rPr lang="en-US" sz="1600" b="1" dirty="0">
                <a:solidFill>
                  <a:schemeClr val="accent5">
                    <a:lumMod val="90000"/>
                  </a:schemeClr>
                </a:solidFill>
                <a:latin typeface="Barlow" panose="00000500000000000000" charset="0"/>
              </a:rPr>
              <a:t>Location in the body</a:t>
            </a:r>
            <a:r>
              <a:rPr lang="en-US" sz="1600" dirty="0">
                <a:solidFill>
                  <a:schemeClr val="bg2">
                    <a:lumMod val="75000"/>
                  </a:schemeClr>
                </a:solidFill>
                <a:latin typeface="Barlow" panose="00000500000000000000" charset="0"/>
              </a:rPr>
              <a:t>—Most of the magnesium in the body (two-thirds) is in bones.</a:t>
            </a:r>
          </a:p>
          <a:p>
            <a:r>
              <a:rPr lang="en-US" sz="1600" dirty="0">
                <a:solidFill>
                  <a:schemeClr val="bg2">
                    <a:lumMod val="75000"/>
                  </a:schemeClr>
                </a:solidFill>
                <a:latin typeface="Barlow" panose="00000500000000000000" charset="0"/>
              </a:rPr>
              <a:t>The remainder (one-third) is intracellular. Only 1% of magnesium is extracellular.</a:t>
            </a:r>
          </a:p>
          <a:p>
            <a:r>
              <a:rPr lang="en-US" sz="1600" b="1" dirty="0">
                <a:solidFill>
                  <a:schemeClr val="accent5">
                    <a:lumMod val="90000"/>
                  </a:schemeClr>
                </a:solidFill>
                <a:latin typeface="Barlow" panose="00000500000000000000" charset="0"/>
              </a:rPr>
              <a:t>Many hormones can alter urinary magnesium excretion</a:t>
            </a:r>
            <a:r>
              <a:rPr lang="en-US" sz="1600" dirty="0">
                <a:solidFill>
                  <a:schemeClr val="bg2">
                    <a:lumMod val="75000"/>
                  </a:schemeClr>
                </a:solidFill>
                <a:latin typeface="Barlow" panose="00000500000000000000" charset="0"/>
              </a:rPr>
              <a:t> (e.g., insulin/glucagon, PTH, calcitonin, ADH, and steroids).</a:t>
            </a:r>
          </a:p>
          <a:p>
            <a:r>
              <a:rPr lang="en-US" sz="1600" b="1" dirty="0">
                <a:solidFill>
                  <a:schemeClr val="accent5">
                    <a:lumMod val="90000"/>
                  </a:schemeClr>
                </a:solidFill>
                <a:latin typeface="Barlow" panose="00000500000000000000" charset="0"/>
              </a:rPr>
              <a:t>Magnesium absorption and balance</a:t>
            </a:r>
            <a:r>
              <a:rPr lang="en-US" sz="1600" dirty="0">
                <a:solidFill>
                  <a:schemeClr val="bg2">
                    <a:lumMod val="75000"/>
                  </a:schemeClr>
                </a:solidFill>
                <a:latin typeface="Barlow" panose="00000500000000000000" charset="0"/>
              </a:rPr>
              <a:t>—About 30% to 40% of dietary magnesium is</a:t>
            </a:r>
          </a:p>
          <a:p>
            <a:r>
              <a:rPr lang="en-US" sz="1600" dirty="0">
                <a:solidFill>
                  <a:schemeClr val="bg2">
                    <a:lumMod val="75000"/>
                  </a:schemeClr>
                </a:solidFill>
                <a:latin typeface="Barlow" panose="00000500000000000000" charset="0"/>
              </a:rPr>
              <a:t>absorbed in the </a:t>
            </a:r>
            <a:r>
              <a:rPr lang="en-US" sz="1600" b="1" dirty="0">
                <a:solidFill>
                  <a:schemeClr val="bg2">
                    <a:lumMod val="75000"/>
                  </a:schemeClr>
                </a:solidFill>
                <a:latin typeface="Barlow" panose="00000500000000000000" charset="0"/>
              </a:rPr>
              <a:t>GI tract</a:t>
            </a:r>
            <a:r>
              <a:rPr lang="en-US" sz="1600" dirty="0">
                <a:solidFill>
                  <a:schemeClr val="bg2">
                    <a:lumMod val="75000"/>
                  </a:schemeClr>
                </a:solidFill>
                <a:latin typeface="Barlow" panose="00000500000000000000" charset="0"/>
              </a:rPr>
              <a:t>, but this percentage increases when magnesium levels are low. The </a:t>
            </a:r>
            <a:r>
              <a:rPr lang="en-US" sz="1600" b="1" dirty="0">
                <a:solidFill>
                  <a:schemeClr val="bg2">
                    <a:lumMod val="75000"/>
                  </a:schemeClr>
                </a:solidFill>
                <a:latin typeface="Barlow" panose="00000500000000000000" charset="0"/>
              </a:rPr>
              <a:t>kidney</a:t>
            </a:r>
            <a:r>
              <a:rPr lang="en-US" sz="1600" dirty="0">
                <a:solidFill>
                  <a:schemeClr val="bg2">
                    <a:lumMod val="75000"/>
                  </a:schemeClr>
                </a:solidFill>
                <a:latin typeface="Barlow" panose="00000500000000000000" charset="0"/>
              </a:rPr>
              <a:t> has a great capacity to reabsorb magnesium and is the major regulator of magnesium balance.</a:t>
            </a:r>
            <a:endParaRPr lang="en-US" sz="1600" b="1" dirty="0">
              <a:solidFill>
                <a:schemeClr val="bg2">
                  <a:lumMod val="75000"/>
                </a:schemeClr>
              </a:solidFill>
              <a:latin typeface="Barlow" panose="00000500000000000000"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23529" y="1593567"/>
            <a:ext cx="4426374" cy="3416320"/>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HYPOmagnesemia</a:t>
            </a:r>
          </a:p>
          <a:p>
            <a:endParaRPr lang="en-US" sz="1800" b="1" dirty="0">
              <a:solidFill>
                <a:schemeClr val="accent5">
                  <a:lumMod val="90000"/>
                </a:schemeClr>
              </a:solidFill>
              <a:latin typeface="Barlow" panose="00000500000000000000" charset="0"/>
            </a:endParaRPr>
          </a:p>
          <a:p>
            <a:r>
              <a:rPr lang="en-US" b="1" dirty="0">
                <a:solidFill>
                  <a:schemeClr val="bg2">
                    <a:lumMod val="75000"/>
                  </a:schemeClr>
                </a:solidFill>
              </a:rPr>
              <a:t>1. GI causes</a:t>
            </a:r>
          </a:p>
          <a:p>
            <a:r>
              <a:rPr lang="en-US" dirty="0">
                <a:solidFill>
                  <a:schemeClr val="bg2">
                    <a:lumMod val="75000"/>
                  </a:schemeClr>
                </a:solidFill>
              </a:rPr>
              <a:t> Malabsorption, </a:t>
            </a:r>
            <a:r>
              <a:rPr lang="en-US" b="1" dirty="0">
                <a:solidFill>
                  <a:schemeClr val="bg2">
                    <a:lumMod val="75000"/>
                  </a:schemeClr>
                </a:solidFill>
              </a:rPr>
              <a:t>steatorrheic states (most common cause), </a:t>
            </a:r>
            <a:r>
              <a:rPr lang="en-US" dirty="0">
                <a:solidFill>
                  <a:schemeClr val="bg2">
                    <a:lumMod val="75000"/>
                  </a:schemeClr>
                </a:solidFill>
              </a:rPr>
              <a:t>Prolonged fasting</a:t>
            </a:r>
          </a:p>
          <a:p>
            <a:r>
              <a:rPr lang="en-US" b="1" dirty="0">
                <a:solidFill>
                  <a:schemeClr val="bg2">
                    <a:lumMod val="75000"/>
                  </a:schemeClr>
                </a:solidFill>
              </a:rPr>
              <a:t>2. Alcoholism (common cause)</a:t>
            </a:r>
            <a:r>
              <a:rPr lang="en-US" dirty="0">
                <a:solidFill>
                  <a:schemeClr val="bg2">
                    <a:lumMod val="75000"/>
                  </a:schemeClr>
                </a:solidFill>
              </a:rPr>
              <a:t>—due to increased urinary excretion as well as</a:t>
            </a:r>
          </a:p>
          <a:p>
            <a:r>
              <a:rPr lang="en-US" dirty="0">
                <a:solidFill>
                  <a:schemeClr val="bg2">
                    <a:lumMod val="75000"/>
                  </a:schemeClr>
                </a:solidFill>
              </a:rPr>
              <a:t>frequently concomitant diarrhea, pancreatitis, and poor diet</a:t>
            </a:r>
          </a:p>
          <a:p>
            <a:r>
              <a:rPr lang="en-US" b="1" dirty="0">
                <a:solidFill>
                  <a:schemeClr val="bg2">
                    <a:lumMod val="75000"/>
                  </a:schemeClr>
                </a:solidFill>
              </a:rPr>
              <a:t>3. Renal causes</a:t>
            </a:r>
          </a:p>
          <a:p>
            <a:r>
              <a:rPr lang="en-US" b="1" dirty="0">
                <a:solidFill>
                  <a:schemeClr val="bg2">
                    <a:lumMod val="75000"/>
                  </a:schemeClr>
                </a:solidFill>
              </a:rPr>
              <a:t>4.DKA, burns, pancreatitis, lactation</a:t>
            </a:r>
            <a:endParaRPr lang="en-US" sz="1100" b="1" dirty="0">
              <a:solidFill>
                <a:schemeClr val="bg2">
                  <a:lumMod val="75000"/>
                </a:schemeClr>
              </a:solidFill>
              <a:latin typeface="Barlow" panose="00000500000000000000" charset="0"/>
            </a:endParaRPr>
          </a:p>
        </p:txBody>
      </p:sp>
      <p:sp>
        <p:nvSpPr>
          <p:cNvPr id="8" name="مستطيل 7"/>
          <p:cNvSpPr/>
          <p:nvPr/>
        </p:nvSpPr>
        <p:spPr>
          <a:xfrm>
            <a:off x="4644009" y="1593567"/>
            <a:ext cx="4104456" cy="3416320"/>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HYPERmagnesemia</a:t>
            </a:r>
          </a:p>
          <a:p>
            <a:endParaRPr lang="en-US" sz="1800" b="1" dirty="0">
              <a:solidFill>
                <a:schemeClr val="bg2">
                  <a:lumMod val="75000"/>
                </a:schemeClr>
              </a:solidFill>
              <a:latin typeface="Barlow" panose="00000500000000000000" charset="0"/>
            </a:endParaRPr>
          </a:p>
          <a:p>
            <a:r>
              <a:rPr lang="en-US" b="1" dirty="0">
                <a:solidFill>
                  <a:schemeClr val="bg2">
                    <a:lumMod val="75000"/>
                  </a:schemeClr>
                </a:solidFill>
                <a:latin typeface="Barlow" panose="00000500000000000000" charset="0"/>
              </a:rPr>
              <a:t>1. Renal failure (most common cause)</a:t>
            </a:r>
          </a:p>
          <a:p>
            <a:r>
              <a:rPr lang="en-US" dirty="0">
                <a:solidFill>
                  <a:schemeClr val="bg2">
                    <a:lumMod val="75000"/>
                  </a:schemeClr>
                </a:solidFill>
                <a:latin typeface="Barlow" panose="00000500000000000000" charset="0"/>
              </a:rPr>
              <a:t>2. Early-stage burns, </a:t>
            </a:r>
            <a:r>
              <a:rPr lang="en-US" b="1" dirty="0">
                <a:solidFill>
                  <a:schemeClr val="bg2">
                    <a:lumMod val="75000"/>
                  </a:schemeClr>
                </a:solidFill>
                <a:latin typeface="Barlow" panose="00000500000000000000" charset="0"/>
              </a:rPr>
              <a:t>massive trauma or surgical stress,</a:t>
            </a:r>
            <a:r>
              <a:rPr lang="en-US" dirty="0">
                <a:solidFill>
                  <a:schemeClr val="bg2">
                    <a:lumMod val="75000"/>
                  </a:schemeClr>
                </a:solidFill>
                <a:latin typeface="Barlow" panose="00000500000000000000" charset="0"/>
              </a:rPr>
              <a:t> severe ECF volume deficit,</a:t>
            </a:r>
          </a:p>
          <a:p>
            <a:r>
              <a:rPr lang="en-US" dirty="0">
                <a:solidFill>
                  <a:schemeClr val="bg2">
                    <a:lumMod val="75000"/>
                  </a:schemeClr>
                </a:solidFill>
                <a:latin typeface="Barlow" panose="00000500000000000000" charset="0"/>
              </a:rPr>
              <a:t>severe acidosis</a:t>
            </a:r>
          </a:p>
          <a:p>
            <a:r>
              <a:rPr lang="en-US" b="1" dirty="0">
                <a:solidFill>
                  <a:schemeClr val="bg2">
                    <a:lumMod val="75000"/>
                  </a:schemeClr>
                </a:solidFill>
                <a:latin typeface="Barlow" panose="00000500000000000000" charset="0"/>
              </a:rPr>
              <a:t>3. Rhabdomyolysis</a:t>
            </a:r>
          </a:p>
          <a:p>
            <a:r>
              <a:rPr lang="en-US" b="1" dirty="0">
                <a:solidFill>
                  <a:schemeClr val="bg2">
                    <a:lumMod val="75000"/>
                  </a:schemeClr>
                </a:solidFill>
                <a:latin typeface="Barlow" panose="00000500000000000000" charset="0"/>
              </a:rPr>
              <a:t>4. Iatrogenic—</a:t>
            </a:r>
            <a:r>
              <a:rPr lang="en-US" dirty="0">
                <a:solidFill>
                  <a:schemeClr val="bg2">
                    <a:lumMod val="75000"/>
                  </a:schemeClr>
                </a:solidFill>
                <a:latin typeface="Barlow" panose="00000500000000000000" charset="0"/>
              </a:rPr>
              <a:t>usually in the obstetric setting in women with preeclampsia or</a:t>
            </a:r>
          </a:p>
          <a:p>
            <a:r>
              <a:rPr lang="en-US" dirty="0">
                <a:solidFill>
                  <a:schemeClr val="bg2">
                    <a:lumMod val="75000"/>
                  </a:schemeClr>
                </a:solidFill>
                <a:latin typeface="Barlow" panose="00000500000000000000" charset="0"/>
              </a:rPr>
              <a:t>eclampsia being treated with magnesium sulfate</a:t>
            </a:r>
          </a:p>
        </p:txBody>
      </p:sp>
      <p:sp>
        <p:nvSpPr>
          <p:cNvPr id="13" name="مربع نص 12"/>
          <p:cNvSpPr txBox="1"/>
          <p:nvPr/>
        </p:nvSpPr>
        <p:spPr>
          <a:xfrm>
            <a:off x="720654" y="1037286"/>
            <a:ext cx="1770550" cy="430887"/>
          </a:xfrm>
          <a:prstGeom prst="rect">
            <a:avLst/>
          </a:prstGeom>
          <a:noFill/>
        </p:spPr>
        <p:txBody>
          <a:bodyPr wrap="square" rtlCol="0">
            <a:spAutoFit/>
          </a:bodyPr>
          <a:lstStyle/>
          <a:p>
            <a:r>
              <a:rPr lang="en-US" sz="2200" b="1" dirty="0">
                <a:solidFill>
                  <a:schemeClr val="bg2">
                    <a:lumMod val="75000"/>
                  </a:schemeClr>
                </a:solidFill>
              </a:rPr>
              <a:t>Causes</a:t>
            </a:r>
          </a:p>
        </p:txBody>
      </p:sp>
      <p:cxnSp>
        <p:nvCxnSpPr>
          <p:cNvPr id="14" name="رابط مستقيم 13"/>
          <p:cNvCxnSpPr>
            <a:cxnSpLocks/>
          </p:cNvCxnSpPr>
          <p:nvPr/>
        </p:nvCxnSpPr>
        <p:spPr>
          <a:xfrm flipV="1">
            <a:off x="611561" y="1445383"/>
            <a:ext cx="1891269" cy="22790"/>
          </a:xfrm>
          <a:prstGeom prst="line">
            <a:avLst/>
          </a:prstGeom>
        </p:spPr>
        <p:style>
          <a:lnRef idx="1">
            <a:schemeClr val="accent1"/>
          </a:lnRef>
          <a:fillRef idx="0">
            <a:schemeClr val="accent1"/>
          </a:fillRef>
          <a:effectRef idx="0">
            <a:schemeClr val="accent1"/>
          </a:effectRef>
          <a:fontRef idx="minor">
            <a:schemeClr val="tx1"/>
          </a:fontRef>
        </p:style>
      </p:cxnSp>
      <p:sp>
        <p:nvSpPr>
          <p:cNvPr id="9" name="عنوان 1"/>
          <p:cNvSpPr txBox="1"/>
          <p:nvPr/>
        </p:nvSpPr>
        <p:spPr>
          <a:xfrm>
            <a:off x="611560" y="195486"/>
            <a:ext cx="6035965"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CAEAE"/>
              </a:buClr>
              <a:buSzPts val="3600"/>
              <a:buFont typeface="Poppins" panose="00000500000000000000"/>
              <a:buNone/>
              <a:defRPr sz="3800" b="1" i="0" u="none" strike="noStrike" cap="none">
                <a:solidFill>
                  <a:srgbClr val="FCAEAE"/>
                </a:solidFill>
                <a:latin typeface="Poppins" panose="00000500000000000000"/>
                <a:ea typeface="Poppins" panose="00000500000000000000"/>
                <a:cs typeface="Poppins" panose="00000500000000000000"/>
                <a:sym typeface="Poppins" panose="00000500000000000000"/>
              </a:defRPr>
            </a:lvl1pPr>
            <a:lvl2pPr marR="0" lvl="1"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9pPr>
          </a:lstStyle>
          <a:p>
            <a:r>
              <a:rPr lang="en-US" dirty="0"/>
              <a:t>Magnesium</a:t>
            </a:r>
            <a:r>
              <a:rPr lang="en-US" sz="1400" dirty="0"/>
              <a:t> (</a:t>
            </a:r>
            <a:r>
              <a:rPr lang="en-US" sz="1400" b="0" dirty="0"/>
              <a:t>1.8 to 2.5 mg/</a:t>
            </a:r>
            <a:r>
              <a:rPr lang="en-US" sz="1400" b="0" dirty="0" err="1"/>
              <a:t>dL</a:t>
            </a:r>
            <a:r>
              <a:rPr lang="en-US" sz="1400" dirty="0">
                <a:solidFill>
                  <a:schemeClr val="accent5"/>
                </a:solidFill>
              </a:rPr>
              <a:t>)</a:t>
            </a:r>
            <a:endParaRPr lang="en-US" dirty="0">
              <a:solidFill>
                <a:schemeClr val="accent5"/>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07503" y="1347614"/>
            <a:ext cx="4340247" cy="2569934"/>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HYPOmagnesemia</a:t>
            </a:r>
          </a:p>
          <a:p>
            <a:endParaRPr lang="en-US" sz="1300" b="1" dirty="0">
              <a:solidFill>
                <a:schemeClr val="bg2">
                  <a:lumMod val="75000"/>
                </a:schemeClr>
              </a:solidFill>
              <a:latin typeface="Barlow" panose="00000500000000000000" charset="0"/>
            </a:endParaRPr>
          </a:p>
          <a:p>
            <a:r>
              <a:rPr lang="en-US" sz="1300" b="1" dirty="0">
                <a:solidFill>
                  <a:schemeClr val="bg2">
                    <a:lumMod val="75000"/>
                  </a:schemeClr>
                </a:solidFill>
              </a:rPr>
              <a:t>1. Marked neuromuscular and CNS hyperirritability</a:t>
            </a:r>
          </a:p>
          <a:p>
            <a:r>
              <a:rPr lang="en-US" sz="1300" b="1" dirty="0">
                <a:solidFill>
                  <a:schemeClr val="bg2">
                    <a:lumMod val="75000"/>
                  </a:schemeClr>
                </a:solidFill>
              </a:rPr>
              <a:t>2. Effect on calcium levels: </a:t>
            </a:r>
            <a:r>
              <a:rPr lang="en-US" sz="1300" dirty="0">
                <a:solidFill>
                  <a:schemeClr val="bg2">
                    <a:lumMod val="75000"/>
                  </a:schemeClr>
                </a:solidFill>
              </a:rPr>
              <a:t>coexisting hypocalcemia is common because of decreased release of PTH and bone resistance to PTH when Mg2+ is low</a:t>
            </a:r>
          </a:p>
          <a:p>
            <a:r>
              <a:rPr lang="en-US" sz="1300" b="1" dirty="0">
                <a:solidFill>
                  <a:schemeClr val="bg2">
                    <a:lumMod val="75000"/>
                  </a:schemeClr>
                </a:solidFill>
              </a:rPr>
              <a:t>3. Effect on potassium levels</a:t>
            </a:r>
          </a:p>
          <a:p>
            <a:r>
              <a:rPr lang="en-US" sz="1300" dirty="0">
                <a:solidFill>
                  <a:schemeClr val="bg2">
                    <a:lumMod val="75000"/>
                  </a:schemeClr>
                </a:solidFill>
              </a:rPr>
              <a:t>Coexisting hypokalemia—in up to 50% of cases, usually due to etiology which leads to loss of both </a:t>
            </a:r>
          </a:p>
          <a:p>
            <a:r>
              <a:rPr lang="en-US" sz="1300" b="1" dirty="0">
                <a:solidFill>
                  <a:schemeClr val="bg2">
                    <a:lumMod val="75000"/>
                  </a:schemeClr>
                </a:solidFill>
              </a:rPr>
              <a:t>4. ECG changes</a:t>
            </a:r>
            <a:r>
              <a:rPr lang="en-US" sz="1300" dirty="0">
                <a:solidFill>
                  <a:schemeClr val="bg2">
                    <a:lumMod val="75000"/>
                  </a:schemeClr>
                </a:solidFill>
              </a:rPr>
              <a:t>—prolonged QT interval, T-wave flattening, and ultimately, torsade de pointes</a:t>
            </a:r>
            <a:endParaRPr lang="en-US" sz="1300" b="1" dirty="0">
              <a:solidFill>
                <a:schemeClr val="bg2">
                  <a:lumMod val="75000"/>
                </a:schemeClr>
              </a:solidFill>
              <a:latin typeface="Barlow" panose="00000500000000000000" charset="0"/>
            </a:endParaRPr>
          </a:p>
        </p:txBody>
      </p:sp>
      <p:sp>
        <p:nvSpPr>
          <p:cNvPr id="8" name="مستطيل 7"/>
          <p:cNvSpPr/>
          <p:nvPr/>
        </p:nvSpPr>
        <p:spPr>
          <a:xfrm>
            <a:off x="4499992" y="1347614"/>
            <a:ext cx="3816424" cy="3693319"/>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HYPERmagnesemia</a:t>
            </a:r>
          </a:p>
          <a:p>
            <a:endParaRPr lang="en-US" sz="1800" b="1" dirty="0">
              <a:solidFill>
                <a:schemeClr val="bg2">
                  <a:lumMod val="75000"/>
                </a:schemeClr>
              </a:solidFill>
              <a:latin typeface="Barlow" panose="00000500000000000000" charset="0"/>
            </a:endParaRPr>
          </a:p>
          <a:p>
            <a:r>
              <a:rPr lang="en-US" dirty="0">
                <a:solidFill>
                  <a:schemeClr val="bg2">
                    <a:lumMod val="75000"/>
                  </a:schemeClr>
                </a:solidFill>
                <a:latin typeface="Barlow" panose="00000500000000000000" charset="0"/>
              </a:rPr>
              <a:t>1. Nausea, weakness</a:t>
            </a:r>
          </a:p>
          <a:p>
            <a:r>
              <a:rPr lang="en-US" dirty="0">
                <a:solidFill>
                  <a:schemeClr val="bg2">
                    <a:lumMod val="75000"/>
                  </a:schemeClr>
                </a:solidFill>
                <a:latin typeface="Barlow" panose="00000500000000000000" charset="0"/>
              </a:rPr>
              <a:t>2. Facial paresthesia</a:t>
            </a:r>
          </a:p>
          <a:p>
            <a:r>
              <a:rPr lang="en-US" dirty="0">
                <a:solidFill>
                  <a:schemeClr val="bg2">
                    <a:lumMod val="75000"/>
                  </a:schemeClr>
                </a:solidFill>
                <a:latin typeface="Barlow" panose="00000500000000000000" charset="0"/>
              </a:rPr>
              <a:t>3. Progressive loss of deep tendon reflexes (classically the first sign)</a:t>
            </a:r>
          </a:p>
          <a:p>
            <a:r>
              <a:rPr lang="en-US" dirty="0">
                <a:solidFill>
                  <a:schemeClr val="bg2">
                    <a:lumMod val="75000"/>
                  </a:schemeClr>
                </a:solidFill>
                <a:latin typeface="Barlow" panose="00000500000000000000" charset="0"/>
              </a:rPr>
              <a:t>4. </a:t>
            </a:r>
            <a:r>
              <a:rPr lang="en-US" b="1" dirty="0">
                <a:solidFill>
                  <a:schemeClr val="bg2">
                    <a:lumMod val="75000"/>
                  </a:schemeClr>
                </a:solidFill>
                <a:latin typeface="Barlow" panose="00000500000000000000" charset="0"/>
              </a:rPr>
              <a:t>ECG changes resemble</a:t>
            </a:r>
            <a:r>
              <a:rPr lang="en-US" dirty="0">
                <a:solidFill>
                  <a:schemeClr val="bg2">
                    <a:lumMod val="75000"/>
                  </a:schemeClr>
                </a:solidFill>
                <a:latin typeface="Barlow" panose="00000500000000000000" charset="0"/>
              </a:rPr>
              <a:t> those seen with </a:t>
            </a:r>
            <a:r>
              <a:rPr lang="en-US" b="1" dirty="0">
                <a:solidFill>
                  <a:schemeClr val="bg2">
                    <a:lumMod val="75000"/>
                  </a:schemeClr>
                </a:solidFill>
                <a:latin typeface="Barlow" panose="00000500000000000000" charset="0"/>
              </a:rPr>
              <a:t>hyperkalemia</a:t>
            </a:r>
            <a:r>
              <a:rPr lang="en-US" dirty="0">
                <a:solidFill>
                  <a:schemeClr val="bg2">
                    <a:lumMod val="75000"/>
                  </a:schemeClr>
                </a:solidFill>
                <a:latin typeface="Barlow" panose="00000500000000000000" charset="0"/>
              </a:rPr>
              <a:t> (increased P-R interval,</a:t>
            </a:r>
          </a:p>
          <a:p>
            <a:r>
              <a:rPr lang="en-US" dirty="0">
                <a:solidFill>
                  <a:schemeClr val="bg2">
                    <a:lumMod val="75000"/>
                  </a:schemeClr>
                </a:solidFill>
                <a:latin typeface="Barlow" panose="00000500000000000000" charset="0"/>
              </a:rPr>
              <a:t>widened QRS complex, and elevated T waves)</a:t>
            </a:r>
          </a:p>
          <a:p>
            <a:r>
              <a:rPr lang="en-US" b="1" dirty="0">
                <a:solidFill>
                  <a:schemeClr val="bg2">
                    <a:lumMod val="75000"/>
                  </a:schemeClr>
                </a:solidFill>
                <a:latin typeface="Barlow" panose="00000500000000000000" charset="0"/>
              </a:rPr>
              <a:t>5.Death is usually caused by respiratory failure or cardiac arrest</a:t>
            </a:r>
          </a:p>
        </p:txBody>
      </p:sp>
      <p:sp>
        <p:nvSpPr>
          <p:cNvPr id="13" name="مربع نص 12"/>
          <p:cNvSpPr txBox="1"/>
          <p:nvPr/>
        </p:nvSpPr>
        <p:spPr>
          <a:xfrm>
            <a:off x="323527" y="749937"/>
            <a:ext cx="3179231" cy="430887"/>
          </a:xfrm>
          <a:prstGeom prst="rect">
            <a:avLst/>
          </a:prstGeom>
          <a:noFill/>
        </p:spPr>
        <p:txBody>
          <a:bodyPr wrap="square" rtlCol="0">
            <a:spAutoFit/>
          </a:bodyPr>
          <a:lstStyle/>
          <a:p>
            <a:r>
              <a:rPr lang="en-US" sz="2200" b="1" dirty="0">
                <a:solidFill>
                  <a:schemeClr val="bg2">
                    <a:lumMod val="75000"/>
                  </a:schemeClr>
                </a:solidFill>
              </a:rPr>
              <a:t>Clinical features</a:t>
            </a:r>
          </a:p>
        </p:txBody>
      </p:sp>
      <p:cxnSp>
        <p:nvCxnSpPr>
          <p:cNvPr id="14" name="رابط مستقيم 13"/>
          <p:cNvCxnSpPr>
            <a:cxnSpLocks/>
          </p:cNvCxnSpPr>
          <p:nvPr/>
        </p:nvCxnSpPr>
        <p:spPr>
          <a:xfrm>
            <a:off x="467544" y="1222220"/>
            <a:ext cx="2103864" cy="6835"/>
          </a:xfrm>
          <a:prstGeom prst="line">
            <a:avLst/>
          </a:prstGeom>
        </p:spPr>
        <p:style>
          <a:lnRef idx="1">
            <a:schemeClr val="accent1"/>
          </a:lnRef>
          <a:fillRef idx="0">
            <a:schemeClr val="accent1"/>
          </a:fillRef>
          <a:effectRef idx="0">
            <a:schemeClr val="accent1"/>
          </a:effectRef>
          <a:fontRef idx="minor">
            <a:schemeClr val="tx1"/>
          </a:fontRef>
        </p:style>
      </p:cxnSp>
      <p:sp>
        <p:nvSpPr>
          <p:cNvPr id="11" name="عنوان 1"/>
          <p:cNvSpPr txBox="1"/>
          <p:nvPr/>
        </p:nvSpPr>
        <p:spPr>
          <a:xfrm>
            <a:off x="251520" y="-91863"/>
            <a:ext cx="5612388"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CAEAE"/>
              </a:buClr>
              <a:buSzPts val="3600"/>
              <a:buFont typeface="Poppins" panose="00000500000000000000"/>
              <a:buNone/>
              <a:defRPr sz="3800" b="1" i="0" u="none" strike="noStrike" cap="none">
                <a:solidFill>
                  <a:srgbClr val="FCAEAE"/>
                </a:solidFill>
                <a:latin typeface="Poppins" panose="00000500000000000000"/>
                <a:ea typeface="Poppins" panose="00000500000000000000"/>
                <a:cs typeface="Poppins" panose="00000500000000000000"/>
                <a:sym typeface="Poppins" panose="00000500000000000000"/>
              </a:defRPr>
            </a:lvl1pPr>
            <a:lvl2pPr marR="0" lvl="1"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accent1"/>
              </a:buClr>
              <a:buSzPts val="3600"/>
              <a:buFont typeface="Bebas Neue" panose="020B0606020202050201"/>
              <a:buNone/>
              <a:defRPr sz="3600" b="0" i="0" u="none" strike="noStrike" cap="none">
                <a:solidFill>
                  <a:schemeClr val="accent1"/>
                </a:solidFill>
                <a:latin typeface="Bebas Neue" panose="020B0606020202050201"/>
                <a:ea typeface="Bebas Neue" panose="020B0606020202050201"/>
                <a:cs typeface="Bebas Neue" panose="020B0606020202050201"/>
                <a:sym typeface="Bebas Neue" panose="020B0606020202050201"/>
              </a:defRPr>
            </a:lvl9pPr>
          </a:lstStyle>
          <a:p>
            <a:r>
              <a:rPr lang="en-US" dirty="0"/>
              <a:t>Magnesium</a:t>
            </a:r>
            <a:r>
              <a:rPr lang="en-US" sz="1400" dirty="0"/>
              <a:t> (</a:t>
            </a:r>
            <a:r>
              <a:rPr lang="en-US" sz="1400" b="0" dirty="0"/>
              <a:t>1.8 to 2.5 mg/</a:t>
            </a:r>
            <a:r>
              <a:rPr lang="en-US" sz="1400" b="0" dirty="0" err="1"/>
              <a:t>dL</a:t>
            </a:r>
            <a:r>
              <a:rPr lang="en-US" sz="1400" dirty="0">
                <a:solidFill>
                  <a:schemeClr val="accent5"/>
                </a:solidFill>
              </a:rPr>
              <a:t>)</a:t>
            </a:r>
            <a:endParaRPr lang="en-US" dirty="0">
              <a:solidFill>
                <a:schemeClr val="accent5"/>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15753" y="1379190"/>
            <a:ext cx="4600263" cy="1754326"/>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HYPOmagnesemia</a:t>
            </a:r>
          </a:p>
          <a:p>
            <a:endParaRPr lang="en-US" b="1" dirty="0">
              <a:solidFill>
                <a:schemeClr val="bg2">
                  <a:lumMod val="75000"/>
                </a:schemeClr>
              </a:solidFill>
              <a:latin typeface="Barlow" panose="00000500000000000000" charset="0"/>
            </a:endParaRPr>
          </a:p>
          <a:p>
            <a:r>
              <a:rPr lang="en-US" dirty="0">
                <a:solidFill>
                  <a:schemeClr val="bg2">
                    <a:lumMod val="75000"/>
                  </a:schemeClr>
                </a:solidFill>
                <a:latin typeface="Barlow" panose="00000500000000000000" charset="0"/>
              </a:rPr>
              <a:t>1. For mild hypomagnesemia—oral Mg2+ (e.g., magnesium oxide)</a:t>
            </a:r>
          </a:p>
          <a:p>
            <a:r>
              <a:rPr lang="en-US" dirty="0">
                <a:solidFill>
                  <a:schemeClr val="bg2">
                    <a:lumMod val="75000"/>
                  </a:schemeClr>
                </a:solidFill>
                <a:latin typeface="Barlow" panose="00000500000000000000" charset="0"/>
              </a:rPr>
              <a:t>2. For severe hypomagnesemia—parenteral Mg2+ (e.g., magnesium sulfate)</a:t>
            </a:r>
            <a:endParaRPr lang="en-US" b="1" dirty="0">
              <a:solidFill>
                <a:schemeClr val="bg2">
                  <a:lumMod val="75000"/>
                </a:schemeClr>
              </a:solidFill>
              <a:latin typeface="Barlow" panose="00000500000000000000" charset="0"/>
            </a:endParaRPr>
          </a:p>
        </p:txBody>
      </p:sp>
      <p:sp>
        <p:nvSpPr>
          <p:cNvPr id="8" name="مستطيل 7"/>
          <p:cNvSpPr/>
          <p:nvPr/>
        </p:nvSpPr>
        <p:spPr>
          <a:xfrm>
            <a:off x="4602440" y="1379190"/>
            <a:ext cx="4248472" cy="3416320"/>
          </a:xfrm>
          <a:prstGeom prst="rect">
            <a:avLst/>
          </a:prstGeom>
        </p:spPr>
        <p:txBody>
          <a:bodyPr wrap="square">
            <a:spAutoFit/>
          </a:bodyPr>
          <a:lstStyle/>
          <a:p>
            <a:r>
              <a:rPr lang="en-US" sz="1800" b="1" dirty="0">
                <a:solidFill>
                  <a:schemeClr val="accent5">
                    <a:lumMod val="90000"/>
                  </a:schemeClr>
                </a:solidFill>
                <a:latin typeface="Barlow" panose="00000500000000000000" charset="0"/>
              </a:rPr>
              <a:t>HYPERmagnesemia</a:t>
            </a:r>
          </a:p>
          <a:p>
            <a:endParaRPr lang="en-US" dirty="0">
              <a:solidFill>
                <a:schemeClr val="bg2">
                  <a:lumMod val="75000"/>
                </a:schemeClr>
              </a:solidFill>
              <a:latin typeface="Barlow" panose="00000500000000000000" charset="0"/>
            </a:endParaRPr>
          </a:p>
          <a:p>
            <a:r>
              <a:rPr lang="en-US" dirty="0">
                <a:solidFill>
                  <a:schemeClr val="bg2">
                    <a:lumMod val="75000"/>
                  </a:schemeClr>
                </a:solidFill>
                <a:latin typeface="Barlow" panose="00000500000000000000" charset="0"/>
              </a:rPr>
              <a:t>1. Withhold exogenously administered magnesium.</a:t>
            </a:r>
          </a:p>
          <a:p>
            <a:r>
              <a:rPr lang="en-US" dirty="0">
                <a:solidFill>
                  <a:schemeClr val="bg2">
                    <a:lumMod val="75000"/>
                  </a:schemeClr>
                </a:solidFill>
                <a:latin typeface="Barlow" panose="00000500000000000000" charset="0"/>
              </a:rPr>
              <a:t>2. Prescribe </a:t>
            </a:r>
            <a:r>
              <a:rPr lang="en-US" b="1" dirty="0">
                <a:solidFill>
                  <a:schemeClr val="bg2">
                    <a:lumMod val="75000"/>
                  </a:schemeClr>
                </a:solidFill>
                <a:latin typeface="Barlow" panose="00000500000000000000" charset="0"/>
              </a:rPr>
              <a:t>IV calcium gluconate </a:t>
            </a:r>
            <a:r>
              <a:rPr lang="en-US" dirty="0">
                <a:solidFill>
                  <a:schemeClr val="bg2">
                    <a:lumMod val="75000"/>
                  </a:schemeClr>
                </a:solidFill>
                <a:latin typeface="Barlow" panose="00000500000000000000" charset="0"/>
              </a:rPr>
              <a:t>for emergent symptoms (cardioprotection as in</a:t>
            </a:r>
          </a:p>
          <a:p>
            <a:r>
              <a:rPr lang="en-US" dirty="0">
                <a:solidFill>
                  <a:schemeClr val="bg2">
                    <a:lumMod val="75000"/>
                  </a:schemeClr>
                </a:solidFill>
                <a:latin typeface="Barlow" panose="00000500000000000000" charset="0"/>
              </a:rPr>
              <a:t>hyperkalemia).</a:t>
            </a:r>
          </a:p>
          <a:p>
            <a:r>
              <a:rPr lang="en-US" dirty="0">
                <a:solidFill>
                  <a:schemeClr val="bg2">
                    <a:lumMod val="75000"/>
                  </a:schemeClr>
                </a:solidFill>
                <a:latin typeface="Barlow" panose="00000500000000000000" charset="0"/>
              </a:rPr>
              <a:t>3. Administer saline and furosemide.</a:t>
            </a:r>
          </a:p>
          <a:p>
            <a:r>
              <a:rPr lang="en-US" dirty="0">
                <a:solidFill>
                  <a:schemeClr val="bg2">
                    <a:lumMod val="75000"/>
                  </a:schemeClr>
                </a:solidFill>
                <a:latin typeface="Barlow" panose="00000500000000000000" charset="0"/>
              </a:rPr>
              <a:t>4. Order dialysis in renal failure patients.</a:t>
            </a:r>
          </a:p>
          <a:p>
            <a:r>
              <a:rPr lang="en-US" dirty="0">
                <a:solidFill>
                  <a:schemeClr val="bg2">
                    <a:lumMod val="75000"/>
                  </a:schemeClr>
                </a:solidFill>
                <a:latin typeface="Barlow" panose="00000500000000000000" charset="0"/>
              </a:rPr>
              <a:t>5. Prepare to intubate if respiratory depression is severe.</a:t>
            </a:r>
          </a:p>
        </p:txBody>
      </p:sp>
      <p:sp>
        <p:nvSpPr>
          <p:cNvPr id="13" name="مربع نص 12"/>
          <p:cNvSpPr txBox="1"/>
          <p:nvPr/>
        </p:nvSpPr>
        <p:spPr>
          <a:xfrm>
            <a:off x="395535" y="770475"/>
            <a:ext cx="2249191" cy="430887"/>
          </a:xfrm>
          <a:prstGeom prst="rect">
            <a:avLst/>
          </a:prstGeom>
          <a:noFill/>
        </p:spPr>
        <p:txBody>
          <a:bodyPr wrap="square" rtlCol="0">
            <a:spAutoFit/>
          </a:bodyPr>
          <a:lstStyle/>
          <a:p>
            <a:r>
              <a:rPr lang="en-US" sz="2200" b="1" dirty="0">
                <a:solidFill>
                  <a:schemeClr val="bg2">
                    <a:lumMod val="75000"/>
                  </a:schemeClr>
                </a:solidFill>
              </a:rPr>
              <a:t>Treatment</a:t>
            </a:r>
          </a:p>
        </p:txBody>
      </p:sp>
      <p:cxnSp>
        <p:nvCxnSpPr>
          <p:cNvPr id="14" name="رابط مستقيم 13"/>
          <p:cNvCxnSpPr>
            <a:cxnSpLocks/>
          </p:cNvCxnSpPr>
          <p:nvPr/>
        </p:nvCxnSpPr>
        <p:spPr>
          <a:xfrm>
            <a:off x="179512" y="1201362"/>
            <a:ext cx="2342037" cy="6788"/>
          </a:xfrm>
          <a:prstGeom prst="line">
            <a:avLst/>
          </a:prstGeom>
        </p:spPr>
        <p:style>
          <a:lnRef idx="1">
            <a:schemeClr val="accent1"/>
          </a:lnRef>
          <a:fillRef idx="0">
            <a:schemeClr val="accent1"/>
          </a:fillRef>
          <a:effectRef idx="0">
            <a:schemeClr val="accent1"/>
          </a:effectRef>
          <a:fontRef idx="minor">
            <a:schemeClr val="tx1"/>
          </a:fontRef>
        </p:style>
      </p:cxnSp>
      <p:sp>
        <p:nvSpPr>
          <p:cNvPr id="9" name="عنوان 1"/>
          <p:cNvSpPr>
            <a:spLocks noGrp="1"/>
          </p:cNvSpPr>
          <p:nvPr>
            <p:ph type="title"/>
          </p:nvPr>
        </p:nvSpPr>
        <p:spPr>
          <a:xfrm>
            <a:off x="179511" y="0"/>
            <a:ext cx="6247753" cy="841800"/>
          </a:xfrm>
        </p:spPr>
        <p:txBody>
          <a:bodyPr/>
          <a:lstStyle/>
          <a:p>
            <a:r>
              <a:rPr lang="en-US" dirty="0"/>
              <a:t>Magnesium</a:t>
            </a:r>
            <a:r>
              <a:rPr lang="en-US" sz="1400" dirty="0"/>
              <a:t> (</a:t>
            </a:r>
            <a:r>
              <a:rPr lang="en-US" sz="1400" b="0" dirty="0"/>
              <a:t>1.8 to 2.5 mg/</a:t>
            </a:r>
            <a:r>
              <a:rPr lang="en-US" sz="1400" b="0" dirty="0" err="1"/>
              <a:t>dL</a:t>
            </a:r>
            <a:r>
              <a:rPr lang="en-US" sz="1400" dirty="0">
                <a:solidFill>
                  <a:schemeClr val="accent5"/>
                </a:solidFill>
              </a:rPr>
              <a:t>)</a:t>
            </a:r>
            <a:endParaRPr lang="en-US" dirty="0">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071552"/>
            <a:ext cx="8066842" cy="841800"/>
          </a:xfrm>
        </p:spPr>
        <p:txBody>
          <a:bodyPr/>
          <a:lstStyle/>
          <a:p>
            <a:r>
              <a:rPr lang="en-US" b="1" dirty="0">
                <a:solidFill>
                  <a:schemeClr val="tx1"/>
                </a:solidFill>
              </a:rPr>
              <a:t>IV fluid therapy indications</a:t>
            </a:r>
            <a:br>
              <a:rPr lang="en-US" b="1" dirty="0">
                <a:solidFill>
                  <a:schemeClr val="tx1"/>
                </a:solidFill>
              </a:rPr>
            </a:br>
            <a:endParaRPr lang="en-US" b="1" dirty="0">
              <a:solidFill>
                <a:schemeClr val="tx1"/>
              </a:solidFill>
            </a:endParaRPr>
          </a:p>
        </p:txBody>
      </p:sp>
      <p:sp>
        <p:nvSpPr>
          <p:cNvPr id="3" name="عنوان فرعي 2"/>
          <p:cNvSpPr>
            <a:spLocks noGrp="1"/>
          </p:cNvSpPr>
          <p:nvPr>
            <p:ph type="subTitle" idx="1"/>
          </p:nvPr>
        </p:nvSpPr>
        <p:spPr>
          <a:xfrm>
            <a:off x="714348" y="1857370"/>
            <a:ext cx="6930609" cy="2286016"/>
          </a:xfrm>
        </p:spPr>
        <p:txBody>
          <a:bodyPr/>
          <a:lstStyle/>
          <a:p>
            <a:r>
              <a:rPr lang="en-US" sz="1800" dirty="0"/>
              <a:t>• </a:t>
            </a:r>
            <a:r>
              <a:rPr lang="en-US" sz="2000" dirty="0"/>
              <a:t>IV fluid therapy is used to maintain homeostasis when:</a:t>
            </a:r>
            <a:br>
              <a:rPr lang="en-US" dirty="0"/>
            </a:br>
            <a:r>
              <a:rPr lang="en-US" dirty="0"/>
              <a:t> • intake is insufficient </a:t>
            </a:r>
            <a:br>
              <a:rPr lang="en-US" dirty="0"/>
            </a:br>
            <a:r>
              <a:rPr lang="en-US" dirty="0"/>
              <a:t> • to replace any additional losses. </a:t>
            </a:r>
          </a:p>
          <a:p>
            <a:endParaRPr lang="en-US" dirty="0"/>
          </a:p>
          <a:p>
            <a:r>
              <a:rPr lang="en-US" sz="1800" dirty="0"/>
              <a:t>• </a:t>
            </a:r>
            <a:r>
              <a:rPr lang="en-US" sz="2000" dirty="0"/>
              <a:t>These losses may occur from: </a:t>
            </a:r>
            <a:br>
              <a:rPr lang="en-US" dirty="0"/>
            </a:br>
            <a:r>
              <a:rPr lang="en-US" b="1" dirty="0"/>
              <a:t>GIT</a:t>
            </a:r>
            <a:r>
              <a:rPr lang="en-US" dirty="0"/>
              <a:t> (due to severe vomiting, </a:t>
            </a:r>
            <a:r>
              <a:rPr lang="en-US" dirty="0" err="1"/>
              <a:t>diarrhoea</a:t>
            </a:r>
            <a:r>
              <a:rPr lang="en-US" dirty="0"/>
              <a:t>), </a:t>
            </a:r>
            <a:br>
              <a:rPr lang="en-US" dirty="0"/>
            </a:br>
            <a:r>
              <a:rPr lang="en-US" b="1" dirty="0"/>
              <a:t>urinary tract </a:t>
            </a:r>
            <a:r>
              <a:rPr lang="en-US" dirty="0"/>
              <a:t>(</a:t>
            </a:r>
            <a:r>
              <a:rPr lang="en-US" dirty="0" err="1"/>
              <a:t>eg</a:t>
            </a:r>
            <a:r>
              <a:rPr lang="en-US" dirty="0"/>
              <a:t>, diabetes </a:t>
            </a:r>
            <a:r>
              <a:rPr lang="en-US" dirty="0" err="1"/>
              <a:t>insipidus</a:t>
            </a:r>
            <a:r>
              <a:rPr lang="en-US" dirty="0"/>
              <a:t>), </a:t>
            </a:r>
            <a:br>
              <a:rPr lang="en-US" dirty="0"/>
            </a:br>
            <a:r>
              <a:rPr lang="en-US" b="1" dirty="0"/>
              <a:t>blood loss </a:t>
            </a:r>
            <a:r>
              <a:rPr lang="en-US" dirty="0"/>
              <a:t>from trauma or </a:t>
            </a:r>
            <a:r>
              <a:rPr lang="en-US" sz="1600" b="1" dirty="0">
                <a:solidFill>
                  <a:schemeClr val="tx2">
                    <a:lumMod val="75000"/>
                  </a:schemeClr>
                </a:solidFill>
              </a:rPr>
              <a:t>surgery</a:t>
            </a:r>
            <a:r>
              <a:rPr lang="en-US" dirty="0"/>
              <a:t>. </a:t>
            </a:r>
            <a:br>
              <a:rPr lang="en-US" dirty="0"/>
            </a:br>
            <a:r>
              <a:rPr lang="en-US" dirty="0"/>
              <a:t>In addition, </a:t>
            </a:r>
            <a:r>
              <a:rPr lang="en-US" b="1" dirty="0"/>
              <a:t>insensible losses </a:t>
            </a:r>
            <a:r>
              <a:rPr lang="en-US" dirty="0"/>
              <a:t>can increase during </a:t>
            </a:r>
            <a:r>
              <a:rPr lang="en-US" sz="1600" dirty="0"/>
              <a:t>fever </a:t>
            </a:r>
            <a:r>
              <a:rPr lang="en-US" dirty="0"/>
              <a:t>or after suffering from </a:t>
            </a:r>
            <a:r>
              <a:rPr lang="en-US" sz="1600" dirty="0"/>
              <a:t>burns </a:t>
            </a:r>
            <a:r>
              <a:rPr lang="en-US" dirty="0"/>
              <a:t>because the barrier function of the skin is impaired.</a:t>
            </a:r>
          </a:p>
          <a:p>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فرعي 1"/>
          <p:cNvSpPr>
            <a:spLocks noGrp="1"/>
          </p:cNvSpPr>
          <p:nvPr>
            <p:ph type="subTitle" idx="1"/>
          </p:nvPr>
        </p:nvSpPr>
        <p:spPr>
          <a:xfrm>
            <a:off x="785786" y="1500180"/>
            <a:ext cx="3286148" cy="428628"/>
          </a:xfrm>
        </p:spPr>
        <p:txBody>
          <a:bodyPr/>
          <a:lstStyle/>
          <a:p>
            <a:r>
              <a:rPr lang="en-US" sz="2000" dirty="0"/>
              <a:t>Crystalloid solutions</a:t>
            </a:r>
          </a:p>
        </p:txBody>
      </p:sp>
      <p:sp>
        <p:nvSpPr>
          <p:cNvPr id="8" name="عنوان فرعي 2"/>
          <p:cNvSpPr>
            <a:spLocks noGrp="1"/>
          </p:cNvSpPr>
          <p:nvPr>
            <p:ph type="subTitle" idx="2"/>
          </p:nvPr>
        </p:nvSpPr>
        <p:spPr>
          <a:xfrm>
            <a:off x="4857752" y="1500180"/>
            <a:ext cx="3071834" cy="428628"/>
          </a:xfrm>
        </p:spPr>
        <p:txBody>
          <a:bodyPr/>
          <a:lstStyle/>
          <a:p>
            <a:r>
              <a:rPr lang="en-US" sz="2000" dirty="0"/>
              <a:t>Colloid solutions</a:t>
            </a:r>
          </a:p>
        </p:txBody>
      </p:sp>
      <p:sp>
        <p:nvSpPr>
          <p:cNvPr id="9" name="عنوان فرعي 3"/>
          <p:cNvSpPr>
            <a:spLocks noGrp="1"/>
          </p:cNvSpPr>
          <p:nvPr>
            <p:ph type="subTitle" idx="3"/>
          </p:nvPr>
        </p:nvSpPr>
        <p:spPr>
          <a:xfrm>
            <a:off x="571472" y="1928808"/>
            <a:ext cx="3571900" cy="2857520"/>
          </a:xfrm>
        </p:spPr>
        <p:txBody>
          <a:bodyPr/>
          <a:lstStyle/>
          <a:p>
            <a:pPr algn="l"/>
            <a:r>
              <a:rPr lang="en-US" sz="1800" dirty="0"/>
              <a:t>• Contain water and salts </a:t>
            </a:r>
          </a:p>
          <a:p>
            <a:pPr algn="l"/>
            <a:r>
              <a:rPr lang="en-US" sz="1800" dirty="0"/>
              <a:t>• </a:t>
            </a:r>
            <a:r>
              <a:rPr lang="en-US" sz="1800" b="1" dirty="0"/>
              <a:t>Examples</a:t>
            </a:r>
            <a:r>
              <a:rPr lang="en-US" sz="1800" dirty="0"/>
              <a:t>:</a:t>
            </a:r>
            <a:br>
              <a:rPr lang="en-US" sz="1800" dirty="0"/>
            </a:br>
            <a:r>
              <a:rPr lang="en-US" sz="1800" dirty="0"/>
              <a:t>   • Normal saline</a:t>
            </a:r>
            <a:br>
              <a:rPr lang="en-US" sz="1800" dirty="0"/>
            </a:br>
            <a:r>
              <a:rPr lang="en-US" sz="1800" dirty="0"/>
              <a:t>   • Lactated ringers </a:t>
            </a:r>
            <a:br>
              <a:rPr lang="en-US" sz="1800" dirty="0"/>
            </a:br>
            <a:r>
              <a:rPr lang="en-US" sz="1800" dirty="0"/>
              <a:t>   • half normal saline </a:t>
            </a:r>
            <a:br>
              <a:rPr lang="en-US" sz="1800" dirty="0"/>
            </a:br>
            <a:r>
              <a:rPr lang="en-US" sz="1800" dirty="0"/>
              <a:t>   • D5W </a:t>
            </a:r>
            <a:br>
              <a:rPr lang="en-US" sz="1800" dirty="0"/>
            </a:br>
            <a:r>
              <a:rPr lang="en-US" sz="1800" dirty="0"/>
              <a:t>   • Hypertonic saline.</a:t>
            </a:r>
          </a:p>
          <a:p>
            <a:pPr algn="l"/>
            <a:r>
              <a:rPr lang="en-US" sz="1800" dirty="0"/>
              <a:t>•infusion : fluid loss ratio = 1:1</a:t>
            </a:r>
          </a:p>
          <a:p>
            <a:pPr algn="l"/>
            <a:r>
              <a:rPr lang="en-US" sz="1800" dirty="0"/>
              <a:t>•infusion : blood loss ratio = 4:1</a:t>
            </a:r>
            <a:br>
              <a:rPr lang="en-US" sz="1800" dirty="0"/>
            </a:br>
            <a:r>
              <a:rPr lang="en-US" sz="1800" dirty="0"/>
              <a:t>                                                     5:1</a:t>
            </a:r>
          </a:p>
          <a:p>
            <a:pPr algn="l"/>
            <a:endParaRPr lang="en-US" sz="1800" dirty="0"/>
          </a:p>
          <a:p>
            <a:pPr algn="l"/>
            <a:endParaRPr lang="en-US" sz="1800" dirty="0"/>
          </a:p>
        </p:txBody>
      </p:sp>
      <p:sp>
        <p:nvSpPr>
          <p:cNvPr id="10" name="عنوان فرعي 4"/>
          <p:cNvSpPr>
            <a:spLocks noGrp="1"/>
          </p:cNvSpPr>
          <p:nvPr>
            <p:ph type="subTitle" idx="4"/>
          </p:nvPr>
        </p:nvSpPr>
        <p:spPr>
          <a:xfrm>
            <a:off x="4643438" y="1928808"/>
            <a:ext cx="4143404" cy="1947574"/>
          </a:xfrm>
        </p:spPr>
        <p:txBody>
          <a:bodyPr/>
          <a:lstStyle/>
          <a:p>
            <a:pPr algn="l">
              <a:defRPr/>
            </a:pPr>
            <a:r>
              <a:rPr lang="en-US" sz="1800" dirty="0"/>
              <a:t>• Contain water and large molecules</a:t>
            </a:r>
          </a:p>
          <a:p>
            <a:pPr algn="l">
              <a:defRPr/>
            </a:pPr>
            <a:r>
              <a:rPr lang="en-US" sz="1800" dirty="0"/>
              <a:t>• Mainly remains in the intravascular compartment.</a:t>
            </a:r>
          </a:p>
          <a:p>
            <a:pPr algn="l">
              <a:defRPr/>
            </a:pPr>
            <a:r>
              <a:rPr lang="en-US" sz="1800" dirty="0"/>
              <a:t>• </a:t>
            </a:r>
            <a:r>
              <a:rPr lang="en-US" sz="1800" b="1" dirty="0"/>
              <a:t>used</a:t>
            </a:r>
            <a:r>
              <a:rPr lang="en-US" sz="1800" dirty="0"/>
              <a:t> </a:t>
            </a:r>
            <a:r>
              <a:rPr lang="en-US" sz="1800" b="1" dirty="0"/>
              <a:t>for</a:t>
            </a:r>
            <a:r>
              <a:rPr lang="en-US" sz="1800" dirty="0"/>
              <a:t> resuscitation in severe </a:t>
            </a:r>
            <a:r>
              <a:rPr lang="en-US" sz="1800" dirty="0" err="1"/>
              <a:t>hypovolemia</a:t>
            </a:r>
            <a:r>
              <a:rPr lang="en-US" sz="1800" dirty="0"/>
              <a:t> , blood loss and burns.</a:t>
            </a:r>
          </a:p>
          <a:p>
            <a:pPr algn="l">
              <a:defRPr/>
            </a:pPr>
            <a:r>
              <a:rPr lang="en-US" sz="1800" dirty="0"/>
              <a:t>• </a:t>
            </a:r>
            <a:r>
              <a:rPr lang="en-US" sz="1800" b="1" dirty="0"/>
              <a:t>Examples</a:t>
            </a:r>
            <a:r>
              <a:rPr lang="en-US" sz="1800" dirty="0"/>
              <a:t>: </a:t>
            </a:r>
            <a:r>
              <a:rPr lang="en-US" sz="1600" dirty="0"/>
              <a:t>albumin, gelatin, </a:t>
            </a:r>
            <a:r>
              <a:rPr lang="en-US" sz="1600" dirty="0" err="1"/>
              <a:t>dextran</a:t>
            </a:r>
            <a:br>
              <a:rPr lang="en-US" sz="1600" dirty="0"/>
            </a:br>
            <a:r>
              <a:rPr lang="en-US" sz="1600" dirty="0"/>
              <a:t>                         solutions,  </a:t>
            </a:r>
            <a:r>
              <a:rPr lang="en-US" sz="1600" dirty="0" err="1"/>
              <a:t>hydroxyethyl</a:t>
            </a:r>
            <a:r>
              <a:rPr lang="en-US" sz="1600" dirty="0"/>
              <a:t> </a:t>
            </a:r>
            <a:br>
              <a:rPr lang="en-US" sz="1600" dirty="0"/>
            </a:br>
            <a:r>
              <a:rPr lang="en-US" sz="1600" dirty="0"/>
              <a:t>                         starches </a:t>
            </a:r>
            <a:endParaRPr lang="en-US" sz="1800" dirty="0"/>
          </a:p>
          <a:p>
            <a:pPr algn="l">
              <a:defRPr/>
            </a:pPr>
            <a:r>
              <a:rPr lang="en-US" sz="1800" dirty="0"/>
              <a:t>• Expensive</a:t>
            </a:r>
          </a:p>
          <a:p>
            <a:pPr algn="l">
              <a:defRPr/>
            </a:pPr>
            <a:r>
              <a:rPr lang="en-US" sz="1800" dirty="0"/>
              <a:t>• infusion : blood loss ratio = 1:1</a:t>
            </a:r>
          </a:p>
          <a:p>
            <a:pPr algn="l">
              <a:defRPr/>
            </a:pPr>
            <a:endParaRPr lang="en-US" sz="1800" dirty="0"/>
          </a:p>
        </p:txBody>
      </p:sp>
      <p:sp>
        <p:nvSpPr>
          <p:cNvPr id="11" name="عنوان 5"/>
          <p:cNvSpPr>
            <a:spLocks noGrp="1"/>
          </p:cNvSpPr>
          <p:nvPr>
            <p:ph type="title"/>
          </p:nvPr>
        </p:nvSpPr>
        <p:spPr/>
        <p:txBody>
          <a:bodyPr/>
          <a:lstStyle/>
          <a:p>
            <a:r>
              <a:rPr lang="en-US" dirty="0"/>
              <a:t>Types  of  IV  fluids</a:t>
            </a:r>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osmolarity</a:t>
            </a:r>
            <a:endParaRPr lang="en-US" dirty="0"/>
          </a:p>
        </p:txBody>
      </p:sp>
      <p:sp>
        <p:nvSpPr>
          <p:cNvPr id="3" name="عنصر نائب للنص 2"/>
          <p:cNvSpPr>
            <a:spLocks noGrp="1"/>
          </p:cNvSpPr>
          <p:nvPr>
            <p:ph type="body" idx="1"/>
          </p:nvPr>
        </p:nvSpPr>
        <p:spPr>
          <a:xfrm>
            <a:off x="357158" y="1097025"/>
            <a:ext cx="8501122" cy="3510300"/>
          </a:xfrm>
        </p:spPr>
        <p:txBody>
          <a:bodyPr/>
          <a:lstStyle/>
          <a:p>
            <a:pPr>
              <a:buFont typeface="Wingdings" pitchFamily="2" charset="2"/>
              <a:buChar char="q"/>
            </a:pPr>
            <a:r>
              <a:rPr lang="en-US" altLang="en-US" sz="2000" dirty="0">
                <a:solidFill>
                  <a:srgbClr val="CC0099"/>
                </a:solidFill>
              </a:rPr>
              <a:t>Osmosis</a:t>
            </a:r>
            <a:r>
              <a:rPr lang="en-US" altLang="en-US" sz="1600" dirty="0"/>
              <a:t>: simple diffusion of water from high </a:t>
            </a:r>
            <a:r>
              <a:rPr lang="en-US" altLang="en-US" sz="1600" dirty="0" err="1"/>
              <a:t>conc</a:t>
            </a:r>
            <a:r>
              <a:rPr lang="en-US" altLang="en-US" sz="1600" dirty="0"/>
              <a:t> of water to low </a:t>
            </a:r>
            <a:r>
              <a:rPr lang="en-US" altLang="en-US" sz="1600" dirty="0" err="1"/>
              <a:t>conc</a:t>
            </a:r>
            <a:r>
              <a:rPr lang="en-US" altLang="en-US" sz="1600" dirty="0"/>
              <a:t> of water </a:t>
            </a:r>
            <a:br>
              <a:rPr lang="en-US" altLang="en-US" sz="1600" dirty="0"/>
            </a:br>
            <a:r>
              <a:rPr lang="en-US" altLang="en-US" sz="1600" dirty="0"/>
              <a:t>across semi permeable membrane.</a:t>
            </a:r>
          </a:p>
          <a:p>
            <a:pPr>
              <a:buFont typeface="Wingdings" pitchFamily="2" charset="2"/>
              <a:buChar char="q"/>
            </a:pPr>
            <a:r>
              <a:rPr lang="en-US" altLang="en-US" sz="2000" b="1" dirty="0" err="1">
                <a:solidFill>
                  <a:srgbClr val="CC0099"/>
                </a:solidFill>
              </a:rPr>
              <a:t>Osmolarity</a:t>
            </a:r>
            <a:r>
              <a:rPr lang="en-US" altLang="en-US" sz="1400" b="1" dirty="0"/>
              <a:t> </a:t>
            </a:r>
            <a:r>
              <a:rPr lang="en-US" altLang="en-US" sz="1600" dirty="0"/>
              <a:t>of solution is equal to number of </a:t>
            </a:r>
            <a:r>
              <a:rPr lang="en-US" altLang="en-US" sz="1600" dirty="0" err="1"/>
              <a:t>osmoles</a:t>
            </a:r>
            <a:r>
              <a:rPr lang="en-US" altLang="en-US" sz="1600" dirty="0"/>
              <a:t> per</a:t>
            </a:r>
            <a:r>
              <a:rPr lang="en-US" altLang="en-US" sz="1600" b="1" dirty="0"/>
              <a:t> </a:t>
            </a:r>
            <a:r>
              <a:rPr lang="en-US" altLang="en-US" sz="1600" b="1" u="sng" dirty="0"/>
              <a:t>liter</a:t>
            </a:r>
            <a:r>
              <a:rPr lang="en-US" altLang="en-US" sz="1400" b="1" dirty="0"/>
              <a:t> </a:t>
            </a:r>
            <a:r>
              <a:rPr lang="en-US" altLang="en-US" sz="1600" dirty="0"/>
              <a:t>of solution.</a:t>
            </a:r>
          </a:p>
          <a:p>
            <a:pPr>
              <a:buFont typeface="Wingdings" pitchFamily="2" charset="2"/>
              <a:buChar char="q"/>
            </a:pPr>
            <a:r>
              <a:rPr lang="en-US" sz="1600" dirty="0"/>
              <a:t>Normal range of </a:t>
            </a:r>
            <a:r>
              <a:rPr lang="en-US" sz="1600" dirty="0" err="1"/>
              <a:t>osmolarity</a:t>
            </a:r>
            <a:r>
              <a:rPr lang="en-US" sz="1600" dirty="0"/>
              <a:t> in plasma is about 280-295 </a:t>
            </a:r>
            <a:r>
              <a:rPr lang="en-US" sz="1600" dirty="0" err="1"/>
              <a:t>milli-osmoles</a:t>
            </a:r>
            <a:r>
              <a:rPr lang="en-US" sz="1600" dirty="0"/>
              <a:t> per liter.</a:t>
            </a:r>
            <a:endParaRPr lang="en-US" altLang="en-US" sz="1600" dirty="0"/>
          </a:p>
          <a:p>
            <a:pPr>
              <a:buFont typeface="Wingdings" pitchFamily="2" charset="2"/>
              <a:buChar char="q"/>
            </a:pPr>
            <a:r>
              <a:rPr lang="en-US" altLang="en-US" sz="2000" b="1" dirty="0">
                <a:solidFill>
                  <a:srgbClr val="CC0099"/>
                </a:solidFill>
              </a:rPr>
              <a:t>Tonicity</a:t>
            </a:r>
            <a:r>
              <a:rPr lang="en-US" altLang="en-US" sz="1400" dirty="0"/>
              <a:t> </a:t>
            </a:r>
            <a:r>
              <a:rPr lang="en-US" altLang="en-US" sz="1600" dirty="0"/>
              <a:t>is the total conc. of solutes which make an osmotic force across a membrane.</a:t>
            </a:r>
          </a:p>
          <a:p>
            <a:pPr>
              <a:buFont typeface="Wingdings" pitchFamily="2" charset="2"/>
              <a:buChar char="q"/>
            </a:pPr>
            <a:r>
              <a:rPr lang="en-US" altLang="en-US" sz="1600" dirty="0"/>
              <a:t>The term tonicity is used to describe the </a:t>
            </a:r>
            <a:r>
              <a:rPr lang="en-US" altLang="en-US" sz="1600" dirty="0" err="1"/>
              <a:t>osmolarity</a:t>
            </a:r>
            <a:r>
              <a:rPr lang="en-US" altLang="en-US" sz="1600" dirty="0"/>
              <a:t> of a solution relative to </a:t>
            </a:r>
            <a:r>
              <a:rPr lang="en-US" altLang="en-US" sz="1600" b="1" dirty="0">
                <a:solidFill>
                  <a:srgbClr val="CC0099"/>
                </a:solidFill>
              </a:rPr>
              <a:t>plasma.</a:t>
            </a:r>
            <a:br>
              <a:rPr lang="en-US" altLang="en-US" sz="1600" b="1" dirty="0">
                <a:solidFill>
                  <a:srgbClr val="CC0099"/>
                </a:solidFill>
              </a:rPr>
            </a:br>
            <a:r>
              <a:rPr lang="en-US" sz="1600" dirty="0"/>
              <a:t> • </a:t>
            </a:r>
            <a:r>
              <a:rPr lang="en-US" altLang="en-US" sz="1600" dirty="0"/>
              <a:t>Isotonic (</a:t>
            </a:r>
            <a:r>
              <a:rPr lang="en-US" altLang="en-US" sz="1600" dirty="0" err="1"/>
              <a:t>osmolarity</a:t>
            </a:r>
            <a:r>
              <a:rPr lang="en-US" altLang="en-US" sz="1600" dirty="0"/>
              <a:t> of a solution </a:t>
            </a:r>
            <a:r>
              <a:rPr lang="en-US" altLang="en-US" sz="2400" b="1" dirty="0"/>
              <a:t>~</a:t>
            </a:r>
            <a:r>
              <a:rPr lang="en-US" altLang="en-US" sz="2400" dirty="0"/>
              <a:t> </a:t>
            </a:r>
            <a:r>
              <a:rPr lang="en-US" altLang="en-US" sz="1600" dirty="0"/>
              <a:t>to </a:t>
            </a:r>
            <a:r>
              <a:rPr lang="en-US" altLang="en-US" sz="1600" b="1" dirty="0">
                <a:solidFill>
                  <a:srgbClr val="CC0099"/>
                </a:solidFill>
              </a:rPr>
              <a:t>plasma</a:t>
            </a:r>
            <a:r>
              <a:rPr lang="en-US" sz="1600" dirty="0"/>
              <a:t>)</a:t>
            </a:r>
            <a:br>
              <a:rPr lang="en-US" sz="1600" dirty="0"/>
            </a:br>
            <a:r>
              <a:rPr lang="en-US" sz="1600" dirty="0"/>
              <a:t> • </a:t>
            </a:r>
            <a:r>
              <a:rPr lang="en-US" altLang="en-US" sz="1600" dirty="0"/>
              <a:t>hypertonic (</a:t>
            </a:r>
            <a:r>
              <a:rPr lang="en-US" altLang="en-US" sz="1600" dirty="0" err="1"/>
              <a:t>osmolarity</a:t>
            </a:r>
            <a:r>
              <a:rPr lang="en-US" altLang="en-US" sz="1600" dirty="0"/>
              <a:t> of a solution </a:t>
            </a:r>
            <a:r>
              <a:rPr lang="en-US" altLang="en-US" sz="2400" b="1" dirty="0"/>
              <a:t>&gt;</a:t>
            </a:r>
            <a:r>
              <a:rPr lang="en-US" altLang="en-US" sz="1600" dirty="0"/>
              <a:t> to </a:t>
            </a:r>
            <a:r>
              <a:rPr lang="en-US" altLang="en-US" sz="1600" b="1" dirty="0">
                <a:solidFill>
                  <a:srgbClr val="CC0099"/>
                </a:solidFill>
              </a:rPr>
              <a:t>plasma</a:t>
            </a:r>
            <a:r>
              <a:rPr lang="en-US" sz="1600" dirty="0"/>
              <a:t>) </a:t>
            </a:r>
            <a:br>
              <a:rPr lang="en-US" sz="1600" dirty="0"/>
            </a:br>
            <a:r>
              <a:rPr lang="en-US" sz="1600" dirty="0"/>
              <a:t> • </a:t>
            </a:r>
            <a:r>
              <a:rPr lang="en-US" altLang="en-US" sz="1600" dirty="0"/>
              <a:t>hypotonic (</a:t>
            </a:r>
            <a:r>
              <a:rPr lang="en-US" altLang="en-US" sz="1600" dirty="0" err="1"/>
              <a:t>osmolarity</a:t>
            </a:r>
            <a:r>
              <a:rPr lang="en-US" altLang="en-US" sz="1600" dirty="0"/>
              <a:t> of a solution </a:t>
            </a:r>
            <a:r>
              <a:rPr lang="en-US" altLang="en-US" sz="2400" b="1" dirty="0"/>
              <a:t>&lt;</a:t>
            </a:r>
            <a:r>
              <a:rPr lang="en-US" altLang="en-US" sz="2400" dirty="0"/>
              <a:t> </a:t>
            </a:r>
            <a:r>
              <a:rPr lang="en-US" altLang="en-US" sz="1600" dirty="0"/>
              <a:t>to </a:t>
            </a:r>
            <a:r>
              <a:rPr lang="en-US" altLang="en-US" sz="1600" b="1" dirty="0">
                <a:solidFill>
                  <a:srgbClr val="CC0099"/>
                </a:solidFill>
              </a:rPr>
              <a:t>plasma</a:t>
            </a:r>
            <a:r>
              <a:rPr lang="en-US" sz="1600" dirty="0"/>
              <a:t>) </a:t>
            </a:r>
            <a:endParaRPr lang="en-US" altLang="en-US" sz="1600" b="1" dirty="0">
              <a:solidFill>
                <a:srgbClr val="CC0099"/>
              </a:solidFill>
            </a:endParaRPr>
          </a:p>
          <a:p>
            <a:pPr>
              <a:buNone/>
            </a:pPr>
            <a:endParaRPr lang="en-US" altLang="en-US" sz="1600" b="1" dirty="0">
              <a:solidFill>
                <a:srgbClr val="CC0099"/>
              </a:solidFill>
            </a:endParaRPr>
          </a:p>
          <a:p>
            <a:pPr>
              <a:buFont typeface="Wingdings" pitchFamily="2" charset="2"/>
              <a:buChar char="q"/>
            </a:pPr>
            <a:endParaRPr lang="en-US" altLang="en-US" sz="1600" dirty="0"/>
          </a:p>
          <a:p>
            <a:pPr>
              <a:buNone/>
            </a:pPr>
            <a:endParaRPr lang="en-US" altLang="en-US" sz="1600" dirty="0"/>
          </a:p>
          <a:p>
            <a:pPr>
              <a:buNone/>
            </a:pPr>
            <a:endParaRPr lang="en-US" altLang="en-US" sz="1600" dirty="0"/>
          </a:p>
          <a:p>
            <a:pPr>
              <a:buNone/>
            </a:pPr>
            <a:endParaRPr lang="en-US" altLang="en-US" sz="1600" dirty="0"/>
          </a:p>
          <a:p>
            <a:pPr>
              <a:buNone/>
            </a:pPr>
            <a:endParaRPr lang="en-US" sz="1600" dirty="0"/>
          </a:p>
        </p:txBody>
      </p:sp>
      <p:sp>
        <p:nvSpPr>
          <p:cNvPr id="9" name="Google Shape;11313;p94"/>
          <p:cNvSpPr/>
          <p:nvPr/>
        </p:nvSpPr>
        <p:spPr>
          <a:xfrm>
            <a:off x="6072198" y="3286130"/>
            <a:ext cx="2000264" cy="1643056"/>
          </a:xfrm>
          <a:custGeom>
            <a:avLst/>
            <a:gdLst/>
            <a:ahLst/>
            <a:cxnLst/>
            <a:rect l="l" t="t" r="r" b="b"/>
            <a:pathLst>
              <a:path w="6002" h="12015" extrusionOk="0">
                <a:moveTo>
                  <a:pt x="906" y="1"/>
                </a:moveTo>
                <a:cubicBezTo>
                  <a:pt x="406" y="1"/>
                  <a:pt x="1" y="405"/>
                  <a:pt x="1" y="917"/>
                </a:cubicBezTo>
                <a:lnTo>
                  <a:pt x="1" y="1251"/>
                </a:lnTo>
                <a:cubicBezTo>
                  <a:pt x="1" y="1763"/>
                  <a:pt x="394" y="2168"/>
                  <a:pt x="906" y="2168"/>
                </a:cubicBezTo>
                <a:lnTo>
                  <a:pt x="906" y="8633"/>
                </a:lnTo>
                <a:cubicBezTo>
                  <a:pt x="906" y="8728"/>
                  <a:pt x="977" y="8823"/>
                  <a:pt x="1084" y="8823"/>
                </a:cubicBezTo>
                <a:cubicBezTo>
                  <a:pt x="1192" y="8823"/>
                  <a:pt x="1263" y="8740"/>
                  <a:pt x="1263" y="8633"/>
                </a:cubicBezTo>
                <a:lnTo>
                  <a:pt x="1263" y="2168"/>
                </a:lnTo>
                <a:lnTo>
                  <a:pt x="4704" y="2168"/>
                </a:lnTo>
                <a:lnTo>
                  <a:pt x="4704" y="2668"/>
                </a:lnTo>
                <a:lnTo>
                  <a:pt x="3823" y="2668"/>
                </a:lnTo>
                <a:cubicBezTo>
                  <a:pt x="3740" y="2668"/>
                  <a:pt x="3644" y="2739"/>
                  <a:pt x="3644" y="2846"/>
                </a:cubicBezTo>
                <a:cubicBezTo>
                  <a:pt x="3644" y="2941"/>
                  <a:pt x="3716" y="3025"/>
                  <a:pt x="3823" y="3025"/>
                </a:cubicBezTo>
                <a:lnTo>
                  <a:pt x="4704" y="3025"/>
                </a:lnTo>
                <a:lnTo>
                  <a:pt x="4704" y="3906"/>
                </a:lnTo>
                <a:lnTo>
                  <a:pt x="3823" y="3906"/>
                </a:lnTo>
                <a:cubicBezTo>
                  <a:pt x="3740" y="3906"/>
                  <a:pt x="3644" y="3977"/>
                  <a:pt x="3644" y="4084"/>
                </a:cubicBezTo>
                <a:cubicBezTo>
                  <a:pt x="3644" y="4180"/>
                  <a:pt x="3716" y="4263"/>
                  <a:pt x="3823" y="4263"/>
                </a:cubicBezTo>
                <a:lnTo>
                  <a:pt x="4704" y="4263"/>
                </a:lnTo>
                <a:lnTo>
                  <a:pt x="4704" y="5144"/>
                </a:lnTo>
                <a:lnTo>
                  <a:pt x="3823" y="5144"/>
                </a:lnTo>
                <a:cubicBezTo>
                  <a:pt x="3740" y="5144"/>
                  <a:pt x="3644" y="5216"/>
                  <a:pt x="3644" y="5323"/>
                </a:cubicBezTo>
                <a:cubicBezTo>
                  <a:pt x="3644" y="5406"/>
                  <a:pt x="3716" y="5501"/>
                  <a:pt x="3823" y="5501"/>
                </a:cubicBezTo>
                <a:lnTo>
                  <a:pt x="4704" y="5501"/>
                </a:lnTo>
                <a:lnTo>
                  <a:pt x="4704" y="6382"/>
                </a:lnTo>
                <a:lnTo>
                  <a:pt x="3823" y="6382"/>
                </a:lnTo>
                <a:cubicBezTo>
                  <a:pt x="3740" y="6382"/>
                  <a:pt x="3644" y="6454"/>
                  <a:pt x="3644" y="6561"/>
                </a:cubicBezTo>
                <a:cubicBezTo>
                  <a:pt x="3644" y="6644"/>
                  <a:pt x="3716" y="6740"/>
                  <a:pt x="3823" y="6740"/>
                </a:cubicBezTo>
                <a:lnTo>
                  <a:pt x="4704" y="6740"/>
                </a:lnTo>
                <a:lnTo>
                  <a:pt x="4704" y="7609"/>
                </a:lnTo>
                <a:lnTo>
                  <a:pt x="3823" y="7609"/>
                </a:lnTo>
                <a:cubicBezTo>
                  <a:pt x="3740" y="7609"/>
                  <a:pt x="3644" y="7692"/>
                  <a:pt x="3644" y="7787"/>
                </a:cubicBezTo>
                <a:cubicBezTo>
                  <a:pt x="3644" y="7883"/>
                  <a:pt x="3716" y="7966"/>
                  <a:pt x="3823" y="7966"/>
                </a:cubicBezTo>
                <a:lnTo>
                  <a:pt x="4704" y="7966"/>
                </a:lnTo>
                <a:lnTo>
                  <a:pt x="4704" y="8847"/>
                </a:lnTo>
                <a:lnTo>
                  <a:pt x="3823" y="8847"/>
                </a:lnTo>
                <a:cubicBezTo>
                  <a:pt x="3740" y="8847"/>
                  <a:pt x="3644" y="8918"/>
                  <a:pt x="3644" y="9026"/>
                </a:cubicBezTo>
                <a:cubicBezTo>
                  <a:pt x="3644" y="9121"/>
                  <a:pt x="3716" y="9204"/>
                  <a:pt x="3823" y="9204"/>
                </a:cubicBezTo>
                <a:lnTo>
                  <a:pt x="4704" y="9204"/>
                </a:lnTo>
                <a:lnTo>
                  <a:pt x="4704" y="9954"/>
                </a:lnTo>
                <a:cubicBezTo>
                  <a:pt x="4704" y="10907"/>
                  <a:pt x="3930" y="11657"/>
                  <a:pt x="2989" y="11657"/>
                </a:cubicBezTo>
                <a:cubicBezTo>
                  <a:pt x="2037" y="11657"/>
                  <a:pt x="1275" y="10883"/>
                  <a:pt x="1275" y="9954"/>
                </a:cubicBezTo>
                <a:lnTo>
                  <a:pt x="1275" y="9371"/>
                </a:lnTo>
                <a:cubicBezTo>
                  <a:pt x="1275" y="9276"/>
                  <a:pt x="1203" y="9192"/>
                  <a:pt x="1096" y="9192"/>
                </a:cubicBezTo>
                <a:cubicBezTo>
                  <a:pt x="1001" y="9192"/>
                  <a:pt x="918" y="9264"/>
                  <a:pt x="918" y="9371"/>
                </a:cubicBezTo>
                <a:lnTo>
                  <a:pt x="918" y="9954"/>
                </a:lnTo>
                <a:cubicBezTo>
                  <a:pt x="918" y="11097"/>
                  <a:pt x="1846" y="12014"/>
                  <a:pt x="2989" y="12014"/>
                </a:cubicBezTo>
                <a:cubicBezTo>
                  <a:pt x="4132" y="12014"/>
                  <a:pt x="5061" y="11097"/>
                  <a:pt x="5061" y="9954"/>
                </a:cubicBezTo>
                <a:lnTo>
                  <a:pt x="5061" y="2227"/>
                </a:lnTo>
                <a:lnTo>
                  <a:pt x="5085" y="2227"/>
                </a:lnTo>
                <a:cubicBezTo>
                  <a:pt x="5597" y="2227"/>
                  <a:pt x="5990" y="1822"/>
                  <a:pt x="5990" y="1322"/>
                </a:cubicBezTo>
                <a:lnTo>
                  <a:pt x="5990" y="929"/>
                </a:lnTo>
                <a:cubicBezTo>
                  <a:pt x="6002" y="429"/>
                  <a:pt x="5597" y="24"/>
                  <a:pt x="5085" y="24"/>
                </a:cubicBezTo>
                <a:lnTo>
                  <a:pt x="4525" y="24"/>
                </a:lnTo>
                <a:cubicBezTo>
                  <a:pt x="4430" y="24"/>
                  <a:pt x="4347" y="96"/>
                  <a:pt x="4347" y="203"/>
                </a:cubicBezTo>
                <a:cubicBezTo>
                  <a:pt x="4347" y="286"/>
                  <a:pt x="4418" y="382"/>
                  <a:pt x="4525" y="382"/>
                </a:cubicBezTo>
                <a:lnTo>
                  <a:pt x="5085" y="382"/>
                </a:lnTo>
                <a:cubicBezTo>
                  <a:pt x="5406" y="382"/>
                  <a:pt x="5656" y="632"/>
                  <a:pt x="5656" y="941"/>
                </a:cubicBezTo>
                <a:lnTo>
                  <a:pt x="5656" y="1287"/>
                </a:lnTo>
                <a:cubicBezTo>
                  <a:pt x="5656" y="1596"/>
                  <a:pt x="5406" y="1846"/>
                  <a:pt x="5085" y="1846"/>
                </a:cubicBezTo>
                <a:lnTo>
                  <a:pt x="906" y="1846"/>
                </a:lnTo>
                <a:cubicBezTo>
                  <a:pt x="596" y="1846"/>
                  <a:pt x="334" y="1596"/>
                  <a:pt x="334" y="1287"/>
                </a:cubicBezTo>
                <a:lnTo>
                  <a:pt x="334" y="929"/>
                </a:lnTo>
                <a:cubicBezTo>
                  <a:pt x="334" y="620"/>
                  <a:pt x="596" y="370"/>
                  <a:pt x="906" y="370"/>
                </a:cubicBezTo>
                <a:lnTo>
                  <a:pt x="3870" y="370"/>
                </a:lnTo>
                <a:cubicBezTo>
                  <a:pt x="3954" y="370"/>
                  <a:pt x="4049" y="286"/>
                  <a:pt x="4049" y="191"/>
                </a:cubicBezTo>
                <a:cubicBezTo>
                  <a:pt x="4049" y="96"/>
                  <a:pt x="3966" y="1"/>
                  <a:pt x="3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رابط مستقيم 10"/>
          <p:cNvCxnSpPr/>
          <p:nvPr/>
        </p:nvCxnSpPr>
        <p:spPr>
          <a:xfrm rot="5400000">
            <a:off x="6537339" y="4178311"/>
            <a:ext cx="1071570" cy="1588"/>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7215206" y="3643320"/>
            <a:ext cx="357190" cy="10001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عنوان 1"/>
          <p:cNvSpPr txBox="1">
            <a:spLocks/>
          </p:cNvSpPr>
          <p:nvPr/>
        </p:nvSpPr>
        <p:spPr>
          <a:xfrm rot="5400000">
            <a:off x="6143636" y="3786196"/>
            <a:ext cx="1143008" cy="7143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3100"/>
              <a:buFont typeface="Poppins"/>
              <a:buNone/>
              <a:tabLst/>
              <a:defRPr/>
            </a:pPr>
            <a:r>
              <a:rPr kumimoji="0" lang="en-US" sz="2800" b="1" i="0" u="none" strike="noStrike" kern="0" cap="none" spc="0" normalizeH="0" baseline="0" noProof="0" dirty="0">
                <a:ln>
                  <a:noFill/>
                </a:ln>
                <a:solidFill>
                  <a:schemeClr val="tx2">
                    <a:lumMod val="75000"/>
                  </a:schemeClr>
                </a:solidFill>
                <a:effectLst/>
                <a:uLnTx/>
                <a:uFillTx/>
                <a:latin typeface="Poppins"/>
                <a:ea typeface="Poppins"/>
                <a:cs typeface="Poppins"/>
                <a:sym typeface="Poppins"/>
              </a:rPr>
              <a:t>ECF</a:t>
            </a:r>
            <a:endParaRPr kumimoji="0" lang="en-US" sz="3100" b="1" i="0" u="none" strike="noStrike" kern="0" cap="none" spc="0" normalizeH="0" baseline="0" noProof="0" dirty="0">
              <a:ln>
                <a:noFill/>
              </a:ln>
              <a:solidFill>
                <a:schemeClr val="tx2">
                  <a:lumMod val="75000"/>
                </a:schemeClr>
              </a:solidFill>
              <a:effectLst/>
              <a:uLnTx/>
              <a:uFillTx/>
              <a:latin typeface="Poppins"/>
              <a:ea typeface="Poppins"/>
              <a:cs typeface="Poppins"/>
              <a:sym typeface="Poppins"/>
            </a:endParaRPr>
          </a:p>
        </p:txBody>
      </p:sp>
      <p:sp>
        <p:nvSpPr>
          <p:cNvPr id="16" name="عنوان 1"/>
          <p:cNvSpPr txBox="1">
            <a:spLocks/>
          </p:cNvSpPr>
          <p:nvPr/>
        </p:nvSpPr>
        <p:spPr>
          <a:xfrm rot="5400000">
            <a:off x="6893735" y="3893353"/>
            <a:ext cx="1000132" cy="500066"/>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lt1"/>
              </a:buClr>
              <a:buSzPts val="3100"/>
              <a:buFont typeface="Poppins"/>
              <a:buNone/>
              <a:tabLst/>
              <a:defRPr/>
            </a:pPr>
            <a:r>
              <a:rPr lang="en-US" sz="2800" b="1" dirty="0">
                <a:solidFill>
                  <a:schemeClr val="lt1"/>
                </a:solidFill>
                <a:latin typeface="Poppins"/>
                <a:ea typeface="Poppins"/>
                <a:cs typeface="Poppins"/>
                <a:sym typeface="Poppins"/>
              </a:rPr>
              <a:t>I</a:t>
            </a:r>
            <a:r>
              <a:rPr kumimoji="0" lang="en-US" sz="2800" b="1" i="0" u="none" strike="noStrike" kern="0" cap="none" spc="0" normalizeH="0" baseline="0" noProof="0" dirty="0">
                <a:ln>
                  <a:noFill/>
                </a:ln>
                <a:solidFill>
                  <a:schemeClr val="lt1"/>
                </a:solidFill>
                <a:effectLst/>
                <a:uLnTx/>
                <a:uFillTx/>
                <a:latin typeface="Poppins"/>
                <a:ea typeface="Poppins"/>
                <a:cs typeface="Poppins"/>
                <a:sym typeface="Poppins"/>
              </a:rPr>
              <a:t>CF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594670"/>
            <a:ext cx="4500594" cy="841800"/>
          </a:xfrm>
        </p:spPr>
        <p:txBody>
          <a:bodyPr/>
          <a:lstStyle/>
          <a:p>
            <a:r>
              <a:rPr lang="en-US" b="1" u="sng" dirty="0">
                <a:solidFill>
                  <a:schemeClr val="tx1"/>
                </a:solidFill>
              </a:rPr>
              <a:t>Normal Saline</a:t>
            </a:r>
          </a:p>
        </p:txBody>
      </p:sp>
      <p:sp>
        <p:nvSpPr>
          <p:cNvPr id="3" name="عنوان فرعي 2"/>
          <p:cNvSpPr>
            <a:spLocks noGrp="1"/>
          </p:cNvSpPr>
          <p:nvPr>
            <p:ph type="subTitle" idx="1"/>
          </p:nvPr>
        </p:nvSpPr>
        <p:spPr>
          <a:xfrm>
            <a:off x="500034" y="1928808"/>
            <a:ext cx="7072362" cy="2928958"/>
          </a:xfrm>
        </p:spPr>
        <p:txBody>
          <a:bodyPr/>
          <a:lstStyle/>
          <a:p>
            <a:r>
              <a:rPr lang="en-US" sz="1800" dirty="0"/>
              <a:t>• Approximately same </a:t>
            </a:r>
            <a:r>
              <a:rPr lang="en-US" sz="1800" dirty="0" err="1"/>
              <a:t>osmolarity</a:t>
            </a:r>
            <a:r>
              <a:rPr lang="en-US" sz="1800" dirty="0"/>
              <a:t> as plasma </a:t>
            </a:r>
            <a:br>
              <a:rPr lang="en-US" sz="1800" dirty="0"/>
            </a:br>
            <a:r>
              <a:rPr lang="en-US" sz="1800" dirty="0"/>
              <a:t>• [Na] = [</a:t>
            </a:r>
            <a:r>
              <a:rPr lang="en-US" sz="1800" dirty="0" err="1"/>
              <a:t>Cl</a:t>
            </a:r>
            <a:r>
              <a:rPr lang="en-US" sz="1800" dirty="0"/>
              <a:t>] = 154 </a:t>
            </a:r>
            <a:r>
              <a:rPr lang="en-US" sz="1800" dirty="0" err="1"/>
              <a:t>mmol</a:t>
            </a:r>
            <a:r>
              <a:rPr lang="en-US" sz="1800" dirty="0"/>
              <a:t>/liter</a:t>
            </a:r>
            <a:br>
              <a:rPr lang="en-US" sz="1800" dirty="0"/>
            </a:br>
            <a:r>
              <a:rPr lang="en-US" sz="1800" dirty="0"/>
              <a:t>• total </a:t>
            </a:r>
            <a:r>
              <a:rPr lang="en-US" sz="1800" dirty="0" err="1"/>
              <a:t>osmolarity</a:t>
            </a:r>
            <a:r>
              <a:rPr lang="en-US" sz="1800" dirty="0"/>
              <a:t> = 308 </a:t>
            </a:r>
            <a:r>
              <a:rPr lang="en-US" sz="1800" dirty="0" err="1"/>
              <a:t>mOsmol</a:t>
            </a:r>
            <a:r>
              <a:rPr lang="en-US" sz="1800" dirty="0"/>
              <a:t>/liter vs. 285 m0sm/L plasma</a:t>
            </a:r>
          </a:p>
          <a:p>
            <a:r>
              <a:rPr lang="en-US" sz="1800" dirty="0"/>
              <a:t>• Normal saline is </a:t>
            </a:r>
            <a:r>
              <a:rPr lang="en-US" sz="1800" b="1" dirty="0"/>
              <a:t>isotonic</a:t>
            </a:r>
          </a:p>
          <a:p>
            <a:r>
              <a:rPr lang="en-US" sz="1800" dirty="0"/>
              <a:t>• 25% remains in intravascular space </a:t>
            </a:r>
          </a:p>
          <a:p>
            <a:r>
              <a:rPr lang="en-US" sz="1800" dirty="0"/>
              <a:t>•Used for volume replacement </a:t>
            </a:r>
            <a:br>
              <a:rPr lang="en-US" sz="1800" dirty="0"/>
            </a:br>
            <a:r>
              <a:rPr lang="en-US" sz="1800" dirty="0"/>
              <a:t>• </a:t>
            </a:r>
            <a:r>
              <a:rPr lang="en-US" sz="1800" dirty="0" err="1"/>
              <a:t>Hypovolemic</a:t>
            </a:r>
            <a:r>
              <a:rPr lang="en-US" sz="1800" dirty="0"/>
              <a:t> shock </a:t>
            </a:r>
            <a:br>
              <a:rPr lang="en-US" sz="1800" dirty="0"/>
            </a:br>
            <a:r>
              <a:rPr lang="en-US" sz="1800" dirty="0"/>
              <a:t>• Septic shock</a:t>
            </a:r>
          </a:p>
        </p:txBody>
      </p:sp>
      <p:sp>
        <p:nvSpPr>
          <p:cNvPr id="4" name="عنصر نائب للنص 2"/>
          <p:cNvSpPr txBox="1">
            <a:spLocks/>
          </p:cNvSpPr>
          <p:nvPr/>
        </p:nvSpPr>
        <p:spPr>
          <a:xfrm>
            <a:off x="642910" y="1357304"/>
            <a:ext cx="2286016" cy="357190"/>
          </a:xfrm>
          <a:prstGeom prst="rect">
            <a:avLst/>
          </a:prstGeom>
          <a:noFill/>
          <a:ln>
            <a:noFill/>
          </a:ln>
        </p:spPr>
        <p:txBody>
          <a:bodyPr spcFirstLastPara="1" wrap="square" lIns="91425" tIns="91425" rIns="91425" bIns="91425" anchor="t" anchorCtr="0">
            <a:noAutofit/>
          </a:bodyPr>
          <a:lstStyle/>
          <a:p>
            <a:pPr marL="457200" lvl="0" indent="-317500">
              <a:buClr>
                <a:schemeClr val="lt1"/>
              </a:buClr>
              <a:buSzPts val="1900"/>
            </a:pPr>
            <a:r>
              <a:rPr lang="en-US" dirty="0">
                <a:solidFill>
                  <a:schemeClr val="tx2">
                    <a:lumMod val="75000"/>
                  </a:schemeClr>
                </a:solidFill>
              </a:rPr>
              <a:t>0.9% Normal Saline</a:t>
            </a:r>
            <a:endParaRPr kumimoji="0" lang="en-US" sz="1400" b="0" i="0" u="none" strike="noStrike" kern="0" cap="none" spc="0" normalizeH="0" baseline="0" noProof="0" dirty="0">
              <a:ln>
                <a:noFill/>
              </a:ln>
              <a:solidFill>
                <a:schemeClr val="tx2">
                  <a:lumMod val="75000"/>
                </a:schemeClr>
              </a:solidFill>
              <a:effectLst/>
              <a:uLnTx/>
              <a:uFillTx/>
              <a:latin typeface="Barlow"/>
              <a:ea typeface="Barlow"/>
              <a:cs typeface="Barlow"/>
              <a:sym typeface="Barlow"/>
            </a:endParaRPr>
          </a:p>
        </p:txBody>
      </p:sp>
      <p:pic>
        <p:nvPicPr>
          <p:cNvPr id="5" name="Picture 5" descr="No description available."/>
          <p:cNvPicPr>
            <a:picLocks noChangeAspect="1" noChangeArrowheads="1"/>
          </p:cNvPicPr>
          <p:nvPr/>
        </p:nvPicPr>
        <p:blipFill>
          <a:blip r:embed="rId3"/>
          <a:srcRect/>
          <a:stretch>
            <a:fillRect/>
          </a:stretch>
        </p:blipFill>
        <p:spPr bwMode="auto">
          <a:xfrm>
            <a:off x="4786314" y="3095654"/>
            <a:ext cx="3591852" cy="1476360"/>
          </a:xfrm>
          <a:prstGeom prst="rect">
            <a:avLst/>
          </a:prstGeom>
          <a:noFill/>
        </p:spPr>
      </p:pic>
      <p:pic>
        <p:nvPicPr>
          <p:cNvPr id="45060" name="Picture 4" descr="No description available."/>
          <p:cNvPicPr>
            <a:picLocks noChangeAspect="1" noChangeArrowheads="1"/>
          </p:cNvPicPr>
          <p:nvPr/>
        </p:nvPicPr>
        <p:blipFill>
          <a:blip r:embed="rId4"/>
          <a:srcRect/>
          <a:stretch>
            <a:fillRect/>
          </a:stretch>
        </p:blipFill>
        <p:spPr bwMode="auto">
          <a:xfrm>
            <a:off x="7286644" y="428610"/>
            <a:ext cx="1128702" cy="23228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827584" y="444066"/>
            <a:ext cx="4500594" cy="841800"/>
          </a:xfrm>
        </p:spPr>
        <p:txBody>
          <a:bodyPr/>
          <a:lstStyle/>
          <a:p>
            <a:r>
              <a:rPr lang="en-US" b="1" u="sng" dirty="0">
                <a:solidFill>
                  <a:schemeClr val="tx1"/>
                </a:solidFill>
              </a:rPr>
              <a:t>Normal Saline</a:t>
            </a:r>
          </a:p>
        </p:txBody>
      </p:sp>
      <p:sp>
        <p:nvSpPr>
          <p:cNvPr id="3" name="عنوان فرعي 2"/>
          <p:cNvSpPr>
            <a:spLocks noGrp="1"/>
          </p:cNvSpPr>
          <p:nvPr>
            <p:ph type="subTitle" idx="1"/>
          </p:nvPr>
        </p:nvSpPr>
        <p:spPr>
          <a:xfrm>
            <a:off x="714348" y="1928808"/>
            <a:ext cx="6500858" cy="1866528"/>
          </a:xfrm>
        </p:spPr>
        <p:txBody>
          <a:bodyPr/>
          <a:lstStyle/>
          <a:p>
            <a:r>
              <a:rPr lang="en-US" sz="1800" dirty="0"/>
              <a:t>• Normal Saline Results in influx of chloride ions (</a:t>
            </a:r>
            <a:r>
              <a:rPr lang="en-US" sz="1800" dirty="0" err="1"/>
              <a:t>Cl</a:t>
            </a:r>
            <a:r>
              <a:rPr lang="en-US" sz="1800" dirty="0"/>
              <a:t>)</a:t>
            </a:r>
          </a:p>
          <a:p>
            <a:r>
              <a:rPr lang="en-US" sz="1800" dirty="0"/>
              <a:t>• Causes shift of bicarbonate ions (HCO3) into cells </a:t>
            </a:r>
          </a:p>
          <a:p>
            <a:r>
              <a:rPr lang="en-US" sz="1800" dirty="0"/>
              <a:t>• Causes acidosis (  pH) </a:t>
            </a:r>
          </a:p>
          <a:p>
            <a:r>
              <a:rPr lang="en-US" sz="1800" dirty="0"/>
              <a:t>• Acidosis → potassium shift out of cells </a:t>
            </a:r>
          </a:p>
          <a:p>
            <a:r>
              <a:rPr lang="en-US" sz="1800" dirty="0"/>
              <a:t>• ↑ serum potassium</a:t>
            </a:r>
          </a:p>
          <a:p>
            <a:r>
              <a:rPr lang="en-US" sz="1800" dirty="0"/>
              <a:t>• “</a:t>
            </a:r>
            <a:r>
              <a:rPr lang="en-US" sz="1800" dirty="0" err="1">
                <a:solidFill>
                  <a:schemeClr val="bg1"/>
                </a:solidFill>
                <a:latin typeface="Barlow" charset="0"/>
              </a:rPr>
              <a:t>Hyperchloremic</a:t>
            </a:r>
            <a:r>
              <a:rPr lang="en-US" sz="1800" dirty="0">
                <a:solidFill>
                  <a:schemeClr val="bg1"/>
                </a:solidFill>
                <a:latin typeface="Open Sans" panose="020B0606030504020204" pitchFamily="34" charset="0"/>
              </a:rPr>
              <a:t> </a:t>
            </a:r>
            <a:r>
              <a:rPr lang="en-US" sz="1800" dirty="0">
                <a:solidFill>
                  <a:schemeClr val="bg1"/>
                </a:solidFill>
                <a:latin typeface="Barlow" charset="0"/>
              </a:rPr>
              <a:t>metabolic acidosis”</a:t>
            </a:r>
          </a:p>
          <a:p>
            <a:r>
              <a:rPr lang="en-US" sz="1800" dirty="0"/>
              <a:t>• C/O: </a:t>
            </a:r>
            <a:r>
              <a:rPr lang="en-US" sz="1800" b="1" dirty="0"/>
              <a:t>CHF, CKD, Liver cirrhosis </a:t>
            </a:r>
            <a:endParaRPr lang="en-US" sz="1800" dirty="0">
              <a:solidFill>
                <a:schemeClr val="bg1"/>
              </a:solidFill>
              <a:latin typeface="Barlow" charset="0"/>
            </a:endParaRPr>
          </a:p>
          <a:p>
            <a:endParaRPr lang="en-US" sz="1800" dirty="0">
              <a:solidFill>
                <a:schemeClr val="bg1"/>
              </a:solidFill>
              <a:latin typeface="Barlow" charset="0"/>
            </a:endParaRPr>
          </a:p>
          <a:p>
            <a:endParaRPr lang="en-US" sz="1800" dirty="0">
              <a:solidFill>
                <a:schemeClr val="bg1"/>
              </a:solidFill>
              <a:latin typeface="Barlow" charset="0"/>
            </a:endParaRPr>
          </a:p>
          <a:p>
            <a:endParaRPr lang="en-US" sz="1800" dirty="0"/>
          </a:p>
          <a:p>
            <a:endParaRPr lang="en-US" sz="1800" dirty="0"/>
          </a:p>
        </p:txBody>
      </p:sp>
      <p:sp>
        <p:nvSpPr>
          <p:cNvPr id="6" name="عنصر نائب للنص 2"/>
          <p:cNvSpPr txBox="1">
            <a:spLocks/>
          </p:cNvSpPr>
          <p:nvPr/>
        </p:nvSpPr>
        <p:spPr>
          <a:xfrm>
            <a:off x="642910" y="1357304"/>
            <a:ext cx="2286016" cy="357190"/>
          </a:xfrm>
          <a:prstGeom prst="rect">
            <a:avLst/>
          </a:prstGeom>
          <a:noFill/>
          <a:ln>
            <a:noFill/>
          </a:ln>
        </p:spPr>
        <p:txBody>
          <a:bodyPr spcFirstLastPara="1" wrap="square" lIns="91425" tIns="91425" rIns="91425" bIns="91425" anchor="t" anchorCtr="0">
            <a:noAutofit/>
          </a:bodyPr>
          <a:lstStyle/>
          <a:p>
            <a:pPr marL="457200" lvl="0" indent="-317500">
              <a:buClr>
                <a:schemeClr val="lt1"/>
              </a:buClr>
              <a:buSzPts val="1900"/>
            </a:pPr>
            <a:r>
              <a:rPr lang="en-US" dirty="0">
                <a:solidFill>
                  <a:schemeClr val="tx2">
                    <a:lumMod val="75000"/>
                  </a:schemeClr>
                </a:solidFill>
              </a:rPr>
              <a:t>0.9% Normal Saline</a:t>
            </a:r>
            <a:endParaRPr kumimoji="0" lang="en-US" sz="1400" b="0" i="0" u="none" strike="noStrike" kern="0" cap="none" spc="0" normalizeH="0" baseline="0" noProof="0" dirty="0">
              <a:ln>
                <a:noFill/>
              </a:ln>
              <a:solidFill>
                <a:schemeClr val="tx2">
                  <a:lumMod val="75000"/>
                </a:schemeClr>
              </a:solidFill>
              <a:effectLst/>
              <a:uLnTx/>
              <a:uFillTx/>
              <a:latin typeface="Barlow"/>
              <a:ea typeface="Barlow"/>
              <a:cs typeface="Barlow"/>
              <a:sym typeface="Barlow"/>
            </a:endParaRPr>
          </a:p>
        </p:txBody>
      </p:sp>
      <p:pic>
        <p:nvPicPr>
          <p:cNvPr id="154626" name="Picture 2" descr="No description available."/>
          <p:cNvPicPr>
            <a:picLocks noChangeAspect="1" noChangeArrowheads="1"/>
          </p:cNvPicPr>
          <p:nvPr/>
        </p:nvPicPr>
        <p:blipFill>
          <a:blip r:embed="rId3"/>
          <a:srcRect/>
          <a:stretch>
            <a:fillRect/>
          </a:stretch>
        </p:blipFill>
        <p:spPr bwMode="auto">
          <a:xfrm>
            <a:off x="5500694" y="2786064"/>
            <a:ext cx="3105129" cy="1952211"/>
          </a:xfrm>
          <a:prstGeom prst="rect">
            <a:avLst/>
          </a:prstGeom>
          <a:noFill/>
        </p:spPr>
      </p:pic>
      <p:cxnSp>
        <p:nvCxnSpPr>
          <p:cNvPr id="8" name="رابط كسهم مستقيم 7"/>
          <p:cNvCxnSpPr/>
          <p:nvPr/>
        </p:nvCxnSpPr>
        <p:spPr>
          <a:xfrm rot="5400000">
            <a:off x="2643174" y="2714626"/>
            <a:ext cx="285752" cy="1588"/>
          </a:xfrm>
          <a:prstGeom prst="straightConnector1">
            <a:avLst/>
          </a:prstGeom>
          <a:ln w="12700">
            <a:headEnd type="none" w="med" len="sm"/>
            <a:tailEnd type="stealth" w="med" len="sm"/>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7286644" y="714362"/>
            <a:ext cx="85725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cell</a:t>
            </a:r>
            <a:endParaRPr lang="en-US" dirty="0"/>
          </a:p>
        </p:txBody>
      </p:sp>
      <p:cxnSp>
        <p:nvCxnSpPr>
          <p:cNvPr id="9" name="رابط كسهم مستقيم 8"/>
          <p:cNvCxnSpPr/>
          <p:nvPr/>
        </p:nvCxnSpPr>
        <p:spPr>
          <a:xfrm>
            <a:off x="7072330" y="1000114"/>
            <a:ext cx="428628" cy="158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10800000" flipV="1">
            <a:off x="7010416" y="1203316"/>
            <a:ext cx="419104" cy="11112"/>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6643702" y="834084"/>
            <a:ext cx="1357322" cy="523220"/>
          </a:xfrm>
          <a:prstGeom prst="rect">
            <a:avLst/>
          </a:prstGeom>
        </p:spPr>
        <p:txBody>
          <a:bodyPr wrap="square">
            <a:spAutoFit/>
          </a:bodyPr>
          <a:lstStyle/>
          <a:p>
            <a:r>
              <a:rPr lang="en-US" dirty="0"/>
              <a:t>                 </a:t>
            </a:r>
            <a:r>
              <a:rPr lang="en-US" dirty="0">
                <a:solidFill>
                  <a:schemeClr val="tx2">
                    <a:lumMod val="75000"/>
                  </a:schemeClr>
                </a:solidFill>
              </a:rPr>
              <a:t>H+</a:t>
            </a:r>
          </a:p>
          <a:p>
            <a:r>
              <a:rPr lang="en-US" dirty="0"/>
              <a:t> </a:t>
            </a:r>
            <a:r>
              <a:rPr lang="en-US" dirty="0">
                <a:solidFill>
                  <a:schemeClr val="tx2">
                    <a:lumMod val="75000"/>
                  </a:schemeClr>
                </a:solidFill>
              </a:rPr>
              <a:t>K+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7204</TotalTime>
  <Words>4130</Words>
  <Application>Microsoft Office PowerPoint</Application>
  <PresentationFormat>On-screen Show (16:9)</PresentationFormat>
  <Paragraphs>463</Paragraphs>
  <Slides>47</Slides>
  <Notes>22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47</vt:i4>
      </vt:variant>
    </vt:vector>
  </HeadingPairs>
  <TitlesOfParts>
    <vt:vector size="64" baseType="lpstr">
      <vt:lpstr>Corbel</vt:lpstr>
      <vt:lpstr>Rockwell Condensed</vt:lpstr>
      <vt:lpstr>Poppins</vt:lpstr>
      <vt:lpstr>Open Sans</vt:lpstr>
      <vt:lpstr>Bahnschrift SemiLight SemiConde</vt:lpstr>
      <vt:lpstr>inherit</vt:lpstr>
      <vt:lpstr>Bebas Neue</vt:lpstr>
      <vt:lpstr>Arial</vt:lpstr>
      <vt:lpstr>Malgun Gothic</vt:lpstr>
      <vt:lpstr>Wingdings</vt:lpstr>
      <vt:lpstr>Roboto Condensed Light</vt:lpstr>
      <vt:lpstr>Calibri</vt:lpstr>
      <vt:lpstr>Cambria</vt:lpstr>
      <vt:lpstr>Barlow</vt:lpstr>
      <vt:lpstr>Rockwell</vt:lpstr>
      <vt:lpstr>Livvic</vt:lpstr>
      <vt:lpstr>Wood Type</vt:lpstr>
      <vt:lpstr>IV Fluids- electrolytes</vt:lpstr>
      <vt:lpstr>IV Fluids</vt:lpstr>
      <vt:lpstr>Fluid compartments</vt:lpstr>
      <vt:lpstr>Fluid Intake and Output</vt:lpstr>
      <vt:lpstr>IV fluid therapy indications </vt:lpstr>
      <vt:lpstr>Types  of  IV  fluids </vt:lpstr>
      <vt:lpstr>osmolarity</vt:lpstr>
      <vt:lpstr>Normal Saline</vt:lpstr>
      <vt:lpstr>Normal Saline</vt:lpstr>
      <vt:lpstr>Lactated Ringers</vt:lpstr>
      <vt:lpstr>Indications &amp; Contraindications</vt:lpstr>
      <vt:lpstr>Half Normal Saline</vt:lpstr>
      <vt:lpstr>D5W</vt:lpstr>
      <vt:lpstr>Hypertonic Saline</vt:lpstr>
      <vt:lpstr>Hypovolemia</vt:lpstr>
      <vt:lpstr>Hypervolemia</vt:lpstr>
      <vt:lpstr>Maintenance of Fluids</vt:lpstr>
      <vt:lpstr>PowerPoint Presentation</vt:lpstr>
      <vt:lpstr>PowerPoint Presentation</vt:lpstr>
      <vt:lpstr>PowerPoint Presentation</vt:lpstr>
      <vt:lpstr>External diameter of cannula :</vt:lpstr>
      <vt:lpstr>PowerPoint Presentation</vt:lpstr>
      <vt:lpstr>Electrolytes</vt:lpstr>
      <vt:lpstr>Sodium  (135 - 145 mEq/L)</vt:lpstr>
      <vt:lpstr>HYPOnatremia  plasma Na+ concentration &lt;135 mmol/L. Symptoms usually begin when the Na+ level falls to &lt;120 mEq/L.</vt:lpstr>
      <vt:lpstr>PowerPoint Presentation</vt:lpstr>
      <vt:lpstr>HYPOnatremia (hypo/ hyper/ euvolemic)</vt:lpstr>
      <vt:lpstr>HYPOnatremia (hypo/ hyper/ euvolemic)</vt:lpstr>
      <vt:lpstr>PowerPoint Presentation</vt:lpstr>
      <vt:lpstr>PowerPoint Presentation</vt:lpstr>
      <vt:lpstr>HYPOnatremia (hypo/ hyper/ euvolemic)</vt:lpstr>
      <vt:lpstr>HYPERnatremia  plasma Na+ concentration &gt;145 mmol/L</vt:lpstr>
      <vt:lpstr>HYPERnatremia  plasma Na+ concentration &gt;145 mmol/L</vt:lpstr>
      <vt:lpstr>Calcium(8.5 to 10.5 mg/dL)</vt:lpstr>
      <vt:lpstr>Calcium(8.5 to 10.5 mg/dL)</vt:lpstr>
      <vt:lpstr>Calcium(8.5 to 10.5 mg/dL)</vt:lpstr>
      <vt:lpstr>Calcium(8.5 to 10.5 mg/dL)</vt:lpstr>
      <vt:lpstr>Calcium(8.5 to 10.5 mg/dL)</vt:lpstr>
      <vt:lpstr>Potassium(3.5 - 5 mEq/L)</vt:lpstr>
      <vt:lpstr>Hypokalemia</vt:lpstr>
      <vt:lpstr>Hypokalemia</vt:lpstr>
      <vt:lpstr>Hyperkalemia</vt:lpstr>
      <vt:lpstr>Hyperkalemia</vt:lpstr>
      <vt:lpstr>Magnesium (1.8 to 2.5 mg/dL)</vt:lpstr>
      <vt:lpstr>PowerPoint Presentation</vt:lpstr>
      <vt:lpstr>PowerPoint Presentation</vt:lpstr>
      <vt:lpstr>Magnesium (1.8 to 2.5 mg/dL)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Fluids- electrolytes</dc:title>
  <dc:creator>Montaha</dc:creator>
  <cp:lastModifiedBy>نبال العميريين</cp:lastModifiedBy>
  <cp:revision>101</cp:revision>
  <dcterms:modified xsi:type="dcterms:W3CDTF">2021-03-22T14:25:09Z</dcterms:modified>
</cp:coreProperties>
</file>