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1" r:id="rId34"/>
    <p:sldId id="288" r:id="rId35"/>
    <p:sldId id="289" r:id="rId36"/>
    <p:sldId id="292" r:id="rId37"/>
    <p:sldId id="293" r:id="rId38"/>
    <p:sldId id="290"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DCDF"/>
          </a:solidFill>
        </a:fill>
      </a:tcStyle>
    </a:wholeTbl>
    <a:band2H>
      <a:tcTxStyle/>
      <a:tcStyle>
        <a:tcBdr/>
        <a:fill>
          <a:solidFill>
            <a:srgbClr val="F5EEF0"/>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BEA"/>
          </a:solidFill>
        </a:fill>
      </a:tcStyle>
    </a:wholeTbl>
    <a:band2H>
      <a:tcTxStyle/>
      <a:tcStyle>
        <a:tcBdr/>
        <a:fill>
          <a:solidFill>
            <a:srgbClr val="F4EEF5"/>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6"/>
          </a:solidFill>
        </a:fill>
      </a:tcStyle>
    </a:wholeTbl>
    <a:band2H>
      <a:tcTxStyle/>
      <a:tcStyle>
        <a:tcBdr/>
        <a:fill>
          <a:solidFill>
            <a:srgbClr val="ECEEF3"/>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6375577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033272"/>
            <a:ext cx="9144000" cy="2478024"/>
          </a:xfrm>
          <a:prstGeom prst="rect">
            <a:avLst/>
          </a:prstGeom>
        </p:spPr>
        <p:txBody>
          <a:bodyPr/>
          <a:lstStyle>
            <a:lvl1pPr algn="ctr">
              <a:defRPr sz="4000" spc="750"/>
            </a:lvl1pPr>
          </a:lstStyle>
          <a:p>
            <a:r>
              <a:t>Title Text</a:t>
            </a:r>
          </a:p>
        </p:txBody>
      </p:sp>
      <p:sp>
        <p:nvSpPr>
          <p:cNvPr id="14" name="Body Level One…"/>
          <p:cNvSpPr txBox="1">
            <a:spLocks noGrp="1"/>
          </p:cNvSpPr>
          <p:nvPr>
            <p:ph type="body" sz="quarter" idx="1"/>
          </p:nvPr>
        </p:nvSpPr>
        <p:spPr>
          <a:xfrm>
            <a:off x="1524000" y="3822191"/>
            <a:ext cx="9144000" cy="1435609"/>
          </a:xfrm>
          <a:prstGeom prst="rect">
            <a:avLst/>
          </a:prstGeom>
        </p:spPr>
        <p:txBody>
          <a:bodyPr/>
          <a:lstStyle>
            <a:lvl1pPr marL="0" indent="0" algn="ctr">
              <a:lnSpc>
                <a:spcPct val="150000"/>
              </a:lnSpc>
              <a:buSzTx/>
              <a:buFontTx/>
              <a:buNone/>
              <a:defRPr sz="1600" cap="all" spc="600"/>
            </a:lvl1pPr>
            <a:lvl2pPr marL="0" indent="457200" algn="ctr">
              <a:lnSpc>
                <a:spcPct val="150000"/>
              </a:lnSpc>
              <a:buSzTx/>
              <a:buFontTx/>
              <a:buNone/>
              <a:defRPr sz="1600" cap="all" spc="600"/>
            </a:lvl2pPr>
            <a:lvl3pPr marL="0" indent="914400" algn="ctr">
              <a:lnSpc>
                <a:spcPct val="150000"/>
              </a:lnSpc>
              <a:buSzTx/>
              <a:buFontTx/>
              <a:buNone/>
              <a:defRPr sz="1600" cap="all" spc="600"/>
            </a:lvl3pPr>
            <a:lvl4pPr marL="0" indent="1371600" algn="ctr">
              <a:lnSpc>
                <a:spcPct val="150000"/>
              </a:lnSpc>
              <a:buSzTx/>
              <a:buFontTx/>
              <a:buNone/>
              <a:defRPr sz="1600" cap="all" spc="600"/>
            </a:lvl4pPr>
            <a:lvl5pPr marL="0" indent="1828800" algn="ctr">
              <a:lnSpc>
                <a:spcPct val="150000"/>
              </a:lnSpc>
              <a:buSzTx/>
              <a:buFontTx/>
              <a:buNone/>
              <a:defRPr sz="1600" cap="all" spc="6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xfrm>
            <a:off x="1371600" y="2112264"/>
            <a:ext cx="10241281" cy="39593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71600" y="1709738"/>
            <a:ext cx="9966960" cy="2852737"/>
          </a:xfrm>
          <a:prstGeom prst="rect">
            <a:avLst/>
          </a:prstGeom>
        </p:spPr>
        <p:txBody>
          <a:bodyPr/>
          <a:lstStyle>
            <a:lvl1pPr>
              <a:defRPr sz="4400" spc="750"/>
            </a:lvl1pPr>
          </a:lstStyle>
          <a:p>
            <a:r>
              <a:t>Title Text</a:t>
            </a:r>
          </a:p>
        </p:txBody>
      </p:sp>
      <p:sp>
        <p:nvSpPr>
          <p:cNvPr id="32" name="Body Level One…"/>
          <p:cNvSpPr txBox="1">
            <a:spLocks noGrp="1"/>
          </p:cNvSpPr>
          <p:nvPr>
            <p:ph type="body" sz="quarter" idx="1"/>
          </p:nvPr>
        </p:nvSpPr>
        <p:spPr>
          <a:xfrm>
            <a:off x="1371600" y="4974335"/>
            <a:ext cx="9966961" cy="1115569"/>
          </a:xfrm>
          <a:prstGeom prst="rect">
            <a:avLst/>
          </a:prstGeom>
        </p:spPr>
        <p:txBody>
          <a:bodyPr/>
          <a:lstStyle>
            <a:lvl1pPr marL="0" indent="0">
              <a:buSzTx/>
              <a:buFontTx/>
              <a:buNone/>
              <a:defRPr sz="1600" cap="all" spc="600"/>
            </a:lvl1pPr>
            <a:lvl2pPr marL="0" indent="457200">
              <a:buSzTx/>
              <a:buFontTx/>
              <a:buNone/>
              <a:defRPr sz="1600" cap="all" spc="600"/>
            </a:lvl2pPr>
            <a:lvl3pPr marL="0" indent="914400">
              <a:buSzTx/>
              <a:buFontTx/>
              <a:buNone/>
              <a:defRPr sz="1600" cap="all" spc="600"/>
            </a:lvl3pPr>
            <a:lvl4pPr marL="0" indent="1371600">
              <a:buSzTx/>
              <a:buFontTx/>
              <a:buNone/>
              <a:defRPr sz="1600" cap="all" spc="600"/>
            </a:lvl4pPr>
            <a:lvl5pPr marL="0" indent="1828800">
              <a:buSzTx/>
              <a:buFontTx/>
              <a:buNone/>
              <a:defRPr sz="1600" cap="all" spc="6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1371600" y="2112264"/>
            <a:ext cx="4846321" cy="39593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Body Level One…"/>
          <p:cNvSpPr txBox="1">
            <a:spLocks noGrp="1"/>
          </p:cNvSpPr>
          <p:nvPr>
            <p:ph type="body" sz="quarter" idx="1"/>
          </p:nvPr>
        </p:nvSpPr>
        <p:spPr>
          <a:xfrm>
            <a:off x="1371600" y="2112264"/>
            <a:ext cx="4841076"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766559" y="2112264"/>
            <a:ext cx="4846321" cy="823913"/>
          </a:xfrm>
          <a:prstGeom prst="rect">
            <a:avLst/>
          </a:prstGeom>
        </p:spPr>
        <p:txBody>
          <a:bodyPr anchor="b"/>
          <a:lstStyle/>
          <a:p>
            <a:pPr marL="0" indent="0">
              <a:buSzTx/>
              <a:buFontTx/>
              <a:buNone/>
              <a:defRPr sz="2400" b="1"/>
            </a:pPr>
            <a:endParaRPr/>
          </a:p>
        </p:txBody>
      </p:sp>
      <p:sp>
        <p:nvSpPr>
          <p:cNvPr id="51" name="Title Text"/>
          <p:cNvSpPr txBox="1">
            <a:spLocks noGrp="1"/>
          </p:cNvSpPr>
          <p:nvPr>
            <p:ph type="title"/>
          </p:nvPr>
        </p:nvSpPr>
        <p:spPr>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371600" y="987425"/>
            <a:ext cx="3932238" cy="1894511"/>
          </a:xfrm>
          <a:prstGeom prst="rect">
            <a:avLst/>
          </a:prstGeom>
        </p:spPr>
        <p:txBody>
          <a:bodyPr/>
          <a:lstStyle>
            <a:lvl1pPr>
              <a:defRPr sz="3200"/>
            </a:lvl1pPr>
          </a:lstStyle>
          <a:p>
            <a:r>
              <a:t>Title Text</a:t>
            </a:r>
          </a:p>
        </p:txBody>
      </p:sp>
      <p:sp>
        <p:nvSpPr>
          <p:cNvPr id="75" name="Body Level One…"/>
          <p:cNvSpPr txBox="1">
            <a:spLocks noGrp="1"/>
          </p:cNvSpPr>
          <p:nvPr>
            <p:ph type="body" sz="half" idx="1"/>
          </p:nvPr>
        </p:nvSpPr>
        <p:spPr>
          <a:xfrm>
            <a:off x="5650991" y="987425"/>
            <a:ext cx="5687569"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1371599" y="3058510"/>
            <a:ext cx="3932239" cy="2802540"/>
          </a:xfrm>
          <a:prstGeom prst="rect">
            <a:avLst/>
          </a:prstGeom>
        </p:spPr>
        <p:txBody>
          <a:bodyPr/>
          <a:lstStyle/>
          <a:p>
            <a:pPr marL="0" indent="0">
              <a:buSzTx/>
              <a:buFontTx/>
              <a:buNone/>
              <a:defRPr sz="1600"/>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371600" y="987552"/>
            <a:ext cx="3932238" cy="1892808"/>
          </a:xfrm>
          <a:prstGeom prst="rect">
            <a:avLst/>
          </a:prstGeom>
        </p:spPr>
        <p:txBody>
          <a:bodyPr/>
          <a:lstStyle>
            <a:lvl1pPr>
              <a:defRPr sz="3200"/>
            </a:lvl1pPr>
          </a:lstStyle>
          <a:p>
            <a:r>
              <a:t>Title Text</a:t>
            </a:r>
          </a:p>
        </p:txBody>
      </p:sp>
      <p:sp>
        <p:nvSpPr>
          <p:cNvPr id="85" name="Picture Placeholder 2"/>
          <p:cNvSpPr>
            <a:spLocks noGrp="1"/>
          </p:cNvSpPr>
          <p:nvPr>
            <p:ph type="pic" sz="half" idx="21"/>
          </p:nvPr>
        </p:nvSpPr>
        <p:spPr>
          <a:xfrm>
            <a:off x="5505319" y="987425"/>
            <a:ext cx="5833243" cy="4873625"/>
          </a:xfrm>
          <a:prstGeom prst="rect">
            <a:avLst/>
          </a:prstGeom>
        </p:spPr>
        <p:txBody>
          <a:bodyPr lIns="91439" tIns="45719" rIns="91439" bIns="45719">
            <a:noAutofit/>
          </a:bodyPr>
          <a:lstStyle/>
          <a:p>
            <a:endParaRPr/>
          </a:p>
        </p:txBody>
      </p:sp>
      <p:sp>
        <p:nvSpPr>
          <p:cNvPr id="86" name="Body Level One…"/>
          <p:cNvSpPr txBox="1">
            <a:spLocks noGrp="1"/>
          </p:cNvSpPr>
          <p:nvPr>
            <p:ph type="body" sz="quarter" idx="1"/>
          </p:nvPr>
        </p:nvSpPr>
        <p:spPr>
          <a:xfrm>
            <a:off x="1371600" y="3033285"/>
            <a:ext cx="3932238" cy="2835703"/>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rot="10800000" flipH="1">
            <a:off x="0" y="6401225"/>
            <a:ext cx="12192000" cy="456774"/>
          </a:xfrm>
          <a:prstGeom prst="rect">
            <a:avLst/>
          </a:prstGeom>
          <a:gradFill>
            <a:gsLst>
              <a:gs pos="14000">
                <a:schemeClr val="accent4">
                  <a:alpha val="28000"/>
                </a:schemeClr>
              </a:gs>
              <a:gs pos="100000">
                <a:schemeClr val="accent5">
                  <a:alpha val="85000"/>
                </a:schemeClr>
              </a:gs>
            </a:gsLst>
            <a:lin ang="6000000"/>
          </a:gradFill>
          <a:ln w="12700">
            <a:miter lim="400000"/>
          </a:ln>
        </p:spPr>
        <p:txBody>
          <a:bodyPr lIns="45719" rIns="45719" anchor="ctr"/>
          <a:lstStyle/>
          <a:p>
            <a:pPr algn="ctr">
              <a:defRPr>
                <a:solidFill>
                  <a:srgbClr val="FFFFFF"/>
                </a:solidFill>
              </a:defRPr>
            </a:pPr>
            <a:endParaRPr/>
          </a:p>
        </p:txBody>
      </p:sp>
      <p:sp>
        <p:nvSpPr>
          <p:cNvPr id="3" name="Rectangle 9"/>
          <p:cNvSpPr/>
          <p:nvPr/>
        </p:nvSpPr>
        <p:spPr>
          <a:xfrm flipH="1">
            <a:off x="4038602" y="6401227"/>
            <a:ext cx="8153398" cy="456773"/>
          </a:xfrm>
          <a:prstGeom prst="rect">
            <a:avLst/>
          </a:prstGeom>
          <a:gradFill>
            <a:gsLst>
              <a:gs pos="9000">
                <a:srgbClr val="D6B2C9">
                  <a:alpha val="55000"/>
                </a:srgbClr>
              </a:gs>
              <a:gs pos="99000">
                <a:schemeClr val="accent2"/>
              </a:gs>
            </a:gsLst>
            <a:lin ang="14400000"/>
          </a:gradFill>
          <a:ln w="12700">
            <a:miter lim="400000"/>
          </a:ln>
        </p:spPr>
        <p:txBody>
          <a:bodyPr lIns="45719" rIns="45719" anchor="ctr"/>
          <a:lstStyle/>
          <a:p>
            <a:pPr algn="ctr">
              <a:defRPr>
                <a:solidFill>
                  <a:srgbClr val="FFFFFF"/>
                </a:solidFill>
              </a:defRPr>
            </a:pPr>
            <a:endParaRPr/>
          </a:p>
        </p:txBody>
      </p:sp>
      <p:sp>
        <p:nvSpPr>
          <p:cNvPr id="4" name="Title Text"/>
          <p:cNvSpPr txBox="1">
            <a:spLocks noGrp="1"/>
          </p:cNvSpPr>
          <p:nvPr>
            <p:ph type="title"/>
          </p:nvPr>
        </p:nvSpPr>
        <p:spPr>
          <a:xfrm>
            <a:off x="1371600" y="795527"/>
            <a:ext cx="1024128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t>Title Text</a:t>
            </a:r>
          </a:p>
        </p:txBody>
      </p:sp>
      <p:sp>
        <p:nvSpPr>
          <p:cNvPr id="5"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889505" y="6524751"/>
            <a:ext cx="217151" cy="218441"/>
          </a:xfrm>
          <a:prstGeom prst="rect">
            <a:avLst/>
          </a:prstGeom>
          <a:ln w="12700">
            <a:miter lim="400000"/>
          </a:ln>
        </p:spPr>
        <p:txBody>
          <a:bodyPr wrap="none" lIns="45719" rIns="45719" anchor="ctr">
            <a:spAutoFit/>
          </a:bodyPr>
          <a:lstStyle>
            <a:lvl1pPr algn="r">
              <a:defRPr sz="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1pPr>
      <a:lvl2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2pPr>
      <a:lvl3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3pPr>
      <a:lvl4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4pPr>
      <a:lvl5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5pPr>
      <a:lvl6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6pPr>
      <a:lvl7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7pPr>
      <a:lvl8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8pPr>
      <a:lvl9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1pPr>
      <a:lvl2pPr marL="6858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2pPr>
      <a:lvl3pPr marL="1168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3pPr>
      <a:lvl4pPr marL="16573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4pPr>
      <a:lvl5pPr marL="21145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5pPr>
      <a:lvl6pPr marL="25400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6pPr>
      <a:lvl7pPr marL="29972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7pPr>
      <a:lvl8pPr marL="3454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8pPr>
      <a:lvl9pPr marL="39116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defTabSz="457200">
              <a:defRPr>
                <a:solidFill>
                  <a:srgbClr val="FFFFFF"/>
                </a:solidFill>
              </a:defRPr>
            </a:pPr>
            <a:endParaRPr/>
          </a:p>
        </p:txBody>
      </p:sp>
      <p:pic>
        <p:nvPicPr>
          <p:cNvPr id="97" name="Picture 3" descr="Picture 3"/>
          <p:cNvPicPr>
            <a:picLocks noChangeAspect="1"/>
          </p:cNvPicPr>
          <p:nvPr/>
        </p:nvPicPr>
        <p:blipFill>
          <a:blip r:embed="rId2">
            <a:extLst/>
          </a:blip>
          <a:srcRect t="11432" b="33751"/>
          <a:stretch>
            <a:fillRect/>
          </a:stretch>
        </p:blipFill>
        <p:spPr>
          <a:xfrm>
            <a:off x="0" y="-1"/>
            <a:ext cx="12192003" cy="4461037"/>
          </a:xfrm>
          <a:prstGeom prst="rect">
            <a:avLst/>
          </a:prstGeom>
          <a:ln w="12700">
            <a:miter lim="400000"/>
          </a:ln>
        </p:spPr>
      </p:pic>
      <p:sp>
        <p:nvSpPr>
          <p:cNvPr id="98" name="Rectangle 10"/>
          <p:cNvSpPr/>
          <p:nvPr/>
        </p:nvSpPr>
        <p:spPr>
          <a:xfrm rot="10800000" flipH="1">
            <a:off x="-1" y="4460826"/>
            <a:ext cx="12192005" cy="2397393"/>
          </a:xfrm>
          <a:prstGeom prst="rect">
            <a:avLst/>
          </a:prstGeom>
          <a:gradFill>
            <a:gsLst>
              <a:gs pos="8000">
                <a:schemeClr val="accent6"/>
              </a:gs>
              <a:gs pos="86000">
                <a:schemeClr val="accent5"/>
              </a:gs>
            </a:gsLst>
            <a:lin ang="4200000"/>
          </a:gradFill>
          <a:ln w="12700">
            <a:miter lim="400000"/>
          </a:ln>
        </p:spPr>
        <p:txBody>
          <a:bodyPr lIns="45719" rIns="45719" anchor="ctr"/>
          <a:lstStyle/>
          <a:p>
            <a:pPr algn="ctr" defTabSz="457200">
              <a:defRPr>
                <a:solidFill>
                  <a:srgbClr val="FFFFFF"/>
                </a:solidFill>
              </a:defRPr>
            </a:pPr>
            <a:endParaRPr/>
          </a:p>
        </p:txBody>
      </p:sp>
      <p:sp>
        <p:nvSpPr>
          <p:cNvPr id="99" name="Rectangle 12"/>
          <p:cNvSpPr/>
          <p:nvPr/>
        </p:nvSpPr>
        <p:spPr>
          <a:xfrm rot="10800000" flipH="1">
            <a:off x="4038600" y="4463553"/>
            <a:ext cx="8153401" cy="2394448"/>
          </a:xfrm>
          <a:prstGeom prst="rect">
            <a:avLst/>
          </a:prstGeom>
          <a:gradFill>
            <a:gsLst>
              <a:gs pos="0">
                <a:srgbClr val="C3C0DD">
                  <a:alpha val="0"/>
                </a:srgbClr>
              </a:gs>
              <a:gs pos="99000">
                <a:schemeClr val="accent2">
                  <a:alpha val="81000"/>
                </a:schemeClr>
              </a:gs>
            </a:gsLst>
            <a:lin ang="17400000"/>
          </a:gradFill>
          <a:ln w="12700">
            <a:miter lim="400000"/>
          </a:ln>
        </p:spPr>
        <p:txBody>
          <a:bodyPr lIns="45719" rIns="45719" anchor="ctr"/>
          <a:lstStyle/>
          <a:p>
            <a:pPr algn="ctr" defTabSz="457200">
              <a:defRPr>
                <a:solidFill>
                  <a:srgbClr val="FFFFFF"/>
                </a:solidFill>
              </a:defRPr>
            </a:pPr>
            <a:endParaRPr/>
          </a:p>
        </p:txBody>
      </p:sp>
      <p:sp>
        <p:nvSpPr>
          <p:cNvPr id="100" name="Freeform: Shape 14"/>
          <p:cNvSpPr/>
          <p:nvPr/>
        </p:nvSpPr>
        <p:spPr>
          <a:xfrm rot="14834054">
            <a:off x="2944144" y="2710933"/>
            <a:ext cx="3118760" cy="4639933"/>
          </a:xfrm>
          <a:custGeom>
            <a:avLst/>
            <a:gdLst/>
            <a:ahLst/>
            <a:cxnLst>
              <a:cxn ang="0">
                <a:pos x="wd2" y="hd2"/>
              </a:cxn>
              <a:cxn ang="5400000">
                <a:pos x="wd2" y="hd2"/>
              </a:cxn>
              <a:cxn ang="10800000">
                <a:pos x="wd2" y="hd2"/>
              </a:cxn>
              <a:cxn ang="16200000">
                <a:pos x="wd2" y="hd2"/>
              </a:cxn>
            </a:cxnLst>
            <a:rect l="0" t="0" r="r" b="b"/>
            <a:pathLst>
              <a:path w="21600" h="21600" extrusionOk="0">
                <a:moveTo>
                  <a:pt x="21600" y="370"/>
                </a:moveTo>
                <a:lnTo>
                  <a:pt x="8345" y="21600"/>
                </a:lnTo>
                <a:lnTo>
                  <a:pt x="7643" y="21313"/>
                </a:lnTo>
                <a:cubicBezTo>
                  <a:pt x="3032" y="19219"/>
                  <a:pt x="0" y="15673"/>
                  <a:pt x="0" y="11651"/>
                </a:cubicBezTo>
                <a:cubicBezTo>
                  <a:pt x="0" y="5217"/>
                  <a:pt x="7761" y="0"/>
                  <a:pt x="17335" y="0"/>
                </a:cubicBezTo>
                <a:cubicBezTo>
                  <a:pt x="18531" y="0"/>
                  <a:pt x="19700" y="82"/>
                  <a:pt x="20828" y="237"/>
                </a:cubicBezTo>
                <a:close/>
              </a:path>
            </a:pathLst>
          </a:custGeom>
          <a:gradFill>
            <a:gsLst>
              <a:gs pos="0">
                <a:schemeClr val="accent6">
                  <a:alpha val="12000"/>
                </a:schemeClr>
              </a:gs>
              <a:gs pos="100000">
                <a:srgbClr val="B2BED6">
                  <a:alpha val="20000"/>
                </a:srgbClr>
              </a:gs>
            </a:gsLst>
            <a:lin ang="11400000"/>
          </a:gradFill>
          <a:ln w="12700">
            <a:miter lim="400000"/>
          </a:ln>
        </p:spPr>
        <p:txBody>
          <a:bodyPr lIns="45719" rIns="45719" anchor="ctr"/>
          <a:lstStyle/>
          <a:p>
            <a:pPr algn="ctr" defTabSz="457200">
              <a:defRPr>
                <a:solidFill>
                  <a:srgbClr val="FFFFFF"/>
                </a:solidFill>
              </a:defRPr>
            </a:pPr>
            <a:endParaRPr/>
          </a:p>
        </p:txBody>
      </p:sp>
      <p:sp>
        <p:nvSpPr>
          <p:cNvPr id="101" name="Rectangle 16"/>
          <p:cNvSpPr/>
          <p:nvPr/>
        </p:nvSpPr>
        <p:spPr>
          <a:xfrm flipH="1">
            <a:off x="4076701" y="4460826"/>
            <a:ext cx="8115301" cy="1945409"/>
          </a:xfrm>
          <a:prstGeom prst="rect">
            <a:avLst/>
          </a:prstGeom>
          <a:gradFill>
            <a:gsLst>
              <a:gs pos="0">
                <a:schemeClr val="accent6">
                  <a:alpha val="16000"/>
                </a:schemeClr>
              </a:gs>
              <a:gs pos="62000">
                <a:schemeClr val="accent5">
                  <a:alpha val="0"/>
                </a:schemeClr>
              </a:gs>
            </a:gsLst>
            <a:lin ang="20400000"/>
          </a:gradFill>
          <a:ln w="12700">
            <a:miter lim="400000"/>
          </a:ln>
        </p:spPr>
        <p:txBody>
          <a:bodyPr lIns="45719" rIns="45719" anchor="ctr"/>
          <a:lstStyle/>
          <a:p>
            <a:pPr algn="ctr" defTabSz="457200">
              <a:defRPr>
                <a:solidFill>
                  <a:srgbClr val="FFFFFF"/>
                </a:solidFill>
              </a:defRPr>
            </a:pPr>
            <a:endParaRPr/>
          </a:p>
        </p:txBody>
      </p:sp>
      <p:sp>
        <p:nvSpPr>
          <p:cNvPr id="102" name="Rectangle 4"/>
          <p:cNvSpPr txBox="1"/>
          <p:nvPr/>
        </p:nvSpPr>
        <p:spPr>
          <a:xfrm>
            <a:off x="45715" y="4324861"/>
            <a:ext cx="12100564" cy="155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9600" b="1" spc="100">
                <a:ln w="9525" cap="flat">
                  <a:solidFill>
                    <a:srgbClr val="595959"/>
                  </a:solidFill>
                  <a:prstDash val="solid"/>
                  <a:round/>
                </a:ln>
                <a:solidFill>
                  <a:srgbClr val="E2E8E7"/>
                </a:solidFill>
                <a:effectLst>
                  <a:outerShdw blurRad="12700" dist="38100" dir="2700000" rotWithShape="0">
                    <a:srgbClr val="C3C0DD"/>
                  </a:outerShdw>
                </a:effectLst>
              </a:defRPr>
            </a:lvl1pPr>
          </a:lstStyle>
          <a:p>
            <a:r>
              <a:t>CHILD ABUSE </a:t>
            </a:r>
          </a:p>
        </p:txBody>
      </p:sp>
      <p:sp>
        <p:nvSpPr>
          <p:cNvPr id="103" name="TextBox 13"/>
          <p:cNvSpPr txBox="1"/>
          <p:nvPr/>
        </p:nvSpPr>
        <p:spPr>
          <a:xfrm>
            <a:off x="394321" y="6175402"/>
            <a:ext cx="3416872"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2400" b="1">
                <a:solidFill>
                  <a:srgbClr val="E2E8E7"/>
                </a:solidFill>
              </a:defRPr>
            </a:lvl1pPr>
          </a:lstStyle>
          <a:p>
            <a:endParaRPr dirty="0"/>
          </a:p>
        </p:txBody>
      </p:sp>
      <p:sp>
        <p:nvSpPr>
          <p:cNvPr id="104" name="TextBox 15"/>
          <p:cNvSpPr txBox="1"/>
          <p:nvPr/>
        </p:nvSpPr>
        <p:spPr>
          <a:xfrm>
            <a:off x="165278" y="5687016"/>
            <a:ext cx="3874958"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2400" b="1">
                <a:solidFill>
                  <a:srgbClr val="E2E8E7"/>
                </a:solidFill>
              </a:defRPr>
            </a:lvl1pPr>
          </a:lstStyle>
          <a:p>
            <a:endParaRPr dirty="0"/>
          </a:p>
        </p:txBody>
      </p:sp>
      <p:sp>
        <p:nvSpPr>
          <p:cNvPr id="105" name="TextBox 1"/>
          <p:cNvSpPr txBox="1"/>
          <p:nvPr/>
        </p:nvSpPr>
        <p:spPr>
          <a:xfrm>
            <a:off x="8146344" y="5683289"/>
            <a:ext cx="3874958"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2400" b="1">
                <a:solidFill>
                  <a:srgbClr val="E2E8E7"/>
                </a:solidFill>
              </a:defRPr>
            </a:lvl1pPr>
          </a:lstStyle>
          <a:p>
            <a:endParaRPr dirty="0"/>
          </a:p>
        </p:txBody>
      </p:sp>
      <p:sp>
        <p:nvSpPr>
          <p:cNvPr id="106" name="TextBox 2"/>
          <p:cNvSpPr txBox="1"/>
          <p:nvPr/>
        </p:nvSpPr>
        <p:spPr>
          <a:xfrm>
            <a:off x="8113912" y="6177919"/>
            <a:ext cx="3874958"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2400" b="1">
                <a:solidFill>
                  <a:srgbClr val="E2E8E7"/>
                </a:solidFill>
              </a:defRPr>
            </a:lvl1pPr>
          </a:lstStyle>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ontent Placeholder 1"/>
          <p:cNvSpPr txBox="1">
            <a:spLocks noGrp="1"/>
          </p:cNvSpPr>
          <p:nvPr>
            <p:ph type="body" idx="1"/>
          </p:nvPr>
        </p:nvSpPr>
        <p:spPr>
          <a:xfrm>
            <a:off x="452283" y="609600"/>
            <a:ext cx="10618839" cy="5565059"/>
          </a:xfrm>
          <a:prstGeom prst="rect">
            <a:avLst/>
          </a:prstGeom>
        </p:spPr>
        <p:txBody>
          <a:bodyPr/>
          <a:lstStyle/>
          <a:p>
            <a:pPr>
              <a:defRPr sz="2800"/>
            </a:pPr>
            <a:r>
              <a:t>To exclude non abusive causes; the clinician should take:</a:t>
            </a:r>
          </a:p>
          <a:p>
            <a:pPr marL="914400" lvl="1" indent="-457200">
              <a:spcBef>
                <a:spcPts val="500"/>
              </a:spcBef>
              <a:buFontTx/>
              <a:buAutoNum type="arabicPeriod"/>
              <a:defRPr sz="2400"/>
            </a:pPr>
            <a:r>
              <a:t>Perinatal history (birth-related trauma)</a:t>
            </a:r>
          </a:p>
          <a:p>
            <a:pPr marL="914400" lvl="1" indent="-457200">
              <a:spcBef>
                <a:spcPts val="500"/>
              </a:spcBef>
              <a:buFontTx/>
              <a:buAutoNum type="arabicPeriod"/>
              <a:defRPr sz="2400"/>
            </a:pPr>
            <a:r>
              <a:t>Prematurity</a:t>
            </a:r>
          </a:p>
          <a:p>
            <a:pPr marL="914400" lvl="1" indent="-457200">
              <a:spcBef>
                <a:spcPts val="500"/>
              </a:spcBef>
              <a:buFontTx/>
              <a:buAutoNum type="arabicPeriod"/>
              <a:defRPr sz="2400"/>
            </a:pPr>
            <a:r>
              <a:t>Physical therapy and medications </a:t>
            </a:r>
          </a:p>
          <a:p>
            <a:pPr marL="914400" lvl="1" indent="-457200">
              <a:spcBef>
                <a:spcPts val="500"/>
              </a:spcBef>
              <a:buFontTx/>
              <a:buAutoNum type="arabicPeriod"/>
              <a:defRPr sz="2400"/>
            </a:pPr>
            <a:r>
              <a:t>Iatrogenic causes </a:t>
            </a:r>
          </a:p>
          <a:p>
            <a:pPr marL="914400" lvl="1" indent="-457200">
              <a:spcBef>
                <a:spcPts val="500"/>
              </a:spcBef>
              <a:buFontTx/>
              <a:buAutoNum type="arabicPeriod"/>
              <a:defRPr sz="2400"/>
            </a:pPr>
            <a:r>
              <a:t>Past medical history of fractures or bleeding disorders.</a:t>
            </a:r>
          </a:p>
          <a:p>
            <a:pPr marL="914400" lvl="1" indent="-457200">
              <a:spcBef>
                <a:spcPts val="500"/>
              </a:spcBef>
              <a:buFontTx/>
              <a:buAutoNum type="arabicPeriod"/>
              <a:defRPr sz="2400"/>
            </a:pPr>
            <a:r>
              <a:t>Family history of fractures and deafness can help too</a:t>
            </a:r>
          </a:p>
          <a:p>
            <a:pPr marL="914400" lvl="1" indent="-457200">
              <a:spcBef>
                <a:spcPts val="500"/>
              </a:spcBef>
              <a:buFontTx/>
              <a:buAutoNum type="arabicPeriod"/>
              <a:defRPr sz="2400"/>
            </a:pPr>
            <a:r>
              <a:t>It is important to ask about all relevant information about the child's family/caregivers (attendance in primary or secondary care, registration with social services. Any history of drug dependency or previous convictions should be noted)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ontent Placeholder 1"/>
          <p:cNvSpPr txBox="1">
            <a:spLocks noGrp="1"/>
          </p:cNvSpPr>
          <p:nvPr>
            <p:ph type="body" idx="1"/>
          </p:nvPr>
        </p:nvSpPr>
        <p:spPr>
          <a:xfrm>
            <a:off x="176981" y="692777"/>
            <a:ext cx="12604954" cy="5875172"/>
          </a:xfrm>
          <a:prstGeom prst="rect">
            <a:avLst/>
          </a:prstGeom>
        </p:spPr>
        <p:txBody>
          <a:bodyPr/>
          <a:lstStyle/>
          <a:p>
            <a:pPr>
              <a:lnSpc>
                <a:spcPct val="108000"/>
              </a:lnSpc>
            </a:pPr>
            <a:r>
              <a:t>Abusive head trauma (AHT) is the most common cause of fatal physical abuse.</a:t>
            </a:r>
          </a:p>
          <a:p>
            <a:pPr>
              <a:lnSpc>
                <a:spcPct val="108000"/>
              </a:lnSpc>
            </a:pPr>
            <a:r>
              <a:t>Presenting features range from severe neurologic compromise (coma) to symptoms such as seizures, lethargy, irritability, vomiting, poor feeding, and increasing head circumference.</a:t>
            </a:r>
          </a:p>
          <a:p>
            <a:pPr>
              <a:lnSpc>
                <a:spcPct val="108000"/>
              </a:lnSpc>
            </a:pPr>
            <a:r>
              <a:t>Markers of </a:t>
            </a:r>
            <a:r>
              <a:rPr b="1"/>
              <a:t>AHT</a:t>
            </a:r>
            <a:r>
              <a:t>:</a:t>
            </a:r>
          </a:p>
          <a:p>
            <a:pPr marL="914400" lvl="1" indent="-457200">
              <a:lnSpc>
                <a:spcPct val="108000"/>
              </a:lnSpc>
              <a:spcBef>
                <a:spcPts val="500"/>
              </a:spcBef>
              <a:buFontTx/>
              <a:buAutoNum type="arabicPeriod"/>
              <a:defRPr sz="2200"/>
            </a:pPr>
            <a:r>
              <a:t>Subdural hemorrhages in children &lt;1 year old</a:t>
            </a:r>
          </a:p>
          <a:p>
            <a:pPr marL="800100" lvl="1" indent="-342900">
              <a:lnSpc>
                <a:spcPct val="108000"/>
              </a:lnSpc>
              <a:spcBef>
                <a:spcPts val="500"/>
              </a:spcBef>
              <a:buFontTx/>
              <a:buAutoNum type="arabicPeriod"/>
              <a:defRPr sz="2200"/>
            </a:pPr>
            <a:r>
              <a:t>Bilateral or interhemispheric subdural hemorrhages</a:t>
            </a:r>
          </a:p>
          <a:p>
            <a:pPr marL="914400" lvl="1" indent="-457200">
              <a:lnSpc>
                <a:spcPct val="108000"/>
              </a:lnSpc>
              <a:spcBef>
                <a:spcPts val="500"/>
              </a:spcBef>
              <a:buFontTx/>
              <a:buAutoNum type="arabicPeriod"/>
              <a:defRPr sz="2200"/>
            </a:pPr>
            <a:r>
              <a:t>Significant head injury with no explanation of trauma</a:t>
            </a:r>
          </a:p>
          <a:p>
            <a:pPr marL="914400" lvl="1" indent="-457200">
              <a:lnSpc>
                <a:spcPct val="108000"/>
              </a:lnSpc>
              <a:spcBef>
                <a:spcPts val="500"/>
              </a:spcBef>
              <a:buFontTx/>
              <a:buAutoNum type="arabicPeriod"/>
              <a:defRPr sz="2200"/>
            </a:pPr>
            <a:r>
              <a:t>Coexisting apnea or other form of acute respiratory compromise</a:t>
            </a:r>
          </a:p>
          <a:p>
            <a:pPr marL="914400" lvl="1" indent="-457200">
              <a:lnSpc>
                <a:spcPct val="108000"/>
              </a:lnSpc>
              <a:spcBef>
                <a:spcPts val="500"/>
              </a:spcBef>
              <a:buFontTx/>
              <a:buAutoNum type="arabicPeriod"/>
              <a:defRPr sz="2200"/>
            </a:pPr>
            <a:r>
              <a:t>Coexisting bruising to the head or neck or torso</a:t>
            </a:r>
          </a:p>
          <a:p>
            <a:pPr marL="914400" lvl="1" indent="-457200">
              <a:lnSpc>
                <a:spcPct val="108000"/>
              </a:lnSpc>
              <a:spcBef>
                <a:spcPts val="500"/>
              </a:spcBef>
              <a:buFontTx/>
              <a:buAutoNum type="arabicPeriod"/>
              <a:defRPr sz="2200"/>
            </a:pPr>
            <a:r>
              <a:t>Retinal hemorrhages</a:t>
            </a:r>
          </a:p>
          <a:p>
            <a:pPr marL="914400" lvl="1" indent="-457200">
              <a:lnSpc>
                <a:spcPct val="108000"/>
              </a:lnSpc>
              <a:spcBef>
                <a:spcPts val="500"/>
              </a:spcBef>
              <a:buFontTx/>
              <a:buAutoNum type="arabicPeriod"/>
              <a:defRPr sz="2200"/>
            </a:pPr>
            <a:r>
              <a:t>Rib or long bone fractures</a:t>
            </a:r>
          </a:p>
          <a:p>
            <a:pPr marL="914400" lvl="1" indent="-457200">
              <a:lnSpc>
                <a:spcPct val="108000"/>
              </a:lnSpc>
              <a:spcBef>
                <a:spcPts val="500"/>
              </a:spcBef>
              <a:buFontTx/>
              <a:buAutoNum type="arabicPeriod"/>
              <a:defRPr sz="2200"/>
            </a:pPr>
            <a:r>
              <a:t>Skull fractures other than a simple linear parietal skull fracture</a:t>
            </a:r>
          </a:p>
          <a:p>
            <a:pPr marL="914400" lvl="1" indent="-457200">
              <a:lnSpc>
                <a:spcPct val="108000"/>
              </a:lnSpc>
              <a:spcBef>
                <a:spcPts val="500"/>
              </a:spcBef>
              <a:buFontTx/>
              <a:buAutoNum type="arabicPeriod"/>
              <a:defRPr sz="2200"/>
            </a:pPr>
            <a:r>
              <a:t>Seizure without prior history of seizure disorder or fever</a:t>
            </a:r>
          </a:p>
        </p:txBody>
      </p:sp>
      <p:sp>
        <p:nvSpPr>
          <p:cNvPr id="133" name="Title 2"/>
          <p:cNvSpPr txBox="1">
            <a:spLocks noGrp="1"/>
          </p:cNvSpPr>
          <p:nvPr>
            <p:ph type="title"/>
          </p:nvPr>
        </p:nvSpPr>
        <p:spPr>
          <a:xfrm>
            <a:off x="975359" y="-1"/>
            <a:ext cx="10241282" cy="692782"/>
          </a:xfrm>
          <a:prstGeom prst="rect">
            <a:avLst/>
          </a:prstGeom>
        </p:spPr>
        <p:txBody>
          <a:bodyPr/>
          <a:lstStyle>
            <a:lvl1pPr algn="ctr"/>
          </a:lstStyle>
          <a:p>
            <a:r>
              <a:t>Head injuries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2"/>
          <p:cNvSpPr txBox="1">
            <a:spLocks noGrp="1"/>
          </p:cNvSpPr>
          <p:nvPr>
            <p:ph type="title"/>
          </p:nvPr>
        </p:nvSpPr>
        <p:spPr>
          <a:xfrm>
            <a:off x="975359" y="183307"/>
            <a:ext cx="10241282" cy="536367"/>
          </a:xfrm>
          <a:prstGeom prst="rect">
            <a:avLst/>
          </a:prstGeom>
        </p:spPr>
        <p:txBody>
          <a:bodyPr/>
          <a:lstStyle>
            <a:lvl1pPr algn="ctr">
              <a:defRPr sz="3200"/>
            </a:lvl1pPr>
          </a:lstStyle>
          <a:p>
            <a:r>
              <a:t>Fractures</a:t>
            </a:r>
          </a:p>
        </p:txBody>
      </p:sp>
      <p:grpSp>
        <p:nvGrpSpPr>
          <p:cNvPr id="151" name="Diagram 1"/>
          <p:cNvGrpSpPr/>
          <p:nvPr/>
        </p:nvGrpSpPr>
        <p:grpSpPr>
          <a:xfrm>
            <a:off x="304799" y="1392887"/>
            <a:ext cx="11582401" cy="4362284"/>
            <a:chOff x="0" y="0"/>
            <a:chExt cx="11582398" cy="4362283"/>
          </a:xfrm>
        </p:grpSpPr>
        <p:sp>
          <p:nvSpPr>
            <p:cNvPr id="136" name="Shape"/>
            <p:cNvSpPr/>
            <p:nvPr/>
          </p:nvSpPr>
          <p:spPr>
            <a:xfrm>
              <a:off x="7827" y="4915"/>
              <a:ext cx="3381139" cy="2889265"/>
            </a:xfrm>
            <a:custGeom>
              <a:avLst/>
              <a:gdLst/>
              <a:ahLst/>
              <a:cxnLst>
                <a:cxn ang="0">
                  <a:pos x="wd2" y="hd2"/>
                </a:cxn>
                <a:cxn ang="5400000">
                  <a:pos x="wd2" y="hd2"/>
                </a:cxn>
                <a:cxn ang="10800000">
                  <a:pos x="wd2" y="hd2"/>
                </a:cxn>
                <a:cxn ang="16200000">
                  <a:pos x="wd2" y="hd2"/>
                </a:cxn>
              </a:cxnLst>
              <a:rect l="0" t="0" r="r" b="b"/>
              <a:pathLst>
                <a:path w="21600" h="21600" extrusionOk="0">
                  <a:moveTo>
                    <a:pt x="1477" y="0"/>
                  </a:moveTo>
                  <a:lnTo>
                    <a:pt x="20123" y="0"/>
                  </a:lnTo>
                  <a:cubicBezTo>
                    <a:pt x="20939" y="0"/>
                    <a:pt x="21600" y="774"/>
                    <a:pt x="21600" y="1728"/>
                  </a:cubicBezTo>
                  <a:lnTo>
                    <a:pt x="21600" y="21600"/>
                  </a:lnTo>
                  <a:lnTo>
                    <a:pt x="0" y="21600"/>
                  </a:lnTo>
                  <a:lnTo>
                    <a:pt x="0" y="1728"/>
                  </a:lnTo>
                  <a:cubicBezTo>
                    <a:pt x="0" y="774"/>
                    <a:pt x="661" y="0"/>
                    <a:pt x="1477" y="0"/>
                  </a:cubicBezTo>
                  <a:close/>
                </a:path>
              </a:pathLst>
            </a:custGeom>
            <a:blipFill rotWithShape="1">
              <a:blip r:embed="rId2"/>
              <a:srcRect/>
              <a:stretch>
                <a:fillRect/>
              </a:stretch>
            </a:blip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39" name="Group"/>
            <p:cNvGrpSpPr/>
            <p:nvPr/>
          </p:nvGrpSpPr>
          <p:grpSpPr>
            <a:xfrm>
              <a:off x="0" y="2867131"/>
              <a:ext cx="3381138" cy="1167390"/>
              <a:chOff x="0" y="0"/>
              <a:chExt cx="3381137" cy="1167389"/>
            </a:xfrm>
          </p:grpSpPr>
          <p:sp>
            <p:nvSpPr>
              <p:cNvPr id="137" name="Rectangle"/>
              <p:cNvSpPr/>
              <p:nvPr/>
            </p:nvSpPr>
            <p:spPr>
              <a:xfrm>
                <a:off x="-1" y="-1"/>
                <a:ext cx="3381139" cy="1167391"/>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138" name="Linear Skull fractures"/>
              <p:cNvSpPr txBox="1"/>
              <p:nvPr/>
            </p:nvSpPr>
            <p:spPr>
              <a:xfrm>
                <a:off x="106679" y="173484"/>
                <a:ext cx="2238844" cy="820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44600">
                  <a:lnSpc>
                    <a:spcPct val="90000"/>
                  </a:lnSpc>
                  <a:spcBef>
                    <a:spcPts val="1100"/>
                  </a:spcBef>
                  <a:defRPr sz="2800">
                    <a:solidFill>
                      <a:srgbClr val="FFFFFF"/>
                    </a:solidFill>
                  </a:defRPr>
                </a:lvl1pPr>
              </a:lstStyle>
              <a:p>
                <a:r>
                  <a:t>Linear Skull fractures</a:t>
                </a:r>
              </a:p>
            </p:txBody>
          </p:sp>
        </p:grpSp>
        <p:sp>
          <p:nvSpPr>
            <p:cNvPr id="140" name="Circle"/>
            <p:cNvSpPr/>
            <p:nvPr/>
          </p:nvSpPr>
          <p:spPr>
            <a:xfrm>
              <a:off x="2504226" y="3178885"/>
              <a:ext cx="1183399" cy="1183399"/>
            </a:xfrm>
            <a:prstGeom prst="ellipse">
              <a:avLst/>
            </a:prstGeom>
            <a:solidFill>
              <a:srgbClr val="EADCDF">
                <a:alpha val="90000"/>
              </a:srgbClr>
            </a:solidFill>
            <a:ln w="12700" cap="flat">
              <a:solidFill>
                <a:srgbClr val="EADCDF">
                  <a:alpha val="90000"/>
                </a:srgbClr>
              </a:solidFill>
              <a:prstDash val="solid"/>
              <a:miter lim="800000"/>
            </a:ln>
            <a:effectLst/>
          </p:spPr>
          <p:txBody>
            <a:bodyPr wrap="square" lIns="45719" tIns="45719" rIns="45719" bIns="45719" numCol="1" anchor="t">
              <a:noAutofit/>
            </a:bodyPr>
            <a:lstStyle/>
            <a:p>
              <a:endParaRPr/>
            </a:p>
          </p:txBody>
        </p:sp>
        <p:sp>
          <p:nvSpPr>
            <p:cNvPr id="141" name="Shape"/>
            <p:cNvSpPr/>
            <p:nvPr/>
          </p:nvSpPr>
          <p:spPr>
            <a:xfrm>
              <a:off x="3961134" y="0"/>
              <a:ext cx="3381138" cy="2908925"/>
            </a:xfrm>
            <a:custGeom>
              <a:avLst/>
              <a:gdLst/>
              <a:ahLst/>
              <a:cxnLst>
                <a:cxn ang="0">
                  <a:pos x="wd2" y="hd2"/>
                </a:cxn>
                <a:cxn ang="5400000">
                  <a:pos x="wd2" y="hd2"/>
                </a:cxn>
                <a:cxn ang="10800000">
                  <a:pos x="wd2" y="hd2"/>
                </a:cxn>
                <a:cxn ang="16200000">
                  <a:pos x="wd2" y="hd2"/>
                </a:cxn>
              </a:cxnLst>
              <a:rect l="0" t="0" r="r" b="b"/>
              <a:pathLst>
                <a:path w="21600" h="21600" extrusionOk="0">
                  <a:moveTo>
                    <a:pt x="1487" y="0"/>
                  </a:moveTo>
                  <a:lnTo>
                    <a:pt x="20113" y="0"/>
                  </a:lnTo>
                  <a:cubicBezTo>
                    <a:pt x="20934" y="0"/>
                    <a:pt x="21600" y="774"/>
                    <a:pt x="21600" y="1728"/>
                  </a:cubicBezTo>
                  <a:lnTo>
                    <a:pt x="21600" y="21600"/>
                  </a:lnTo>
                  <a:lnTo>
                    <a:pt x="0" y="21600"/>
                  </a:lnTo>
                  <a:lnTo>
                    <a:pt x="0" y="1728"/>
                  </a:lnTo>
                  <a:cubicBezTo>
                    <a:pt x="0" y="774"/>
                    <a:pt x="666" y="0"/>
                    <a:pt x="1487" y="0"/>
                  </a:cubicBezTo>
                  <a:close/>
                </a:path>
              </a:pathLst>
            </a:custGeom>
            <a:blipFill rotWithShape="1">
              <a:blip r:embed="rId3"/>
              <a:srcRect/>
              <a:stretch>
                <a:fillRect/>
              </a:stretch>
            </a:blip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44" name="Group"/>
            <p:cNvGrpSpPr/>
            <p:nvPr/>
          </p:nvGrpSpPr>
          <p:grpSpPr>
            <a:xfrm>
              <a:off x="3971007" y="2922914"/>
              <a:ext cx="3381139" cy="1085299"/>
              <a:chOff x="0" y="0"/>
              <a:chExt cx="3381137" cy="1085297"/>
            </a:xfrm>
          </p:grpSpPr>
          <p:sp>
            <p:nvSpPr>
              <p:cNvPr id="142" name="Rectangle"/>
              <p:cNvSpPr/>
              <p:nvPr/>
            </p:nvSpPr>
            <p:spPr>
              <a:xfrm>
                <a:off x="-1" y="-1"/>
                <a:ext cx="3381139" cy="1085299"/>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700"/>
                  </a:spcBef>
                  <a:defRPr sz="2800">
                    <a:solidFill>
                      <a:srgbClr val="FFFFFF"/>
                    </a:solidFill>
                  </a:defRPr>
                </a:pPr>
                <a:endParaRPr/>
              </a:p>
            </p:txBody>
          </p:sp>
          <p:sp>
            <p:nvSpPr>
              <p:cNvPr id="143" name="Depressed skull fracture"/>
              <p:cNvSpPr txBox="1"/>
              <p:nvPr/>
            </p:nvSpPr>
            <p:spPr>
              <a:xfrm>
                <a:off x="106679" y="132438"/>
                <a:ext cx="2238844" cy="820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44600">
                  <a:lnSpc>
                    <a:spcPct val="90000"/>
                  </a:lnSpc>
                  <a:spcBef>
                    <a:spcPts val="1100"/>
                  </a:spcBef>
                  <a:defRPr sz="2800">
                    <a:solidFill>
                      <a:srgbClr val="FFFFFF"/>
                    </a:solidFill>
                  </a:defRPr>
                </a:lvl1pPr>
              </a:lstStyle>
              <a:p>
                <a:r>
                  <a:t>Depressed skull fracture</a:t>
                </a:r>
              </a:p>
            </p:txBody>
          </p:sp>
        </p:grpSp>
        <p:sp>
          <p:nvSpPr>
            <p:cNvPr id="145" name="Circle"/>
            <p:cNvSpPr/>
            <p:nvPr/>
          </p:nvSpPr>
          <p:spPr>
            <a:xfrm>
              <a:off x="6428030" y="3164132"/>
              <a:ext cx="1183399" cy="1183399"/>
            </a:xfrm>
            <a:prstGeom prst="ellipse">
              <a:avLst/>
            </a:prstGeom>
            <a:solidFill>
              <a:srgbClr val="EADCDF">
                <a:alpha val="90000"/>
              </a:srgbClr>
            </a:solidFill>
            <a:ln w="12700" cap="flat">
              <a:solidFill>
                <a:srgbClr val="EADCDF">
                  <a:alpha val="90000"/>
                </a:srgbClr>
              </a:solidFill>
              <a:prstDash val="solid"/>
              <a:miter lim="800000"/>
            </a:ln>
            <a:effectLst/>
          </p:spPr>
          <p:txBody>
            <a:bodyPr wrap="square" lIns="45719" tIns="45719" rIns="45719" bIns="45719" numCol="1" anchor="t">
              <a:noAutofit/>
            </a:bodyPr>
            <a:lstStyle/>
            <a:p>
              <a:endParaRPr/>
            </a:p>
          </p:txBody>
        </p:sp>
        <p:sp>
          <p:nvSpPr>
            <p:cNvPr id="146" name="Shape"/>
            <p:cNvSpPr/>
            <p:nvPr/>
          </p:nvSpPr>
          <p:spPr>
            <a:xfrm>
              <a:off x="7914443" y="10190"/>
              <a:ext cx="3381138" cy="2868165"/>
            </a:xfrm>
            <a:custGeom>
              <a:avLst/>
              <a:gdLst/>
              <a:ahLst/>
              <a:cxnLst>
                <a:cxn ang="0">
                  <a:pos x="wd2" y="hd2"/>
                </a:cxn>
                <a:cxn ang="5400000">
                  <a:pos x="wd2" y="hd2"/>
                </a:cxn>
                <a:cxn ang="10800000">
                  <a:pos x="wd2" y="hd2"/>
                </a:cxn>
                <a:cxn ang="16200000">
                  <a:pos x="wd2" y="hd2"/>
                </a:cxn>
              </a:cxnLst>
              <a:rect l="0" t="0" r="r" b="b"/>
              <a:pathLst>
                <a:path w="21600" h="21600" extrusionOk="0">
                  <a:moveTo>
                    <a:pt x="1466" y="0"/>
                  </a:moveTo>
                  <a:lnTo>
                    <a:pt x="20134" y="0"/>
                  </a:lnTo>
                  <a:cubicBezTo>
                    <a:pt x="20944" y="0"/>
                    <a:pt x="21600" y="774"/>
                    <a:pt x="21600" y="1728"/>
                  </a:cubicBezTo>
                  <a:lnTo>
                    <a:pt x="21600" y="21600"/>
                  </a:lnTo>
                  <a:lnTo>
                    <a:pt x="0" y="21600"/>
                  </a:lnTo>
                  <a:lnTo>
                    <a:pt x="0" y="1728"/>
                  </a:lnTo>
                  <a:cubicBezTo>
                    <a:pt x="0" y="774"/>
                    <a:pt x="656" y="0"/>
                    <a:pt x="1466" y="0"/>
                  </a:cubicBezTo>
                  <a:close/>
                </a:path>
              </a:pathLst>
            </a:custGeom>
            <a:blipFill rotWithShape="1">
              <a:blip r:embed="rId4"/>
              <a:srcRect/>
              <a:stretch>
                <a:fillRect/>
              </a:stretch>
            </a:blip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49" name="Group"/>
            <p:cNvGrpSpPr/>
            <p:nvPr/>
          </p:nvGrpSpPr>
          <p:grpSpPr>
            <a:xfrm>
              <a:off x="7914443" y="2886059"/>
              <a:ext cx="3381138" cy="1079633"/>
              <a:chOff x="0" y="0"/>
              <a:chExt cx="3381137" cy="1079631"/>
            </a:xfrm>
          </p:grpSpPr>
          <p:sp>
            <p:nvSpPr>
              <p:cNvPr id="147" name="Rectangle"/>
              <p:cNvSpPr/>
              <p:nvPr/>
            </p:nvSpPr>
            <p:spPr>
              <a:xfrm>
                <a:off x="-1" y="0"/>
                <a:ext cx="3381139" cy="1079632"/>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700"/>
                  </a:spcBef>
                  <a:defRPr sz="2800">
                    <a:solidFill>
                      <a:srgbClr val="FFFFFF"/>
                    </a:solidFill>
                  </a:defRPr>
                </a:pPr>
                <a:endParaRPr/>
              </a:p>
            </p:txBody>
          </p:sp>
          <p:sp>
            <p:nvSpPr>
              <p:cNvPr id="148" name="subdural hemorrhage"/>
              <p:cNvSpPr txBox="1"/>
              <p:nvPr/>
            </p:nvSpPr>
            <p:spPr>
              <a:xfrm>
                <a:off x="106679" y="129606"/>
                <a:ext cx="2238844" cy="8204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44600">
                  <a:lnSpc>
                    <a:spcPct val="90000"/>
                  </a:lnSpc>
                  <a:spcBef>
                    <a:spcPts val="1100"/>
                  </a:spcBef>
                  <a:defRPr sz="2800">
                    <a:solidFill>
                      <a:srgbClr val="FFFFFF"/>
                    </a:solidFill>
                  </a:defRPr>
                </a:lvl1pPr>
              </a:lstStyle>
              <a:p>
                <a:r>
                  <a:t>subdural hemorrhage</a:t>
                </a:r>
              </a:p>
            </p:txBody>
          </p:sp>
        </p:grpSp>
        <p:sp>
          <p:nvSpPr>
            <p:cNvPr id="150" name="Circle"/>
            <p:cNvSpPr/>
            <p:nvPr/>
          </p:nvSpPr>
          <p:spPr>
            <a:xfrm>
              <a:off x="10399000" y="3104783"/>
              <a:ext cx="1183399" cy="1183399"/>
            </a:xfrm>
            <a:prstGeom prst="ellipse">
              <a:avLst/>
            </a:prstGeom>
            <a:solidFill>
              <a:srgbClr val="EADCDF">
                <a:alpha val="90000"/>
              </a:srgbClr>
            </a:solidFill>
            <a:ln w="12700" cap="flat">
              <a:solidFill>
                <a:srgbClr val="EADCDF">
                  <a:alpha val="90000"/>
                </a:srgbClr>
              </a:solidFill>
              <a:prstDash val="solid"/>
              <a:miter lim="800000"/>
            </a:ln>
            <a:effectLst/>
          </p:spPr>
          <p:txBody>
            <a:bodyPr wrap="square" lIns="45719" tIns="45719" rIns="45719" bIns="45719" numCol="1" anchor="t">
              <a:noAutofit/>
            </a:bodyPr>
            <a:lstStyle/>
            <a:p>
              <a:endParaRP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ontent Placeholder 1"/>
          <p:cNvSpPr txBox="1">
            <a:spLocks noGrp="1"/>
          </p:cNvSpPr>
          <p:nvPr>
            <p:ph type="body" idx="1"/>
          </p:nvPr>
        </p:nvSpPr>
        <p:spPr>
          <a:xfrm>
            <a:off x="324465" y="0"/>
            <a:ext cx="11602064" cy="6656438"/>
          </a:xfrm>
          <a:prstGeom prst="rect">
            <a:avLst/>
          </a:prstGeom>
        </p:spPr>
        <p:txBody>
          <a:bodyPr/>
          <a:lstStyle/>
          <a:p>
            <a:pPr>
              <a:defRPr sz="2400"/>
            </a:pPr>
            <a:r>
              <a:t>Retinal hemorrhages in multiple retinal layers and extending to the periphery is highly specific for AHT, and it is seen in approximately 85% of cases</a:t>
            </a:r>
            <a:endParaRPr sz="1800"/>
          </a:p>
          <a:p>
            <a:pPr lvl="1">
              <a:spcBef>
                <a:spcPts val="500"/>
              </a:spcBef>
              <a:buFontTx/>
              <a:buChar char="▪"/>
              <a:defRPr sz="1800"/>
            </a:pPr>
            <a:r>
              <a:t>Other medical causes of retinal hemorrhages (birth, coagulation disorders, carbon monoxide poisoning)</a:t>
            </a:r>
          </a:p>
          <a:p>
            <a:pPr lvl="1">
              <a:spcBef>
                <a:spcPts val="500"/>
              </a:spcBef>
              <a:buFontTx/>
              <a:buChar char="▪"/>
              <a:defRPr sz="1800"/>
            </a:pPr>
            <a:r>
              <a:t>Infants &lt;6weeks of age may have minor retinal hemorrhages following birth, particularly after an instrumental delivery</a:t>
            </a:r>
          </a:p>
          <a:p>
            <a:pPr>
              <a:defRPr sz="2400"/>
            </a:pPr>
            <a:r>
              <a:t>Subdural hemorrhages are the most common intracranial injury seen in AHT, and may occur in combination with other extra-axial hemorrhages or injuries to the brain itself. </a:t>
            </a:r>
            <a:endParaRPr sz="1800"/>
          </a:p>
          <a:p>
            <a:pPr lvl="1">
              <a:spcBef>
                <a:spcPts val="500"/>
              </a:spcBef>
              <a:buFontTx/>
              <a:buChar char="▪"/>
              <a:defRPr sz="1800"/>
            </a:pPr>
            <a:r>
              <a:t>Physical abuse is the most common cause of subdural hemorrhage in children less than 1 year old</a:t>
            </a:r>
          </a:p>
          <a:p>
            <a:pPr lvl="1">
              <a:spcBef>
                <a:spcPts val="500"/>
              </a:spcBef>
              <a:buFontTx/>
              <a:buChar char="▪"/>
              <a:defRPr sz="1800"/>
            </a:pPr>
            <a:r>
              <a:t>Are typically small and multiple</a:t>
            </a:r>
          </a:p>
          <a:p>
            <a:pPr lvl="1">
              <a:spcBef>
                <a:spcPts val="500"/>
              </a:spcBef>
              <a:buFontTx/>
              <a:buChar char="▪"/>
              <a:defRPr sz="1800"/>
            </a:pPr>
            <a:r>
              <a:t>They occur commonly over the convexity and in the interhemispheric fissure</a:t>
            </a:r>
          </a:p>
          <a:p>
            <a:pPr lvl="1">
              <a:spcBef>
                <a:spcPts val="500"/>
              </a:spcBef>
              <a:buFontTx/>
              <a:buChar char="▪"/>
              <a:defRPr sz="1800"/>
            </a:pPr>
            <a:r>
              <a:t>They may have different or mixed densities on CT or MRI</a:t>
            </a:r>
          </a:p>
          <a:p>
            <a:pPr>
              <a:defRPr sz="2400"/>
            </a:pPr>
            <a:r>
              <a:t>Epidural hemorrhages, however, are more commonly seen with accidental head trauma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ontent Placeholder 1"/>
          <p:cNvSpPr txBox="1">
            <a:spLocks noGrp="1"/>
          </p:cNvSpPr>
          <p:nvPr>
            <p:ph type="body" idx="1"/>
          </p:nvPr>
        </p:nvSpPr>
        <p:spPr>
          <a:xfrm>
            <a:off x="398205" y="1042698"/>
            <a:ext cx="11395589" cy="6449483"/>
          </a:xfrm>
          <a:prstGeom prst="rect">
            <a:avLst/>
          </a:prstGeom>
        </p:spPr>
        <p:txBody>
          <a:bodyPr>
            <a:normAutofit lnSpcReduction="10000"/>
          </a:bodyPr>
          <a:lstStyle/>
          <a:p>
            <a:pPr>
              <a:lnSpc>
                <a:spcPct val="96000"/>
              </a:lnSpc>
              <a:defRPr sz="2400"/>
            </a:pPr>
            <a:r>
              <a:t>Spinal injuries are uncommon in children with physical abuse </a:t>
            </a:r>
            <a:endParaRPr sz="800"/>
          </a:p>
          <a:p>
            <a:pPr>
              <a:lnSpc>
                <a:spcPct val="96000"/>
              </a:lnSpc>
              <a:defRPr sz="2400"/>
            </a:pPr>
            <a:r>
              <a:t>If it happens it would be masked with the loss of consciousness a combined with the AHT </a:t>
            </a:r>
            <a:br/>
            <a:r>
              <a:rPr sz="1800"/>
              <a:t> </a:t>
            </a:r>
            <a:r>
              <a:rPr sz="2000"/>
              <a:t>e.g. Unstable spinal fractures such as hangman's fracture</a:t>
            </a:r>
            <a:endParaRPr sz="4500"/>
          </a:p>
          <a:p>
            <a:pPr>
              <a:lnSpc>
                <a:spcPct val="96000"/>
              </a:lnSpc>
              <a:defRPr sz="2400"/>
            </a:pPr>
            <a:r>
              <a:t>Sites of injury:</a:t>
            </a:r>
            <a:endParaRPr sz="800"/>
          </a:p>
          <a:p>
            <a:pPr marL="914400" lvl="1" indent="-457200">
              <a:lnSpc>
                <a:spcPct val="96000"/>
              </a:lnSpc>
              <a:spcBef>
                <a:spcPts val="500"/>
              </a:spcBef>
              <a:buFontTx/>
              <a:buAutoNum type="arabicPeriod"/>
            </a:pPr>
            <a:r>
              <a:t>Cervical spine mostly in infants </a:t>
            </a:r>
            <a:endParaRPr sz="800"/>
          </a:p>
          <a:p>
            <a:pPr marL="914400" lvl="1" indent="-457200">
              <a:lnSpc>
                <a:spcPct val="96000"/>
              </a:lnSpc>
              <a:spcBef>
                <a:spcPts val="500"/>
              </a:spcBef>
              <a:buFontTx/>
              <a:buAutoNum type="arabicPeriod"/>
            </a:pPr>
            <a:r>
              <a:t>Thoracolumbar spine mostly in toddlers</a:t>
            </a:r>
            <a:endParaRPr sz="800"/>
          </a:p>
          <a:p>
            <a:pPr>
              <a:lnSpc>
                <a:spcPct val="96000"/>
              </a:lnSpc>
              <a:defRPr sz="2400"/>
            </a:pPr>
            <a:r>
              <a:t>Presentation:</a:t>
            </a:r>
            <a:endParaRPr sz="800"/>
          </a:p>
          <a:p>
            <a:pPr marL="914400" lvl="1" indent="-457200">
              <a:lnSpc>
                <a:spcPct val="96000"/>
              </a:lnSpc>
              <a:spcBef>
                <a:spcPts val="500"/>
              </a:spcBef>
              <a:buFontTx/>
              <a:buAutoNum type="arabicPeriod"/>
            </a:pPr>
            <a:r>
              <a:t>Bony tenderness over the site of the vertebral </a:t>
            </a:r>
            <a:endParaRPr sz="800"/>
          </a:p>
          <a:p>
            <a:pPr marL="914400" lvl="1" indent="-457200">
              <a:lnSpc>
                <a:spcPct val="96000"/>
              </a:lnSpc>
              <a:spcBef>
                <a:spcPts val="500"/>
              </a:spcBef>
              <a:buFontTx/>
              <a:buAutoNum type="arabicPeriod"/>
            </a:pPr>
            <a:r>
              <a:t>Specific neurologic signs, such as paraplegia, quadriplegia, incontinence, or absent sensation below the level of cord injury.  </a:t>
            </a:r>
            <a:endParaRPr sz="800"/>
          </a:p>
          <a:p>
            <a:pPr marL="914400" lvl="1" indent="-457200">
              <a:lnSpc>
                <a:spcPct val="96000"/>
              </a:lnSpc>
              <a:spcBef>
                <a:spcPts val="500"/>
              </a:spcBef>
              <a:buFontTx/>
              <a:buAutoNum type="arabicPeriod"/>
            </a:pPr>
            <a:r>
              <a:t>Unexplained kyphosis in an older child should also raise a suspicion of previous abuse</a:t>
            </a:r>
            <a:endParaRPr sz="5000"/>
          </a:p>
          <a:p>
            <a:pPr>
              <a:lnSpc>
                <a:spcPct val="96000"/>
              </a:lnSpc>
              <a:buSzTx/>
              <a:buNone/>
              <a:defRPr sz="800" u="sng">
                <a:solidFill>
                  <a:srgbClr val="FF0000"/>
                </a:solidFill>
              </a:defRPr>
            </a:pPr>
            <a:endParaRPr sz="5000"/>
          </a:p>
          <a:p>
            <a:pPr>
              <a:lnSpc>
                <a:spcPct val="96000"/>
              </a:lnSpc>
              <a:buSzTx/>
              <a:buNone/>
              <a:defRPr sz="800"/>
            </a:pPr>
            <a:endParaRPr sz="5000"/>
          </a:p>
          <a:p>
            <a:pPr>
              <a:lnSpc>
                <a:spcPct val="96000"/>
              </a:lnSpc>
              <a:buSzTx/>
              <a:buNone/>
              <a:defRPr sz="800"/>
            </a:pPr>
            <a:r>
              <a:t/>
            </a:r>
            <a:br/>
            <a:r>
              <a:t/>
            </a:r>
            <a:br/>
            <a:r>
              <a:t/>
            </a:r>
            <a:br/>
            <a:endParaRPr/>
          </a:p>
        </p:txBody>
      </p:sp>
      <p:sp>
        <p:nvSpPr>
          <p:cNvPr id="156" name="Title 2"/>
          <p:cNvSpPr txBox="1">
            <a:spLocks noGrp="1"/>
          </p:cNvSpPr>
          <p:nvPr>
            <p:ph type="title"/>
          </p:nvPr>
        </p:nvSpPr>
        <p:spPr>
          <a:xfrm>
            <a:off x="1127759" y="111231"/>
            <a:ext cx="10241282" cy="646331"/>
          </a:xfrm>
          <a:prstGeom prst="rect">
            <a:avLst/>
          </a:prstGeom>
        </p:spPr>
        <p:txBody>
          <a:bodyPr/>
          <a:lstStyle>
            <a:lvl1pPr algn="ctr"/>
          </a:lstStyle>
          <a:p>
            <a:r>
              <a:t>Spinal injuries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ontent Placeholder 1"/>
          <p:cNvSpPr txBox="1">
            <a:spLocks noGrp="1"/>
          </p:cNvSpPr>
          <p:nvPr>
            <p:ph type="body" idx="1"/>
          </p:nvPr>
        </p:nvSpPr>
        <p:spPr>
          <a:xfrm>
            <a:off x="322005" y="1166017"/>
            <a:ext cx="11702847" cy="4979144"/>
          </a:xfrm>
          <a:prstGeom prst="rect">
            <a:avLst/>
          </a:prstGeom>
        </p:spPr>
        <p:txBody>
          <a:bodyPr/>
          <a:lstStyle/>
          <a:p>
            <a:pPr>
              <a:lnSpc>
                <a:spcPct val="108000"/>
              </a:lnSpc>
              <a:defRPr sz="2800"/>
            </a:pPr>
            <a:r>
              <a:t>They are predominantly seen in children &lt;5 years.</a:t>
            </a:r>
          </a:p>
          <a:p>
            <a:pPr>
              <a:lnSpc>
                <a:spcPct val="108000"/>
              </a:lnSpc>
              <a:defRPr sz="2800"/>
            </a:pPr>
            <a:r>
              <a:t>no specific history of trauma to the abdomen. </a:t>
            </a:r>
          </a:p>
          <a:p>
            <a:pPr>
              <a:lnSpc>
                <a:spcPct val="108000"/>
              </a:lnSpc>
              <a:defRPr sz="2800"/>
            </a:pPr>
            <a:r>
              <a:t>present with nonspecific symptoms (nausea, vomiting, loss of consciousness, and/or an acute abdomen).</a:t>
            </a:r>
          </a:p>
          <a:p>
            <a:pPr>
              <a:lnSpc>
                <a:spcPct val="108000"/>
              </a:lnSpc>
              <a:defRPr sz="2800"/>
            </a:pPr>
            <a:r>
              <a:t>Frequently, there is a delay in seeking care.</a:t>
            </a:r>
          </a:p>
          <a:p>
            <a:pPr>
              <a:lnSpc>
                <a:spcPct val="108000"/>
              </a:lnSpc>
              <a:defRPr sz="2800"/>
            </a:pPr>
            <a:r>
              <a:t>Abdominal injuries may occasionally be masked by symptoms and signs of head injury.</a:t>
            </a:r>
          </a:p>
          <a:p>
            <a:pPr>
              <a:lnSpc>
                <a:spcPct val="108000"/>
              </a:lnSpc>
              <a:defRPr sz="2800"/>
            </a:pPr>
            <a:r>
              <a:t>The most specific abdominal injuries as a consequence of abuse are hollow viscus injuries  (e.g., small bowel and splenic injury). </a:t>
            </a:r>
          </a:p>
        </p:txBody>
      </p:sp>
      <p:sp>
        <p:nvSpPr>
          <p:cNvPr id="159" name="Title 2"/>
          <p:cNvSpPr txBox="1">
            <a:spLocks noGrp="1"/>
          </p:cNvSpPr>
          <p:nvPr>
            <p:ph type="title"/>
          </p:nvPr>
        </p:nvSpPr>
        <p:spPr>
          <a:xfrm>
            <a:off x="975359" y="109684"/>
            <a:ext cx="10241282" cy="810769"/>
          </a:xfrm>
          <a:prstGeom prst="rect">
            <a:avLst/>
          </a:prstGeom>
        </p:spPr>
        <p:txBody>
          <a:bodyPr/>
          <a:lstStyle>
            <a:lvl1pPr algn="ctr"/>
          </a:lstStyle>
          <a:p>
            <a:r>
              <a:t>Abdominal injuries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racture"/>
          <p:cNvSpPr txBox="1">
            <a:spLocks noGrp="1"/>
          </p:cNvSpPr>
          <p:nvPr>
            <p:ph type="ctrTitle"/>
          </p:nvPr>
        </p:nvSpPr>
        <p:spPr>
          <a:xfrm>
            <a:off x="-1865675" y="-1684312"/>
            <a:ext cx="9144001" cy="2478025"/>
          </a:xfrm>
          <a:prstGeom prst="rect">
            <a:avLst/>
          </a:prstGeom>
        </p:spPr>
        <p:txBody>
          <a:bodyPr/>
          <a:lstStyle/>
          <a:p>
            <a:r>
              <a:t>Fracture </a:t>
            </a:r>
          </a:p>
        </p:txBody>
      </p:sp>
      <p:sp>
        <p:nvSpPr>
          <p:cNvPr id="162" name="Age less than 18 months with no history of trauma…"/>
          <p:cNvSpPr txBox="1">
            <a:spLocks noGrp="1"/>
          </p:cNvSpPr>
          <p:nvPr>
            <p:ph type="subTitle" idx="1"/>
          </p:nvPr>
        </p:nvSpPr>
        <p:spPr>
          <a:xfrm>
            <a:off x="-68563" y="1046165"/>
            <a:ext cx="12329126" cy="7236044"/>
          </a:xfrm>
          <a:prstGeom prst="rect">
            <a:avLst/>
          </a:prstGeom>
        </p:spPr>
        <p:txBody>
          <a:bodyPr/>
          <a:lstStyle/>
          <a:p>
            <a:pPr>
              <a:defRPr sz="3000" b="1" spc="1125"/>
            </a:pPr>
            <a:r>
              <a:t>Age less than 18 months with no history of trauma </a:t>
            </a:r>
          </a:p>
          <a:p>
            <a:pPr>
              <a:defRPr sz="3000" b="1" spc="1125"/>
            </a:pPr>
            <a:r>
              <a:t>Multiple fractures </a:t>
            </a:r>
          </a:p>
          <a:p>
            <a:pPr>
              <a:defRPr sz="3000" b="1" spc="1125"/>
            </a:pPr>
            <a:r>
              <a:t>Rib fracture </a:t>
            </a:r>
          </a:p>
          <a:p>
            <a:pPr>
              <a:defRPr sz="3000" b="1" spc="1125"/>
            </a:pPr>
            <a:r>
              <a:t>Femoral fracture </a:t>
            </a:r>
          </a:p>
          <a:p>
            <a:pPr>
              <a:defRPr sz="3000" b="1" spc="1125"/>
            </a:pPr>
            <a:r>
              <a:t>Humeral fracture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2"/>
          <p:cNvSpPr txBox="1">
            <a:spLocks noGrp="1"/>
          </p:cNvSpPr>
          <p:nvPr>
            <p:ph type="title"/>
          </p:nvPr>
        </p:nvSpPr>
        <p:spPr>
          <a:xfrm>
            <a:off x="975359" y="183307"/>
            <a:ext cx="10241282" cy="536367"/>
          </a:xfrm>
          <a:prstGeom prst="rect">
            <a:avLst/>
          </a:prstGeom>
        </p:spPr>
        <p:txBody>
          <a:bodyPr/>
          <a:lstStyle>
            <a:lvl1pPr algn="ctr">
              <a:defRPr sz="3200"/>
            </a:lvl1pPr>
          </a:lstStyle>
          <a:p>
            <a:r>
              <a:t>Fractures</a:t>
            </a:r>
          </a:p>
        </p:txBody>
      </p:sp>
      <p:grpSp>
        <p:nvGrpSpPr>
          <p:cNvPr id="180" name="Diagram 1"/>
          <p:cNvGrpSpPr/>
          <p:nvPr/>
        </p:nvGrpSpPr>
        <p:grpSpPr>
          <a:xfrm>
            <a:off x="304799" y="1392887"/>
            <a:ext cx="11582401" cy="4362284"/>
            <a:chOff x="0" y="0"/>
            <a:chExt cx="11582398" cy="4362283"/>
          </a:xfrm>
        </p:grpSpPr>
        <p:sp>
          <p:nvSpPr>
            <p:cNvPr id="165" name="Shape"/>
            <p:cNvSpPr/>
            <p:nvPr/>
          </p:nvSpPr>
          <p:spPr>
            <a:xfrm>
              <a:off x="7827" y="4915"/>
              <a:ext cx="3381139" cy="2889265"/>
            </a:xfrm>
            <a:custGeom>
              <a:avLst/>
              <a:gdLst/>
              <a:ahLst/>
              <a:cxnLst>
                <a:cxn ang="0">
                  <a:pos x="wd2" y="hd2"/>
                </a:cxn>
                <a:cxn ang="5400000">
                  <a:pos x="wd2" y="hd2"/>
                </a:cxn>
                <a:cxn ang="10800000">
                  <a:pos x="wd2" y="hd2"/>
                </a:cxn>
                <a:cxn ang="16200000">
                  <a:pos x="wd2" y="hd2"/>
                </a:cxn>
              </a:cxnLst>
              <a:rect l="0" t="0" r="r" b="b"/>
              <a:pathLst>
                <a:path w="21600" h="21600" extrusionOk="0">
                  <a:moveTo>
                    <a:pt x="1477" y="0"/>
                  </a:moveTo>
                  <a:lnTo>
                    <a:pt x="20123" y="0"/>
                  </a:lnTo>
                  <a:cubicBezTo>
                    <a:pt x="20939" y="0"/>
                    <a:pt x="21600" y="774"/>
                    <a:pt x="21600" y="1728"/>
                  </a:cubicBezTo>
                  <a:lnTo>
                    <a:pt x="21600" y="21600"/>
                  </a:lnTo>
                  <a:lnTo>
                    <a:pt x="0" y="21600"/>
                  </a:lnTo>
                  <a:lnTo>
                    <a:pt x="0" y="1728"/>
                  </a:lnTo>
                  <a:cubicBezTo>
                    <a:pt x="0" y="774"/>
                    <a:pt x="661" y="0"/>
                    <a:pt x="1477" y="0"/>
                  </a:cubicBezTo>
                  <a:close/>
                </a:path>
              </a:pathLst>
            </a:custGeom>
            <a:blipFill rotWithShape="1">
              <a:blip r:embed="rId2"/>
              <a:srcRect/>
              <a:stretch>
                <a:fillRect/>
              </a:stretch>
            </a:blip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68" name="Group"/>
            <p:cNvGrpSpPr/>
            <p:nvPr/>
          </p:nvGrpSpPr>
          <p:grpSpPr>
            <a:xfrm>
              <a:off x="0" y="2867131"/>
              <a:ext cx="3381138" cy="1167390"/>
              <a:chOff x="0" y="0"/>
              <a:chExt cx="3381137" cy="1167389"/>
            </a:xfrm>
          </p:grpSpPr>
          <p:sp>
            <p:nvSpPr>
              <p:cNvPr id="166" name="Rectangle"/>
              <p:cNvSpPr/>
              <p:nvPr/>
            </p:nvSpPr>
            <p:spPr>
              <a:xfrm>
                <a:off x="-1" y="-1"/>
                <a:ext cx="3381139" cy="1167391"/>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167" name="Rib fractures"/>
              <p:cNvSpPr txBox="1"/>
              <p:nvPr/>
            </p:nvSpPr>
            <p:spPr>
              <a:xfrm>
                <a:off x="106679" y="367794"/>
                <a:ext cx="2238844"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44600">
                  <a:lnSpc>
                    <a:spcPct val="90000"/>
                  </a:lnSpc>
                  <a:spcBef>
                    <a:spcPts val="1100"/>
                  </a:spcBef>
                  <a:defRPr sz="2800">
                    <a:solidFill>
                      <a:srgbClr val="FFFFFF"/>
                    </a:solidFill>
                  </a:defRPr>
                </a:lvl1pPr>
              </a:lstStyle>
              <a:p>
                <a:r>
                  <a:t>Rib fractures</a:t>
                </a:r>
              </a:p>
            </p:txBody>
          </p:sp>
        </p:grpSp>
        <p:sp>
          <p:nvSpPr>
            <p:cNvPr id="169" name="Circle"/>
            <p:cNvSpPr/>
            <p:nvPr/>
          </p:nvSpPr>
          <p:spPr>
            <a:xfrm>
              <a:off x="2504226" y="3178885"/>
              <a:ext cx="1183399" cy="1183399"/>
            </a:xfrm>
            <a:prstGeom prst="ellipse">
              <a:avLst/>
            </a:prstGeom>
            <a:solidFill>
              <a:srgbClr val="EADCDF">
                <a:alpha val="90000"/>
              </a:srgbClr>
            </a:solidFill>
            <a:ln w="12700" cap="flat">
              <a:solidFill>
                <a:srgbClr val="EADCDF">
                  <a:alpha val="90000"/>
                </a:srgbClr>
              </a:solidFill>
              <a:prstDash val="solid"/>
              <a:miter lim="800000"/>
            </a:ln>
            <a:effectLst/>
          </p:spPr>
          <p:txBody>
            <a:bodyPr wrap="square" lIns="45719" tIns="45719" rIns="45719" bIns="45719" numCol="1" anchor="t">
              <a:noAutofit/>
            </a:bodyPr>
            <a:lstStyle/>
            <a:p>
              <a:endParaRPr/>
            </a:p>
          </p:txBody>
        </p:sp>
        <p:sp>
          <p:nvSpPr>
            <p:cNvPr id="170" name="Shape"/>
            <p:cNvSpPr/>
            <p:nvPr/>
          </p:nvSpPr>
          <p:spPr>
            <a:xfrm>
              <a:off x="3961134" y="0"/>
              <a:ext cx="3381138" cy="2908925"/>
            </a:xfrm>
            <a:custGeom>
              <a:avLst/>
              <a:gdLst/>
              <a:ahLst/>
              <a:cxnLst>
                <a:cxn ang="0">
                  <a:pos x="wd2" y="hd2"/>
                </a:cxn>
                <a:cxn ang="5400000">
                  <a:pos x="wd2" y="hd2"/>
                </a:cxn>
                <a:cxn ang="10800000">
                  <a:pos x="wd2" y="hd2"/>
                </a:cxn>
                <a:cxn ang="16200000">
                  <a:pos x="wd2" y="hd2"/>
                </a:cxn>
              </a:cxnLst>
              <a:rect l="0" t="0" r="r" b="b"/>
              <a:pathLst>
                <a:path w="21600" h="21600" extrusionOk="0">
                  <a:moveTo>
                    <a:pt x="1487" y="0"/>
                  </a:moveTo>
                  <a:lnTo>
                    <a:pt x="20113" y="0"/>
                  </a:lnTo>
                  <a:cubicBezTo>
                    <a:pt x="20934" y="0"/>
                    <a:pt x="21600" y="774"/>
                    <a:pt x="21600" y="1728"/>
                  </a:cubicBezTo>
                  <a:lnTo>
                    <a:pt x="21600" y="21600"/>
                  </a:lnTo>
                  <a:lnTo>
                    <a:pt x="0" y="21600"/>
                  </a:lnTo>
                  <a:lnTo>
                    <a:pt x="0" y="1728"/>
                  </a:lnTo>
                  <a:cubicBezTo>
                    <a:pt x="0" y="774"/>
                    <a:pt x="666" y="0"/>
                    <a:pt x="1487" y="0"/>
                  </a:cubicBezTo>
                  <a:close/>
                </a:path>
              </a:pathLst>
            </a:custGeom>
            <a:blipFill rotWithShape="1">
              <a:blip r:embed="rId3"/>
              <a:srcRect/>
              <a:stretch>
                <a:fillRect/>
              </a:stretch>
            </a:blip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73" name="Group"/>
            <p:cNvGrpSpPr/>
            <p:nvPr/>
          </p:nvGrpSpPr>
          <p:grpSpPr>
            <a:xfrm>
              <a:off x="3971007" y="2922914"/>
              <a:ext cx="3381139" cy="1085299"/>
              <a:chOff x="0" y="0"/>
              <a:chExt cx="3381137" cy="1085297"/>
            </a:xfrm>
          </p:grpSpPr>
          <p:sp>
            <p:nvSpPr>
              <p:cNvPr id="171" name="Rectangle"/>
              <p:cNvSpPr/>
              <p:nvPr/>
            </p:nvSpPr>
            <p:spPr>
              <a:xfrm>
                <a:off x="-1" y="-1"/>
                <a:ext cx="3381139" cy="1085299"/>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700"/>
                  </a:spcBef>
                  <a:defRPr sz="2800">
                    <a:solidFill>
                      <a:srgbClr val="FFFFFF"/>
                    </a:solidFill>
                  </a:defRPr>
                </a:pPr>
                <a:endParaRPr/>
              </a:p>
            </p:txBody>
          </p:sp>
          <p:sp>
            <p:nvSpPr>
              <p:cNvPr id="172" name="Long bones fractures"/>
              <p:cNvSpPr txBox="1"/>
              <p:nvPr/>
            </p:nvSpPr>
            <p:spPr>
              <a:xfrm>
                <a:off x="106679" y="132438"/>
                <a:ext cx="2238844" cy="820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44600">
                  <a:lnSpc>
                    <a:spcPct val="90000"/>
                  </a:lnSpc>
                  <a:spcBef>
                    <a:spcPts val="1100"/>
                  </a:spcBef>
                  <a:defRPr sz="2800">
                    <a:solidFill>
                      <a:srgbClr val="FFFFFF"/>
                    </a:solidFill>
                  </a:defRPr>
                </a:lvl1pPr>
              </a:lstStyle>
              <a:p>
                <a:r>
                  <a:t>Long bones fractures</a:t>
                </a:r>
              </a:p>
            </p:txBody>
          </p:sp>
        </p:grpSp>
        <p:sp>
          <p:nvSpPr>
            <p:cNvPr id="174" name="Circle"/>
            <p:cNvSpPr/>
            <p:nvPr/>
          </p:nvSpPr>
          <p:spPr>
            <a:xfrm>
              <a:off x="6428030" y="3164132"/>
              <a:ext cx="1183399" cy="1183399"/>
            </a:xfrm>
            <a:prstGeom prst="ellipse">
              <a:avLst/>
            </a:prstGeom>
            <a:solidFill>
              <a:srgbClr val="EADCDF">
                <a:alpha val="90000"/>
              </a:srgbClr>
            </a:solidFill>
            <a:ln w="12700" cap="flat">
              <a:solidFill>
                <a:srgbClr val="EADCDF">
                  <a:alpha val="90000"/>
                </a:srgbClr>
              </a:solidFill>
              <a:prstDash val="solid"/>
              <a:miter lim="800000"/>
            </a:ln>
            <a:effectLst/>
          </p:spPr>
          <p:txBody>
            <a:bodyPr wrap="square" lIns="45719" tIns="45719" rIns="45719" bIns="45719" numCol="1" anchor="t">
              <a:noAutofit/>
            </a:bodyPr>
            <a:lstStyle/>
            <a:p>
              <a:endParaRPr/>
            </a:p>
          </p:txBody>
        </p:sp>
        <p:sp>
          <p:nvSpPr>
            <p:cNvPr id="175" name="Shape"/>
            <p:cNvSpPr/>
            <p:nvPr/>
          </p:nvSpPr>
          <p:spPr>
            <a:xfrm>
              <a:off x="7914443" y="10190"/>
              <a:ext cx="3381138" cy="2868165"/>
            </a:xfrm>
            <a:custGeom>
              <a:avLst/>
              <a:gdLst/>
              <a:ahLst/>
              <a:cxnLst>
                <a:cxn ang="0">
                  <a:pos x="wd2" y="hd2"/>
                </a:cxn>
                <a:cxn ang="5400000">
                  <a:pos x="wd2" y="hd2"/>
                </a:cxn>
                <a:cxn ang="10800000">
                  <a:pos x="wd2" y="hd2"/>
                </a:cxn>
                <a:cxn ang="16200000">
                  <a:pos x="wd2" y="hd2"/>
                </a:cxn>
              </a:cxnLst>
              <a:rect l="0" t="0" r="r" b="b"/>
              <a:pathLst>
                <a:path w="21600" h="21600" extrusionOk="0">
                  <a:moveTo>
                    <a:pt x="1466" y="0"/>
                  </a:moveTo>
                  <a:lnTo>
                    <a:pt x="20134" y="0"/>
                  </a:lnTo>
                  <a:cubicBezTo>
                    <a:pt x="20944" y="0"/>
                    <a:pt x="21600" y="774"/>
                    <a:pt x="21600" y="1728"/>
                  </a:cubicBezTo>
                  <a:lnTo>
                    <a:pt x="21600" y="21600"/>
                  </a:lnTo>
                  <a:lnTo>
                    <a:pt x="0" y="21600"/>
                  </a:lnTo>
                  <a:lnTo>
                    <a:pt x="0" y="1728"/>
                  </a:lnTo>
                  <a:cubicBezTo>
                    <a:pt x="0" y="774"/>
                    <a:pt x="656" y="0"/>
                    <a:pt x="1466" y="0"/>
                  </a:cubicBezTo>
                  <a:close/>
                </a:path>
              </a:pathLst>
            </a:custGeom>
            <a:blipFill rotWithShape="1">
              <a:blip r:embed="rId4"/>
              <a:srcRect/>
              <a:stretch>
                <a:fillRect/>
              </a:stretch>
            </a:blip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78" name="Group"/>
            <p:cNvGrpSpPr/>
            <p:nvPr/>
          </p:nvGrpSpPr>
          <p:grpSpPr>
            <a:xfrm>
              <a:off x="7914443" y="2886059"/>
              <a:ext cx="3381138" cy="1079633"/>
              <a:chOff x="0" y="0"/>
              <a:chExt cx="3381137" cy="1079631"/>
            </a:xfrm>
          </p:grpSpPr>
          <p:sp>
            <p:nvSpPr>
              <p:cNvPr id="176" name="Rectangle"/>
              <p:cNvSpPr/>
              <p:nvPr/>
            </p:nvSpPr>
            <p:spPr>
              <a:xfrm>
                <a:off x="-1" y="0"/>
                <a:ext cx="3381139" cy="1079632"/>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700"/>
                  </a:spcBef>
                  <a:defRPr sz="2800">
                    <a:solidFill>
                      <a:srgbClr val="FFFFFF"/>
                    </a:solidFill>
                  </a:defRPr>
                </a:pPr>
                <a:endParaRPr/>
              </a:p>
            </p:txBody>
          </p:sp>
          <p:sp>
            <p:nvSpPr>
              <p:cNvPr id="177" name="Metaphyseal fracture"/>
              <p:cNvSpPr txBox="1"/>
              <p:nvPr/>
            </p:nvSpPr>
            <p:spPr>
              <a:xfrm>
                <a:off x="106679" y="129606"/>
                <a:ext cx="2238844" cy="8204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44600">
                  <a:lnSpc>
                    <a:spcPct val="90000"/>
                  </a:lnSpc>
                  <a:spcBef>
                    <a:spcPts val="1100"/>
                  </a:spcBef>
                  <a:defRPr sz="2800">
                    <a:solidFill>
                      <a:srgbClr val="FFFFFF"/>
                    </a:solidFill>
                  </a:defRPr>
                </a:lvl1pPr>
              </a:lstStyle>
              <a:p>
                <a:r>
                  <a:t>Metaphyseal fracture</a:t>
                </a:r>
              </a:p>
            </p:txBody>
          </p:sp>
        </p:grpSp>
        <p:sp>
          <p:nvSpPr>
            <p:cNvPr id="179" name="Circle"/>
            <p:cNvSpPr/>
            <p:nvPr/>
          </p:nvSpPr>
          <p:spPr>
            <a:xfrm>
              <a:off x="10399000" y="3104783"/>
              <a:ext cx="1183399" cy="1183399"/>
            </a:xfrm>
            <a:prstGeom prst="ellipse">
              <a:avLst/>
            </a:prstGeom>
            <a:solidFill>
              <a:srgbClr val="EADCDF">
                <a:alpha val="90000"/>
              </a:srgbClr>
            </a:solidFill>
            <a:ln w="12700" cap="flat">
              <a:solidFill>
                <a:srgbClr val="EADCDF">
                  <a:alpha val="90000"/>
                </a:srgbClr>
              </a:solidFill>
              <a:prstDash val="solid"/>
              <a:miter lim="800000"/>
            </a:ln>
            <a:effectLst/>
          </p:spPr>
          <p:txBody>
            <a:bodyPr wrap="square" lIns="45719" tIns="45719" rIns="45719" bIns="45719" numCol="1" anchor="t">
              <a:noAutofit/>
            </a:bodyPr>
            <a:lstStyle/>
            <a:p>
              <a:endParaRP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Ddx"/>
          <p:cNvSpPr txBox="1">
            <a:spLocks noGrp="1"/>
          </p:cNvSpPr>
          <p:nvPr>
            <p:ph type="ctrTitle"/>
          </p:nvPr>
        </p:nvSpPr>
        <p:spPr>
          <a:xfrm>
            <a:off x="-3833421" y="-1591710"/>
            <a:ext cx="9144001" cy="2478025"/>
          </a:xfrm>
          <a:prstGeom prst="rect">
            <a:avLst/>
          </a:prstGeom>
        </p:spPr>
        <p:txBody>
          <a:bodyPr/>
          <a:lstStyle/>
          <a:p>
            <a:r>
              <a:t>Ddx </a:t>
            </a:r>
          </a:p>
        </p:txBody>
      </p:sp>
      <p:sp>
        <p:nvSpPr>
          <p:cNvPr id="183" name="Double-tap to edit"/>
          <p:cNvSpPr txBox="1">
            <a:spLocks noGrp="1"/>
          </p:cNvSpPr>
          <p:nvPr>
            <p:ph type="subTitle" sz="quarter" idx="1"/>
          </p:nvPr>
        </p:nvSpPr>
        <p:spPr>
          <a:prstGeom prst="rect">
            <a:avLst/>
          </a:prstGeom>
        </p:spPr>
        <p:txBody>
          <a:bodyPr/>
          <a:lstStyle/>
          <a:p>
            <a:endParaRPr/>
          </a:p>
        </p:txBody>
      </p:sp>
      <p:pic>
        <p:nvPicPr>
          <p:cNvPr id="184" name="IMG_2304.jpeg" descr="IMG_2304.jpeg"/>
          <p:cNvPicPr>
            <a:picLocks noChangeAspect="1"/>
          </p:cNvPicPr>
          <p:nvPr/>
        </p:nvPicPr>
        <p:blipFill>
          <a:blip r:embed="rId2">
            <a:extLst/>
          </a:blip>
          <a:stretch>
            <a:fillRect/>
          </a:stretch>
        </p:blipFill>
        <p:spPr>
          <a:xfrm>
            <a:off x="31795" y="1189966"/>
            <a:ext cx="6811735" cy="3249019"/>
          </a:xfrm>
          <a:prstGeom prst="rect">
            <a:avLst/>
          </a:prstGeom>
          <a:ln w="12700">
            <a:miter lim="400000"/>
          </a:ln>
        </p:spPr>
      </p:pic>
      <p:pic>
        <p:nvPicPr>
          <p:cNvPr id="185" name="IMG_2240.jpeg" descr="IMG_2240.jpeg"/>
          <p:cNvPicPr>
            <a:picLocks noChangeAspect="1"/>
          </p:cNvPicPr>
          <p:nvPr/>
        </p:nvPicPr>
        <p:blipFill>
          <a:blip r:embed="rId3">
            <a:extLst/>
          </a:blip>
          <a:stretch>
            <a:fillRect/>
          </a:stretch>
        </p:blipFill>
        <p:spPr>
          <a:xfrm>
            <a:off x="6950178" y="-36868"/>
            <a:ext cx="5541563" cy="527768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8" name="Title 2"/>
          <p:cNvSpPr txBox="1">
            <a:spLocks noGrp="1"/>
          </p:cNvSpPr>
          <p:nvPr>
            <p:ph type="title"/>
          </p:nvPr>
        </p:nvSpPr>
        <p:spPr>
          <a:xfrm>
            <a:off x="558067" y="-111314"/>
            <a:ext cx="6522189" cy="950256"/>
          </a:xfrm>
          <a:prstGeom prst="rect">
            <a:avLst/>
          </a:prstGeom>
        </p:spPr>
        <p:txBody>
          <a:bodyPr/>
          <a:lstStyle/>
          <a:p>
            <a:r>
              <a:t>Bruising</a:t>
            </a:r>
          </a:p>
        </p:txBody>
      </p:sp>
      <p:sp>
        <p:nvSpPr>
          <p:cNvPr id="189" name="Rectangle 3"/>
          <p:cNvSpPr txBox="1"/>
          <p:nvPr/>
        </p:nvSpPr>
        <p:spPr>
          <a:xfrm>
            <a:off x="123786" y="801228"/>
            <a:ext cx="11133464" cy="4623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indent="-226313" defTabSz="905255">
              <a:lnSpc>
                <a:spcPct val="120000"/>
              </a:lnSpc>
              <a:spcBef>
                <a:spcPts val="500"/>
              </a:spcBef>
              <a:buSzPct val="100000"/>
              <a:buFont typeface="Arial"/>
              <a:buChar char="•"/>
              <a:defRPr sz="2772"/>
            </a:pPr>
            <a:r>
              <a:t>Very common in pediatric.</a:t>
            </a:r>
          </a:p>
          <a:p>
            <a:pPr indent="-226313" defTabSz="905255">
              <a:lnSpc>
                <a:spcPct val="120000"/>
              </a:lnSpc>
              <a:spcBef>
                <a:spcPts val="500"/>
              </a:spcBef>
              <a:buSzPct val="100000"/>
              <a:buFont typeface="Arial"/>
              <a:buChar char="•"/>
              <a:defRPr sz="2772"/>
            </a:pPr>
            <a:r>
              <a:t>Highly sensitive for child abuse.</a:t>
            </a:r>
          </a:p>
          <a:p>
            <a:pPr indent="-226313" defTabSz="905255">
              <a:lnSpc>
                <a:spcPct val="120000"/>
              </a:lnSpc>
              <a:spcBef>
                <a:spcPts val="500"/>
              </a:spcBef>
              <a:buSzPct val="100000"/>
              <a:buFont typeface="Arial"/>
              <a:buChar char="•"/>
              <a:defRPr sz="2772"/>
            </a:pPr>
            <a:r>
              <a:t>When to suspect non-accidental bruises (i.e., caused by child abuse)?</a:t>
            </a:r>
          </a:p>
          <a:p>
            <a:pPr marL="792098" lvl="1" indent="-226313" defTabSz="905255">
              <a:lnSpc>
                <a:spcPct val="120000"/>
              </a:lnSpc>
              <a:spcBef>
                <a:spcPts val="500"/>
              </a:spcBef>
              <a:buSzPct val="100000"/>
              <a:buFont typeface="Arial"/>
              <a:buChar char="•"/>
              <a:defRPr sz="1979"/>
            </a:pPr>
            <a:r>
              <a:t>Unusual distribution </a:t>
            </a:r>
          </a:p>
          <a:p>
            <a:pPr marL="792098" lvl="1" indent="-226313" defTabSz="905255">
              <a:lnSpc>
                <a:spcPct val="120000"/>
              </a:lnSpc>
              <a:spcBef>
                <a:spcPts val="500"/>
              </a:spcBef>
              <a:buSzPct val="100000"/>
              <a:buFont typeface="Arial"/>
              <a:buChar char="•"/>
              <a:defRPr sz="1979"/>
            </a:pPr>
            <a:r>
              <a:t>Pattern </a:t>
            </a:r>
          </a:p>
          <a:p>
            <a:pPr marL="792098" lvl="1" indent="-226313" defTabSz="905255">
              <a:lnSpc>
                <a:spcPct val="120000"/>
              </a:lnSpc>
              <a:spcBef>
                <a:spcPts val="500"/>
              </a:spcBef>
              <a:buSzPct val="100000"/>
              <a:buFont typeface="Arial"/>
              <a:buChar char="•"/>
              <a:defRPr sz="1979"/>
            </a:pPr>
            <a:r>
              <a:t>Multiple lesions </a:t>
            </a:r>
          </a:p>
          <a:p>
            <a:pPr marL="792098" lvl="1" indent="-226313" defTabSz="905255">
              <a:lnSpc>
                <a:spcPct val="120000"/>
              </a:lnSpc>
              <a:spcBef>
                <a:spcPts val="500"/>
              </a:spcBef>
              <a:buSzPct val="100000"/>
              <a:buFont typeface="Arial"/>
              <a:buChar char="•"/>
              <a:defRPr sz="1979"/>
            </a:pPr>
            <a:r>
              <a:t>Different ages </a:t>
            </a:r>
          </a:p>
          <a:p>
            <a:pPr marL="792098" lvl="1" indent="-226313" defTabSz="905255">
              <a:lnSpc>
                <a:spcPct val="120000"/>
              </a:lnSpc>
              <a:spcBef>
                <a:spcPts val="500"/>
              </a:spcBef>
              <a:buSzPct val="100000"/>
              <a:buFont typeface="Arial"/>
              <a:buChar char="•"/>
              <a:defRPr sz="1979"/>
            </a:pPr>
            <a:r>
              <a:t>Age &lt;4 months </a:t>
            </a:r>
          </a:p>
          <a:p>
            <a:pPr marL="792098" lvl="1" indent="-226313" defTabSz="905255">
              <a:lnSpc>
                <a:spcPct val="120000"/>
              </a:lnSpc>
              <a:spcBef>
                <a:spcPts val="500"/>
              </a:spcBef>
              <a:buSzPct val="100000"/>
              <a:buFont typeface="Arial"/>
              <a:buChar char="•"/>
              <a:defRPr sz="1979"/>
            </a:pPr>
            <a:r>
              <a:t>Other associated injuries  </a:t>
            </a:r>
          </a:p>
        </p:txBody>
      </p:sp>
      <p:sp>
        <p:nvSpPr>
          <p:cNvPr id="190" name="Rectangle 13"/>
          <p:cNvSpPr/>
          <p:nvPr/>
        </p:nvSpPr>
        <p:spPr>
          <a:xfrm rot="10800000" flipH="1">
            <a:off x="0" y="6408740"/>
            <a:ext cx="12192000" cy="449257"/>
          </a:xfrm>
          <a:prstGeom prst="rect">
            <a:avLst/>
          </a:prstGeom>
          <a:gradFill>
            <a:gsLst>
              <a:gs pos="14000">
                <a:schemeClr val="accent4">
                  <a:alpha val="28000"/>
                </a:schemeClr>
              </a:gs>
              <a:gs pos="100000">
                <a:schemeClr val="accent5">
                  <a:alpha val="85000"/>
                </a:schemeClr>
              </a:gs>
            </a:gsLst>
            <a:lin ang="9000000"/>
          </a:gradFill>
          <a:ln w="12700">
            <a:miter lim="400000"/>
          </a:ln>
        </p:spPr>
        <p:txBody>
          <a:bodyPr lIns="45719" rIns="45719" anchor="ctr"/>
          <a:lstStyle/>
          <a:p>
            <a:pPr algn="ctr">
              <a:defRPr>
                <a:solidFill>
                  <a:srgbClr val="FFFFFF"/>
                </a:solidFill>
              </a:defRPr>
            </a:pPr>
            <a:endParaRPr/>
          </a:p>
        </p:txBody>
      </p:sp>
      <p:sp>
        <p:nvSpPr>
          <p:cNvPr id="191" name="Rectangle 15"/>
          <p:cNvSpPr/>
          <p:nvPr/>
        </p:nvSpPr>
        <p:spPr>
          <a:xfrm flipH="1">
            <a:off x="3124925" y="7321991"/>
            <a:ext cx="8153398" cy="449685"/>
          </a:xfrm>
          <a:prstGeom prst="rect">
            <a:avLst/>
          </a:prstGeom>
          <a:gradFill>
            <a:gsLst>
              <a:gs pos="9000">
                <a:srgbClr val="D6B2C9">
                  <a:alpha val="68000"/>
                </a:srgbClr>
              </a:gs>
              <a:gs pos="99000">
                <a:schemeClr val="accent2"/>
              </a:gs>
            </a:gsLst>
            <a:lin ang="13800000"/>
          </a:gradFill>
          <a:ln w="12700">
            <a:miter lim="400000"/>
          </a:ln>
        </p:spPr>
        <p:txBody>
          <a:bodyPr lIns="45719" rIns="45719" anchor="ctr"/>
          <a:lstStyle/>
          <a:p>
            <a:pPr algn="ctr">
              <a:defRPr>
                <a:solidFill>
                  <a:srgbClr val="FFFFFF"/>
                </a:solidFill>
              </a:defRPr>
            </a:pPr>
            <a:endParaRPr/>
          </a:p>
        </p:txBody>
      </p:sp>
      <p:pic>
        <p:nvPicPr>
          <p:cNvPr id="192" name="IMG_2300.jpeg" descr="IMG_2300.jpeg"/>
          <p:cNvPicPr>
            <a:picLocks noChangeAspect="1"/>
          </p:cNvPicPr>
          <p:nvPr/>
        </p:nvPicPr>
        <p:blipFill>
          <a:blip r:embed="rId2">
            <a:extLst/>
          </a:blip>
          <a:stretch>
            <a:fillRect/>
          </a:stretch>
        </p:blipFill>
        <p:spPr>
          <a:xfrm>
            <a:off x="4033935" y="2454495"/>
            <a:ext cx="6335378" cy="453489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ontent Placeholder 1"/>
          <p:cNvSpPr txBox="1">
            <a:spLocks noGrp="1"/>
          </p:cNvSpPr>
          <p:nvPr>
            <p:ph type="body" idx="1"/>
          </p:nvPr>
        </p:nvSpPr>
        <p:spPr>
          <a:xfrm>
            <a:off x="717755" y="1612491"/>
            <a:ext cx="10756490" cy="4788092"/>
          </a:xfrm>
          <a:prstGeom prst="rect">
            <a:avLst/>
          </a:prstGeom>
        </p:spPr>
        <p:txBody>
          <a:bodyPr/>
          <a:lstStyle/>
          <a:p>
            <a:pPr>
              <a:defRPr sz="2800"/>
            </a:pPr>
            <a:r>
              <a:t>Child abuse (including neglect) is any form of maltreatment of a child, either by inflicting harm or by failing to act to prevent harm. </a:t>
            </a:r>
          </a:p>
          <a:p>
            <a:pPr>
              <a:defRPr sz="2800"/>
            </a:pPr>
            <a:r>
              <a:t>Children may be abused by their family members, caregivers or unfrequently by a strangers.</a:t>
            </a:r>
          </a:p>
          <a:p>
            <a:pPr>
              <a:defRPr sz="2800"/>
            </a:pPr>
            <a:r>
              <a:t>They may be abused by adults or by other children. </a:t>
            </a:r>
          </a:p>
        </p:txBody>
      </p:sp>
      <p:sp>
        <p:nvSpPr>
          <p:cNvPr id="109" name="Title 2"/>
          <p:cNvSpPr txBox="1">
            <a:spLocks noGrp="1"/>
          </p:cNvSpPr>
          <p:nvPr>
            <p:ph type="title"/>
          </p:nvPr>
        </p:nvSpPr>
        <p:spPr>
          <a:xfrm>
            <a:off x="975359" y="137650"/>
            <a:ext cx="10241282" cy="810769"/>
          </a:xfrm>
          <a:prstGeom prst="rect">
            <a:avLst/>
          </a:prstGeom>
        </p:spPr>
        <p:txBody>
          <a:bodyPr/>
          <a:lstStyle>
            <a:lvl1pPr algn="ctr"/>
          </a:lstStyle>
          <a:p>
            <a:r>
              <a:t>Definition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Double-tap to edit"/>
          <p:cNvSpPr txBox="1">
            <a:spLocks noGrp="1"/>
          </p:cNvSpPr>
          <p:nvPr>
            <p:ph type="ctrTitle"/>
          </p:nvPr>
        </p:nvSpPr>
        <p:spPr>
          <a:prstGeom prst="rect">
            <a:avLst/>
          </a:prstGeom>
        </p:spPr>
        <p:txBody>
          <a:bodyPr/>
          <a:lstStyle/>
          <a:p>
            <a:endParaRPr/>
          </a:p>
        </p:txBody>
      </p:sp>
      <p:sp>
        <p:nvSpPr>
          <p:cNvPr id="195" name="Double-tap to edit"/>
          <p:cNvSpPr txBox="1">
            <a:spLocks noGrp="1"/>
          </p:cNvSpPr>
          <p:nvPr>
            <p:ph type="subTitle" sz="quarter" idx="1"/>
          </p:nvPr>
        </p:nvSpPr>
        <p:spPr>
          <a:prstGeom prst="rect">
            <a:avLst/>
          </a:prstGeom>
        </p:spPr>
        <p:txBody>
          <a:bodyPr/>
          <a:lstStyle/>
          <a:p>
            <a:endParaRPr/>
          </a:p>
        </p:txBody>
      </p:sp>
      <p:pic>
        <p:nvPicPr>
          <p:cNvPr id="196" name="Picture 1" descr="Picture 1"/>
          <p:cNvPicPr>
            <a:picLocks noChangeAspect="1"/>
          </p:cNvPicPr>
          <p:nvPr/>
        </p:nvPicPr>
        <p:blipFill>
          <a:blip r:embed="rId2">
            <a:extLst/>
          </a:blip>
          <a:stretch>
            <a:fillRect/>
          </a:stretch>
        </p:blipFill>
        <p:spPr>
          <a:xfrm>
            <a:off x="375145" y="2225268"/>
            <a:ext cx="4411033" cy="3048348"/>
          </a:xfrm>
          <a:prstGeom prst="rect">
            <a:avLst/>
          </a:prstGeom>
          <a:ln w="12700">
            <a:miter lim="400000"/>
          </a:ln>
        </p:spPr>
      </p:pic>
      <p:pic>
        <p:nvPicPr>
          <p:cNvPr id="197" name="Picture 6" descr="Picture 6"/>
          <p:cNvPicPr>
            <a:picLocks noChangeAspect="1"/>
          </p:cNvPicPr>
          <p:nvPr/>
        </p:nvPicPr>
        <p:blipFill>
          <a:blip r:embed="rId3">
            <a:extLst/>
          </a:blip>
          <a:stretch>
            <a:fillRect/>
          </a:stretch>
        </p:blipFill>
        <p:spPr>
          <a:xfrm>
            <a:off x="5693371" y="2296710"/>
            <a:ext cx="4843955" cy="334753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Double-tap to edit"/>
          <p:cNvSpPr txBox="1">
            <a:spLocks noGrp="1"/>
          </p:cNvSpPr>
          <p:nvPr>
            <p:ph type="ctrTitle"/>
          </p:nvPr>
        </p:nvSpPr>
        <p:spPr>
          <a:xfrm>
            <a:off x="-1887081" y="-4620278"/>
            <a:ext cx="9144001" cy="2478025"/>
          </a:xfrm>
          <a:prstGeom prst="rect">
            <a:avLst/>
          </a:prstGeom>
        </p:spPr>
        <p:txBody>
          <a:bodyPr/>
          <a:lstStyle/>
          <a:p>
            <a:endParaRPr/>
          </a:p>
        </p:txBody>
      </p:sp>
      <p:sp>
        <p:nvSpPr>
          <p:cNvPr id="200" name="Age and developmental stage…"/>
          <p:cNvSpPr txBox="1">
            <a:spLocks noGrp="1"/>
          </p:cNvSpPr>
          <p:nvPr>
            <p:ph type="subTitle" idx="1"/>
          </p:nvPr>
        </p:nvSpPr>
        <p:spPr>
          <a:xfrm>
            <a:off x="102716" y="137093"/>
            <a:ext cx="9144001" cy="6583814"/>
          </a:xfrm>
          <a:prstGeom prst="rect">
            <a:avLst/>
          </a:prstGeom>
        </p:spPr>
        <p:txBody>
          <a:bodyPr/>
          <a:lstStyle/>
          <a:p>
            <a:pPr>
              <a:defRPr sz="2400" spc="900"/>
            </a:pPr>
            <a:r>
              <a:t>Age and developmental stage </a:t>
            </a:r>
          </a:p>
          <a:p>
            <a:pPr>
              <a:defRPr sz="2400" spc="900"/>
            </a:pPr>
            <a:r>
              <a:t>Multiple brusies of different ages </a:t>
            </a:r>
          </a:p>
          <a:p>
            <a:pPr>
              <a:defRPr sz="2400" spc="900"/>
            </a:pPr>
            <a:r>
              <a:t>Other associated injuries </a:t>
            </a:r>
          </a:p>
        </p:txBody>
      </p:sp>
      <p:pic>
        <p:nvPicPr>
          <p:cNvPr id="201" name="IMG_2307.jpeg" descr="IMG_2307.jpeg"/>
          <p:cNvPicPr>
            <a:picLocks noChangeAspect="1"/>
          </p:cNvPicPr>
          <p:nvPr/>
        </p:nvPicPr>
        <p:blipFill>
          <a:blip r:embed="rId2">
            <a:extLst/>
          </a:blip>
          <a:stretch>
            <a:fillRect/>
          </a:stretch>
        </p:blipFill>
        <p:spPr>
          <a:xfrm>
            <a:off x="-249350" y="2526623"/>
            <a:ext cx="7745469" cy="4212957"/>
          </a:xfrm>
          <a:prstGeom prst="rect">
            <a:avLst/>
          </a:prstGeom>
          <a:ln w="12700">
            <a:miter lim="400000"/>
          </a:ln>
        </p:spPr>
      </p:pic>
      <p:pic>
        <p:nvPicPr>
          <p:cNvPr id="202" name="IMG_2297.jpeg" descr="IMG_2297.jpeg"/>
          <p:cNvPicPr>
            <a:picLocks noChangeAspect="1"/>
          </p:cNvPicPr>
          <p:nvPr/>
        </p:nvPicPr>
        <p:blipFill>
          <a:blip r:embed="rId3">
            <a:extLst/>
          </a:blip>
          <a:stretch>
            <a:fillRect/>
          </a:stretch>
        </p:blipFill>
        <p:spPr>
          <a:xfrm>
            <a:off x="7350517" y="3496288"/>
            <a:ext cx="4853417" cy="235430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Ddx"/>
          <p:cNvSpPr txBox="1">
            <a:spLocks noGrp="1"/>
          </p:cNvSpPr>
          <p:nvPr>
            <p:ph type="ctrTitle"/>
          </p:nvPr>
        </p:nvSpPr>
        <p:spPr>
          <a:xfrm>
            <a:off x="-3612675" y="-1747207"/>
            <a:ext cx="9144001" cy="2478025"/>
          </a:xfrm>
          <a:prstGeom prst="rect">
            <a:avLst/>
          </a:prstGeom>
        </p:spPr>
        <p:txBody>
          <a:bodyPr/>
          <a:lstStyle/>
          <a:p>
            <a:r>
              <a:t>Ddx</a:t>
            </a:r>
          </a:p>
        </p:txBody>
      </p:sp>
      <p:sp>
        <p:nvSpPr>
          <p:cNvPr id="205" name="Double-tap to edit"/>
          <p:cNvSpPr txBox="1">
            <a:spLocks noGrp="1"/>
          </p:cNvSpPr>
          <p:nvPr>
            <p:ph type="subTitle" sz="quarter" idx="1"/>
          </p:nvPr>
        </p:nvSpPr>
        <p:spPr>
          <a:prstGeom prst="rect">
            <a:avLst/>
          </a:prstGeom>
        </p:spPr>
        <p:txBody>
          <a:bodyPr/>
          <a:lstStyle/>
          <a:p>
            <a:endParaRPr/>
          </a:p>
        </p:txBody>
      </p:sp>
      <p:pic>
        <p:nvPicPr>
          <p:cNvPr id="206" name="IMG_2309.jpeg" descr="IMG_2309.jpeg"/>
          <p:cNvPicPr>
            <a:picLocks noChangeAspect="1"/>
          </p:cNvPicPr>
          <p:nvPr/>
        </p:nvPicPr>
        <p:blipFill>
          <a:blip r:embed="rId2">
            <a:extLst/>
          </a:blip>
          <a:stretch>
            <a:fillRect/>
          </a:stretch>
        </p:blipFill>
        <p:spPr>
          <a:xfrm>
            <a:off x="7682236" y="-20464"/>
            <a:ext cx="4514563" cy="689892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2"/>
          <p:cNvSpPr txBox="1">
            <a:spLocks noGrp="1"/>
          </p:cNvSpPr>
          <p:nvPr>
            <p:ph type="title"/>
          </p:nvPr>
        </p:nvSpPr>
        <p:spPr>
          <a:xfrm>
            <a:off x="975358" y="349763"/>
            <a:ext cx="10241282" cy="567749"/>
          </a:xfrm>
          <a:prstGeom prst="rect">
            <a:avLst/>
          </a:prstGeom>
        </p:spPr>
        <p:txBody>
          <a:bodyPr/>
          <a:lstStyle>
            <a:lvl1pPr algn="ctr"/>
          </a:lstStyle>
          <a:p>
            <a:r>
              <a:t>Poisoning</a:t>
            </a:r>
          </a:p>
        </p:txBody>
      </p:sp>
      <p:sp>
        <p:nvSpPr>
          <p:cNvPr id="209" name="TextBox 1"/>
          <p:cNvSpPr txBox="1"/>
          <p:nvPr/>
        </p:nvSpPr>
        <p:spPr>
          <a:xfrm>
            <a:off x="861796" y="1490006"/>
            <a:ext cx="10468407" cy="4428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2800"/>
            </a:pPr>
            <a:r>
              <a:t>Poisoning is quite common among children and not always due to abuse. </a:t>
            </a:r>
          </a:p>
          <a:p>
            <a:pPr marL="285750" indent="-285750">
              <a:buSzPct val="100000"/>
              <a:buFont typeface="Arial"/>
              <a:buChar char="•"/>
              <a:defRPr sz="2800"/>
            </a:pPr>
            <a:r>
              <a:t>Features that increase the suspicion of abusive poisoning:</a:t>
            </a:r>
          </a:p>
          <a:p>
            <a:pPr marL="800100" lvl="1" indent="-342900">
              <a:lnSpc>
                <a:spcPct val="150000"/>
              </a:lnSpc>
              <a:buSzPct val="100000"/>
              <a:buAutoNum type="arabicPeriod"/>
              <a:defRPr sz="2400"/>
            </a:pPr>
            <a:r>
              <a:t>Delay in seeking medical advice </a:t>
            </a:r>
          </a:p>
          <a:p>
            <a:pPr marL="800100" lvl="1" indent="-342900">
              <a:lnSpc>
                <a:spcPct val="150000"/>
              </a:lnSpc>
              <a:buSzPct val="100000"/>
              <a:buAutoNum type="arabicPeriod"/>
              <a:defRPr sz="2400"/>
            </a:pPr>
            <a:r>
              <a:t>Ingestion of large amount of the poisonous material </a:t>
            </a:r>
          </a:p>
          <a:p>
            <a:pPr marL="800100" lvl="1" indent="-342900">
              <a:lnSpc>
                <a:spcPct val="150000"/>
              </a:lnSpc>
              <a:buSzPct val="100000"/>
              <a:buAutoNum type="arabicPeriod"/>
              <a:defRPr sz="2400"/>
            </a:pPr>
            <a:r>
              <a:t>Discrepancy between the patient’s history and the clinical presentation</a:t>
            </a:r>
          </a:p>
          <a:p>
            <a:pPr marL="800100" lvl="1" indent="-342900">
              <a:lnSpc>
                <a:spcPct val="150000"/>
              </a:lnSpc>
              <a:buSzPct val="100000"/>
              <a:buAutoNum type="arabicPeriod"/>
              <a:defRPr sz="2400"/>
            </a:pPr>
            <a:r>
              <a:t>Ingestion of unusual materials or medications </a:t>
            </a:r>
          </a:p>
          <a:p>
            <a:pPr marL="800100" lvl="1" indent="-342900">
              <a:lnSpc>
                <a:spcPct val="150000"/>
              </a:lnSpc>
              <a:buSzPct val="100000"/>
              <a:buAutoNum type="arabicPeriod"/>
              <a:defRPr sz="2400"/>
            </a:pPr>
            <a:r>
              <a:t>Previous history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12"/>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2" name="Title 2"/>
          <p:cNvSpPr txBox="1">
            <a:spLocks noGrp="1"/>
          </p:cNvSpPr>
          <p:nvPr>
            <p:ph type="title"/>
          </p:nvPr>
        </p:nvSpPr>
        <p:spPr>
          <a:xfrm>
            <a:off x="968671" y="457200"/>
            <a:ext cx="5524144" cy="568583"/>
          </a:xfrm>
          <a:prstGeom prst="rect">
            <a:avLst/>
          </a:prstGeom>
        </p:spPr>
        <p:txBody>
          <a:bodyPr/>
          <a:lstStyle/>
          <a:p>
            <a:r>
              <a:t>Bites</a:t>
            </a:r>
          </a:p>
        </p:txBody>
      </p:sp>
      <p:sp>
        <p:nvSpPr>
          <p:cNvPr id="213" name="Rectangle 3"/>
          <p:cNvSpPr txBox="1"/>
          <p:nvPr/>
        </p:nvSpPr>
        <p:spPr>
          <a:xfrm>
            <a:off x="968669" y="1211333"/>
            <a:ext cx="6019617" cy="4725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indent="-217170" defTabSz="868680">
              <a:lnSpc>
                <a:spcPct val="120000"/>
              </a:lnSpc>
              <a:spcBef>
                <a:spcPts val="500"/>
              </a:spcBef>
              <a:buSzPct val="100000"/>
              <a:buFont typeface="Arial"/>
              <a:buChar char="•"/>
              <a:defRPr sz="2280"/>
            </a:pPr>
            <a:r>
              <a:t>It is the only physical injury where there is the potential to identify exactly who has attacked the child.</a:t>
            </a:r>
          </a:p>
          <a:p>
            <a:pPr indent="-217170" defTabSz="868680">
              <a:lnSpc>
                <a:spcPct val="120000"/>
              </a:lnSpc>
              <a:spcBef>
                <a:spcPts val="500"/>
              </a:spcBef>
              <a:buSzPct val="100000"/>
              <a:buFont typeface="Arial"/>
              <a:buChar char="•"/>
              <a:defRPr sz="2280"/>
            </a:pPr>
            <a:r>
              <a:t>Any bite with an intercanine distance of &gt;3 cm, is more probably caused by an adult. </a:t>
            </a:r>
          </a:p>
          <a:p>
            <a:pPr indent="-217170" defTabSz="868680">
              <a:lnSpc>
                <a:spcPct val="120000"/>
              </a:lnSpc>
              <a:spcBef>
                <a:spcPts val="500"/>
              </a:spcBef>
              <a:buSzPct val="100000"/>
              <a:buFont typeface="Arial"/>
              <a:buChar char="•"/>
              <a:defRPr sz="2280"/>
            </a:pPr>
            <a:r>
              <a:t>Bite marks in breasts or neck may be found in sexually abused children. </a:t>
            </a:r>
          </a:p>
          <a:p>
            <a:pPr indent="-217170" defTabSz="868680">
              <a:lnSpc>
                <a:spcPct val="120000"/>
              </a:lnSpc>
              <a:spcBef>
                <a:spcPts val="500"/>
              </a:spcBef>
              <a:buSzPct val="100000"/>
              <a:buFont typeface="Arial"/>
              <a:buChar char="•"/>
              <a:defRPr sz="2280"/>
            </a:pPr>
            <a:r>
              <a:t>Animal bites are also common and usually lead to tearing injuries. </a:t>
            </a:r>
          </a:p>
          <a:p>
            <a:pPr indent="-217170" defTabSz="868680">
              <a:lnSpc>
                <a:spcPct val="120000"/>
              </a:lnSpc>
              <a:spcBef>
                <a:spcPts val="500"/>
              </a:spcBef>
              <a:buSzPct val="100000"/>
              <a:buFont typeface="Arial"/>
              <a:buChar char="•"/>
              <a:defRPr sz="1520"/>
            </a:pPr>
            <a:endParaRPr/>
          </a:p>
        </p:txBody>
      </p:sp>
      <p:pic>
        <p:nvPicPr>
          <p:cNvPr id="214" name="Picture 7" descr="Picture 7"/>
          <p:cNvPicPr>
            <a:picLocks noChangeAspect="1"/>
          </p:cNvPicPr>
          <p:nvPr/>
        </p:nvPicPr>
        <p:blipFill>
          <a:blip r:embed="rId2">
            <a:extLst/>
          </a:blip>
          <a:stretch>
            <a:fillRect/>
          </a:stretch>
        </p:blipFill>
        <p:spPr>
          <a:xfrm>
            <a:off x="7569775" y="457200"/>
            <a:ext cx="3888256" cy="2718619"/>
          </a:xfrm>
          <a:prstGeom prst="rect">
            <a:avLst/>
          </a:prstGeom>
          <a:ln w="12700">
            <a:miter lim="400000"/>
          </a:ln>
        </p:spPr>
      </p:pic>
      <p:pic>
        <p:nvPicPr>
          <p:cNvPr id="215" name="Picture 1" descr="Picture 1"/>
          <p:cNvPicPr>
            <a:picLocks noChangeAspect="1"/>
          </p:cNvPicPr>
          <p:nvPr/>
        </p:nvPicPr>
        <p:blipFill>
          <a:blip r:embed="rId3">
            <a:extLst/>
          </a:blip>
          <a:stretch>
            <a:fillRect/>
          </a:stretch>
        </p:blipFill>
        <p:spPr>
          <a:xfrm>
            <a:off x="7569775" y="3429000"/>
            <a:ext cx="3888256" cy="2718618"/>
          </a:xfrm>
          <a:prstGeom prst="rect">
            <a:avLst/>
          </a:prstGeom>
          <a:ln w="12700">
            <a:miter lim="400000"/>
          </a:ln>
        </p:spPr>
      </p:pic>
      <p:sp>
        <p:nvSpPr>
          <p:cNvPr id="216" name="Rectangle 14"/>
          <p:cNvSpPr/>
          <p:nvPr/>
        </p:nvSpPr>
        <p:spPr>
          <a:xfrm rot="10800000" flipH="1">
            <a:off x="0" y="6408740"/>
            <a:ext cx="12192000" cy="449257"/>
          </a:xfrm>
          <a:prstGeom prst="rect">
            <a:avLst/>
          </a:prstGeom>
          <a:gradFill>
            <a:gsLst>
              <a:gs pos="14000">
                <a:schemeClr val="accent4">
                  <a:alpha val="28000"/>
                </a:schemeClr>
              </a:gs>
              <a:gs pos="100000">
                <a:schemeClr val="accent5">
                  <a:alpha val="85000"/>
                </a:schemeClr>
              </a:gs>
            </a:gsLst>
            <a:lin ang="9000000"/>
          </a:gradFill>
          <a:ln w="12700">
            <a:miter lim="400000"/>
          </a:ln>
        </p:spPr>
        <p:txBody>
          <a:bodyPr lIns="45719" rIns="45719" anchor="ctr"/>
          <a:lstStyle/>
          <a:p>
            <a:pPr algn="ctr">
              <a:defRPr>
                <a:solidFill>
                  <a:srgbClr val="FFFFFF"/>
                </a:solidFill>
              </a:defRPr>
            </a:pPr>
            <a:endParaRPr/>
          </a:p>
        </p:txBody>
      </p:sp>
      <p:sp>
        <p:nvSpPr>
          <p:cNvPr id="217" name="Rectangle 16"/>
          <p:cNvSpPr/>
          <p:nvPr/>
        </p:nvSpPr>
        <p:spPr>
          <a:xfrm flipH="1">
            <a:off x="4038600" y="6408315"/>
            <a:ext cx="8153398" cy="449685"/>
          </a:xfrm>
          <a:prstGeom prst="rect">
            <a:avLst/>
          </a:prstGeom>
          <a:gradFill>
            <a:gsLst>
              <a:gs pos="9000">
                <a:srgbClr val="D6B2C9">
                  <a:alpha val="68000"/>
                </a:srgbClr>
              </a:gs>
              <a:gs pos="99000">
                <a:schemeClr val="accent2"/>
              </a:gs>
            </a:gsLst>
            <a:lin ang="13800000"/>
          </a:gra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2"/>
          <p:cNvSpPr txBox="1">
            <a:spLocks noGrp="1"/>
          </p:cNvSpPr>
          <p:nvPr>
            <p:ph type="title"/>
          </p:nvPr>
        </p:nvSpPr>
        <p:spPr>
          <a:xfrm>
            <a:off x="975359" y="457153"/>
            <a:ext cx="10241282" cy="602766"/>
          </a:xfrm>
          <a:prstGeom prst="rect">
            <a:avLst/>
          </a:prstGeom>
        </p:spPr>
        <p:txBody>
          <a:bodyPr/>
          <a:lstStyle>
            <a:lvl1pPr algn="ctr"/>
          </a:lstStyle>
          <a:p>
            <a:r>
              <a:t>Oral injuries </a:t>
            </a:r>
          </a:p>
        </p:txBody>
      </p:sp>
      <p:sp>
        <p:nvSpPr>
          <p:cNvPr id="220" name="Rectangle 3"/>
          <p:cNvSpPr txBox="1"/>
          <p:nvPr/>
        </p:nvSpPr>
        <p:spPr>
          <a:xfrm>
            <a:off x="989790" y="1368098"/>
            <a:ext cx="9740645" cy="178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SzPct val="100000"/>
              <a:buFont typeface="Arial"/>
              <a:buChar char="•"/>
              <a:defRPr sz="2400"/>
            </a:pPr>
            <a:r>
              <a:t>Different mouth injuries that can be associated with child abuse, like:</a:t>
            </a:r>
          </a:p>
          <a:p>
            <a:pPr marL="800100" lvl="1" indent="-342900">
              <a:buSzPct val="100000"/>
              <a:buAutoNum type="arabicPeriod"/>
              <a:defRPr sz="2200"/>
            </a:pPr>
            <a:r>
              <a:t>Lips laceration or bruising ( the most common)</a:t>
            </a:r>
          </a:p>
          <a:p>
            <a:pPr marL="800100" lvl="1" indent="-342900">
              <a:buSzPct val="100000"/>
              <a:buAutoNum type="arabicPeriod"/>
              <a:defRPr sz="2200"/>
            </a:pPr>
            <a:r>
              <a:t>Missing or fractured teeth</a:t>
            </a:r>
          </a:p>
          <a:p>
            <a:pPr marL="800100" lvl="1" indent="-342900">
              <a:buSzPct val="100000"/>
              <a:buAutoNum type="arabicPeriod"/>
              <a:defRPr sz="2200"/>
            </a:pPr>
            <a:r>
              <a:t>Tongue laceration </a:t>
            </a:r>
          </a:p>
          <a:p>
            <a:pPr marL="800100" lvl="1" indent="-342900">
              <a:buSzPct val="100000"/>
              <a:buAutoNum type="arabicPeriod"/>
              <a:defRPr sz="2200"/>
            </a:pPr>
            <a:r>
              <a:t>Torn frenulum  </a:t>
            </a:r>
          </a:p>
        </p:txBody>
      </p:sp>
      <p:pic>
        <p:nvPicPr>
          <p:cNvPr id="221" name="Picture 1" descr="Picture 1"/>
          <p:cNvPicPr>
            <a:picLocks noChangeAspect="1"/>
          </p:cNvPicPr>
          <p:nvPr/>
        </p:nvPicPr>
        <p:blipFill>
          <a:blip r:embed="rId2">
            <a:extLst/>
          </a:blip>
          <a:stretch>
            <a:fillRect/>
          </a:stretch>
        </p:blipFill>
        <p:spPr>
          <a:xfrm>
            <a:off x="974372" y="3467775"/>
            <a:ext cx="2867444" cy="2539735"/>
          </a:xfrm>
          <a:prstGeom prst="rect">
            <a:avLst/>
          </a:prstGeom>
          <a:ln w="12700">
            <a:miter lim="400000"/>
          </a:ln>
        </p:spPr>
      </p:pic>
      <p:pic>
        <p:nvPicPr>
          <p:cNvPr id="222" name="Picture 8" descr="Picture 8"/>
          <p:cNvPicPr>
            <a:picLocks noChangeAspect="1"/>
          </p:cNvPicPr>
          <p:nvPr/>
        </p:nvPicPr>
        <p:blipFill>
          <a:blip r:embed="rId3">
            <a:extLst/>
          </a:blip>
          <a:stretch>
            <a:fillRect/>
          </a:stretch>
        </p:blipFill>
        <p:spPr>
          <a:xfrm>
            <a:off x="8349198" y="3492162"/>
            <a:ext cx="2867443" cy="2515348"/>
          </a:xfrm>
          <a:prstGeom prst="rect">
            <a:avLst/>
          </a:prstGeom>
          <a:ln w="12700">
            <a:miter lim="400000"/>
          </a:ln>
        </p:spPr>
      </p:pic>
      <p:pic>
        <p:nvPicPr>
          <p:cNvPr id="223" name="Picture 9" descr="Picture 9"/>
          <p:cNvPicPr>
            <a:picLocks noChangeAspect="1"/>
          </p:cNvPicPr>
          <p:nvPr/>
        </p:nvPicPr>
        <p:blipFill>
          <a:blip r:embed="rId4">
            <a:extLst/>
          </a:blip>
          <a:stretch>
            <a:fillRect/>
          </a:stretch>
        </p:blipFill>
        <p:spPr>
          <a:xfrm>
            <a:off x="4661784" y="3461677"/>
            <a:ext cx="2867443" cy="254583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a:spLocks noGrp="1"/>
          </p:cNvSpPr>
          <p:nvPr>
            <p:ph type="title"/>
          </p:nvPr>
        </p:nvSpPr>
        <p:spPr>
          <a:xfrm>
            <a:off x="975359" y="206477"/>
            <a:ext cx="10241282" cy="653453"/>
          </a:xfrm>
          <a:prstGeom prst="rect">
            <a:avLst/>
          </a:prstGeom>
        </p:spPr>
        <p:txBody>
          <a:bodyPr/>
          <a:lstStyle>
            <a:lvl1pPr algn="ctr"/>
          </a:lstStyle>
          <a:p>
            <a:r>
              <a:t>burns</a:t>
            </a:r>
          </a:p>
        </p:txBody>
      </p:sp>
      <p:sp>
        <p:nvSpPr>
          <p:cNvPr id="226" name="Content Placeholder 2"/>
          <p:cNvSpPr txBox="1">
            <a:spLocks noGrp="1"/>
          </p:cNvSpPr>
          <p:nvPr>
            <p:ph type="body" sz="quarter" idx="1"/>
          </p:nvPr>
        </p:nvSpPr>
        <p:spPr>
          <a:xfrm>
            <a:off x="77345" y="955640"/>
            <a:ext cx="2557701" cy="2677150"/>
          </a:xfrm>
          <a:prstGeom prst="rect">
            <a:avLst/>
          </a:prstGeom>
        </p:spPr>
        <p:txBody>
          <a:bodyPr/>
          <a:lstStyle/>
          <a:p>
            <a:pPr>
              <a:lnSpc>
                <a:spcPct val="108000"/>
              </a:lnSpc>
              <a:defRPr sz="2400"/>
            </a:pPr>
            <a:r>
              <a:t>2 types:</a:t>
            </a:r>
          </a:p>
          <a:p>
            <a:pPr marL="914400" lvl="1" indent="-457200">
              <a:lnSpc>
                <a:spcPct val="108000"/>
              </a:lnSpc>
              <a:spcBef>
                <a:spcPts val="500"/>
              </a:spcBef>
              <a:buFontTx/>
              <a:buAutoNum type="arabicPeriod"/>
              <a:defRPr sz="2400"/>
            </a:pPr>
            <a:r>
              <a:t>Dry</a:t>
            </a:r>
          </a:p>
          <a:p>
            <a:pPr marL="914400" lvl="1" indent="-457200">
              <a:lnSpc>
                <a:spcPct val="108000"/>
              </a:lnSpc>
              <a:spcBef>
                <a:spcPts val="500"/>
              </a:spcBef>
              <a:buFontTx/>
              <a:buAutoNum type="arabicPeriod"/>
              <a:defRPr sz="2400"/>
            </a:pPr>
            <a:r>
              <a:t>Scald (spill/splash or immersion)</a:t>
            </a:r>
          </a:p>
        </p:txBody>
      </p:sp>
      <p:graphicFrame>
        <p:nvGraphicFramePr>
          <p:cNvPr id="227" name="Table 3"/>
          <p:cNvGraphicFramePr/>
          <p:nvPr/>
        </p:nvGraphicFramePr>
        <p:xfrm>
          <a:off x="2782528" y="955640"/>
          <a:ext cx="9332126" cy="5436954"/>
        </p:xfrm>
        <a:graphic>
          <a:graphicData uri="http://schemas.openxmlformats.org/drawingml/2006/table">
            <a:tbl>
              <a:tblPr firstRow="1" bandRow="1">
                <a:tableStyleId>{4C3C2611-4C71-4FC5-86AE-919BDF0F9419}</a:tableStyleId>
              </a:tblPr>
              <a:tblGrid>
                <a:gridCol w="4666063"/>
                <a:gridCol w="4666063"/>
              </a:tblGrid>
              <a:tr h="445267">
                <a:tc>
                  <a:txBody>
                    <a:bodyPr/>
                    <a:lstStyle/>
                    <a:p>
                      <a:pPr algn="ctr">
                        <a:defRPr sz="1800" b="0">
                          <a:solidFill>
                            <a:srgbClr val="000000"/>
                          </a:solidFill>
                        </a:defRPr>
                      </a:pPr>
                      <a:r>
                        <a:rPr sz="2000" b="1">
                          <a:solidFill>
                            <a:srgbClr val="FFFFFF"/>
                          </a:solidFill>
                        </a:rPr>
                        <a:t>Accidental burn </a:t>
                      </a:r>
                    </a:p>
                  </a:txBody>
                  <a:tcPr marL="45720" marR="45720" anchor="ctr" horzOverflow="overflow"/>
                </a:tc>
                <a:tc>
                  <a:txBody>
                    <a:bodyPr/>
                    <a:lstStyle/>
                    <a:p>
                      <a:pPr algn="ctr">
                        <a:defRPr sz="1800" b="0">
                          <a:solidFill>
                            <a:srgbClr val="000000"/>
                          </a:solidFill>
                        </a:defRPr>
                      </a:pPr>
                      <a:r>
                        <a:rPr sz="2000" b="1">
                          <a:solidFill>
                            <a:srgbClr val="FFFFFF"/>
                          </a:solidFill>
                        </a:rPr>
                        <a:t>Abusive burns </a:t>
                      </a:r>
                    </a:p>
                  </a:txBody>
                  <a:tcPr marL="45720" marR="45720" anchor="ctr" horzOverflow="overflow"/>
                </a:tc>
              </a:tr>
              <a:tr h="445267">
                <a:tc>
                  <a:txBody>
                    <a:bodyPr/>
                    <a:lstStyle/>
                    <a:p>
                      <a:pPr algn="ctr">
                        <a:defRPr sz="1800"/>
                      </a:pPr>
                      <a:r>
                        <a:rPr sz="2000"/>
                        <a:t>Reasonable history</a:t>
                      </a:r>
                    </a:p>
                  </a:txBody>
                  <a:tcPr marL="45720" marR="45720" anchor="ctr" horzOverflow="overflow"/>
                </a:tc>
                <a:tc>
                  <a:txBody>
                    <a:bodyPr/>
                    <a:lstStyle/>
                    <a:p>
                      <a:pPr algn="ctr">
                        <a:defRPr sz="1800"/>
                      </a:pPr>
                      <a:r>
                        <a:rPr sz="2000"/>
                        <a:t>History discrepancy </a:t>
                      </a:r>
                    </a:p>
                  </a:txBody>
                  <a:tcPr marL="45720" marR="45720" anchor="ctr" horzOverflow="overflow"/>
                </a:tc>
              </a:tr>
              <a:tr h="445267">
                <a:tc>
                  <a:txBody>
                    <a:bodyPr/>
                    <a:lstStyle/>
                    <a:p>
                      <a:pPr algn="ctr">
                        <a:defRPr sz="1800"/>
                      </a:pPr>
                      <a:r>
                        <a:rPr sz="2000"/>
                        <a:t>Irregular burn margins </a:t>
                      </a:r>
                    </a:p>
                  </a:txBody>
                  <a:tcPr marL="45720" marR="45720" anchor="ctr" horzOverflow="overflow"/>
                </a:tc>
                <a:tc>
                  <a:txBody>
                    <a:bodyPr/>
                    <a:lstStyle/>
                    <a:p>
                      <a:pPr algn="ctr">
                        <a:defRPr sz="1800"/>
                      </a:pPr>
                      <a:r>
                        <a:rPr sz="2000"/>
                        <a:t>Sharply demarcated burn margins</a:t>
                      </a:r>
                    </a:p>
                  </a:txBody>
                  <a:tcPr marL="45720" marR="45720" anchor="ctr" horzOverflow="overflow"/>
                </a:tc>
              </a:tr>
              <a:tr h="768542">
                <a:tc>
                  <a:txBody>
                    <a:bodyPr/>
                    <a:lstStyle/>
                    <a:p>
                      <a:pPr algn="ctr">
                        <a:defRPr sz="2000"/>
                      </a:pPr>
                      <a:r>
                        <a:t>Variable burn depths</a:t>
                      </a:r>
                    </a:p>
                  </a:txBody>
                  <a:tcPr marL="45720" marR="45720" anchor="ctr" horzOverflow="overflow"/>
                </a:tc>
                <a:tc>
                  <a:txBody>
                    <a:bodyPr/>
                    <a:lstStyle/>
                    <a:p>
                      <a:pPr algn="ctr">
                        <a:defRPr sz="2000"/>
                      </a:pPr>
                      <a:r>
                        <a:t>Uniform burn depth / Full thickness</a:t>
                      </a:r>
                    </a:p>
                  </a:txBody>
                  <a:tcPr marL="45720" marR="45720" anchor="ctr" horzOverflow="overflow"/>
                </a:tc>
              </a:tr>
              <a:tr h="445267">
                <a:tc>
                  <a:txBody>
                    <a:bodyPr/>
                    <a:lstStyle/>
                    <a:p>
                      <a:pPr algn="ctr">
                        <a:defRPr sz="1800"/>
                      </a:pPr>
                      <a:r>
                        <a:rPr sz="2000"/>
                        <a:t>Multiple splash marks</a:t>
                      </a:r>
                    </a:p>
                  </a:txBody>
                  <a:tcPr marL="45720" marR="45720" anchor="ctr" horzOverflow="overflow"/>
                </a:tc>
                <a:tc>
                  <a:txBody>
                    <a:bodyPr/>
                    <a:lstStyle/>
                    <a:p>
                      <a:pPr algn="ctr">
                        <a:defRPr sz="1800"/>
                      </a:pPr>
                      <a:r>
                        <a:rPr sz="2000"/>
                        <a:t>Absent splash marks</a:t>
                      </a:r>
                    </a:p>
                  </a:txBody>
                  <a:tcPr marL="45720" marR="45720" anchor="ctr" horzOverflow="overflow"/>
                </a:tc>
              </a:tr>
              <a:tr h="1097917">
                <a:tc>
                  <a:txBody>
                    <a:bodyPr/>
                    <a:lstStyle/>
                    <a:p>
                      <a:pPr algn="ctr">
                        <a:defRPr sz="2000"/>
                      </a:pPr>
                      <a:r>
                        <a:t>lessens in severity as liquid flows down body</a:t>
                      </a:r>
                    </a:p>
                  </a:txBody>
                  <a:tcPr marL="45720" marR="45720" anchor="ctr" horzOverflow="overflow"/>
                </a:tc>
                <a:tc>
                  <a:txBody>
                    <a:bodyPr/>
                    <a:lstStyle/>
                    <a:p>
                      <a:pPr algn="ctr">
                        <a:defRPr sz="2000"/>
                      </a:pPr>
                      <a:r>
                        <a:t>Creases &amp; opposing skin surfaces spared</a:t>
                      </a:r>
                    </a:p>
                  </a:txBody>
                  <a:tcPr marL="45720" marR="45720" anchor="ctr" horzOverflow="overflow"/>
                </a:tc>
              </a:tr>
              <a:tr h="1020885">
                <a:tc>
                  <a:txBody>
                    <a:bodyPr/>
                    <a:lstStyle/>
                    <a:p>
                      <a:pPr algn="ctr">
                        <a:defRPr sz="2000"/>
                      </a:pPr>
                      <a:r>
                        <a:t>Initial point of contact deeply burned</a:t>
                      </a:r>
                    </a:p>
                  </a:txBody>
                  <a:tcPr marL="45720" marR="45720" anchor="ctr" horzOverflow="overflow"/>
                </a:tc>
                <a:tc>
                  <a:txBody>
                    <a:bodyPr/>
                    <a:lstStyle/>
                    <a:p>
                      <a:pPr algn="ctr">
                        <a:defRPr sz="2000"/>
                      </a:pPr>
                      <a:r>
                        <a:t>Geometric pattern or object imprint, (iron, cigarette lighter)</a:t>
                      </a:r>
                    </a:p>
                  </a:txBody>
                  <a:tcPr marL="45720" marR="45720" anchor="ctr" horzOverflow="overflow"/>
                </a:tc>
              </a:tr>
              <a:tr h="768542">
                <a:tc>
                  <a:txBody>
                    <a:bodyPr/>
                    <a:lstStyle/>
                    <a:p>
                      <a:pPr algn="ctr">
                        <a:defRPr sz="1800"/>
                      </a:pPr>
                      <a:r>
                        <a:rPr sz="2000"/>
                        <a:t>Usually, small </a:t>
                      </a:r>
                    </a:p>
                  </a:txBody>
                  <a:tcPr marL="45720" marR="45720" anchor="ctr" horzOverflow="overflow"/>
                </a:tc>
                <a:tc>
                  <a:txBody>
                    <a:bodyPr/>
                    <a:lstStyle/>
                    <a:p>
                      <a:pPr algn="ctr">
                        <a:defRPr sz="2000"/>
                      </a:pPr>
                      <a:r>
                        <a:t>Larger burns</a:t>
                      </a:r>
                    </a:p>
                  </a:txBody>
                  <a:tcPr marL="45720" marR="45720" anchor="ctr" horzOverflow="overflow"/>
                </a:tc>
              </a:tr>
            </a:tbl>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a:spLocks noGrp="1"/>
          </p:cNvSpPr>
          <p:nvPr>
            <p:ph type="title"/>
          </p:nvPr>
        </p:nvSpPr>
        <p:spPr>
          <a:xfrm>
            <a:off x="975359" y="14224"/>
            <a:ext cx="10241282" cy="1243584"/>
          </a:xfrm>
          <a:prstGeom prst="rect">
            <a:avLst/>
          </a:prstGeom>
        </p:spPr>
        <p:txBody>
          <a:bodyPr/>
          <a:lstStyle>
            <a:lvl1pPr algn="ctr">
              <a:defRPr>
                <a:solidFill>
                  <a:srgbClr val="202122"/>
                </a:solidFill>
                <a:latin typeface="Arial"/>
                <a:ea typeface="Arial"/>
                <a:cs typeface="Arial"/>
                <a:sym typeface="Arial"/>
              </a:defRPr>
            </a:lvl1pPr>
          </a:lstStyle>
          <a:p>
            <a:r>
              <a:t>Munchausen syndrome by proxy</a:t>
            </a:r>
          </a:p>
        </p:txBody>
      </p:sp>
      <p:sp>
        <p:nvSpPr>
          <p:cNvPr id="230" name="Content Placeholder 2"/>
          <p:cNvSpPr txBox="1">
            <a:spLocks noGrp="1"/>
          </p:cNvSpPr>
          <p:nvPr>
            <p:ph type="body" idx="1"/>
          </p:nvPr>
        </p:nvSpPr>
        <p:spPr>
          <a:xfrm>
            <a:off x="497839" y="1463039"/>
            <a:ext cx="11115042" cy="4998722"/>
          </a:xfrm>
          <a:prstGeom prst="rect">
            <a:avLst/>
          </a:prstGeom>
        </p:spPr>
        <p:txBody>
          <a:bodyPr/>
          <a:lstStyle/>
          <a:p>
            <a:pPr>
              <a:lnSpc>
                <a:spcPct val="108000"/>
              </a:lnSpc>
              <a:defRPr sz="2200"/>
            </a:pPr>
            <a:r>
              <a:t>Also known as “</a:t>
            </a:r>
            <a:r>
              <a:rPr b="1">
                <a:solidFill>
                  <a:srgbClr val="202122"/>
                </a:solidFill>
              </a:rPr>
              <a:t>Factitious disorder imposed on another</a:t>
            </a:r>
            <a:r>
              <a:rPr>
                <a:solidFill>
                  <a:srgbClr val="202122"/>
                </a:solidFill>
              </a:rPr>
              <a:t>”, </a:t>
            </a:r>
            <a:r>
              <a:t>is a psychiatric illness; in which the caregiver of a child, most often a mother, either fabricates symptoms or purposely causes harm to make it looks like the child is sick.</a:t>
            </a:r>
            <a:endParaRPr sz="1800"/>
          </a:p>
          <a:p>
            <a:pPr>
              <a:lnSpc>
                <a:spcPct val="108000"/>
              </a:lnSpc>
              <a:defRPr sz="2200"/>
            </a:pPr>
            <a:r>
              <a:t>The primary motive is usually to gain attention or sympathy “not for the sake of external rewards” and frequently the caregivers themselves were abused during their childhood.</a:t>
            </a:r>
            <a:endParaRPr sz="1800"/>
          </a:p>
          <a:p>
            <a:pPr>
              <a:lnSpc>
                <a:spcPct val="108000"/>
              </a:lnSpc>
              <a:defRPr sz="2200"/>
            </a:pPr>
            <a:r>
              <a:t>Mostly, the child age is &lt; 6 years in about 75% of cases.</a:t>
            </a:r>
            <a:endParaRPr sz="1800"/>
          </a:p>
          <a:p>
            <a:pPr>
              <a:lnSpc>
                <a:spcPct val="108000"/>
              </a:lnSpc>
              <a:defRPr sz="2200"/>
            </a:pPr>
            <a:r>
              <a:t>The child often presents with a strange symptoms and a history of many previous admissions, surgeries, tests and medical procedures or frequently presents with the same complain despite adequate medical intervention during his previous presentations.</a:t>
            </a:r>
            <a:endParaRPr sz="1800"/>
          </a:p>
          <a:p>
            <a:pPr>
              <a:lnSpc>
                <a:spcPct val="108000"/>
              </a:lnSpc>
              <a:defRPr sz="2200"/>
            </a:pPr>
            <a:r>
              <a:t> In this case the child must be removed from the caregiver.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ntent Placeholder 2"/>
          <p:cNvSpPr txBox="1">
            <a:spLocks noGrp="1"/>
          </p:cNvSpPr>
          <p:nvPr>
            <p:ph type="body" idx="1"/>
          </p:nvPr>
        </p:nvSpPr>
        <p:spPr>
          <a:xfrm>
            <a:off x="825909" y="1143000"/>
            <a:ext cx="10609007" cy="4805516"/>
          </a:xfrm>
          <a:prstGeom prst="rect">
            <a:avLst/>
          </a:prstGeom>
        </p:spPr>
        <p:txBody>
          <a:bodyPr/>
          <a:lstStyle/>
          <a:p>
            <a:pPr marL="457200" indent="-457200">
              <a:buFontTx/>
              <a:buAutoNum type="arabicPeriod"/>
              <a:defRPr sz="2400" b="1"/>
            </a:pPr>
            <a:r>
              <a:t>CBC </a:t>
            </a:r>
          </a:p>
          <a:p>
            <a:pPr lvl="1">
              <a:spcBef>
                <a:spcPts val="500"/>
              </a:spcBef>
              <a:buFontTx/>
              <a:buChar char="▪"/>
              <a:defRPr sz="2400"/>
            </a:pPr>
            <a:r>
              <a:t>Excludes some platelet abnormalities as a cause of bruising</a:t>
            </a:r>
          </a:p>
          <a:p>
            <a:pPr lvl="1">
              <a:spcBef>
                <a:spcPts val="500"/>
              </a:spcBef>
              <a:buFontTx/>
              <a:buChar char="▪"/>
              <a:defRPr sz="2400"/>
            </a:pPr>
            <a:r>
              <a:t>Identifies other hematologic abnormalities (e.g., leukemia)</a:t>
            </a:r>
          </a:p>
          <a:p>
            <a:pPr lvl="1">
              <a:spcBef>
                <a:spcPts val="500"/>
              </a:spcBef>
              <a:buFontTx/>
              <a:buChar char="▪"/>
              <a:defRPr sz="2400"/>
            </a:pPr>
            <a:r>
              <a:t>Highlights presence of anemia or blood loss</a:t>
            </a:r>
          </a:p>
          <a:p>
            <a:pPr marL="457200" indent="-457200">
              <a:buFontTx/>
              <a:buAutoNum type="arabicPeriod"/>
              <a:defRPr sz="2400" b="1"/>
            </a:pPr>
            <a:r>
              <a:t>Clotting profile</a:t>
            </a:r>
          </a:p>
          <a:p>
            <a:pPr lvl="1">
              <a:spcBef>
                <a:spcPts val="500"/>
              </a:spcBef>
              <a:buFontTx/>
              <a:buChar char="▪"/>
              <a:defRPr sz="2400"/>
            </a:pPr>
            <a:r>
              <a:t> Excludes many clotting abnormalities as a cause of bleeding and bruising</a:t>
            </a:r>
          </a:p>
          <a:p>
            <a:pPr marL="457200" indent="-457200">
              <a:buFontTx/>
              <a:buAutoNum type="arabicPeriod"/>
              <a:defRPr sz="2400" b="1"/>
            </a:pPr>
            <a:r>
              <a:t>Dilated fundoscopy </a:t>
            </a:r>
          </a:p>
          <a:p>
            <a:pPr lvl="1">
              <a:spcBef>
                <a:spcPts val="500"/>
              </a:spcBef>
              <a:buFontTx/>
              <a:buChar char="▪"/>
              <a:defRPr sz="2400"/>
            </a:pPr>
            <a:r>
              <a:t> Retinal hemorrhages</a:t>
            </a:r>
          </a:p>
        </p:txBody>
      </p:sp>
      <p:sp>
        <p:nvSpPr>
          <p:cNvPr id="233" name="Title 2"/>
          <p:cNvSpPr txBox="1">
            <a:spLocks noGrp="1"/>
          </p:cNvSpPr>
          <p:nvPr>
            <p:ph type="title"/>
          </p:nvPr>
        </p:nvSpPr>
        <p:spPr>
          <a:xfrm>
            <a:off x="937259" y="100781"/>
            <a:ext cx="10241282" cy="886967"/>
          </a:xfrm>
          <a:prstGeom prst="rect">
            <a:avLst/>
          </a:prstGeom>
        </p:spPr>
        <p:txBody>
          <a:bodyPr/>
          <a:lstStyle>
            <a:lvl1pPr algn="ctr"/>
          </a:lstStyle>
          <a:p>
            <a:r>
              <a:t>Diagnostic tests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ontent Placeholder 2"/>
          <p:cNvSpPr txBox="1">
            <a:spLocks noGrp="1"/>
          </p:cNvSpPr>
          <p:nvPr>
            <p:ph type="body" idx="1"/>
          </p:nvPr>
        </p:nvSpPr>
        <p:spPr>
          <a:xfrm>
            <a:off x="1091380" y="341671"/>
            <a:ext cx="10235381" cy="5943601"/>
          </a:xfrm>
          <a:prstGeom prst="rect">
            <a:avLst/>
          </a:prstGeom>
        </p:spPr>
        <p:txBody>
          <a:bodyPr/>
          <a:lstStyle/>
          <a:p>
            <a:pPr marL="457200" indent="-457200">
              <a:lnSpc>
                <a:spcPct val="108000"/>
              </a:lnSpc>
              <a:buFontTx/>
              <a:buAutoNum type="arabicPeriod" startAt="4"/>
              <a:defRPr sz="2400" b="1"/>
            </a:pPr>
            <a:r>
              <a:t>LFTs/amylase</a:t>
            </a:r>
          </a:p>
          <a:p>
            <a:pPr lvl="1">
              <a:lnSpc>
                <a:spcPct val="108000"/>
              </a:lnSpc>
              <a:spcBef>
                <a:spcPts val="500"/>
              </a:spcBef>
              <a:buFontTx/>
              <a:buChar char="▪"/>
              <a:defRPr sz="2400" b="1"/>
            </a:pPr>
            <a:r>
              <a:t> </a:t>
            </a:r>
            <a:r>
              <a:rPr b="0"/>
              <a:t>Elevated ALT, AST and amylase</a:t>
            </a:r>
          </a:p>
          <a:p>
            <a:pPr marL="457200" indent="-457200">
              <a:lnSpc>
                <a:spcPct val="108000"/>
              </a:lnSpc>
              <a:buFontTx/>
              <a:buAutoNum type="arabicPeriod" startAt="4"/>
              <a:defRPr sz="2400" b="1"/>
            </a:pPr>
            <a:r>
              <a:t>Serum calcium</a:t>
            </a:r>
          </a:p>
          <a:p>
            <a:pPr lvl="1">
              <a:lnSpc>
                <a:spcPct val="108000"/>
              </a:lnSpc>
              <a:spcBef>
                <a:spcPts val="500"/>
              </a:spcBef>
              <a:buFontTx/>
              <a:buChar char="▪"/>
              <a:defRPr sz="2400"/>
            </a:pPr>
            <a:r>
              <a:t>Normal</a:t>
            </a:r>
            <a:endParaRPr b="1"/>
          </a:p>
          <a:p>
            <a:pPr marL="457200" indent="-457200">
              <a:lnSpc>
                <a:spcPct val="108000"/>
              </a:lnSpc>
              <a:buFontTx/>
              <a:buAutoNum type="arabicPeriod" startAt="4"/>
              <a:defRPr sz="2400" b="1"/>
            </a:pPr>
            <a:r>
              <a:t>Serum phosphate</a:t>
            </a:r>
          </a:p>
          <a:p>
            <a:pPr lvl="1">
              <a:lnSpc>
                <a:spcPct val="108000"/>
              </a:lnSpc>
              <a:spcBef>
                <a:spcPts val="500"/>
              </a:spcBef>
              <a:buFontTx/>
              <a:buChar char="▪"/>
              <a:defRPr sz="2400"/>
            </a:pPr>
            <a:r>
              <a:t>Normal</a:t>
            </a:r>
            <a:endParaRPr b="1"/>
          </a:p>
          <a:p>
            <a:pPr marL="457200" indent="-457200">
              <a:lnSpc>
                <a:spcPct val="108000"/>
              </a:lnSpc>
              <a:buFontTx/>
              <a:buAutoNum type="arabicPeriod" startAt="4"/>
              <a:defRPr sz="2400" b="1"/>
            </a:pPr>
            <a:r>
              <a:t>Serum alkaline phosphatase</a:t>
            </a:r>
          </a:p>
          <a:p>
            <a:pPr lvl="1">
              <a:lnSpc>
                <a:spcPct val="108000"/>
              </a:lnSpc>
              <a:spcBef>
                <a:spcPts val="500"/>
              </a:spcBef>
              <a:buFontTx/>
              <a:buChar char="▪"/>
              <a:defRPr sz="2400"/>
            </a:pPr>
            <a:r>
              <a:t>May be elevated due to fractures</a:t>
            </a:r>
            <a:endParaRPr b="1"/>
          </a:p>
          <a:p>
            <a:pPr marL="457200" indent="-457200">
              <a:lnSpc>
                <a:spcPct val="108000"/>
              </a:lnSpc>
              <a:buFontTx/>
              <a:buAutoNum type="arabicPeriod" startAt="4"/>
              <a:defRPr sz="2400" b="1"/>
            </a:pPr>
            <a:r>
              <a:t>Serum parathyroid hormone</a:t>
            </a:r>
          </a:p>
          <a:p>
            <a:pPr lvl="1">
              <a:lnSpc>
                <a:spcPct val="108000"/>
              </a:lnSpc>
              <a:spcBef>
                <a:spcPts val="500"/>
              </a:spcBef>
              <a:buFontTx/>
              <a:buChar char="▪"/>
              <a:defRPr sz="2400"/>
            </a:pPr>
            <a:r>
              <a:t>Normal</a:t>
            </a:r>
            <a:endParaRPr b="1"/>
          </a:p>
          <a:p>
            <a:pPr marL="457200" indent="-457200">
              <a:lnSpc>
                <a:spcPct val="108000"/>
              </a:lnSpc>
              <a:buFontTx/>
              <a:buAutoNum type="arabicPeriod" startAt="4"/>
              <a:defRPr sz="2400" b="1"/>
            </a:pPr>
            <a:r>
              <a:t>Serum 25-hydroxyvitamin D</a:t>
            </a:r>
          </a:p>
          <a:p>
            <a:pPr lvl="1">
              <a:lnSpc>
                <a:spcPct val="108000"/>
              </a:lnSpc>
              <a:spcBef>
                <a:spcPts val="500"/>
              </a:spcBef>
              <a:buFontTx/>
              <a:buChar char="▪"/>
              <a:defRPr sz="2400"/>
            </a:pPr>
            <a:r>
              <a:t>Normal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ontent Placeholder 1"/>
          <p:cNvSpPr txBox="1">
            <a:spLocks noGrp="1"/>
          </p:cNvSpPr>
          <p:nvPr>
            <p:ph type="body" idx="1"/>
          </p:nvPr>
        </p:nvSpPr>
        <p:spPr>
          <a:xfrm>
            <a:off x="432618" y="1199535"/>
            <a:ext cx="11180262" cy="4872081"/>
          </a:xfrm>
          <a:prstGeom prst="rect">
            <a:avLst/>
          </a:prstGeom>
        </p:spPr>
        <p:txBody>
          <a:bodyPr/>
          <a:lstStyle/>
          <a:p>
            <a:pPr>
              <a:lnSpc>
                <a:spcPct val="108000"/>
              </a:lnSpc>
              <a:defRPr sz="2800"/>
            </a:pPr>
            <a:r>
              <a:t>Child abuse is a worldwide phenomenon and can affect children of all ages; however, the highest incidence occurs to infants and toddlers.</a:t>
            </a:r>
          </a:p>
          <a:p>
            <a:pPr>
              <a:lnSpc>
                <a:spcPct val="108000"/>
              </a:lnSpc>
              <a:defRPr sz="2800"/>
            </a:pPr>
            <a:r>
              <a:t>It is difficult to gain a true estimate of child abuse due to the hidden nature of the problem.</a:t>
            </a:r>
            <a:endParaRPr i="1"/>
          </a:p>
          <a:p>
            <a:pPr>
              <a:lnSpc>
                <a:spcPct val="108000"/>
              </a:lnSpc>
              <a:defRPr sz="2800"/>
            </a:pPr>
            <a:r>
              <a:t>In developed countries it is estimated that:</a:t>
            </a:r>
          </a:p>
          <a:p>
            <a:pPr lvl="1">
              <a:lnSpc>
                <a:spcPct val="108000"/>
              </a:lnSpc>
              <a:spcBef>
                <a:spcPts val="500"/>
              </a:spcBef>
              <a:buFontTx/>
              <a:buChar char="▪"/>
              <a:defRPr sz="2400"/>
            </a:pPr>
            <a:r>
              <a:t> 4% to 16% of children are physically abused, around 10% are neglected ( emotionally abused), 5% of boys and 5% to 10% of girls are exposed to penetrative sexual abuse, and  30% are exposed to any form of sexual abuse. Around 80% of child abuse is perpetrated by caregivers or parents</a:t>
            </a:r>
          </a:p>
        </p:txBody>
      </p:sp>
      <p:sp>
        <p:nvSpPr>
          <p:cNvPr id="112" name="Title 2"/>
          <p:cNvSpPr txBox="1">
            <a:spLocks noGrp="1"/>
          </p:cNvSpPr>
          <p:nvPr>
            <p:ph type="title"/>
          </p:nvPr>
        </p:nvSpPr>
        <p:spPr>
          <a:xfrm>
            <a:off x="975359" y="123099"/>
            <a:ext cx="10241282" cy="663286"/>
          </a:xfrm>
          <a:prstGeom prst="rect">
            <a:avLst/>
          </a:prstGeom>
        </p:spPr>
        <p:txBody>
          <a:bodyPr/>
          <a:lstStyle>
            <a:lvl1pPr algn="ctr"/>
          </a:lstStyle>
          <a:p>
            <a:r>
              <a:t>Epidemiology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ntent Placeholder 2"/>
          <p:cNvSpPr txBox="1">
            <a:spLocks noGrp="1"/>
          </p:cNvSpPr>
          <p:nvPr>
            <p:ph type="body" idx="1"/>
          </p:nvPr>
        </p:nvSpPr>
        <p:spPr>
          <a:xfrm>
            <a:off x="855404" y="685799"/>
            <a:ext cx="10844983" cy="5243054"/>
          </a:xfrm>
          <a:prstGeom prst="rect">
            <a:avLst/>
          </a:prstGeom>
        </p:spPr>
        <p:txBody>
          <a:bodyPr/>
          <a:lstStyle/>
          <a:p>
            <a:pPr marL="457200" indent="-457200">
              <a:lnSpc>
                <a:spcPct val="108000"/>
              </a:lnSpc>
              <a:buFontTx/>
              <a:buAutoNum type="arabicPeriod" startAt="10"/>
              <a:defRPr sz="2500" b="1"/>
            </a:pPr>
            <a:r>
              <a:t>Photo documentation of injuries</a:t>
            </a:r>
            <a:endParaRPr sz="1800"/>
          </a:p>
          <a:p>
            <a:pPr marL="457200" indent="-457200">
              <a:lnSpc>
                <a:spcPct val="108000"/>
              </a:lnSpc>
              <a:buFontTx/>
              <a:buAutoNum type="arabicPeriod" startAt="10"/>
              <a:defRPr sz="2500" b="1"/>
            </a:pPr>
            <a:r>
              <a:t>  Skeletal survey</a:t>
            </a:r>
            <a:endParaRPr sz="1800"/>
          </a:p>
          <a:p>
            <a:pPr lvl="1">
              <a:lnSpc>
                <a:spcPct val="108000"/>
              </a:lnSpc>
              <a:spcBef>
                <a:spcPts val="500"/>
              </a:spcBef>
              <a:buFontTx/>
              <a:buChar char="▪"/>
              <a:defRPr sz="2500"/>
            </a:pPr>
            <a:r>
              <a:t>Fractures on X-RAY</a:t>
            </a:r>
            <a:endParaRPr sz="1800"/>
          </a:p>
          <a:p>
            <a:pPr marL="457200" indent="-457200">
              <a:lnSpc>
                <a:spcPct val="108000"/>
              </a:lnSpc>
              <a:buFontTx/>
              <a:buAutoNum type="arabicPeriod" startAt="10"/>
              <a:defRPr sz="2500" b="1"/>
            </a:pPr>
            <a:r>
              <a:t>  Brain CT</a:t>
            </a:r>
            <a:endParaRPr sz="1800"/>
          </a:p>
          <a:p>
            <a:pPr lvl="1">
              <a:lnSpc>
                <a:spcPct val="108000"/>
              </a:lnSpc>
              <a:spcBef>
                <a:spcPts val="500"/>
              </a:spcBef>
              <a:buFontTx/>
              <a:buChar char="▪"/>
              <a:defRPr sz="2500"/>
            </a:pPr>
            <a:r>
              <a:t>Subdural hemorrhage,</a:t>
            </a:r>
            <a:endParaRPr sz="1800"/>
          </a:p>
          <a:p>
            <a:pPr lvl="1">
              <a:lnSpc>
                <a:spcPct val="108000"/>
              </a:lnSpc>
              <a:spcBef>
                <a:spcPts val="500"/>
              </a:spcBef>
              <a:buFontTx/>
              <a:buChar char="▪"/>
              <a:defRPr sz="2500"/>
            </a:pPr>
            <a:r>
              <a:t>Subarachnoid</a:t>
            </a:r>
            <a:endParaRPr sz="1800"/>
          </a:p>
          <a:p>
            <a:pPr lvl="1">
              <a:lnSpc>
                <a:spcPct val="108000"/>
              </a:lnSpc>
              <a:spcBef>
                <a:spcPts val="500"/>
              </a:spcBef>
              <a:buFontTx/>
              <a:buChar char="▪"/>
              <a:defRPr sz="2500"/>
            </a:pPr>
            <a:r>
              <a:t>Hemorrhage</a:t>
            </a:r>
            <a:endParaRPr sz="1800"/>
          </a:p>
          <a:p>
            <a:pPr lvl="1">
              <a:lnSpc>
                <a:spcPct val="108000"/>
              </a:lnSpc>
              <a:spcBef>
                <a:spcPts val="500"/>
              </a:spcBef>
              <a:buFontTx/>
              <a:buChar char="▪"/>
              <a:defRPr sz="2500"/>
            </a:pPr>
            <a:r>
              <a:t>Complex skull fractures</a:t>
            </a:r>
            <a:endParaRPr sz="1800"/>
          </a:p>
          <a:p>
            <a:pPr lvl="1">
              <a:lnSpc>
                <a:spcPct val="108000"/>
              </a:lnSpc>
              <a:spcBef>
                <a:spcPts val="500"/>
              </a:spcBef>
              <a:buFontTx/>
              <a:buChar char="▪"/>
              <a:defRPr sz="2500"/>
            </a:pPr>
            <a:r>
              <a:t>Parenchymal injury</a:t>
            </a:r>
            <a:endParaRPr sz="1800"/>
          </a:p>
          <a:p>
            <a:pPr lvl="1">
              <a:lnSpc>
                <a:spcPct val="108000"/>
              </a:lnSpc>
              <a:spcBef>
                <a:spcPts val="500"/>
              </a:spcBef>
              <a:buFontTx/>
              <a:buChar char="▪"/>
              <a:defRPr sz="2500"/>
            </a:pPr>
            <a:r>
              <a:t>Cerebral edema</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ontent Placeholder 2"/>
          <p:cNvSpPr txBox="1">
            <a:spLocks noGrp="1"/>
          </p:cNvSpPr>
          <p:nvPr>
            <p:ph type="body" idx="1"/>
          </p:nvPr>
        </p:nvSpPr>
        <p:spPr>
          <a:xfrm>
            <a:off x="412954" y="685800"/>
            <a:ext cx="11326763" cy="5562600"/>
          </a:xfrm>
          <a:prstGeom prst="rect">
            <a:avLst/>
          </a:prstGeom>
        </p:spPr>
        <p:txBody>
          <a:bodyPr/>
          <a:lstStyle/>
          <a:p>
            <a:pPr>
              <a:defRPr sz="2400" b="1"/>
            </a:pPr>
            <a:r>
              <a:t>Other</a:t>
            </a:r>
            <a:r>
              <a:rPr b="0"/>
              <a:t> tests to consider</a:t>
            </a:r>
          </a:p>
          <a:p>
            <a:pPr marL="914400" lvl="1" indent="-457200">
              <a:spcBef>
                <a:spcPts val="500"/>
              </a:spcBef>
              <a:buFontTx/>
              <a:buAutoNum type="arabicPeriod"/>
              <a:defRPr sz="2400"/>
            </a:pPr>
            <a:r>
              <a:t>Radionuclide bone scan</a:t>
            </a:r>
          </a:p>
          <a:p>
            <a:pPr marL="1143000" lvl="2" indent="-228600">
              <a:spcBef>
                <a:spcPts val="500"/>
              </a:spcBef>
              <a:buFontTx/>
              <a:buChar char="▪"/>
            </a:pPr>
            <a:r>
              <a:t>Alternative for skeletal survey and appear as hotspot</a:t>
            </a:r>
            <a:endParaRPr sz="1800"/>
          </a:p>
          <a:p>
            <a:pPr marL="914400" lvl="1" indent="-457200">
              <a:spcBef>
                <a:spcPts val="500"/>
              </a:spcBef>
              <a:buFontTx/>
              <a:buAutoNum type="arabicPeriod"/>
              <a:defRPr sz="2400"/>
            </a:pPr>
            <a:r>
              <a:t>MRI brain/spine</a:t>
            </a:r>
          </a:p>
          <a:p>
            <a:pPr marL="1143000" lvl="2" indent="-228600">
              <a:spcBef>
                <a:spcPts val="500"/>
              </a:spcBef>
              <a:buFontTx/>
              <a:buChar char="▪"/>
            </a:pPr>
            <a:r>
              <a:t>Subdural hemorrhage, Subarachnoid hemorrhage, parenchymal injury, cerebral edema, hypoxic-ischemic injury, diffuse axonal injury, and spinal injuries</a:t>
            </a:r>
            <a:endParaRPr sz="1800"/>
          </a:p>
          <a:p>
            <a:pPr marL="914400" lvl="1" indent="-457200">
              <a:spcBef>
                <a:spcPts val="500"/>
              </a:spcBef>
              <a:buFontTx/>
              <a:buAutoNum type="arabicPeriod"/>
              <a:defRPr sz="2400"/>
            </a:pPr>
            <a:r>
              <a:t>Ultrasound abdomen</a:t>
            </a:r>
          </a:p>
          <a:p>
            <a:pPr marL="1143000" lvl="2" indent="-228600">
              <a:spcBef>
                <a:spcPts val="500"/>
              </a:spcBef>
              <a:buFontTx/>
              <a:buChar char="▪"/>
            </a:pPr>
            <a:r>
              <a:t>Free fluid or blood in the abdominal space</a:t>
            </a:r>
            <a:endParaRPr sz="1800"/>
          </a:p>
          <a:p>
            <a:pPr marL="914400" lvl="1" indent="-457200">
              <a:spcBef>
                <a:spcPts val="500"/>
              </a:spcBef>
              <a:buFontTx/>
              <a:buAutoNum type="arabicPeriod"/>
              <a:defRPr sz="2400"/>
            </a:pPr>
            <a:r>
              <a:t>Abdomen CT </a:t>
            </a:r>
          </a:p>
          <a:p>
            <a:pPr marL="1143000" lvl="2" indent="-228600">
              <a:spcBef>
                <a:spcPts val="500"/>
              </a:spcBef>
              <a:buFontTx/>
              <a:buChar char="▪"/>
            </a:pPr>
            <a:r>
              <a:t>Hollow organ rupture, subcapsular hematomas, ruptures of liver or spleen, renal injury</a:t>
            </a:r>
            <a:endParaRPr sz="1800"/>
          </a:p>
          <a:p>
            <a:pPr marL="914400" lvl="1" indent="-457200">
              <a:spcBef>
                <a:spcPts val="500"/>
              </a:spcBef>
              <a:buFontTx/>
              <a:buAutoNum type="arabicPeriod"/>
              <a:defRPr sz="2400"/>
            </a:pPr>
            <a:r>
              <a:t>Platelet function studies and von Willebrand factor assays</a:t>
            </a:r>
          </a:p>
          <a:p>
            <a:pPr marL="1143000" lvl="2" indent="-228600">
              <a:spcBef>
                <a:spcPts val="500"/>
              </a:spcBef>
              <a:buFontTx/>
              <a:buChar char="▪"/>
            </a:pPr>
            <a:r>
              <a:t>Normal</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ontent Placeholder 2"/>
          <p:cNvSpPr txBox="1">
            <a:spLocks noGrp="1"/>
          </p:cNvSpPr>
          <p:nvPr>
            <p:ph type="body" idx="1"/>
          </p:nvPr>
        </p:nvSpPr>
        <p:spPr>
          <a:xfrm>
            <a:off x="983226" y="914400"/>
            <a:ext cx="10156722" cy="4876800"/>
          </a:xfrm>
          <a:prstGeom prst="rect">
            <a:avLst/>
          </a:prstGeom>
        </p:spPr>
        <p:txBody>
          <a:bodyPr/>
          <a:lstStyle/>
          <a:p>
            <a:pPr marL="457200" indent="-457200">
              <a:buFontTx/>
              <a:buAutoNum type="arabicPeriod" startAt="6"/>
              <a:defRPr sz="2800"/>
            </a:pPr>
            <a:r>
              <a:t>X-ray mouth</a:t>
            </a:r>
          </a:p>
          <a:p>
            <a:pPr lvl="1">
              <a:spcBef>
                <a:spcPts val="500"/>
              </a:spcBef>
              <a:buFontTx/>
              <a:buChar char="▪"/>
              <a:defRPr sz="2800"/>
            </a:pPr>
            <a:r>
              <a:t>Dental or mandibular fracture</a:t>
            </a:r>
          </a:p>
          <a:p>
            <a:pPr marL="457200" indent="-457200">
              <a:buFontTx/>
              <a:buAutoNum type="arabicPeriod" startAt="6"/>
              <a:defRPr sz="2800"/>
            </a:pPr>
            <a:r>
              <a:t>Forensic dental referral</a:t>
            </a:r>
          </a:p>
          <a:p>
            <a:pPr lvl="1">
              <a:spcBef>
                <a:spcPts val="500"/>
              </a:spcBef>
              <a:buFontTx/>
              <a:buChar char="▪"/>
              <a:defRPr sz="2800"/>
            </a:pPr>
            <a:r>
              <a:t>May identify perpetrator</a:t>
            </a:r>
          </a:p>
          <a:p>
            <a:pPr marL="457200" indent="-457200">
              <a:buFontTx/>
              <a:buAutoNum type="arabicPeriod" startAt="6"/>
              <a:defRPr sz="2800"/>
            </a:pPr>
            <a:r>
              <a:t>Forensic swabs for DNA</a:t>
            </a:r>
          </a:p>
          <a:p>
            <a:pPr lvl="1">
              <a:spcBef>
                <a:spcPts val="500"/>
              </a:spcBef>
              <a:buFontTx/>
              <a:buChar char="▪"/>
              <a:defRPr sz="2800"/>
            </a:pPr>
            <a:r>
              <a:t>May identify perpetrator</a:t>
            </a:r>
          </a:p>
          <a:p>
            <a:pPr marL="457200" indent="-457200">
              <a:buFontTx/>
              <a:buAutoNum type="arabicPeriod" startAt="6"/>
              <a:defRPr sz="2800"/>
            </a:pPr>
            <a:r>
              <a:t>Toxicology testing</a:t>
            </a:r>
          </a:p>
          <a:p>
            <a:pPr lvl="1">
              <a:spcBef>
                <a:spcPts val="500"/>
              </a:spcBef>
              <a:buFontTx/>
              <a:buChar char="▪"/>
              <a:defRPr sz="2800"/>
            </a:pPr>
            <a:r>
              <a:t>Positive for specific agent used</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71099" y="324408"/>
            <a:ext cx="10241281" cy="7468464"/>
          </a:xfrm>
        </p:spPr>
        <p:txBody>
          <a:bodyPr>
            <a:normAutofit fontScale="85000" lnSpcReduction="20000"/>
          </a:bodyPr>
          <a:lstStyle/>
          <a:p>
            <a:pPr marL="0" indent="0" algn="ctr">
              <a:buNone/>
            </a:pPr>
            <a:r>
              <a:rPr lang="en-US" sz="5900" b="1" dirty="0"/>
              <a:t>Differential </a:t>
            </a:r>
            <a:r>
              <a:rPr lang="en-US" sz="5900" b="1" dirty="0" smtClean="0"/>
              <a:t>diagnosis</a:t>
            </a:r>
          </a:p>
          <a:p>
            <a:pPr marL="0" indent="0">
              <a:buNone/>
            </a:pPr>
            <a:endParaRPr lang="en-US" sz="3200" dirty="0" smtClean="0"/>
          </a:p>
          <a:p>
            <a:r>
              <a:rPr lang="en-US" sz="3200" dirty="0"/>
              <a:t>Work-up for physical abuse includes evaluation for occult injury as well as medical conditions that can mimic physical abuse. Children younger than 2 years with suspected physical abuse should undergo a skeletal survey looking for occult or healing fractures. Infants presenting with </a:t>
            </a:r>
            <a:r>
              <a:rPr lang="en-US" sz="3200" dirty="0" err="1"/>
              <a:t>extracranial</a:t>
            </a:r>
            <a:r>
              <a:rPr lang="en-US" sz="3200" dirty="0"/>
              <a:t> injuries may have occult head trauma, and therefore </a:t>
            </a:r>
            <a:r>
              <a:rPr lang="en-US" sz="3200" dirty="0" err="1"/>
              <a:t>neuro</a:t>
            </a:r>
            <a:r>
              <a:rPr lang="en-US" sz="3200" dirty="0"/>
              <a:t>-imaging may be indicated. Laboratory tests including </a:t>
            </a:r>
            <a:r>
              <a:rPr lang="en-US" sz="3200" dirty="0" err="1"/>
              <a:t>ami-notransferase</a:t>
            </a:r>
            <a:r>
              <a:rPr lang="en-US" sz="3200" dirty="0"/>
              <a:t> and aspartate aminotransferase can be used to screen for occult abdominal </a:t>
            </a:r>
            <a:r>
              <a:rPr lang="en-US" sz="3200" dirty="0" smtClean="0"/>
              <a:t>injury. </a:t>
            </a:r>
            <a:r>
              <a:rPr lang="en-US" sz="3200" dirty="0"/>
              <a:t>Some medical conditions can be mistaken for abuse, emphasizing the need for careful, objective evaluation of all children</a:t>
            </a:r>
            <a:r>
              <a:rPr lang="en-US" sz="3200" dirty="0" smtClean="0"/>
              <a:t>.</a:t>
            </a:r>
            <a:endParaRPr lang="en-US" sz="3200" dirty="0"/>
          </a:p>
          <a:p>
            <a:pPr marL="0" indent="0">
              <a:buNone/>
            </a:pPr>
            <a:r>
              <a:rPr lang="en-US" sz="3200" dirty="0"/>
              <a:t/>
            </a:r>
            <a:br>
              <a:rPr lang="en-US" sz="3200" dirty="0"/>
            </a:br>
            <a:endParaRPr lang="en-US" sz="3200" dirty="0"/>
          </a:p>
        </p:txBody>
      </p:sp>
    </p:spTree>
    <p:extLst>
      <p:ext uri="{BB962C8B-B14F-4D97-AF65-F5344CB8AC3E}">
        <p14:creationId xmlns:p14="http://schemas.microsoft.com/office/powerpoint/2010/main" val="266661396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1"/>
          <p:cNvSpPr txBox="1">
            <a:spLocks noGrp="1"/>
          </p:cNvSpPr>
          <p:nvPr>
            <p:ph type="title"/>
          </p:nvPr>
        </p:nvSpPr>
        <p:spPr>
          <a:xfrm>
            <a:off x="2324100" y="152400"/>
            <a:ext cx="7543800" cy="762000"/>
          </a:xfrm>
          <a:prstGeom prst="rect">
            <a:avLst/>
          </a:prstGeom>
        </p:spPr>
        <p:txBody>
          <a:bodyPr/>
          <a:lstStyle>
            <a:lvl1pPr algn="ctr">
              <a:defRPr sz="3200"/>
            </a:lvl1pPr>
          </a:lstStyle>
          <a:p>
            <a:r>
              <a:rPr dirty="0"/>
              <a:t>Differential diagnosis</a:t>
            </a:r>
          </a:p>
        </p:txBody>
      </p:sp>
      <p:sp>
        <p:nvSpPr>
          <p:cNvPr id="244" name="Content Placeholder 2"/>
          <p:cNvSpPr txBox="1">
            <a:spLocks noGrp="1"/>
          </p:cNvSpPr>
          <p:nvPr>
            <p:ph type="body" idx="1"/>
          </p:nvPr>
        </p:nvSpPr>
        <p:spPr>
          <a:xfrm>
            <a:off x="481780" y="1219200"/>
            <a:ext cx="11169447" cy="4800600"/>
          </a:xfrm>
          <a:prstGeom prst="rect">
            <a:avLst/>
          </a:prstGeom>
        </p:spPr>
        <p:txBody>
          <a:bodyPr>
            <a:normAutofit lnSpcReduction="10000"/>
          </a:bodyPr>
          <a:lstStyle/>
          <a:p>
            <a:pPr marL="457200" indent="-457200">
              <a:lnSpc>
                <a:spcPct val="96000"/>
              </a:lnSpc>
              <a:buFontTx/>
              <a:buAutoNum type="arabicPeriod"/>
              <a:defRPr sz="2500" b="1"/>
            </a:pPr>
            <a:r>
              <a:rPr dirty="0"/>
              <a:t>Coagulopathy</a:t>
            </a:r>
            <a:endParaRPr sz="1800" dirty="0"/>
          </a:p>
          <a:p>
            <a:pPr lvl="1">
              <a:lnSpc>
                <a:spcPct val="96000"/>
              </a:lnSpc>
              <a:spcBef>
                <a:spcPts val="500"/>
              </a:spcBef>
              <a:buFontTx/>
              <a:buChar char="▪"/>
              <a:defRPr sz="2500"/>
            </a:pPr>
            <a:r>
              <a:rPr dirty="0"/>
              <a:t>CBC, platelet function tests, </a:t>
            </a:r>
            <a:r>
              <a:rPr dirty="0" err="1"/>
              <a:t>prothrombin</a:t>
            </a:r>
            <a:r>
              <a:rPr dirty="0"/>
              <a:t> time (PT), prolonged thrombin time, thrombin, fibrinogen, von </a:t>
            </a:r>
            <a:r>
              <a:rPr dirty="0" err="1"/>
              <a:t>Willebrand</a:t>
            </a:r>
            <a:r>
              <a:rPr dirty="0"/>
              <a:t> factor and other clotting factor assays help identify the etiology.</a:t>
            </a:r>
            <a:endParaRPr sz="2800" b="1" dirty="0"/>
          </a:p>
          <a:p>
            <a:pPr marL="457200" indent="-457200">
              <a:lnSpc>
                <a:spcPct val="96000"/>
              </a:lnSpc>
              <a:buFontTx/>
              <a:buAutoNum type="arabicPeriod"/>
              <a:defRPr sz="2500" b="1"/>
            </a:pPr>
            <a:r>
              <a:rPr dirty="0" err="1"/>
              <a:t>Osteogenesis</a:t>
            </a:r>
            <a:r>
              <a:rPr dirty="0"/>
              <a:t> </a:t>
            </a:r>
            <a:r>
              <a:rPr dirty="0" err="1"/>
              <a:t>imperfecta</a:t>
            </a:r>
            <a:endParaRPr sz="1800" dirty="0"/>
          </a:p>
          <a:p>
            <a:pPr lvl="1">
              <a:lnSpc>
                <a:spcPct val="96000"/>
              </a:lnSpc>
              <a:spcBef>
                <a:spcPts val="500"/>
              </a:spcBef>
              <a:buFontTx/>
              <a:buChar char="▪"/>
              <a:defRPr sz="2500"/>
            </a:pPr>
            <a:r>
              <a:rPr dirty="0"/>
              <a:t>Type I and type IV. Type I frequently has associated blue sclera.  Type II (lethal) and type III (severe, progressively deforming) OI: </a:t>
            </a:r>
            <a:r>
              <a:rPr dirty="0" smtClean="0"/>
              <a:t>diagnosed </a:t>
            </a:r>
            <a:r>
              <a:rPr dirty="0"/>
              <a:t>clinically and </a:t>
            </a:r>
            <a:r>
              <a:rPr dirty="0" err="1" smtClean="0"/>
              <a:t>radiologically</a:t>
            </a:r>
            <a:endParaRPr sz="2800" b="1" dirty="0"/>
          </a:p>
          <a:p>
            <a:pPr marL="457200" indent="-457200">
              <a:lnSpc>
                <a:spcPct val="96000"/>
              </a:lnSpc>
              <a:buFontTx/>
              <a:buAutoNum type="arabicPeriod"/>
              <a:defRPr sz="2500" b="1"/>
            </a:pPr>
            <a:r>
              <a:rPr dirty="0"/>
              <a:t>Rickets of </a:t>
            </a:r>
            <a:r>
              <a:rPr dirty="0" smtClean="0"/>
              <a:t>prematurity</a:t>
            </a:r>
            <a:endParaRPr lang="en-US" dirty="0" smtClean="0"/>
          </a:p>
          <a:p>
            <a:pPr lvl="1">
              <a:lnSpc>
                <a:spcPct val="96000"/>
              </a:lnSpc>
              <a:spcBef>
                <a:spcPts val="500"/>
              </a:spcBef>
              <a:buFontTx/>
              <a:buChar char="▪"/>
              <a:defRPr sz="2500"/>
            </a:pPr>
            <a:r>
              <a:rPr lang="en-US" sz="2500" dirty="0"/>
              <a:t> a reduction in bone mineral content which may occur 4 - 6 weeks after preterm </a:t>
            </a:r>
            <a:r>
              <a:rPr lang="en-US" sz="2500" dirty="0" smtClean="0"/>
              <a:t>birth</a:t>
            </a:r>
          </a:p>
          <a:p>
            <a:pPr lvl="1">
              <a:lnSpc>
                <a:spcPct val="96000"/>
              </a:lnSpc>
              <a:spcBef>
                <a:spcPts val="500"/>
              </a:spcBef>
              <a:buFontTx/>
              <a:buChar char="▪"/>
              <a:defRPr sz="2500"/>
            </a:pPr>
            <a:r>
              <a:rPr dirty="0" smtClean="0"/>
              <a:t>Clinical  </a:t>
            </a:r>
            <a:r>
              <a:rPr dirty="0"/>
              <a:t>diagnosis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ontent Placeholder 2"/>
          <p:cNvSpPr txBox="1">
            <a:spLocks noGrp="1"/>
          </p:cNvSpPr>
          <p:nvPr>
            <p:ph type="body" idx="1"/>
          </p:nvPr>
        </p:nvSpPr>
        <p:spPr>
          <a:xfrm>
            <a:off x="835742" y="685800"/>
            <a:ext cx="10609006" cy="5410200"/>
          </a:xfrm>
          <a:prstGeom prst="rect">
            <a:avLst/>
          </a:prstGeom>
        </p:spPr>
        <p:txBody>
          <a:bodyPr>
            <a:normAutofit fontScale="92500" lnSpcReduction="20000"/>
          </a:bodyPr>
          <a:lstStyle/>
          <a:p>
            <a:pPr marL="457200" indent="-457200">
              <a:buFontTx/>
              <a:buAutoNum type="arabicPeriod" startAt="4"/>
              <a:defRPr sz="2800" b="1"/>
            </a:pPr>
            <a:endParaRPr dirty="0"/>
          </a:p>
          <a:p>
            <a:pPr marL="457200" indent="-457200">
              <a:buFontTx/>
              <a:buAutoNum type="arabicPeriod" startAt="4"/>
              <a:defRPr sz="2500" b="1"/>
            </a:pPr>
            <a:r>
              <a:rPr dirty="0" err="1" smtClean="0"/>
              <a:t>Phytophotodermatitis</a:t>
            </a:r>
            <a:endParaRPr sz="1800" dirty="0"/>
          </a:p>
          <a:p>
            <a:pPr lvl="1">
              <a:spcBef>
                <a:spcPts val="500"/>
              </a:spcBef>
              <a:buFontTx/>
              <a:buChar char="▪"/>
              <a:defRPr sz="2500"/>
            </a:pPr>
            <a:r>
              <a:rPr lang="en-US" sz="2500" dirty="0" smtClean="0"/>
              <a:t>cutaneous </a:t>
            </a:r>
            <a:r>
              <a:rPr lang="en-US" sz="2500" dirty="0"/>
              <a:t>phototoxic inflammatory eruption resulting from contact with light-sensitizing botanical </a:t>
            </a:r>
            <a:r>
              <a:rPr lang="en-US" sz="2500" dirty="0" smtClean="0"/>
              <a:t>substances </a:t>
            </a:r>
            <a:r>
              <a:rPr lang="en-US" sz="2500" dirty="0"/>
              <a:t>and long-wave ultraviolet </a:t>
            </a:r>
            <a:r>
              <a:rPr lang="en-US" sz="2500" dirty="0" err="1" smtClean="0"/>
              <a:t>A,The</a:t>
            </a:r>
            <a:r>
              <a:rPr lang="en-US" sz="2500" dirty="0" smtClean="0"/>
              <a:t> </a:t>
            </a:r>
            <a:r>
              <a:rPr lang="en-US" sz="2500" dirty="0"/>
              <a:t>areas affected become acutely red, and often blister</a:t>
            </a:r>
            <a:endParaRPr lang="en-US" dirty="0" smtClean="0"/>
          </a:p>
          <a:p>
            <a:pPr lvl="1">
              <a:spcBef>
                <a:spcPts val="500"/>
              </a:spcBef>
              <a:buFontTx/>
              <a:buChar char="▪"/>
              <a:defRPr sz="2500"/>
            </a:pPr>
            <a:r>
              <a:rPr dirty="0" smtClean="0"/>
              <a:t>Clinical </a:t>
            </a:r>
            <a:r>
              <a:rPr dirty="0"/>
              <a:t>diagnosis</a:t>
            </a:r>
            <a:endParaRPr sz="2800" b="1" dirty="0"/>
          </a:p>
          <a:p>
            <a:pPr marL="457200" indent="-457200">
              <a:buFontTx/>
              <a:buAutoNum type="arabicPeriod" startAt="4"/>
              <a:defRPr sz="2500" b="1"/>
            </a:pPr>
            <a:r>
              <a:rPr dirty="0"/>
              <a:t>Impetigo</a:t>
            </a:r>
            <a:endParaRPr sz="1800" dirty="0"/>
          </a:p>
          <a:p>
            <a:pPr lvl="1">
              <a:spcBef>
                <a:spcPts val="500"/>
              </a:spcBef>
              <a:buFontTx/>
              <a:buChar char="▪"/>
              <a:defRPr sz="2500"/>
            </a:pPr>
            <a:r>
              <a:rPr dirty="0"/>
              <a:t>Skin swap</a:t>
            </a:r>
            <a:endParaRPr sz="2800" b="1" dirty="0"/>
          </a:p>
          <a:p>
            <a:pPr marL="457200" indent="-457200">
              <a:buFontTx/>
              <a:buAutoNum type="arabicPeriod" startAt="4"/>
              <a:defRPr sz="2500" b="1"/>
            </a:pPr>
            <a:r>
              <a:rPr dirty="0"/>
              <a:t>Mongolian blue spot</a:t>
            </a:r>
            <a:endParaRPr sz="1800" dirty="0"/>
          </a:p>
          <a:p>
            <a:pPr lvl="1">
              <a:spcBef>
                <a:spcPts val="500"/>
              </a:spcBef>
              <a:buFontTx/>
              <a:buChar char="▪"/>
              <a:defRPr sz="2500"/>
            </a:pPr>
            <a:r>
              <a:rPr dirty="0"/>
              <a:t>Clinical  diagnosis</a:t>
            </a:r>
            <a:endParaRPr sz="2800" b="1" dirty="0"/>
          </a:p>
          <a:p>
            <a:pPr marL="457200" indent="-457200">
              <a:buFontTx/>
              <a:buAutoNum type="arabicPeriod" startAt="4"/>
              <a:defRPr sz="2500" b="1"/>
            </a:pPr>
            <a:r>
              <a:rPr dirty="0"/>
              <a:t>Coining</a:t>
            </a:r>
            <a:endParaRPr sz="1800" dirty="0"/>
          </a:p>
          <a:p>
            <a:pPr lvl="1">
              <a:spcBef>
                <a:spcPts val="500"/>
              </a:spcBef>
              <a:buFontTx/>
              <a:buChar char="▪"/>
              <a:defRPr sz="2500"/>
            </a:pPr>
            <a:r>
              <a:rPr dirty="0"/>
              <a:t>Linear marks found on the back or chest and diagnosed clinically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نص 2"/>
          <p:cNvSpPr>
            <a:spLocks noGrp="1"/>
          </p:cNvSpPr>
          <p:nvPr>
            <p:ph type="body" idx="1"/>
          </p:nvPr>
        </p:nvSpPr>
        <p:spPr/>
        <p:txBody>
          <a:bodyPr/>
          <a:lstStyle/>
          <a:p>
            <a:r>
              <a:rPr lang="en-US" dirty="0"/>
              <a:t>The management of child abuse includes medical treatment for injuries and infections, and careful medical documentation of verbal statements and findings. Photographic documentation of physical examination </a:t>
            </a:r>
            <a:r>
              <a:rPr lang="en-US" dirty="0" err="1"/>
              <a:t>hindings</a:t>
            </a:r>
            <a:r>
              <a:rPr lang="en-US" dirty="0"/>
              <a:t> can be helpful when possible.</a:t>
            </a:r>
          </a:p>
          <a:p>
            <a:r>
              <a:rPr lang="en-US" dirty="0"/>
              <a:t/>
            </a:r>
            <a:br>
              <a:rPr lang="en-US" dirty="0"/>
            </a:br>
            <a:r>
              <a:rPr lang="en-US" dirty="0"/>
              <a:t>Medical providers play a role in preventing child abuse and its consequences through interventions and referrals that strengthen and educate families, recognition of abuse and mandated reporting, as well as through trauma-informed management of children who have experienced child mal-treatment.</a:t>
            </a:r>
          </a:p>
          <a:p>
            <a:r>
              <a:rPr lang="en-US" dirty="0"/>
              <a:t/>
            </a:r>
            <a:br>
              <a:rPr lang="en-US" dirty="0"/>
            </a:br>
            <a:endParaRPr lang="en-US" dirty="0"/>
          </a:p>
        </p:txBody>
      </p:sp>
    </p:spTree>
    <p:extLst>
      <p:ext uri="{BB962C8B-B14F-4D97-AF65-F5344CB8AC3E}">
        <p14:creationId xmlns:p14="http://schemas.microsoft.com/office/powerpoint/2010/main" val="269336345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298" y="0"/>
            <a:ext cx="6469404" cy="6858000"/>
          </a:xfrm>
          <a:prstGeom prst="rect">
            <a:avLst/>
          </a:prstGeom>
        </p:spPr>
      </p:pic>
    </p:spTree>
    <p:extLst>
      <p:ext uri="{BB962C8B-B14F-4D97-AF65-F5344CB8AC3E}">
        <p14:creationId xmlns:p14="http://schemas.microsoft.com/office/powerpoint/2010/main" val="75882671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عنوان 1"/>
          <p:cNvSpPr txBox="1">
            <a:spLocks noGrp="1"/>
          </p:cNvSpPr>
          <p:nvPr>
            <p:ph type="title"/>
          </p:nvPr>
        </p:nvSpPr>
        <p:spPr>
          <a:xfrm>
            <a:off x="292358" y="1160018"/>
            <a:ext cx="11607284" cy="4537964"/>
          </a:xfrm>
          <a:prstGeom prst="rect">
            <a:avLst/>
          </a:prstGeom>
        </p:spPr>
        <p:txBody>
          <a:bodyPr/>
          <a:lstStyle/>
          <a:p>
            <a:pPr algn="ctr" defTabSz="832104">
              <a:defRPr sz="13559" spc="637"/>
            </a:pPr>
            <a:r>
              <a:t>THANK </a:t>
            </a:r>
            <a:br/>
            <a:r>
              <a:t>YOU</a:t>
            </a:r>
            <a:br/>
            <a:r>
              <a:rPr sz="2275" b="0"/>
              <a:t>FOR BEING EFFECTIVLY ATTENTIVE!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1"/>
          <p:cNvSpPr txBox="1">
            <a:spLocks noGrp="1"/>
          </p:cNvSpPr>
          <p:nvPr>
            <p:ph type="body" idx="1"/>
          </p:nvPr>
        </p:nvSpPr>
        <p:spPr>
          <a:xfrm>
            <a:off x="560438" y="850708"/>
            <a:ext cx="11051459" cy="5872546"/>
          </a:xfrm>
          <a:prstGeom prst="rect">
            <a:avLst/>
          </a:prstGeom>
        </p:spPr>
        <p:txBody>
          <a:bodyPr/>
          <a:lstStyle/>
          <a:p>
            <a:pPr>
              <a:defRPr sz="2400"/>
            </a:pPr>
            <a:r>
              <a:t>There is no specific etiologic factor of child abuse; causes and risk factors are multifactorial:</a:t>
            </a:r>
          </a:p>
          <a:p>
            <a:pPr marL="457200" indent="-457200">
              <a:buFontTx/>
              <a:buAutoNum type="alphaUcPeriod"/>
              <a:defRPr sz="2400" b="1"/>
            </a:pPr>
            <a:r>
              <a:t>Parental</a:t>
            </a:r>
            <a:r>
              <a:rPr b="0"/>
              <a:t> (or caregiver) risk factors:</a:t>
            </a:r>
          </a:p>
          <a:p>
            <a:pPr marL="1024127" lvl="1" indent="-457200">
              <a:spcBef>
                <a:spcPts val="500"/>
              </a:spcBef>
              <a:buFontTx/>
              <a:buAutoNum type="arabicPeriod"/>
            </a:pPr>
            <a:r>
              <a:t> Poor socioeconomic status </a:t>
            </a:r>
          </a:p>
          <a:p>
            <a:pPr marL="1024127" lvl="1" indent="-457200">
              <a:spcBef>
                <a:spcPts val="500"/>
              </a:spcBef>
              <a:buFontTx/>
              <a:buAutoNum type="arabicPeriod"/>
            </a:pPr>
            <a:r>
              <a:t> Inadequate child care and poor parental education</a:t>
            </a:r>
          </a:p>
          <a:p>
            <a:pPr marL="1024127" lvl="1" indent="-457200">
              <a:spcBef>
                <a:spcPts val="500"/>
              </a:spcBef>
              <a:buFontTx/>
              <a:buAutoNum type="arabicPeriod"/>
            </a:pPr>
            <a:r>
              <a:t> Psychological problems </a:t>
            </a:r>
          </a:p>
          <a:p>
            <a:pPr marL="1024127" lvl="1" indent="-457200">
              <a:spcBef>
                <a:spcPts val="500"/>
              </a:spcBef>
              <a:buFontTx/>
              <a:buAutoNum type="arabicPeriod"/>
            </a:pPr>
            <a:r>
              <a:t> Substance abuse</a:t>
            </a:r>
          </a:p>
          <a:p>
            <a:pPr marL="1024127" lvl="1" indent="-457200">
              <a:spcBef>
                <a:spcPts val="500"/>
              </a:spcBef>
              <a:buFontTx/>
              <a:buAutoNum type="arabicPeriod"/>
            </a:pPr>
            <a:r>
              <a:t>Unmet emotional needs on the part of the parent or caregiver may predispose toward neglect of a child</a:t>
            </a:r>
          </a:p>
          <a:p>
            <a:pPr marL="1024127" lvl="1" indent="-457200">
              <a:spcBef>
                <a:spcPts val="500"/>
              </a:spcBef>
              <a:buFontTx/>
              <a:buAutoNum type="arabicPeriod"/>
            </a:pPr>
            <a:r>
              <a:t>Lack of parenting knowledge may lead to unrealistic expectations of the child</a:t>
            </a:r>
          </a:p>
          <a:p>
            <a:pPr marL="1024127" lvl="1" indent="-457200">
              <a:spcBef>
                <a:spcPts val="500"/>
              </a:spcBef>
              <a:buFontTx/>
              <a:buAutoNum type="arabicPeriod"/>
            </a:pPr>
            <a:r>
              <a:t>Parental or caregiver exposure to maltreatment as a child </a:t>
            </a:r>
          </a:p>
          <a:p>
            <a:pPr marL="1024127" lvl="1" indent="-457200">
              <a:spcBef>
                <a:spcPts val="500"/>
              </a:spcBef>
              <a:buFontTx/>
              <a:buAutoNum type="arabicPeriod"/>
            </a:pPr>
            <a:r>
              <a:t>This is thought to be due to sex-role stereotypes and a repetition of a pattern of violence</a:t>
            </a:r>
          </a:p>
        </p:txBody>
      </p:sp>
      <p:sp>
        <p:nvSpPr>
          <p:cNvPr id="115" name="Title 2"/>
          <p:cNvSpPr txBox="1">
            <a:spLocks noGrp="1"/>
          </p:cNvSpPr>
          <p:nvPr>
            <p:ph type="title"/>
          </p:nvPr>
        </p:nvSpPr>
        <p:spPr>
          <a:xfrm>
            <a:off x="1981200" y="134745"/>
            <a:ext cx="8229600" cy="715964"/>
          </a:xfrm>
          <a:prstGeom prst="rect">
            <a:avLst/>
          </a:prstGeom>
        </p:spPr>
        <p:txBody>
          <a:bodyPr/>
          <a:lstStyle>
            <a:lvl1pPr algn="ctr"/>
          </a:lstStyle>
          <a:p>
            <a:r>
              <a:t>Etiology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1"/>
          <p:cNvSpPr txBox="1">
            <a:spLocks noGrp="1"/>
          </p:cNvSpPr>
          <p:nvPr>
            <p:ph type="body" idx="1"/>
          </p:nvPr>
        </p:nvSpPr>
        <p:spPr>
          <a:xfrm>
            <a:off x="609108" y="796313"/>
            <a:ext cx="10973783" cy="5265373"/>
          </a:xfrm>
          <a:prstGeom prst="rect">
            <a:avLst/>
          </a:prstGeom>
        </p:spPr>
        <p:txBody>
          <a:bodyPr/>
          <a:lstStyle/>
          <a:p>
            <a:pPr marL="514350" indent="-514350">
              <a:buFontTx/>
              <a:buAutoNum type="alphaUcPeriod" startAt="2"/>
              <a:defRPr sz="3200" b="1"/>
            </a:pPr>
            <a:r>
              <a:t>Child</a:t>
            </a:r>
            <a:r>
              <a:rPr b="0"/>
              <a:t> risk factors: </a:t>
            </a:r>
          </a:p>
          <a:p>
            <a:pPr marL="971550" lvl="1" indent="-514350">
              <a:spcBef>
                <a:spcPts val="500"/>
              </a:spcBef>
              <a:buFontTx/>
              <a:buAutoNum type="arabicPeriod"/>
              <a:defRPr sz="2800"/>
            </a:pPr>
            <a:r>
              <a:t>Children with mental or physical health problems</a:t>
            </a:r>
          </a:p>
          <a:p>
            <a:pPr marL="971550" lvl="1" indent="-514350">
              <a:spcBef>
                <a:spcPts val="500"/>
              </a:spcBef>
              <a:buFontTx/>
              <a:buAutoNum type="arabicPeriod"/>
              <a:defRPr sz="2800"/>
            </a:pPr>
            <a:r>
              <a:t>Children with disabilities </a:t>
            </a:r>
          </a:p>
          <a:p>
            <a:pPr marL="971550" lvl="1" indent="-514350">
              <a:spcBef>
                <a:spcPts val="500"/>
              </a:spcBef>
              <a:buFontTx/>
              <a:buAutoNum type="arabicPeriod"/>
              <a:defRPr sz="2800"/>
            </a:pPr>
            <a:r>
              <a:t>Low birth weight</a:t>
            </a:r>
          </a:p>
          <a:p>
            <a:pPr marL="971550" lvl="1" indent="-514350">
              <a:spcBef>
                <a:spcPts val="500"/>
              </a:spcBef>
              <a:buFontTx/>
              <a:buAutoNum type="arabicPeriod"/>
              <a:defRPr sz="2800"/>
            </a:pPr>
            <a:r>
              <a:t>Excessive crying and/or frequent tantrums</a:t>
            </a:r>
          </a:p>
          <a:p>
            <a:pPr marL="971550" lvl="1" indent="-514350">
              <a:spcBef>
                <a:spcPts val="500"/>
              </a:spcBef>
              <a:buFontTx/>
              <a:buAutoNum type="arabicPeriod"/>
              <a:defRPr sz="2800"/>
            </a:pPr>
            <a:r>
              <a:t>Twins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ontent Placeholder 1"/>
          <p:cNvSpPr txBox="1">
            <a:spLocks noGrp="1"/>
          </p:cNvSpPr>
          <p:nvPr>
            <p:ph type="body" idx="1"/>
          </p:nvPr>
        </p:nvSpPr>
        <p:spPr>
          <a:xfrm>
            <a:off x="196643" y="875071"/>
            <a:ext cx="11995357" cy="5525730"/>
          </a:xfrm>
          <a:prstGeom prst="rect">
            <a:avLst/>
          </a:prstGeom>
        </p:spPr>
        <p:txBody>
          <a:bodyPr/>
          <a:lstStyle/>
          <a:p>
            <a:pPr marL="514350" indent="-514350">
              <a:lnSpc>
                <a:spcPct val="108000"/>
              </a:lnSpc>
              <a:buFontTx/>
              <a:buAutoNum type="arabicPeriod"/>
              <a:defRPr sz="2400" b="1"/>
            </a:pPr>
            <a:r>
              <a:t>Physical abuse </a:t>
            </a:r>
          </a:p>
          <a:p>
            <a:pPr lvl="1">
              <a:lnSpc>
                <a:spcPct val="108000"/>
              </a:lnSpc>
              <a:spcBef>
                <a:spcPts val="500"/>
              </a:spcBef>
              <a:buFontTx/>
              <a:buChar char="▪"/>
              <a:defRPr sz="2200"/>
            </a:pPr>
            <a:r>
              <a:t>May involve causing physical harm by hitting, shaking, burning, smothering, poisoning, biting, or throwing the child. </a:t>
            </a:r>
          </a:p>
          <a:p>
            <a:pPr lvl="1">
              <a:lnSpc>
                <a:spcPct val="108000"/>
              </a:lnSpc>
              <a:spcBef>
                <a:spcPts val="500"/>
              </a:spcBef>
              <a:buFontTx/>
              <a:buChar char="▪"/>
              <a:defRPr sz="2200"/>
            </a:pPr>
            <a:r>
              <a:t>Injuries sustained by physical abuse may include bruises, fractures, burns, oral injuries, bites, head and spinal injuries, and abdominal injuries.</a:t>
            </a:r>
          </a:p>
          <a:p>
            <a:pPr lvl="1">
              <a:lnSpc>
                <a:spcPct val="108000"/>
              </a:lnSpc>
              <a:spcBef>
                <a:spcPts val="500"/>
              </a:spcBef>
              <a:buFontTx/>
              <a:buChar char="▪"/>
              <a:defRPr sz="2200"/>
            </a:pPr>
            <a:r>
              <a:t>The challenge for the clinician is to distinguish inflicted injuries from accidental injuries.</a:t>
            </a:r>
          </a:p>
          <a:p>
            <a:pPr marL="457200" indent="-457200">
              <a:lnSpc>
                <a:spcPct val="108000"/>
              </a:lnSpc>
              <a:buFontTx/>
              <a:buAutoNum type="arabicPeriod"/>
              <a:defRPr sz="2400" b="1"/>
            </a:pPr>
            <a:r>
              <a:t>Emotional abuse </a:t>
            </a:r>
          </a:p>
          <a:p>
            <a:pPr lvl="1">
              <a:lnSpc>
                <a:spcPct val="108000"/>
              </a:lnSpc>
              <a:spcBef>
                <a:spcPts val="500"/>
              </a:spcBef>
              <a:buFontTx/>
              <a:buChar char="▪"/>
              <a:defRPr sz="2200"/>
            </a:pPr>
            <a:r>
              <a:t>This may involve conveying to the child that they are worthless, unloved, inadequate, or valued only as long as they meet the needs of another person. overprotection and limitation of exploration and learning, or preventing the child from participating in normal social interaction.</a:t>
            </a:r>
          </a:p>
          <a:p>
            <a:pPr lvl="1">
              <a:lnSpc>
                <a:spcPct val="108000"/>
              </a:lnSpc>
              <a:spcBef>
                <a:spcPts val="500"/>
              </a:spcBef>
              <a:buFontTx/>
              <a:buChar char="▪"/>
              <a:defRPr sz="2200"/>
            </a:pPr>
            <a:r>
              <a:t>Any serious bullying, causing a child to feel frightened or in danger, or the exploitation of the child.</a:t>
            </a:r>
          </a:p>
        </p:txBody>
      </p:sp>
      <p:sp>
        <p:nvSpPr>
          <p:cNvPr id="120" name="Title 2"/>
          <p:cNvSpPr txBox="1">
            <a:spLocks noGrp="1"/>
          </p:cNvSpPr>
          <p:nvPr>
            <p:ph type="title"/>
          </p:nvPr>
        </p:nvSpPr>
        <p:spPr>
          <a:xfrm>
            <a:off x="975359" y="255638"/>
            <a:ext cx="10241282" cy="800937"/>
          </a:xfrm>
          <a:prstGeom prst="rect">
            <a:avLst/>
          </a:prstGeom>
        </p:spPr>
        <p:txBody>
          <a:bodyPr/>
          <a:lstStyle>
            <a:lvl1pPr algn="ctr"/>
          </a:lstStyle>
          <a:p>
            <a:r>
              <a:t>classification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ontent Placeholder 1"/>
          <p:cNvSpPr txBox="1">
            <a:spLocks noGrp="1"/>
          </p:cNvSpPr>
          <p:nvPr>
            <p:ph type="body" idx="1"/>
          </p:nvPr>
        </p:nvSpPr>
        <p:spPr>
          <a:xfrm>
            <a:off x="648929" y="1"/>
            <a:ext cx="10963951" cy="6420464"/>
          </a:xfrm>
          <a:prstGeom prst="rect">
            <a:avLst/>
          </a:prstGeom>
        </p:spPr>
        <p:txBody>
          <a:bodyPr/>
          <a:lstStyle/>
          <a:p>
            <a:pPr marL="514350" indent="-514350">
              <a:lnSpc>
                <a:spcPct val="96000"/>
              </a:lnSpc>
              <a:buFontTx/>
              <a:buAutoNum type="arabicPeriod" startAt="3"/>
              <a:defRPr sz="2200" b="1"/>
            </a:pPr>
            <a:r>
              <a:t>Sexual abuse </a:t>
            </a:r>
            <a:endParaRPr sz="1700"/>
          </a:p>
          <a:p>
            <a:pPr lvl="1">
              <a:lnSpc>
                <a:spcPct val="96000"/>
              </a:lnSpc>
              <a:spcBef>
                <a:spcPts val="500"/>
              </a:spcBef>
              <a:buFontTx/>
              <a:buChar char="▪"/>
            </a:pPr>
            <a:r>
              <a:t> Sexual abuse involves forcing or enticing a child or young person to take part in sexual activities, including prostitution and pornography, whether or not the child is aware of what is happening.</a:t>
            </a:r>
            <a:endParaRPr sz="1700"/>
          </a:p>
          <a:p>
            <a:pPr lvl="1">
              <a:lnSpc>
                <a:spcPct val="96000"/>
              </a:lnSpc>
              <a:spcBef>
                <a:spcPts val="500"/>
              </a:spcBef>
              <a:buFontTx/>
              <a:buChar char="▪"/>
            </a:pPr>
            <a:r>
              <a:t>Activities may involve physical contact, including penetrative or nonpenetrative acts.</a:t>
            </a:r>
            <a:endParaRPr sz="1700"/>
          </a:p>
          <a:p>
            <a:pPr lvl="1">
              <a:lnSpc>
                <a:spcPct val="96000"/>
              </a:lnSpc>
              <a:spcBef>
                <a:spcPts val="500"/>
              </a:spcBef>
              <a:buFontTx/>
              <a:buChar char="▪"/>
            </a:pPr>
            <a:r>
              <a:t>Actions may include noncontact activities, such as involving children in the viewing or production of sexual images or encouraging children to behave in sexually inappropriate ways.</a:t>
            </a:r>
            <a:endParaRPr sz="1700"/>
          </a:p>
          <a:p>
            <a:pPr marL="514350" indent="-514350">
              <a:lnSpc>
                <a:spcPct val="96000"/>
              </a:lnSpc>
              <a:buFontTx/>
              <a:buAutoNum type="arabicPeriod" startAt="4"/>
              <a:defRPr sz="2200" b="1"/>
            </a:pPr>
            <a:r>
              <a:t>Neglect</a:t>
            </a:r>
            <a:r>
              <a:rPr sz="2700"/>
              <a:t> </a:t>
            </a:r>
            <a:endParaRPr sz="1700"/>
          </a:p>
          <a:p>
            <a:pPr lvl="1">
              <a:lnSpc>
                <a:spcPct val="96000"/>
              </a:lnSpc>
              <a:spcBef>
                <a:spcPts val="500"/>
              </a:spcBef>
              <a:buFontTx/>
              <a:buChar char="▪"/>
            </a:pPr>
            <a:r>
              <a:t>Is the failure to meet the basic physical and/or psychological needs of a child,  It may also include neglect of, or unresponsiveness to, the basic emotional needs and includes failure to Provide adequate food, clothing, and shelter (including exclusion from home or abandonment) </a:t>
            </a:r>
            <a:endParaRPr sz="1700"/>
          </a:p>
          <a:p>
            <a:pPr lvl="1">
              <a:lnSpc>
                <a:spcPct val="96000"/>
              </a:lnSpc>
              <a:spcBef>
                <a:spcPts val="500"/>
              </a:spcBef>
              <a:buFontTx/>
              <a:buChar char="▪"/>
            </a:pPr>
            <a:r>
              <a:t>Protect a child from physical and emotional harm or danger </a:t>
            </a:r>
            <a:endParaRPr sz="1700"/>
          </a:p>
          <a:p>
            <a:pPr lvl="1">
              <a:lnSpc>
                <a:spcPct val="96000"/>
              </a:lnSpc>
              <a:spcBef>
                <a:spcPts val="500"/>
              </a:spcBef>
              <a:buFontTx/>
              <a:buChar char="▪"/>
            </a:pPr>
            <a:r>
              <a:t>Ensure adequate supervision (including the use of inadequate caregivers)</a:t>
            </a:r>
            <a:endParaRPr sz="1700"/>
          </a:p>
          <a:p>
            <a:pPr lvl="1">
              <a:lnSpc>
                <a:spcPct val="96000"/>
              </a:lnSpc>
              <a:spcBef>
                <a:spcPts val="500"/>
              </a:spcBef>
              <a:buFontTx/>
              <a:buChar char="▪"/>
            </a:pPr>
            <a:r>
              <a:t>Ensure access to appropriate medical care or treatment.</a:t>
            </a:r>
            <a:endParaRPr sz="1700"/>
          </a:p>
          <a:p>
            <a:pPr>
              <a:lnSpc>
                <a:spcPct val="96000"/>
              </a:lnSpc>
              <a:buSzTx/>
              <a:buNone/>
            </a:pPr>
            <a:r>
              <a:t>• Neglect may also occur during pregnancy as a result of the mother failing to consider the developing needs of the child.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
          <p:cNvSpPr txBox="1">
            <a:spLocks noGrp="1"/>
          </p:cNvSpPr>
          <p:nvPr>
            <p:ph type="body" idx="1"/>
          </p:nvPr>
        </p:nvSpPr>
        <p:spPr>
          <a:xfrm>
            <a:off x="511276" y="1209368"/>
            <a:ext cx="11061293" cy="5230762"/>
          </a:xfrm>
          <a:prstGeom prst="rect">
            <a:avLst/>
          </a:prstGeom>
        </p:spPr>
        <p:txBody>
          <a:bodyPr/>
          <a:lstStyle/>
          <a:p>
            <a:pPr>
              <a:lnSpc>
                <a:spcPct val="108000"/>
              </a:lnSpc>
              <a:defRPr sz="2400"/>
            </a:pPr>
            <a:r>
              <a:t>Injuries caused by physical abuse such as  bruising, fractures, oral injuries, bites, head and spinal injuries, abdominal injuries, and burns challenges the clinician to distinguish inflicted injuries from those that have occurred accidentally. Finding one or more of the above injuries in a child requires a full further evaluation for other injuries typical of abuse</a:t>
            </a:r>
          </a:p>
          <a:p>
            <a:pPr>
              <a:lnSpc>
                <a:spcPct val="108000"/>
              </a:lnSpc>
              <a:defRPr sz="2400"/>
            </a:pPr>
            <a:r>
              <a:t>Some markers currently used to identify children who should be assessed further for possible abuse or neglect (e.g., repeated presentation, age, injury type)</a:t>
            </a:r>
          </a:p>
          <a:p>
            <a:pPr>
              <a:lnSpc>
                <a:spcPct val="108000"/>
              </a:lnSpc>
              <a:defRPr sz="2400"/>
            </a:pPr>
            <a:r>
              <a:t>Clinical prediction rule, the </a:t>
            </a:r>
            <a:r>
              <a:rPr b="1"/>
              <a:t>TEN-4</a:t>
            </a:r>
            <a:r>
              <a:t> rule, is highly specific and sensitive for identifying high-risk bruising that requires an abuse work up</a:t>
            </a:r>
          </a:p>
          <a:p>
            <a:pPr>
              <a:lnSpc>
                <a:spcPct val="108000"/>
              </a:lnSpc>
              <a:defRPr sz="2400"/>
            </a:pPr>
            <a:r>
              <a:t>A bruise on a child’s torso, ears, neck, or any part of the body of an infant &lt;4 months old (TEN-4) should trigger an abuse evaluation</a:t>
            </a:r>
          </a:p>
        </p:txBody>
      </p:sp>
      <p:sp>
        <p:nvSpPr>
          <p:cNvPr id="125" name="Title 2"/>
          <p:cNvSpPr txBox="1">
            <a:spLocks noGrp="1"/>
          </p:cNvSpPr>
          <p:nvPr>
            <p:ph type="title"/>
          </p:nvPr>
        </p:nvSpPr>
        <p:spPr>
          <a:xfrm>
            <a:off x="161740" y="82338"/>
            <a:ext cx="11868519" cy="817065"/>
          </a:xfrm>
          <a:prstGeom prst="rect">
            <a:avLst/>
          </a:prstGeom>
        </p:spPr>
        <p:txBody>
          <a:bodyPr>
            <a:normAutofit fontScale="90000"/>
          </a:bodyPr>
          <a:lstStyle>
            <a:lvl1pPr algn="ctr"/>
          </a:lstStyle>
          <a:p>
            <a:r>
              <a:t>Step-by-step diagnostic approach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ontent Placeholder 1"/>
          <p:cNvSpPr txBox="1">
            <a:spLocks noGrp="1"/>
          </p:cNvSpPr>
          <p:nvPr>
            <p:ph type="body" idx="1"/>
          </p:nvPr>
        </p:nvSpPr>
        <p:spPr>
          <a:xfrm>
            <a:off x="285134" y="1533832"/>
            <a:ext cx="11367076" cy="4547616"/>
          </a:xfrm>
          <a:prstGeom prst="rect">
            <a:avLst/>
          </a:prstGeom>
        </p:spPr>
        <p:txBody>
          <a:bodyPr/>
          <a:lstStyle/>
          <a:p>
            <a:pPr marL="457200" indent="-457200">
              <a:lnSpc>
                <a:spcPct val="108000"/>
              </a:lnSpc>
              <a:buFontTx/>
              <a:buAutoNum type="arabicPeriod"/>
              <a:defRPr sz="2400"/>
            </a:pPr>
            <a:r>
              <a:t>A history of trauma inconsistent with the injuries, a changing history, unexplained coexistent injuries, or previous history of injuries. </a:t>
            </a:r>
          </a:p>
          <a:p>
            <a:pPr marL="457200" indent="-457200">
              <a:lnSpc>
                <a:spcPct val="108000"/>
              </a:lnSpc>
              <a:buFontTx/>
              <a:buAutoNum type="arabicPeriod"/>
              <a:defRPr sz="2400"/>
            </a:pPr>
            <a:r>
              <a:t>Injuries that do not fit with the developmental age of the child (if children are not yet independently mobile, they unlikely to fall against certain objects). Details of the mechanism of injury may help determine whether the explanation is compatible with the injury and the developmental level of the child. </a:t>
            </a:r>
          </a:p>
          <a:p>
            <a:pPr marL="457200" indent="-457200">
              <a:lnSpc>
                <a:spcPct val="108000"/>
              </a:lnSpc>
              <a:buFontTx/>
              <a:buAutoNum type="arabicPeriod"/>
              <a:defRPr sz="2400"/>
            </a:pPr>
            <a:r>
              <a:t>Faltering growth or failure to thrive</a:t>
            </a:r>
          </a:p>
          <a:p>
            <a:pPr marL="457200" indent="-457200">
              <a:lnSpc>
                <a:spcPct val="108000"/>
              </a:lnSpc>
              <a:buFontTx/>
              <a:buAutoNum type="arabicPeriod"/>
              <a:defRPr sz="2400"/>
            </a:pPr>
            <a:r>
              <a:t>Poor parent-child bonding. Parental attempts at excusing or justifying the injury inappropriately or blaming a younger sibling or pet</a:t>
            </a:r>
          </a:p>
        </p:txBody>
      </p:sp>
      <p:sp>
        <p:nvSpPr>
          <p:cNvPr id="128" name="Title 2"/>
          <p:cNvSpPr txBox="1">
            <a:spLocks noGrp="1"/>
          </p:cNvSpPr>
          <p:nvPr>
            <p:ph type="title"/>
          </p:nvPr>
        </p:nvSpPr>
        <p:spPr>
          <a:xfrm>
            <a:off x="854176" y="77772"/>
            <a:ext cx="10483648" cy="1234442"/>
          </a:xfrm>
          <a:prstGeom prst="rect">
            <a:avLst/>
          </a:prstGeom>
        </p:spPr>
        <p:txBody>
          <a:bodyPr/>
          <a:lstStyle>
            <a:lvl1pPr algn="ctr"/>
          </a:lstStyle>
          <a:p>
            <a:r>
              <a:t>History suggestive of nonaccidental injury</a:t>
            </a:r>
          </a:p>
        </p:txBody>
      </p:sp>
    </p:spTree>
  </p:cSld>
  <p:clrMapOvr>
    <a:masterClrMapping/>
  </p:clrMapOvr>
  <p:transition spd="med"/>
</p:sld>
</file>

<file path=ppt/theme/theme1.xml><?xml version="1.0" encoding="utf-8"?>
<a:theme xmlns:a="http://schemas.openxmlformats.org/drawingml/2006/main" name="GradientRiseVTI">
  <a:themeElements>
    <a:clrScheme name="GradientRiseVTI">
      <a:dk1>
        <a:srgbClr val="000000"/>
      </a:dk1>
      <a:lt1>
        <a:srgbClr val="FFFFFF"/>
      </a:lt1>
      <a:dk2>
        <a:srgbClr val="A7A7A7"/>
      </a:dk2>
      <a:lt2>
        <a:srgbClr val="535353"/>
      </a:lt2>
      <a:accent1>
        <a:srgbClr val="C696A1"/>
      </a:accent1>
      <a:accent2>
        <a:srgbClr val="BA7FA5"/>
      </a:accent2>
      <a:accent3>
        <a:srgbClr val="C193C4"/>
      </a:accent3>
      <a:accent4>
        <a:srgbClr val="9D7FBA"/>
      </a:accent4>
      <a:accent5>
        <a:srgbClr val="9B96C6"/>
      </a:accent5>
      <a:accent6>
        <a:srgbClr val="7F92BA"/>
      </a:accent6>
      <a:hlink>
        <a:srgbClr val="0000FF"/>
      </a:hlink>
      <a:folHlink>
        <a:srgbClr val="FF00FF"/>
      </a:folHlink>
    </a:clrScheme>
    <a:fontScheme name="GradientRiseVTI">
      <a:majorFont>
        <a:latin typeface="Calibri"/>
        <a:ea typeface="Calibri"/>
        <a:cs typeface="Calibri"/>
      </a:majorFont>
      <a:minorFont>
        <a:latin typeface="Helvetica"/>
        <a:ea typeface="Helvetica"/>
        <a:cs typeface="Helvetica"/>
      </a:minorFont>
    </a:fontScheme>
    <a:fmtScheme name="GradientRis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RiseVTI">
  <a:themeElements>
    <a:clrScheme name="GradientRiseVTI">
      <a:dk1>
        <a:srgbClr val="000000"/>
      </a:dk1>
      <a:lt1>
        <a:srgbClr val="FFFFFF"/>
      </a:lt1>
      <a:dk2>
        <a:srgbClr val="A7A7A7"/>
      </a:dk2>
      <a:lt2>
        <a:srgbClr val="535353"/>
      </a:lt2>
      <a:accent1>
        <a:srgbClr val="C696A1"/>
      </a:accent1>
      <a:accent2>
        <a:srgbClr val="BA7FA5"/>
      </a:accent2>
      <a:accent3>
        <a:srgbClr val="C193C4"/>
      </a:accent3>
      <a:accent4>
        <a:srgbClr val="9D7FBA"/>
      </a:accent4>
      <a:accent5>
        <a:srgbClr val="9B96C6"/>
      </a:accent5>
      <a:accent6>
        <a:srgbClr val="7F92BA"/>
      </a:accent6>
      <a:hlink>
        <a:srgbClr val="0000FF"/>
      </a:hlink>
      <a:folHlink>
        <a:srgbClr val="FF00FF"/>
      </a:folHlink>
    </a:clrScheme>
    <a:fontScheme name="GradientRiseVTI">
      <a:majorFont>
        <a:latin typeface="Calibri"/>
        <a:ea typeface="Calibri"/>
        <a:cs typeface="Calibri"/>
      </a:majorFont>
      <a:minorFont>
        <a:latin typeface="Helvetica"/>
        <a:ea typeface="Helvetica"/>
        <a:cs typeface="Helvetica"/>
      </a:minorFont>
    </a:fontScheme>
    <a:fmtScheme name="GradientRis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TotalTime>
  <Words>2217</Words>
  <Application>Microsoft Office PowerPoint</Application>
  <PresentationFormat>ملء الشاشة</PresentationFormat>
  <Paragraphs>255</Paragraphs>
  <Slides>38</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38</vt:i4>
      </vt:variant>
    </vt:vector>
  </HeadingPairs>
  <TitlesOfParts>
    <vt:vector size="42" baseType="lpstr">
      <vt:lpstr>Arial</vt:lpstr>
      <vt:lpstr>Avenir Next LT Pro</vt:lpstr>
      <vt:lpstr>Calibri</vt:lpstr>
      <vt:lpstr>GradientRiseVTI</vt:lpstr>
      <vt:lpstr>عرض تقديمي في PowerPoint</vt:lpstr>
      <vt:lpstr>Definition </vt:lpstr>
      <vt:lpstr>Epidemiology</vt:lpstr>
      <vt:lpstr>Etiology</vt:lpstr>
      <vt:lpstr>عرض تقديمي في PowerPoint</vt:lpstr>
      <vt:lpstr>classification</vt:lpstr>
      <vt:lpstr>عرض تقديمي في PowerPoint</vt:lpstr>
      <vt:lpstr>Step-by-step diagnostic approach </vt:lpstr>
      <vt:lpstr>History suggestive of nonaccidental injury</vt:lpstr>
      <vt:lpstr>عرض تقديمي في PowerPoint</vt:lpstr>
      <vt:lpstr>Head injuries </vt:lpstr>
      <vt:lpstr>Fractures</vt:lpstr>
      <vt:lpstr>عرض تقديمي في PowerPoint</vt:lpstr>
      <vt:lpstr>Spinal injuries </vt:lpstr>
      <vt:lpstr>Abdominal injuries </vt:lpstr>
      <vt:lpstr>Fracture </vt:lpstr>
      <vt:lpstr>Fractures</vt:lpstr>
      <vt:lpstr>Ddx </vt:lpstr>
      <vt:lpstr>Bruising</vt:lpstr>
      <vt:lpstr>عرض تقديمي في PowerPoint</vt:lpstr>
      <vt:lpstr>عرض تقديمي في PowerPoint</vt:lpstr>
      <vt:lpstr>Ddx</vt:lpstr>
      <vt:lpstr>Poisoning</vt:lpstr>
      <vt:lpstr>Bites</vt:lpstr>
      <vt:lpstr>Oral injuries </vt:lpstr>
      <vt:lpstr>burns</vt:lpstr>
      <vt:lpstr>Munchausen syndrome by proxy</vt:lpstr>
      <vt:lpstr>Diagnostic tests </vt:lpstr>
      <vt:lpstr>عرض تقديمي في PowerPoint</vt:lpstr>
      <vt:lpstr>عرض تقديمي في PowerPoint</vt:lpstr>
      <vt:lpstr>عرض تقديمي في PowerPoint</vt:lpstr>
      <vt:lpstr>عرض تقديمي في PowerPoint</vt:lpstr>
      <vt:lpstr>عرض تقديمي في PowerPoint</vt:lpstr>
      <vt:lpstr>Differential diagnosis</vt:lpstr>
      <vt:lpstr>عرض تقديمي في PowerPoint</vt:lpstr>
      <vt:lpstr>عرض تقديمي في PowerPoint</vt:lpstr>
      <vt:lpstr>عرض تقديمي في PowerPoint</vt:lpstr>
      <vt:lpstr>THANK  YOU FOR BEING EFFECTIVLY ATTENTIVE!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Ansam Al-Mahadeen</dc:creator>
  <cp:lastModifiedBy>حساب Microsoft</cp:lastModifiedBy>
  <cp:revision>9</cp:revision>
  <dcterms:modified xsi:type="dcterms:W3CDTF">2024-11-20T16:24:22Z</dcterms:modified>
</cp:coreProperties>
</file>