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467" r:id="rId2"/>
    <p:sldId id="483" r:id="rId3"/>
    <p:sldId id="484" r:id="rId4"/>
    <p:sldId id="485" r:id="rId5"/>
    <p:sldId id="486" r:id="rId6"/>
    <p:sldId id="487" r:id="rId7"/>
    <p:sldId id="488" r:id="rId8"/>
    <p:sldId id="489" r:id="rId9"/>
    <p:sldId id="490" r:id="rId10"/>
    <p:sldId id="496" r:id="rId11"/>
    <p:sldId id="492" r:id="rId12"/>
    <p:sldId id="493" r:id="rId13"/>
    <p:sldId id="495" r:id="rId14"/>
    <p:sldId id="497" r:id="rId15"/>
    <p:sldId id="498" r:id="rId16"/>
    <p:sldId id="499" r:id="rId17"/>
    <p:sldId id="500" r:id="rId18"/>
    <p:sldId id="501" r:id="rId19"/>
    <p:sldId id="502" r:id="rId20"/>
    <p:sldId id="503" r:id="rId21"/>
    <p:sldId id="504"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505" r:id="rId35"/>
    <p:sldId id="506" r:id="rId36"/>
    <p:sldId id="507" r:id="rId37"/>
    <p:sldId id="508" r:id="rId38"/>
    <p:sldId id="509" r:id="rId39"/>
    <p:sldId id="510" r:id="rId40"/>
    <p:sldId id="511" r:id="rId41"/>
    <p:sldId id="512" r:id="rId42"/>
    <p:sldId id="513" r:id="rId43"/>
    <p:sldId id="514" r:id="rId44"/>
    <p:sldId id="515" r:id="rId45"/>
    <p:sldId id="516" r:id="rId46"/>
    <p:sldId id="517" r:id="rId47"/>
    <p:sldId id="481" r:id="rId48"/>
    <p:sldId id="394" r:id="rId49"/>
    <p:sldId id="339" r:id="rId50"/>
    <p:sldId id="340" r:id="rId51"/>
    <p:sldId id="395" r:id="rId52"/>
    <p:sldId id="341" r:id="rId53"/>
    <p:sldId id="342" r:id="rId54"/>
    <p:sldId id="343" r:id="rId55"/>
    <p:sldId id="344" r:id="rId56"/>
    <p:sldId id="345" r:id="rId57"/>
    <p:sldId id="399" r:id="rId58"/>
    <p:sldId id="346" r:id="rId59"/>
    <p:sldId id="347" r:id="rId60"/>
    <p:sldId id="401" r:id="rId61"/>
    <p:sldId id="350" r:id="rId62"/>
    <p:sldId id="351" r:id="rId63"/>
    <p:sldId id="402" r:id="rId64"/>
    <p:sldId id="403" r:id="rId65"/>
    <p:sldId id="404" r:id="rId66"/>
    <p:sldId id="405" r:id="rId67"/>
    <p:sldId id="406" r:id="rId68"/>
    <p:sldId id="407" r:id="rId69"/>
    <p:sldId id="408" r:id="rId70"/>
    <p:sldId id="46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3" d="100"/>
          <a:sy n="83" d="100"/>
        </p:scale>
        <p:origin x="59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tableStyles" Target="tableStyle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notesMaster" Target="notesMasters/notesMaster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4EA3B-AE53-40EA-8489-B1E075C42F16}" type="doc">
      <dgm:prSet loTypeId="urn:microsoft.com/office/officeart/2005/8/layout/matrix2" loCatId="matrix" qsTypeId="urn:microsoft.com/office/officeart/2005/8/quickstyle/3d3" qsCatId="3D" csTypeId="urn:microsoft.com/office/officeart/2005/8/colors/accent1_2" csCatId="accent1" phldr="1"/>
      <dgm:spPr/>
      <dgm:t>
        <a:bodyPr/>
        <a:lstStyle/>
        <a:p>
          <a:pPr rtl="1"/>
          <a:endParaRPr lang="ar-JO"/>
        </a:p>
      </dgm:t>
    </dgm:pt>
    <dgm:pt modelId="{DD62559F-0490-4C74-A334-EFA076934D7F}">
      <dgm:prSet phldrT="[نص]"/>
      <dgm:spPr/>
      <dgm:t>
        <a:bodyPr/>
        <a:lstStyle/>
        <a:p>
          <a:pPr rtl="1"/>
          <a:r>
            <a:rPr lang="en-US" b="1" i="1" u="none" dirty="0"/>
            <a:t>History</a:t>
          </a:r>
          <a:r>
            <a:rPr lang="en-US" dirty="0"/>
            <a:t> </a:t>
          </a:r>
          <a:endParaRPr lang="ar-JO" dirty="0"/>
        </a:p>
      </dgm:t>
    </dgm:pt>
    <dgm:pt modelId="{8AE0FAED-5EF7-469D-A1A8-6A4A384F91A5}" type="parTrans" cxnId="{647FD567-C7E2-401A-9FD1-A632A3D36026}">
      <dgm:prSet/>
      <dgm:spPr/>
      <dgm:t>
        <a:bodyPr/>
        <a:lstStyle/>
        <a:p>
          <a:pPr rtl="1"/>
          <a:endParaRPr lang="ar-JO"/>
        </a:p>
      </dgm:t>
    </dgm:pt>
    <dgm:pt modelId="{31B06B17-A493-4935-B0C9-4873D204E86B}" type="sibTrans" cxnId="{647FD567-C7E2-401A-9FD1-A632A3D36026}">
      <dgm:prSet/>
      <dgm:spPr/>
      <dgm:t>
        <a:bodyPr/>
        <a:lstStyle/>
        <a:p>
          <a:pPr rtl="1"/>
          <a:endParaRPr lang="ar-JO"/>
        </a:p>
      </dgm:t>
    </dgm:pt>
    <dgm:pt modelId="{6167E889-1B4D-46F1-86E5-6307E66442A3}">
      <dgm:prSet phldrT="[نص]"/>
      <dgm:spPr/>
      <dgm:t>
        <a:bodyPr/>
        <a:lstStyle/>
        <a:p>
          <a:pPr rtl="1"/>
          <a:r>
            <a:rPr lang="en-US" b="1" i="1" dirty="0"/>
            <a:t>Physical examination </a:t>
          </a:r>
          <a:endParaRPr lang="ar-JO" b="1" i="1" dirty="0"/>
        </a:p>
      </dgm:t>
    </dgm:pt>
    <dgm:pt modelId="{CB70C412-40B9-4C18-B96C-1C47EC2EB718}" type="parTrans" cxnId="{6AA3FDC1-8D03-4CF4-9CC1-3B76279065DF}">
      <dgm:prSet/>
      <dgm:spPr/>
      <dgm:t>
        <a:bodyPr/>
        <a:lstStyle/>
        <a:p>
          <a:pPr rtl="1"/>
          <a:endParaRPr lang="ar-JO"/>
        </a:p>
      </dgm:t>
    </dgm:pt>
    <dgm:pt modelId="{1628A8D8-B039-4285-A6EF-4B567D743CB5}" type="sibTrans" cxnId="{6AA3FDC1-8D03-4CF4-9CC1-3B76279065DF}">
      <dgm:prSet/>
      <dgm:spPr/>
      <dgm:t>
        <a:bodyPr/>
        <a:lstStyle/>
        <a:p>
          <a:pPr rtl="1"/>
          <a:endParaRPr lang="ar-JO"/>
        </a:p>
      </dgm:t>
    </dgm:pt>
    <dgm:pt modelId="{CF608A35-E26F-40F4-85FF-B19FB18B4602}">
      <dgm:prSet phldrT="[نص]"/>
      <dgm:spPr/>
      <dgm:t>
        <a:bodyPr/>
        <a:lstStyle/>
        <a:p>
          <a:pPr rtl="1"/>
          <a:r>
            <a:rPr lang="en-US" b="1" i="1" dirty="0"/>
            <a:t>Investigation </a:t>
          </a:r>
          <a:endParaRPr lang="ar-JO" b="1" i="1" dirty="0"/>
        </a:p>
      </dgm:t>
    </dgm:pt>
    <dgm:pt modelId="{0E5D5287-E6DC-4A9A-9E2E-261F17C126B8}" type="parTrans" cxnId="{9CC0BE0D-F92B-460C-B193-9C02B4A5ADAE}">
      <dgm:prSet/>
      <dgm:spPr/>
      <dgm:t>
        <a:bodyPr/>
        <a:lstStyle/>
        <a:p>
          <a:pPr rtl="1"/>
          <a:endParaRPr lang="ar-JO"/>
        </a:p>
      </dgm:t>
    </dgm:pt>
    <dgm:pt modelId="{FEB580B3-342A-43C5-991B-2108D270F658}" type="sibTrans" cxnId="{9CC0BE0D-F92B-460C-B193-9C02B4A5ADAE}">
      <dgm:prSet/>
      <dgm:spPr/>
      <dgm:t>
        <a:bodyPr/>
        <a:lstStyle/>
        <a:p>
          <a:pPr rtl="1"/>
          <a:endParaRPr lang="ar-JO"/>
        </a:p>
      </dgm:t>
    </dgm:pt>
    <dgm:pt modelId="{18E3AF05-DECA-4F5F-889C-889FBEEDB199}">
      <dgm:prSet phldrT="[نص]"/>
      <dgm:spPr/>
      <dgm:t>
        <a:bodyPr/>
        <a:lstStyle/>
        <a:p>
          <a:pPr rtl="1"/>
          <a:r>
            <a:rPr lang="en-US" b="1" i="1" dirty="0"/>
            <a:t>Treatment </a:t>
          </a:r>
          <a:endParaRPr lang="ar-JO" b="1" i="1" dirty="0"/>
        </a:p>
      </dgm:t>
    </dgm:pt>
    <dgm:pt modelId="{DE15EA67-3297-4BD7-A980-6EE398AB4E33}" type="parTrans" cxnId="{71C10DE5-B4A8-4C9B-9CA9-F773951CBB6B}">
      <dgm:prSet/>
      <dgm:spPr/>
      <dgm:t>
        <a:bodyPr/>
        <a:lstStyle/>
        <a:p>
          <a:pPr rtl="1"/>
          <a:endParaRPr lang="ar-JO"/>
        </a:p>
      </dgm:t>
    </dgm:pt>
    <dgm:pt modelId="{C29CFE11-9907-4310-8953-652DBADD7EA7}" type="sibTrans" cxnId="{71C10DE5-B4A8-4C9B-9CA9-F773951CBB6B}">
      <dgm:prSet/>
      <dgm:spPr/>
      <dgm:t>
        <a:bodyPr/>
        <a:lstStyle/>
        <a:p>
          <a:pPr rtl="1"/>
          <a:endParaRPr lang="ar-JO"/>
        </a:p>
      </dgm:t>
    </dgm:pt>
    <dgm:pt modelId="{BAD97F74-20DD-42D4-B427-F1E9B9260D7B}" type="pres">
      <dgm:prSet presAssocID="{6BA4EA3B-AE53-40EA-8489-B1E075C42F16}" presName="matrix" presStyleCnt="0">
        <dgm:presLayoutVars>
          <dgm:chMax val="1"/>
          <dgm:dir/>
          <dgm:resizeHandles val="exact"/>
        </dgm:presLayoutVars>
      </dgm:prSet>
      <dgm:spPr/>
    </dgm:pt>
    <dgm:pt modelId="{7376157E-C87C-4A4C-9284-F3FCD5169FA9}" type="pres">
      <dgm:prSet presAssocID="{6BA4EA3B-AE53-40EA-8489-B1E075C42F16}" presName="axisShape" presStyleLbl="bgShp" presStyleIdx="0" presStyleCnt="1"/>
      <dgm:spPr/>
    </dgm:pt>
    <dgm:pt modelId="{B09B42F8-084D-4172-BAA3-80A1689510F3}" type="pres">
      <dgm:prSet presAssocID="{6BA4EA3B-AE53-40EA-8489-B1E075C42F16}" presName="rect1" presStyleLbl="node1" presStyleIdx="0" presStyleCnt="4">
        <dgm:presLayoutVars>
          <dgm:chMax val="0"/>
          <dgm:chPref val="0"/>
          <dgm:bulletEnabled val="1"/>
        </dgm:presLayoutVars>
      </dgm:prSet>
      <dgm:spPr/>
    </dgm:pt>
    <dgm:pt modelId="{BD6F27DE-FDE9-41F8-B450-19E47914C448}" type="pres">
      <dgm:prSet presAssocID="{6BA4EA3B-AE53-40EA-8489-B1E075C42F16}" presName="rect2" presStyleLbl="node1" presStyleIdx="1" presStyleCnt="4">
        <dgm:presLayoutVars>
          <dgm:chMax val="0"/>
          <dgm:chPref val="0"/>
          <dgm:bulletEnabled val="1"/>
        </dgm:presLayoutVars>
      </dgm:prSet>
      <dgm:spPr/>
    </dgm:pt>
    <dgm:pt modelId="{A7C168A6-2F28-471B-9119-0BB9D239B7AB}" type="pres">
      <dgm:prSet presAssocID="{6BA4EA3B-AE53-40EA-8489-B1E075C42F16}" presName="rect3" presStyleLbl="node1" presStyleIdx="2" presStyleCnt="4">
        <dgm:presLayoutVars>
          <dgm:chMax val="0"/>
          <dgm:chPref val="0"/>
          <dgm:bulletEnabled val="1"/>
        </dgm:presLayoutVars>
      </dgm:prSet>
      <dgm:spPr/>
    </dgm:pt>
    <dgm:pt modelId="{3292A540-33B6-4C05-8461-48D94B52A6DA}" type="pres">
      <dgm:prSet presAssocID="{6BA4EA3B-AE53-40EA-8489-B1E075C42F16}" presName="rect4" presStyleLbl="node1" presStyleIdx="3" presStyleCnt="4">
        <dgm:presLayoutVars>
          <dgm:chMax val="0"/>
          <dgm:chPref val="0"/>
          <dgm:bulletEnabled val="1"/>
        </dgm:presLayoutVars>
      </dgm:prSet>
      <dgm:spPr/>
    </dgm:pt>
  </dgm:ptLst>
  <dgm:cxnLst>
    <dgm:cxn modelId="{9CC0BE0D-F92B-460C-B193-9C02B4A5ADAE}" srcId="{6BA4EA3B-AE53-40EA-8489-B1E075C42F16}" destId="{CF608A35-E26F-40F4-85FF-B19FB18B4602}" srcOrd="2" destOrd="0" parTransId="{0E5D5287-E6DC-4A9A-9E2E-261F17C126B8}" sibTransId="{FEB580B3-342A-43C5-991B-2108D270F658}"/>
    <dgm:cxn modelId="{52DC0335-CB65-4D44-A48F-543BC237A91F}" type="presOf" srcId="{18E3AF05-DECA-4F5F-889C-889FBEEDB199}" destId="{3292A540-33B6-4C05-8461-48D94B52A6DA}" srcOrd="0" destOrd="0" presId="urn:microsoft.com/office/officeart/2005/8/layout/matrix2"/>
    <dgm:cxn modelId="{647FD567-C7E2-401A-9FD1-A632A3D36026}" srcId="{6BA4EA3B-AE53-40EA-8489-B1E075C42F16}" destId="{DD62559F-0490-4C74-A334-EFA076934D7F}" srcOrd="0" destOrd="0" parTransId="{8AE0FAED-5EF7-469D-A1A8-6A4A384F91A5}" sibTransId="{31B06B17-A493-4935-B0C9-4873D204E86B}"/>
    <dgm:cxn modelId="{65122F72-6EDA-4A80-BAC7-BE1F08C95FB4}" type="presOf" srcId="{CF608A35-E26F-40F4-85FF-B19FB18B4602}" destId="{A7C168A6-2F28-471B-9119-0BB9D239B7AB}" srcOrd="0" destOrd="0" presId="urn:microsoft.com/office/officeart/2005/8/layout/matrix2"/>
    <dgm:cxn modelId="{A6107D9F-4EB7-4C73-BF96-2DBBE04658E3}" type="presOf" srcId="{DD62559F-0490-4C74-A334-EFA076934D7F}" destId="{B09B42F8-084D-4172-BAA3-80A1689510F3}" srcOrd="0" destOrd="0" presId="urn:microsoft.com/office/officeart/2005/8/layout/matrix2"/>
    <dgm:cxn modelId="{A45C6DA6-8B7D-4BDF-86D6-B7BE912E78A2}" type="presOf" srcId="{6BA4EA3B-AE53-40EA-8489-B1E075C42F16}" destId="{BAD97F74-20DD-42D4-B427-F1E9B9260D7B}" srcOrd="0" destOrd="0" presId="urn:microsoft.com/office/officeart/2005/8/layout/matrix2"/>
    <dgm:cxn modelId="{6AA3FDC1-8D03-4CF4-9CC1-3B76279065DF}" srcId="{6BA4EA3B-AE53-40EA-8489-B1E075C42F16}" destId="{6167E889-1B4D-46F1-86E5-6307E66442A3}" srcOrd="1" destOrd="0" parTransId="{CB70C412-40B9-4C18-B96C-1C47EC2EB718}" sibTransId="{1628A8D8-B039-4285-A6EF-4B567D743CB5}"/>
    <dgm:cxn modelId="{D17D92D1-476E-45F3-83A4-6CBA5C44543B}" type="presOf" srcId="{6167E889-1B4D-46F1-86E5-6307E66442A3}" destId="{BD6F27DE-FDE9-41F8-B450-19E47914C448}" srcOrd="0" destOrd="0" presId="urn:microsoft.com/office/officeart/2005/8/layout/matrix2"/>
    <dgm:cxn modelId="{71C10DE5-B4A8-4C9B-9CA9-F773951CBB6B}" srcId="{6BA4EA3B-AE53-40EA-8489-B1E075C42F16}" destId="{18E3AF05-DECA-4F5F-889C-889FBEEDB199}" srcOrd="3" destOrd="0" parTransId="{DE15EA67-3297-4BD7-A980-6EE398AB4E33}" sibTransId="{C29CFE11-9907-4310-8953-652DBADD7EA7}"/>
    <dgm:cxn modelId="{40DE619B-3DA4-4A6A-9B10-14CD25D12D63}" type="presParOf" srcId="{BAD97F74-20DD-42D4-B427-F1E9B9260D7B}" destId="{7376157E-C87C-4A4C-9284-F3FCD5169FA9}" srcOrd="0" destOrd="0" presId="urn:microsoft.com/office/officeart/2005/8/layout/matrix2"/>
    <dgm:cxn modelId="{33487FF9-E73D-419A-B33B-A505578F4DD9}" type="presParOf" srcId="{BAD97F74-20DD-42D4-B427-F1E9B9260D7B}" destId="{B09B42F8-084D-4172-BAA3-80A1689510F3}" srcOrd="1" destOrd="0" presId="urn:microsoft.com/office/officeart/2005/8/layout/matrix2"/>
    <dgm:cxn modelId="{5C5DCDCA-E280-4D78-9155-0ECE2ABB2B8F}" type="presParOf" srcId="{BAD97F74-20DD-42D4-B427-F1E9B9260D7B}" destId="{BD6F27DE-FDE9-41F8-B450-19E47914C448}" srcOrd="2" destOrd="0" presId="urn:microsoft.com/office/officeart/2005/8/layout/matrix2"/>
    <dgm:cxn modelId="{CA520638-9C86-4D09-904B-0F3F7DB845AA}" type="presParOf" srcId="{BAD97F74-20DD-42D4-B427-F1E9B9260D7B}" destId="{A7C168A6-2F28-471B-9119-0BB9D239B7AB}" srcOrd="3" destOrd="0" presId="urn:microsoft.com/office/officeart/2005/8/layout/matrix2"/>
    <dgm:cxn modelId="{F0D08AC3-FB76-4D69-844D-C807574F2FD5}" type="presParOf" srcId="{BAD97F74-20DD-42D4-B427-F1E9B9260D7B}" destId="{3292A540-33B6-4C05-8461-48D94B52A6D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6157E-C87C-4A4C-9284-F3FCD5169FA9}">
      <dsp:nvSpPr>
        <dsp:cNvPr id="0" name=""/>
        <dsp:cNvSpPr/>
      </dsp:nvSpPr>
      <dsp:spPr>
        <a:xfrm>
          <a:off x="2115839" y="0"/>
          <a:ext cx="4912320" cy="4912320"/>
        </a:xfrm>
        <a:prstGeom prst="quadArrow">
          <a:avLst>
            <a:gd name="adj1" fmla="val 2000"/>
            <a:gd name="adj2" fmla="val 4000"/>
            <a:gd name="adj3" fmla="val 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09B42F8-084D-4172-BAA3-80A1689510F3}">
      <dsp:nvSpPr>
        <dsp:cNvPr id="0" name=""/>
        <dsp:cNvSpPr/>
      </dsp:nvSpPr>
      <dsp:spPr>
        <a:xfrm>
          <a:off x="2435140" y="319300"/>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en-US" sz="2200" b="1" i="1" u="none" kern="1200" dirty="0"/>
            <a:t>History</a:t>
          </a:r>
          <a:r>
            <a:rPr lang="en-US" sz="2200" kern="1200" dirty="0"/>
            <a:t> </a:t>
          </a:r>
          <a:endParaRPr lang="ar-JO" sz="2200" kern="1200" dirty="0"/>
        </a:p>
      </dsp:txBody>
      <dsp:txXfrm>
        <a:off x="2531060" y="415220"/>
        <a:ext cx="1773088" cy="1773088"/>
      </dsp:txXfrm>
    </dsp:sp>
    <dsp:sp modelId="{BD6F27DE-FDE9-41F8-B450-19E47914C448}">
      <dsp:nvSpPr>
        <dsp:cNvPr id="0" name=""/>
        <dsp:cNvSpPr/>
      </dsp:nvSpPr>
      <dsp:spPr>
        <a:xfrm>
          <a:off x="4743931" y="319300"/>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en-US" sz="2200" b="1" i="1" kern="1200" dirty="0"/>
            <a:t>Physical examination </a:t>
          </a:r>
          <a:endParaRPr lang="ar-JO" sz="2200" b="1" i="1" kern="1200" dirty="0"/>
        </a:p>
      </dsp:txBody>
      <dsp:txXfrm>
        <a:off x="4839851" y="415220"/>
        <a:ext cx="1773088" cy="1773088"/>
      </dsp:txXfrm>
    </dsp:sp>
    <dsp:sp modelId="{A7C168A6-2F28-471B-9119-0BB9D239B7AB}">
      <dsp:nvSpPr>
        <dsp:cNvPr id="0" name=""/>
        <dsp:cNvSpPr/>
      </dsp:nvSpPr>
      <dsp:spPr>
        <a:xfrm>
          <a:off x="2435140" y="2628091"/>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en-US" sz="2200" b="1" i="1" kern="1200" dirty="0"/>
            <a:t>Investigation </a:t>
          </a:r>
          <a:endParaRPr lang="ar-JO" sz="2200" b="1" i="1" kern="1200" dirty="0"/>
        </a:p>
      </dsp:txBody>
      <dsp:txXfrm>
        <a:off x="2531060" y="2724011"/>
        <a:ext cx="1773088" cy="1773088"/>
      </dsp:txXfrm>
    </dsp:sp>
    <dsp:sp modelId="{3292A540-33B6-4C05-8461-48D94B52A6DA}">
      <dsp:nvSpPr>
        <dsp:cNvPr id="0" name=""/>
        <dsp:cNvSpPr/>
      </dsp:nvSpPr>
      <dsp:spPr>
        <a:xfrm>
          <a:off x="4743931" y="2628091"/>
          <a:ext cx="1964928" cy="1964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en-US" sz="2200" b="1" i="1" kern="1200" dirty="0"/>
            <a:t>Treatment </a:t>
          </a:r>
          <a:endParaRPr lang="ar-JO" sz="2200" b="1" i="1" kern="1200" dirty="0"/>
        </a:p>
      </dsp:txBody>
      <dsp:txXfrm>
        <a:off x="4839851" y="2724011"/>
        <a:ext cx="1773088" cy="177308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87DD91-A680-4D4A-AC40-80FD8C9E0508}" type="datetimeFigureOut">
              <a:rPr lang="en-US" smtClean="0"/>
              <a:t>11/30/2024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128F0-1052-4E25-A8B6-D8C179561D0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uptodate.com/contents/chronic-functional-constipation-and-fecal-incontinence-in-infants-and-children-treatment/abstract/45-48" TargetMode="External" /><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uptodate.com/contents/bisacodyl-pediatric-drug-information?source=see_link" TargetMode="External" /><Relationship Id="rId2" Type="http://schemas.openxmlformats.org/officeDocument/2006/relationships/slide" Target="../slides/slide54.xml" /><Relationship Id="rId1" Type="http://schemas.openxmlformats.org/officeDocument/2006/relationships/notesMaster" Target="../notesMasters/notesMaster1.xml" /><Relationship Id="rId4" Type="http://schemas.openxmlformats.org/officeDocument/2006/relationships/hyperlink" Target="http://www.uptodate.com/contents/chronic-functional-constipation-and-fecal-incontinence-in-infants-and-children-treatment/abstract/5,24" TargetMode="Externa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Arial" panose="020B0604020202020204" pitchFamily="34" charset="0"/>
              </a:rPr>
              <a:t>Physicians define it as: two or fewer stools per </a:t>
            </a:r>
            <a:r>
              <a:rPr lang="en-US" altLang="en-US" sz="1200" dirty="0" err="1">
                <a:cs typeface="Arial" panose="020B0604020202020204" pitchFamily="34" charset="0"/>
              </a:rPr>
              <a:t>wk</a:t>
            </a:r>
            <a:r>
              <a:rPr lang="en-US" altLang="en-US" sz="1200" dirty="0">
                <a:cs typeface="Arial" panose="020B0604020202020204" pitchFamily="34" charset="0"/>
              </a:rPr>
              <a:t> OR passage of hard stools for at least 2 </a:t>
            </a:r>
            <a:r>
              <a:rPr lang="en-US" altLang="en-US" sz="1200" dirty="0" err="1">
                <a:cs typeface="Arial" panose="020B0604020202020204" pitchFamily="34" charset="0"/>
              </a:rPr>
              <a:t>wks</a:t>
            </a:r>
            <a:endParaRPr lang="en-US" alt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1BD2213-32DE-4D47-B048-086A0174EE8F}" type="slidenum">
              <a:rPr lang="en-US" altLang="es-ES" smtClean="0"/>
              <a:pPr/>
              <a:t>2</a:t>
            </a:fld>
            <a:endParaRPr lang="en-US" altLang="es-ES"/>
          </a:p>
        </p:txBody>
      </p:sp>
    </p:spTree>
    <p:extLst>
      <p:ext uri="{BB962C8B-B14F-4D97-AF65-F5344CB8AC3E}">
        <p14:creationId xmlns:p14="http://schemas.microsoft.com/office/powerpoint/2010/main" val="109618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fontAlgn="t"/>
            <a:endParaRPr lang="en-US"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1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fontAlgn="t"/>
            <a:endParaRPr lang="ar-JO" dirty="0">
              <a:solidFill>
                <a:srgbClr val="C00000"/>
              </a:solidFill>
            </a:endParaRPr>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906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47D7BFD7-A1FD-483D-AF9A-F9BD89070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0B334AB8-8911-44AF-828F-57ECD32D0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JO" altLang="en-US" dirty="0"/>
          </a:p>
        </p:txBody>
      </p:sp>
      <p:sp>
        <p:nvSpPr>
          <p:cNvPr id="57348" name="Slide Number Placeholder 3">
            <a:extLst>
              <a:ext uri="{FF2B5EF4-FFF2-40B4-BE49-F238E27FC236}">
                <a16:creationId xmlns:a16="http://schemas.microsoft.com/office/drawing/2014/main" id="{A0444F0F-4B23-4854-93E3-6EED2EC82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B8E3749-B005-4454-A1EE-0795BF4DAB05}" type="slidenum">
              <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1020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99EAA2C-BA6C-41F6-8719-512930FD50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B6B1735-D0ED-4580-A3C5-79604086C0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endParaRPr lang="ar-JO" altLang="en-US" dirty="0"/>
          </a:p>
        </p:txBody>
      </p:sp>
      <p:sp>
        <p:nvSpPr>
          <p:cNvPr id="58372" name="Slide Number Placeholder 3">
            <a:extLst>
              <a:ext uri="{FF2B5EF4-FFF2-40B4-BE49-F238E27FC236}">
                <a16:creationId xmlns:a16="http://schemas.microsoft.com/office/drawing/2014/main" id="{E65BEAC2-B263-4A3C-BCC0-C92D57D7D2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6658FE9-4AB5-44A3-A100-0F2A7FF9D2AE}" type="slidenum">
              <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ar-JO"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38610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BD2213-32DE-4D47-B048-086A0174EE8F}" type="slidenum">
              <a:rPr kumimoji="0" lang="en-US" alt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56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uFillTx/>
                <a:latin typeface="+mn-lt"/>
                <a:ea typeface="+mn-ea"/>
                <a:cs typeface="+mn-cs"/>
              </a:rPr>
              <a:t>The physical examination begins with general assessment of growth</a:t>
            </a:r>
            <a:r>
              <a:rPr lang="en-US" sz="1200" b="0" i="0" kern="1200" baseline="0" dirty="0">
                <a:solidFill>
                  <a:schemeClr val="tx1"/>
                </a:solidFill>
                <a:effectLst/>
                <a:uFillTx/>
                <a:latin typeface="+mn-lt"/>
                <a:ea typeface="+mn-ea"/>
                <a:cs typeface="+mn-cs"/>
              </a:rPr>
              <a:t> </a:t>
            </a:r>
          </a:p>
          <a:p>
            <a:pPr eaLnBrk="1" hangingPunct="1">
              <a:spcBef>
                <a:spcPct val="0"/>
              </a:spcBef>
            </a:pPr>
            <a:r>
              <a:rPr lang="en-US" sz="1200" b="0" i="0" kern="1200" dirty="0">
                <a:solidFill>
                  <a:schemeClr val="tx1"/>
                </a:solidFill>
                <a:effectLst/>
                <a:uFillTx/>
                <a:latin typeface="+mn-lt"/>
                <a:ea typeface="+mn-ea"/>
                <a:cs typeface="+mn-cs"/>
              </a:rPr>
              <a:t>Height and weight should be measured and plotted on growth charts.</a:t>
            </a:r>
          </a:p>
          <a:p>
            <a:pPr eaLnBrk="1" hangingPunct="1">
              <a:spcBef>
                <a:spcPct val="0"/>
              </a:spcBef>
            </a:pPr>
            <a:r>
              <a:rPr lang="en-US" sz="1200" b="0" i="0" kern="1200" dirty="0">
                <a:solidFill>
                  <a:schemeClr val="tx1"/>
                </a:solidFill>
                <a:effectLst/>
                <a:uFillTx/>
                <a:latin typeface="+mn-lt"/>
                <a:ea typeface="+mn-ea"/>
                <a:cs typeface="+mn-cs"/>
              </a:rPr>
              <a:t>The abdomen is inspected for distention, auscultated for bowel sounds, and palpated for masses and tenderness</a:t>
            </a:r>
            <a:endParaRPr lang="en-US" altLang="en-US" dirty="0">
              <a:uFillTx/>
              <a:cs typeface="Arial" panose="020B0604020202020204" pitchFamily="34" charset="0"/>
            </a:endParaRPr>
          </a:p>
        </p:txBody>
      </p:sp>
      <p:sp>
        <p:nvSpPr>
          <p:cNvPr id="59396"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DD4B4EAB-F601-4214-93B7-4FFEDC41BFC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1886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US" altLang="en-US" dirty="0">
              <a:uFillTx/>
              <a:cs typeface="Arial" panose="020B0604020202020204" pitchFamily="34" charset="0"/>
            </a:endParaRPr>
          </a:p>
          <a:p>
            <a:r>
              <a:rPr lang="en-US" sz="1200" b="0" i="0" kern="1200" dirty="0">
                <a:solidFill>
                  <a:schemeClr val="tx1"/>
                </a:solidFill>
                <a:effectLst/>
                <a:uFillTx/>
                <a:latin typeface="+mn-lt"/>
                <a:ea typeface="+mn-ea"/>
                <a:cs typeface="+mn-cs"/>
              </a:rPr>
              <a:t>Also note the location of the anus on the perineum. In most children, the anus is approximately halfway between the posterior fourchette (base of the scrotum in boys; where the labia minora meet in girls) and the tip of the coccyx.</a:t>
            </a:r>
          </a:p>
          <a:p>
            <a:r>
              <a:rPr lang="en-US" sz="1200" b="0" i="0" kern="1200" dirty="0">
                <a:solidFill>
                  <a:schemeClr val="tx1"/>
                </a:solidFill>
                <a:effectLst/>
                <a:uFillTx/>
                <a:latin typeface="+mn-lt"/>
                <a:ea typeface="+mn-ea"/>
                <a:cs typeface="+mn-cs"/>
              </a:rPr>
              <a:t>Whether children with anterior displacement of the anus</a:t>
            </a:r>
          </a:p>
          <a:p>
            <a:pPr algn="l" rtl="0" eaLnBrk="1" hangingPunct="1">
              <a:spcBef>
                <a:spcPct val="0"/>
              </a:spcBef>
            </a:pPr>
            <a:endParaRPr lang="en-US" altLang="en-US" dirty="0">
              <a:uFillTx/>
              <a:cs typeface="Arial" panose="020B0604020202020204" pitchFamily="34" charset="0"/>
            </a:endParaRPr>
          </a:p>
        </p:txBody>
      </p:sp>
      <p:sp>
        <p:nvSpPr>
          <p:cNvPr id="60420" name="Slide Number Placeholder 3"/>
          <p:cNvSpPr>
            <a:spLocks noGrp="1"/>
          </p:cNvSpPr>
          <p:nvPr>
            <p:ph type="sldNum" sz="quarter" idx="5"/>
          </p:nvPr>
        </p:nvSpPr>
        <p:spPr bwMode="auto">
          <a:noFill/>
        </p:spPr>
        <p:txBody>
          <a:bodyPr/>
          <a:lstStyle>
            <a:lvl1pPr>
              <a:defRPr>
                <a:solidFill>
                  <a:schemeClr val="tx1"/>
                </a:solidFill>
                <a:uFillTx/>
                <a:latin typeface="Calibri" panose="020F0502020204030204" pitchFamily="34" charset="0"/>
                <a:cs typeface="Arial" panose="020B0604020202020204" pitchFamily="34" charset="0"/>
              </a:defRPr>
            </a:lvl1pPr>
            <a:lvl2pPr marL="742950" indent="-285750">
              <a:defRPr>
                <a:solidFill>
                  <a:schemeClr val="tx1"/>
                </a:solidFill>
                <a:uFillTx/>
                <a:latin typeface="Calibri" panose="020F0502020204030204" pitchFamily="34" charset="0"/>
                <a:cs typeface="Arial" panose="020B0604020202020204" pitchFamily="34" charset="0"/>
              </a:defRPr>
            </a:lvl2pPr>
            <a:lvl3pPr marL="1143000" indent="-228600">
              <a:defRPr>
                <a:solidFill>
                  <a:schemeClr val="tx1"/>
                </a:solidFill>
                <a:uFillTx/>
                <a:latin typeface="Calibri" panose="020F0502020204030204" pitchFamily="34" charset="0"/>
                <a:cs typeface="Arial" panose="020B0604020202020204" pitchFamily="34" charset="0"/>
              </a:defRPr>
            </a:lvl3pPr>
            <a:lvl4pPr marL="1600200" indent="-228600">
              <a:defRPr>
                <a:solidFill>
                  <a:schemeClr val="tx1"/>
                </a:solidFill>
                <a:uFillTx/>
                <a:latin typeface="Calibri" panose="020F0502020204030204" pitchFamily="34" charset="0"/>
                <a:cs typeface="Arial" panose="020B0604020202020204" pitchFamily="34" charset="0"/>
              </a:defRPr>
            </a:lvl4pPr>
            <a:lvl5pPr marL="2057400" indent="-228600">
              <a:defRPr>
                <a:solidFill>
                  <a:schemeClr val="tx1"/>
                </a:solidFill>
                <a:uFillTx/>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Calibri" panose="020F0502020204030204" pitchFamily="34" charset="0"/>
                <a:cs typeface="Arial" panose="020B0604020202020204" pitchFamily="34" charset="0"/>
              </a:defRPr>
            </a:lvl9pPr>
          </a:lstStyle>
          <a:p>
            <a:pPr marL="0" marR="0" lvl="0" indent="0" algn="l" defTabSz="914400" rtl="1" eaLnBrk="1" fontAlgn="auto" latinLnBrk="0" hangingPunct="1">
              <a:lnSpc>
                <a:spcPct val="100000"/>
              </a:lnSpc>
              <a:spcBef>
                <a:spcPts val="0"/>
              </a:spcBef>
              <a:spcAft>
                <a:spcPts val="0"/>
              </a:spcAft>
              <a:buClrTx/>
              <a:buSzTx/>
              <a:buFontTx/>
              <a:buNone/>
              <a:tabLst/>
              <a:defRPr/>
            </a:pPr>
            <a:fld id="{52BEB24D-36CB-495D-BA97-2BE3154F29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01910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r>
              <a:t>An abdominal radiograph can also be useful in assessing the colonic fecal burden among children who are obese or who refuse a rectal examination. It can also be helpful in assessing the efficacy of medical therapy when the child's history is unclear</a:t>
            </a:r>
          </a:p>
          <a:p>
            <a:endParaRPr/>
          </a:p>
          <a:p>
            <a:r>
              <a:t>for the presence of stools </a:t>
            </a:r>
          </a:p>
        </p:txBody>
      </p:sp>
    </p:spTree>
    <p:extLst>
      <p:ext uri="{BB962C8B-B14F-4D97-AF65-F5344CB8AC3E}">
        <p14:creationId xmlns:p14="http://schemas.microsoft.com/office/powerpoint/2010/main" val="402826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a:spLocks noGrp="1" noRot="1" noChangeAspect="1"/>
          </p:cNvSpPr>
          <p:nvPr>
            <p:ph type="sldImg"/>
          </p:nvPr>
        </p:nvSpPr>
        <p:spPr>
          <a:prstGeom prst="rect">
            <a:avLst/>
          </a:prstGeom>
        </p:spPr>
        <p:txBody>
          <a:bodyPr/>
          <a:lstStyle/>
          <a:p>
            <a:endParaRPr/>
          </a:p>
        </p:txBody>
      </p:sp>
      <p:sp>
        <p:nvSpPr>
          <p:cNvPr id="515" name="Shape 515"/>
          <p:cNvSpPr>
            <a:spLocks noGrp="1"/>
          </p:cNvSpPr>
          <p:nvPr>
            <p:ph type="body" sz="quarter" idx="1"/>
          </p:nvPr>
        </p:nvSpPr>
        <p:spPr>
          <a:prstGeom prst="rect">
            <a:avLst/>
          </a:prstGeom>
        </p:spPr>
        <p:txBody>
          <a:bodyPr/>
          <a:lstStyle/>
          <a:p>
            <a:r>
              <a:t>Anorectal manometry can be useful in discriminating between functional constipation and Hirschsprung disease. A balloon catheter is inserted into the rectum during this test. </a:t>
            </a:r>
          </a:p>
          <a:p>
            <a:pPr>
              <a:defRPr>
                <a:solidFill>
                  <a:srgbClr val="0D0D0D"/>
                </a:solidFill>
              </a:defRPr>
            </a:pPr>
            <a:r>
              <a:t>The procedure includes measurements of the </a:t>
            </a:r>
            <a:r>
              <a:rPr b="1"/>
              <a:t>rectoanal inhibitory reflex</a:t>
            </a:r>
            <a:r>
              <a:t> , </a:t>
            </a:r>
            <a:r>
              <a:rPr b="1"/>
              <a:t>rectal sensation </a:t>
            </a:r>
            <a:r>
              <a:t>and </a:t>
            </a:r>
            <a:r>
              <a:rPr b="1"/>
              <a:t>compliance, and squeeze pressures</a:t>
            </a:r>
            <a:r>
              <a:t>. </a:t>
            </a:r>
          </a:p>
          <a:p>
            <a:r>
              <a:t>Normally, when the rectal balloon is inflated, the internal anal sphincter relaxes reflexively (anorectal reflex)</a:t>
            </a:r>
          </a:p>
          <a:p>
            <a:endParaRPr/>
          </a:p>
          <a:p>
            <a:r>
              <a:t>Among patients with Hirschsprung disease, the internal anal sphincter fails to relax in response to rectal distention.</a:t>
            </a:r>
          </a:p>
        </p:txBody>
      </p:sp>
    </p:spTree>
    <p:extLst>
      <p:ext uri="{BB962C8B-B14F-4D97-AF65-F5344CB8AC3E}">
        <p14:creationId xmlns:p14="http://schemas.microsoft.com/office/powerpoint/2010/main" val="199102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3FA0623-64D4-41F4-97A2-16990FE4263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solidFill>
                  <a:srgbClr val="FF0000"/>
                </a:solidFill>
              </a:rPr>
              <a:t> 3-5%</a:t>
            </a:r>
            <a:endParaRPr lang="en-US" altLang="en-US" dirty="0"/>
          </a:p>
          <a:p>
            <a:pPr eaLnBrk="1" hangingPunct="1">
              <a:lnSpc>
                <a:spcPct val="90000"/>
              </a:lnSpc>
            </a:pPr>
            <a:r>
              <a:rPr lang="en-US" altLang="en-US" dirty="0"/>
              <a:t>of all visits to pediatric outpatient clinics</a:t>
            </a:r>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3</a:t>
            </a:fld>
            <a:endParaRPr lang="en-US"/>
          </a:p>
        </p:txBody>
      </p:sp>
    </p:spTree>
    <p:extLst>
      <p:ext uri="{BB962C8B-B14F-4D97-AF65-F5344CB8AC3E}">
        <p14:creationId xmlns:p14="http://schemas.microsoft.com/office/powerpoint/2010/main" val="321767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PEG without electrolytes is generally the most palatable of these options and better accepted by children </a:t>
            </a:r>
            <a:endParaRPr lang="en-US" altLang="en-US" b="1">
              <a:solidFill>
                <a:srgbClr val="0000FF"/>
              </a:solidFill>
            </a:endParaRPr>
          </a:p>
          <a:p>
            <a:pPr>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413DE2C-480B-467A-8DBF-F4BB086EE59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rate of the PEG-electrolyte infusion should be slowed if the child develops vomiting or abdominal distension. Bowel perforation has been reported in children undergoing bowel disimpaction with nasogastric PEG-electrolyte solutions, especially in patients with previous bowel surgeries, who may have unrecognized sub-acute bowel obstruction due to a stricture or an adhesion.</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A0506B3-370C-4F29-B1DB-3517FC78F6A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several case reports of life-threatening hyperphosphatemia and hypocalcemic tetany, particularly in young children, those with colonic dysmotility, and/or with repeated administration of enemas [</a:t>
            </a:r>
            <a:r>
              <a:rPr lang="en-US" altLang="en-US" u="sng">
                <a:hlinkClick r:id="rId3"/>
              </a:rPr>
              <a:t>45-48</a:t>
            </a:r>
            <a:r>
              <a:rPr lang="en-US" altLang="en-US"/>
              <a:t>]. Phosphate-based enemas should be avoided in children with renal insufficiency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32F9B99-870C-48A2-B32B-011DB8AD5FF0}"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the initial treatment is with oral medication to soften the stool, and rectal medication is added on day two to help evacuate the impacted stool. An alternative combination approach consists of three to four consecutive three-day cycles in which a phosphate sodium enema is administered on day one, a </a:t>
            </a:r>
            <a:r>
              <a:rPr lang="en-US" altLang="en-US" u="sng">
                <a:hlinkClick r:id="rId3"/>
              </a:rPr>
              <a:t>bisacodyl</a:t>
            </a:r>
            <a:r>
              <a:rPr lang="en-US" altLang="en-US"/>
              <a:t> suppository on day two, and bisacodyl tablet (10 mg) on day three [</a:t>
            </a:r>
            <a:r>
              <a:rPr lang="en-US" altLang="en-US" u="sng">
                <a:hlinkClick r:id="rId4"/>
              </a:rPr>
              <a:t>5,24</a:t>
            </a:r>
            <a:r>
              <a:rPr lang="en-US" altLang="en-US"/>
              <a:t>].</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C63C60A-C72E-4381-A029-6E35D617974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spcBef>
                <a:spcPct val="0"/>
              </a:spcBef>
            </a:pPr>
            <a:r>
              <a:rPr lang="en-US" altLang="en-US" sz="1600"/>
              <a:t> In young children, eliminating any pain associated with the passage of bowel movements is extremely important. Using very large doses of laxatives to produce very soft stools may be necessary. </a:t>
            </a:r>
          </a:p>
          <a:p>
            <a:pPr>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CB1910D-BA07-48C7-BE7B-6E820179CC6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363CF55-AF0F-48BC-912C-A8D76C1245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59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For children with acute or mild chronic constipation, a reasonable target for dietary fiber can be calculated as the child’s age plus 5 to 10 grams/day (ie, 11 to 16 grams/day for a six year old child).</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51BFA023-84A2-4119-99D0-9641CB621EF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1E53DE5-EB18-461B-A537-232D8D5F5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03F9C127-B21D-451C-8BA5-F5D6DF67F9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pPr>
            <a:r>
              <a:rPr lang="en-US" altLang="en-US" dirty="0">
                <a:cs typeface="Arial" panose="020B0604020202020204" pitchFamily="34" charset="0"/>
              </a:rPr>
              <a:t>Fecal incontinence (the preferred term over encopresis or soiling) is now included among the diagnostic criteria for functional constipation</a:t>
            </a:r>
          </a:p>
          <a:p>
            <a:pPr algn="l" eaLnBrk="1" hangingPunct="1">
              <a:spcBef>
                <a:spcPct val="0"/>
              </a:spcBef>
            </a:pPr>
            <a:endParaRPr lang="ar-JO" altLang="en-US" dirty="0"/>
          </a:p>
          <a:p>
            <a:pPr marL="45720" indent="0" algn="l" rtl="0">
              <a:buNone/>
              <a:defRPr/>
            </a:pPr>
            <a:r>
              <a:rPr lang="en-US" sz="1200" b="1" dirty="0">
                <a:solidFill>
                  <a:srgbClr val="FF0000"/>
                </a:solidFill>
              </a:rPr>
              <a:t>Definition</a:t>
            </a:r>
            <a:endParaRPr lang="en-US" sz="1400" dirty="0"/>
          </a:p>
          <a:p>
            <a:pPr marL="45720" indent="0" algn="l" rtl="0">
              <a:buNone/>
              <a:defRPr/>
            </a:pPr>
            <a:r>
              <a:rPr lang="en-US" sz="1200" dirty="0"/>
              <a:t>voluntary or involuntary passage of feces into inappropriate places at least once a month for 3 consecutive months once a developmental age of 4 </a:t>
            </a:r>
            <a:r>
              <a:rPr lang="en-US" sz="1200" dirty="0" err="1"/>
              <a:t>yr</a:t>
            </a:r>
            <a:r>
              <a:rPr lang="en-US" sz="1200" dirty="0"/>
              <a:t> has been reached.</a:t>
            </a:r>
          </a:p>
          <a:p>
            <a:r>
              <a:rPr lang="en-US" sz="1200" b="1" i="0" u="none" strike="noStrike" kern="1200" baseline="0" dirty="0">
                <a:solidFill>
                  <a:schemeClr val="tx1"/>
                </a:solidFill>
                <a:latin typeface="+mn-lt"/>
                <a:ea typeface="+mn-ea"/>
                <a:cs typeface="+mn-cs"/>
              </a:rPr>
              <a:t>Encopresis </a:t>
            </a:r>
            <a:r>
              <a:rPr lang="en-US" sz="1200" b="0" i="0" u="none" strike="noStrike" kern="1200" baseline="0" dirty="0">
                <a:solidFill>
                  <a:schemeClr val="tx1"/>
                </a:solidFill>
                <a:latin typeface="+mn-lt"/>
                <a:ea typeface="+mn-ea"/>
                <a:cs typeface="+mn-cs"/>
              </a:rPr>
              <a:t>(incontinence) : Voluntary or involuntary passage of stool in an appropriate place at least once</a:t>
            </a:r>
          </a:p>
          <a:p>
            <a:r>
              <a:rPr lang="en-US" sz="1200" b="0" i="0" u="none" strike="noStrike" kern="1200" baseline="0" dirty="0">
                <a:solidFill>
                  <a:schemeClr val="tx1"/>
                </a:solidFill>
                <a:latin typeface="+mn-lt"/>
                <a:ea typeface="+mn-ea"/>
                <a:cs typeface="+mn-cs"/>
              </a:rPr>
              <a:t>per month for three consecutive months.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Developmental age should be more than 4 years</a:t>
            </a:r>
            <a:endParaRPr lang="ar-JO" altLang="en-US" dirty="0"/>
          </a:p>
        </p:txBody>
      </p:sp>
      <p:sp>
        <p:nvSpPr>
          <p:cNvPr id="52228" name="Slide Number Placeholder 3">
            <a:extLst>
              <a:ext uri="{FF2B5EF4-FFF2-40B4-BE49-F238E27FC236}">
                <a16:creationId xmlns:a16="http://schemas.microsoft.com/office/drawing/2014/main" id="{436747B4-8940-42CF-A77F-D6A0A75474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9421BA-CA8B-43CD-B045-3474431D4F34}" type="slidenum">
              <a:rPr lang="ar-JO" altLang="en-US"/>
              <a:pPr/>
              <a:t>4</a:t>
            </a:fld>
            <a:endParaRPr lang="ar-JO" altLang="en-US"/>
          </a:p>
        </p:txBody>
      </p:sp>
    </p:spTree>
    <p:extLst>
      <p:ext uri="{BB962C8B-B14F-4D97-AF65-F5344CB8AC3E}">
        <p14:creationId xmlns:p14="http://schemas.microsoft.com/office/powerpoint/2010/main" val="171076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In many cases, laxatives need to be taken for months and sometimes years to induce daily soft stools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EFFABDA-ED99-4034-A9F3-74D15CC7BB7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defRPr/>
            </a:pPr>
            <a:endParaRPr lang="en-US" sz="1200" dirty="0"/>
          </a:p>
          <a:p>
            <a:pPr marL="45720" indent="0" algn="l" rtl="0">
              <a:buNone/>
              <a:defRPr/>
            </a:pPr>
            <a:r>
              <a:rPr lang="en-US" sz="1200" b="1" dirty="0">
                <a:solidFill>
                  <a:srgbClr val="FF0000"/>
                </a:solidFill>
              </a:rPr>
              <a:t>Subtypes :</a:t>
            </a:r>
          </a:p>
          <a:p>
            <a:pPr marL="0" indent="0">
              <a:buNone/>
              <a:defRPr/>
            </a:pPr>
            <a:r>
              <a:rPr lang="en-US" sz="1200" b="1" dirty="0">
                <a:solidFill>
                  <a:srgbClr val="FF0000"/>
                </a:solidFill>
              </a:rPr>
              <a:t>1)Retentive encopresis : </a:t>
            </a:r>
            <a:r>
              <a:rPr lang="en-US" sz="1200" dirty="0"/>
              <a:t>65-95%</a:t>
            </a:r>
          </a:p>
          <a:p>
            <a:pPr marL="0" indent="0">
              <a:buNone/>
              <a:defRPr/>
            </a:pPr>
            <a:r>
              <a:rPr lang="en-US" sz="1200" dirty="0"/>
              <a:t>-w/ constipation &amp; overflow incontinence</a:t>
            </a:r>
          </a:p>
          <a:p>
            <a:pPr marL="0" indent="0">
              <a:buNone/>
              <a:defRPr/>
            </a:pPr>
            <a:r>
              <a:rPr lang="en-US" sz="1200" dirty="0"/>
              <a:t>-often the result of </a:t>
            </a:r>
            <a:r>
              <a:rPr lang="en-US" sz="1200" u="sng" dirty="0"/>
              <a:t>chronic constipation </a:t>
            </a:r>
            <a:r>
              <a:rPr lang="en-US" sz="1200" dirty="0"/>
              <a:t>and fecal impaction</a:t>
            </a:r>
          </a:p>
          <a:p>
            <a:pPr marL="457200" indent="-457200" algn="l" rtl="0">
              <a:buFont typeface="Wingdings" pitchFamily="2" charset="2"/>
              <a:buNone/>
              <a:defRPr/>
            </a:pPr>
            <a:r>
              <a:rPr lang="en-US" sz="1200" b="1" dirty="0">
                <a:solidFill>
                  <a:srgbClr val="FF0000"/>
                </a:solidFill>
              </a:rPr>
              <a:t>2)</a:t>
            </a:r>
            <a:r>
              <a:rPr lang="en-US" sz="1200" b="1" dirty="0" err="1">
                <a:solidFill>
                  <a:srgbClr val="FF0000"/>
                </a:solidFill>
              </a:rPr>
              <a:t>Nonretentive</a:t>
            </a:r>
            <a:r>
              <a:rPr lang="en-US" sz="1200" b="1" dirty="0">
                <a:solidFill>
                  <a:srgbClr val="FF0000"/>
                </a:solidFill>
              </a:rPr>
              <a:t> encopresis </a:t>
            </a:r>
          </a:p>
          <a:p>
            <a:pPr marL="457200" indent="-457200" algn="l" rtl="0">
              <a:buFont typeface="Wingdings" pitchFamily="2" charset="2"/>
              <a:buNone/>
              <a:defRPr/>
            </a:pPr>
            <a:r>
              <a:rPr lang="en-US" sz="1200" dirty="0"/>
              <a:t>-w/o constipation &amp; overflow incontinence </a:t>
            </a:r>
          </a:p>
          <a:p>
            <a:pPr marL="457200" indent="-457200" algn="l" rtl="0">
              <a:buFont typeface="Wingdings" pitchFamily="2" charset="2"/>
              <a:buNone/>
              <a:defRPr/>
            </a:pPr>
            <a:r>
              <a:rPr lang="en-US" sz="1200" dirty="0"/>
              <a:t>-no evidence of fecal impaction</a:t>
            </a:r>
          </a:p>
          <a:p>
            <a:pPr marL="457200" indent="-457200" algn="l" rtl="0">
              <a:buFont typeface="Wingdings" pitchFamily="2" charset="2"/>
              <a:buNone/>
              <a:defRPr/>
            </a:pPr>
            <a:r>
              <a:rPr lang="en-US" sz="1200" dirty="0"/>
              <a:t>-no evidence of anatomic, inflammatory, metabolic, endocrine, or neoplastic process that could explain the symptoms.</a:t>
            </a:r>
          </a:p>
          <a:p>
            <a:pPr marL="457200" indent="-457200" algn="l" rtl="0">
              <a:buFont typeface="Wingdings" pitchFamily="2" charset="2"/>
              <a:buNone/>
              <a:defRPr/>
            </a:pPr>
            <a:r>
              <a:rPr lang="en-US" sz="1200" dirty="0"/>
              <a:t>-It is more likely to have associated 1ry underlying </a:t>
            </a:r>
            <a:r>
              <a:rPr lang="en-US" sz="1200" dirty="0">
                <a:solidFill>
                  <a:srgbClr val="FF0000"/>
                </a:solidFill>
              </a:rPr>
              <a:t>psychological etiology</a:t>
            </a:r>
          </a:p>
          <a:p>
            <a:pPr>
              <a:defRPr/>
            </a:pPr>
            <a:endParaRPr lang="ar-JO" dirty="0"/>
          </a:p>
          <a:p>
            <a:pPr marL="0" indent="0">
              <a:buNone/>
              <a:defRPr/>
            </a:pPr>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5</a:t>
            </a:fld>
            <a:endParaRPr lang="en-US"/>
          </a:p>
        </p:txBody>
      </p:sp>
    </p:spTree>
    <p:extLst>
      <p:ext uri="{BB962C8B-B14F-4D97-AF65-F5344CB8AC3E}">
        <p14:creationId xmlns:p14="http://schemas.microsoft.com/office/powerpoint/2010/main" val="405079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215023C-40D5-41F6-B7CC-B478306EEA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73D9A5F-8B0D-45B8-AFFE-34A4AF2FA4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dirty="0">
                <a:cs typeface="Arial" panose="020B0604020202020204" pitchFamily="34" charset="0"/>
              </a:rPr>
              <a:t>-90 percent of normal newborns pass meconium within the first 24 hours of life. </a:t>
            </a:r>
          </a:p>
          <a:p>
            <a:pPr algn="l" rtl="0" eaLnBrk="1" hangingPunct="1">
              <a:spcBef>
                <a:spcPct val="0"/>
              </a:spcBef>
            </a:pPr>
            <a:r>
              <a:rPr lang="en-US" altLang="en-US" dirty="0">
                <a:cs typeface="Arial" panose="020B0604020202020204" pitchFamily="34" charset="0"/>
              </a:rPr>
              <a:t>-The gradual decrease in bowel movement frequency with advancing age correlates with changes in transit time and varying patterns of colonic motility</a:t>
            </a:r>
          </a:p>
          <a:p>
            <a:r>
              <a:rPr lang="en-US" sz="1200" b="0" i="0" u="none" strike="noStrike" kern="1200" baseline="0" dirty="0">
                <a:solidFill>
                  <a:schemeClr val="tx1"/>
                </a:solidFill>
                <a:latin typeface="+mn-lt"/>
                <a:ea typeface="+mn-ea"/>
                <a:cs typeface="+mn-cs"/>
              </a:rPr>
              <a:t>-start to decrease gradually with age due to :</a:t>
            </a:r>
          </a:p>
          <a:p>
            <a:r>
              <a:rPr lang="en-US" sz="1200" b="0" i="0" u="none" strike="noStrike" kern="1200" baseline="0" dirty="0">
                <a:solidFill>
                  <a:schemeClr val="tx1"/>
                </a:solidFill>
                <a:latin typeface="+mn-lt"/>
                <a:ea typeface="+mn-ea"/>
                <a:cs typeface="+mn-cs"/>
              </a:rPr>
              <a:t>1. change in the transient time</a:t>
            </a:r>
          </a:p>
          <a:p>
            <a:r>
              <a:rPr lang="en-US" sz="1200" b="0" i="0" u="none" strike="noStrike" kern="1200" baseline="0" dirty="0">
                <a:solidFill>
                  <a:schemeClr val="tx1"/>
                </a:solidFill>
                <a:latin typeface="+mn-lt"/>
                <a:ea typeface="+mn-ea"/>
                <a:cs typeface="+mn-cs"/>
              </a:rPr>
              <a:t>2. pattern of colonic motility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 childhood :most of them will</a:t>
            </a:r>
            <a:endParaRPr lang="ar-JO" altLang="en-US" dirty="0"/>
          </a:p>
        </p:txBody>
      </p:sp>
      <p:sp>
        <p:nvSpPr>
          <p:cNvPr id="54276" name="Slide Number Placeholder 3">
            <a:extLst>
              <a:ext uri="{FF2B5EF4-FFF2-40B4-BE49-F238E27FC236}">
                <a16:creationId xmlns:a16="http://schemas.microsoft.com/office/drawing/2014/main" id="{5F18641F-16A1-4F71-A600-651C3E15D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719DCA9-68CF-40F5-9B9A-8533531CE2E1}" type="slidenum">
              <a:rPr lang="ar-JO" altLang="en-US"/>
              <a:pPr/>
              <a:t>6</a:t>
            </a:fld>
            <a:endParaRPr lang="ar-JO" altLang="en-US"/>
          </a:p>
        </p:txBody>
      </p:sp>
    </p:spTree>
    <p:extLst>
      <p:ext uri="{BB962C8B-B14F-4D97-AF65-F5344CB8AC3E}">
        <p14:creationId xmlns:p14="http://schemas.microsoft.com/office/powerpoint/2010/main" val="214455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Voluntarily constrict anal sphincter (no evacuation)&gt;stretching of ampulla &gt;water absorbed and become</a:t>
            </a:r>
          </a:p>
          <a:p>
            <a:r>
              <a:rPr lang="en-US" sz="1200" b="0" i="0" u="none" strike="noStrike" kern="1200" baseline="0" dirty="0">
                <a:solidFill>
                  <a:schemeClr val="tx1"/>
                </a:solidFill>
                <a:latin typeface="+mn-lt"/>
                <a:ea typeface="+mn-ea"/>
                <a:cs typeface="+mn-cs"/>
              </a:rPr>
              <a:t>hard stool &gt; with time &gt; overstretched ampulla &gt; decrease urge to defecate &gt; stool pushed to anal canal</a:t>
            </a:r>
          </a:p>
          <a:p>
            <a:r>
              <a:rPr lang="en-US" sz="1200" b="0" i="0" u="none" strike="noStrike" kern="1200" baseline="0" dirty="0">
                <a:solidFill>
                  <a:schemeClr val="tx1"/>
                </a:solidFill>
                <a:latin typeface="+mn-lt"/>
                <a:ea typeface="+mn-ea"/>
                <a:cs typeface="+mn-cs"/>
              </a:rPr>
              <a:t>leading to soiling.</a:t>
            </a:r>
          </a:p>
          <a:p>
            <a:pPr algn="l" rtl="0" eaLnBrk="1" hangingPunct="1"/>
            <a:r>
              <a:rPr lang="en-US" altLang="en-US" sz="1200" dirty="0">
                <a:cs typeface="Arial" panose="020B0604020202020204" pitchFamily="34" charset="0"/>
              </a:rPr>
              <a:t>In most cases, childhood constipation develops when the child begins to associate </a:t>
            </a:r>
            <a:r>
              <a:rPr lang="en-US" altLang="en-US" sz="1200" b="1" dirty="0">
                <a:solidFill>
                  <a:srgbClr val="FF0000"/>
                </a:solidFill>
                <a:cs typeface="Arial" panose="020B0604020202020204" pitchFamily="34" charset="0"/>
              </a:rPr>
              <a:t>pain with defecation  </a:t>
            </a:r>
            <a:endParaRPr lang="en-US" altLang="en-US" sz="1200" dirty="0">
              <a:cs typeface="Arial" panose="020B0604020202020204" pitchFamily="34" charset="0"/>
            </a:endParaRPr>
          </a:p>
          <a:p>
            <a:pPr algn="ctr">
              <a:buFontTx/>
              <a:buNone/>
            </a:pPr>
            <a:r>
              <a:rPr lang="en-US" altLang="en-US" sz="1200" b="1" dirty="0">
                <a:cs typeface="Arial" panose="020B0604020202020204" pitchFamily="34" charset="0"/>
              </a:rPr>
              <a:t>Child voluntarily constricts anal sphincters and does not evacuate his bowel</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Rectal </a:t>
            </a:r>
            <a:r>
              <a:rPr lang="en-US" altLang="en-US" sz="1200" b="1" u="sng" dirty="0">
                <a:solidFill>
                  <a:srgbClr val="C09B00"/>
                </a:solidFill>
                <a:cs typeface="Arial" panose="020B0604020202020204" pitchFamily="34" charset="0"/>
                <a:sym typeface="Symbol" panose="05050102010706020507" pitchFamily="18" charset="2"/>
              </a:rPr>
              <a:t>ampulla</a:t>
            </a:r>
            <a:r>
              <a:rPr lang="en-US" altLang="en-US" sz="1200" b="1" dirty="0">
                <a:cs typeface="Arial" panose="020B0604020202020204" pitchFamily="34" charset="0"/>
                <a:sym typeface="Symbol" panose="05050102010706020507" pitchFamily="18" charset="2"/>
              </a:rPr>
              <a:t> </a:t>
            </a:r>
            <a:r>
              <a:rPr lang="en-US" altLang="en-US" sz="1200" b="1" u="sng" dirty="0">
                <a:solidFill>
                  <a:srgbClr val="C09B00"/>
                </a:solidFill>
                <a:cs typeface="Arial" panose="020B0604020202020204" pitchFamily="34" charset="0"/>
                <a:sym typeface="Symbol" panose="05050102010706020507" pitchFamily="18" charset="2"/>
              </a:rPr>
              <a:t>stretches</a:t>
            </a:r>
            <a:r>
              <a:rPr lang="en-US" altLang="en-US" sz="1200" b="1" dirty="0">
                <a:cs typeface="Arial" panose="020B0604020202020204" pitchFamily="34" charset="0"/>
                <a:sym typeface="Symbol" panose="05050102010706020507" pitchFamily="18" charset="2"/>
              </a:rPr>
              <a:t> and accommodates increasing amount of stool</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Water is mainly absorbed and stool becomes harder</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sym typeface="Symbol" panose="05050102010706020507" pitchFamily="18" charset="2"/>
              </a:rPr>
              <a:t>With passage of time rectal ampulla overstretches</a:t>
            </a: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u="sng" dirty="0">
                <a:solidFill>
                  <a:srgbClr val="C09B00"/>
                </a:solidFill>
                <a:cs typeface="Arial" panose="020B0604020202020204" pitchFamily="34" charset="0"/>
                <a:sym typeface="Symbol" panose="05050102010706020507" pitchFamily="18" charset="2"/>
              </a:rPr>
              <a:t>Overstretching</a:t>
            </a:r>
            <a:r>
              <a:rPr lang="en-US" altLang="en-US" sz="1200" b="1" dirty="0">
                <a:cs typeface="Arial" panose="020B0604020202020204" pitchFamily="34" charset="0"/>
                <a:sym typeface="Symbol" panose="05050102010706020507" pitchFamily="18" charset="2"/>
              </a:rPr>
              <a:t> </a:t>
            </a:r>
            <a:r>
              <a:rPr lang="en-US" altLang="en-US" sz="1200" b="1" u="sng" dirty="0">
                <a:solidFill>
                  <a:srgbClr val="C09B00"/>
                </a:solidFill>
                <a:cs typeface="Arial" panose="020B0604020202020204" pitchFamily="34" charset="0"/>
                <a:sym typeface="Symbol" panose="05050102010706020507" pitchFamily="18" charset="2"/>
              </a:rPr>
              <a:t>reduces</a:t>
            </a:r>
            <a:r>
              <a:rPr lang="en-US" altLang="en-US" sz="1200" b="1" dirty="0">
                <a:cs typeface="Arial" panose="020B0604020202020204" pitchFamily="34" charset="0"/>
                <a:sym typeface="Symbol" panose="05050102010706020507" pitchFamily="18" charset="2"/>
              </a:rPr>
              <a:t> the urge to </a:t>
            </a:r>
            <a:r>
              <a:rPr lang="en-US" altLang="en-US" sz="1200" b="1" u="sng" dirty="0" err="1">
                <a:solidFill>
                  <a:srgbClr val="C09B00"/>
                </a:solidFill>
                <a:cs typeface="Arial" panose="020B0604020202020204" pitchFamily="34" charset="0"/>
                <a:sym typeface="Symbol" panose="05050102010706020507" pitchFamily="18" charset="2"/>
              </a:rPr>
              <a:t>daefecate</a:t>
            </a:r>
            <a:endParaRPr lang="en-US" altLang="en-US" sz="1200" b="1" u="sng" dirty="0">
              <a:solidFill>
                <a:srgbClr val="C09B00"/>
              </a:solidFill>
              <a:cs typeface="Arial" panose="020B0604020202020204" pitchFamily="34" charset="0"/>
              <a:sym typeface="Symbol" panose="05050102010706020507" pitchFamily="18" charset="2"/>
            </a:endParaRPr>
          </a:p>
          <a:p>
            <a:pPr algn="ctr">
              <a:buFontTx/>
              <a:buNone/>
            </a:pPr>
            <a:r>
              <a:rPr lang="en-US" altLang="en-US" sz="1200" b="1" dirty="0">
                <a:solidFill>
                  <a:schemeClr val="hlink"/>
                </a:solidFill>
                <a:cs typeface="Arial" panose="020B0604020202020204" pitchFamily="34" charset="0"/>
                <a:sym typeface="Symbol" panose="05050102010706020507" pitchFamily="18" charset="2"/>
              </a:rPr>
              <a:t></a:t>
            </a:r>
          </a:p>
          <a:p>
            <a:pPr algn="ctr">
              <a:buFontTx/>
              <a:buNone/>
            </a:pPr>
            <a:r>
              <a:rPr lang="en-US" altLang="en-US" sz="1200" b="1" dirty="0">
                <a:cs typeface="Arial" panose="020B0604020202020204" pitchFamily="34" charset="0"/>
              </a:rPr>
              <a:t>Stool is pushed into the anal canal also and starts collecting there leading to </a:t>
            </a:r>
            <a:r>
              <a:rPr lang="en-US" altLang="en-US" sz="1200" b="1" u="sng" dirty="0">
                <a:solidFill>
                  <a:srgbClr val="C09B00"/>
                </a:solidFill>
                <a:cs typeface="Arial" panose="020B0604020202020204" pitchFamily="34" charset="0"/>
              </a:rPr>
              <a:t>soiling</a:t>
            </a:r>
          </a:p>
          <a:p>
            <a:endParaRPr lang="en-US" dirty="0"/>
          </a:p>
        </p:txBody>
      </p:sp>
      <p:sp>
        <p:nvSpPr>
          <p:cNvPr id="4" name="Slide Number Placeholder 3"/>
          <p:cNvSpPr>
            <a:spLocks noGrp="1"/>
          </p:cNvSpPr>
          <p:nvPr>
            <p:ph type="sldNum" sz="quarter" idx="5"/>
          </p:nvPr>
        </p:nvSpPr>
        <p:spPr/>
        <p:txBody>
          <a:bodyPr/>
          <a:lstStyle/>
          <a:p>
            <a:fld id="{D1BD2213-32DE-4D47-B048-086A0174EE8F}" type="slidenum">
              <a:rPr lang="en-US" altLang="es-ES" smtClean="0"/>
              <a:pPr/>
              <a:t>7</a:t>
            </a:fld>
            <a:endParaRPr lang="en-US" altLang="es-ES"/>
          </a:p>
        </p:txBody>
      </p:sp>
    </p:spTree>
    <p:extLst>
      <p:ext uri="{BB962C8B-B14F-4D97-AF65-F5344CB8AC3E}">
        <p14:creationId xmlns:p14="http://schemas.microsoft.com/office/powerpoint/2010/main" val="1166039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A659997-1781-424E-A794-C3FF5C8BA4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453B526-3E30-4A68-98B9-BA9654DB7E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b="1" dirty="0">
                <a:cs typeface="Times New Roman" panose="02020603050405020304" pitchFamily="18" charset="0"/>
              </a:rPr>
              <a:t>Functional constipation</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cs typeface="Arial" panose="020B0604020202020204" pitchFamily="34" charset="0"/>
              </a:rPr>
              <a:t>It  is responsible for more than </a:t>
            </a:r>
            <a:r>
              <a:rPr lang="en-US" altLang="en-US" sz="1100" b="1" u="sng" dirty="0">
                <a:solidFill>
                  <a:srgbClr val="C09B00"/>
                </a:solidFill>
                <a:cs typeface="Arial" panose="020B0604020202020204" pitchFamily="34" charset="0"/>
              </a:rPr>
              <a:t>95% </a:t>
            </a:r>
            <a:r>
              <a:rPr lang="en-US" altLang="en-US" sz="1200" dirty="0">
                <a:cs typeface="Arial" panose="020B0604020202020204" pitchFamily="34" charset="0"/>
              </a:rPr>
              <a:t>of cases of constipation in healthy children </a:t>
            </a:r>
            <a:r>
              <a:rPr lang="en-US" altLang="en-US" sz="1200" dirty="0">
                <a:solidFill>
                  <a:srgbClr val="FF0000"/>
                </a:solidFill>
                <a:cs typeface="Arial" panose="020B0604020202020204" pitchFamily="34" charset="0"/>
              </a:rPr>
              <a:t>one year and older</a:t>
            </a:r>
            <a:r>
              <a:rPr lang="en-US" altLang="en-US" sz="1200" dirty="0">
                <a:cs typeface="Arial" panose="020B0604020202020204" pitchFamily="34" charset="0"/>
              </a:rPr>
              <a:t>, and is particularly common among </a:t>
            </a:r>
            <a:r>
              <a:rPr lang="en-US" altLang="en-US" sz="1200" dirty="0">
                <a:solidFill>
                  <a:srgbClr val="FF0000"/>
                </a:solidFill>
                <a:cs typeface="Arial" panose="020B0604020202020204" pitchFamily="34" charset="0"/>
              </a:rPr>
              <a:t>preschool-age children</a:t>
            </a:r>
          </a:p>
          <a:p>
            <a:r>
              <a:rPr lang="en-US" sz="1200" b="1" i="0" u="none" strike="noStrike" kern="1200" baseline="0" dirty="0">
                <a:solidFill>
                  <a:schemeClr val="tx1"/>
                </a:solidFill>
                <a:latin typeface="+mn-lt"/>
                <a:ea typeface="+mn-ea"/>
                <a:cs typeface="+mn-cs"/>
              </a:rPr>
              <a:t>1-functional: </a:t>
            </a:r>
            <a:r>
              <a:rPr lang="en-US" sz="1200" b="0" i="0" u="none" strike="noStrike" kern="1200" baseline="0" dirty="0">
                <a:solidFill>
                  <a:schemeClr val="tx1"/>
                </a:solidFill>
                <a:latin typeface="+mn-lt"/>
                <a:ea typeface="+mn-ea"/>
                <a:cs typeface="+mn-cs"/>
              </a:rPr>
              <a:t>95%</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age of 1 year and older (especially in preschool age)</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No anatomical or biochemical causes</a:t>
            </a:r>
            <a:endParaRPr lang="ar-SA" altLang="en-US" dirty="0"/>
          </a:p>
        </p:txBody>
      </p:sp>
      <p:sp>
        <p:nvSpPr>
          <p:cNvPr id="55300" name="Slide Number Placeholder 3">
            <a:extLst>
              <a:ext uri="{FF2B5EF4-FFF2-40B4-BE49-F238E27FC236}">
                <a16:creationId xmlns:a16="http://schemas.microsoft.com/office/drawing/2014/main" id="{69AB0D15-C66F-4CD7-BC92-7798AEE6F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0C5DA6-1FCB-4C2A-9E07-23F979E3C1B9}" type="slidenum">
              <a:rPr lang="ar-JO" altLang="en-US"/>
              <a:pPr/>
              <a:t>11</a:t>
            </a:fld>
            <a:endParaRPr lang="ar-JO" altLang="en-US"/>
          </a:p>
        </p:txBody>
      </p:sp>
    </p:spTree>
    <p:extLst>
      <p:ext uri="{BB962C8B-B14F-4D97-AF65-F5344CB8AC3E}">
        <p14:creationId xmlns:p14="http://schemas.microsoft.com/office/powerpoint/2010/main" val="213814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features of the ROME classification are summarized as below:</a:t>
            </a:r>
          </a:p>
          <a:p>
            <a:r>
              <a:rPr lang="en-US" sz="1200" b="0" i="0" kern="1200" dirty="0">
                <a:solidFill>
                  <a:schemeClr val="tx1"/>
                </a:solidFill>
                <a:effectLst/>
                <a:latin typeface="+mn-lt"/>
                <a:ea typeface="+mn-ea"/>
                <a:cs typeface="+mn-cs"/>
              </a:rPr>
              <a:t>History of agonizing or rigid bowel movements</a:t>
            </a:r>
          </a:p>
          <a:p>
            <a:r>
              <a:rPr lang="en-US" sz="1200" b="0" i="0" kern="1200" dirty="0">
                <a:solidFill>
                  <a:schemeClr val="tx1"/>
                </a:solidFill>
                <a:effectLst/>
                <a:latin typeface="+mn-lt"/>
                <a:ea typeface="+mn-ea"/>
                <a:cs typeface="+mn-cs"/>
              </a:rPr>
              <a:t>Passing of stools so large that they obstruct the toilet</a:t>
            </a:r>
          </a:p>
          <a:p>
            <a:r>
              <a:rPr lang="en-US" sz="1200" b="0" i="0" kern="1200" dirty="0">
                <a:solidFill>
                  <a:schemeClr val="tx1"/>
                </a:solidFill>
                <a:effectLst/>
                <a:latin typeface="+mn-lt"/>
                <a:ea typeface="+mn-ea"/>
                <a:cs typeface="+mn-cs"/>
              </a:rPr>
              <a:t>At least one episode of fecal incontinence per week</a:t>
            </a:r>
          </a:p>
          <a:p>
            <a:pPr rtl="0"/>
            <a:r>
              <a:rPr lang="en-US" sz="1200" b="0" i="0" kern="1200" dirty="0">
                <a:solidFill>
                  <a:schemeClr val="tx1"/>
                </a:solidFill>
                <a:effectLst/>
                <a:latin typeface="+mn-lt"/>
                <a:ea typeface="+mn-ea"/>
                <a:cs typeface="+mn-cs"/>
              </a:rPr>
              <a:t>History of retentive posturing</a:t>
            </a:r>
            <a:r>
              <a:rPr lang="en-US" altLang="en-US" sz="1200" dirty="0">
                <a:cs typeface="Arial" panose="020B0604020202020204" pitchFamily="34" charset="0"/>
              </a:rPr>
              <a:t>(</a:t>
            </a:r>
            <a:r>
              <a:rPr lang="en-US" sz="1200" dirty="0"/>
              <a:t>standing or sitting with legs extended and stiff or crossed legs)</a:t>
            </a:r>
            <a:r>
              <a:rPr lang="en-US" sz="1200" b="0" i="0" kern="1200" dirty="0">
                <a:solidFill>
                  <a:schemeClr val="tx1"/>
                </a:solidFill>
                <a:effectLst/>
                <a:latin typeface="+mn-lt"/>
                <a:ea typeface="+mn-ea"/>
                <a:cs typeface="+mn-cs"/>
              </a:rPr>
              <a:t> or excessive voluntary stool retention</a:t>
            </a:r>
          </a:p>
          <a:p>
            <a:r>
              <a:rPr lang="en-US" sz="1200" b="0" i="0" kern="1200" dirty="0">
                <a:solidFill>
                  <a:schemeClr val="tx1"/>
                </a:solidFill>
                <a:effectLst/>
                <a:latin typeface="+mn-lt"/>
                <a:ea typeface="+mn-ea"/>
                <a:cs typeface="+mn-cs"/>
              </a:rPr>
              <a:t>Two or fewer defecations in the toilet per week</a:t>
            </a:r>
          </a:p>
          <a:p>
            <a:r>
              <a:rPr lang="en-US" sz="1200" b="0" i="0" kern="1200" dirty="0">
                <a:solidFill>
                  <a:schemeClr val="tx1"/>
                </a:solidFill>
                <a:effectLst/>
                <a:latin typeface="+mn-lt"/>
                <a:ea typeface="+mn-ea"/>
                <a:cs typeface="+mn-cs"/>
              </a:rPr>
              <a:t>Presence of a large fecal mass in the rectum</a:t>
            </a:r>
          </a:p>
          <a:p>
            <a:r>
              <a:rPr lang="en-US" sz="1200" b="0" i="0" kern="1200" dirty="0">
                <a:solidFill>
                  <a:schemeClr val="tx1"/>
                </a:solidFill>
                <a:effectLst/>
                <a:latin typeface="+mn-lt"/>
                <a:ea typeface="+mn-ea"/>
                <a:cs typeface="+mn-cs"/>
              </a:rPr>
              <a:t>The latest in the terminology of pediatric constipation is “</a:t>
            </a:r>
            <a:r>
              <a:rPr lang="en-US" sz="1200" b="1" i="0" kern="1200" dirty="0">
                <a:solidFill>
                  <a:schemeClr val="tx1"/>
                </a:solidFill>
                <a:effectLst/>
                <a:latin typeface="+mn-lt"/>
                <a:ea typeface="+mn-ea"/>
                <a:cs typeface="+mn-cs"/>
              </a:rPr>
              <a:t>non-retentive fecal soiling</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Originally coined for children soiling albeit no difficult infrequent defecation; </a:t>
            </a:r>
            <a:r>
              <a:rPr lang="en-US" sz="1200" b="1" i="0" kern="1200" dirty="0">
                <a:solidFill>
                  <a:schemeClr val="tx1"/>
                </a:solidFill>
                <a:effectLst/>
                <a:latin typeface="+mn-lt"/>
                <a:ea typeface="+mn-ea"/>
                <a:cs typeface="+mn-cs"/>
              </a:rPr>
              <a:t>PACCT</a:t>
            </a:r>
            <a:r>
              <a:rPr lang="en-US" sz="1200" b="0" i="0" kern="1200" dirty="0">
                <a:solidFill>
                  <a:schemeClr val="tx1"/>
                </a:solidFill>
                <a:effectLst/>
                <a:latin typeface="+mn-lt"/>
                <a:ea typeface="+mn-ea"/>
                <a:cs typeface="+mn-cs"/>
              </a:rPr>
              <a:t> (The Paris Consensus on Childhood Constipation Terminology Group) define this pathology as “passage of stools in an inappropriate place, occurring in children with a mental age of 4 years and older, with no evidence of constipation on history or examination.”</a:t>
            </a:r>
          </a:p>
          <a:p>
            <a:endParaRPr lang="en-US" dirty="0"/>
          </a:p>
        </p:txBody>
      </p:sp>
      <p:sp>
        <p:nvSpPr>
          <p:cNvPr id="4" name="Slide Number Placeholder 3"/>
          <p:cNvSpPr>
            <a:spLocks noGrp="1"/>
          </p:cNvSpPr>
          <p:nvPr>
            <p:ph type="sldNum" sz="quarter" idx="10"/>
          </p:nvPr>
        </p:nvSpPr>
        <p:spPr/>
        <p:txBody>
          <a:bodyPr/>
          <a:lstStyle/>
          <a:p>
            <a:fld id="{20154023-9CB6-43B4-9D14-160CE6CA852F}" type="slidenum">
              <a:rPr lang="en-US" smtClean="0"/>
              <a:t>12</a:t>
            </a:fld>
            <a:endParaRPr lang="en-US"/>
          </a:p>
        </p:txBody>
      </p:sp>
    </p:spTree>
    <p:extLst>
      <p:ext uri="{BB962C8B-B14F-4D97-AF65-F5344CB8AC3E}">
        <p14:creationId xmlns:p14="http://schemas.microsoft.com/office/powerpoint/2010/main" val="164806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A1C9EA7-0C26-4840-AD1E-4F0F736E8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20A11CC-0F01-4A33-9FCE-C5C2186DF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lang="en-US" altLang="en-US" dirty="0">
                <a:cs typeface="Arial" panose="020B0604020202020204" pitchFamily="34" charset="0"/>
              </a:rPr>
              <a:t>*here are three periods during which the infant and developing child are particularly prone to develop functional constipation. The first occurs after the introduction of cereals and solid food into the infant's diet, the second with toilet training, and the third during the start of school</a:t>
            </a:r>
            <a:endParaRPr lang="ar-JO"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sz="1200" dirty="0">
                <a:solidFill>
                  <a:schemeClr val="hlink"/>
                </a:solidFill>
                <a:cs typeface="Arial" panose="020B0604020202020204" pitchFamily="34" charset="0"/>
              </a:rPr>
              <a:t>Situational</a:t>
            </a:r>
            <a:br>
              <a:rPr lang="en-US" altLang="en-US" sz="1200" dirty="0">
                <a:solidFill>
                  <a:schemeClr val="hlink"/>
                </a:solidFill>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Coercive</a:t>
            </a:r>
            <a:r>
              <a:rPr lang="en-US" altLang="en-US" sz="1200" dirty="0">
                <a:cs typeface="Arial" panose="020B0604020202020204" pitchFamily="34" charset="0"/>
              </a:rPr>
              <a:t> toilet training</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Toilet </a:t>
            </a:r>
            <a:r>
              <a:rPr lang="en-US" altLang="en-US" sz="1100" b="1" u="sng" dirty="0">
                <a:solidFill>
                  <a:srgbClr val="C09B00"/>
                </a:solidFill>
                <a:cs typeface="Arial" panose="020B0604020202020204" pitchFamily="34" charset="0"/>
              </a:rPr>
              <a:t>phobia</a:t>
            </a:r>
            <a:r>
              <a:rPr lang="en-US" altLang="en-US" sz="1200" dirty="0">
                <a:cs typeface="Arial" panose="020B0604020202020204" pitchFamily="34" charset="0"/>
              </a:rPr>
              <a:t>                                           </a:t>
            </a:r>
            <a:r>
              <a:rPr lang="en-US" altLang="en-US" sz="1050" dirty="0">
                <a:solidFill>
                  <a:srgbClr val="FF0000"/>
                </a:solidFill>
                <a:cs typeface="Arial" panose="020B0604020202020204" pitchFamily="34" charset="0"/>
              </a:rPr>
              <a:t>Toilet training issues  </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School </a:t>
            </a:r>
            <a:r>
              <a:rPr lang="en-US" altLang="en-US" sz="1100" b="1" u="sng" dirty="0">
                <a:solidFill>
                  <a:srgbClr val="C09B00"/>
                </a:solidFill>
                <a:cs typeface="Arial" panose="020B0604020202020204" pitchFamily="34" charset="0"/>
              </a:rPr>
              <a:t>bathroom</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avoidance</a:t>
            </a:r>
            <a:r>
              <a:rPr lang="en-US" altLang="en-US" sz="1200" dirty="0">
                <a:cs typeface="Arial" panose="020B0604020202020204" pitchFamily="34" charset="0"/>
              </a:rPr>
              <a:t>          </a:t>
            </a:r>
            <a:br>
              <a:rPr lang="en-US" altLang="en-US" sz="1200" dirty="0">
                <a:cs typeface="Arial" panose="020B0604020202020204" pitchFamily="34" charset="0"/>
              </a:rPr>
            </a:br>
            <a:r>
              <a:rPr lang="en-US" altLang="en-US" sz="1200" dirty="0">
                <a:latin typeface="Arial" panose="020B0604020202020204" pitchFamily="34" charset="0"/>
                <a:cs typeface="Arial" panose="020B0604020202020204" pitchFamily="34" charset="0"/>
              </a:rPr>
              <a:t>   </a:t>
            </a:r>
            <a:r>
              <a:rPr lang="en-US" altLang="en-US" sz="1200" dirty="0">
                <a:cs typeface="Arial" panose="020B0604020202020204" pitchFamily="34" charset="0"/>
              </a:rPr>
              <a:t> </a:t>
            </a:r>
            <a:r>
              <a:rPr lang="en-US" altLang="en-US" sz="1100" b="1" u="sng" dirty="0">
                <a:solidFill>
                  <a:srgbClr val="C09B00"/>
                </a:solidFill>
                <a:cs typeface="Arial" panose="020B0604020202020204" pitchFamily="34" charset="0"/>
              </a:rPr>
              <a:t>Sexual</a:t>
            </a:r>
            <a:r>
              <a:rPr lang="en-US" altLang="en-US" sz="1200" dirty="0">
                <a:cs typeface="Arial" panose="020B0604020202020204" pitchFamily="34" charset="0"/>
              </a:rPr>
              <a:t> abuse</a:t>
            </a:r>
          </a:p>
          <a:p>
            <a:pPr algn="l" rtl="0" eaLnBrk="1" hangingPunct="1">
              <a:spcBef>
                <a:spcPct val="0"/>
              </a:spcBef>
            </a:pPr>
            <a:endParaRPr lang="ar-JO" altLang="en-US" dirty="0"/>
          </a:p>
        </p:txBody>
      </p:sp>
      <p:sp>
        <p:nvSpPr>
          <p:cNvPr id="56324" name="Slide Number Placeholder 3">
            <a:extLst>
              <a:ext uri="{FF2B5EF4-FFF2-40B4-BE49-F238E27FC236}">
                <a16:creationId xmlns:a16="http://schemas.microsoft.com/office/drawing/2014/main" id="{698F69DA-92C9-4C14-8AF2-C5D4AEC25D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B530D1-24C2-4607-9B4F-82F7B89FC8AB}" type="slidenum">
              <a:rPr lang="ar-JO" altLang="en-US"/>
              <a:pPr/>
              <a:t>13</a:t>
            </a:fld>
            <a:endParaRPr lang="ar-JO" altLang="en-US"/>
          </a:p>
        </p:txBody>
      </p:sp>
    </p:spTree>
    <p:extLst>
      <p:ext uri="{BB962C8B-B14F-4D97-AF65-F5344CB8AC3E}">
        <p14:creationId xmlns:p14="http://schemas.microsoft.com/office/powerpoint/2010/main" val="31195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hasCustomPrompt="1"/>
          </p:nvPr>
        </p:nvSpPr>
        <p:spPr>
          <a:xfrm>
            <a:off x="914400" y="2130426"/>
            <a:ext cx="103632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hasCustomPrompt="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lvl1pPr>
              <a:defRPr/>
            </a:lvl1pPr>
          </a:lstStyle>
          <a:p>
            <a:pPr>
              <a:defRPr/>
            </a:pPr>
            <a:fld id="{1B4D185B-882F-445C-9F79-E5AB6CABF121}" type="datetimeFigureOut">
              <a:rPr lang="en-US"/>
              <a:t>11/30/2024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1A2F4043-BAA0-4985-89C6-B667F7C11727}" type="slidenum">
              <a:rPr lang="en-US" altLang="es-ES"/>
              <a:t>‹#›</a:t>
            </a:fld>
            <a:endParaRPr lang="en-US" alt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hasCustomPrompt="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90EB8A48-1A71-4D58-8659-41A5DB2260FC}" type="datetimeFigureOut">
              <a:rPr lang="en-US"/>
              <a:t>11/30/2024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444FADB0-CDCB-43BF-9B43-5965C9A01112}" type="slidenum">
              <a:rPr lang="en-US" altLang="es-ES"/>
              <a:t>‹#›</a:t>
            </a:fld>
            <a:endParaRPr lang="en-U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hasCustomPrompt="1"/>
          </p:nvPr>
        </p:nvSpPr>
        <p:spPr>
          <a:xfrm>
            <a:off x="8839200" y="274639"/>
            <a:ext cx="27432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hasCustomPrompt="1"/>
          </p:nvPr>
        </p:nvSpPr>
        <p:spPr>
          <a:xfrm>
            <a:off x="609600" y="274639"/>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956B9934-A90C-45AF-86A0-4DB5B0359C53}" type="datetimeFigureOut">
              <a:rPr lang="en-US"/>
              <a:t>11/30/2024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3FB6A344-16E2-42C5-9AEE-35202706B85F}" type="slidenum">
              <a:rPr lang="en-US" altLang="es-ES"/>
              <a:t>‹#›</a:t>
            </a:fld>
            <a:endParaRPr lang="en-U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860117" y="2017713"/>
            <a:ext cx="5080000" cy="4114800"/>
          </a:xfrm>
        </p:spPr>
        <p:txBody>
          <a:bodyPr/>
          <a:lstStyle/>
          <a:p>
            <a:pPr lvl="0"/>
            <a:endParaRPr lang="en-US" noProof="0"/>
          </a:p>
        </p:txBody>
      </p:sp>
      <p:sp>
        <p:nvSpPr>
          <p:cNvPr id="5" name="Rectangle 11">
            <a:extLst>
              <a:ext uri="{FF2B5EF4-FFF2-40B4-BE49-F238E27FC236}">
                <a16:creationId xmlns:a16="http://schemas.microsoft.com/office/drawing/2014/main" id="{D6D4480C-E2E0-4301-B269-DE9625513D5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3E61185-8A32-4AE1-89FA-28DBEFBF02BA}"/>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D284005-87FA-4270-98AB-FC26CF0173B9}"/>
              </a:ext>
            </a:extLst>
          </p:cNvPr>
          <p:cNvSpPr>
            <a:spLocks noGrp="1" noChangeArrowheads="1"/>
          </p:cNvSpPr>
          <p:nvPr>
            <p:ph type="sldNum" sz="quarter" idx="12"/>
          </p:nvPr>
        </p:nvSpPr>
        <p:spPr/>
        <p:txBody>
          <a:bodyPr/>
          <a:lstStyle>
            <a:lvl1pPr>
              <a:defRPr/>
            </a:lvl1pPr>
          </a:lstStyle>
          <a:p>
            <a:fld id="{9A520816-4651-4CC5-8625-5E29E809E969}" type="slidenum">
              <a:rPr lang="ar-SA" altLang="es-ES"/>
              <a:pPr/>
              <a:t>‹#›</a:t>
            </a:fld>
            <a:endParaRPr lang="en-US" altLang="es-ES"/>
          </a:p>
        </p:txBody>
      </p:sp>
    </p:spTree>
    <p:extLst>
      <p:ext uri="{BB962C8B-B14F-4D97-AF65-F5344CB8AC3E}">
        <p14:creationId xmlns:p14="http://schemas.microsoft.com/office/powerpoint/2010/main" val="2359120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65" name="Rectangle 6"/>
          <p:cNvSpPr/>
          <p:nvPr/>
        </p:nvSpPr>
        <p:spPr>
          <a:xfrm>
            <a:off x="1" y="6400800"/>
            <a:ext cx="12192001" cy="457200"/>
          </a:xfrm>
          <a:prstGeom prst="rect">
            <a:avLst/>
          </a:prstGeom>
          <a:solidFill>
            <a:srgbClr val="BD582C"/>
          </a:solidFill>
          <a:ln w="12700">
            <a:miter lim="400000"/>
          </a:ln>
        </p:spPr>
        <p:txBody>
          <a:bodyPr lIns="45719" rIns="45719"/>
          <a:lstStyle/>
          <a:p>
            <a:endParaRPr/>
          </a:p>
        </p:txBody>
      </p:sp>
      <p:sp>
        <p:nvSpPr>
          <p:cNvPr id="266" name="Rectangle 8"/>
          <p:cNvSpPr/>
          <p:nvPr/>
        </p:nvSpPr>
        <p:spPr>
          <a:xfrm>
            <a:off x="-1" y="6334316"/>
            <a:ext cx="12192003" cy="65999"/>
          </a:xfrm>
          <a:prstGeom prst="rect">
            <a:avLst/>
          </a:prstGeom>
          <a:solidFill>
            <a:srgbClr val="E48312"/>
          </a:solidFill>
          <a:ln w="12700">
            <a:miter lim="400000"/>
          </a:ln>
        </p:spPr>
        <p:txBody>
          <a:bodyPr lIns="45719" rIns="45719"/>
          <a:lstStyle/>
          <a:p>
            <a:endParaRPr/>
          </a:p>
        </p:txBody>
      </p:sp>
      <p:sp>
        <p:nvSpPr>
          <p:cNvPr id="267" name="Straight Connector 9"/>
          <p:cNvSpPr/>
          <p:nvPr/>
        </p:nvSpPr>
        <p:spPr>
          <a:xfrm>
            <a:off x="1193532" y="1737845"/>
            <a:ext cx="9966960" cy="1"/>
          </a:xfrm>
          <a:prstGeom prst="line">
            <a:avLst/>
          </a:prstGeom>
          <a:ln w="6350">
            <a:solidFill>
              <a:srgbClr val="808080"/>
            </a:solidFill>
          </a:ln>
        </p:spPr>
        <p:txBody>
          <a:bodyPr lIns="45719" rIns="45719"/>
          <a:lstStyle/>
          <a:p>
            <a:endParaRPr/>
          </a:p>
        </p:txBody>
      </p:sp>
      <p:sp>
        <p:nvSpPr>
          <p:cNvPr id="268" name="Title Text"/>
          <p:cNvSpPr txBox="1">
            <a:spLocks noGrp="1"/>
          </p:cNvSpPr>
          <p:nvPr>
            <p:ph type="title"/>
          </p:nvPr>
        </p:nvSpPr>
        <p:spPr>
          <a:xfrm>
            <a:off x="1097280" y="286603"/>
            <a:ext cx="10058401" cy="1450757"/>
          </a:xfrm>
          <a:prstGeom prst="rect">
            <a:avLst/>
          </a:prstGeom>
        </p:spPr>
        <p:txBody>
          <a:bodyPr anchor="b"/>
          <a:lstStyle>
            <a:lvl1pPr>
              <a:lnSpc>
                <a:spcPct val="85000"/>
              </a:lnSpc>
              <a:defRPr sz="4800" spc="-50">
                <a:solidFill>
                  <a:srgbClr val="404040"/>
                </a:solidFill>
              </a:defRPr>
            </a:lvl1pPr>
          </a:lstStyle>
          <a:p>
            <a:r>
              <a:t>Title Text</a:t>
            </a:r>
          </a:p>
        </p:txBody>
      </p:sp>
      <p:sp>
        <p:nvSpPr>
          <p:cNvPr id="269" name="Body Level One…"/>
          <p:cNvSpPr txBox="1">
            <a:spLocks noGrp="1"/>
          </p:cNvSpPr>
          <p:nvPr>
            <p:ph type="body" idx="1"/>
          </p:nvPr>
        </p:nvSpPr>
        <p:spPr>
          <a:xfrm>
            <a:off x="1097280" y="1845734"/>
            <a:ext cx="10058401" cy="4023360"/>
          </a:xfrm>
          <a:prstGeom prst="rect">
            <a:avLst/>
          </a:prstGeom>
        </p:spPr>
        <p:txBody>
          <a:bodyPr lIns="0" tIns="0" rIns="0" bIns="0"/>
          <a:lstStyle>
            <a:lvl1pPr marL="91439" indent="-91439" algn="r">
              <a:spcBef>
                <a:spcPts val="1200"/>
              </a:spcBef>
              <a:buClr>
                <a:srgbClr val="E48312"/>
              </a:buClr>
              <a:buFont typeface="Calibri"/>
              <a:buChar char=" "/>
              <a:defRPr sz="2000">
                <a:solidFill>
                  <a:srgbClr val="404040"/>
                </a:solidFill>
              </a:defRPr>
            </a:lvl1pPr>
            <a:lvl2pPr marL="404368" indent="-203200" algn="r">
              <a:spcBef>
                <a:spcPts val="1200"/>
              </a:spcBef>
              <a:buClr>
                <a:srgbClr val="E48312"/>
              </a:buClr>
              <a:buFont typeface="Calibri"/>
              <a:buChar char="◦"/>
              <a:defRPr sz="2000">
                <a:solidFill>
                  <a:srgbClr val="404040"/>
                </a:solidFill>
              </a:defRPr>
            </a:lvl2pPr>
            <a:lvl3pPr marL="645305" indent="-261257" algn="r">
              <a:spcBef>
                <a:spcPts val="1200"/>
              </a:spcBef>
              <a:buClr>
                <a:srgbClr val="E48312"/>
              </a:buClr>
              <a:buFont typeface="Calibri"/>
              <a:buChar char="◦"/>
              <a:defRPr sz="2000">
                <a:solidFill>
                  <a:srgbClr val="404040"/>
                </a:solidFill>
              </a:defRPr>
            </a:lvl3pPr>
            <a:lvl4pPr marL="828185" indent="-261257" algn="r">
              <a:spcBef>
                <a:spcPts val="1200"/>
              </a:spcBef>
              <a:buClr>
                <a:srgbClr val="E48312"/>
              </a:buClr>
              <a:buFont typeface="Calibri"/>
              <a:buChar char="◦"/>
              <a:defRPr sz="2000">
                <a:solidFill>
                  <a:srgbClr val="404040"/>
                </a:solidFill>
              </a:defRPr>
            </a:lvl4pPr>
            <a:lvl5pPr marL="1011065" indent="-261257" algn="r">
              <a:spcBef>
                <a:spcPts val="1200"/>
              </a:spcBef>
              <a:buClr>
                <a:srgbClr val="E48312"/>
              </a:buClr>
              <a:buFont typeface="Calibri"/>
              <a:buChar char="◦"/>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10979606" y="6528092"/>
            <a:ext cx="232878" cy="228512"/>
          </a:xfrm>
          <a:prstGeom prst="rect">
            <a:avLst/>
          </a:prstGeom>
        </p:spPr>
        <p:txBody>
          <a:bodyPr/>
          <a:lstStyle>
            <a:lvl1pPr>
              <a:defRPr sz="1000">
                <a:solidFill>
                  <a:srgbClr val="FFFFFF"/>
                </a:solidFill>
              </a:defRPr>
            </a:lvl1pPr>
          </a:lstStyle>
          <a:p>
            <a:fld id="{86CB4B4D-7CA3-9044-876B-883B54F8677D}" type="slidenum">
              <a:t>‹#›</a:t>
            </a:fld>
            <a:endParaRPr/>
          </a:p>
        </p:txBody>
      </p:sp>
    </p:spTree>
    <p:extLst>
      <p:ext uri="{BB962C8B-B14F-4D97-AF65-F5344CB8AC3E}">
        <p14:creationId xmlns:p14="http://schemas.microsoft.com/office/powerpoint/2010/main" val="181266943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hasCustomPrompt="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lvl1pPr>
              <a:defRPr/>
            </a:lvl1pPr>
          </a:lstStyle>
          <a:p>
            <a:pPr>
              <a:defRPr/>
            </a:pPr>
            <a:fld id="{A61BA2A8-9044-4DA7-8AA8-45BA2218DA3A}" type="datetimeFigureOut">
              <a:rPr lang="en-US"/>
              <a:t>11/30/2024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01EF1A2C-F8A6-49CB-8CCF-7EF816E981F0}" type="slidenum">
              <a:rPr lang="en-US" altLang="es-ES"/>
              <a:t>‹#›</a:t>
            </a:fld>
            <a:endParaRPr lang="en-U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963084" y="4406901"/>
            <a:ext cx="10363200" cy="1362075"/>
          </a:xfrm>
        </p:spPr>
        <p:txBody>
          <a:bodyPr anchor="t"/>
          <a:lstStyle>
            <a:lvl1pPr algn="l">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hasCustomPrompt="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169C3192-1B6C-4CEA-B6F9-54843B1E0610}" type="datetimeFigureOut">
              <a:rPr lang="en-US"/>
              <a:t>11/30/2024</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fld id="{79117EE6-5E7E-4726-A5F6-6B9616809950}" type="slidenum">
              <a:rPr lang="en-US" altLang="es-ES"/>
              <a:t>‹#›</a:t>
            </a:fld>
            <a:endParaRPr lang="en-U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hasCustomPrompt="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hasCustomPrompt="1"/>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3"/>
          <p:cNvSpPr>
            <a:spLocks noGrp="1"/>
          </p:cNvSpPr>
          <p:nvPr>
            <p:ph type="dt" sz="half" idx="10"/>
          </p:nvPr>
        </p:nvSpPr>
        <p:spPr/>
        <p:txBody>
          <a:bodyPr/>
          <a:lstStyle>
            <a:lvl1pPr>
              <a:defRPr/>
            </a:lvl1pPr>
          </a:lstStyle>
          <a:p>
            <a:pPr>
              <a:defRPr/>
            </a:pPr>
            <a:fld id="{8B2B77BE-85C6-4909-9F58-A0BF2BD2C35C}" type="datetimeFigureOut">
              <a:rPr lang="en-US"/>
              <a:t>11/30/2024</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BE3F6CAA-A2BF-440F-A3D1-99E470D31A82}" type="slidenum">
              <a:rPr lang="en-US" altLang="es-ES"/>
              <a:t>‹#›</a:t>
            </a:fld>
            <a:endParaRPr lang="en-U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hasCustomPrompt="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hasCustomPrompt="1"/>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hasCustomPrompt="1"/>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hasCustomPrompt="1"/>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3"/>
          <p:cNvSpPr>
            <a:spLocks noGrp="1"/>
          </p:cNvSpPr>
          <p:nvPr>
            <p:ph type="dt" sz="half" idx="10"/>
          </p:nvPr>
        </p:nvSpPr>
        <p:spPr/>
        <p:txBody>
          <a:bodyPr/>
          <a:lstStyle>
            <a:lvl1pPr>
              <a:defRPr/>
            </a:lvl1pPr>
          </a:lstStyle>
          <a:p>
            <a:pPr>
              <a:defRPr/>
            </a:pPr>
            <a:fld id="{2D31EE70-010D-488A-9745-55117C5FBD7C}" type="datetimeFigureOut">
              <a:rPr lang="en-US"/>
              <a:t>11/30/2024</a:t>
            </a:fld>
            <a:endParaRPr lang="en-US"/>
          </a:p>
        </p:txBody>
      </p:sp>
      <p:sp>
        <p:nvSpPr>
          <p:cNvPr id="8" name="عنصر نائب للتذييل 4"/>
          <p:cNvSpPr>
            <a:spLocks noGrp="1"/>
          </p:cNvSpPr>
          <p:nvPr>
            <p:ph type="ftr" sz="quarter" idx="11"/>
          </p:nvPr>
        </p:nvSpPr>
        <p:spPr/>
        <p:txBody>
          <a:bodyPr/>
          <a:lstStyle>
            <a:lvl1pPr>
              <a:defRPr/>
            </a:lvl1pPr>
          </a:lstStyle>
          <a:p>
            <a:pPr>
              <a:defRPr/>
            </a:pPr>
            <a:endParaRPr lang="en-US"/>
          </a:p>
        </p:txBody>
      </p:sp>
      <p:sp>
        <p:nvSpPr>
          <p:cNvPr id="9" name="عنصر نائب لرقم الشريحة 5"/>
          <p:cNvSpPr>
            <a:spLocks noGrp="1"/>
          </p:cNvSpPr>
          <p:nvPr>
            <p:ph type="sldNum" sz="quarter" idx="12"/>
          </p:nvPr>
        </p:nvSpPr>
        <p:spPr/>
        <p:txBody>
          <a:bodyPr/>
          <a:lstStyle>
            <a:lvl1pPr>
              <a:defRPr/>
            </a:lvl1pPr>
          </a:lstStyle>
          <a:p>
            <a:fld id="{47057EF4-AE84-4E90-AD7E-C1AACD1DC8DD}" type="slidenum">
              <a:rPr lang="en-US" altLang="es-ES"/>
              <a:t>‹#›</a:t>
            </a:fld>
            <a:endParaRPr lang="en-U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hasCustomPrompt="1"/>
          </p:nvPr>
        </p:nvSpPr>
        <p:spPr/>
        <p:txBody>
          <a:bodyPr/>
          <a:lstStyle/>
          <a:p>
            <a:r>
              <a:rPr lang="ar-SA"/>
              <a:t>انقر لتحرير نمط العنوان الرئيسي</a:t>
            </a:r>
            <a:endParaRPr lang="en-US"/>
          </a:p>
        </p:txBody>
      </p:sp>
      <p:sp>
        <p:nvSpPr>
          <p:cNvPr id="3" name="عنصر نائب للتاريخ 3"/>
          <p:cNvSpPr>
            <a:spLocks noGrp="1"/>
          </p:cNvSpPr>
          <p:nvPr>
            <p:ph type="dt" sz="half" idx="10"/>
          </p:nvPr>
        </p:nvSpPr>
        <p:spPr/>
        <p:txBody>
          <a:bodyPr/>
          <a:lstStyle>
            <a:lvl1pPr>
              <a:defRPr/>
            </a:lvl1pPr>
          </a:lstStyle>
          <a:p>
            <a:pPr>
              <a:defRPr/>
            </a:pPr>
            <a:fld id="{A3A71120-52C9-44FA-AAB3-A84D36CCB257}" type="datetimeFigureOut">
              <a:rPr lang="en-US"/>
              <a:t>11/30/2024</a:t>
            </a:fld>
            <a:endParaRPr lang="en-US"/>
          </a:p>
        </p:txBody>
      </p:sp>
      <p:sp>
        <p:nvSpPr>
          <p:cNvPr id="4" name="عنصر نائب للتذييل 4"/>
          <p:cNvSpPr>
            <a:spLocks noGrp="1"/>
          </p:cNvSpPr>
          <p:nvPr>
            <p:ph type="ftr" sz="quarter" idx="11"/>
          </p:nvPr>
        </p:nvSpPr>
        <p:spPr/>
        <p:txBody>
          <a:bodyPr/>
          <a:lstStyle>
            <a:lvl1pPr>
              <a:defRPr/>
            </a:lvl1pPr>
          </a:lstStyle>
          <a:p>
            <a:pPr>
              <a:defRPr/>
            </a:pPr>
            <a:endParaRPr lang="en-US"/>
          </a:p>
        </p:txBody>
      </p:sp>
      <p:sp>
        <p:nvSpPr>
          <p:cNvPr id="5" name="عنصر نائب لرقم الشريحة 5"/>
          <p:cNvSpPr>
            <a:spLocks noGrp="1"/>
          </p:cNvSpPr>
          <p:nvPr>
            <p:ph type="sldNum" sz="quarter" idx="12"/>
          </p:nvPr>
        </p:nvSpPr>
        <p:spPr/>
        <p:txBody>
          <a:bodyPr/>
          <a:lstStyle>
            <a:lvl1pPr>
              <a:defRPr/>
            </a:lvl1pPr>
          </a:lstStyle>
          <a:p>
            <a:fld id="{3D585A0A-1843-4637-9F9A-EBB2EDB9F502}" type="slidenum">
              <a:rPr lang="en-US" altLang="es-ES"/>
              <a:t>‹#›</a:t>
            </a:fld>
            <a:endParaRPr lang="en-U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FC3BE102-98CB-41C2-92BA-DC19A272F736}" type="datetimeFigureOut">
              <a:rPr lang="en-US"/>
              <a:t>11/30/2024</a:t>
            </a:fld>
            <a:endParaRPr lang="en-US"/>
          </a:p>
        </p:txBody>
      </p:sp>
      <p:sp>
        <p:nvSpPr>
          <p:cNvPr id="3" name="عنصر نائب للتذييل 4"/>
          <p:cNvSpPr>
            <a:spLocks noGrp="1"/>
          </p:cNvSpPr>
          <p:nvPr>
            <p:ph type="ftr" sz="quarter" idx="11"/>
          </p:nvPr>
        </p:nvSpPr>
        <p:spPr/>
        <p:txBody>
          <a:bodyPr/>
          <a:lstStyle>
            <a:lvl1pPr>
              <a:defRPr/>
            </a:lvl1pPr>
          </a:lstStyle>
          <a:p>
            <a:pPr>
              <a:defRPr/>
            </a:pPr>
            <a:endParaRPr lang="en-US"/>
          </a:p>
        </p:txBody>
      </p:sp>
      <p:sp>
        <p:nvSpPr>
          <p:cNvPr id="4" name="عنصر نائب لرقم الشريحة 5"/>
          <p:cNvSpPr>
            <a:spLocks noGrp="1"/>
          </p:cNvSpPr>
          <p:nvPr>
            <p:ph type="sldNum" sz="quarter" idx="12"/>
          </p:nvPr>
        </p:nvSpPr>
        <p:spPr/>
        <p:txBody>
          <a:bodyPr/>
          <a:lstStyle>
            <a:lvl1pPr>
              <a:defRPr/>
            </a:lvl1pPr>
          </a:lstStyle>
          <a:p>
            <a:fld id="{EAEA46FE-E67D-4DE0-AB76-D1F74EF119D8}" type="slidenum">
              <a:rPr lang="en-US" altLang="es-ES"/>
              <a:t>‹#›</a:t>
            </a:fld>
            <a:endParaRPr lang="en-U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609601" y="273050"/>
            <a:ext cx="4011084" cy="1162050"/>
          </a:xfrm>
        </p:spPr>
        <p:txBody>
          <a:bodyPr anchor="b"/>
          <a:lstStyle>
            <a:lvl1pPr algn="l">
              <a:defRPr sz="2000" b="1"/>
            </a:lvl1pPr>
          </a:lstStyle>
          <a:p>
            <a:r>
              <a:rPr lang="ar-SA"/>
              <a:t>انقر لتحرير نمط العنوان الرئيسي</a:t>
            </a:r>
            <a:endParaRPr lang="en-US"/>
          </a:p>
        </p:txBody>
      </p:sp>
      <p:sp>
        <p:nvSpPr>
          <p:cNvPr id="3" name="عنصر نائب للمحتوى 2"/>
          <p:cNvSpPr>
            <a:spLocks noGrp="1"/>
          </p:cNvSpPr>
          <p:nvPr>
            <p:ph idx="1" hasCustomPrompt="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hasCustomPrompt="1"/>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4A8A3006-EA06-4858-93FF-CF1862E2AC83}" type="datetimeFigureOut">
              <a:rPr lang="en-US"/>
              <a:t>11/30/2024</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51BD5983-C4ED-4612-900C-A73CF62B5D7A}" type="slidenum">
              <a:rPr lang="en-US" altLang="es-ES"/>
              <a:t>‹#›</a:t>
            </a:fld>
            <a:endParaRPr lang="en-U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hasCustomPrompt="1"/>
          </p:nvPr>
        </p:nvSpPr>
        <p:spPr>
          <a:xfrm>
            <a:off x="2389717" y="4800600"/>
            <a:ext cx="7315200" cy="566738"/>
          </a:xfrm>
        </p:spPr>
        <p:txBody>
          <a:bodyPr anchor="b"/>
          <a:lstStyle>
            <a:lvl1pPr algn="l">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hasCustomPrompt="1"/>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74BEFA90-B4B5-4E8D-98AF-FAE05D6BED15}" type="datetimeFigureOut">
              <a:rPr lang="en-US"/>
              <a:t>11/30/2024</a:t>
            </a:fld>
            <a:endParaRPr lang="en-US"/>
          </a:p>
        </p:txBody>
      </p:sp>
      <p:sp>
        <p:nvSpPr>
          <p:cNvPr id="6" name="عنصر نائب للتذييل 4"/>
          <p:cNvSpPr>
            <a:spLocks noGrp="1"/>
          </p:cNvSpPr>
          <p:nvPr>
            <p:ph type="ftr" sz="quarter" idx="11"/>
          </p:nvPr>
        </p:nvSpPr>
        <p:spPr/>
        <p:txBody>
          <a:bodyPr/>
          <a:lstStyle>
            <a:lvl1pPr>
              <a:defRPr/>
            </a:lvl1pPr>
          </a:lstStyle>
          <a:p>
            <a:pPr>
              <a:defRPr/>
            </a:pPr>
            <a:endParaRPr lang="en-US"/>
          </a:p>
        </p:txBody>
      </p:sp>
      <p:sp>
        <p:nvSpPr>
          <p:cNvPr id="7" name="عنصر نائب لرقم الشريحة 5"/>
          <p:cNvSpPr>
            <a:spLocks noGrp="1"/>
          </p:cNvSpPr>
          <p:nvPr>
            <p:ph type="sldNum" sz="quarter" idx="12"/>
          </p:nvPr>
        </p:nvSpPr>
        <p:spPr/>
        <p:txBody>
          <a:bodyPr/>
          <a:lstStyle>
            <a:lvl1pPr>
              <a:defRPr/>
            </a:lvl1pPr>
          </a:lstStyle>
          <a:p>
            <a:fld id="{7B6D4893-92F8-4877-A273-4838136541FF}" type="slidenum">
              <a:rPr lang="en-US" altLang="es-ES"/>
              <a:t>‹#›</a:t>
            </a:fld>
            <a:endParaRPr lang="en-US"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ar-SA" altLang="es-ES"/>
              <a:t>انقر لتحرير نمط العنوان الرئيسي</a:t>
            </a:r>
            <a:endParaRPr lang="en-US" altLang="es-ES"/>
          </a:p>
        </p:txBody>
      </p:sp>
      <p:sp>
        <p:nvSpPr>
          <p:cNvPr id="1027" name="عنصر نائب للنص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ar-SA" altLang="es-ES"/>
              <a:t>انقر لتحرير أنماط النص الرئيسي</a:t>
            </a:r>
            <a:endParaRPr lang="en-US" altLang="es-ES"/>
          </a:p>
          <a:p>
            <a:pPr lvl="1"/>
            <a:r>
              <a:rPr lang="ar-SA" altLang="es-ES"/>
              <a:t>المستوى الثاني</a:t>
            </a:r>
            <a:endParaRPr lang="en-US" altLang="es-ES"/>
          </a:p>
          <a:p>
            <a:pPr lvl="2"/>
            <a:r>
              <a:rPr lang="ar-SA" altLang="es-ES"/>
              <a:t>المستوى الثالث</a:t>
            </a:r>
            <a:endParaRPr lang="en-US" altLang="es-ES"/>
          </a:p>
          <a:p>
            <a:pPr lvl="3"/>
            <a:r>
              <a:rPr lang="ar-SA" altLang="es-ES"/>
              <a:t>المستوى الرابع</a:t>
            </a:r>
            <a:endParaRPr lang="en-US" altLang="es-ES"/>
          </a:p>
          <a:p>
            <a:pPr lvl="4"/>
            <a:r>
              <a:rPr lang="ar-SA" altLang="es-ES"/>
              <a:t>المستوى الخامس</a:t>
            </a:r>
            <a:endParaRPr lang="en-US" altLang="es-ES"/>
          </a:p>
        </p:txBody>
      </p:sp>
      <p:sp>
        <p:nvSpPr>
          <p:cNvPr id="4" name="عنصر نائب للتاريخ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1C6569-1B2A-4698-98FF-DCDAFEDB3128}" type="datetimeFigureOut">
              <a:rPr lang="en-US"/>
              <a:t>11/30/2024</a:t>
            </a:fld>
            <a:endParaRPr lang="en-US"/>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عنصر نائب لرقم الشريحة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DD70ADA5-E04E-4A34-8419-F2C58697B8F4}" type="slidenum">
              <a:rPr lang="en-US" altLang="es-ES"/>
              <a:t>‹#›</a:t>
            </a:fld>
            <a:endParaRPr lang="en-US"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1"/>
          </a:solidFill>
          <a:latin typeface="+mj-lt"/>
          <a:ea typeface="+mj-ea"/>
          <a:cs typeface="Arial" panose="020B0604020202020204" pitchFamily="34" charset="0"/>
        </a:defRPr>
      </a:lvl1pPr>
      <a:lvl2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2pPr>
      <a:lvl3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3pPr>
      <a:lvl4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4pPr>
      <a:lvl5pPr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5pPr>
      <a:lvl6pPr marL="4572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6pPr>
      <a:lvl7pPr marL="9144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7pPr>
      <a:lvl8pPr marL="13716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8pPr>
      <a:lvl9pPr marL="1828800" algn="ctr" rtl="0" fontAlgn="base">
        <a:spcBef>
          <a:spcPct val="0"/>
        </a:spcBef>
        <a:spcAft>
          <a:spcPct val="0"/>
        </a:spcAft>
        <a:defRPr sz="4400">
          <a:solidFill>
            <a:schemeClr val="tx1"/>
          </a:solidFill>
          <a:latin typeface="Calibri" panose="020F0502020204030204" pitchFamily="34" charset="0"/>
          <a:cs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Arial" panose="020B0604020202020204" pitchFamily="34" charset="0"/>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png"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7.xml" /><Relationship Id="rId1" Type="http://schemas.openxmlformats.org/officeDocument/2006/relationships/slideLayout" Target="../slideLayouts/slideLayout13.xml" /><Relationship Id="rId4" Type="http://schemas.openxmlformats.org/officeDocument/2006/relationships/image" Target="../media/image11.jpeg" /></Relationships>
</file>

<file path=ppt/slides/_rels/slide36.xml.rels><?xml version="1.0" encoding="UTF-8" standalone="yes"?>
<Relationships xmlns="http://schemas.openxmlformats.org/package/2006/relationships"><Relationship Id="rId2" Type="http://schemas.openxmlformats.org/officeDocument/2006/relationships/hyperlink" Target="http://www.uptodate.com/contents/barium-drug-information?source=see_link" TargetMode="External" /><Relationship Id="rId1" Type="http://schemas.openxmlformats.org/officeDocument/2006/relationships/slideLayout" Target="../slideLayouts/slideLayout13.xml" /></Relationships>
</file>

<file path=ppt/slides/_rels/slide37.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13.xml" /></Relationships>
</file>

<file path=ppt/slides/_rels/slide38.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8.xml" /><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hyperlink" Target="https://www.lecturio.com/magazine/crohns-disease-and-ulcerative-colitis/" TargetMode="External"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hyperlink" Target="https://www.lecturio.com/magazine/diarrhea-overview-differential-diagnoses/" TargetMode="Externa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7" y="1586202"/>
            <a:ext cx="10972800" cy="1143000"/>
          </a:xfrm>
        </p:spPr>
        <p:txBody>
          <a:bodyPr/>
          <a:lstStyle/>
          <a:p>
            <a:r>
              <a:rPr lang="en-US" sz="8800" b="1" dirty="0"/>
              <a:t>constipation</a:t>
            </a:r>
          </a:p>
        </p:txBody>
      </p:sp>
      <p:sp>
        <p:nvSpPr>
          <p:cNvPr id="3" name="Content Placeholder 2"/>
          <p:cNvSpPr>
            <a:spLocks noGrp="1"/>
          </p:cNvSpPr>
          <p:nvPr>
            <p:ph idx="1"/>
          </p:nvPr>
        </p:nvSpPr>
        <p:spPr>
          <a:xfrm>
            <a:off x="1607127" y="2837876"/>
            <a:ext cx="10972800" cy="2888672"/>
          </a:xfrm>
        </p:spPr>
        <p:txBody>
          <a:bodyPr/>
          <a:lstStyle/>
          <a:p>
            <a:pPr>
              <a:buFont typeface="Wingdings 3" charset="2"/>
              <a:buChar char=""/>
            </a:pPr>
            <a:endParaRPr lang="en-US" sz="2400" dirty="0">
              <a:effectLst>
                <a:outerShdw blurRad="38100" dist="38100" dir="2700000" algn="tl">
                  <a:srgbClr val="000000">
                    <a:alpha val="43137"/>
                  </a:srgbClr>
                </a:outerShdw>
              </a:effectLst>
            </a:endParaRPr>
          </a:p>
          <a:p>
            <a:pPr marL="0" indent="0">
              <a:buNone/>
            </a:pPr>
            <a:r>
              <a:rPr lang="en-US" sz="2400" dirty="0">
                <a:effectLst>
                  <a:outerShdw blurRad="38100" dist="38100" dir="2700000" algn="tl">
                    <a:srgbClr val="000000">
                      <a:alpha val="43137"/>
                    </a:srgbClr>
                  </a:outerShdw>
                </a:effectLst>
              </a:rPr>
              <a:t>Done by :</a:t>
            </a:r>
          </a:p>
          <a:p>
            <a:pPr marL="0" indent="0">
              <a:buNone/>
            </a:pPr>
            <a:r>
              <a:rPr lang="en-US" sz="2400" dirty="0">
                <a:effectLst>
                  <a:outerShdw blurRad="38100" dist="38100" dir="2700000" algn="tl">
                    <a:srgbClr val="000000">
                      <a:alpha val="43137"/>
                    </a:srgbClr>
                  </a:outerShdw>
                </a:effectLst>
              </a:rPr>
              <a:t>Ahmad qatawneh</a:t>
            </a:r>
          </a:p>
          <a:p>
            <a:pPr marL="0" indent="0">
              <a:buNone/>
            </a:pPr>
            <a:r>
              <a:rPr lang="en-US" sz="2400" dirty="0" err="1">
                <a:effectLst>
                  <a:outerShdw blurRad="38100" dist="38100" dir="2700000" algn="tl">
                    <a:srgbClr val="000000">
                      <a:alpha val="43137"/>
                    </a:srgbClr>
                  </a:outerShdw>
                </a:effectLst>
              </a:rPr>
              <a:t>Rahaf</a:t>
            </a:r>
            <a:r>
              <a:rPr lang="en-US" sz="2400" dirty="0">
                <a:effectLst>
                  <a:outerShdw blurRad="38100" dist="38100" dir="2700000" algn="tl">
                    <a:srgbClr val="000000">
                      <a:alpha val="43137"/>
                    </a:srgbClr>
                  </a:outerShdw>
                </a:effectLst>
              </a:rPr>
              <a:t> qatawneh</a:t>
            </a:r>
          </a:p>
          <a:p>
            <a:pPr marL="0" indent="0">
              <a:buNone/>
            </a:pPr>
            <a:r>
              <a:rPr lang="en-US" sz="2400" dirty="0" err="1">
                <a:effectLst>
                  <a:outerShdw blurRad="38100" dist="38100" dir="2700000" algn="tl">
                    <a:srgbClr val="000000">
                      <a:alpha val="43137"/>
                    </a:srgbClr>
                  </a:outerShdw>
                </a:effectLst>
              </a:rPr>
              <a:t>Sereen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mohawesh</a:t>
            </a:r>
            <a:endParaRPr lang="en-US" sz="2400" dirty="0">
              <a:effectLst>
                <a:outerShdw blurRad="38100" dist="38100" dir="2700000" algn="tl">
                  <a:srgbClr val="000000">
                    <a:alpha val="43137"/>
                  </a:srgbClr>
                </a:outerShdw>
              </a:effectLst>
            </a:endParaRPr>
          </a:p>
          <a:p>
            <a:pPr marL="0" indent="0">
              <a:buNone/>
            </a:pPr>
            <a:r>
              <a:rPr lang="en-US" sz="2400" dirty="0" err="1">
                <a:effectLst>
                  <a:outerShdw blurRad="38100" dist="38100" dir="2700000" algn="tl">
                    <a:srgbClr val="000000">
                      <a:alpha val="43137"/>
                    </a:srgbClr>
                  </a:outerShdw>
                </a:effectLst>
              </a:rPr>
              <a:t>Iman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adeep</a:t>
            </a:r>
            <a:endParaRPr lang="en-US" sz="2400" dirty="0">
              <a:effectLst>
                <a:outerShdw blurRad="38100" dist="38100" dir="2700000" algn="tl">
                  <a:srgbClr val="000000">
                    <a:alpha val="43137"/>
                  </a:srgbClr>
                </a:outerShdw>
              </a:effectLst>
            </a:endParaRPr>
          </a:p>
          <a:p>
            <a:pPr marL="0" indent="0">
              <a:buNone/>
            </a:pPr>
            <a:r>
              <a:rPr lang="en-US" sz="2400" dirty="0">
                <a:effectLst>
                  <a:outerShdw blurRad="38100" dist="38100" dir="2700000" algn="tl">
                    <a:srgbClr val="000000">
                      <a:alpha val="43137"/>
                    </a:srgbClr>
                  </a:outerShdw>
                </a:effectLst>
              </a:rPr>
              <a:t>Supervised by :</a:t>
            </a:r>
          </a:p>
          <a:p>
            <a:pPr marL="0" indent="0">
              <a:buNone/>
            </a:pPr>
            <a:r>
              <a:rPr lang="en-US" sz="2400" dirty="0">
                <a:effectLst>
                  <a:outerShdw blurRad="38100" dist="38100" dir="2700000" algn="tl">
                    <a:srgbClr val="000000">
                      <a:alpha val="43137"/>
                    </a:srgbClr>
                  </a:outerShdw>
                </a:effectLst>
              </a:rPr>
              <a:t> Dr. Baker </a:t>
            </a:r>
            <a:r>
              <a:rPr lang="en-US" sz="2400" dirty="0" err="1">
                <a:effectLst>
                  <a:outerShdw blurRad="38100" dist="38100" dir="2700000" algn="tl">
                    <a:srgbClr val="000000">
                      <a:alpha val="43137"/>
                    </a:srgbClr>
                  </a:outerShdw>
                </a:effectLst>
              </a:rPr>
              <a:t>Alrawashdeh</a:t>
            </a:r>
            <a:r>
              <a:rPr lang="en-US" sz="2400" dirty="0">
                <a:effectLst>
                  <a:outerShdw blurRad="38100" dist="38100" dir="2700000" algn="tl">
                    <a:srgbClr val="000000">
                      <a:alpha val="43137"/>
                    </a:srgbClr>
                  </a:outerShdw>
                </a:effectLst>
              </a:rPr>
              <a:t> </a:t>
            </a:r>
          </a:p>
          <a:p>
            <a:endParaRPr lang="en-US" sz="2400" dirty="0"/>
          </a:p>
        </p:txBody>
      </p:sp>
    </p:spTree>
    <p:extLst>
      <p:ext uri="{BB962C8B-B14F-4D97-AF65-F5344CB8AC3E}">
        <p14:creationId xmlns:p14="http://schemas.microsoft.com/office/powerpoint/2010/main" val="214079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7" y="31846"/>
            <a:ext cx="8230053" cy="1256183"/>
          </a:xfrm>
        </p:spPr>
        <p:txBody>
          <a:bodyPr>
            <a:normAutofit/>
          </a:bodyPr>
          <a:lstStyle/>
          <a:p>
            <a:r>
              <a:rPr lang="en-US" sz="4000" b="1" dirty="0"/>
              <a:t>Causes of Constipation</a:t>
            </a:r>
            <a:endParaRPr lang="ar-JO" sz="4000" b="1" dirty="0"/>
          </a:p>
        </p:txBody>
      </p:sp>
      <p:sp>
        <p:nvSpPr>
          <p:cNvPr id="3" name="عنصر نائب للمحتوى 2"/>
          <p:cNvSpPr>
            <a:spLocks noGrp="1"/>
          </p:cNvSpPr>
          <p:nvPr>
            <p:ph idx="1"/>
          </p:nvPr>
        </p:nvSpPr>
        <p:spPr>
          <a:xfrm>
            <a:off x="1919536" y="1484784"/>
            <a:ext cx="8229600" cy="4937760"/>
          </a:xfrm>
        </p:spPr>
        <p:txBody>
          <a:bodyPr/>
          <a:lstStyle/>
          <a:p>
            <a:pPr algn="l">
              <a:buNone/>
            </a:pPr>
            <a:endParaRPr lang="en-US" sz="4400" dirty="0"/>
          </a:p>
          <a:p>
            <a:pPr algn="l">
              <a:buNone/>
            </a:pPr>
            <a:r>
              <a:rPr lang="en-US" sz="4400" b="1" dirty="0"/>
              <a:t>Functional constipation </a:t>
            </a:r>
            <a:r>
              <a:rPr lang="en-US" sz="4400" b="1" dirty="0">
                <a:solidFill>
                  <a:srgbClr val="FF0000"/>
                </a:solidFill>
              </a:rPr>
              <a:t>95%</a:t>
            </a:r>
          </a:p>
          <a:p>
            <a:pPr algn="l">
              <a:buNone/>
            </a:pPr>
            <a:endParaRPr lang="en-US" sz="4400" dirty="0"/>
          </a:p>
          <a:p>
            <a:pPr algn="l">
              <a:buNone/>
            </a:pPr>
            <a:r>
              <a:rPr lang="en-US" sz="4400" b="1" dirty="0"/>
              <a:t>Organic constipation </a:t>
            </a:r>
            <a:r>
              <a:rPr lang="en-US" sz="4400" b="1" dirty="0">
                <a:solidFill>
                  <a:srgbClr val="FF0000"/>
                </a:solidFill>
              </a:rPr>
              <a:t>5%     </a:t>
            </a:r>
            <a:endParaRPr lang="ar-JO" sz="4400" b="1" dirty="0">
              <a:solidFill>
                <a:srgbClr val="FF0000"/>
              </a:solidFill>
            </a:endParaRPr>
          </a:p>
        </p:txBody>
      </p:sp>
    </p:spTree>
    <p:extLst>
      <p:ext uri="{BB962C8B-B14F-4D97-AF65-F5344CB8AC3E}">
        <p14:creationId xmlns:p14="http://schemas.microsoft.com/office/powerpoint/2010/main" val="104440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F7AD0CE-D323-4D3E-B43A-C761ECDA08F0}"/>
              </a:ext>
            </a:extLst>
          </p:cNvPr>
          <p:cNvSpPr>
            <a:spLocks noGrp="1"/>
          </p:cNvSpPr>
          <p:nvPr>
            <p:ph type="title"/>
          </p:nvPr>
        </p:nvSpPr>
        <p:spPr>
          <a:xfrm>
            <a:off x="2667001" y="1"/>
            <a:ext cx="7793037" cy="1233487"/>
          </a:xfrm>
        </p:spPr>
        <p:txBody>
          <a:bodyPr>
            <a:normAutofit/>
          </a:bodyPr>
          <a:lstStyle/>
          <a:p>
            <a:r>
              <a:rPr lang="en-US" altLang="en-US" b="1" dirty="0">
                <a:cs typeface="Times New Roman" panose="02020603050405020304" pitchFamily="18" charset="0"/>
              </a:rPr>
              <a:t>Functional constipation</a:t>
            </a:r>
            <a:endParaRPr lang="ar-JO" altLang="en-US" dirty="0"/>
          </a:p>
        </p:txBody>
      </p:sp>
      <p:sp>
        <p:nvSpPr>
          <p:cNvPr id="13315" name="Content Placeholder 2">
            <a:extLst>
              <a:ext uri="{FF2B5EF4-FFF2-40B4-BE49-F238E27FC236}">
                <a16:creationId xmlns:a16="http://schemas.microsoft.com/office/drawing/2014/main" id="{02D7AA40-F312-4D24-A64F-F52C2532DBE2}"/>
              </a:ext>
            </a:extLst>
          </p:cNvPr>
          <p:cNvSpPr>
            <a:spLocks noGrp="1"/>
          </p:cNvSpPr>
          <p:nvPr>
            <p:ph idx="1"/>
          </p:nvPr>
        </p:nvSpPr>
        <p:spPr>
          <a:xfrm>
            <a:off x="1720273" y="1233488"/>
            <a:ext cx="8153400" cy="3048000"/>
          </a:xfrm>
        </p:spPr>
        <p:txBody>
          <a:bodyPr>
            <a:normAutofit lnSpcReduction="10000"/>
          </a:bodyPr>
          <a:lstStyle/>
          <a:p>
            <a:r>
              <a:rPr lang="en-US" b="1" u="sng" dirty="0">
                <a:solidFill>
                  <a:srgbClr val="080808"/>
                </a:solidFill>
              </a:rPr>
              <a:t>Defined :</a:t>
            </a:r>
          </a:p>
          <a:p>
            <a:pPr marL="82296" indent="0">
              <a:buNone/>
            </a:pPr>
            <a:r>
              <a:rPr lang="en-US" dirty="0"/>
              <a:t>by the </a:t>
            </a:r>
            <a:r>
              <a:rPr lang="en-US" dirty="0">
                <a:solidFill>
                  <a:srgbClr val="FF0000"/>
                </a:solidFill>
              </a:rPr>
              <a:t>ROME III classification</a:t>
            </a:r>
            <a:r>
              <a:rPr lang="en-US" dirty="0"/>
              <a:t>, requires </a:t>
            </a:r>
            <a:r>
              <a:rPr lang="en-US" dirty="0">
                <a:solidFill>
                  <a:srgbClr val="FF0000"/>
                </a:solidFill>
              </a:rPr>
              <a:t>two or more </a:t>
            </a:r>
            <a:r>
              <a:rPr lang="en-US" dirty="0"/>
              <a:t>of the following features in a child with developmental age </a:t>
            </a:r>
            <a:r>
              <a:rPr lang="en-US" dirty="0">
                <a:solidFill>
                  <a:srgbClr val="FF0000"/>
                </a:solidFill>
              </a:rPr>
              <a:t>≥ 4 years </a:t>
            </a:r>
            <a:r>
              <a:rPr lang="en-US" dirty="0"/>
              <a:t>and occurring at least </a:t>
            </a:r>
            <a:r>
              <a:rPr lang="en-US" dirty="0">
                <a:solidFill>
                  <a:srgbClr val="FF0000"/>
                </a:solidFill>
              </a:rPr>
              <a:t>once per week </a:t>
            </a:r>
            <a:r>
              <a:rPr lang="en-US" dirty="0"/>
              <a:t>for at least </a:t>
            </a:r>
            <a:r>
              <a:rPr lang="en-US" dirty="0">
                <a:solidFill>
                  <a:srgbClr val="FF0000"/>
                </a:solidFill>
              </a:rPr>
              <a:t>two months </a:t>
            </a:r>
            <a:r>
              <a:rPr lang="en-US" dirty="0"/>
              <a:t>before diagnosis.</a:t>
            </a:r>
          </a:p>
          <a:p>
            <a:pPr algn="l" rtl="0"/>
            <a:endParaRPr lang="en-US" altLang="en-US" dirty="0">
              <a:cs typeface="Arial" panose="020B0604020202020204" pitchFamily="34" charset="0"/>
            </a:endParaRPr>
          </a:p>
          <a:p>
            <a:pPr algn="l" rtl="0">
              <a:buFont typeface="Wingdings" panose="05000000000000000000" pitchFamily="2" charset="2"/>
              <a:buNone/>
            </a:pPr>
            <a:endParaRPr lang="ar-JO" altLang="en-US" dirty="0"/>
          </a:p>
        </p:txBody>
      </p:sp>
    </p:spTree>
    <p:extLst>
      <p:ext uri="{BB962C8B-B14F-4D97-AF65-F5344CB8AC3E}">
        <p14:creationId xmlns:p14="http://schemas.microsoft.com/office/powerpoint/2010/main" val="247674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E4AF34F-DD11-4751-8FBA-20ACD71D440C}"/>
              </a:ext>
            </a:extLst>
          </p:cNvPr>
          <p:cNvSpPr>
            <a:spLocks noGrp="1"/>
          </p:cNvSpPr>
          <p:nvPr>
            <p:ph type="title"/>
          </p:nvPr>
        </p:nvSpPr>
        <p:spPr>
          <a:xfrm>
            <a:off x="2667000" y="152400"/>
            <a:ext cx="8001000" cy="1143000"/>
          </a:xfrm>
        </p:spPr>
        <p:txBody>
          <a:bodyPr>
            <a:normAutofit fontScale="90000"/>
          </a:bodyPr>
          <a:lstStyle/>
          <a:p>
            <a:pPr rtl="0"/>
            <a:r>
              <a:rPr lang="en-US" altLang="en-US" sz="3200" b="1" u="sng" dirty="0">
                <a:solidFill>
                  <a:schemeClr val="accent5">
                    <a:lumMod val="50000"/>
                  </a:schemeClr>
                </a:solidFill>
                <a:cs typeface="Times New Roman" panose="02020603050405020304" pitchFamily="18" charset="0"/>
              </a:rPr>
              <a:t>Rome III Criteria for Diagnosis of Functional Constipation:</a:t>
            </a:r>
            <a:br>
              <a:rPr lang="en-US" altLang="en-US" sz="3200" b="1" u="sng" dirty="0">
                <a:solidFill>
                  <a:schemeClr val="accent5">
                    <a:lumMod val="50000"/>
                  </a:schemeClr>
                </a:solidFill>
                <a:cs typeface="Times New Roman" panose="02020603050405020304" pitchFamily="18" charset="0"/>
              </a:rPr>
            </a:br>
            <a:endParaRPr lang="ar-JO" altLang="en-US" sz="3200" b="1" u="sng" dirty="0">
              <a:solidFill>
                <a:schemeClr val="accent5">
                  <a:lumMod val="50000"/>
                </a:schemeClr>
              </a:solidFill>
            </a:endParaRPr>
          </a:p>
        </p:txBody>
      </p:sp>
      <p:sp>
        <p:nvSpPr>
          <p:cNvPr id="14339" name="Content Placeholder 2">
            <a:extLst>
              <a:ext uri="{FF2B5EF4-FFF2-40B4-BE49-F238E27FC236}">
                <a16:creationId xmlns:a16="http://schemas.microsoft.com/office/drawing/2014/main" id="{09DC2A50-0435-4EB5-802B-8E988DB20590}"/>
              </a:ext>
            </a:extLst>
          </p:cNvPr>
          <p:cNvSpPr>
            <a:spLocks noGrp="1"/>
          </p:cNvSpPr>
          <p:nvPr>
            <p:ph idx="1"/>
          </p:nvPr>
        </p:nvSpPr>
        <p:spPr>
          <a:xfrm>
            <a:off x="937170" y="877454"/>
            <a:ext cx="8213387" cy="3505200"/>
          </a:xfrm>
        </p:spPr>
        <p:txBody>
          <a:bodyPr>
            <a:normAutofit/>
          </a:bodyPr>
          <a:lstStyle/>
          <a:p>
            <a:pPr algn="l" rtl="0" eaLnBrk="1" hangingPunct="1">
              <a:buFont typeface="Wingdings" panose="05000000000000000000" pitchFamily="2" charset="2"/>
              <a:buNone/>
            </a:pPr>
            <a:r>
              <a:rPr lang="en-US" altLang="en-US" sz="2600" dirty="0">
                <a:cs typeface="Arial" panose="020B0604020202020204" pitchFamily="34" charset="0"/>
              </a:rPr>
              <a:t>1) </a:t>
            </a:r>
            <a:r>
              <a:rPr lang="en-US" altLang="en-US" sz="2600" u="sng" dirty="0">
                <a:solidFill>
                  <a:srgbClr val="FF0000"/>
                </a:solidFill>
                <a:cs typeface="Arial" panose="020B0604020202020204" pitchFamily="34" charset="0"/>
              </a:rPr>
              <a:t>Two or fewer </a:t>
            </a:r>
            <a:r>
              <a:rPr lang="en-US" altLang="en-US" sz="2600" dirty="0">
                <a:cs typeface="Arial" panose="020B0604020202020204" pitchFamily="34" charset="0"/>
              </a:rPr>
              <a:t>defecations in the toilet per week.</a:t>
            </a:r>
          </a:p>
          <a:p>
            <a:pPr algn="l" rtl="0" eaLnBrk="1" hangingPunct="1">
              <a:buFont typeface="Wingdings" panose="05000000000000000000" pitchFamily="2" charset="2"/>
              <a:buNone/>
            </a:pPr>
            <a:r>
              <a:rPr lang="en-US" altLang="en-US" sz="2600" dirty="0">
                <a:cs typeface="Arial" panose="020B0604020202020204" pitchFamily="34" charset="0"/>
              </a:rPr>
              <a:t>2) At least one episode of </a:t>
            </a:r>
            <a:r>
              <a:rPr lang="en-US" altLang="en-US" sz="2600" u="sng" dirty="0">
                <a:solidFill>
                  <a:srgbClr val="FF0000"/>
                </a:solidFill>
                <a:cs typeface="Arial" panose="020B0604020202020204" pitchFamily="34" charset="0"/>
              </a:rPr>
              <a:t>fecal incontinence </a:t>
            </a:r>
            <a:r>
              <a:rPr lang="en-US" altLang="en-US" sz="2600" dirty="0">
                <a:cs typeface="Arial" panose="020B0604020202020204" pitchFamily="34" charset="0"/>
              </a:rPr>
              <a:t>per week.</a:t>
            </a:r>
          </a:p>
          <a:p>
            <a:pPr algn="l" rtl="0" eaLnBrk="1" hangingPunct="1">
              <a:buFont typeface="Wingdings" panose="05000000000000000000" pitchFamily="2" charset="2"/>
              <a:buNone/>
            </a:pPr>
            <a:r>
              <a:rPr lang="en-US" altLang="en-US" sz="2600" dirty="0">
                <a:cs typeface="Arial" panose="020B0604020202020204" pitchFamily="34" charset="0"/>
              </a:rPr>
              <a:t>3) History of </a:t>
            </a:r>
            <a:r>
              <a:rPr lang="en-US" altLang="en-US" sz="2600" u="sng" dirty="0">
                <a:solidFill>
                  <a:srgbClr val="FF0000"/>
                </a:solidFill>
                <a:cs typeface="Arial" panose="020B0604020202020204" pitchFamily="34" charset="0"/>
              </a:rPr>
              <a:t>retentive posturing.</a:t>
            </a:r>
            <a:endParaRPr lang="en-US" altLang="en-US" sz="2600" dirty="0">
              <a:solidFill>
                <a:srgbClr val="FF0000"/>
              </a:solidFill>
              <a:cs typeface="Arial" panose="020B0604020202020204" pitchFamily="34" charset="0"/>
            </a:endParaRPr>
          </a:p>
          <a:p>
            <a:pPr algn="l" rtl="0" eaLnBrk="1" hangingPunct="1">
              <a:buFont typeface="Wingdings" panose="05000000000000000000" pitchFamily="2" charset="2"/>
              <a:buNone/>
            </a:pPr>
            <a:r>
              <a:rPr lang="en-US" altLang="en-US" sz="2600" dirty="0">
                <a:cs typeface="Arial" panose="020B0604020202020204" pitchFamily="34" charset="0"/>
              </a:rPr>
              <a:t>4) History of </a:t>
            </a:r>
            <a:r>
              <a:rPr lang="en-US" altLang="en-US" sz="2600" u="sng" dirty="0">
                <a:solidFill>
                  <a:srgbClr val="FF0000"/>
                </a:solidFill>
                <a:cs typeface="Arial" panose="020B0604020202020204" pitchFamily="34" charset="0"/>
              </a:rPr>
              <a:t>painful or hard bowel </a:t>
            </a:r>
            <a:r>
              <a:rPr lang="en-US" altLang="en-US" sz="2600" dirty="0">
                <a:cs typeface="Arial" panose="020B0604020202020204" pitchFamily="34" charset="0"/>
              </a:rPr>
              <a:t>movements.</a:t>
            </a:r>
          </a:p>
          <a:p>
            <a:pPr algn="l" rtl="0" eaLnBrk="1" hangingPunct="1">
              <a:buFont typeface="Wingdings" panose="05000000000000000000" pitchFamily="2" charset="2"/>
              <a:buNone/>
            </a:pPr>
            <a:r>
              <a:rPr lang="en-US" altLang="en-US" sz="2600" dirty="0">
                <a:cs typeface="Arial" panose="020B0604020202020204" pitchFamily="34" charset="0"/>
              </a:rPr>
              <a:t>5) Presence of a large fecal </a:t>
            </a:r>
            <a:r>
              <a:rPr lang="en-US" altLang="en-US" sz="2600" u="sng" dirty="0">
                <a:solidFill>
                  <a:srgbClr val="FF0000"/>
                </a:solidFill>
                <a:cs typeface="Arial" panose="020B0604020202020204" pitchFamily="34" charset="0"/>
              </a:rPr>
              <a:t>mass</a:t>
            </a:r>
            <a:r>
              <a:rPr lang="en-US" altLang="en-US" sz="2600" dirty="0">
                <a:cs typeface="Arial" panose="020B0604020202020204" pitchFamily="34" charset="0"/>
              </a:rPr>
              <a:t> in the rectum.</a:t>
            </a:r>
          </a:p>
          <a:p>
            <a:pPr algn="l" rtl="0" eaLnBrk="1" hangingPunct="1">
              <a:buFont typeface="Wingdings" panose="05000000000000000000" pitchFamily="2" charset="2"/>
              <a:buNone/>
            </a:pPr>
            <a:r>
              <a:rPr lang="en-US" altLang="en-US" sz="2600" dirty="0">
                <a:cs typeface="Arial" panose="020B0604020202020204" pitchFamily="34" charset="0"/>
              </a:rPr>
              <a:t>6) History of </a:t>
            </a:r>
            <a:r>
              <a:rPr lang="en-US" altLang="en-US" sz="2600" u="sng" dirty="0">
                <a:solidFill>
                  <a:srgbClr val="FF0000"/>
                </a:solidFill>
                <a:cs typeface="Arial" panose="020B0604020202020204" pitchFamily="34" charset="0"/>
              </a:rPr>
              <a:t>large diameter stools </a:t>
            </a:r>
            <a:r>
              <a:rPr lang="en-US" altLang="en-US" sz="2600" dirty="0">
                <a:cs typeface="Arial" panose="020B0604020202020204" pitchFamily="34" charset="0"/>
              </a:rPr>
              <a:t>which may </a:t>
            </a:r>
            <a:r>
              <a:rPr lang="en-US" altLang="en-US" sz="2600" u="sng" dirty="0">
                <a:solidFill>
                  <a:srgbClr val="FF0000"/>
                </a:solidFill>
                <a:cs typeface="Arial" panose="020B0604020202020204" pitchFamily="34" charset="0"/>
              </a:rPr>
              <a:t>obstruct</a:t>
            </a:r>
            <a:r>
              <a:rPr lang="en-US" altLang="en-US" sz="2600" dirty="0">
                <a:cs typeface="Arial" panose="020B0604020202020204" pitchFamily="34" charset="0"/>
              </a:rPr>
              <a:t> the toilet.</a:t>
            </a:r>
          </a:p>
          <a:p>
            <a:pPr algn="l" rtl="0" eaLnBrk="1" hangingPunct="1"/>
            <a:endParaRPr lang="en-US" altLang="en-US" sz="2600" dirty="0">
              <a:cs typeface="Arial" panose="020B0604020202020204" pitchFamily="34" charset="0"/>
            </a:endParaRPr>
          </a:p>
        </p:txBody>
      </p:sp>
    </p:spTree>
    <p:extLst>
      <p:ext uri="{BB962C8B-B14F-4D97-AF65-F5344CB8AC3E}">
        <p14:creationId xmlns:p14="http://schemas.microsoft.com/office/powerpoint/2010/main" val="2214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B242F53-C156-4EAF-99C6-4E71EFCAA204}"/>
              </a:ext>
            </a:extLst>
          </p:cNvPr>
          <p:cNvSpPr>
            <a:spLocks noGrp="1" noChangeArrowheads="1"/>
          </p:cNvSpPr>
          <p:nvPr>
            <p:ph type="title"/>
          </p:nvPr>
        </p:nvSpPr>
        <p:spPr>
          <a:xfrm>
            <a:off x="2743201" y="152400"/>
            <a:ext cx="7793037" cy="838200"/>
          </a:xfrm>
        </p:spPr>
        <p:txBody>
          <a:bodyPr>
            <a:normAutofit/>
          </a:bodyPr>
          <a:lstStyle/>
          <a:p>
            <a:pPr rtl="0" eaLnBrk="1" hangingPunct="1"/>
            <a:r>
              <a:rPr lang="en-US" altLang="en-US" sz="3600" b="1" u="sng" dirty="0">
                <a:solidFill>
                  <a:schemeClr val="accent5">
                    <a:lumMod val="50000"/>
                  </a:schemeClr>
                </a:solidFill>
                <a:cs typeface="Times New Roman" panose="02020603050405020304" pitchFamily="18" charset="0"/>
              </a:rPr>
              <a:t>Causes of functional constipation</a:t>
            </a:r>
          </a:p>
        </p:txBody>
      </p:sp>
      <p:sp>
        <p:nvSpPr>
          <p:cNvPr id="16387" name="Rectangle 3">
            <a:extLst>
              <a:ext uri="{FF2B5EF4-FFF2-40B4-BE49-F238E27FC236}">
                <a16:creationId xmlns:a16="http://schemas.microsoft.com/office/drawing/2014/main" id="{751EAA90-43EB-4FCC-B150-93C6FBF2F48F}"/>
              </a:ext>
            </a:extLst>
          </p:cNvPr>
          <p:cNvSpPr>
            <a:spLocks noGrp="1" noChangeArrowheads="1"/>
          </p:cNvSpPr>
          <p:nvPr>
            <p:ph type="body" sz="half" idx="1"/>
          </p:nvPr>
        </p:nvSpPr>
        <p:spPr>
          <a:xfrm>
            <a:off x="1316182" y="937491"/>
            <a:ext cx="8077200" cy="7239001"/>
          </a:xfrm>
        </p:spPr>
        <p:txBody>
          <a:bodyPr>
            <a:noAutofit/>
          </a:bodyPr>
          <a:lstStyle/>
          <a:p>
            <a:pPr marL="653796" indent="-571500">
              <a:buFont typeface="+mj-lt"/>
              <a:buAutoNum type="romanUcPeriod"/>
            </a:pPr>
            <a:r>
              <a:rPr lang="en-US" altLang="en-US" sz="2400" b="1" dirty="0">
                <a:solidFill>
                  <a:srgbClr val="0070C0"/>
                </a:solidFill>
              </a:rPr>
              <a:t>Developmental:  </a:t>
            </a:r>
            <a:r>
              <a:rPr lang="en-US" altLang="en-US" sz="2400" dirty="0"/>
              <a:t>Cognitive handicaps,  attention deficit disorder(</a:t>
            </a:r>
            <a:r>
              <a:rPr lang="en-US" sz="2400" dirty="0"/>
              <a:t>ADHD)</a:t>
            </a:r>
            <a:endParaRPr lang="en-US" altLang="en-US" sz="2400" dirty="0"/>
          </a:p>
          <a:p>
            <a:pPr marL="653796" indent="-571500">
              <a:buFont typeface="+mj-lt"/>
              <a:buAutoNum type="romanUcPeriod"/>
            </a:pPr>
            <a:endParaRPr lang="en-US" altLang="en-US" sz="2400" dirty="0"/>
          </a:p>
          <a:p>
            <a:pPr marL="653796" indent="-571500">
              <a:buFont typeface="+mj-lt"/>
              <a:buAutoNum type="romanUcPeriod"/>
            </a:pPr>
            <a:r>
              <a:rPr lang="en-US" altLang="en-US" sz="2400" b="1" dirty="0">
                <a:solidFill>
                  <a:srgbClr val="0070C0"/>
                </a:solidFill>
              </a:rPr>
              <a:t>Toilet training issues :</a:t>
            </a:r>
          </a:p>
          <a:p>
            <a:pPr marL="356616" lvl="1" indent="0">
              <a:buNone/>
            </a:pPr>
            <a:r>
              <a:rPr lang="en-US" altLang="en-US" sz="2400" dirty="0">
                <a:latin typeface="Arial" panose="020B0604020202020204" pitchFamily="34" charset="0"/>
                <a:cs typeface="Arial" panose="020B0604020202020204" pitchFamily="34" charset="0"/>
              </a:rPr>
              <a:t>   </a:t>
            </a:r>
            <a:r>
              <a:rPr lang="en-US" altLang="en-US" sz="2400" dirty="0">
                <a:cs typeface="Arial" panose="020B0604020202020204" pitchFamily="34" charset="0"/>
              </a:rPr>
              <a:t> coercive toilet training</a:t>
            </a:r>
            <a:br>
              <a:rPr lang="en-US" altLang="en-US" sz="2400" dirty="0">
                <a:cs typeface="Arial" panose="020B0604020202020204" pitchFamily="34" charset="0"/>
              </a:rPr>
            </a:br>
            <a:r>
              <a:rPr lang="en-US" altLang="en-US" sz="2400" dirty="0">
                <a:latin typeface="Arial" panose="020B0604020202020204" pitchFamily="34" charset="0"/>
                <a:cs typeface="Arial" panose="020B0604020202020204" pitchFamily="34" charset="0"/>
              </a:rPr>
              <a:t>   </a:t>
            </a:r>
            <a:r>
              <a:rPr lang="en-US" altLang="en-US" sz="2400" dirty="0">
                <a:cs typeface="Arial" panose="020B0604020202020204" pitchFamily="34" charset="0"/>
              </a:rPr>
              <a:t> toilet phobia</a:t>
            </a:r>
            <a:br>
              <a:rPr lang="en-US" altLang="en-US" sz="2400" dirty="0">
                <a:cs typeface="Arial" panose="020B0604020202020204" pitchFamily="34" charset="0"/>
              </a:rPr>
            </a:br>
            <a:r>
              <a:rPr lang="en-US" altLang="en-US" sz="2400" dirty="0">
                <a:latin typeface="Arial" panose="020B0604020202020204" pitchFamily="34" charset="0"/>
                <a:cs typeface="Arial" panose="020B0604020202020204" pitchFamily="34" charset="0"/>
              </a:rPr>
              <a:t>   </a:t>
            </a:r>
            <a:r>
              <a:rPr lang="en-US" altLang="en-US" sz="2400" dirty="0">
                <a:cs typeface="Arial" panose="020B0604020202020204" pitchFamily="34" charset="0"/>
              </a:rPr>
              <a:t> school bathroom avoidance       </a:t>
            </a:r>
          </a:p>
          <a:p>
            <a:pPr marL="356616" lvl="1" indent="0">
              <a:buNone/>
            </a:pPr>
            <a:r>
              <a:rPr lang="en-US" altLang="en-US" sz="2400" dirty="0">
                <a:cs typeface="Arial" panose="020B0604020202020204" pitchFamily="34" charset="0"/>
              </a:rPr>
              <a:t>   </a:t>
            </a:r>
          </a:p>
          <a:p>
            <a:pPr marL="653796" indent="-571500">
              <a:buFont typeface="+mj-lt"/>
              <a:buAutoNum type="romanUcPeriod"/>
            </a:pPr>
            <a:r>
              <a:rPr lang="en-US" altLang="en-US" sz="2400" b="1" dirty="0">
                <a:solidFill>
                  <a:srgbClr val="0070C0"/>
                </a:solidFill>
              </a:rPr>
              <a:t>sexual abuse.</a:t>
            </a:r>
          </a:p>
          <a:p>
            <a:pPr marL="653796" indent="-571500">
              <a:buFont typeface="+mj-lt"/>
              <a:buAutoNum type="romanUcPeriod"/>
            </a:pPr>
            <a:endParaRPr lang="en-US" altLang="en-US" sz="2400" dirty="0"/>
          </a:p>
          <a:p>
            <a:pPr marL="653796" indent="-571500">
              <a:buFont typeface="+mj-lt"/>
              <a:buAutoNum type="romanUcPeriod" startAt="4"/>
            </a:pPr>
            <a:r>
              <a:rPr lang="en-US" sz="2400" b="1" dirty="0">
                <a:solidFill>
                  <a:srgbClr val="0070C0"/>
                </a:solidFill>
              </a:rPr>
              <a:t>Introducing solid food or cereal.</a:t>
            </a:r>
            <a:endParaRPr lang="en-US" altLang="en-US" sz="2400" b="1" dirty="0">
              <a:solidFill>
                <a:srgbClr val="0070C0"/>
              </a:solidFill>
            </a:endParaRPr>
          </a:p>
          <a:p>
            <a:pPr algn="l" rtl="0" eaLnBrk="1" hangingPunct="1">
              <a:lnSpc>
                <a:spcPct val="90000"/>
              </a:lnSpc>
              <a:buFont typeface="Wingdings" panose="05000000000000000000" pitchFamily="2" charset="2"/>
              <a:buNone/>
            </a:pPr>
            <a:endParaRPr lang="en-US" altLang="en-US" sz="2400" dirty="0"/>
          </a:p>
          <a:p>
            <a:pPr marL="653796" indent="-571500">
              <a:buFont typeface="+mj-lt"/>
              <a:buAutoNum type="romanUcPeriod" startAt="5"/>
            </a:pPr>
            <a:r>
              <a:rPr lang="en-US" altLang="en-US" sz="2400" b="1" dirty="0">
                <a:solidFill>
                  <a:srgbClr val="0070C0"/>
                </a:solidFill>
              </a:rPr>
              <a:t>Depression .</a:t>
            </a:r>
            <a:br>
              <a:rPr lang="en-US" altLang="en-US" sz="2400" b="1" dirty="0">
                <a:solidFill>
                  <a:srgbClr val="0070C0"/>
                </a:solidFill>
              </a:rPr>
            </a:br>
            <a:endParaRPr lang="en-US" altLang="en-US" sz="2400" b="1" dirty="0">
              <a:solidFill>
                <a:srgbClr val="0070C0"/>
              </a:solidFill>
            </a:endParaRPr>
          </a:p>
        </p:txBody>
      </p:sp>
    </p:spTree>
    <p:extLst>
      <p:ext uri="{BB962C8B-B14F-4D97-AF65-F5344CB8AC3E}">
        <p14:creationId xmlns:p14="http://schemas.microsoft.com/office/powerpoint/2010/main" val="373649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2318" y="304801"/>
            <a:ext cx="7765321" cy="914399"/>
          </a:xfrm>
        </p:spPr>
        <p:txBody>
          <a:bodyPr/>
          <a:lstStyle/>
          <a:p>
            <a:r>
              <a:rPr lang="en-US" dirty="0">
                <a:solidFill>
                  <a:srgbClr val="FF0000"/>
                </a:solidFill>
              </a:rPr>
              <a:t>Organic causes </a:t>
            </a:r>
            <a:endParaRPr lang="ar-JO" dirty="0">
              <a:solidFill>
                <a:srgbClr val="FF0000"/>
              </a:solidFill>
            </a:endParaRPr>
          </a:p>
        </p:txBody>
      </p:sp>
      <p:sp>
        <p:nvSpPr>
          <p:cNvPr id="3" name="عنصر نائب للمحتوى 2"/>
          <p:cNvSpPr>
            <a:spLocks noGrp="1"/>
          </p:cNvSpPr>
          <p:nvPr>
            <p:ph idx="1"/>
          </p:nvPr>
        </p:nvSpPr>
        <p:spPr>
          <a:xfrm>
            <a:off x="2057400" y="1219200"/>
            <a:ext cx="7765322" cy="5105401"/>
          </a:xfrm>
        </p:spPr>
        <p:txBody>
          <a:bodyPr>
            <a:normAutofit/>
          </a:bodyPr>
          <a:lstStyle/>
          <a:p>
            <a:pPr algn="l" rtl="0">
              <a:defRPr/>
            </a:pPr>
            <a:r>
              <a:rPr lang="en-US" sz="3200" dirty="0"/>
              <a:t>responsible for </a:t>
            </a:r>
            <a:r>
              <a:rPr lang="en-US" sz="3200" dirty="0">
                <a:solidFill>
                  <a:srgbClr val="FF0000"/>
                </a:solidFill>
              </a:rPr>
              <a:t>fewer than 5 % </a:t>
            </a:r>
            <a:r>
              <a:rPr lang="en-US" sz="3200" dirty="0"/>
              <a:t>of children with constipation. </a:t>
            </a:r>
          </a:p>
          <a:p>
            <a:pPr algn="l" rtl="0">
              <a:defRPr/>
            </a:pPr>
            <a:endParaRPr lang="en-US" sz="3200" dirty="0"/>
          </a:p>
          <a:p>
            <a:pPr algn="l" rtl="0">
              <a:defRPr/>
            </a:pPr>
            <a:r>
              <a:rPr lang="en-US" sz="2800" dirty="0"/>
              <a:t>-</a:t>
            </a:r>
            <a:r>
              <a:rPr lang="en-US" sz="3200" dirty="0"/>
              <a:t>These usually can be distinguished from functional constipation by </a:t>
            </a:r>
            <a:r>
              <a:rPr lang="en-US" sz="3200" b="1" dirty="0"/>
              <a:t>clinical</a:t>
            </a:r>
            <a:r>
              <a:rPr lang="en-US" sz="3200" dirty="0"/>
              <a:t> features on the </a:t>
            </a:r>
            <a:r>
              <a:rPr lang="en-US" sz="3200" b="1" dirty="0"/>
              <a:t>history</a:t>
            </a:r>
            <a:r>
              <a:rPr lang="en-US" sz="3200" dirty="0"/>
              <a:t> or </a:t>
            </a:r>
            <a:r>
              <a:rPr lang="en-US" sz="3200" b="1" dirty="0"/>
              <a:t>physical</a:t>
            </a:r>
            <a:r>
              <a:rPr lang="en-US" sz="3200" dirty="0"/>
              <a:t> examination</a:t>
            </a:r>
            <a:endParaRPr lang="ar-JO" sz="3200" dirty="0"/>
          </a:p>
          <a:p>
            <a:endParaRPr lang="ar-JO" sz="3200" dirty="0"/>
          </a:p>
        </p:txBody>
      </p:sp>
    </p:spTree>
    <p:extLst>
      <p:ext uri="{BB962C8B-B14F-4D97-AF65-F5344CB8AC3E}">
        <p14:creationId xmlns:p14="http://schemas.microsoft.com/office/powerpoint/2010/main" val="3782714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 </a:t>
            </a:r>
            <a:endParaRPr lang="ar-JO" dirty="0"/>
          </a:p>
        </p:txBody>
      </p:sp>
      <p:sp>
        <p:nvSpPr>
          <p:cNvPr id="3" name="عنصر نائب للمحتوى 2"/>
          <p:cNvSpPr>
            <a:spLocks noGrp="1"/>
          </p:cNvSpPr>
          <p:nvPr>
            <p:ph sz="quarter" idx="4294967295"/>
          </p:nvPr>
        </p:nvSpPr>
        <p:spPr>
          <a:xfrm>
            <a:off x="175491" y="2903840"/>
            <a:ext cx="10704945" cy="2881746"/>
          </a:xfrm>
        </p:spPr>
        <p:txBody>
          <a:bodyPr>
            <a:normAutofit/>
          </a:bodyPr>
          <a:lstStyle/>
          <a:p>
            <a:pPr algn="ctr">
              <a:buNone/>
            </a:pPr>
            <a:r>
              <a:rPr lang="en-US" sz="5400" b="1" dirty="0">
                <a:solidFill>
                  <a:srgbClr val="C00000"/>
                </a:solidFill>
              </a:rPr>
              <a:t>Red Flags </a:t>
            </a:r>
            <a:r>
              <a:rPr lang="en-US" sz="5400" b="1" dirty="0"/>
              <a:t>Suggesting an </a:t>
            </a:r>
            <a:r>
              <a:rPr lang="en-US" sz="5400" b="1" u="sng" dirty="0"/>
              <a:t>Organic Cause </a:t>
            </a:r>
            <a:r>
              <a:rPr lang="en-US" sz="5400" b="1" dirty="0"/>
              <a:t>of Constipation in Children</a:t>
            </a:r>
            <a:br>
              <a:rPr lang="en-US" sz="5400" b="1" dirty="0"/>
            </a:br>
            <a:endParaRPr lang="ar-JO" sz="5400" dirty="0"/>
          </a:p>
        </p:txBody>
      </p:sp>
      <p:pic>
        <p:nvPicPr>
          <p:cNvPr id="2050" name="Picture 2" descr="Redflag Com - Red Flag Icon Transparent Background - Free Transparent PNG  Clipart Images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7" y="176928"/>
            <a:ext cx="3730625" cy="262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07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5221" y="503382"/>
            <a:ext cx="8964488" cy="6553200"/>
          </a:xfrm>
        </p:spPr>
        <p:txBody>
          <a:bodyPr>
            <a:normAutofit fontScale="85000" lnSpcReduction="20000"/>
          </a:bodyPr>
          <a:lstStyle/>
          <a:p>
            <a:pPr marL="0" indent="0" fontAlgn="t">
              <a:buNone/>
            </a:pPr>
            <a:r>
              <a:rPr lang="en-US" sz="2400" b="1" dirty="0">
                <a:solidFill>
                  <a:srgbClr val="FF0000"/>
                </a:solidFill>
              </a:rPr>
              <a:t>1-Constipation starting extremely early in life (&lt;1 month of age)</a:t>
            </a:r>
          </a:p>
          <a:p>
            <a:pPr marL="0" indent="0" fontAlgn="t">
              <a:buNone/>
            </a:pPr>
            <a:r>
              <a:rPr lang="en-US" b="1" dirty="0"/>
              <a:t>(Congenital malformation of </a:t>
            </a:r>
            <a:r>
              <a:rPr lang="en-US" b="1" dirty="0" err="1"/>
              <a:t>anorectum</a:t>
            </a:r>
            <a:r>
              <a:rPr lang="en-US" b="1" dirty="0"/>
              <a:t> or spine, Hirschsprung disease)</a:t>
            </a:r>
          </a:p>
          <a:p>
            <a:pPr marL="0" indent="0" fontAlgn="t">
              <a:buNone/>
            </a:pPr>
            <a:endParaRPr lang="en-US" dirty="0"/>
          </a:p>
          <a:p>
            <a:pPr marL="0" indent="0" fontAlgn="t">
              <a:buNone/>
            </a:pPr>
            <a:r>
              <a:rPr lang="en-US" sz="2400" b="1" dirty="0">
                <a:solidFill>
                  <a:srgbClr val="FF0000"/>
                </a:solidFill>
              </a:rPr>
              <a:t>2-Delayed passage of meconium &gt;48 hour</a:t>
            </a:r>
          </a:p>
          <a:p>
            <a:pPr marL="0" indent="0" fontAlgn="t">
              <a:buNone/>
            </a:pPr>
            <a:r>
              <a:rPr lang="en-US" b="1" dirty="0"/>
              <a:t>(Hirschsprung disease, cystic fibrosis, congenital malformation of </a:t>
            </a:r>
            <a:r>
              <a:rPr lang="en-US" b="1" dirty="0" err="1"/>
              <a:t>anorectum</a:t>
            </a:r>
            <a:r>
              <a:rPr lang="en-US" b="1" dirty="0"/>
              <a:t> or spine)</a:t>
            </a:r>
          </a:p>
          <a:p>
            <a:pPr marL="0" indent="0" fontAlgn="t">
              <a:buNone/>
            </a:pPr>
            <a:endParaRPr lang="en-US" dirty="0"/>
          </a:p>
          <a:p>
            <a:pPr marL="0" indent="0" fontAlgn="t">
              <a:buNone/>
            </a:pPr>
            <a:r>
              <a:rPr lang="en-US" sz="2400" b="1" dirty="0">
                <a:solidFill>
                  <a:srgbClr val="FF0000"/>
                </a:solidFill>
              </a:rPr>
              <a:t>3-</a:t>
            </a:r>
            <a:r>
              <a:rPr lang="en-US" sz="2400" dirty="0"/>
              <a:t> </a:t>
            </a:r>
            <a:r>
              <a:rPr lang="en-US" sz="2400" b="1" dirty="0">
                <a:solidFill>
                  <a:srgbClr val="FF0000"/>
                </a:solidFill>
              </a:rPr>
              <a:t>Failure to thrive / delayed growth </a:t>
            </a:r>
          </a:p>
          <a:p>
            <a:pPr marL="0" indent="0" fontAlgn="t">
              <a:buNone/>
            </a:pPr>
            <a:r>
              <a:rPr lang="en-US" sz="2200" dirty="0"/>
              <a:t>(malabsorption, cystic fibrosis, metabolic </a:t>
            </a:r>
            <a:r>
              <a:rPr lang="en-US" sz="2200" dirty="0" err="1"/>
              <a:t>condition,HD</a:t>
            </a:r>
            <a:r>
              <a:rPr lang="en-US" sz="2200" dirty="0"/>
              <a:t>)</a:t>
            </a:r>
          </a:p>
          <a:p>
            <a:pPr marL="0" indent="0" fontAlgn="t">
              <a:buNone/>
            </a:pPr>
            <a:endParaRPr lang="en-US" sz="2200" dirty="0"/>
          </a:p>
          <a:p>
            <a:pPr marL="0" indent="0" fontAlgn="t">
              <a:buNone/>
            </a:pPr>
            <a:r>
              <a:rPr lang="en-US" sz="2400" b="1" dirty="0">
                <a:solidFill>
                  <a:srgbClr val="C00000"/>
                </a:solidFill>
              </a:rPr>
              <a:t>4-</a:t>
            </a:r>
            <a:r>
              <a:rPr lang="en-US" sz="2400" b="1" dirty="0">
                <a:solidFill>
                  <a:srgbClr val="FF0000"/>
                </a:solidFill>
              </a:rPr>
              <a:t>Severe Abdominal distension  </a:t>
            </a:r>
            <a:r>
              <a:rPr lang="en-US" sz="2400" b="1" dirty="0"/>
              <a:t>(pseudo-</a:t>
            </a:r>
            <a:r>
              <a:rPr lang="en-US" sz="2400" b="1" dirty="0" err="1"/>
              <a:t>obstruction,HD</a:t>
            </a:r>
            <a:r>
              <a:rPr lang="en-US" sz="2400" b="1" dirty="0"/>
              <a:t>)</a:t>
            </a:r>
          </a:p>
          <a:p>
            <a:pPr marL="0" indent="0" fontAlgn="t">
              <a:buNone/>
            </a:pPr>
            <a:endParaRPr lang="en-US" sz="1800" b="1" dirty="0"/>
          </a:p>
          <a:p>
            <a:pPr marL="0" indent="0" fontAlgn="t">
              <a:buNone/>
            </a:pPr>
            <a:r>
              <a:rPr lang="en-US" sz="2200" b="1" dirty="0">
                <a:solidFill>
                  <a:srgbClr val="FF0000"/>
                </a:solidFill>
              </a:rPr>
              <a:t>5-Explosive stool and air from rectum upon withdrawal of examining finger </a:t>
            </a:r>
            <a:r>
              <a:rPr lang="en-US" sz="2200" b="1" dirty="0"/>
              <a:t>(Hirschsprung disease)</a:t>
            </a:r>
          </a:p>
          <a:p>
            <a:pPr marL="0" indent="0" fontAlgn="t">
              <a:buNone/>
            </a:pPr>
            <a:endParaRPr lang="en-US" sz="2200" b="1" dirty="0"/>
          </a:p>
          <a:p>
            <a:pPr marL="0" indent="0" fontAlgn="t">
              <a:buNone/>
            </a:pPr>
            <a:r>
              <a:rPr lang="en-US" sz="2200" b="1" dirty="0">
                <a:solidFill>
                  <a:srgbClr val="FF0000"/>
                </a:solidFill>
              </a:rPr>
              <a:t>6- Blood in the stools in the absence of anal fissures </a:t>
            </a:r>
            <a:r>
              <a:rPr lang="en-US" sz="2200" b="1" dirty="0"/>
              <a:t>(IBD,HD)</a:t>
            </a:r>
          </a:p>
          <a:p>
            <a:pPr marL="0" indent="0" fontAlgn="t">
              <a:buNone/>
            </a:pPr>
            <a:r>
              <a:rPr lang="en-US" sz="2800" b="1" dirty="0">
                <a:solidFill>
                  <a:srgbClr val="FF0000"/>
                </a:solidFill>
              </a:rPr>
              <a:t> </a:t>
            </a:r>
          </a:p>
          <a:p>
            <a:pPr algn="l" rtl="0" fontAlgn="t">
              <a:buNone/>
            </a:pPr>
            <a:r>
              <a:rPr lang="en-US" sz="1800" dirty="0"/>
              <a:t>  </a:t>
            </a:r>
          </a:p>
          <a:p>
            <a:pPr algn="l" rtl="0" fontAlgn="t">
              <a:buNone/>
            </a:pPr>
            <a:endParaRPr lang="en-US" sz="1800" dirty="0"/>
          </a:p>
          <a:p>
            <a:pPr algn="l" rtl="0" fontAlgn="t">
              <a:buNone/>
            </a:pPr>
            <a:endParaRPr lang="en-US" sz="1800" dirty="0"/>
          </a:p>
          <a:p>
            <a:endParaRPr lang="ar-JO" sz="1800" dirty="0"/>
          </a:p>
        </p:txBody>
      </p:sp>
    </p:spTree>
    <p:extLst>
      <p:ext uri="{BB962C8B-B14F-4D97-AF65-F5344CB8AC3E}">
        <p14:creationId xmlns:p14="http://schemas.microsoft.com/office/powerpoint/2010/main" val="2232252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673" y="381000"/>
            <a:ext cx="9765663" cy="6047509"/>
          </a:xfrm>
        </p:spPr>
        <p:txBody>
          <a:bodyPr/>
          <a:lstStyle/>
          <a:p>
            <a:pPr marL="0" indent="0">
              <a:buNone/>
            </a:pPr>
            <a:r>
              <a:rPr lang="en-US" sz="2800" b="1" dirty="0">
                <a:solidFill>
                  <a:srgbClr val="FF0000"/>
                </a:solidFill>
              </a:rPr>
              <a:t>7-Fever,Bilious vomiting </a:t>
            </a:r>
            <a:r>
              <a:rPr lang="en-US" sz="2800" b="1" dirty="0"/>
              <a:t>(HD)</a:t>
            </a:r>
          </a:p>
          <a:p>
            <a:pPr marL="0" indent="0">
              <a:buNone/>
            </a:pPr>
            <a:r>
              <a:rPr lang="en-US" sz="2800" b="1" dirty="0">
                <a:solidFill>
                  <a:srgbClr val="FF0000"/>
                </a:solidFill>
              </a:rPr>
              <a:t>8-</a:t>
            </a:r>
            <a:r>
              <a:rPr lang="en-US" sz="2800" dirty="0">
                <a:solidFill>
                  <a:srgbClr val="FF0000"/>
                </a:solidFill>
              </a:rPr>
              <a:t>hypothyroidism</a:t>
            </a:r>
          </a:p>
          <a:p>
            <a:pPr marL="0" indent="0">
              <a:buNone/>
            </a:pPr>
            <a:r>
              <a:rPr lang="en-US" sz="2800" b="1" dirty="0">
                <a:solidFill>
                  <a:srgbClr val="FF0000"/>
                </a:solidFill>
              </a:rPr>
              <a:t>9-</a:t>
            </a:r>
            <a:r>
              <a:rPr lang="en-US" sz="2800" dirty="0">
                <a:solidFill>
                  <a:srgbClr val="FF0000"/>
                </a:solidFill>
              </a:rPr>
              <a:t>Perianal fistula</a:t>
            </a:r>
          </a:p>
          <a:p>
            <a:pPr marL="0" indent="0">
              <a:buNone/>
            </a:pPr>
            <a:r>
              <a:rPr lang="en-US" sz="2800" b="1" dirty="0">
                <a:solidFill>
                  <a:srgbClr val="FF0000"/>
                </a:solidFill>
              </a:rPr>
              <a:t>10-</a:t>
            </a:r>
            <a:r>
              <a:rPr lang="en-US" sz="2800" dirty="0">
                <a:solidFill>
                  <a:srgbClr val="FF0000"/>
                </a:solidFill>
              </a:rPr>
              <a:t>Abnormal position of anus</a:t>
            </a:r>
          </a:p>
          <a:p>
            <a:pPr marL="0" indent="0">
              <a:buNone/>
            </a:pPr>
            <a:r>
              <a:rPr lang="en-US" sz="2800" b="1" dirty="0">
                <a:solidFill>
                  <a:srgbClr val="FF0000"/>
                </a:solidFill>
              </a:rPr>
              <a:t>11-</a:t>
            </a:r>
            <a:r>
              <a:rPr lang="en-US" sz="2800" dirty="0">
                <a:solidFill>
                  <a:srgbClr val="FF0000"/>
                </a:solidFill>
              </a:rPr>
              <a:t>Absent anal or </a:t>
            </a:r>
            <a:r>
              <a:rPr lang="en-US" sz="2800" dirty="0" err="1">
                <a:solidFill>
                  <a:srgbClr val="FF0000"/>
                </a:solidFill>
              </a:rPr>
              <a:t>cremasteric</a:t>
            </a:r>
            <a:r>
              <a:rPr lang="en-US" sz="2800" dirty="0">
                <a:solidFill>
                  <a:srgbClr val="FF0000"/>
                </a:solidFill>
              </a:rPr>
              <a:t> reflex</a:t>
            </a:r>
            <a:r>
              <a:rPr lang="en-US" sz="2800" dirty="0"/>
              <a:t>(</a:t>
            </a:r>
            <a:r>
              <a:rPr lang="en-US" sz="2800" dirty="0">
                <a:solidFill>
                  <a:srgbClr val="FF0000"/>
                </a:solidFill>
              </a:rPr>
              <a:t> </a:t>
            </a:r>
            <a:r>
              <a:rPr lang="en-US" sz="2800" dirty="0"/>
              <a:t>Spinal cord anomalies, trauma)</a:t>
            </a:r>
            <a:endParaRPr lang="en-US" sz="2800" dirty="0">
              <a:solidFill>
                <a:srgbClr val="FF0000"/>
              </a:solidFill>
            </a:endParaRPr>
          </a:p>
          <a:p>
            <a:pPr marL="0" indent="0">
              <a:buNone/>
            </a:pPr>
            <a:r>
              <a:rPr lang="en-US" sz="2800" b="1" dirty="0">
                <a:solidFill>
                  <a:srgbClr val="FF0000"/>
                </a:solidFill>
              </a:rPr>
              <a:t>12-</a:t>
            </a:r>
            <a:r>
              <a:rPr lang="en-US" sz="2800" dirty="0">
                <a:solidFill>
                  <a:srgbClr val="FF0000"/>
                </a:solidFill>
              </a:rPr>
              <a:t>Decreased lower extremity strength/tone/reflex</a:t>
            </a:r>
            <a:r>
              <a:rPr lang="en-US" sz="2800" dirty="0"/>
              <a:t>(</a:t>
            </a:r>
            <a:r>
              <a:rPr lang="en-US" sz="2800" dirty="0">
                <a:solidFill>
                  <a:srgbClr val="FF0000"/>
                </a:solidFill>
              </a:rPr>
              <a:t> </a:t>
            </a:r>
            <a:r>
              <a:rPr lang="en-US" sz="2800" dirty="0"/>
              <a:t>Spinal cord anomalies, trauma)</a:t>
            </a:r>
            <a:endParaRPr lang="en-US" sz="2800" dirty="0">
              <a:solidFill>
                <a:srgbClr val="FF0000"/>
              </a:solidFill>
            </a:endParaRPr>
          </a:p>
          <a:p>
            <a:pPr marL="0" indent="0">
              <a:buNone/>
            </a:pPr>
            <a:r>
              <a:rPr lang="en-US" sz="2800" b="1" dirty="0">
                <a:solidFill>
                  <a:srgbClr val="FF0000"/>
                </a:solidFill>
              </a:rPr>
              <a:t>13-</a:t>
            </a:r>
            <a:r>
              <a:rPr lang="en-US" sz="2800" dirty="0">
                <a:solidFill>
                  <a:srgbClr val="FF0000"/>
                </a:solidFill>
              </a:rPr>
              <a:t>Tuft of hair on spine</a:t>
            </a:r>
          </a:p>
          <a:p>
            <a:pPr marL="0" indent="0">
              <a:buNone/>
            </a:pPr>
            <a:r>
              <a:rPr lang="en-US" sz="2800" b="1" dirty="0">
                <a:solidFill>
                  <a:srgbClr val="FF0000"/>
                </a:solidFill>
              </a:rPr>
              <a:t>14-</a:t>
            </a:r>
            <a:r>
              <a:rPr lang="en-US" sz="2800" dirty="0">
                <a:solidFill>
                  <a:srgbClr val="FF0000"/>
                </a:solidFill>
              </a:rPr>
              <a:t>Sacral dimple</a:t>
            </a:r>
          </a:p>
          <a:p>
            <a:pPr marL="0" indent="0">
              <a:buNone/>
            </a:pPr>
            <a:r>
              <a:rPr lang="en-US" sz="2800" b="1" dirty="0">
                <a:solidFill>
                  <a:srgbClr val="FF0000"/>
                </a:solidFill>
              </a:rPr>
              <a:t>15-</a:t>
            </a:r>
            <a:r>
              <a:rPr lang="en-US" sz="2800" dirty="0">
                <a:solidFill>
                  <a:srgbClr val="FF0000"/>
                </a:solidFill>
              </a:rPr>
              <a:t>Gluteal cleft deviation</a:t>
            </a:r>
          </a:p>
          <a:p>
            <a:pPr marL="0" indent="0">
              <a:buNone/>
            </a:pPr>
            <a:r>
              <a:rPr lang="en-US" sz="2800" b="1" dirty="0">
                <a:solidFill>
                  <a:srgbClr val="FF0000"/>
                </a:solidFill>
              </a:rPr>
              <a:t>16-</a:t>
            </a:r>
            <a:r>
              <a:rPr lang="en-US" sz="2800" dirty="0">
                <a:solidFill>
                  <a:srgbClr val="FF0000"/>
                </a:solidFill>
              </a:rPr>
              <a:t>Extreme fear during anal inspection/Anal scars</a:t>
            </a:r>
            <a:r>
              <a:rPr lang="en-US" sz="2800" dirty="0"/>
              <a:t>(child abuse)</a:t>
            </a:r>
            <a:endParaRPr lang="en-US" sz="2800" b="1" dirty="0"/>
          </a:p>
        </p:txBody>
      </p:sp>
      <p:pic>
        <p:nvPicPr>
          <p:cNvPr id="3074" name="Picture 2" descr="Pediatric Tuina to treat Baby Constip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14514"/>
            <a:ext cx="3352800" cy="219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295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C00000"/>
                </a:solidFill>
              </a:rPr>
              <a:t>Red flags </a:t>
            </a:r>
            <a:r>
              <a:rPr lang="en-US" dirty="0">
                <a:solidFill>
                  <a:srgbClr val="C00000"/>
                </a:solidFill>
              </a:rPr>
              <a:t>…</a:t>
            </a:r>
            <a:endParaRPr lang="ar-JO" dirty="0">
              <a:solidFill>
                <a:srgbClr val="C00000"/>
              </a:solidFill>
            </a:endParaRPr>
          </a:p>
        </p:txBody>
      </p:sp>
      <p:sp>
        <p:nvSpPr>
          <p:cNvPr id="3" name="عنصر نائب للمحتوى 2"/>
          <p:cNvSpPr>
            <a:spLocks noGrp="1"/>
          </p:cNvSpPr>
          <p:nvPr>
            <p:ph idx="1"/>
          </p:nvPr>
        </p:nvSpPr>
        <p:spPr>
          <a:xfrm>
            <a:off x="443345" y="1676400"/>
            <a:ext cx="10594110" cy="4648200"/>
          </a:xfrm>
        </p:spPr>
        <p:txBody>
          <a:bodyPr>
            <a:normAutofit/>
          </a:bodyPr>
          <a:lstStyle/>
          <a:p>
            <a:pPr marL="0" indent="0">
              <a:buNone/>
            </a:pPr>
            <a:r>
              <a:rPr lang="en-US" altLang="en-US" sz="3200" b="1" dirty="0">
                <a:solidFill>
                  <a:srgbClr val="FF0000"/>
                </a:solidFill>
                <a:cs typeface="Arial" panose="020B0604020202020204" pitchFamily="34" charset="0"/>
              </a:rPr>
              <a:t>17-Ribbon” like stools (very </a:t>
            </a:r>
            <a:r>
              <a:rPr lang="en-US" altLang="en-US" sz="3200" b="1" u="sng" dirty="0">
                <a:solidFill>
                  <a:srgbClr val="FF0000"/>
                </a:solidFill>
                <a:cs typeface="Arial" panose="020B0604020202020204" pitchFamily="34" charset="0"/>
              </a:rPr>
              <a:t>narrow</a:t>
            </a:r>
            <a:r>
              <a:rPr lang="en-US" altLang="en-US" sz="3200" b="1" dirty="0">
                <a:solidFill>
                  <a:srgbClr val="FF0000"/>
                </a:solidFill>
                <a:cs typeface="Arial" panose="020B0604020202020204" pitchFamily="34" charset="0"/>
              </a:rPr>
              <a:t> in diameter)                   </a:t>
            </a:r>
            <a:r>
              <a:rPr lang="en-US" altLang="en-US" sz="3200" b="1" dirty="0">
                <a:cs typeface="Arial" panose="020B0604020202020204" pitchFamily="34" charset="0"/>
              </a:rPr>
              <a:t>(anal stenosis,HD)</a:t>
            </a:r>
          </a:p>
          <a:p>
            <a:pPr marL="0" indent="0">
              <a:buNone/>
            </a:pPr>
            <a:r>
              <a:rPr lang="en-US" altLang="en-US" sz="3200" b="1" dirty="0">
                <a:solidFill>
                  <a:srgbClr val="C00000"/>
                </a:solidFill>
                <a:cs typeface="Arial" panose="020B0604020202020204" pitchFamily="34" charset="0"/>
              </a:rPr>
              <a:t>18-Urinary incontinence </a:t>
            </a:r>
            <a:r>
              <a:rPr lang="en-US" altLang="en-US" sz="3200" b="1" dirty="0">
                <a:cs typeface="Arial" panose="020B0604020202020204" pitchFamily="34" charset="0"/>
              </a:rPr>
              <a:t>or bladder disease</a:t>
            </a:r>
          </a:p>
          <a:p>
            <a:pPr marL="0" indent="0">
              <a:buNone/>
            </a:pPr>
            <a:r>
              <a:rPr lang="en-US" altLang="en-US" sz="3600" dirty="0">
                <a:solidFill>
                  <a:srgbClr val="C00000"/>
                </a:solidFill>
                <a:cs typeface="Arial" panose="020B0604020202020204" pitchFamily="34" charset="0"/>
              </a:rPr>
              <a:t>19-Congenital</a:t>
            </a:r>
            <a:r>
              <a:rPr lang="en-US" altLang="en-US" sz="3200" dirty="0">
                <a:solidFill>
                  <a:srgbClr val="C00000"/>
                </a:solidFill>
                <a:cs typeface="Arial" panose="020B0604020202020204" pitchFamily="34" charset="0"/>
              </a:rPr>
              <a:t> anomalies </a:t>
            </a:r>
            <a:r>
              <a:rPr lang="en-US" altLang="en-US" sz="3200" dirty="0">
                <a:cs typeface="Arial" panose="020B0604020202020204" pitchFamily="34" charset="0"/>
              </a:rPr>
              <a:t>or </a:t>
            </a:r>
            <a:r>
              <a:rPr lang="en-US" altLang="en-US" sz="3200" dirty="0">
                <a:solidFill>
                  <a:srgbClr val="C00000"/>
                </a:solidFill>
                <a:cs typeface="Arial" panose="020B0604020202020204" pitchFamily="34" charset="0"/>
              </a:rPr>
              <a:t>syndromes</a:t>
            </a:r>
            <a:r>
              <a:rPr lang="en-US" altLang="en-US" sz="3200" dirty="0">
                <a:cs typeface="Arial" panose="020B0604020202020204" pitchFamily="34" charset="0"/>
              </a:rPr>
              <a:t> associated with Hirschsprung disease ( Down syndrome)</a:t>
            </a:r>
          </a:p>
          <a:p>
            <a:pPr marL="0" indent="0">
              <a:buNone/>
            </a:pPr>
            <a:r>
              <a:rPr lang="en-US" altLang="en-US" sz="3600" dirty="0">
                <a:solidFill>
                  <a:srgbClr val="FF0000"/>
                </a:solidFill>
                <a:cs typeface="Arial" panose="020B0604020202020204" pitchFamily="34" charset="0"/>
              </a:rPr>
              <a:t>20-Family</a:t>
            </a:r>
            <a:r>
              <a:rPr lang="en-US" altLang="en-US" sz="3200" dirty="0">
                <a:solidFill>
                  <a:srgbClr val="FF0000"/>
                </a:solidFill>
                <a:cs typeface="Arial" panose="020B0604020202020204" pitchFamily="34" charset="0"/>
              </a:rPr>
              <a:t> history of Hirschsprung disease or other GI  diseases </a:t>
            </a:r>
            <a:r>
              <a:rPr lang="en-US" sz="3200" dirty="0"/>
              <a:t> </a:t>
            </a:r>
          </a:p>
          <a:p>
            <a:pPr marL="0" indent="0" fontAlgn="t">
              <a:buNone/>
            </a:pPr>
            <a:r>
              <a:rPr lang="en-US" sz="3200" b="1" dirty="0">
                <a:solidFill>
                  <a:srgbClr val="FF0000"/>
                </a:solidFill>
              </a:rPr>
              <a:t>21-No response to conventional treatment  </a:t>
            </a:r>
          </a:p>
          <a:p>
            <a:pPr algn="l" rtl="0">
              <a:buNone/>
            </a:pPr>
            <a:endParaRPr lang="en-US" altLang="en-US" sz="3200" dirty="0">
              <a:cs typeface="Arial" panose="020B0604020202020204" pitchFamily="34" charset="0"/>
            </a:endParaRPr>
          </a:p>
        </p:txBody>
      </p:sp>
    </p:spTree>
    <p:extLst>
      <p:ext uri="{BB962C8B-B14F-4D97-AF65-F5344CB8AC3E}">
        <p14:creationId xmlns:p14="http://schemas.microsoft.com/office/powerpoint/2010/main" val="164910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3">
            <a:extLst>
              <a:ext uri="{FF2B5EF4-FFF2-40B4-BE49-F238E27FC236}">
                <a16:creationId xmlns:a16="http://schemas.microsoft.com/office/drawing/2014/main" id="{F795E613-8F97-4A5F-B549-59162FB7B53A}"/>
              </a:ext>
            </a:extLst>
          </p:cNvPr>
          <p:cNvSpPr>
            <a:spLocks noGrp="1"/>
          </p:cNvSpPr>
          <p:nvPr>
            <p:ph type="title"/>
          </p:nvPr>
        </p:nvSpPr>
        <p:spPr>
          <a:xfrm>
            <a:off x="2063552" y="260648"/>
            <a:ext cx="8229600" cy="1143000"/>
          </a:xfrm>
        </p:spPr>
        <p:txBody>
          <a:bodyPr/>
          <a:lstStyle/>
          <a:p>
            <a:r>
              <a:rPr lang="en-US" altLang="en-US" sz="3600" dirty="0">
                <a:effectLst>
                  <a:outerShdw blurRad="38100" dist="38100" dir="2700000" algn="tl">
                    <a:srgbClr val="000000">
                      <a:alpha val="43137"/>
                    </a:srgbClr>
                  </a:outerShdw>
                </a:effectLst>
                <a:cs typeface="Times New Roman" panose="02020603050405020304" pitchFamily="18" charset="0"/>
              </a:rPr>
              <a:t>Organic causes</a:t>
            </a:r>
            <a:endParaRPr lang="ar-JO" altLang="en-US" sz="3600" dirty="0">
              <a:effectLst>
                <a:outerShdw blurRad="38100" dist="38100" dir="2700000" algn="tl">
                  <a:srgbClr val="000000">
                    <a:alpha val="43137"/>
                  </a:srgbClr>
                </a:outerShdw>
              </a:effectLst>
            </a:endParaRPr>
          </a:p>
        </p:txBody>
      </p:sp>
      <p:sp>
        <p:nvSpPr>
          <p:cNvPr id="19459" name="عنصر نائب للنص 4">
            <a:extLst>
              <a:ext uri="{FF2B5EF4-FFF2-40B4-BE49-F238E27FC236}">
                <a16:creationId xmlns:a16="http://schemas.microsoft.com/office/drawing/2014/main" id="{37DE941E-4C19-4FC5-A304-061614EEF4BC}"/>
              </a:ext>
            </a:extLst>
          </p:cNvPr>
          <p:cNvSpPr>
            <a:spLocks noGrp="1"/>
          </p:cNvSpPr>
          <p:nvPr>
            <p:ph type="body" idx="1"/>
          </p:nvPr>
        </p:nvSpPr>
        <p:spPr>
          <a:xfrm>
            <a:off x="6400800" y="1380927"/>
            <a:ext cx="4040188" cy="639763"/>
          </a:xfrm>
        </p:spPr>
        <p:txBody>
          <a:bodyPr>
            <a:normAutofit fontScale="25000" lnSpcReduction="20000"/>
          </a:bodyPr>
          <a:lstStyle/>
          <a:p>
            <a:endParaRPr lang="en-US" altLang="en-US" dirty="0">
              <a:cs typeface="Arial" panose="020B0604020202020204" pitchFamily="34" charset="0"/>
            </a:endParaRPr>
          </a:p>
          <a:p>
            <a:pPr algn="l" rtl="0"/>
            <a:r>
              <a:rPr lang="en-US" altLang="en-US" dirty="0">
                <a:cs typeface="Arial" panose="020B0604020202020204" pitchFamily="34" charset="0"/>
              </a:rPr>
              <a:t>  </a:t>
            </a:r>
            <a:r>
              <a:rPr lang="en-US" altLang="en-US" sz="14400" u="sng" dirty="0">
                <a:solidFill>
                  <a:srgbClr val="C00000"/>
                </a:solidFill>
                <a:effectLst>
                  <a:outerShdw blurRad="38100" dist="38100" dir="2700000" algn="tl">
                    <a:srgbClr val="000000">
                      <a:alpha val="43137"/>
                    </a:srgbClr>
                  </a:outerShdw>
                </a:effectLst>
                <a:cs typeface="Arial" panose="020B0604020202020204" pitchFamily="34" charset="0"/>
              </a:rPr>
              <a:t>neuromuscular </a:t>
            </a:r>
            <a:endParaRPr lang="ar-JO" altLang="en-US" sz="14400" u="sng" dirty="0">
              <a:solidFill>
                <a:srgbClr val="C00000"/>
              </a:solidFill>
              <a:effectLst>
                <a:outerShdw blurRad="38100" dist="38100" dir="2700000" algn="tl">
                  <a:srgbClr val="000000">
                    <a:alpha val="43137"/>
                  </a:srgbClr>
                </a:outerShdw>
              </a:effectLst>
            </a:endParaRPr>
          </a:p>
        </p:txBody>
      </p:sp>
      <p:sp>
        <p:nvSpPr>
          <p:cNvPr id="19461" name="عنصر نائب للمحتوى 6">
            <a:extLst>
              <a:ext uri="{FF2B5EF4-FFF2-40B4-BE49-F238E27FC236}">
                <a16:creationId xmlns:a16="http://schemas.microsoft.com/office/drawing/2014/main" id="{9DD30238-1AC9-4B9A-BC7C-1C2EA37554EC}"/>
              </a:ext>
            </a:extLst>
          </p:cNvPr>
          <p:cNvSpPr>
            <a:spLocks noGrp="1"/>
          </p:cNvSpPr>
          <p:nvPr>
            <p:ph sz="half" idx="2"/>
          </p:nvPr>
        </p:nvSpPr>
        <p:spPr>
          <a:xfrm>
            <a:off x="1775521" y="2348880"/>
            <a:ext cx="4041775" cy="3951288"/>
          </a:xfrm>
        </p:spPr>
        <p:txBody>
          <a:bodyPr>
            <a:normAutofit/>
          </a:bodyPr>
          <a:lstStyle/>
          <a:p>
            <a:pPr marL="457200" indent="-457200">
              <a:buFont typeface="Wingdings" pitchFamily="2" charset="2"/>
              <a:buChar char="v"/>
              <a:defRPr/>
            </a:pPr>
            <a:r>
              <a:rPr lang="en-US" sz="3200" dirty="0"/>
              <a:t>Anal stenosis</a:t>
            </a:r>
          </a:p>
          <a:p>
            <a:pPr marL="457200" indent="-457200">
              <a:buFont typeface="Wingdings" pitchFamily="2" charset="2"/>
              <a:buChar char="v"/>
              <a:defRPr/>
            </a:pPr>
            <a:r>
              <a:rPr lang="en-US" sz="3200" dirty="0"/>
              <a:t>Anal stricture</a:t>
            </a:r>
            <a:endParaRPr lang="en-US" altLang="en-US" sz="3200" dirty="0">
              <a:cs typeface="Arial" panose="020B0604020202020204" pitchFamily="34" charset="0"/>
            </a:endParaRPr>
          </a:p>
          <a:p>
            <a:pPr marL="457200" indent="-457200">
              <a:buFont typeface="Wingdings" pitchFamily="2" charset="2"/>
              <a:buChar char="v"/>
            </a:pPr>
            <a:r>
              <a:rPr lang="en-US" altLang="en-US" sz="3200" dirty="0">
                <a:cs typeface="Arial" panose="020B0604020202020204" pitchFamily="34" charset="0"/>
              </a:rPr>
              <a:t>Rectal abscess or fissure</a:t>
            </a:r>
          </a:p>
          <a:p>
            <a:pPr marL="457200" indent="-457200">
              <a:buFont typeface="Wingdings" pitchFamily="2" charset="2"/>
              <a:buChar char="v"/>
            </a:pPr>
            <a:r>
              <a:rPr lang="en-US" altLang="en-US" sz="3200" dirty="0">
                <a:cs typeface="Arial" panose="020B0604020202020204" pitchFamily="34" charset="0"/>
              </a:rPr>
              <a:t>Imperforate anus</a:t>
            </a:r>
          </a:p>
          <a:p>
            <a:pPr marL="457200" indent="-457200">
              <a:buFont typeface="Wingdings" pitchFamily="2" charset="2"/>
              <a:buChar char="v"/>
            </a:pPr>
            <a:r>
              <a:rPr lang="en-US" altLang="en-US" sz="3200" dirty="0">
                <a:cs typeface="Arial" panose="020B0604020202020204" pitchFamily="34" charset="0"/>
              </a:rPr>
              <a:t>Anterior dislocation of the anus</a:t>
            </a:r>
          </a:p>
          <a:p>
            <a:pPr marL="457200" indent="-457200"/>
            <a:endParaRPr lang="en-US" altLang="en-US" dirty="0">
              <a:cs typeface="Arial" panose="020B0604020202020204" pitchFamily="34" charset="0"/>
            </a:endParaRPr>
          </a:p>
          <a:p>
            <a:pPr marL="457200" indent="-457200"/>
            <a:endParaRPr lang="ar-JO" altLang="en-US" dirty="0"/>
          </a:p>
        </p:txBody>
      </p:sp>
      <p:sp>
        <p:nvSpPr>
          <p:cNvPr id="6" name="مربع نص 5"/>
          <p:cNvSpPr txBox="1"/>
          <p:nvPr/>
        </p:nvSpPr>
        <p:spPr>
          <a:xfrm>
            <a:off x="2063552" y="1406154"/>
            <a:ext cx="2664296" cy="646331"/>
          </a:xfrm>
          <a:prstGeom prst="rect">
            <a:avLst/>
          </a:prstGeom>
          <a:noFill/>
        </p:spPr>
        <p:txBody>
          <a:bodyPr wrap="square" rtlCol="1">
            <a:spAutoFit/>
          </a:bodyPr>
          <a:lstStyle/>
          <a:p>
            <a:pPr eaLnBrk="0" fontAlgn="base" hangingPunct="0">
              <a:spcBef>
                <a:spcPct val="0"/>
              </a:spcBef>
              <a:spcAft>
                <a:spcPct val="0"/>
              </a:spcAft>
            </a:pPr>
            <a:r>
              <a:rPr lang="en-US" sz="36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Structural</a:t>
            </a:r>
            <a:r>
              <a:rPr lang="en-US" sz="28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t>
            </a:r>
            <a:endParaRPr lang="ar-JO" sz="2800" b="1" u="sng" dirty="0">
              <a:solidFill>
                <a:srgbClr val="C00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7" name="عنصر نائب للمحتوى 6">
            <a:extLst>
              <a:ext uri="{FF2B5EF4-FFF2-40B4-BE49-F238E27FC236}">
                <a16:creationId xmlns:a16="http://schemas.microsoft.com/office/drawing/2014/main" id="{8B4967CB-2750-45CA-B632-078AD9498FF5}"/>
              </a:ext>
            </a:extLst>
          </p:cNvPr>
          <p:cNvSpPr txBox="1">
            <a:spLocks/>
          </p:cNvSpPr>
          <p:nvPr/>
        </p:nvSpPr>
        <p:spPr>
          <a:xfrm>
            <a:off x="6172201" y="2514600"/>
            <a:ext cx="4041775" cy="3951288"/>
          </a:xfrm>
          <a:prstGeom prst="rect">
            <a:avLst/>
          </a:prstGeom>
        </p:spPr>
        <p:txBody>
          <a:bodyPr vert="horz">
            <a:normAutofit/>
          </a:bodyPr>
          <a:lstStyle/>
          <a:p>
            <a:pPr marL="274320" indent="-274320">
              <a:spcBef>
                <a:spcPts val="600"/>
              </a:spcBef>
              <a:buClr>
                <a:srgbClr val="727CA3"/>
              </a:buClr>
              <a:buSzPct val="76000"/>
              <a:buFont typeface="Wingdings" pitchFamily="2" charset="2"/>
              <a:buChar char="v"/>
              <a:defRPr/>
            </a:pPr>
            <a:r>
              <a:rPr lang="en-US" sz="2800" b="1" dirty="0">
                <a:solidFill>
                  <a:srgbClr val="FF0000"/>
                </a:solidFill>
                <a:effectLst>
                  <a:outerShdw blurRad="38100" dist="38100" dir="2700000" algn="tl">
                    <a:srgbClr val="000000">
                      <a:alpha val="43137"/>
                    </a:srgbClr>
                  </a:outerShdw>
                </a:effectLst>
                <a:latin typeface="Rockwell" panose="02060603020205020403"/>
                <a:cs typeface="Arial" panose="020B0604020202020204" pitchFamily="34" charset="0"/>
              </a:rPr>
              <a:t>Hirschprung disease</a:t>
            </a:r>
            <a:endParaRPr lang="en-US" altLang="en-US" sz="2800" dirty="0">
              <a:solidFill>
                <a:srgbClr val="FF0000"/>
              </a:solidFill>
              <a:latin typeface="Rockwell" panose="02060603020205020403"/>
              <a:cs typeface="Arial" panose="020B0604020202020204" pitchFamily="34" charset="0"/>
            </a:endParaRPr>
          </a:p>
          <a:p>
            <a:pPr marL="274320" indent="-274320">
              <a:spcBef>
                <a:spcPts val="600"/>
              </a:spcBef>
              <a:buClr>
                <a:srgbClr val="727CA3"/>
              </a:buClr>
              <a:buSzPct val="76000"/>
              <a:buFont typeface="Wingdings" pitchFamily="2" charset="2"/>
              <a:buChar char="v"/>
              <a:defRPr/>
            </a:pPr>
            <a:r>
              <a:rPr lang="en-US" altLang="en-US" sz="2800" dirty="0">
                <a:latin typeface="Rockwell" panose="02060603020205020403"/>
                <a:cs typeface="Arial" panose="020B0604020202020204" pitchFamily="34" charset="0"/>
              </a:rPr>
              <a:t>Pseudoobstruction </a:t>
            </a:r>
          </a:p>
          <a:p>
            <a:pPr marL="274320" indent="-274320">
              <a:spcBef>
                <a:spcPts val="600"/>
              </a:spcBef>
              <a:buClr>
                <a:srgbClr val="727CA3"/>
              </a:buClr>
              <a:buSzPct val="76000"/>
              <a:buFont typeface="Wingdings" pitchFamily="2" charset="2"/>
              <a:buChar char="v"/>
              <a:defRPr/>
            </a:pPr>
            <a:r>
              <a:rPr lang="en-US" altLang="en-US" sz="2800" dirty="0">
                <a:latin typeface="Rockwell" panose="02060603020205020403"/>
                <a:cs typeface="Arial" panose="020B0604020202020204" pitchFamily="34" charset="0"/>
              </a:rPr>
              <a:t>Spinal cord lesions </a:t>
            </a:r>
            <a:r>
              <a:rPr lang="en-US" altLang="en-US" sz="2800" dirty="0">
                <a:solidFill>
                  <a:prstClr val="white"/>
                </a:solidFill>
                <a:latin typeface="Rockwell" panose="02060603020205020403"/>
                <a:cs typeface="Arial" panose="020B0604020202020204" pitchFamily="34" charset="0"/>
              </a:rPr>
              <a:t>tumors or spina bifida,tethered cord)</a:t>
            </a:r>
          </a:p>
          <a:p>
            <a:pPr marL="274320" indent="-274320">
              <a:spcBef>
                <a:spcPts val="600"/>
              </a:spcBef>
              <a:buClr>
                <a:srgbClr val="727CA3"/>
              </a:buClr>
              <a:buSzPct val="76000"/>
              <a:buFont typeface="Wingdings" pitchFamily="2" charset="2"/>
              <a:buChar char="v"/>
              <a:defRPr/>
            </a:pPr>
            <a:endParaRPr lang="en-US" altLang="en-US" sz="2800" dirty="0">
              <a:solidFill>
                <a:prstClr val="black"/>
              </a:solidFill>
              <a:latin typeface="Rockwell" panose="02060603020205020403"/>
              <a:cs typeface="Arial" panose="020B0604020202020204" pitchFamily="34" charset="0"/>
            </a:endParaRPr>
          </a:p>
        </p:txBody>
      </p:sp>
    </p:spTree>
    <p:extLst>
      <p:ext uri="{BB962C8B-B14F-4D97-AF65-F5344CB8AC3E}">
        <p14:creationId xmlns:p14="http://schemas.microsoft.com/office/powerpoint/2010/main" val="72319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DAFC309-EE1F-4322-871C-15112A8CC38B}"/>
              </a:ext>
            </a:extLst>
          </p:cNvPr>
          <p:cNvSpPr>
            <a:spLocks noGrp="1" noChangeArrowheads="1"/>
          </p:cNvSpPr>
          <p:nvPr>
            <p:ph type="title"/>
          </p:nvPr>
        </p:nvSpPr>
        <p:spPr>
          <a:xfrm>
            <a:off x="2667000" y="20782"/>
            <a:ext cx="7498080" cy="1143000"/>
          </a:xfrm>
        </p:spPr>
        <p:txBody>
          <a:bodyPr>
            <a:normAutofit/>
          </a:bodyPr>
          <a:lstStyle/>
          <a:p>
            <a:pPr eaLnBrk="1" hangingPunct="1"/>
            <a:r>
              <a:rPr lang="en-US" altLang="en-US" b="1" dirty="0">
                <a:cs typeface="Times New Roman" panose="02020603050405020304" pitchFamily="18" charset="0"/>
              </a:rPr>
              <a:t>Introduction </a:t>
            </a:r>
          </a:p>
        </p:txBody>
      </p:sp>
      <p:sp>
        <p:nvSpPr>
          <p:cNvPr id="5123" name="Rectangle 3">
            <a:extLst>
              <a:ext uri="{FF2B5EF4-FFF2-40B4-BE49-F238E27FC236}">
                <a16:creationId xmlns:a16="http://schemas.microsoft.com/office/drawing/2014/main" id="{303086DA-BCD8-49F0-994F-8F7CC2237BDA}"/>
              </a:ext>
            </a:extLst>
          </p:cNvPr>
          <p:cNvSpPr>
            <a:spLocks noGrp="1" noChangeArrowheads="1"/>
          </p:cNvSpPr>
          <p:nvPr>
            <p:ph idx="1"/>
          </p:nvPr>
        </p:nvSpPr>
        <p:spPr>
          <a:xfrm>
            <a:off x="498763" y="953655"/>
            <a:ext cx="10963564" cy="4953000"/>
          </a:xfrm>
        </p:spPr>
        <p:txBody>
          <a:bodyPr>
            <a:noAutofit/>
          </a:bodyPr>
          <a:lstStyle/>
          <a:p>
            <a:pPr algn="l" rtl="0" eaLnBrk="1" hangingPunct="1">
              <a:lnSpc>
                <a:spcPct val="90000"/>
              </a:lnSpc>
              <a:buFont typeface="Wingdings" panose="05000000000000000000" pitchFamily="2" charset="2"/>
              <a:buNone/>
            </a:pPr>
            <a:r>
              <a:rPr lang="en-US" dirty="0">
                <a:solidFill>
                  <a:srgbClr val="92D050"/>
                </a:solidFill>
              </a:rPr>
              <a:t>.</a:t>
            </a:r>
          </a:p>
          <a:p>
            <a:pPr>
              <a:lnSpc>
                <a:spcPct val="90000"/>
              </a:lnSpc>
            </a:pPr>
            <a:endParaRPr lang="en-US" altLang="en-US" dirty="0">
              <a:cs typeface="Arial" panose="020B0604020202020204" pitchFamily="34" charset="0"/>
            </a:endParaRPr>
          </a:p>
          <a:p>
            <a:pPr>
              <a:lnSpc>
                <a:spcPct val="90000"/>
              </a:lnSpc>
            </a:pPr>
            <a:r>
              <a:rPr lang="en-US" altLang="en-US" dirty="0">
                <a:cs typeface="Arial" panose="020B0604020202020204" pitchFamily="34" charset="0"/>
              </a:rPr>
              <a:t>Constipation generally</a:t>
            </a:r>
            <a:r>
              <a:rPr lang="en-US" altLang="en-US" dirty="0">
                <a:solidFill>
                  <a:srgbClr val="92D050"/>
                </a:solidFill>
                <a:cs typeface="Arial" panose="020B0604020202020204" pitchFamily="34" charset="0"/>
              </a:rPr>
              <a:t> </a:t>
            </a:r>
            <a:r>
              <a:rPr lang="en-US" altLang="en-US" dirty="0">
                <a:cs typeface="Arial" panose="020B0604020202020204" pitchFamily="34" charset="0"/>
              </a:rPr>
              <a:t>is defined as </a:t>
            </a:r>
            <a:r>
              <a:rPr lang="en-US" altLang="en-US" dirty="0">
                <a:solidFill>
                  <a:srgbClr val="FF0000"/>
                </a:solidFill>
                <a:cs typeface="Arial" panose="020B0604020202020204" pitchFamily="34" charset="0"/>
              </a:rPr>
              <a:t>infrequent, hard </a:t>
            </a:r>
            <a:r>
              <a:rPr lang="en-US" dirty="0">
                <a:solidFill>
                  <a:srgbClr val="FF0000"/>
                </a:solidFill>
              </a:rPr>
              <a:t>, dry stool</a:t>
            </a:r>
            <a:r>
              <a:rPr lang="en-US" altLang="en-US" dirty="0">
                <a:solidFill>
                  <a:srgbClr val="FF0000"/>
                </a:solidFill>
                <a:cs typeface="Arial" panose="020B0604020202020204" pitchFamily="34" charset="0"/>
              </a:rPr>
              <a:t>, difficulty </a:t>
            </a:r>
            <a:r>
              <a:rPr lang="en-US" altLang="en-US" dirty="0">
                <a:cs typeface="Arial" panose="020B0604020202020204" pitchFamily="34" charset="0"/>
              </a:rPr>
              <a:t>in passing  stool or painful bowel movements, </a:t>
            </a:r>
            <a:r>
              <a:rPr lang="en-US" b="1" dirty="0"/>
              <a:t>Or </a:t>
            </a:r>
            <a:r>
              <a:rPr lang="en-US" dirty="0">
                <a:solidFill>
                  <a:srgbClr val="FF0000"/>
                </a:solidFill>
              </a:rPr>
              <a:t>two or less </a:t>
            </a:r>
            <a:r>
              <a:rPr lang="en-US" dirty="0"/>
              <a:t>of defecation per week or passing </a:t>
            </a:r>
            <a:r>
              <a:rPr lang="en-US" dirty="0">
                <a:solidFill>
                  <a:srgbClr val="FF0000"/>
                </a:solidFill>
              </a:rPr>
              <a:t>hard</a:t>
            </a:r>
            <a:r>
              <a:rPr lang="en-US" dirty="0">
                <a:solidFill>
                  <a:srgbClr val="92D050"/>
                </a:solidFill>
              </a:rPr>
              <a:t> </a:t>
            </a:r>
            <a:r>
              <a:rPr lang="en-US" dirty="0"/>
              <a:t>(</a:t>
            </a:r>
            <a:r>
              <a:rPr lang="en-US" altLang="en-US" dirty="0">
                <a:cs typeface="Arial" panose="020B0604020202020204" pitchFamily="34" charset="0"/>
              </a:rPr>
              <a:t>pellet-like</a:t>
            </a:r>
            <a:r>
              <a:rPr lang="en-US" dirty="0"/>
              <a:t>) stool at </a:t>
            </a:r>
            <a:r>
              <a:rPr lang="en-US" dirty="0">
                <a:solidFill>
                  <a:srgbClr val="FF0000"/>
                </a:solidFill>
              </a:rPr>
              <a:t>least twice </a:t>
            </a:r>
            <a:r>
              <a:rPr lang="en-US" dirty="0"/>
              <a:t>weekly.</a:t>
            </a:r>
            <a:endParaRPr lang="en-US" altLang="en-US" dirty="0">
              <a:cs typeface="Arial" panose="020B0604020202020204" pitchFamily="34" charset="0"/>
            </a:endParaRPr>
          </a:p>
          <a:p>
            <a:pPr algn="l" rtl="0" eaLnBrk="1" hangingPunct="1">
              <a:lnSpc>
                <a:spcPct val="90000"/>
              </a:lnSpc>
            </a:pPr>
            <a:endParaRPr lang="en-US" altLang="en-US" dirty="0">
              <a:cs typeface="Arial" panose="020B0604020202020204" pitchFamily="34" charset="0"/>
            </a:endParaRPr>
          </a:p>
          <a:p>
            <a:pPr algn="l" rtl="0" eaLnBrk="1" hangingPunct="1">
              <a:lnSpc>
                <a:spcPct val="90000"/>
              </a:lnSpc>
              <a:buFont typeface="Wingdings" panose="05000000000000000000" pitchFamily="2" charset="2"/>
              <a:buNone/>
            </a:pPr>
            <a:endParaRPr lang="en-US" altLang="en-US" sz="2400" dirty="0">
              <a:cs typeface="Arial" panose="020B0604020202020204" pitchFamily="34" charset="0"/>
            </a:endParaRPr>
          </a:p>
        </p:txBody>
      </p:sp>
    </p:spTree>
    <p:extLst>
      <p:ext uri="{BB962C8B-B14F-4D97-AF65-F5344CB8AC3E}">
        <p14:creationId xmlns:p14="http://schemas.microsoft.com/office/powerpoint/2010/main" val="4219959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3">
            <a:extLst>
              <a:ext uri="{FF2B5EF4-FFF2-40B4-BE49-F238E27FC236}">
                <a16:creationId xmlns:a16="http://schemas.microsoft.com/office/drawing/2014/main" id="{B906A4EC-54F5-40AF-BD3D-8CC31D10A25C}"/>
              </a:ext>
            </a:extLst>
          </p:cNvPr>
          <p:cNvSpPr>
            <a:spLocks noGrp="1"/>
          </p:cNvSpPr>
          <p:nvPr>
            <p:ph type="title"/>
          </p:nvPr>
        </p:nvSpPr>
        <p:spPr>
          <a:xfrm>
            <a:off x="2207568" y="188640"/>
            <a:ext cx="8229600" cy="1143000"/>
          </a:xfrm>
        </p:spPr>
        <p:txBody>
          <a:bodyPr/>
          <a:lstStyle/>
          <a:p>
            <a:r>
              <a:rPr lang="en-US" altLang="en-US" sz="3600" dirty="0">
                <a:effectLst>
                  <a:outerShdw blurRad="38100" dist="38100" dir="2700000" algn="tl">
                    <a:srgbClr val="000000">
                      <a:alpha val="43137"/>
                    </a:srgbClr>
                  </a:outerShdw>
                </a:effectLst>
                <a:cs typeface="Times New Roman" panose="02020603050405020304" pitchFamily="18" charset="0"/>
              </a:rPr>
              <a:t>Organic causes</a:t>
            </a:r>
            <a:endParaRPr lang="ar-JO" altLang="en-US" sz="3600" dirty="0">
              <a:effectLst>
                <a:outerShdw blurRad="38100" dist="38100" dir="2700000" algn="tl">
                  <a:srgbClr val="000000">
                    <a:alpha val="43137"/>
                  </a:srgbClr>
                </a:outerShdw>
              </a:effectLst>
            </a:endParaRPr>
          </a:p>
        </p:txBody>
      </p:sp>
      <p:sp>
        <p:nvSpPr>
          <p:cNvPr id="20483" name="عنصر نائب للنص 4">
            <a:extLst>
              <a:ext uri="{FF2B5EF4-FFF2-40B4-BE49-F238E27FC236}">
                <a16:creationId xmlns:a16="http://schemas.microsoft.com/office/drawing/2014/main" id="{F3311135-210B-4D65-A129-43A4FB82CD13}"/>
              </a:ext>
            </a:extLst>
          </p:cNvPr>
          <p:cNvSpPr>
            <a:spLocks noGrp="1"/>
          </p:cNvSpPr>
          <p:nvPr>
            <p:ph type="body" idx="1"/>
          </p:nvPr>
        </p:nvSpPr>
        <p:spPr>
          <a:xfrm>
            <a:off x="2229339" y="1414389"/>
            <a:ext cx="4184204" cy="639763"/>
          </a:xfrm>
        </p:spPr>
        <p:txBody>
          <a:bodyPr/>
          <a:lstStyle/>
          <a:p>
            <a:pPr algn="l" rtl="0"/>
            <a:r>
              <a:rPr lang="en-US" altLang="en-US" u="sng" dirty="0">
                <a:solidFill>
                  <a:srgbClr val="C00000"/>
                </a:solidFill>
                <a:effectLst>
                  <a:outerShdw blurRad="38100" dist="38100" dir="2700000" algn="tl">
                    <a:srgbClr val="000000">
                      <a:alpha val="43137"/>
                    </a:srgbClr>
                  </a:outerShdw>
                </a:effectLst>
                <a:cs typeface="Arial" panose="020B0604020202020204" pitchFamily="34" charset="0"/>
              </a:rPr>
              <a:t>Metabolic</a:t>
            </a:r>
            <a:endParaRPr lang="ar-JO" altLang="en-US" u="sng" dirty="0">
              <a:solidFill>
                <a:srgbClr val="C00000"/>
              </a:solidFill>
              <a:effectLst>
                <a:outerShdw blurRad="38100" dist="38100" dir="2700000" algn="tl">
                  <a:srgbClr val="000000">
                    <a:alpha val="43137"/>
                  </a:srgbClr>
                </a:outerShdw>
              </a:effectLst>
            </a:endParaRPr>
          </a:p>
        </p:txBody>
      </p:sp>
      <p:sp>
        <p:nvSpPr>
          <p:cNvPr id="20484" name="عنصر نائب للمحتوى 2">
            <a:extLst>
              <a:ext uri="{FF2B5EF4-FFF2-40B4-BE49-F238E27FC236}">
                <a16:creationId xmlns:a16="http://schemas.microsoft.com/office/drawing/2014/main" id="{3CF67129-C452-411E-ADEA-0852EA76F443}"/>
              </a:ext>
            </a:extLst>
          </p:cNvPr>
          <p:cNvSpPr>
            <a:spLocks noGrp="1"/>
          </p:cNvSpPr>
          <p:nvPr>
            <p:ph sz="half" idx="2"/>
          </p:nvPr>
        </p:nvSpPr>
        <p:spPr>
          <a:xfrm>
            <a:off x="1981200" y="2136900"/>
            <a:ext cx="4040188" cy="5252541"/>
          </a:xfrm>
        </p:spPr>
        <p:txBody>
          <a:bodyPr>
            <a:normAutofit fontScale="92500" lnSpcReduction="20000"/>
          </a:bodyPr>
          <a:lstStyle/>
          <a:p>
            <a:pPr algn="l" rtl="0">
              <a:buFont typeface="Wingdings" pitchFamily="2" charset="2"/>
              <a:buChar char="v"/>
            </a:pPr>
            <a:r>
              <a:rPr lang="en-US" altLang="en-US" sz="3200" dirty="0">
                <a:cs typeface="Arial" panose="020B0604020202020204" pitchFamily="34" charset="0"/>
              </a:rPr>
              <a:t>Cystic</a:t>
            </a:r>
            <a:r>
              <a:rPr lang="en-US" altLang="en-US" sz="3200" dirty="0">
                <a:solidFill>
                  <a:schemeClr val="accent1"/>
                </a:solidFill>
                <a:cs typeface="Arial" panose="020B0604020202020204" pitchFamily="34" charset="0"/>
              </a:rPr>
              <a:t> </a:t>
            </a:r>
            <a:r>
              <a:rPr lang="en-US" altLang="en-US" sz="3200" dirty="0">
                <a:cs typeface="Arial" panose="020B0604020202020204" pitchFamily="34" charset="0"/>
              </a:rPr>
              <a:t>fibrosis</a:t>
            </a:r>
          </a:p>
          <a:p>
            <a:pPr algn="l" rtl="0">
              <a:buFont typeface="Wingdings" pitchFamily="2" charset="2"/>
              <a:buChar char="v"/>
            </a:pPr>
            <a:r>
              <a:rPr lang="en-US" altLang="en-US" sz="3200" dirty="0">
                <a:cs typeface="Arial" panose="020B0604020202020204" pitchFamily="34" charset="0"/>
              </a:rPr>
              <a:t>Hypothyroidism</a:t>
            </a:r>
          </a:p>
          <a:p>
            <a:pPr algn="l" rtl="0">
              <a:buFont typeface="Wingdings" pitchFamily="2" charset="2"/>
              <a:buChar char="v"/>
            </a:pPr>
            <a:r>
              <a:rPr lang="en-US" altLang="en-US" sz="3200" dirty="0">
                <a:cs typeface="Arial" panose="020B0604020202020204" pitchFamily="34" charset="0"/>
              </a:rPr>
              <a:t>Hypokalemia</a:t>
            </a:r>
          </a:p>
          <a:p>
            <a:pPr algn="l" rtl="0">
              <a:buFont typeface="Wingdings" pitchFamily="2" charset="2"/>
              <a:buChar char="v"/>
            </a:pPr>
            <a:r>
              <a:rPr lang="en-US" altLang="en-US" sz="3200" dirty="0">
                <a:cs typeface="Arial" panose="020B0604020202020204" pitchFamily="34" charset="0"/>
              </a:rPr>
              <a:t>Hypercalcemia</a:t>
            </a:r>
          </a:p>
          <a:p>
            <a:pPr algn="l" rtl="0">
              <a:buFont typeface="Wingdings" pitchFamily="2" charset="2"/>
              <a:buChar char="v"/>
            </a:pPr>
            <a:r>
              <a:rPr lang="en-US" altLang="en-US" sz="3200" dirty="0" err="1">
                <a:cs typeface="Arial" panose="020B0604020202020204" pitchFamily="34" charset="0"/>
              </a:rPr>
              <a:t>Hypermagnesemia</a:t>
            </a:r>
            <a:endParaRPr lang="en-US" altLang="en-US" sz="3200" dirty="0">
              <a:cs typeface="Arial" panose="020B0604020202020204" pitchFamily="34" charset="0"/>
            </a:endParaRPr>
          </a:p>
          <a:p>
            <a:pPr algn="l" rtl="0">
              <a:buFont typeface="Wingdings" pitchFamily="2" charset="2"/>
              <a:buChar char="v"/>
            </a:pPr>
            <a:r>
              <a:rPr lang="en-US" altLang="en-US" sz="3200" dirty="0">
                <a:cs typeface="Arial" panose="020B0604020202020204" pitchFamily="34" charset="0"/>
              </a:rPr>
              <a:t>Diabetes mellitus</a:t>
            </a:r>
          </a:p>
          <a:p>
            <a:pPr>
              <a:buFont typeface="Wingdings" pitchFamily="2" charset="2"/>
              <a:buChar char="v"/>
            </a:pPr>
            <a:r>
              <a:rPr lang="en-US" sz="3200" dirty="0"/>
              <a:t>Multiple endocrine neoplasia type 2B</a:t>
            </a:r>
            <a:br>
              <a:rPr lang="en-US" altLang="en-US" sz="3200" dirty="0">
                <a:cs typeface="Arial" panose="020B0604020202020204" pitchFamily="34" charset="0"/>
              </a:rPr>
            </a:br>
            <a:r>
              <a:rPr lang="en-US" altLang="en-US" sz="3200" dirty="0">
                <a:latin typeface="Arial" panose="020B0604020202020204" pitchFamily="34" charset="0"/>
                <a:cs typeface="Arial" panose="020B0604020202020204" pitchFamily="34" charset="0"/>
              </a:rPr>
              <a:t>   </a:t>
            </a:r>
            <a:endParaRPr lang="en-US" altLang="en-US" sz="3200" dirty="0">
              <a:cs typeface="Arial" panose="020B0604020202020204" pitchFamily="34" charset="0"/>
            </a:endParaRPr>
          </a:p>
          <a:p>
            <a:pPr algn="l" rtl="0">
              <a:buFont typeface="Wingdings" panose="05000000000000000000" pitchFamily="2" charset="2"/>
              <a:buNone/>
            </a:pPr>
            <a:endParaRPr lang="en-US" altLang="en-US" dirty="0">
              <a:cs typeface="Arial" panose="020B0604020202020204" pitchFamily="34" charset="0"/>
            </a:endParaRPr>
          </a:p>
          <a:p>
            <a:pPr algn="l" rtl="0">
              <a:buFont typeface="Wingdings" panose="05000000000000000000" pitchFamily="2" charset="2"/>
              <a:buNone/>
            </a:pPr>
            <a:r>
              <a:rPr lang="en-US" altLang="en-US" dirty="0">
                <a:cs typeface="Arial" panose="020B0604020202020204" pitchFamily="34" charset="0"/>
              </a:rPr>
              <a:t>      </a:t>
            </a:r>
            <a:br>
              <a:rPr lang="en-US" altLang="en-US" dirty="0">
                <a:cs typeface="Arial" panose="020B0604020202020204" pitchFamily="34" charset="0"/>
              </a:rPr>
            </a:br>
            <a:r>
              <a:rPr lang="en-US" altLang="en-US" dirty="0">
                <a:latin typeface="Arial" panose="020B0604020202020204" pitchFamily="34" charset="0"/>
                <a:cs typeface="Arial" panose="020B0604020202020204" pitchFamily="34" charset="0"/>
              </a:rPr>
              <a:t>   </a:t>
            </a:r>
            <a:endParaRPr lang="ar-JO" altLang="en-US" dirty="0"/>
          </a:p>
        </p:txBody>
      </p:sp>
      <p:sp>
        <p:nvSpPr>
          <p:cNvPr id="20485" name="عنصر نائب للنص 5">
            <a:extLst>
              <a:ext uri="{FF2B5EF4-FFF2-40B4-BE49-F238E27FC236}">
                <a16:creationId xmlns:a16="http://schemas.microsoft.com/office/drawing/2014/main" id="{21D834DF-7CE5-4978-B502-B17187402A4E}"/>
              </a:ext>
            </a:extLst>
          </p:cNvPr>
          <p:cNvSpPr>
            <a:spLocks noGrp="1"/>
          </p:cNvSpPr>
          <p:nvPr>
            <p:ph type="body" sz="quarter" idx="3"/>
          </p:nvPr>
        </p:nvSpPr>
        <p:spPr>
          <a:xfrm>
            <a:off x="6322369" y="1350914"/>
            <a:ext cx="4041775" cy="639763"/>
          </a:xfrm>
        </p:spPr>
        <p:txBody>
          <a:bodyPr/>
          <a:lstStyle/>
          <a:p>
            <a:pPr algn="l" rtl="0"/>
            <a:r>
              <a:rPr lang="en-US" altLang="en-US" u="sng" dirty="0">
                <a:solidFill>
                  <a:srgbClr val="C00000"/>
                </a:solidFill>
                <a:effectLst>
                  <a:outerShdw blurRad="38100" dist="38100" dir="2700000" algn="tl">
                    <a:srgbClr val="000000">
                      <a:alpha val="43137"/>
                    </a:srgbClr>
                  </a:outerShdw>
                </a:effectLst>
                <a:cs typeface="Arial" panose="020B0604020202020204" pitchFamily="34" charset="0"/>
              </a:rPr>
              <a:t>Intestinal  </a:t>
            </a:r>
            <a:endParaRPr lang="ar-JO" altLang="en-US" u="sng" dirty="0">
              <a:solidFill>
                <a:srgbClr val="C00000"/>
              </a:solidFill>
              <a:effectLst>
                <a:outerShdw blurRad="38100" dist="38100" dir="2700000" algn="tl">
                  <a:srgbClr val="000000">
                    <a:alpha val="43137"/>
                  </a:srgbClr>
                </a:outerShdw>
              </a:effectLst>
            </a:endParaRPr>
          </a:p>
        </p:txBody>
      </p:sp>
      <p:sp>
        <p:nvSpPr>
          <p:cNvPr id="8" name="عنصر نائب للمحتوى 2">
            <a:extLst>
              <a:ext uri="{FF2B5EF4-FFF2-40B4-BE49-F238E27FC236}">
                <a16:creationId xmlns:a16="http://schemas.microsoft.com/office/drawing/2014/main" id="{E249AAA8-861B-4116-892F-AE95750D397B}"/>
              </a:ext>
            </a:extLst>
          </p:cNvPr>
          <p:cNvSpPr>
            <a:spLocks noGrp="1"/>
          </p:cNvSpPr>
          <p:nvPr>
            <p:ph sz="quarter" idx="4"/>
          </p:nvPr>
        </p:nvSpPr>
        <p:spPr>
          <a:xfrm>
            <a:off x="5951984" y="2073424"/>
            <a:ext cx="4038600" cy="4386064"/>
          </a:xfrm>
        </p:spPr>
        <p:txBody>
          <a:bodyPr>
            <a:normAutofit/>
          </a:bodyPr>
          <a:lstStyle/>
          <a:p>
            <a:pPr marL="457200" indent="-457200">
              <a:buFont typeface="Wingdings" pitchFamily="2" charset="2"/>
              <a:buChar char="v"/>
            </a:pPr>
            <a:r>
              <a:rPr lang="en-US" sz="3200" dirty="0"/>
              <a:t>Dietary protein allergy</a:t>
            </a:r>
            <a:endParaRPr lang="en-US" altLang="en-US" sz="3200" dirty="0">
              <a:cs typeface="Arial" panose="020B0604020202020204" pitchFamily="34" charset="0"/>
            </a:endParaRPr>
          </a:p>
          <a:p>
            <a:pPr marL="457200" indent="-457200">
              <a:buFont typeface="Wingdings" pitchFamily="2" charset="2"/>
              <a:buChar char="v"/>
            </a:pPr>
            <a:r>
              <a:rPr lang="en-US" altLang="en-US" sz="3200" dirty="0">
                <a:cs typeface="Arial" panose="020B0604020202020204" pitchFamily="34" charset="0"/>
              </a:rPr>
              <a:t>Celiac disease</a:t>
            </a:r>
          </a:p>
          <a:p>
            <a:pPr marL="0" indent="0">
              <a:buNone/>
            </a:pPr>
            <a:endParaRPr lang="en-US" sz="3200" dirty="0"/>
          </a:p>
          <a:p>
            <a:pPr marL="457200" indent="-457200">
              <a:buFont typeface="+mj-lt"/>
              <a:buAutoNum type="arabicPeriod"/>
              <a:defRPr/>
            </a:pPr>
            <a:endParaRPr lang="en-US" dirty="0"/>
          </a:p>
          <a:p>
            <a:pPr algn="l" rtl="0">
              <a:defRPr/>
            </a:pPr>
            <a:endParaRPr lang="ar-JO" dirty="0"/>
          </a:p>
        </p:txBody>
      </p:sp>
    </p:spTree>
    <p:extLst>
      <p:ext uri="{BB962C8B-B14F-4D97-AF65-F5344CB8AC3E}">
        <p14:creationId xmlns:p14="http://schemas.microsoft.com/office/powerpoint/2010/main" val="104014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DF24BCED-24DD-4681-B80D-087A5E2B3DA1}"/>
              </a:ext>
            </a:extLst>
          </p:cNvPr>
          <p:cNvSpPr>
            <a:spLocks noGrp="1" noChangeArrowheads="1"/>
          </p:cNvSpPr>
          <p:nvPr>
            <p:ph type="title"/>
          </p:nvPr>
        </p:nvSpPr>
        <p:spPr>
          <a:xfrm>
            <a:off x="2438400" y="260648"/>
            <a:ext cx="8229600" cy="1143000"/>
          </a:xfrm>
        </p:spPr>
        <p:txBody>
          <a:bodyPr/>
          <a:lstStyle/>
          <a:p>
            <a:pPr eaLnBrk="1" hangingPunct="1"/>
            <a:r>
              <a:rPr lang="en-US" altLang="en-US" sz="3600" dirty="0">
                <a:effectLst>
                  <a:outerShdw blurRad="38100" dist="38100" dir="2700000" algn="tl">
                    <a:srgbClr val="000000">
                      <a:alpha val="43137"/>
                    </a:srgbClr>
                  </a:outerShdw>
                </a:effectLst>
                <a:cs typeface="Times New Roman" panose="02020603050405020304" pitchFamily="18" charset="0"/>
              </a:rPr>
              <a:t>Organic causes</a:t>
            </a:r>
          </a:p>
        </p:txBody>
      </p:sp>
      <p:sp>
        <p:nvSpPr>
          <p:cNvPr id="21507" name="عنصر نائب للنص 4">
            <a:extLst>
              <a:ext uri="{FF2B5EF4-FFF2-40B4-BE49-F238E27FC236}">
                <a16:creationId xmlns:a16="http://schemas.microsoft.com/office/drawing/2014/main" id="{AF3060B3-9DBB-41FA-A8AC-81D0150FE09E}"/>
              </a:ext>
            </a:extLst>
          </p:cNvPr>
          <p:cNvSpPr>
            <a:spLocks noGrp="1"/>
          </p:cNvSpPr>
          <p:nvPr>
            <p:ph type="body" idx="1"/>
          </p:nvPr>
        </p:nvSpPr>
        <p:spPr>
          <a:xfrm>
            <a:off x="2362200" y="1828801"/>
            <a:ext cx="4040188" cy="639763"/>
          </a:xfrm>
        </p:spPr>
        <p:txBody>
          <a:bodyPr/>
          <a:lstStyle/>
          <a:p>
            <a:pPr algn="l" rtl="0"/>
            <a:r>
              <a:rPr lang="en-US" altLang="en-US" b="0" u="sng" dirty="0">
                <a:solidFill>
                  <a:srgbClr val="FF0000"/>
                </a:solidFill>
                <a:effectLst>
                  <a:outerShdw blurRad="38100" dist="38100" dir="2700000" algn="tl">
                    <a:srgbClr val="000000">
                      <a:alpha val="43137"/>
                    </a:srgbClr>
                  </a:outerShdw>
                </a:effectLst>
                <a:cs typeface="Arial" panose="020B0604020202020204" pitchFamily="34" charset="0"/>
              </a:rPr>
              <a:t>Drugs/toxics </a:t>
            </a:r>
            <a:endParaRPr lang="ar-JO" altLang="en-US" b="0" u="sng" dirty="0">
              <a:solidFill>
                <a:srgbClr val="FF0000"/>
              </a:solidFill>
              <a:effectLst>
                <a:outerShdw blurRad="38100" dist="38100" dir="2700000" algn="tl">
                  <a:srgbClr val="000000">
                    <a:alpha val="43137"/>
                  </a:srgbClr>
                </a:outerShdw>
              </a:effectLst>
            </a:endParaRPr>
          </a:p>
        </p:txBody>
      </p:sp>
      <p:sp>
        <p:nvSpPr>
          <p:cNvPr id="21508" name="عنصر نائب للمحتوى 6">
            <a:extLst>
              <a:ext uri="{FF2B5EF4-FFF2-40B4-BE49-F238E27FC236}">
                <a16:creationId xmlns:a16="http://schemas.microsoft.com/office/drawing/2014/main" id="{E04B0431-8176-4179-93BF-91C0D5E8A000}"/>
              </a:ext>
            </a:extLst>
          </p:cNvPr>
          <p:cNvSpPr>
            <a:spLocks noGrp="1"/>
          </p:cNvSpPr>
          <p:nvPr>
            <p:ph sz="half" idx="2"/>
          </p:nvPr>
        </p:nvSpPr>
        <p:spPr>
          <a:xfrm>
            <a:off x="2209801" y="2514600"/>
            <a:ext cx="4041775" cy="3951288"/>
          </a:xfrm>
        </p:spPr>
        <p:txBody>
          <a:bodyPr/>
          <a:lstStyle/>
          <a:p>
            <a:pPr algn="l" rtl="0">
              <a:buFont typeface="Wingdings" pitchFamily="2" charset="2"/>
              <a:buChar char="v"/>
            </a:pPr>
            <a:r>
              <a:rPr lang="en-US" altLang="en-US" dirty="0">
                <a:cs typeface="Arial" panose="020B0604020202020204" pitchFamily="34" charset="0"/>
              </a:rPr>
              <a:t>Lead</a:t>
            </a:r>
          </a:p>
          <a:p>
            <a:pPr algn="l" rtl="0">
              <a:buFont typeface="Wingdings" pitchFamily="2" charset="2"/>
              <a:buChar char="v"/>
            </a:pPr>
            <a:r>
              <a:rPr lang="en-US" altLang="en-US" dirty="0">
                <a:cs typeface="Arial" panose="020B0604020202020204" pitchFamily="34" charset="0"/>
              </a:rPr>
              <a:t>Narcotic</a:t>
            </a:r>
          </a:p>
          <a:p>
            <a:pPr algn="l" rtl="0">
              <a:buFont typeface="Wingdings" pitchFamily="2" charset="2"/>
              <a:buChar char="v"/>
            </a:pPr>
            <a:r>
              <a:rPr lang="en-US" altLang="en-US" dirty="0">
                <a:cs typeface="Arial" panose="020B0604020202020204" pitchFamily="34" charset="0"/>
              </a:rPr>
              <a:t>Anticholinergics</a:t>
            </a:r>
          </a:p>
          <a:p>
            <a:pPr algn="l" rtl="0">
              <a:buFont typeface="Wingdings" pitchFamily="2" charset="2"/>
              <a:buChar char="v"/>
            </a:pPr>
            <a:r>
              <a:rPr lang="en-US" altLang="en-US" dirty="0">
                <a:cs typeface="Arial" panose="020B0604020202020204" pitchFamily="34" charset="0"/>
              </a:rPr>
              <a:t>Antidepressants</a:t>
            </a:r>
          </a:p>
          <a:p>
            <a:pPr algn="l" rtl="0">
              <a:buFont typeface="Wingdings" pitchFamily="2" charset="2"/>
              <a:buChar char="v"/>
            </a:pPr>
            <a:r>
              <a:rPr lang="en-US" altLang="en-US" dirty="0">
                <a:cs typeface="Arial" panose="020B0604020202020204" pitchFamily="34" charset="0"/>
              </a:rPr>
              <a:t>Opiates </a:t>
            </a:r>
          </a:p>
          <a:p>
            <a:pPr algn="l" rtl="0">
              <a:buFont typeface="Wingdings" pitchFamily="2" charset="2"/>
              <a:buChar char="v"/>
            </a:pPr>
            <a:r>
              <a:rPr lang="en-US" altLang="en-US" dirty="0">
                <a:cs typeface="Arial" panose="020B0604020202020204" pitchFamily="34" charset="0"/>
              </a:rPr>
              <a:t>Chemotherapy</a:t>
            </a:r>
          </a:p>
          <a:p>
            <a:pPr algn="l" rtl="0">
              <a:buFont typeface="Wingdings" pitchFamily="2" charset="2"/>
              <a:buChar char="v"/>
            </a:pPr>
            <a:r>
              <a:rPr lang="en-US" altLang="en-US" dirty="0">
                <a:cs typeface="Arial" panose="020B0604020202020204" pitchFamily="34" charset="0"/>
              </a:rPr>
              <a:t>Vitamin D intoxication</a:t>
            </a:r>
          </a:p>
          <a:p>
            <a:pPr>
              <a:buFont typeface="Wingdings" pitchFamily="2" charset="2"/>
              <a:buChar char="v"/>
            </a:pPr>
            <a:r>
              <a:rPr lang="en-US" altLang="en-US" dirty="0">
                <a:cs typeface="Arial" panose="020B0604020202020204" pitchFamily="34" charset="0"/>
              </a:rPr>
              <a:t>Infant botulism</a:t>
            </a:r>
          </a:p>
          <a:p>
            <a:pPr algn="l" rtl="0">
              <a:buFont typeface="Wingdings" pitchFamily="2" charset="2"/>
              <a:buChar char="v"/>
            </a:pPr>
            <a:endParaRPr lang="en-US" altLang="en-US" dirty="0">
              <a:cs typeface="Arial" panose="020B0604020202020204" pitchFamily="34" charset="0"/>
            </a:endParaRPr>
          </a:p>
          <a:p>
            <a:pPr algn="l" rtl="0">
              <a:buFont typeface="Wingdings" pitchFamily="2" charset="2"/>
              <a:buChar char="v"/>
            </a:pPr>
            <a:endParaRPr lang="en-US" altLang="en-US" dirty="0">
              <a:cs typeface="Arial" panose="020B0604020202020204" pitchFamily="34" charset="0"/>
            </a:endParaRPr>
          </a:p>
        </p:txBody>
      </p:sp>
      <p:pic>
        <p:nvPicPr>
          <p:cNvPr id="4098" name="Picture 2" descr="Giant sacrococcygeal teratoma in newborn: A rare case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918" y="3200400"/>
            <a:ext cx="4343400" cy="3449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78600" y="1994853"/>
            <a:ext cx="3429000" cy="584775"/>
          </a:xfrm>
          <a:prstGeom prst="rect">
            <a:avLst/>
          </a:prstGeom>
          <a:noFill/>
        </p:spPr>
        <p:txBody>
          <a:bodyPr wrap="square" rtlCol="0">
            <a:spAutoFit/>
          </a:bodyPr>
          <a:lstStyle/>
          <a:p>
            <a:r>
              <a:rPr lang="en-US" sz="3200" u="sng" dirty="0">
                <a:solidFill>
                  <a:srgbClr val="FF0000"/>
                </a:solidFill>
                <a:latin typeface="Rockwell" panose="02060603020205020403"/>
              </a:rPr>
              <a:t>Sacral teratoma</a:t>
            </a:r>
          </a:p>
        </p:txBody>
      </p:sp>
    </p:spTree>
    <p:extLst>
      <p:ext uri="{BB962C8B-B14F-4D97-AF65-F5344CB8AC3E}">
        <p14:creationId xmlns:p14="http://schemas.microsoft.com/office/powerpoint/2010/main" val="150524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p:cNvSpPr>
            <a:spLocks noGrp="1"/>
          </p:cNvSpPr>
          <p:nvPr>
            <p:ph type="title"/>
          </p:nvPr>
        </p:nvSpPr>
        <p:spPr>
          <a:xfrm>
            <a:off x="1828800" y="762000"/>
            <a:ext cx="8229600" cy="1778496"/>
          </a:xfrm>
        </p:spPr>
        <p:txBody>
          <a:bodyPr>
            <a:normAutofit/>
          </a:bodyPr>
          <a:lstStyle/>
          <a:p>
            <a:r>
              <a:rPr lang="en-US" altLang="en-US" sz="5400" dirty="0">
                <a:solidFill>
                  <a:srgbClr val="C00000"/>
                </a:solidFill>
                <a:cs typeface="Times New Roman" panose="02020603050405020304" pitchFamily="18" charset="0"/>
              </a:rPr>
              <a:t>Hirsch-sprung disease</a:t>
            </a:r>
            <a:endParaRPr lang="ar-JO" sz="5400" dirty="0">
              <a:solidFill>
                <a:srgbClr val="C00000"/>
              </a:solidFill>
            </a:endParaRPr>
          </a:p>
        </p:txBody>
      </p:sp>
      <p:pic>
        <p:nvPicPr>
          <p:cNvPr id="6146" name="Picture 2" descr="Hirschsprung's Disease (Aganglionic Megacolon)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19402"/>
            <a:ext cx="3962400" cy="38861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IRSCHSPRUNG DISEASE Flashcards | Quiz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819400"/>
            <a:ext cx="441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90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a:extLst>
              <a:ext uri="{FF2B5EF4-FFF2-40B4-BE49-F238E27FC236}">
                <a16:creationId xmlns:a16="http://schemas.microsoft.com/office/drawing/2014/main" id="{9DC67864-FE79-4CFB-9841-E3305751B5C4}"/>
              </a:ext>
            </a:extLst>
          </p:cNvPr>
          <p:cNvSpPr>
            <a:spLocks noGrp="1"/>
          </p:cNvSpPr>
          <p:nvPr>
            <p:ph type="title"/>
          </p:nvPr>
        </p:nvSpPr>
        <p:spPr>
          <a:xfrm>
            <a:off x="2262900" y="34529"/>
            <a:ext cx="7765321" cy="771128"/>
          </a:xfrm>
        </p:spPr>
        <p:txBody>
          <a:bodyPr>
            <a:normAutofit/>
          </a:bodyPr>
          <a:lstStyle/>
          <a:p>
            <a:r>
              <a:rPr lang="en-US" altLang="en-US" b="1" dirty="0">
                <a:solidFill>
                  <a:srgbClr val="FF0000"/>
                </a:solidFill>
                <a:cs typeface="Times New Roman" panose="02020603050405020304" pitchFamily="18" charset="0"/>
              </a:rPr>
              <a:t>Hirschsprung disease</a:t>
            </a:r>
            <a:r>
              <a:rPr lang="en-US" altLang="en-US" dirty="0">
                <a:solidFill>
                  <a:srgbClr val="FF0000"/>
                </a:solidFill>
                <a:cs typeface="Times New Roman" panose="02020603050405020304" pitchFamily="18" charset="0"/>
              </a:rPr>
              <a:t> </a:t>
            </a:r>
            <a:endParaRPr lang="ar-JO" altLang="en-US" dirty="0">
              <a:solidFill>
                <a:srgbClr val="FF0000"/>
              </a:solidFill>
            </a:endParaRPr>
          </a:p>
        </p:txBody>
      </p:sp>
      <p:sp>
        <p:nvSpPr>
          <p:cNvPr id="22531" name="Content Placeholder 7">
            <a:extLst>
              <a:ext uri="{FF2B5EF4-FFF2-40B4-BE49-F238E27FC236}">
                <a16:creationId xmlns:a16="http://schemas.microsoft.com/office/drawing/2014/main" id="{08AC46C0-74A1-4947-83E0-B1DCC278F13A}"/>
              </a:ext>
            </a:extLst>
          </p:cNvPr>
          <p:cNvSpPr>
            <a:spLocks noGrp="1"/>
          </p:cNvSpPr>
          <p:nvPr>
            <p:ph idx="1"/>
          </p:nvPr>
        </p:nvSpPr>
        <p:spPr>
          <a:xfrm>
            <a:off x="347554" y="667871"/>
            <a:ext cx="6303768" cy="5976143"/>
          </a:xfrm>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altLang="en-US" sz="1600" dirty="0">
              <a:cs typeface="Arial" panose="020B0604020202020204" pitchFamily="34" charset="0"/>
            </a:endParaRPr>
          </a:p>
          <a:p>
            <a:pPr marL="0" indent="0">
              <a:buNone/>
            </a:pPr>
            <a:r>
              <a:rPr lang="en-US" altLang="en-US" sz="2000" dirty="0">
                <a:cs typeface="Arial" panose="020B0604020202020204" pitchFamily="34" charset="0"/>
              </a:rPr>
              <a:t>HD represents </a:t>
            </a:r>
            <a:r>
              <a:rPr lang="en-US" altLang="en-US" sz="2000" dirty="0">
                <a:solidFill>
                  <a:srgbClr val="FF0000"/>
                </a:solidFill>
                <a:cs typeface="Arial" panose="020B0604020202020204" pitchFamily="34" charset="0"/>
              </a:rPr>
              <a:t>congenital aganglionosis </a:t>
            </a:r>
            <a:r>
              <a:rPr lang="en-US" altLang="en-US" sz="2000" dirty="0">
                <a:cs typeface="Arial" panose="020B0604020202020204" pitchFamily="34" charset="0"/>
              </a:rPr>
              <a:t>of the colon results in megacolon proximal to the aganglionic segment due to stasis of stool within the normal part of the colon.</a:t>
            </a:r>
          </a:p>
          <a:p>
            <a:pPr marL="0" indent="0">
              <a:buNone/>
            </a:pPr>
            <a:endParaRPr lang="en-US" altLang="en-US" sz="1600" dirty="0">
              <a:cs typeface="Arial" panose="020B0604020202020204" pitchFamily="34" charset="0"/>
            </a:endParaRPr>
          </a:p>
          <a:p>
            <a:pPr marL="0" indent="0">
              <a:buNone/>
            </a:pPr>
            <a:r>
              <a:rPr lang="en-US" altLang="en-US" sz="2000" dirty="0">
                <a:cs typeface="Arial" panose="020B0604020202020204" pitchFamily="34" charset="0"/>
              </a:rPr>
              <a:t>As a result, the affected segment of the colon </a:t>
            </a:r>
            <a:r>
              <a:rPr lang="en-US" altLang="en-US" sz="2000" u="sng" dirty="0">
                <a:solidFill>
                  <a:srgbClr val="FF0000"/>
                </a:solidFill>
                <a:cs typeface="Arial" panose="020B0604020202020204" pitchFamily="34" charset="0"/>
              </a:rPr>
              <a:t>fails to relax</a:t>
            </a:r>
            <a:r>
              <a:rPr lang="en-US" altLang="en-US" sz="2000" dirty="0">
                <a:solidFill>
                  <a:srgbClr val="FF0000"/>
                </a:solidFill>
                <a:cs typeface="Arial" panose="020B0604020202020204" pitchFamily="34" charset="0"/>
              </a:rPr>
              <a:t>.</a:t>
            </a:r>
          </a:p>
          <a:p>
            <a:pPr marL="0" indent="0">
              <a:buNone/>
            </a:pPr>
            <a:endParaRPr lang="en-US" altLang="en-US" sz="1600" dirty="0">
              <a:cs typeface="Arial" panose="020B0604020202020204" pitchFamily="34" charset="0"/>
            </a:endParaRPr>
          </a:p>
          <a:p>
            <a:pPr marL="0" indent="0">
              <a:buNone/>
            </a:pPr>
            <a:endParaRPr lang="en-US" altLang="en-US" sz="1600" dirty="0">
              <a:cs typeface="Arial" panose="020B0604020202020204" pitchFamily="34" charset="0"/>
            </a:endParaRPr>
          </a:p>
          <a:p>
            <a:pPr marL="0" indent="0">
              <a:buNone/>
            </a:pPr>
            <a:r>
              <a:rPr lang="en-US" altLang="en-US" sz="2000" dirty="0">
                <a:cs typeface="Arial" panose="020B0604020202020204" pitchFamily="34" charset="0"/>
              </a:rPr>
              <a:t>Should be considered as a diagnosis in any newborn who fails to pass meconium within the first 24 hours of life and requires rectal stimulation to pass stool.</a:t>
            </a:r>
          </a:p>
          <a:p>
            <a:pPr algn="l" rtl="0"/>
            <a:endParaRPr lang="en-US" altLang="en-US" sz="1600" dirty="0">
              <a:cs typeface="Arial" panose="020B0604020202020204" pitchFamily="34" charset="0"/>
            </a:endParaRPr>
          </a:p>
          <a:p>
            <a:pPr algn="l" rtl="0">
              <a:buFont typeface="Wingdings" panose="05000000000000000000" pitchFamily="2" charset="2"/>
              <a:buNone/>
            </a:pPr>
            <a:r>
              <a:rPr lang="en-US" altLang="en-US" sz="1600" dirty="0">
                <a:cs typeface="Arial" panose="020B0604020202020204" pitchFamily="34" charset="0"/>
              </a:rPr>
              <a:t> </a:t>
            </a:r>
          </a:p>
          <a:p>
            <a:pPr algn="l" rtl="0"/>
            <a:endParaRPr lang="en-US" altLang="en-US" sz="1600" dirty="0">
              <a:cs typeface="Arial" panose="020B0604020202020204" pitchFamily="34" charset="0"/>
            </a:endParaRPr>
          </a:p>
          <a:p>
            <a:pPr algn="l" rtl="0"/>
            <a:endParaRPr lang="ar-JO" altLang="en-US" sz="1600" dirty="0"/>
          </a:p>
        </p:txBody>
      </p:sp>
      <p:sp>
        <p:nvSpPr>
          <p:cNvPr id="3" name="مربع نص 2">
            <a:extLst>
              <a:ext uri="{FF2B5EF4-FFF2-40B4-BE49-F238E27FC236}">
                <a16:creationId xmlns:a16="http://schemas.microsoft.com/office/drawing/2014/main" id="{2517CE02-2FE9-EC09-1960-F69EF8272DF7}"/>
              </a:ext>
            </a:extLst>
          </p:cNvPr>
          <p:cNvSpPr txBox="1"/>
          <p:nvPr/>
        </p:nvSpPr>
        <p:spPr>
          <a:xfrm>
            <a:off x="460288" y="4995218"/>
            <a:ext cx="4882019" cy="92333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majority of cases ,the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aganglionic</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segment involves only the rectosigmoid colon</a:t>
            </a:r>
          </a:p>
        </p:txBody>
      </p:sp>
    </p:spTree>
    <p:extLst>
      <p:ext uri="{BB962C8B-B14F-4D97-AF65-F5344CB8AC3E}">
        <p14:creationId xmlns:p14="http://schemas.microsoft.com/office/powerpoint/2010/main" val="43984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3B50667-702A-C93E-98D1-075C3FA2ABEC}"/>
              </a:ext>
            </a:extLst>
          </p:cNvPr>
          <p:cNvPicPr>
            <a:picLocks noChangeAspect="1"/>
          </p:cNvPicPr>
          <p:nvPr/>
        </p:nvPicPr>
        <p:blipFill>
          <a:blip r:embed="rId2"/>
          <a:stretch>
            <a:fillRect/>
          </a:stretch>
        </p:blipFill>
        <p:spPr>
          <a:xfrm>
            <a:off x="154488" y="292024"/>
            <a:ext cx="3703528" cy="2826330"/>
          </a:xfrm>
          <a:prstGeom prst="rect">
            <a:avLst/>
          </a:prstGeom>
        </p:spPr>
      </p:pic>
      <p:sp>
        <p:nvSpPr>
          <p:cNvPr id="4" name="مربع نص 3">
            <a:extLst>
              <a:ext uri="{FF2B5EF4-FFF2-40B4-BE49-F238E27FC236}">
                <a16:creationId xmlns:a16="http://schemas.microsoft.com/office/drawing/2014/main" id="{E8DA4521-A6AF-54C5-2807-273C1D6C18CE}"/>
              </a:ext>
            </a:extLst>
          </p:cNvPr>
          <p:cNvSpPr txBox="1"/>
          <p:nvPr/>
        </p:nvSpPr>
        <p:spPr>
          <a:xfrm>
            <a:off x="5276589" y="526876"/>
            <a:ext cx="6093912" cy="51829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majority of cases ,the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aganglionic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 involves only the rectosigmoid colon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3-5%of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cases,there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total colonic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aganglionosis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Incidence 1/5000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Male : female  </a:t>
            </a:r>
            <a:r>
              <a:rPr kumimoji="0" lang="en-US" altLang="en-US" sz="2400" b="0"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( 3:1 )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Positive family history in nearly 10% of cases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8-20% are diagnosed after 3 years of age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Occurs as an isolated trait in 70%,in other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cases,may</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be associated with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down </a:t>
            </a:r>
            <a:r>
              <a:rPr kumimoji="0" lang="en-US" altLang="en-US" sz="2400" b="0" i="0" u="none" strike="noStrike" kern="1200" cap="none" spc="0" normalizeH="0" baseline="0" noProof="0" dirty="0" err="1">
                <a:ln>
                  <a:noFill/>
                </a:ln>
                <a:solidFill>
                  <a:srgbClr val="FF0000"/>
                </a:solidFill>
                <a:effectLst/>
                <a:uLnTx/>
                <a:uFillTx/>
                <a:latin typeface="Calibri" panose="020F0502020204030204"/>
                <a:ea typeface="+mn-ea"/>
                <a:cs typeface="Arial" panose="020B0604020202020204" pitchFamily="34" charset="0"/>
              </a:rPr>
              <a:t>syndrome</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,waardenburg</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syndrome,cartilage</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hair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hypoplasia,neonatal</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appendicitis,or</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multiple endocrine neoplasia type II</a:t>
            </a:r>
          </a:p>
        </p:txBody>
      </p:sp>
      <p:pic>
        <p:nvPicPr>
          <p:cNvPr id="6" name="صورة 5">
            <a:extLst>
              <a:ext uri="{FF2B5EF4-FFF2-40B4-BE49-F238E27FC236}">
                <a16:creationId xmlns:a16="http://schemas.microsoft.com/office/drawing/2014/main" id="{02C19EBB-CF79-7C48-F1B3-8AE79120D7CD}"/>
              </a:ext>
            </a:extLst>
          </p:cNvPr>
          <p:cNvPicPr>
            <a:picLocks noChangeAspect="1"/>
          </p:cNvPicPr>
          <p:nvPr/>
        </p:nvPicPr>
        <p:blipFill>
          <a:blip r:embed="rId3"/>
          <a:stretch>
            <a:fillRect/>
          </a:stretch>
        </p:blipFill>
        <p:spPr>
          <a:xfrm>
            <a:off x="154489" y="3605785"/>
            <a:ext cx="3703528" cy="2826330"/>
          </a:xfrm>
          <a:prstGeom prst="rect">
            <a:avLst/>
          </a:prstGeom>
        </p:spPr>
      </p:pic>
    </p:spTree>
    <p:extLst>
      <p:ext uri="{BB962C8B-B14F-4D97-AF65-F5344CB8AC3E}">
        <p14:creationId xmlns:p14="http://schemas.microsoft.com/office/powerpoint/2010/main" val="2501018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8925CC0-8D57-4597-8D87-1E6D3E18C83B}"/>
              </a:ext>
            </a:extLst>
          </p:cNvPr>
          <p:cNvSpPr>
            <a:spLocks noGrp="1"/>
          </p:cNvSpPr>
          <p:nvPr>
            <p:ph type="title"/>
          </p:nvPr>
        </p:nvSpPr>
        <p:spPr/>
        <p:txBody>
          <a:bodyPr/>
          <a:lstStyle/>
          <a:p>
            <a:r>
              <a:rPr lang="en-US" altLang="en-US" b="1" dirty="0">
                <a:solidFill>
                  <a:srgbClr val="C00000"/>
                </a:solidFill>
                <a:effectLst>
                  <a:outerShdw blurRad="38100" dist="38100" dir="2700000" algn="tl">
                    <a:srgbClr val="000000">
                      <a:alpha val="43137"/>
                    </a:srgbClr>
                  </a:outerShdw>
                </a:effectLst>
              </a:rPr>
              <a:t>Clinical Presentation</a:t>
            </a:r>
            <a:r>
              <a:rPr lang="en-US" altLang="en-US" dirty="0">
                <a:solidFill>
                  <a:srgbClr val="C00000"/>
                </a:solidFill>
              </a:rPr>
              <a:t> </a:t>
            </a:r>
            <a:endParaRPr lang="ar-SA" altLang="en-US" dirty="0">
              <a:solidFill>
                <a:srgbClr val="C00000"/>
              </a:solidFill>
            </a:endParaRPr>
          </a:p>
        </p:txBody>
      </p:sp>
      <p:sp>
        <p:nvSpPr>
          <p:cNvPr id="23555" name="Content Placeholder 2">
            <a:extLst>
              <a:ext uri="{FF2B5EF4-FFF2-40B4-BE49-F238E27FC236}">
                <a16:creationId xmlns:a16="http://schemas.microsoft.com/office/drawing/2014/main" id="{A0C41248-FEE2-4B06-BCEB-3B0E7F1CB98E}"/>
              </a:ext>
            </a:extLst>
          </p:cNvPr>
          <p:cNvSpPr>
            <a:spLocks noGrp="1"/>
          </p:cNvSpPr>
          <p:nvPr>
            <p:ph idx="1"/>
          </p:nvPr>
        </p:nvSpPr>
        <p:spPr>
          <a:xfrm>
            <a:off x="600205" y="1690688"/>
            <a:ext cx="5975959" cy="4351338"/>
          </a:xfrm>
        </p:spPr>
        <p:txBody>
          <a:bodyPr>
            <a:normAutofit fontScale="92500"/>
          </a:bodyPr>
          <a:lstStyle/>
          <a:p>
            <a:pPr algn="l" rtl="0">
              <a:buFont typeface="Wingdings" panose="05000000000000000000" pitchFamily="2" charset="2"/>
              <a:buNone/>
            </a:pPr>
            <a:r>
              <a:rPr lang="en-US" altLang="en-US" sz="2000" dirty="0">
                <a:solidFill>
                  <a:srgbClr val="FF0000"/>
                </a:solidFill>
                <a:cs typeface="Arial" panose="020B0604020202020204" pitchFamily="34" charset="0"/>
              </a:rPr>
              <a:t> Symptoms typically begin during the newborn period</a:t>
            </a:r>
          </a:p>
          <a:p>
            <a:pPr algn="l" rtl="0"/>
            <a:r>
              <a:rPr lang="en-US" altLang="en-US" dirty="0">
                <a:cs typeface="Arial" panose="020B0604020202020204" pitchFamily="34" charset="0"/>
              </a:rPr>
              <a:t>Failure to pass meconium within the first 24 hours of life</a:t>
            </a:r>
          </a:p>
          <a:p>
            <a:pPr algn="l" rtl="0"/>
            <a:r>
              <a:rPr lang="en-US" altLang="en-US" dirty="0">
                <a:cs typeface="Arial" panose="020B0604020202020204" pitchFamily="34" charset="0"/>
              </a:rPr>
              <a:t>Constipation with infrequent stools</a:t>
            </a:r>
          </a:p>
          <a:p>
            <a:r>
              <a:rPr lang="en-US" altLang="en-US" dirty="0">
                <a:cs typeface="Arial" panose="020B0604020202020204" pitchFamily="34" charset="0"/>
              </a:rPr>
              <a:t>Failure to thrive or delayed growth</a:t>
            </a:r>
          </a:p>
          <a:p>
            <a:pPr algn="l" rtl="0"/>
            <a:r>
              <a:rPr lang="en-US" altLang="en-US" dirty="0">
                <a:solidFill>
                  <a:schemeClr val="accent1"/>
                </a:solidFill>
                <a:cs typeface="Arial" panose="020B0604020202020204" pitchFamily="34" charset="0"/>
              </a:rPr>
              <a:t>Toxic megacolon </a:t>
            </a:r>
            <a:r>
              <a:rPr lang="en-US" altLang="en-US" dirty="0">
                <a:cs typeface="Arial" panose="020B0604020202020204" pitchFamily="34" charset="0"/>
              </a:rPr>
              <a:t>( bilious vomiting , abdominal distention , fever , dehydration ) </a:t>
            </a:r>
          </a:p>
          <a:p>
            <a:pPr algn="l" rtl="0">
              <a:buNone/>
            </a:pPr>
            <a:endParaRPr lang="en-US" altLang="en-US" dirty="0">
              <a:cs typeface="Arial" panose="020B0604020202020204" pitchFamily="34" charset="0"/>
            </a:endParaRPr>
          </a:p>
        </p:txBody>
      </p:sp>
      <p:sp>
        <p:nvSpPr>
          <p:cNvPr id="3" name="مربع نص 2">
            <a:extLst>
              <a:ext uri="{FF2B5EF4-FFF2-40B4-BE49-F238E27FC236}">
                <a16:creationId xmlns:a16="http://schemas.microsoft.com/office/drawing/2014/main" id="{A5837744-1619-61A0-17F0-98ECC1CAB9DF}"/>
              </a:ext>
            </a:extLst>
          </p:cNvPr>
          <p:cNvSpPr txBox="1"/>
          <p:nvPr/>
        </p:nvSpPr>
        <p:spPr>
          <a:xfrm>
            <a:off x="7214991" y="1825625"/>
            <a:ext cx="4705611" cy="407496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On abdominal examination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multiple fecal masses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On rectal examination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tight anal canal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with an </a:t>
            </a:r>
            <a:r>
              <a:rPr kumimoji="0" lang="en-US" altLang="en-US" sz="24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empty rectum ,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or explosion of stool after withdrawing finger from rectal exam (</a:t>
            </a:r>
            <a:r>
              <a:rPr kumimoji="0" lang="en-US" altLang="en-US" sz="2400" b="0" i="0" u="none" strike="noStrike" kern="1200" cap="none" spc="0" normalizeH="0" baseline="0" noProof="0" dirty="0">
                <a:ln>
                  <a:noFill/>
                </a:ln>
                <a:solidFill>
                  <a:srgbClr val="0070C0"/>
                </a:solidFill>
                <a:effectLst/>
                <a:uLnTx/>
                <a:uFillTx/>
                <a:latin typeface="Calibri" panose="020F0502020204030204"/>
                <a:ea typeface="+mn-ea"/>
                <a:cs typeface="Arial" panose="020B0604020202020204" pitchFamily="34" charset="0"/>
              </a:rPr>
              <a:t>squirt sign</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-Stool is typically not hard and formed</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r>
              <a:rPr kumimoji="0" lang="en-US" altLang="en-US" sz="2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-Overflow encopresis is rare</a:t>
            </a:r>
            <a:endParaRPr kumimoji="0" lang="ar-JO" altLang="en-US" sz="2000" b="0"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94986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3F6A81C-1C5E-498B-8F75-9E40BD61EFDC}"/>
              </a:ext>
            </a:extLst>
          </p:cNvPr>
          <p:cNvSpPr>
            <a:spLocks noGrp="1"/>
          </p:cNvSpPr>
          <p:nvPr>
            <p:ph type="title"/>
          </p:nvPr>
        </p:nvSpPr>
        <p:spPr>
          <a:xfrm>
            <a:off x="2438401" y="228601"/>
            <a:ext cx="6030775" cy="792921"/>
          </a:xfrm>
        </p:spPr>
        <p:txBody>
          <a:bodyPr>
            <a:normAutofit/>
          </a:bodyPr>
          <a:lstStyle/>
          <a:p>
            <a:r>
              <a:rPr lang="en-US" altLang="en-US" sz="3200" dirty="0">
                <a:solidFill>
                  <a:srgbClr val="92D050"/>
                </a:solidFill>
                <a:latin typeface="Century Gothic" panose="020B0502020202020204" pitchFamily="34" charset="0"/>
                <a:cs typeface="Times New Roman" panose="02020603050405020304" pitchFamily="18" charset="0"/>
              </a:rPr>
              <a:t>Complication of constipation</a:t>
            </a:r>
            <a:r>
              <a:rPr lang="en-US" altLang="en-US" sz="3200" dirty="0">
                <a:solidFill>
                  <a:srgbClr val="92D050"/>
                </a:solidFill>
                <a:cs typeface="Times New Roman" panose="02020603050405020304" pitchFamily="18" charset="0"/>
              </a:rPr>
              <a:t> </a:t>
            </a:r>
            <a:endParaRPr lang="ar-JO" altLang="en-US" sz="3200" dirty="0">
              <a:solidFill>
                <a:srgbClr val="92D050"/>
              </a:solidFill>
            </a:endParaRPr>
          </a:p>
        </p:txBody>
      </p:sp>
      <p:sp>
        <p:nvSpPr>
          <p:cNvPr id="24579" name="Content Placeholder 2">
            <a:extLst>
              <a:ext uri="{FF2B5EF4-FFF2-40B4-BE49-F238E27FC236}">
                <a16:creationId xmlns:a16="http://schemas.microsoft.com/office/drawing/2014/main" id="{6EC7EEC4-ABBD-4020-B44C-2827E34AAE85}"/>
              </a:ext>
            </a:extLst>
          </p:cNvPr>
          <p:cNvSpPr>
            <a:spLocks noGrp="1"/>
          </p:cNvSpPr>
          <p:nvPr>
            <p:ph idx="1"/>
          </p:nvPr>
        </p:nvSpPr>
        <p:spPr>
          <a:xfrm>
            <a:off x="1724489" y="1406661"/>
            <a:ext cx="8559552" cy="5229200"/>
          </a:xfrm>
        </p:spPr>
        <p:txBody>
          <a:bodyPr>
            <a:normAutofit/>
          </a:bodyPr>
          <a:lstStyle/>
          <a:p>
            <a:pPr lvl="1" algn="l" rtl="0">
              <a:buFont typeface="Wingdings" pitchFamily="2" charset="2"/>
              <a:buChar char="Ø"/>
            </a:pPr>
            <a:r>
              <a:rPr lang="en-US" altLang="en-US" sz="2800" dirty="0">
                <a:cs typeface="Arial" panose="020B0604020202020204" pitchFamily="34" charset="0"/>
              </a:rPr>
              <a:t>Abdominal &amp; rectal </a:t>
            </a:r>
            <a:r>
              <a:rPr lang="en-US" altLang="en-US" sz="2800" dirty="0">
                <a:solidFill>
                  <a:schemeClr val="accent1"/>
                </a:solidFill>
                <a:cs typeface="Arial" panose="020B0604020202020204" pitchFamily="34" charset="0"/>
              </a:rPr>
              <a:t>pain</a:t>
            </a:r>
            <a:r>
              <a:rPr lang="en-US" altLang="en-US" sz="2800" dirty="0">
                <a:cs typeface="Arial" panose="020B0604020202020204" pitchFamily="34" charset="0"/>
              </a:rPr>
              <a:t> </a:t>
            </a:r>
          </a:p>
          <a:p>
            <a:pPr lvl="1" algn="l" rtl="0">
              <a:buFont typeface="Wingdings" pitchFamily="2" charset="2"/>
              <a:buChar char="Ø"/>
            </a:pPr>
            <a:r>
              <a:rPr lang="en-US" altLang="en-US" sz="2800" dirty="0">
                <a:solidFill>
                  <a:schemeClr val="accent1"/>
                </a:solidFill>
                <a:cs typeface="Arial" panose="020B0604020202020204" pitchFamily="34" charset="0"/>
              </a:rPr>
              <a:t>Encopresis.</a:t>
            </a:r>
          </a:p>
          <a:p>
            <a:pPr lvl="1" algn="l" rtl="0">
              <a:buFont typeface="Wingdings" pitchFamily="2" charset="2"/>
              <a:buChar char="Ø"/>
            </a:pPr>
            <a:r>
              <a:rPr lang="en-US" altLang="en-US" sz="2800" dirty="0">
                <a:cs typeface="Arial" panose="020B0604020202020204" pitchFamily="34" charset="0"/>
              </a:rPr>
              <a:t>Rectal </a:t>
            </a:r>
            <a:r>
              <a:rPr lang="en-US" altLang="en-US" sz="2800" dirty="0">
                <a:solidFill>
                  <a:schemeClr val="accent1"/>
                </a:solidFill>
                <a:cs typeface="Arial" panose="020B0604020202020204" pitchFamily="34" charset="0"/>
              </a:rPr>
              <a:t>fissures</a:t>
            </a:r>
            <a:r>
              <a:rPr lang="en-US" altLang="en-US" sz="2800" dirty="0">
                <a:solidFill>
                  <a:srgbClr val="C00000"/>
                </a:solidFill>
                <a:cs typeface="Arial" panose="020B0604020202020204" pitchFamily="34" charset="0"/>
              </a:rPr>
              <a:t> </a:t>
            </a:r>
            <a:r>
              <a:rPr lang="en-US" altLang="en-US" sz="2800" dirty="0">
                <a:cs typeface="Arial" panose="020B0604020202020204" pitchFamily="34" charset="0"/>
              </a:rPr>
              <a:t>.</a:t>
            </a:r>
          </a:p>
          <a:p>
            <a:pPr lvl="1" algn="l" rtl="0">
              <a:buFont typeface="Wingdings" pitchFamily="2" charset="2"/>
              <a:buChar char="Ø"/>
            </a:pPr>
            <a:r>
              <a:rPr lang="en-US" altLang="en-US" sz="2800" dirty="0">
                <a:solidFill>
                  <a:schemeClr val="accent1"/>
                </a:solidFill>
                <a:cs typeface="Arial" panose="020B0604020202020204" pitchFamily="34" charset="0"/>
              </a:rPr>
              <a:t>Enuresis</a:t>
            </a:r>
            <a:r>
              <a:rPr lang="en-US" altLang="en-US" sz="2800" dirty="0">
                <a:cs typeface="Arial" panose="020B0604020202020204" pitchFamily="34" charset="0"/>
              </a:rPr>
              <a:t>.(because of dilated colon)</a:t>
            </a:r>
          </a:p>
          <a:p>
            <a:pPr lvl="1" algn="l" rtl="0">
              <a:buFont typeface="Wingdings" pitchFamily="2" charset="2"/>
              <a:buChar char="Ø"/>
            </a:pPr>
            <a:r>
              <a:rPr lang="en-US" altLang="en-US" sz="2800" dirty="0">
                <a:solidFill>
                  <a:schemeClr val="accent1"/>
                </a:solidFill>
                <a:cs typeface="Arial" panose="020B0604020202020204" pitchFamily="34" charset="0"/>
              </a:rPr>
              <a:t>UTI</a:t>
            </a:r>
            <a:r>
              <a:rPr lang="en-US" altLang="en-US" sz="2800" dirty="0">
                <a:cs typeface="Arial" panose="020B0604020202020204" pitchFamily="34" charset="0"/>
              </a:rPr>
              <a:t>/ ureteral obstruction.</a:t>
            </a:r>
          </a:p>
          <a:p>
            <a:pPr lvl="1" algn="l" rtl="0">
              <a:buFont typeface="Wingdings" pitchFamily="2" charset="2"/>
              <a:buChar char="Ø"/>
            </a:pPr>
            <a:r>
              <a:rPr lang="en-US" altLang="en-US" sz="2800" dirty="0">
                <a:solidFill>
                  <a:schemeClr val="accent1"/>
                </a:solidFill>
                <a:cs typeface="Arial" panose="020B0604020202020204" pitchFamily="34" charset="0"/>
              </a:rPr>
              <a:t>Rectal prolapse</a:t>
            </a:r>
            <a:r>
              <a:rPr lang="en-US" altLang="en-US" sz="2800" dirty="0">
                <a:cs typeface="Arial" panose="020B0604020202020204" pitchFamily="34" charset="0"/>
              </a:rPr>
              <a:t>.</a:t>
            </a:r>
          </a:p>
          <a:p>
            <a:pPr lvl="1" algn="l" rtl="0">
              <a:buFont typeface="Wingdings" pitchFamily="2" charset="2"/>
              <a:buChar char="Ø"/>
            </a:pPr>
            <a:r>
              <a:rPr lang="en-US" altLang="en-US" sz="2800" dirty="0">
                <a:solidFill>
                  <a:schemeClr val="accent1"/>
                </a:solidFill>
                <a:cs typeface="Arial" panose="020B0604020202020204" pitchFamily="34" charset="0"/>
              </a:rPr>
              <a:t>Stasis syndrome  </a:t>
            </a:r>
            <a:r>
              <a:rPr lang="en-US" altLang="en-US" sz="2400" dirty="0">
                <a:cs typeface="Times New Roman" panose="02020603050405020304" pitchFamily="18" charset="0"/>
              </a:rPr>
              <a:t>→</a:t>
            </a:r>
            <a:r>
              <a:rPr lang="en-US" altLang="en-US" dirty="0">
                <a:cs typeface="Arial" panose="020B0604020202020204" pitchFamily="34" charset="0"/>
              </a:rPr>
              <a:t> </a:t>
            </a:r>
          </a:p>
          <a:p>
            <a:pPr lvl="1" algn="l" rtl="0">
              <a:buNone/>
            </a:pPr>
            <a:r>
              <a:rPr lang="en-US" altLang="en-US" sz="2000" dirty="0">
                <a:cs typeface="Arial" panose="020B0604020202020204" pitchFamily="34" charset="0"/>
              </a:rPr>
              <a:t>                                  </a:t>
            </a:r>
            <a:r>
              <a:rPr lang="en-US" altLang="en-US" sz="2000" dirty="0">
                <a:solidFill>
                  <a:srgbClr val="C00000"/>
                </a:solidFill>
                <a:cs typeface="Arial" panose="020B0604020202020204" pitchFamily="34" charset="0"/>
              </a:rPr>
              <a:t>Bacterial overgrowth.</a:t>
            </a:r>
          </a:p>
          <a:p>
            <a:pPr lvl="1" algn="l" rtl="0">
              <a:buNone/>
            </a:pPr>
            <a:r>
              <a:rPr lang="en-US" altLang="en-US" sz="2000" dirty="0">
                <a:solidFill>
                  <a:srgbClr val="C00000"/>
                </a:solidFill>
                <a:cs typeface="Arial" panose="020B0604020202020204" pitchFamily="34" charset="0"/>
              </a:rPr>
              <a:t>                                                                     </a:t>
            </a:r>
            <a:endParaRPr lang="ar-JO" altLang="en-US" sz="2000" dirty="0">
              <a:solidFill>
                <a:srgbClr val="C00000"/>
              </a:solidFill>
            </a:endParaRPr>
          </a:p>
        </p:txBody>
      </p:sp>
    </p:spTree>
    <p:extLst>
      <p:ext uri="{BB962C8B-B14F-4D97-AF65-F5344CB8AC3E}">
        <p14:creationId xmlns:p14="http://schemas.microsoft.com/office/powerpoint/2010/main" val="161086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814D1F-46F0-4328-9FE4-46D0E0DD18A9}"/>
              </a:ext>
            </a:extLst>
          </p:cNvPr>
          <p:cNvSpPr>
            <a:spLocks noGrp="1" noChangeArrowheads="1"/>
          </p:cNvSpPr>
          <p:nvPr>
            <p:ph type="title"/>
          </p:nvPr>
        </p:nvSpPr>
        <p:spPr>
          <a:xfrm>
            <a:off x="2213340" y="304801"/>
            <a:ext cx="7765321" cy="1326321"/>
          </a:xfrm>
        </p:spPr>
        <p:txBody>
          <a:bodyPr/>
          <a:lstStyle/>
          <a:p>
            <a:pPr eaLnBrk="1" hangingPunct="1"/>
            <a:r>
              <a:rPr lang="en-US" altLang="en-US" b="1" i="1" dirty="0">
                <a:solidFill>
                  <a:srgbClr val="C00000"/>
                </a:solidFill>
                <a:effectLst>
                  <a:outerShdw blurRad="38100" dist="38100" dir="2700000" algn="tl">
                    <a:srgbClr val="000000">
                      <a:alpha val="43137"/>
                    </a:srgbClr>
                  </a:outerShdw>
                </a:effectLst>
                <a:cs typeface="Times New Roman" panose="02020603050405020304" pitchFamily="18" charset="0"/>
              </a:rPr>
              <a:t>Approach to constipation </a:t>
            </a:r>
          </a:p>
        </p:txBody>
      </p:sp>
      <p:graphicFrame>
        <p:nvGraphicFramePr>
          <p:cNvPr id="4" name="رسم تخطيطي 3"/>
          <p:cNvGraphicFramePr/>
          <p:nvPr/>
        </p:nvGraphicFramePr>
        <p:xfrm>
          <a:off x="1524000" y="1397000"/>
          <a:ext cx="914400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856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B42BF85-EE11-46E1-801C-2F24561FD612}"/>
              </a:ext>
            </a:extLst>
          </p:cNvPr>
          <p:cNvSpPr>
            <a:spLocks noGrp="1"/>
          </p:cNvSpPr>
          <p:nvPr>
            <p:ph type="title"/>
          </p:nvPr>
        </p:nvSpPr>
        <p:spPr>
          <a:xfrm>
            <a:off x="1679575" y="-113620"/>
            <a:ext cx="2854847" cy="759224"/>
          </a:xfrm>
        </p:spPr>
        <p:txBody>
          <a:bodyPr/>
          <a:lstStyle/>
          <a:p>
            <a:r>
              <a:rPr lang="en-US" altLang="en-US" dirty="0">
                <a:solidFill>
                  <a:srgbClr val="C00000"/>
                </a:solidFill>
                <a:cs typeface="Times New Roman" panose="02020603050405020304" pitchFamily="18" charset="0"/>
              </a:rPr>
              <a:t>History</a:t>
            </a:r>
            <a:endParaRPr lang="ar-JO" altLang="en-US" dirty="0">
              <a:solidFill>
                <a:srgbClr val="C00000"/>
              </a:solidFill>
            </a:endParaRPr>
          </a:p>
        </p:txBody>
      </p:sp>
      <p:sp>
        <p:nvSpPr>
          <p:cNvPr id="2" name="AutoShape 2" descr="Las Vegas Speech, Occupational, Feeding, Oral Myofunctional, Pediatric  Therap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Rockwell" panose="02060603020205020403"/>
            </a:endParaRPr>
          </a:p>
        </p:txBody>
      </p:sp>
      <p:sp>
        <p:nvSpPr>
          <p:cNvPr id="3" name="AutoShape 4" descr="Las Vegas Speech, Occupational, Feeding, Oral Myofunctional, Pediatric  Therap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latin typeface="Rockwell" panose="02060603020205020403"/>
            </a:endParaRPr>
          </a:p>
        </p:txBody>
      </p:sp>
      <p:graphicFrame>
        <p:nvGraphicFramePr>
          <p:cNvPr id="4" name="جدول 3">
            <a:extLst>
              <a:ext uri="{FF2B5EF4-FFF2-40B4-BE49-F238E27FC236}">
                <a16:creationId xmlns:a16="http://schemas.microsoft.com/office/drawing/2014/main" id="{6483B3C6-40CB-549C-9EE7-3B4BAFA8EAD2}"/>
              </a:ext>
            </a:extLst>
          </p:cNvPr>
          <p:cNvGraphicFramePr>
            <a:graphicFrameLocks noGrp="1"/>
          </p:cNvGraphicFramePr>
          <p:nvPr/>
        </p:nvGraphicFramePr>
        <p:xfrm>
          <a:off x="6337126" y="899230"/>
          <a:ext cx="5257800" cy="3459689"/>
        </p:xfrm>
        <a:graphic>
          <a:graphicData uri="http://schemas.openxmlformats.org/drawingml/2006/table">
            <a:tbl>
              <a:tblPr/>
              <a:tblGrid>
                <a:gridCol w="5257800">
                  <a:extLst>
                    <a:ext uri="{9D8B030D-6E8A-4147-A177-3AD203B41FA5}">
                      <a16:colId xmlns:a16="http://schemas.microsoft.com/office/drawing/2014/main" val="3708928679"/>
                    </a:ext>
                  </a:extLst>
                </a:gridCol>
              </a:tblGrid>
              <a:tr h="577969">
                <a:tc>
                  <a:txBody>
                    <a:bodyPr/>
                    <a:lstStyle/>
                    <a:p>
                      <a:pPr fontAlgn="t"/>
                      <a:r>
                        <a:rPr lang="en-GB" sz="1800" dirty="0">
                          <a:effectLst/>
                        </a:rPr>
                        <a:t>as there delayed passage of meconium (</a:t>
                      </a:r>
                      <a:r>
                        <a:rPr lang="en-GB" sz="1800" dirty="0" err="1">
                          <a:effectLst/>
                        </a:rPr>
                        <a:t>ie</a:t>
                      </a:r>
                      <a:r>
                        <a:rPr lang="en-GB" sz="1800" dirty="0">
                          <a:effectLst/>
                        </a:rPr>
                        <a:t>, first meconium after 48 hours of life)?</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86731459"/>
                  </a:ext>
                </a:extLst>
              </a:tr>
              <a:tr h="330268">
                <a:tc>
                  <a:txBody>
                    <a:bodyPr/>
                    <a:lstStyle/>
                    <a:p>
                      <a:pPr fontAlgn="t"/>
                      <a:r>
                        <a:rPr lang="en-US" sz="1800">
                          <a:effectLst/>
                        </a:rPr>
                        <a:t>Onset of constipation:</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208005411"/>
                  </a:ext>
                </a:extLst>
              </a:tr>
              <a:tr h="577969">
                <a:tc>
                  <a:txBody>
                    <a:bodyPr/>
                    <a:lstStyle/>
                    <a:p>
                      <a:pPr fontAlgn="t"/>
                      <a:r>
                        <a:rPr lang="en-GB" sz="1800" dirty="0">
                          <a:effectLst/>
                        </a:rPr>
                        <a:t>Was constipation present from birth or early infancy?</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08784242"/>
                  </a:ext>
                </a:extLst>
              </a:tr>
              <a:tr h="330268">
                <a:tc>
                  <a:txBody>
                    <a:bodyPr/>
                    <a:lstStyle/>
                    <a:p>
                      <a:pPr fontAlgn="t"/>
                      <a:r>
                        <a:rPr lang="en-GB" sz="1800">
                          <a:effectLst/>
                        </a:rPr>
                        <a:t>Was there a preceding change in diet or diarrheal illness?</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08807000"/>
                  </a:ext>
                </a:extLst>
              </a:tr>
              <a:tr h="577969">
                <a:tc>
                  <a:txBody>
                    <a:bodyPr/>
                    <a:lstStyle/>
                    <a:p>
                      <a:pPr fontAlgn="t"/>
                      <a:r>
                        <a:rPr lang="en-GB" sz="1800">
                          <a:effectLst/>
                        </a:rPr>
                        <a:t>Was the onset around the time of toilet training or around a precipitating event?</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81790642"/>
                  </a:ext>
                </a:extLst>
              </a:tr>
              <a:tr h="577969">
                <a:tc>
                  <a:txBody>
                    <a:bodyPr/>
                    <a:lstStyle/>
                    <a:p>
                      <a:pPr fontAlgn="t"/>
                      <a:r>
                        <a:rPr lang="en-GB" sz="1800" dirty="0">
                          <a:effectLst/>
                        </a:rPr>
                        <a:t>Were there problems with toilet training (</a:t>
                      </a:r>
                      <a:r>
                        <a:rPr lang="en-GB" sz="1800" dirty="0" err="1">
                          <a:effectLst/>
                        </a:rPr>
                        <a:t>eg</a:t>
                      </a:r>
                      <a:r>
                        <a:rPr lang="en-GB" sz="1800" dirty="0">
                          <a:effectLst/>
                        </a:rPr>
                        <a:t>, child resistance, fear, or late mastery)?</a:t>
                      </a:r>
                    </a:p>
                  </a:txBody>
                  <a:tcPr marL="82567" marR="82567" marT="41284" marB="41284"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473500769"/>
                  </a:ext>
                </a:extLst>
              </a:tr>
            </a:tbl>
          </a:graphicData>
        </a:graphic>
      </p:graphicFrame>
      <p:graphicFrame>
        <p:nvGraphicFramePr>
          <p:cNvPr id="7" name="جدول 6">
            <a:extLst>
              <a:ext uri="{FF2B5EF4-FFF2-40B4-BE49-F238E27FC236}">
                <a16:creationId xmlns:a16="http://schemas.microsoft.com/office/drawing/2014/main" id="{8F79AE33-46E2-FE42-9512-E08EDB436CA0}"/>
              </a:ext>
            </a:extLst>
          </p:cNvPr>
          <p:cNvGraphicFramePr>
            <a:graphicFrameLocks noGrp="1"/>
          </p:cNvGraphicFramePr>
          <p:nvPr/>
        </p:nvGraphicFramePr>
        <p:xfrm>
          <a:off x="233296" y="899230"/>
          <a:ext cx="5257800" cy="5308943"/>
        </p:xfrm>
        <a:graphic>
          <a:graphicData uri="http://schemas.openxmlformats.org/drawingml/2006/table">
            <a:tbl>
              <a:tblPr>
                <a:tableStyleId>{9D7B26C5-4107-4FEC-AEDC-1716B250A1EF}</a:tableStyleId>
              </a:tblPr>
              <a:tblGrid>
                <a:gridCol w="5257800">
                  <a:extLst>
                    <a:ext uri="{9D8B030D-6E8A-4147-A177-3AD203B41FA5}">
                      <a16:colId xmlns:a16="http://schemas.microsoft.com/office/drawing/2014/main" val="1904475832"/>
                    </a:ext>
                  </a:extLst>
                </a:gridCol>
              </a:tblGrid>
              <a:tr h="330268">
                <a:tc>
                  <a:txBody>
                    <a:bodyPr/>
                    <a:lstStyle/>
                    <a:p>
                      <a:pPr lvl="1"/>
                      <a:r>
                        <a:rPr lang="en-US" sz="1600" dirty="0">
                          <a:effectLst/>
                        </a:rPr>
                        <a:t>Delayed passage of meconium (after 48</a:t>
                      </a:r>
                    </a:p>
                    <a:p>
                      <a:pPr lvl="1"/>
                      <a:r>
                        <a:rPr lang="en-US" sz="1600" dirty="0">
                          <a:effectLst/>
                        </a:rPr>
                        <a:t>hours of life)</a:t>
                      </a:r>
                    </a:p>
                    <a:p>
                      <a:pPr lvl="1"/>
                      <a:endParaRPr lang="en-US" sz="1600" dirty="0">
                        <a:effectLst/>
                      </a:endParaRPr>
                    </a:p>
                    <a:p>
                      <a:pPr lvl="1"/>
                      <a:r>
                        <a:rPr lang="en-US" sz="1600" dirty="0">
                          <a:effectLst/>
                        </a:rPr>
                        <a:t>Severe </a:t>
                      </a:r>
                      <a:r>
                        <a:rPr lang="en-GB" sz="1600" dirty="0">
                          <a:effectLst/>
                        </a:rPr>
                        <a:t>abdominal distension </a:t>
                      </a:r>
                      <a:endParaRPr lang="en-US" sz="1600" dirty="0">
                        <a:effectLst/>
                      </a:endParaRPr>
                    </a:p>
                    <a:p>
                      <a:pPr lvl="1"/>
                      <a:r>
                        <a:rPr lang="en-US" sz="1600" dirty="0">
                          <a:effectLst/>
                        </a:rPr>
                        <a:t>Fever, vomiting, or diarrhea</a:t>
                      </a:r>
                    </a:p>
                    <a:p>
                      <a:pPr lvl="1"/>
                      <a:r>
                        <a:rPr lang="en-US" sz="1600" dirty="0">
                          <a:effectLst/>
                        </a:rPr>
                        <a:t>Rectal bleeding</a:t>
                      </a:r>
                    </a:p>
                  </a:txBody>
                  <a:tcPr marL="82567" marR="82567" marT="41284" marB="41284" anchor="ctr"/>
                </a:tc>
                <a:extLst>
                  <a:ext uri="{0D108BD9-81ED-4DB2-BD59-A6C34878D82A}">
                    <a16:rowId xmlns:a16="http://schemas.microsoft.com/office/drawing/2014/main" val="2882282021"/>
                  </a:ext>
                </a:extLst>
              </a:tr>
              <a:tr h="330268">
                <a:tc>
                  <a:txBody>
                    <a:bodyPr/>
                    <a:lstStyle/>
                    <a:p>
                      <a:pPr fontAlgn="t"/>
                      <a:r>
                        <a:rPr lang="en-US" sz="1600" dirty="0">
                          <a:effectLst/>
                        </a:rPr>
                        <a:t>Constipation present from birth or early</a:t>
                      </a:r>
                    </a:p>
                    <a:p>
                      <a:pPr fontAlgn="t"/>
                      <a:r>
                        <a:rPr lang="en-US" sz="1600" dirty="0">
                          <a:effectLst/>
                        </a:rPr>
                        <a:t>infancy</a:t>
                      </a:r>
                    </a:p>
                  </a:txBody>
                  <a:tcPr marL="82567" marR="82567" marT="41284" marB="41284" anchor="ctr"/>
                </a:tc>
                <a:extLst>
                  <a:ext uri="{0D108BD9-81ED-4DB2-BD59-A6C34878D82A}">
                    <a16:rowId xmlns:a16="http://schemas.microsoft.com/office/drawing/2014/main" val="150009027"/>
                  </a:ext>
                </a:extLst>
              </a:tr>
              <a:tr h="825670">
                <a:tc>
                  <a:txBody>
                    <a:bodyPr/>
                    <a:lstStyle/>
                    <a:p>
                      <a:pPr fontAlgn="t"/>
                      <a:r>
                        <a:rPr lang="en-GB" sz="1600" dirty="0">
                          <a:effectLst/>
                        </a:rPr>
                        <a:t>Ribbon stools (very narrow in diameter)</a:t>
                      </a:r>
                    </a:p>
                  </a:txBody>
                  <a:tcPr marL="82567" marR="82567" marT="41284" marB="41284" anchor="ctr"/>
                </a:tc>
                <a:extLst>
                  <a:ext uri="{0D108BD9-81ED-4DB2-BD59-A6C34878D82A}">
                    <a16:rowId xmlns:a16="http://schemas.microsoft.com/office/drawing/2014/main" val="2499293093"/>
                  </a:ext>
                </a:extLst>
              </a:tr>
              <a:tr h="577969">
                <a:tc>
                  <a:txBody>
                    <a:bodyPr/>
                    <a:lstStyle/>
                    <a:p>
                      <a:pPr fontAlgn="t"/>
                      <a:r>
                        <a:rPr lang="en-GB" sz="1600" dirty="0">
                          <a:effectLst/>
                        </a:rPr>
                        <a:t>Urinary incontinence or bladder disease</a:t>
                      </a:r>
                    </a:p>
                  </a:txBody>
                  <a:tcPr marL="82567" marR="82567" marT="41284" marB="41284" anchor="ctr"/>
                </a:tc>
                <a:extLst>
                  <a:ext uri="{0D108BD9-81ED-4DB2-BD59-A6C34878D82A}">
                    <a16:rowId xmlns:a16="http://schemas.microsoft.com/office/drawing/2014/main" val="3357725423"/>
                  </a:ext>
                </a:extLst>
              </a:tr>
              <a:tr h="330268">
                <a:tc>
                  <a:txBody>
                    <a:bodyPr/>
                    <a:lstStyle/>
                    <a:p>
                      <a:pPr fontAlgn="t"/>
                      <a:r>
                        <a:rPr lang="en-US" altLang="en-US" sz="1600" kern="1200" dirty="0">
                          <a:solidFill>
                            <a:schemeClr val="tx1"/>
                          </a:solidFill>
                          <a:effectLst/>
                        </a:rPr>
                        <a:t>Delayed growth (</a:t>
                      </a:r>
                      <a:r>
                        <a:rPr lang="en-US" altLang="en-US" sz="1600" kern="1200" dirty="0" err="1">
                          <a:solidFill>
                            <a:schemeClr val="tx1"/>
                          </a:solidFill>
                          <a:effectLst/>
                        </a:rPr>
                        <a:t>eg</a:t>
                      </a:r>
                      <a:r>
                        <a:rPr lang="en-US" altLang="en-US" sz="1600" kern="1200" dirty="0">
                          <a:solidFill>
                            <a:schemeClr val="tx1"/>
                          </a:solidFill>
                          <a:effectLst/>
                        </a:rPr>
                        <a:t>, decreasing height</a:t>
                      </a:r>
                    </a:p>
                    <a:p>
                      <a:pPr fontAlgn="t"/>
                      <a:r>
                        <a:rPr lang="en-US" altLang="en-US" sz="1600" kern="1200" dirty="0">
                          <a:solidFill>
                            <a:schemeClr val="tx1"/>
                          </a:solidFill>
                          <a:effectLst/>
                        </a:rPr>
                        <a:t>percentiles)</a:t>
                      </a:r>
                      <a:endParaRPr lang="en-GB" altLang="en-US" sz="1600" kern="1200" dirty="0">
                        <a:solidFill>
                          <a:schemeClr val="tx1"/>
                        </a:solidFill>
                        <a:effectLst/>
                      </a:endParaRPr>
                    </a:p>
                    <a:p>
                      <a:pPr fontAlgn="t"/>
                      <a:endParaRPr lang="en-GB" altLang="en-US" sz="1600" kern="1200" dirty="0">
                        <a:solidFill>
                          <a:schemeClr val="tx1"/>
                        </a:solidFill>
                        <a:effectLst/>
                      </a:endParaRPr>
                    </a:p>
                    <a:p>
                      <a:pPr fontAlgn="t"/>
                      <a:r>
                        <a:rPr lang="en-US" altLang="en-US" sz="1600" kern="1200" dirty="0">
                          <a:solidFill>
                            <a:schemeClr val="tx1"/>
                          </a:solidFill>
                          <a:effectLst/>
                        </a:rPr>
                        <a:t>Family history of MEN or associated</a:t>
                      </a:r>
                    </a:p>
                    <a:p>
                      <a:pPr fontAlgn="t"/>
                      <a:r>
                        <a:rPr lang="en-US" altLang="en-US" sz="1600" kern="1200" dirty="0">
                          <a:solidFill>
                            <a:schemeClr val="tx1"/>
                          </a:solidFill>
                          <a:effectLst/>
                        </a:rPr>
                        <a:t>neoplasms (medullary thyroid cancer,</a:t>
                      </a:r>
                    </a:p>
                    <a:p>
                      <a:pPr fontAlgn="t"/>
                      <a:r>
                        <a:rPr lang="en-US" altLang="en-US" sz="1600" kern="1200" dirty="0" err="1">
                          <a:solidFill>
                            <a:schemeClr val="tx1"/>
                          </a:solidFill>
                          <a:effectLst/>
                        </a:rPr>
                        <a:t>pheochromocytoma</a:t>
                      </a:r>
                      <a:r>
                        <a:rPr lang="en-US" altLang="en-US" sz="1600" kern="1200" dirty="0">
                          <a:solidFill>
                            <a:schemeClr val="tx1"/>
                          </a:solidFill>
                          <a:effectLst/>
                        </a:rPr>
                        <a:t>, or</a:t>
                      </a:r>
                    </a:p>
                    <a:p>
                      <a:pPr fontAlgn="t"/>
                      <a:r>
                        <a:rPr lang="en-US" altLang="en-US" sz="1600" kern="1200" dirty="0">
                          <a:solidFill>
                            <a:schemeClr val="tx1"/>
                          </a:solidFill>
                          <a:effectLst/>
                        </a:rPr>
                        <a:t>hyperparathyroidism)</a:t>
                      </a:r>
                    </a:p>
                  </a:txBody>
                  <a:tcPr marL="82567" marR="82567" marT="41284" marB="41284" anchor="ctr"/>
                </a:tc>
                <a:extLst>
                  <a:ext uri="{0D108BD9-81ED-4DB2-BD59-A6C34878D82A}">
                    <a16:rowId xmlns:a16="http://schemas.microsoft.com/office/drawing/2014/main" val="2495863552"/>
                  </a:ext>
                </a:extLst>
              </a:tr>
            </a:tbl>
          </a:graphicData>
        </a:graphic>
      </p:graphicFrame>
    </p:spTree>
    <p:extLst>
      <p:ext uri="{BB962C8B-B14F-4D97-AF65-F5344CB8AC3E}">
        <p14:creationId xmlns:p14="http://schemas.microsoft.com/office/powerpoint/2010/main" val="947873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D505B88-581B-4C54-B973-C9EF95B8AC93}"/>
              </a:ext>
            </a:extLst>
          </p:cNvPr>
          <p:cNvSpPr>
            <a:spLocks noGrp="1"/>
          </p:cNvSpPr>
          <p:nvPr>
            <p:ph type="title"/>
          </p:nvPr>
        </p:nvSpPr>
        <p:spPr>
          <a:xfrm>
            <a:off x="1676400" y="-386437"/>
            <a:ext cx="10515600" cy="1325563"/>
          </a:xfrm>
        </p:spPr>
        <p:txBody>
          <a:bodyPr/>
          <a:lstStyle/>
          <a:p>
            <a:r>
              <a:rPr lang="en-US" altLang="en-US" dirty="0">
                <a:cs typeface="Times New Roman" panose="02020603050405020304" pitchFamily="18" charset="0"/>
              </a:rPr>
              <a:t>History</a:t>
            </a:r>
            <a:endParaRPr lang="ar-JO" altLang="en-US" dirty="0"/>
          </a:p>
        </p:txBody>
      </p:sp>
      <p:sp>
        <p:nvSpPr>
          <p:cNvPr id="27651" name="Content Placeholder 2">
            <a:extLst>
              <a:ext uri="{FF2B5EF4-FFF2-40B4-BE49-F238E27FC236}">
                <a16:creationId xmlns:a16="http://schemas.microsoft.com/office/drawing/2014/main" id="{5585C19B-9BD9-42C1-AAFA-51DC88B7408D}"/>
              </a:ext>
            </a:extLst>
          </p:cNvPr>
          <p:cNvSpPr>
            <a:spLocks noGrp="1"/>
          </p:cNvSpPr>
          <p:nvPr>
            <p:ph idx="1"/>
          </p:nvPr>
        </p:nvSpPr>
        <p:spPr>
          <a:xfrm>
            <a:off x="334960" y="1484784"/>
            <a:ext cx="4825763" cy="5373216"/>
          </a:xfrm>
        </p:spPr>
        <p:txBody>
          <a:bodyPr>
            <a:normAutofit/>
          </a:bodyPr>
          <a:lstStyle/>
          <a:p>
            <a:pPr algn="l" rtl="0">
              <a:buFont typeface="Wingdings" pitchFamily="2" charset="2"/>
              <a:buChar char="Ø"/>
            </a:pPr>
            <a:r>
              <a:rPr lang="en-US" altLang="en-US" sz="1800" dirty="0">
                <a:solidFill>
                  <a:srgbClr val="FF0000"/>
                </a:solidFill>
                <a:cs typeface="Arial" panose="020B0604020202020204" pitchFamily="34" charset="0"/>
              </a:rPr>
              <a:t>Birth history</a:t>
            </a:r>
            <a:r>
              <a:rPr lang="en-US" altLang="en-US" sz="1800" dirty="0">
                <a:cs typeface="Arial" panose="020B0604020202020204" pitchFamily="34" charset="0"/>
              </a:rPr>
              <a:t>→ complication ,BW, time of passage </a:t>
            </a:r>
            <a:r>
              <a:rPr lang="en-US" altLang="en-US" sz="1800" dirty="0" err="1">
                <a:cs typeface="Arial" panose="020B0604020202020204" pitchFamily="34" charset="0"/>
              </a:rPr>
              <a:t>meconium</a:t>
            </a:r>
            <a:endParaRPr lang="en-US" altLang="en-US" sz="1800" dirty="0">
              <a:cs typeface="Arial" panose="020B0604020202020204" pitchFamily="34" charset="0"/>
            </a:endParaRPr>
          </a:p>
          <a:p>
            <a:pPr algn="l" rtl="0">
              <a:buFont typeface="Wingdings" pitchFamily="2" charset="2"/>
              <a:buChar char="Ø"/>
            </a:pPr>
            <a:r>
              <a:rPr lang="en-US" altLang="en-US" sz="1800" dirty="0">
                <a:cs typeface="Arial" panose="020B0604020202020204" pitchFamily="34" charset="0"/>
              </a:rPr>
              <a:t> tolerance of early feeding.</a:t>
            </a:r>
          </a:p>
          <a:p>
            <a:pPr algn="l" rtl="0">
              <a:buFont typeface="Wingdings" pitchFamily="2" charset="2"/>
              <a:buChar char="Ø"/>
            </a:pPr>
            <a:r>
              <a:rPr lang="en-US" altLang="en-US" sz="1800" dirty="0">
                <a:cs typeface="Arial" panose="020B0604020202020204" pitchFamily="34" charset="0"/>
              </a:rPr>
              <a:t> Recent transition of breast to formula milk.</a:t>
            </a:r>
          </a:p>
          <a:p>
            <a:pPr algn="l" rtl="0">
              <a:buFont typeface="Wingdings" pitchFamily="2" charset="2"/>
              <a:buChar char="Ø"/>
            </a:pPr>
            <a:r>
              <a:rPr lang="en-US" altLang="en-US" sz="1800" dirty="0">
                <a:solidFill>
                  <a:srgbClr val="FF0000"/>
                </a:solidFill>
                <a:cs typeface="Arial" panose="020B0604020202020204" pitchFamily="34" charset="0"/>
              </a:rPr>
              <a:t>Toilet training history  </a:t>
            </a:r>
            <a:r>
              <a:rPr lang="en-US" altLang="en-US" sz="1800" dirty="0">
                <a:cs typeface="Arial" panose="020B0604020202020204" pitchFamily="34" charset="0"/>
              </a:rPr>
              <a:t>→ attempt to accomplish toilet training at an inappropriately  early age, coercive toilet training can lead to toilet aversion, prime time for withholding</a:t>
            </a:r>
            <a:endParaRPr lang="ar-JO" altLang="en-US" sz="1800" dirty="0"/>
          </a:p>
        </p:txBody>
      </p:sp>
      <p:sp>
        <p:nvSpPr>
          <p:cNvPr id="3" name="مربع نص 2">
            <a:extLst>
              <a:ext uri="{FF2B5EF4-FFF2-40B4-BE49-F238E27FC236}">
                <a16:creationId xmlns:a16="http://schemas.microsoft.com/office/drawing/2014/main" id="{189FCED0-3DB0-9D78-D475-FA8422D53C1F}"/>
              </a:ext>
            </a:extLst>
          </p:cNvPr>
          <p:cNvSpPr txBox="1"/>
          <p:nvPr/>
        </p:nvSpPr>
        <p:spPr>
          <a:xfrm>
            <a:off x="6208734" y="939126"/>
            <a:ext cx="5195170" cy="423192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altLang="en-US" sz="2000" b="0"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Family </a:t>
            </a:r>
            <a:r>
              <a:rPr kumimoji="0" lang="en-US" altLang="en-US" sz="2000" b="0" i="0" u="none" strike="noStrike" kern="1200" cap="none" spc="0" normalizeH="0" baseline="0" noProof="0" dirty="0" err="1">
                <a:ln>
                  <a:noFill/>
                </a:ln>
                <a:solidFill>
                  <a:srgbClr val="FF0000"/>
                </a:solidFill>
                <a:effectLst/>
                <a:uLnTx/>
                <a:uFillTx/>
                <a:latin typeface="Calibri" panose="020F0502020204030204"/>
                <a:ea typeface="+mn-ea"/>
                <a:cs typeface="Arial" panose="020B0604020202020204" pitchFamily="34" charset="0"/>
              </a:rPr>
              <a:t>hx</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Hirschsprung, CF, hypothyroidism, neurofibromatosis, myopathies…</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altLang="en-US" sz="2000" b="0" i="0" u="none" strike="noStrike" kern="1200" cap="none" spc="0" normalizeH="0" baseline="0" noProof="0" dirty="0">
                <a:ln>
                  <a:noFill/>
                </a:ln>
                <a:solidFill>
                  <a:srgbClr val="FF0000"/>
                </a:solidFill>
                <a:effectLst/>
                <a:uLnTx/>
                <a:uFillTx/>
                <a:latin typeface="Calibri" panose="020F0502020204030204"/>
                <a:ea typeface="+mn-ea"/>
                <a:cs typeface="Times New Roman" panose="02020603050405020304" pitchFamily="18" charset="0"/>
              </a:rPr>
              <a:t>Dietary </a:t>
            </a:r>
            <a:r>
              <a:rPr kumimoji="0" lang="en-US" altLang="en-US" sz="2000" b="0" i="0" u="none" strike="noStrike" kern="1200" cap="none" spc="0" normalizeH="0" baseline="0" noProof="0" dirty="0" err="1">
                <a:ln>
                  <a:noFill/>
                </a:ln>
                <a:solidFill>
                  <a:srgbClr val="FF0000"/>
                </a:solidFill>
                <a:effectLst/>
                <a:uLnTx/>
                <a:uFillTx/>
                <a:latin typeface="Calibri" panose="020F0502020204030204"/>
                <a:ea typeface="+mn-ea"/>
                <a:cs typeface="Times New Roman" panose="02020603050405020304" pitchFamily="18" charset="0"/>
              </a:rPr>
              <a:t>hx</a:t>
            </a:r>
            <a:r>
              <a:rPr kumimoji="0" lang="en-US" altLang="en-US" sz="2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milk &amp; fiber intake.</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Drug  history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should be collected, including the use of oral laxatives, enemas, suppositories, herbal treatments, behavioral treatment, and other medications</a:t>
            </a:r>
            <a:endParaRPr kumimoji="0" lang="ar-SA"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lgn="l" rtl="0">
              <a:buFont typeface="Wingdings" pitchFamily="2" charset="2"/>
              <a:buChar char="Ø"/>
            </a:pPr>
            <a:r>
              <a:rPr lang="en-US" altLang="en-US" sz="2000" b="1" dirty="0">
                <a:solidFill>
                  <a:srgbClr val="FF0000"/>
                </a:solidFill>
                <a:cs typeface="Arial" panose="020B0604020202020204" pitchFamily="34" charset="0"/>
              </a:rPr>
              <a:t>Sexual</a:t>
            </a:r>
            <a:r>
              <a:rPr lang="en-US" altLang="en-US" sz="2000" dirty="0">
                <a:solidFill>
                  <a:srgbClr val="FF0000"/>
                </a:solidFill>
                <a:cs typeface="Arial" panose="020B0604020202020204" pitchFamily="34" charset="0"/>
              </a:rPr>
              <a:t> or rectal </a:t>
            </a:r>
            <a:r>
              <a:rPr lang="en-US" altLang="en-US" sz="2000" b="1" dirty="0">
                <a:solidFill>
                  <a:srgbClr val="FF0000"/>
                </a:solidFill>
                <a:cs typeface="Arial" panose="020B0604020202020204" pitchFamily="34" charset="0"/>
              </a:rPr>
              <a:t>abuse</a:t>
            </a:r>
            <a:r>
              <a:rPr lang="en-US" altLang="en-US" sz="2000" dirty="0">
                <a:solidFill>
                  <a:srgbClr val="FF0000"/>
                </a:solidFill>
                <a:cs typeface="Arial" panose="020B0604020202020204" pitchFamily="34" charset="0"/>
              </a:rPr>
              <a:t> </a:t>
            </a:r>
            <a:r>
              <a:rPr lang="en-US" altLang="en-US" sz="2000" dirty="0">
                <a:cs typeface="Arial" panose="020B0604020202020204" pitchFamily="34" charset="0"/>
              </a:rPr>
              <a:t>should be considered especially if resistant to treatment.</a:t>
            </a:r>
          </a:p>
          <a:p>
            <a:pPr lvl="1" algn="l" rtl="0">
              <a:buFont typeface="Wingdings" pitchFamily="2" charset="2"/>
              <a:buChar char="Ø"/>
            </a:pPr>
            <a:r>
              <a:rPr lang="en-US" altLang="en-US" sz="2000" dirty="0">
                <a:cs typeface="Arial" panose="020B0604020202020204" pitchFamily="34" charset="0"/>
              </a:rPr>
              <a:t> </a:t>
            </a:r>
            <a:r>
              <a:rPr lang="en-US" altLang="en-US" sz="2000" b="1" dirty="0">
                <a:solidFill>
                  <a:srgbClr val="FF0000"/>
                </a:solidFill>
                <a:cs typeface="Arial" panose="020B0604020202020204" pitchFamily="34" charset="0"/>
              </a:rPr>
              <a:t>Response</a:t>
            </a:r>
            <a:r>
              <a:rPr lang="en-US" altLang="en-US" sz="2000" dirty="0">
                <a:solidFill>
                  <a:srgbClr val="FF0000"/>
                </a:solidFill>
                <a:cs typeface="Arial" panose="020B0604020202020204" pitchFamily="34" charset="0"/>
              </a:rPr>
              <a:t> of parents to </a:t>
            </a:r>
            <a:r>
              <a:rPr lang="en-US" altLang="en-US" sz="2000" b="1" dirty="0">
                <a:solidFill>
                  <a:srgbClr val="FF0000"/>
                </a:solidFill>
                <a:cs typeface="Arial" panose="020B0604020202020204" pitchFamily="34" charset="0"/>
              </a:rPr>
              <a:t>soiling</a:t>
            </a:r>
          </a:p>
          <a:p>
            <a:pPr lvl="1" algn="l" rtl="0">
              <a:buFont typeface="Wingdings" pitchFamily="2" charset="2"/>
              <a:buChar char="Ø"/>
            </a:pPr>
            <a:endParaRPr lang="en-US" altLang="en-US" sz="2000" b="1" dirty="0">
              <a:solidFill>
                <a:srgbClr val="FF0000"/>
              </a:solidFill>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Char char="Ø"/>
              <a:tabLst/>
              <a:defRPr/>
            </a:pPr>
            <a:endParaRPr kumimoji="0" lang="en-US" altLang="en-US" sz="2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
        <p:nvSpPr>
          <p:cNvPr id="5" name="مربع نص 4">
            <a:extLst>
              <a:ext uri="{FF2B5EF4-FFF2-40B4-BE49-F238E27FC236}">
                <a16:creationId xmlns:a16="http://schemas.microsoft.com/office/drawing/2014/main" id="{953EAC84-4025-D101-9DF0-DB031273D7E7}"/>
              </a:ext>
            </a:extLst>
          </p:cNvPr>
          <p:cNvSpPr txBox="1"/>
          <p:nvPr/>
        </p:nvSpPr>
        <p:spPr>
          <a:xfrm>
            <a:off x="2310530" y="7531647"/>
            <a:ext cx="7570939"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en-US" sz="3200" b="1" i="0" u="none" strike="noStrike" kern="1200" cap="none" spc="0" normalizeH="0" baseline="0" noProof="0" dirty="0">
                <a:ln>
                  <a:noFill/>
                </a:ln>
                <a:effectLst/>
                <a:uLnTx/>
                <a:uFillTx/>
                <a:latin typeface="Abadi Extra Light" panose="020B0204020104020204" pitchFamily="34" charset="0"/>
                <a:cs typeface="Arial" panose="020B0604020202020204" pitchFamily="34" charset="0"/>
              </a:rPr>
              <a:t>Don’t forget to ask and examine about the red flags which were </a:t>
            </a:r>
            <a:r>
              <a:rPr kumimoji="0" lang="en-US" altLang="en-US" sz="3200" b="1" i="0" u="none" strike="noStrike" kern="1200" cap="none" spc="0" normalizeH="0" baseline="0" noProof="0" dirty="0" err="1">
                <a:ln>
                  <a:noFill/>
                </a:ln>
                <a:effectLst/>
                <a:uLnTx/>
                <a:uFillTx/>
                <a:latin typeface="Abadi Extra Light" panose="020B0204020104020204" pitchFamily="34" charset="0"/>
                <a:cs typeface="Arial" panose="020B0604020202020204" pitchFamily="34" charset="0"/>
              </a:rPr>
              <a:t>mentione</a:t>
            </a:r>
            <a:r>
              <a:rPr kumimoji="0" lang="en-US" altLang="en-US" sz="3200" b="1" i="0" u="none" strike="noStrike" kern="1200" cap="none" spc="0" normalizeH="0" baseline="0" noProof="0" dirty="0">
                <a:ln>
                  <a:noFill/>
                </a:ln>
                <a:effectLst/>
                <a:uLnTx/>
                <a:uFillTx/>
                <a:latin typeface="Abadi Extra Light" panose="020B0204020104020204" pitchFamily="34" charset="0"/>
                <a:cs typeface="Arial" panose="020B0604020202020204" pitchFamily="34" charset="0"/>
              </a:rPr>
              <a:t> before</a:t>
            </a:r>
            <a:r>
              <a:rPr kumimoji="0" lang="en-US" altLang="en-US" sz="3200" b="0" i="0" u="none" strike="noStrike" kern="1200" cap="none" spc="0" normalizeH="0" baseline="0" noProof="0" dirty="0">
                <a:ln>
                  <a:noFill/>
                </a:ln>
                <a:effectLst/>
                <a:uLnTx/>
                <a:uFillTx/>
                <a:latin typeface="Abadi Extra Light" panose="020B0204020104020204" pitchFamily="34" charset="0"/>
                <a:cs typeface="Arial" panose="020B0604020202020204" pitchFamily="34" charset="0"/>
              </a:rPr>
              <a:t>.</a:t>
            </a:r>
          </a:p>
        </p:txBody>
      </p:sp>
    </p:spTree>
    <p:extLst>
      <p:ext uri="{BB962C8B-B14F-4D97-AF65-F5344CB8AC3E}">
        <p14:creationId xmlns:p14="http://schemas.microsoft.com/office/powerpoint/2010/main" val="288382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838200"/>
            <a:ext cx="7498080" cy="609600"/>
          </a:xfrm>
        </p:spPr>
        <p:txBody>
          <a:bodyPr>
            <a:noAutofit/>
          </a:bodyPr>
          <a:lstStyle/>
          <a:p>
            <a:r>
              <a:rPr lang="en-US" b="1" dirty="0"/>
              <a:t>Epidemiology</a:t>
            </a:r>
            <a:br>
              <a:rPr lang="en-US" b="1" dirty="0">
                <a:solidFill>
                  <a:srgbClr val="00B050"/>
                </a:solidFill>
              </a:rPr>
            </a:br>
            <a:br>
              <a:rPr lang="en-US" dirty="0">
                <a:solidFill>
                  <a:srgbClr val="00B050"/>
                </a:solidFill>
              </a:rPr>
            </a:br>
            <a:endParaRPr lang="en-US" dirty="0">
              <a:solidFill>
                <a:srgbClr val="00B050"/>
              </a:solidFill>
            </a:endParaRPr>
          </a:p>
        </p:txBody>
      </p:sp>
      <p:sp>
        <p:nvSpPr>
          <p:cNvPr id="3" name="Content Placeholder 2"/>
          <p:cNvSpPr>
            <a:spLocks noGrp="1"/>
          </p:cNvSpPr>
          <p:nvPr>
            <p:ph idx="1"/>
          </p:nvPr>
        </p:nvSpPr>
        <p:spPr>
          <a:xfrm>
            <a:off x="1124527" y="838200"/>
            <a:ext cx="8305800" cy="5791200"/>
          </a:xfrm>
        </p:spPr>
        <p:txBody>
          <a:bodyPr>
            <a:noAutofit/>
          </a:bodyPr>
          <a:lstStyle/>
          <a:p>
            <a:r>
              <a:rPr lang="en-US" altLang="en-US" sz="2800" dirty="0"/>
              <a:t>Constipation is an </a:t>
            </a:r>
            <a:r>
              <a:rPr lang="en-US" altLang="en-US" sz="2800" dirty="0">
                <a:solidFill>
                  <a:srgbClr val="FF0000"/>
                </a:solidFill>
              </a:rPr>
              <a:t>extremely common problem </a:t>
            </a:r>
            <a:r>
              <a:rPr lang="en-US" altLang="en-US" sz="2800" dirty="0"/>
              <a:t>in children and accounts for</a:t>
            </a:r>
            <a:r>
              <a:rPr lang="en-US" altLang="en-US" sz="2800" dirty="0">
                <a:solidFill>
                  <a:srgbClr val="FF0000"/>
                </a:solidFill>
              </a:rPr>
              <a:t> 25%-35% </a:t>
            </a:r>
            <a:r>
              <a:rPr lang="en-US" altLang="en-US" sz="2800" dirty="0"/>
              <a:t>of all visits to pediatric </a:t>
            </a:r>
            <a:r>
              <a:rPr lang="en-US" altLang="en-US" sz="2800" dirty="0" err="1"/>
              <a:t>gastrointerologists</a:t>
            </a:r>
            <a:r>
              <a:rPr lang="en-US" altLang="en-US" sz="2800" dirty="0"/>
              <a:t> </a:t>
            </a:r>
            <a:endParaRPr lang="en-US" sz="2800" dirty="0"/>
          </a:p>
          <a:p>
            <a:endParaRPr lang="en-US" sz="2800" dirty="0"/>
          </a:p>
          <a:p>
            <a:r>
              <a:rPr lang="en-US" sz="2800" dirty="0"/>
              <a:t>Childhood constipation is </a:t>
            </a:r>
            <a:r>
              <a:rPr lang="en-US" sz="2800" dirty="0">
                <a:solidFill>
                  <a:srgbClr val="FF0000"/>
                </a:solidFill>
              </a:rPr>
              <a:t>most commonly seen in toddlers </a:t>
            </a:r>
            <a:r>
              <a:rPr lang="en-US" sz="2800" dirty="0"/>
              <a:t>around the time of toilet training. </a:t>
            </a:r>
          </a:p>
          <a:p>
            <a:endParaRPr lang="en-US" sz="2800" dirty="0"/>
          </a:p>
          <a:p>
            <a:r>
              <a:rPr lang="en-US" altLang="en-US" sz="2800" dirty="0">
                <a:solidFill>
                  <a:srgbClr val="FF0000"/>
                </a:solidFill>
              </a:rPr>
              <a:t>Before puberty</a:t>
            </a:r>
            <a:r>
              <a:rPr lang="en-US" altLang="en-US" sz="2800" dirty="0"/>
              <a:t>, constipation appears to be </a:t>
            </a:r>
            <a:r>
              <a:rPr lang="en-US" altLang="en-US" sz="2800" dirty="0">
                <a:solidFill>
                  <a:srgbClr val="FF0000"/>
                </a:solidFill>
              </a:rPr>
              <a:t>equally </a:t>
            </a:r>
            <a:r>
              <a:rPr lang="en-US" altLang="en-US" sz="2800" dirty="0"/>
              <a:t>common among girls and boys, </a:t>
            </a:r>
            <a:r>
              <a:rPr lang="en-US" altLang="en-US" sz="2800" dirty="0">
                <a:solidFill>
                  <a:srgbClr val="FF0000"/>
                </a:solidFill>
              </a:rPr>
              <a:t>After puberty and into young adulthood</a:t>
            </a:r>
            <a:r>
              <a:rPr lang="en-US" altLang="en-US" sz="2800" dirty="0">
                <a:solidFill>
                  <a:srgbClr val="92D050"/>
                </a:solidFill>
              </a:rPr>
              <a:t>,</a:t>
            </a:r>
            <a:r>
              <a:rPr lang="en-US" altLang="en-US" sz="2800" dirty="0"/>
              <a:t> females are more likely to develop constipation. </a:t>
            </a:r>
            <a:br>
              <a:rPr lang="en-US" altLang="en-US" sz="2800" dirty="0"/>
            </a:br>
            <a:r>
              <a:rPr lang="en-US" altLang="en-US" sz="2800" dirty="0"/>
              <a:t> </a:t>
            </a:r>
          </a:p>
          <a:p>
            <a:endParaRPr lang="en-US" sz="2800" dirty="0"/>
          </a:p>
        </p:txBody>
      </p:sp>
    </p:spTree>
    <p:extLst>
      <p:ext uri="{BB962C8B-B14F-4D97-AF65-F5344CB8AC3E}">
        <p14:creationId xmlns:p14="http://schemas.microsoft.com/office/powerpoint/2010/main" val="3614174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a:extLst>
              <a:ext uri="{FF2B5EF4-FFF2-40B4-BE49-F238E27FC236}">
                <a16:creationId xmlns:a16="http://schemas.microsoft.com/office/drawing/2014/main" id="{B3692EEB-81AD-422F-99D1-2694E789F618}"/>
              </a:ext>
            </a:extLst>
          </p:cNvPr>
          <p:cNvGraphicFramePr>
            <a:graphicFrameLocks noGrp="1"/>
          </p:cNvGraphicFramePr>
          <p:nvPr>
            <p:ph idx="1"/>
          </p:nvPr>
        </p:nvGraphicFramePr>
        <p:xfrm>
          <a:off x="1524000" y="0"/>
          <a:ext cx="9144000" cy="6858002"/>
        </p:xfrm>
        <a:graphic>
          <a:graphicData uri="http://schemas.openxmlformats.org/drawingml/2006/table">
            <a:tbl>
              <a:tblPr rtl="1"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759904">
                <a:tc>
                  <a:txBody>
                    <a:bodyPr/>
                    <a:lstStyle/>
                    <a:p>
                      <a:pPr rtl="1"/>
                      <a:endParaRPr lang="en-US" sz="1800" dirty="0"/>
                    </a:p>
                    <a:p>
                      <a:pPr rtl="1"/>
                      <a:r>
                        <a:rPr lang="en-US" sz="1800" dirty="0">
                          <a:solidFill>
                            <a:schemeClr val="bg1"/>
                          </a:solidFill>
                        </a:rPr>
                        <a:t>Hirschsprung </a:t>
                      </a:r>
                      <a:endParaRPr lang="ar-JO" sz="1800" dirty="0">
                        <a:solidFill>
                          <a:schemeClr val="bg1"/>
                        </a:solidFill>
                      </a:endParaRPr>
                    </a:p>
                  </a:txBody>
                  <a:tcPr/>
                </a:tc>
                <a:tc>
                  <a:txBody>
                    <a:bodyPr/>
                    <a:lstStyle/>
                    <a:p>
                      <a:pPr rtl="1"/>
                      <a:endParaRPr lang="en-US" sz="1800" dirty="0"/>
                    </a:p>
                    <a:p>
                      <a:pPr rtl="1"/>
                      <a:r>
                        <a:rPr lang="en-US" sz="1800" dirty="0">
                          <a:solidFill>
                            <a:schemeClr val="bg1"/>
                          </a:solidFill>
                        </a:rPr>
                        <a:t>Functional </a:t>
                      </a:r>
                      <a:endParaRPr lang="ar-JO" sz="1800" dirty="0">
                        <a:solidFill>
                          <a:schemeClr val="bg1"/>
                        </a:solidFill>
                      </a:endParaRPr>
                    </a:p>
                  </a:txBody>
                  <a:tcPr/>
                </a:tc>
                <a:tc>
                  <a:txBody>
                    <a:bodyPr/>
                    <a:lstStyle/>
                    <a:p>
                      <a:pPr rtl="1"/>
                      <a:endParaRPr lang="en-US" sz="1800" dirty="0"/>
                    </a:p>
                    <a:p>
                      <a:pPr rtl="1"/>
                      <a:r>
                        <a:rPr lang="en-US" sz="1800" dirty="0">
                          <a:solidFill>
                            <a:schemeClr val="bg1"/>
                          </a:solidFill>
                        </a:rPr>
                        <a:t>History </a:t>
                      </a:r>
                      <a:endParaRPr lang="ar-JO" sz="1800" dirty="0">
                        <a:solidFill>
                          <a:schemeClr val="bg1"/>
                        </a:solidFill>
                      </a:endParaRPr>
                    </a:p>
                  </a:txBody>
                  <a:tcPr/>
                </a:tc>
                <a:extLst>
                  <a:ext uri="{0D108BD9-81ED-4DB2-BD59-A6C34878D82A}">
                    <a16:rowId xmlns:a16="http://schemas.microsoft.com/office/drawing/2014/main" val="10000"/>
                  </a:ext>
                </a:extLst>
              </a:tr>
              <a:tr h="749494">
                <a:tc>
                  <a:txBody>
                    <a:bodyPr/>
                    <a:lstStyle/>
                    <a:p>
                      <a:pPr rtl="1"/>
                      <a:r>
                        <a:rPr lang="en-US" sz="2400" b="1" i="1" u="none" dirty="0">
                          <a:solidFill>
                            <a:srgbClr val="C00000"/>
                          </a:solidFill>
                        </a:rPr>
                        <a:t>At birth </a:t>
                      </a:r>
                      <a:r>
                        <a:rPr lang="en-US" sz="2400" b="1" i="1" u="none" dirty="0">
                          <a:solidFill>
                            <a:srgbClr val="C00000"/>
                          </a:solidFill>
                          <a:latin typeface="+mn-lt"/>
                          <a:ea typeface="+mn-ea"/>
                          <a:cs typeface="+mn-cs"/>
                        </a:rPr>
                        <a:t>or &lt;1mon</a:t>
                      </a:r>
                      <a:endParaRPr lang="ar-JO" sz="2400" b="1" i="1" u="none" dirty="0">
                        <a:solidFill>
                          <a:srgbClr val="C00000"/>
                        </a:solidFill>
                        <a:latin typeface="+mn-lt"/>
                        <a:ea typeface="+mn-ea"/>
                        <a:cs typeface="+mn-cs"/>
                      </a:endParaRPr>
                    </a:p>
                  </a:txBody>
                  <a:tcPr/>
                </a:tc>
                <a:tc>
                  <a:txBody>
                    <a:bodyPr/>
                    <a:lstStyle/>
                    <a:p>
                      <a:pPr rtl="1"/>
                      <a:r>
                        <a:rPr lang="en-US" sz="2400" b="1" i="1" u="none" dirty="0">
                          <a:solidFill>
                            <a:srgbClr val="C00000"/>
                          </a:solidFill>
                        </a:rPr>
                        <a:t>&gt;</a:t>
                      </a:r>
                      <a:r>
                        <a:rPr lang="en-US" sz="2400" b="1" i="1" u="none" dirty="0">
                          <a:solidFill>
                            <a:srgbClr val="C00000"/>
                          </a:solidFill>
                          <a:latin typeface="+mn-lt"/>
                          <a:ea typeface="+mn-ea"/>
                          <a:cs typeface="+mn-cs"/>
                        </a:rPr>
                        <a:t>2y          </a:t>
                      </a:r>
                      <a:endParaRPr lang="ar-JO" sz="2400" b="1" i="1" u="none" dirty="0">
                        <a:solidFill>
                          <a:srgbClr val="C00000"/>
                        </a:solidFill>
                        <a:latin typeface="+mn-lt"/>
                        <a:ea typeface="+mn-ea"/>
                        <a:cs typeface="+mn-cs"/>
                      </a:endParaRPr>
                    </a:p>
                  </a:txBody>
                  <a:tcPr/>
                </a:tc>
                <a:tc>
                  <a:txBody>
                    <a:bodyPr/>
                    <a:lstStyle/>
                    <a:p>
                      <a:pPr rtl="1"/>
                      <a:r>
                        <a:rPr lang="en-US" sz="1800" dirty="0"/>
                        <a:t> </a:t>
                      </a:r>
                      <a:r>
                        <a:rPr lang="en-US" sz="1800" dirty="0">
                          <a:solidFill>
                            <a:srgbClr val="00B050"/>
                          </a:solidFill>
                        </a:rPr>
                        <a:t>Onset of constipation </a:t>
                      </a:r>
                      <a:endParaRPr lang="ar-JO" sz="1800" dirty="0">
                        <a:solidFill>
                          <a:srgbClr val="00B050"/>
                        </a:solidFill>
                      </a:endParaRPr>
                    </a:p>
                  </a:txBody>
                  <a:tcPr/>
                </a:tc>
                <a:extLst>
                  <a:ext uri="{0D108BD9-81ED-4DB2-BD59-A6C34878D82A}">
                    <a16:rowId xmlns:a16="http://schemas.microsoft.com/office/drawing/2014/main" val="10001"/>
                  </a:ext>
                </a:extLst>
              </a:tr>
              <a:tr h="759904">
                <a:tc>
                  <a:txBody>
                    <a:bodyPr/>
                    <a:lstStyle/>
                    <a:p>
                      <a:pPr rtl="1"/>
                      <a:r>
                        <a:rPr lang="en-US" sz="2400" b="1" i="1" dirty="0">
                          <a:solidFill>
                            <a:srgbClr val="C00000"/>
                          </a:solidFill>
                        </a:rPr>
                        <a:t>Very rare          </a:t>
                      </a:r>
                      <a:endParaRPr lang="ar-JO" sz="2400" b="1" i="1" dirty="0">
                        <a:solidFill>
                          <a:srgbClr val="C00000"/>
                        </a:solidFill>
                      </a:endParaRPr>
                    </a:p>
                  </a:txBody>
                  <a:tcPr/>
                </a:tc>
                <a:tc>
                  <a:txBody>
                    <a:bodyPr/>
                    <a:lstStyle/>
                    <a:p>
                      <a:pPr rtl="1"/>
                      <a:r>
                        <a:rPr lang="en-US" sz="2400" b="1" u="none" dirty="0">
                          <a:solidFill>
                            <a:srgbClr val="C00000"/>
                          </a:solidFill>
                          <a:latin typeface="+mn-lt"/>
                          <a:ea typeface="+mn-ea"/>
                          <a:cs typeface="+mn-cs"/>
                        </a:rPr>
                        <a:t>Common </a:t>
                      </a:r>
                      <a:r>
                        <a:rPr lang="en-US" sz="2000" b="1" u="none" dirty="0">
                          <a:solidFill>
                            <a:srgbClr val="C00000"/>
                          </a:solidFill>
                          <a:latin typeface="+mn-lt"/>
                          <a:ea typeface="+mn-ea"/>
                          <a:cs typeface="+mn-cs"/>
                        </a:rPr>
                        <a:t>    </a:t>
                      </a:r>
                      <a:endParaRPr lang="ar-JO" sz="2000" b="1" u="none" dirty="0">
                        <a:solidFill>
                          <a:srgbClr val="C00000"/>
                        </a:solidFill>
                        <a:latin typeface="+mn-lt"/>
                        <a:ea typeface="+mn-ea"/>
                        <a:cs typeface="+mn-cs"/>
                      </a:endParaRPr>
                    </a:p>
                  </a:txBody>
                  <a:tcPr/>
                </a:tc>
                <a:tc>
                  <a:txBody>
                    <a:bodyPr/>
                    <a:lstStyle/>
                    <a:p>
                      <a:pPr algn="l" rtl="0"/>
                      <a:r>
                        <a:rPr lang="ar-JO" sz="1800" dirty="0"/>
                        <a:t> </a:t>
                      </a:r>
                      <a:r>
                        <a:rPr lang="en-US" sz="1800" dirty="0"/>
                        <a:t>             </a:t>
                      </a:r>
                      <a:r>
                        <a:rPr lang="en-US" sz="1800" dirty="0">
                          <a:solidFill>
                            <a:srgbClr val="00B050"/>
                          </a:solidFill>
                        </a:rPr>
                        <a:t>Encopresis</a:t>
                      </a:r>
                      <a:endParaRPr lang="ar-JO" sz="1800" dirty="0">
                        <a:solidFill>
                          <a:srgbClr val="00B050"/>
                        </a:solidFill>
                      </a:endParaRPr>
                    </a:p>
                  </a:txBody>
                  <a:tcPr/>
                </a:tc>
                <a:extLst>
                  <a:ext uri="{0D108BD9-81ED-4DB2-BD59-A6C34878D82A}">
                    <a16:rowId xmlns:a16="http://schemas.microsoft.com/office/drawing/2014/main" val="10002"/>
                  </a:ext>
                </a:extLst>
              </a:tr>
              <a:tr h="759904">
                <a:tc>
                  <a:txBody>
                    <a:bodyPr/>
                    <a:lstStyle/>
                    <a:p>
                      <a:pPr rtl="1"/>
                      <a:r>
                        <a:rPr lang="en-US" sz="2400" b="1" i="1" u="none" dirty="0">
                          <a:solidFill>
                            <a:schemeClr val="accent1"/>
                          </a:solidFill>
                          <a:latin typeface="+mn-lt"/>
                          <a:ea typeface="+mn-ea"/>
                          <a:cs typeface="+mn-cs"/>
                        </a:rPr>
                        <a:t>None      </a:t>
                      </a:r>
                      <a:r>
                        <a:rPr lang="en-US" sz="2400" b="1" u="none" dirty="0">
                          <a:solidFill>
                            <a:schemeClr val="accent1"/>
                          </a:solidFill>
                          <a:latin typeface="+mn-lt"/>
                          <a:ea typeface="+mn-ea"/>
                          <a:cs typeface="+mn-cs"/>
                        </a:rPr>
                        <a:t>  </a:t>
                      </a:r>
                      <a:endParaRPr lang="ar-JO" sz="2400" b="1" u="none" dirty="0">
                        <a:solidFill>
                          <a:schemeClr val="accent1"/>
                        </a:solidFill>
                        <a:latin typeface="+mn-lt"/>
                        <a:ea typeface="+mn-ea"/>
                        <a:cs typeface="+mn-cs"/>
                      </a:endParaRPr>
                    </a:p>
                  </a:txBody>
                  <a:tcPr/>
                </a:tc>
                <a:tc>
                  <a:txBody>
                    <a:bodyPr/>
                    <a:lstStyle/>
                    <a:p>
                      <a:pPr rtl="1"/>
                      <a:r>
                        <a:rPr lang="en-US" sz="1800" b="1" i="1" dirty="0"/>
                        <a:t>Usual </a:t>
                      </a:r>
                      <a:r>
                        <a:rPr lang="en-US" sz="1800" dirty="0"/>
                        <a:t>           </a:t>
                      </a:r>
                      <a:endParaRPr lang="ar-JO" sz="1800" dirty="0"/>
                    </a:p>
                  </a:txBody>
                  <a:tcPr/>
                </a:tc>
                <a:tc>
                  <a:txBody>
                    <a:bodyPr/>
                    <a:lstStyle/>
                    <a:p>
                      <a:pPr rtl="1"/>
                      <a:r>
                        <a:rPr lang="en-US" sz="1800" dirty="0"/>
                        <a:t> </a:t>
                      </a:r>
                      <a:r>
                        <a:rPr lang="en-US" sz="1800" dirty="0">
                          <a:solidFill>
                            <a:srgbClr val="00B050"/>
                          </a:solidFill>
                        </a:rPr>
                        <a:t>Forced</a:t>
                      </a:r>
                      <a:r>
                        <a:rPr lang="en-US" sz="1800" baseline="0" dirty="0">
                          <a:solidFill>
                            <a:srgbClr val="00B050"/>
                          </a:solidFill>
                        </a:rPr>
                        <a:t> bowel training    </a:t>
                      </a:r>
                      <a:endParaRPr lang="ar-JO" sz="1800" dirty="0">
                        <a:solidFill>
                          <a:srgbClr val="00B050"/>
                        </a:solidFill>
                      </a:endParaRPr>
                    </a:p>
                  </a:txBody>
                  <a:tcPr/>
                </a:tc>
                <a:extLst>
                  <a:ext uri="{0D108BD9-81ED-4DB2-BD59-A6C34878D82A}">
                    <a16:rowId xmlns:a16="http://schemas.microsoft.com/office/drawing/2014/main" val="10003"/>
                  </a:ext>
                </a:extLst>
              </a:tr>
              <a:tr h="799590">
                <a:tc>
                  <a:txBody>
                    <a:bodyPr/>
                    <a:lstStyle/>
                    <a:p>
                      <a:pPr rtl="1"/>
                      <a:r>
                        <a:rPr lang="en-US" sz="2400" b="1" i="1" u="none" dirty="0">
                          <a:solidFill>
                            <a:srgbClr val="C00000"/>
                          </a:solidFill>
                          <a:latin typeface="+mn-lt"/>
                          <a:ea typeface="+mn-ea"/>
                          <a:cs typeface="+mn-cs"/>
                        </a:rPr>
                        <a:t>Small, ribbon-like</a:t>
                      </a:r>
                      <a:endParaRPr lang="ar-JO" sz="2400" b="1" i="1" u="none" dirty="0">
                        <a:solidFill>
                          <a:srgbClr val="C00000"/>
                        </a:solidFill>
                        <a:latin typeface="+mn-lt"/>
                        <a:ea typeface="+mn-ea"/>
                        <a:cs typeface="+mn-cs"/>
                      </a:endParaRPr>
                    </a:p>
                  </a:txBody>
                  <a:tcPr/>
                </a:tc>
                <a:tc>
                  <a:txBody>
                    <a:bodyPr/>
                    <a:lstStyle/>
                    <a:p>
                      <a:pPr rtl="1"/>
                      <a:r>
                        <a:rPr lang="en-US" sz="1800" b="1" i="1" dirty="0"/>
                        <a:t>Very large      </a:t>
                      </a:r>
                      <a:endParaRPr lang="ar-JO" sz="1800" b="1" i="1" dirty="0"/>
                    </a:p>
                  </a:txBody>
                  <a:tcPr/>
                </a:tc>
                <a:tc>
                  <a:txBody>
                    <a:bodyPr/>
                    <a:lstStyle/>
                    <a:p>
                      <a:pPr rtl="1"/>
                      <a:r>
                        <a:rPr lang="en-US" sz="1800" dirty="0"/>
                        <a:t> </a:t>
                      </a:r>
                      <a:r>
                        <a:rPr lang="en-US" sz="1800" dirty="0">
                          <a:solidFill>
                            <a:srgbClr val="00B050"/>
                          </a:solidFill>
                        </a:rPr>
                        <a:t>stool size              </a:t>
                      </a:r>
                      <a:endParaRPr lang="ar-JO" sz="1800" dirty="0">
                        <a:solidFill>
                          <a:srgbClr val="00B050"/>
                        </a:solidFill>
                      </a:endParaRPr>
                    </a:p>
                  </a:txBody>
                  <a:tcPr/>
                </a:tc>
                <a:extLst>
                  <a:ext uri="{0D108BD9-81ED-4DB2-BD59-A6C34878D82A}">
                    <a16:rowId xmlns:a16="http://schemas.microsoft.com/office/drawing/2014/main" val="10004"/>
                  </a:ext>
                </a:extLst>
              </a:tr>
              <a:tr h="759904">
                <a:tc>
                  <a:txBody>
                    <a:bodyPr/>
                    <a:lstStyle/>
                    <a:p>
                      <a:pPr rtl="1"/>
                      <a:r>
                        <a:rPr lang="en-US" sz="2400" b="1" i="1" dirty="0">
                          <a:solidFill>
                            <a:srgbClr val="C00000"/>
                          </a:solidFill>
                        </a:rPr>
                        <a:t>Possible   </a:t>
                      </a:r>
                      <a:r>
                        <a:rPr lang="en-US" sz="2400" dirty="0">
                          <a:solidFill>
                            <a:srgbClr val="C00000"/>
                          </a:solidFill>
                        </a:rPr>
                        <a:t>     </a:t>
                      </a:r>
                      <a:endParaRPr lang="ar-JO" sz="2400" dirty="0">
                        <a:solidFill>
                          <a:srgbClr val="C00000"/>
                        </a:solidFill>
                      </a:endParaRPr>
                    </a:p>
                  </a:txBody>
                  <a:tcPr/>
                </a:tc>
                <a:tc>
                  <a:txBody>
                    <a:bodyPr/>
                    <a:lstStyle/>
                    <a:p>
                      <a:pPr rtl="1"/>
                      <a:r>
                        <a:rPr lang="en-US" sz="2400" b="1" u="none" dirty="0">
                          <a:solidFill>
                            <a:schemeClr val="accent1"/>
                          </a:solidFill>
                          <a:latin typeface="+mn-lt"/>
                          <a:ea typeface="+mn-ea"/>
                          <a:cs typeface="+mn-cs"/>
                        </a:rPr>
                        <a:t>None       </a:t>
                      </a:r>
                      <a:r>
                        <a:rPr lang="en-US" sz="2000" b="1" u="sng" dirty="0">
                          <a:solidFill>
                            <a:srgbClr val="C09B00"/>
                          </a:solidFill>
                          <a:latin typeface="+mn-lt"/>
                          <a:ea typeface="+mn-ea"/>
                          <a:cs typeface="+mn-cs"/>
                        </a:rPr>
                        <a:t> </a:t>
                      </a:r>
                      <a:endParaRPr lang="ar-JO" sz="2000" b="1" u="sng" dirty="0">
                        <a:solidFill>
                          <a:srgbClr val="C09B00"/>
                        </a:solidFill>
                        <a:latin typeface="+mn-lt"/>
                        <a:ea typeface="+mn-ea"/>
                        <a:cs typeface="+mn-cs"/>
                      </a:endParaRPr>
                    </a:p>
                  </a:txBody>
                  <a:tcPr/>
                </a:tc>
                <a:tc>
                  <a:txBody>
                    <a:bodyPr/>
                    <a:lstStyle/>
                    <a:p>
                      <a:pPr rtl="1"/>
                      <a:r>
                        <a:rPr lang="en-US" sz="1800" dirty="0"/>
                        <a:t> </a:t>
                      </a:r>
                      <a:r>
                        <a:rPr lang="en-US" sz="1800" dirty="0">
                          <a:solidFill>
                            <a:srgbClr val="00B050"/>
                          </a:solidFill>
                        </a:rPr>
                        <a:t>enterocolitis       </a:t>
                      </a:r>
                      <a:r>
                        <a:rPr lang="en-US" sz="1800" dirty="0"/>
                        <a:t>    </a:t>
                      </a:r>
                      <a:endParaRPr lang="ar-JO" sz="1800" dirty="0"/>
                    </a:p>
                  </a:txBody>
                  <a:tcPr/>
                </a:tc>
                <a:extLst>
                  <a:ext uri="{0D108BD9-81ED-4DB2-BD59-A6C34878D82A}">
                    <a16:rowId xmlns:a16="http://schemas.microsoft.com/office/drawing/2014/main" val="10005"/>
                  </a:ext>
                </a:extLst>
              </a:tr>
              <a:tr h="759904">
                <a:tc>
                  <a:txBody>
                    <a:bodyPr/>
                    <a:lstStyle/>
                    <a:p>
                      <a:pPr rtl="1"/>
                      <a:r>
                        <a:rPr lang="en-US" sz="1800" b="1" i="1" dirty="0"/>
                        <a:t>Common           </a:t>
                      </a:r>
                      <a:endParaRPr lang="ar-JO" sz="1800" b="1" i="1" dirty="0"/>
                    </a:p>
                  </a:txBody>
                  <a:tcPr/>
                </a:tc>
                <a:tc>
                  <a:txBody>
                    <a:bodyPr/>
                    <a:lstStyle/>
                    <a:p>
                      <a:pPr rtl="1"/>
                      <a:r>
                        <a:rPr lang="en-US" sz="1800" b="1" i="1" dirty="0"/>
                        <a:t>Common  </a:t>
                      </a:r>
                      <a:r>
                        <a:rPr lang="en-US" sz="1800" dirty="0"/>
                        <a:t>     </a:t>
                      </a:r>
                      <a:endParaRPr lang="ar-JO" sz="1800" dirty="0"/>
                    </a:p>
                  </a:txBody>
                  <a:tcPr/>
                </a:tc>
                <a:tc>
                  <a:txBody>
                    <a:bodyPr/>
                    <a:lstStyle/>
                    <a:p>
                      <a:pPr rtl="1"/>
                      <a:r>
                        <a:rPr lang="en-US" sz="1800" baseline="0" dirty="0"/>
                        <a:t> </a:t>
                      </a:r>
                      <a:r>
                        <a:rPr lang="en-US" sz="1800" baseline="0" dirty="0">
                          <a:solidFill>
                            <a:srgbClr val="00B050"/>
                          </a:solidFill>
                        </a:rPr>
                        <a:t>Abdominal pain  </a:t>
                      </a:r>
                      <a:r>
                        <a:rPr lang="en-US" sz="1800" baseline="0" dirty="0"/>
                        <a:t>           </a:t>
                      </a:r>
                      <a:endParaRPr lang="ar-JO" sz="1800" dirty="0"/>
                    </a:p>
                  </a:txBody>
                  <a:tcPr/>
                </a:tc>
                <a:extLst>
                  <a:ext uri="{0D108BD9-81ED-4DB2-BD59-A6C34878D82A}">
                    <a16:rowId xmlns:a16="http://schemas.microsoft.com/office/drawing/2014/main" val="10006"/>
                  </a:ext>
                </a:extLst>
              </a:tr>
              <a:tr h="749494">
                <a:tc>
                  <a:txBody>
                    <a:bodyPr/>
                    <a:lstStyle/>
                    <a:p>
                      <a:pPr rtl="1"/>
                      <a:r>
                        <a:rPr lang="en-US" sz="2400" b="1" i="1" u="none" dirty="0">
                          <a:solidFill>
                            <a:srgbClr val="C00000"/>
                          </a:solidFill>
                          <a:latin typeface="+mn-lt"/>
                          <a:ea typeface="+mn-ea"/>
                          <a:cs typeface="+mn-cs"/>
                        </a:rPr>
                        <a:t>Common</a:t>
                      </a:r>
                      <a:r>
                        <a:rPr lang="en-US" sz="2400" b="1" i="0" u="none" dirty="0">
                          <a:solidFill>
                            <a:srgbClr val="C00000"/>
                          </a:solidFill>
                          <a:latin typeface="+mn-lt"/>
                          <a:ea typeface="+mn-ea"/>
                          <a:cs typeface="+mn-cs"/>
                        </a:rPr>
                        <a:t>      </a:t>
                      </a:r>
                      <a:endParaRPr lang="ar-JO" sz="2400" b="1" i="0" u="none" dirty="0">
                        <a:solidFill>
                          <a:srgbClr val="C00000"/>
                        </a:solidFill>
                        <a:latin typeface="+mn-lt"/>
                        <a:ea typeface="+mn-ea"/>
                        <a:cs typeface="+mn-cs"/>
                      </a:endParaRPr>
                    </a:p>
                  </a:txBody>
                  <a:tcPr/>
                </a:tc>
                <a:tc>
                  <a:txBody>
                    <a:bodyPr/>
                    <a:lstStyle/>
                    <a:p>
                      <a:pPr rtl="1"/>
                      <a:r>
                        <a:rPr lang="en-US" sz="1800" b="1" i="0" dirty="0"/>
                        <a:t>Uncommon    </a:t>
                      </a:r>
                      <a:endParaRPr lang="ar-JO" sz="1800" b="1" i="0" dirty="0"/>
                    </a:p>
                  </a:txBody>
                  <a:tcPr/>
                </a:tc>
                <a:tc>
                  <a:txBody>
                    <a:bodyPr/>
                    <a:lstStyle/>
                    <a:p>
                      <a:pPr rtl="1"/>
                      <a:r>
                        <a:rPr lang="en-US" sz="1800" dirty="0"/>
                        <a:t> </a:t>
                      </a:r>
                      <a:r>
                        <a:rPr lang="en-US" sz="1800" dirty="0">
                          <a:solidFill>
                            <a:srgbClr val="00B050"/>
                          </a:solidFill>
                        </a:rPr>
                        <a:t>FTT </a:t>
                      </a:r>
                      <a:r>
                        <a:rPr lang="en-US" sz="1800" dirty="0"/>
                        <a:t>                 </a:t>
                      </a:r>
                      <a:endParaRPr lang="ar-JO" sz="1800" dirty="0"/>
                    </a:p>
                  </a:txBody>
                  <a:tcPr/>
                </a:tc>
                <a:extLst>
                  <a:ext uri="{0D108BD9-81ED-4DB2-BD59-A6C34878D82A}">
                    <a16:rowId xmlns:a16="http://schemas.microsoft.com/office/drawing/2014/main" val="10007"/>
                  </a:ext>
                </a:extLst>
              </a:tr>
              <a:tr h="759904">
                <a:tc>
                  <a:txBody>
                    <a:bodyPr/>
                    <a:lstStyle/>
                    <a:p>
                      <a:pPr rtl="1"/>
                      <a:r>
                        <a:rPr lang="en-US" sz="2400" b="1" i="1" u="sng" dirty="0">
                          <a:solidFill>
                            <a:srgbClr val="C00000"/>
                          </a:solidFill>
                          <a:latin typeface="+mn-lt"/>
                          <a:ea typeface="+mn-ea"/>
                          <a:cs typeface="+mn-cs"/>
                        </a:rPr>
                        <a:t>Yes</a:t>
                      </a:r>
                      <a:r>
                        <a:rPr lang="en-US" sz="1800" b="1" i="1" dirty="0">
                          <a:solidFill>
                            <a:srgbClr val="C00000"/>
                          </a:solidFill>
                        </a:rPr>
                        <a:t>, </a:t>
                      </a:r>
                      <a:r>
                        <a:rPr lang="en-US" sz="2000" b="1" i="1" u="sng" dirty="0">
                          <a:solidFill>
                            <a:srgbClr val="C00000"/>
                          </a:solidFill>
                          <a:latin typeface="+mn-lt"/>
                          <a:ea typeface="+mn-ea"/>
                          <a:cs typeface="+mn-cs"/>
                        </a:rPr>
                        <a:t>10%</a:t>
                      </a:r>
                      <a:endParaRPr lang="ar-JO" sz="1800" b="1" i="1" dirty="0">
                        <a:solidFill>
                          <a:srgbClr val="C00000"/>
                        </a:solidFill>
                      </a:endParaRPr>
                    </a:p>
                  </a:txBody>
                  <a:tcPr/>
                </a:tc>
                <a:tc>
                  <a:txBody>
                    <a:bodyPr/>
                    <a:lstStyle/>
                    <a:p>
                      <a:pPr rtl="1"/>
                      <a:r>
                        <a:rPr lang="en-US" sz="1800" b="1" i="1" dirty="0"/>
                        <a:t>Variable</a:t>
                      </a:r>
                      <a:r>
                        <a:rPr lang="en-US" sz="1800" dirty="0"/>
                        <a:t>        </a:t>
                      </a:r>
                      <a:endParaRPr lang="ar-JO" sz="1800" dirty="0"/>
                    </a:p>
                  </a:txBody>
                  <a:tcPr/>
                </a:tc>
                <a:tc>
                  <a:txBody>
                    <a:bodyPr/>
                    <a:lstStyle/>
                    <a:p>
                      <a:pPr rtl="1"/>
                      <a:r>
                        <a:rPr lang="en-US" sz="1800" dirty="0">
                          <a:solidFill>
                            <a:srgbClr val="00B050"/>
                          </a:solidFill>
                        </a:rPr>
                        <a:t>Family</a:t>
                      </a:r>
                      <a:r>
                        <a:rPr lang="en-US" sz="1800" baseline="0" dirty="0">
                          <a:solidFill>
                            <a:srgbClr val="00B050"/>
                          </a:solidFill>
                        </a:rPr>
                        <a:t> history</a:t>
                      </a:r>
                      <a:r>
                        <a:rPr lang="en-US" sz="1800" dirty="0">
                          <a:solidFill>
                            <a:srgbClr val="00B050"/>
                          </a:solidFill>
                        </a:rPr>
                        <a:t>              </a:t>
                      </a:r>
                      <a:endParaRPr lang="ar-JO" sz="1800" dirty="0">
                        <a:solidFill>
                          <a:srgbClr val="00B050"/>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6874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453054" y="-395201"/>
            <a:ext cx="7278005" cy="1222201"/>
          </a:xfrm>
        </p:spPr>
        <p:txBody>
          <a:bodyPr>
            <a:normAutofit/>
          </a:bodyPr>
          <a:lstStyle/>
          <a:p>
            <a:pPr algn="ctr" eaLnBrk="1" hangingPunct="1"/>
            <a:r>
              <a:rPr lang="en-US" altLang="en-US" sz="4000" b="1" dirty="0">
                <a:uFillTx/>
                <a:cs typeface="Times New Roman" panose="02020603050405020304" pitchFamily="18" charset="0"/>
              </a:rPr>
              <a:t>Physical  examination</a:t>
            </a:r>
            <a:endParaRPr lang="en-US" altLang="en-US" sz="4000" dirty="0">
              <a:uFillTx/>
              <a:cs typeface="Times New Roman" panose="02020603050405020304" pitchFamily="18" charset="0"/>
            </a:endParaRPr>
          </a:p>
        </p:txBody>
      </p:sp>
      <p:sp>
        <p:nvSpPr>
          <p:cNvPr id="3" name="Content Placeholder 2"/>
          <p:cNvSpPr>
            <a:spLocks noGrp="1"/>
          </p:cNvSpPr>
          <p:nvPr>
            <p:ph idx="1"/>
          </p:nvPr>
        </p:nvSpPr>
        <p:spPr>
          <a:xfrm>
            <a:off x="472011" y="215899"/>
            <a:ext cx="4511911" cy="977901"/>
          </a:xfrm>
        </p:spPr>
        <p:style>
          <a:lnRef idx="2">
            <a:schemeClr val="dk1"/>
          </a:lnRef>
          <a:fillRef idx="1">
            <a:schemeClr val="lt1"/>
          </a:fillRef>
          <a:effectRef idx="0">
            <a:schemeClr val="dk1"/>
          </a:effectRef>
          <a:fontRef idx="minor">
            <a:schemeClr val="dk1"/>
          </a:fontRef>
        </p:style>
        <p:txBody>
          <a:bodyPr rtlCol="1">
            <a:normAutofit fontScale="92500" lnSpcReduction="20000"/>
          </a:bodyPr>
          <a:lstStyle/>
          <a:p>
            <a:pPr algn="l" rtl="0">
              <a:defRPr>
                <a:uFillTx/>
              </a:defRPr>
            </a:pPr>
            <a:r>
              <a:rPr lang="en-US" sz="1800" dirty="0"/>
              <a:t> </a:t>
            </a:r>
            <a:r>
              <a:rPr lang="en-US" sz="1800" b="1" dirty="0">
                <a:solidFill>
                  <a:srgbClr val="7030A0"/>
                </a:solidFill>
              </a:rPr>
              <a:t>General physical examination </a:t>
            </a:r>
            <a:r>
              <a:rPr lang="en-US" sz="1800" dirty="0"/>
              <a:t>: general appearance, vital signs, and </a:t>
            </a:r>
            <a:r>
              <a:rPr lang="en-US" sz="1800" b="1" i="1" u="sng" dirty="0">
                <a:solidFill>
                  <a:schemeClr val="accent2">
                    <a:lumMod val="75000"/>
                  </a:schemeClr>
                </a:solidFill>
              </a:rPr>
              <a:t>assessment of growth </a:t>
            </a:r>
            <a:r>
              <a:rPr lang="en-US" sz="1800" u="sng" dirty="0">
                <a:solidFill>
                  <a:schemeClr val="tx1"/>
                </a:solidFill>
              </a:rPr>
              <a:t>(</a:t>
            </a:r>
            <a:r>
              <a:rPr lang="en-US" sz="1800" dirty="0">
                <a:solidFill>
                  <a:schemeClr val="tx1"/>
                </a:solidFill>
              </a:rPr>
              <a:t>Height and weight should be measured and plotted on growth charts)</a:t>
            </a:r>
            <a:r>
              <a:rPr lang="en-US" sz="1800" u="sng" dirty="0">
                <a:solidFill>
                  <a:schemeClr val="tx1"/>
                </a:solidFill>
              </a:rPr>
              <a:t>  </a:t>
            </a:r>
            <a:r>
              <a:rPr lang="en-US" sz="1800" dirty="0"/>
              <a:t>.</a:t>
            </a:r>
          </a:p>
        </p:txBody>
      </p:sp>
      <p:graphicFrame>
        <p:nvGraphicFramePr>
          <p:cNvPr id="2" name="جدول 1">
            <a:extLst>
              <a:ext uri="{FF2B5EF4-FFF2-40B4-BE49-F238E27FC236}">
                <a16:creationId xmlns:a16="http://schemas.microsoft.com/office/drawing/2014/main" id="{F6A921B6-E4BA-73B1-2B8C-E24E1F342CDB}"/>
              </a:ext>
            </a:extLst>
          </p:cNvPr>
          <p:cNvGraphicFramePr>
            <a:graphicFrameLocks noGrp="1"/>
          </p:cNvGraphicFramePr>
          <p:nvPr/>
        </p:nvGraphicFramePr>
        <p:xfrm>
          <a:off x="345011" y="1359091"/>
          <a:ext cx="5623989" cy="5257610"/>
        </p:xfrm>
        <a:graphic>
          <a:graphicData uri="http://schemas.openxmlformats.org/drawingml/2006/table">
            <a:tbl>
              <a:tblPr/>
              <a:tblGrid>
                <a:gridCol w="5623989">
                  <a:extLst>
                    <a:ext uri="{9D8B030D-6E8A-4147-A177-3AD203B41FA5}">
                      <a16:colId xmlns:a16="http://schemas.microsoft.com/office/drawing/2014/main" val="3935881901"/>
                    </a:ext>
                  </a:extLst>
                </a:gridCol>
              </a:tblGrid>
              <a:tr h="182851">
                <a:tc>
                  <a:txBody>
                    <a:bodyPr/>
                    <a:lstStyle/>
                    <a:p>
                      <a:pPr marL="285750" indent="-285750" algn="l" rtl="0" fontAlgn="t">
                        <a:buFont typeface="Arial" panose="020B0604020202020204" pitchFamily="34" charset="0"/>
                        <a:buChar char="•"/>
                      </a:pPr>
                      <a:r>
                        <a:rPr lang="en-US" sz="1800">
                          <a:effectLst/>
                        </a:rPr>
                        <a:t>Abdominal distension</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815405441"/>
                  </a:ext>
                </a:extLst>
              </a:tr>
              <a:tr h="319989">
                <a:tc>
                  <a:txBody>
                    <a:bodyPr/>
                    <a:lstStyle/>
                    <a:p>
                      <a:pPr marL="285750" indent="-285750" algn="l" rtl="0" fontAlgn="t">
                        <a:buFont typeface="Arial" panose="020B0604020202020204" pitchFamily="34" charset="0"/>
                        <a:buChar char="•"/>
                      </a:pPr>
                      <a:r>
                        <a:rPr lang="en-GB" sz="1800" dirty="0">
                          <a:effectLst/>
                        </a:rPr>
                        <a:t>Pelvic </a:t>
                      </a:r>
                      <a:r>
                        <a:rPr lang="en-US" sz="1800" dirty="0">
                          <a:effectLst/>
                        </a:rPr>
                        <a:t>mass</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713361991"/>
                  </a:ext>
                </a:extLst>
              </a:tr>
              <a:tr h="319989">
                <a:tc>
                  <a:txBody>
                    <a:bodyPr/>
                    <a:lstStyle/>
                    <a:p>
                      <a:pPr marL="285750" indent="-285750" algn="l" rtl="0" fontAlgn="t">
                        <a:buFont typeface="Arial" panose="020B0604020202020204" pitchFamily="34" charset="0"/>
                        <a:buChar char="•"/>
                      </a:pPr>
                      <a:r>
                        <a:rPr lang="en-US" sz="1800" dirty="0">
                          <a:effectLst/>
                        </a:rPr>
                        <a:t>Mass in suprapubic area</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682051271"/>
                  </a:ext>
                </a:extLst>
              </a:tr>
              <a:tr h="319989">
                <a:tc>
                  <a:txBody>
                    <a:bodyPr/>
                    <a:lstStyle/>
                    <a:p>
                      <a:pPr marL="285750" indent="-285750" algn="l" rtl="0" fontAlgn="t">
                        <a:buFont typeface="Arial" panose="020B0604020202020204" pitchFamily="34" charset="0"/>
                        <a:buChar char="•"/>
                      </a:pPr>
                      <a:r>
                        <a:rPr lang="en-GB" sz="1800" dirty="0">
                          <a:effectLst/>
                        </a:rPr>
                        <a:t>Cutaneous changes in the lumbosacral area (dimple, hair tuft, lipoma, or deviation of the gluteal cleft)</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21541910"/>
                  </a:ext>
                </a:extLst>
              </a:tr>
              <a:tr h="319989">
                <a:tc>
                  <a:txBody>
                    <a:bodyPr/>
                    <a:lstStyle/>
                    <a:p>
                      <a:pPr marL="285750" indent="-285750" algn="l" rtl="0" fontAlgn="t">
                        <a:buFont typeface="Arial" panose="020B0604020202020204" pitchFamily="34" charset="0"/>
                        <a:buChar char="•"/>
                      </a:pPr>
                      <a:r>
                        <a:rPr lang="en-US" sz="1800">
                          <a:effectLst/>
                        </a:rPr>
                        <a:t>Soiled underwear (fecal incontinence)</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052560975"/>
                  </a:ext>
                </a:extLst>
              </a:tr>
              <a:tr h="319989">
                <a:tc>
                  <a:txBody>
                    <a:bodyPr/>
                    <a:lstStyle/>
                    <a:p>
                      <a:pPr marL="285750" indent="-285750" algn="l" rtl="0" fontAlgn="t">
                        <a:buFont typeface="Arial" panose="020B0604020202020204" pitchFamily="34" charset="0"/>
                        <a:buChar char="•"/>
                      </a:pPr>
                      <a:r>
                        <a:rPr lang="en-GB" sz="1800">
                          <a:effectLst/>
                        </a:rPr>
                        <a:t>Absent anal wink or cremasteric reflex, decreased lower extremity tone or strength</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25984501"/>
                  </a:ext>
                </a:extLst>
              </a:tr>
              <a:tr h="319989">
                <a:tc>
                  <a:txBody>
                    <a:bodyPr/>
                    <a:lstStyle/>
                    <a:p>
                      <a:pPr marL="285750" indent="-285750" algn="l" rtl="0" fontAlgn="t">
                        <a:buFont typeface="Arial" panose="020B0604020202020204" pitchFamily="34" charset="0"/>
                        <a:buChar char="•"/>
                      </a:pPr>
                      <a:r>
                        <a:rPr lang="en-US" sz="1800">
                          <a:effectLst/>
                        </a:rPr>
                        <a:t>Anal fissure or scarring</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34531580"/>
                  </a:ext>
                </a:extLst>
              </a:tr>
              <a:tr h="182851">
                <a:tc>
                  <a:txBody>
                    <a:bodyPr/>
                    <a:lstStyle/>
                    <a:p>
                      <a:pPr marL="285750" indent="-285750" algn="l" rtl="0" fontAlgn="t">
                        <a:buFont typeface="Arial" panose="020B0604020202020204" pitchFamily="34" charset="0"/>
                        <a:buChar char="•"/>
                      </a:pPr>
                      <a:r>
                        <a:rPr lang="en-GB" sz="1800">
                          <a:effectLst/>
                        </a:rPr>
                        <a:t>Anteriorly displaced anus or perianal fistula</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018820657"/>
                  </a:ext>
                </a:extLst>
              </a:tr>
              <a:tr h="182851">
                <a:tc>
                  <a:txBody>
                    <a:bodyPr/>
                    <a:lstStyle/>
                    <a:p>
                      <a:pPr marL="285750" indent="-285750" algn="l" rtl="0" fontAlgn="t">
                        <a:buFont typeface="Arial" panose="020B0604020202020204" pitchFamily="34" charset="0"/>
                        <a:buChar char="•"/>
                      </a:pPr>
                      <a:r>
                        <a:rPr lang="en-US" sz="1800" dirty="0">
                          <a:effectLst/>
                        </a:rPr>
                        <a:t>Digital rectal examination:</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97349065"/>
                  </a:ext>
                </a:extLst>
              </a:tr>
              <a:tr h="319989">
                <a:tc>
                  <a:txBody>
                    <a:bodyPr/>
                    <a:lstStyle/>
                    <a:p>
                      <a:pPr marL="285750" indent="-285750" algn="l" rtl="0" fontAlgn="t">
                        <a:buFont typeface="Arial" panose="020B0604020202020204" pitchFamily="34" charset="0"/>
                        <a:buChar char="•"/>
                      </a:pPr>
                      <a:r>
                        <a:rPr lang="en-US" sz="1800">
                          <a:effectLst/>
                        </a:rPr>
                        <a:t>Anal sphincter tone</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27751737"/>
                  </a:ext>
                </a:extLst>
              </a:tr>
              <a:tr h="319989">
                <a:tc>
                  <a:txBody>
                    <a:bodyPr/>
                    <a:lstStyle/>
                    <a:p>
                      <a:pPr marL="285750" indent="-285750" algn="l" rtl="0" fontAlgn="t">
                        <a:buFont typeface="Arial" panose="020B0604020202020204" pitchFamily="34" charset="0"/>
                        <a:buChar char="•"/>
                      </a:pPr>
                      <a:r>
                        <a:rPr lang="en-US" sz="1800">
                          <a:effectLst/>
                        </a:rPr>
                        <a:t>Size of rectal vault</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77095078"/>
                  </a:ext>
                </a:extLst>
              </a:tr>
              <a:tr h="594266">
                <a:tc>
                  <a:txBody>
                    <a:bodyPr/>
                    <a:lstStyle/>
                    <a:p>
                      <a:pPr marL="285750" indent="-285750" algn="l" rtl="0" fontAlgn="t">
                        <a:buFont typeface="Arial" panose="020B0604020202020204" pitchFamily="34" charset="0"/>
                        <a:buChar char="•"/>
                      </a:pPr>
                      <a:r>
                        <a:rPr lang="en-GB" sz="1800">
                          <a:effectLst/>
                        </a:rPr>
                        <a:t>Impacted stool (hard or soft)</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50753092"/>
                  </a:ext>
                </a:extLst>
              </a:tr>
              <a:tr h="319989">
                <a:tc>
                  <a:txBody>
                    <a:bodyPr/>
                    <a:lstStyle/>
                    <a:p>
                      <a:pPr marL="285750" indent="-285750" algn="l" rtl="0" fontAlgn="t">
                        <a:buFont typeface="Arial" panose="020B0604020202020204" pitchFamily="34" charset="0"/>
                        <a:buChar char="•"/>
                      </a:pPr>
                      <a:r>
                        <a:rPr lang="en-GB" sz="1800" dirty="0">
                          <a:effectLst/>
                        </a:rPr>
                        <a:t>Explosive expulsion of stool after the examination (squirt sign)</a:t>
                      </a:r>
                    </a:p>
                  </a:txBody>
                  <a:tcPr marL="45713" marR="45713" marT="22856" marB="22856"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48952411"/>
                  </a:ext>
                </a:extLst>
              </a:tr>
            </a:tbl>
          </a:graphicData>
        </a:graphic>
      </p:graphicFrame>
    </p:spTree>
    <p:extLst>
      <p:ext uri="{BB962C8B-B14F-4D97-AF65-F5344CB8AC3E}">
        <p14:creationId xmlns:p14="http://schemas.microsoft.com/office/powerpoint/2010/main" val="37131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02920" y="532244"/>
            <a:ext cx="5818949" cy="1041156"/>
          </a:xfrm>
        </p:spPr>
        <p:txBody>
          <a:bodyPr>
            <a:normAutofit fontScale="90000"/>
          </a:bodyPr>
          <a:lstStyle/>
          <a:p>
            <a:pPr eaLnBrk="1" hangingPunct="1"/>
            <a:r>
              <a:rPr lang="en-US" altLang="en-US" b="1" dirty="0">
                <a:uFillTx/>
                <a:cs typeface="Times New Roman" panose="02020603050405020304" pitchFamily="18" charset="0"/>
              </a:rPr>
              <a:t>Digital anorectal examination</a:t>
            </a:r>
            <a:r>
              <a:rPr lang="en-US" altLang="en-US" dirty="0">
                <a:uFillTx/>
                <a:cs typeface="Times New Roman" panose="02020603050405020304" pitchFamily="18" charset="0"/>
              </a:rPr>
              <a:t> </a:t>
            </a:r>
          </a:p>
        </p:txBody>
      </p:sp>
      <p:sp>
        <p:nvSpPr>
          <p:cNvPr id="5123" name="Content Placeholder 2"/>
          <p:cNvSpPr>
            <a:spLocks noGrp="1"/>
          </p:cNvSpPr>
          <p:nvPr>
            <p:ph idx="1"/>
          </p:nvPr>
        </p:nvSpPr>
        <p:spPr>
          <a:xfrm>
            <a:off x="107723" y="1794745"/>
            <a:ext cx="5988277" cy="428625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457200" lvl="1" indent="0" algn="l" rtl="0">
              <a:lnSpc>
                <a:spcPct val="110000"/>
              </a:lnSpc>
              <a:buNone/>
              <a:defRPr>
                <a:uFillTx/>
              </a:defRPr>
            </a:pPr>
            <a:r>
              <a:rPr lang="en-US" altLang="en-US" sz="2000" dirty="0">
                <a:cs typeface="Arial" panose="020B0604020202020204" pitchFamily="34" charset="0"/>
              </a:rPr>
              <a:t>A digital anorectal examination is </a:t>
            </a:r>
            <a:r>
              <a:rPr lang="en-US" altLang="en-US" sz="2000" b="1" dirty="0">
                <a:cs typeface="Arial" panose="020B0604020202020204" pitchFamily="34" charset="0"/>
              </a:rPr>
              <a:t>not</a:t>
            </a:r>
            <a:r>
              <a:rPr lang="en-US" altLang="en-US" sz="2000" dirty="0">
                <a:cs typeface="Arial" panose="020B0604020202020204" pitchFamily="34" charset="0"/>
              </a:rPr>
              <a:t> routinely necessary for the evaluation of patients with a typical history and symptoms of functional constipation </a:t>
            </a:r>
            <a:r>
              <a:rPr lang="en-US" altLang="en-US" sz="2000" i="1" dirty="0">
                <a:solidFill>
                  <a:schemeClr val="accent2"/>
                </a:solidFill>
                <a:effectLst>
                  <a:outerShdw blurRad="38100" dist="38100" dir="2700000" algn="tl">
                    <a:srgbClr val="000000">
                      <a:alpha val="43137"/>
                    </a:srgbClr>
                  </a:outerShdw>
                </a:effectLst>
                <a:cs typeface="Arial" panose="020B0604020202020204" pitchFamily="34" charset="0"/>
              </a:rPr>
              <a:t>if there is suspicion of organic cause we perform it</a:t>
            </a:r>
            <a:r>
              <a:rPr lang="en-US" altLang="en-US" sz="2000" dirty="0">
                <a:cs typeface="Arial" panose="020B0604020202020204" pitchFamily="34" charset="0"/>
              </a:rPr>
              <a:t>. </a:t>
            </a:r>
            <a:r>
              <a:rPr lang="en-US" sz="2000" b="1" u="sng" dirty="0">
                <a:solidFill>
                  <a:srgbClr val="FF0000"/>
                </a:solidFill>
                <a:effectLst>
                  <a:outerShdw blurRad="38100" dist="38100" dir="2700000" algn="tl">
                    <a:srgbClr val="000000">
                      <a:alpha val="43137"/>
                    </a:srgbClr>
                  </a:outerShdw>
                </a:effectLst>
                <a:cs typeface="Arial" pitchFamily="34" charset="0"/>
              </a:rPr>
              <a:t>Inspection</a:t>
            </a:r>
            <a:r>
              <a:rPr lang="en-US" sz="2000" u="sng" dirty="0">
                <a:solidFill>
                  <a:srgbClr val="FF0000"/>
                </a:solidFill>
                <a:effectLst>
                  <a:outerShdw blurRad="38100" dist="38100" dir="2700000" algn="tl">
                    <a:srgbClr val="000000">
                      <a:alpha val="43137"/>
                    </a:srgbClr>
                  </a:outerShdw>
                </a:effectLst>
                <a:cs typeface="Arial" pitchFamily="34" charset="0"/>
              </a:rPr>
              <a:t>:</a:t>
            </a:r>
            <a:r>
              <a:rPr lang="en-US" sz="2000" dirty="0">
                <a:solidFill>
                  <a:srgbClr val="FF0000"/>
                </a:solidFill>
                <a:effectLst>
                  <a:outerShdw blurRad="38100" dist="38100" dir="2700000" algn="tl">
                    <a:srgbClr val="000000">
                      <a:alpha val="43137"/>
                    </a:srgbClr>
                  </a:outerShdw>
                </a:effectLst>
                <a:cs typeface="Arial" pitchFamily="34" charset="0"/>
              </a:rPr>
              <a:t> anal </a:t>
            </a:r>
            <a:r>
              <a:rPr lang="en-US" sz="2000" dirty="0">
                <a:solidFill>
                  <a:srgbClr val="FF0000"/>
                </a:solidFill>
                <a:effectLst>
                  <a:outerShdw blurRad="38100" dist="38100" dir="2700000" algn="tl">
                    <a:srgbClr val="000000">
                      <a:alpha val="43137"/>
                    </a:srgbClr>
                  </a:outerShdw>
                </a:effectLst>
              </a:rPr>
              <a:t>fissure</a:t>
            </a:r>
            <a:r>
              <a:rPr lang="en-US" sz="2000" dirty="0">
                <a:solidFill>
                  <a:srgbClr val="FF0000"/>
                </a:solidFill>
                <a:effectLst>
                  <a:outerShdw blurRad="38100" dist="38100" dir="2700000" algn="tl">
                    <a:srgbClr val="000000">
                      <a:alpha val="43137"/>
                    </a:srgbClr>
                  </a:outerShdw>
                </a:effectLst>
                <a:cs typeface="Arial" pitchFamily="34" charset="0"/>
              </a:rPr>
              <a:t> , </a:t>
            </a:r>
            <a:r>
              <a:rPr lang="en-US" sz="2000" dirty="0">
                <a:solidFill>
                  <a:srgbClr val="FF0000"/>
                </a:solidFill>
                <a:effectLst>
                  <a:outerShdw blurRad="38100" dist="38100" dir="2700000" algn="tl">
                    <a:srgbClr val="000000">
                      <a:alpha val="43137"/>
                    </a:srgbClr>
                  </a:outerShdw>
                </a:effectLst>
              </a:rPr>
              <a:t>fistula</a:t>
            </a:r>
            <a:r>
              <a:rPr lang="en-US" sz="2000" dirty="0">
                <a:solidFill>
                  <a:srgbClr val="FF0000"/>
                </a:solidFill>
                <a:effectLst>
                  <a:outerShdw blurRad="38100" dist="38100" dir="2700000" algn="tl">
                    <a:srgbClr val="000000">
                      <a:alpha val="43137"/>
                    </a:srgbClr>
                  </a:outerShdw>
                </a:effectLst>
                <a:cs typeface="Arial" pitchFamily="34" charset="0"/>
              </a:rPr>
              <a:t> ,</a:t>
            </a:r>
            <a:r>
              <a:rPr lang="en-US" sz="2000" dirty="0">
                <a:solidFill>
                  <a:srgbClr val="FF0000"/>
                </a:solidFill>
                <a:effectLst>
                  <a:outerShdw blurRad="38100" dist="38100" dir="2700000" algn="tl">
                    <a:srgbClr val="000000">
                      <a:alpha val="43137"/>
                    </a:srgbClr>
                  </a:outerShdw>
                </a:effectLst>
              </a:rPr>
              <a:t> perianal inflammation,  hemorrhoids, ulcers, strictures, skin tags</a:t>
            </a:r>
          </a:p>
          <a:p>
            <a:pPr algn="l" rtl="0" eaLnBrk="1" hangingPunct="1">
              <a:lnSpc>
                <a:spcPct val="100000"/>
              </a:lnSpc>
              <a:defRPr>
                <a:uFillTx/>
              </a:defRPr>
            </a:pPr>
            <a:r>
              <a:rPr lang="en-US" dirty="0">
                <a:cs typeface="Arial" pitchFamily="34" charset="0"/>
              </a:rPr>
              <a:t> </a:t>
            </a:r>
            <a:r>
              <a:rPr lang="en-US" b="1" u="sng" dirty="0">
                <a:effectLst>
                  <a:outerShdw blurRad="38100" dist="38100" dir="2700000" algn="tl">
                    <a:srgbClr val="000000">
                      <a:alpha val="43137"/>
                    </a:srgbClr>
                  </a:outerShdw>
                </a:effectLst>
                <a:cs typeface="Arial" pitchFamily="34" charset="0"/>
              </a:rPr>
              <a:t>Other aspects accessed in DRE:  </a:t>
            </a:r>
            <a:r>
              <a:rPr lang="en-US" b="1" u="sng" dirty="0">
                <a:solidFill>
                  <a:srgbClr val="7030A0"/>
                </a:solidFill>
                <a:cs typeface="Arial" pitchFamily="34" charset="0"/>
              </a:rPr>
              <a:t>Anterior </a:t>
            </a:r>
            <a:r>
              <a:rPr lang="en-US" b="1" u="sng" dirty="0">
                <a:solidFill>
                  <a:srgbClr val="7030A0"/>
                </a:solidFill>
              </a:rPr>
              <a:t>displaced</a:t>
            </a:r>
            <a:r>
              <a:rPr lang="en-US" b="1" u="sng" dirty="0">
                <a:solidFill>
                  <a:srgbClr val="7030A0"/>
                </a:solidFill>
                <a:cs typeface="Arial" pitchFamily="34" charset="0"/>
              </a:rPr>
              <a:t> anus </a:t>
            </a:r>
            <a:r>
              <a:rPr lang="en-US" dirty="0">
                <a:cs typeface="Arial" pitchFamily="34" charset="0"/>
              </a:rPr>
              <a:t>(halfway between the posterior </a:t>
            </a:r>
            <a:r>
              <a:rPr lang="en-US" dirty="0" err="1">
                <a:cs typeface="Arial" pitchFamily="34" charset="0"/>
              </a:rPr>
              <a:t>fourchette</a:t>
            </a:r>
            <a:r>
              <a:rPr lang="en-US" dirty="0">
                <a:cs typeface="Arial" pitchFamily="34" charset="0"/>
              </a:rPr>
              <a:t> and the tip of the coccyx), </a:t>
            </a:r>
            <a:r>
              <a:rPr lang="en-US" b="1" u="sng" dirty="0">
                <a:solidFill>
                  <a:srgbClr val="7030A0"/>
                </a:solidFill>
                <a:cs typeface="Arial" pitchFamily="34" charset="0"/>
              </a:rPr>
              <a:t>Anal sphincter </a:t>
            </a:r>
            <a:r>
              <a:rPr lang="en-US" b="1" u="sng" dirty="0">
                <a:solidFill>
                  <a:srgbClr val="7030A0"/>
                </a:solidFill>
              </a:rPr>
              <a:t>tone</a:t>
            </a:r>
            <a:r>
              <a:rPr lang="en-US" dirty="0">
                <a:cs typeface="Arial" pitchFamily="34" charset="0"/>
              </a:rPr>
              <a:t> , </a:t>
            </a:r>
            <a:r>
              <a:rPr lang="en-US" b="1" u="sng" dirty="0">
                <a:solidFill>
                  <a:srgbClr val="7030A0"/>
                </a:solidFill>
                <a:effectLst>
                  <a:outerShdw blurRad="38100" dist="38100" dir="2700000" algn="tl">
                    <a:srgbClr val="000000">
                      <a:alpha val="43137"/>
                    </a:srgbClr>
                  </a:outerShdw>
                </a:effectLst>
              </a:rPr>
              <a:t>Size</a:t>
            </a:r>
            <a:r>
              <a:rPr lang="en-US" b="1" u="sng" dirty="0">
                <a:solidFill>
                  <a:srgbClr val="7030A0"/>
                </a:solidFill>
                <a:effectLst>
                  <a:outerShdw blurRad="38100" dist="38100" dir="2700000" algn="tl">
                    <a:srgbClr val="000000">
                      <a:alpha val="43137"/>
                    </a:srgbClr>
                  </a:outerShdw>
                </a:effectLst>
                <a:cs typeface="Arial" pitchFamily="34" charset="0"/>
              </a:rPr>
              <a:t> of rectal vault</a:t>
            </a:r>
            <a:r>
              <a:rPr lang="en-US" dirty="0">
                <a:cs typeface="Arial" pitchFamily="34" charset="0"/>
              </a:rPr>
              <a:t> , </a:t>
            </a:r>
            <a:r>
              <a:rPr lang="en-US" b="1" u="sng" dirty="0">
                <a:solidFill>
                  <a:srgbClr val="7030A0"/>
                </a:solidFill>
              </a:rPr>
              <a:t>Impacted</a:t>
            </a:r>
            <a:r>
              <a:rPr lang="en-US" b="1" u="sng" dirty="0">
                <a:solidFill>
                  <a:srgbClr val="7030A0"/>
                </a:solidFill>
                <a:cs typeface="Arial" pitchFamily="34" charset="0"/>
              </a:rPr>
              <a:t> stool </a:t>
            </a:r>
            <a:r>
              <a:rPr lang="en-US" dirty="0">
                <a:cs typeface="Arial" pitchFamily="34" charset="0"/>
              </a:rPr>
              <a:t>(hard or soft)</a:t>
            </a:r>
          </a:p>
          <a:p>
            <a:pPr algn="l" rtl="0" eaLnBrk="1" hangingPunct="1">
              <a:lnSpc>
                <a:spcPct val="100000"/>
              </a:lnSpc>
              <a:defRPr>
                <a:uFillTx/>
              </a:defRPr>
            </a:pPr>
            <a:r>
              <a:rPr lang="en-US" b="1" dirty="0">
                <a:solidFill>
                  <a:srgbClr val="7030A0"/>
                </a:solidFill>
                <a:effectLst>
                  <a:outerShdw blurRad="38100" dist="38100" dir="2700000" algn="tl">
                    <a:srgbClr val="000000">
                      <a:alpha val="43137"/>
                    </a:srgbClr>
                  </a:outerShdw>
                </a:effectLst>
                <a:cs typeface="Arial" pitchFamily="34" charset="0"/>
              </a:rPr>
              <a:t>Explosive expulsion of stool after the examination </a:t>
            </a:r>
            <a:r>
              <a:rPr lang="en-US" dirty="0">
                <a:cs typeface="Arial" pitchFamily="34" charset="0"/>
              </a:rPr>
              <a:t>(</a:t>
            </a:r>
            <a:r>
              <a:rPr lang="en-US" b="1" u="sng" dirty="0">
                <a:solidFill>
                  <a:srgbClr val="C09B00"/>
                </a:solidFill>
              </a:rPr>
              <a:t>squirt</a:t>
            </a:r>
            <a:r>
              <a:rPr lang="en-US" dirty="0">
                <a:cs typeface="Arial" pitchFamily="34" charset="0"/>
              </a:rPr>
              <a:t> </a:t>
            </a:r>
            <a:r>
              <a:rPr lang="en-US" b="1" u="sng" dirty="0">
                <a:solidFill>
                  <a:srgbClr val="C09B00"/>
                </a:solidFill>
              </a:rPr>
              <a:t>sign</a:t>
            </a:r>
            <a:r>
              <a:rPr lang="en-US" dirty="0">
                <a:cs typeface="Arial" pitchFamily="34" charset="0"/>
              </a:rPr>
              <a:t>) </a:t>
            </a:r>
          </a:p>
          <a:p>
            <a:pPr algn="l" rtl="0" eaLnBrk="1" hangingPunct="1">
              <a:defRPr>
                <a:uFillTx/>
              </a:defRPr>
            </a:pPr>
            <a:endParaRPr lang="en-US" dirty="0">
              <a:cs typeface="Arial" pitchFamily="34" charset="0"/>
            </a:endParaRPr>
          </a:p>
        </p:txBody>
      </p:sp>
      <p:pic>
        <p:nvPicPr>
          <p:cNvPr id="2" name="صورة 1">
            <a:extLst>
              <a:ext uri="{FF2B5EF4-FFF2-40B4-BE49-F238E27FC236}">
                <a16:creationId xmlns:a16="http://schemas.microsoft.com/office/drawing/2014/main" id="{492E6E07-C494-EA4D-5021-C2701A379AB2}"/>
              </a:ext>
            </a:extLst>
          </p:cNvPr>
          <p:cNvPicPr>
            <a:picLocks noChangeAspect="1"/>
          </p:cNvPicPr>
          <p:nvPr/>
        </p:nvPicPr>
        <p:blipFill>
          <a:blip r:embed="rId3"/>
          <a:stretch>
            <a:fillRect/>
          </a:stretch>
        </p:blipFill>
        <p:spPr>
          <a:xfrm>
            <a:off x="6461760" y="2188494"/>
            <a:ext cx="5622517" cy="248101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56276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21499" y="148816"/>
            <a:ext cx="10058400" cy="464959"/>
          </a:xfrm>
        </p:spPr>
        <p:txBody>
          <a:bodyPr>
            <a:normAutofit fontScale="90000"/>
          </a:bodyPr>
          <a:lstStyle/>
          <a:p>
            <a:pPr algn="ctr" eaLnBrk="1" hangingPunct="1"/>
            <a:r>
              <a:rPr lang="en-US" altLang="en-US" b="1" dirty="0">
                <a:solidFill>
                  <a:srgbClr val="7030A0"/>
                </a:solidFill>
                <a:uFillTx/>
                <a:cs typeface="Times New Roman" panose="02020603050405020304" pitchFamily="18" charset="0"/>
              </a:rPr>
              <a:t>Investigations </a:t>
            </a:r>
          </a:p>
        </p:txBody>
      </p:sp>
      <p:sp>
        <p:nvSpPr>
          <p:cNvPr id="3" name="Content Placeholder 2"/>
          <p:cNvSpPr>
            <a:spLocks noGrp="1"/>
          </p:cNvSpPr>
          <p:nvPr>
            <p:ph idx="1"/>
          </p:nvPr>
        </p:nvSpPr>
        <p:spPr>
          <a:xfrm>
            <a:off x="420874" y="739034"/>
            <a:ext cx="10431853" cy="4996747"/>
          </a:xfrm>
        </p:spPr>
        <p:txBody>
          <a:bodyPr rtlCol="1">
            <a:normAutofit/>
          </a:bodyPr>
          <a:lstStyle/>
          <a:p>
            <a:pPr algn="l" rtl="0">
              <a:defRPr>
                <a:uFillTx/>
              </a:defRPr>
            </a:pPr>
            <a:r>
              <a:rPr lang="en-US" dirty="0"/>
              <a:t> </a:t>
            </a:r>
            <a:r>
              <a:rPr lang="en-US" sz="2800" dirty="0"/>
              <a:t>In most cases, </a:t>
            </a:r>
            <a:r>
              <a:rPr lang="en-US" sz="2800" dirty="0">
                <a:solidFill>
                  <a:srgbClr val="FF0000"/>
                </a:solidFill>
              </a:rPr>
              <a:t>organic causes </a:t>
            </a:r>
            <a:r>
              <a:rPr lang="en-US" sz="2800" dirty="0"/>
              <a:t>of constipation can be excluded on the basis of a </a:t>
            </a:r>
            <a:r>
              <a:rPr lang="en-US" sz="2800" u="sng" dirty="0">
                <a:solidFill>
                  <a:srgbClr val="FF0066"/>
                </a:solidFill>
              </a:rPr>
              <a:t>careful history and physical examination. </a:t>
            </a:r>
          </a:p>
          <a:p>
            <a:pPr algn="l" rtl="0">
              <a:defRPr>
                <a:uFillTx/>
              </a:defRPr>
            </a:pPr>
            <a:r>
              <a:rPr lang="en-US" sz="2800" dirty="0"/>
              <a:t>If </a:t>
            </a:r>
            <a:r>
              <a:rPr lang="en-US" sz="2800" b="1" dirty="0"/>
              <a:t>warning signs </a:t>
            </a:r>
            <a:r>
              <a:rPr lang="en-US" sz="2800" dirty="0"/>
              <a:t>of possible organic constipation are present, </a:t>
            </a:r>
            <a:r>
              <a:rPr lang="en-US" sz="2800" b="1" dirty="0">
                <a:solidFill>
                  <a:srgbClr val="0070C0"/>
                </a:solidFill>
              </a:rPr>
              <a:t>focused laboratory </a:t>
            </a:r>
            <a:r>
              <a:rPr lang="en-US" sz="2800" dirty="0"/>
              <a:t>and </a:t>
            </a:r>
            <a:r>
              <a:rPr lang="en-US" sz="2800" b="1" dirty="0">
                <a:solidFill>
                  <a:srgbClr val="0070C0"/>
                </a:solidFill>
              </a:rPr>
              <a:t>radiographic testing</a:t>
            </a:r>
            <a:r>
              <a:rPr lang="en-US" sz="2800" dirty="0"/>
              <a:t> should be performed.</a:t>
            </a:r>
          </a:p>
          <a:p>
            <a:pPr algn="l" rtl="0">
              <a:defRPr>
                <a:uFillTx/>
              </a:defRPr>
            </a:pPr>
            <a:r>
              <a:rPr lang="en-US" sz="2800" dirty="0"/>
              <a:t> In addition, these tests may be appropriate for patients who </a:t>
            </a:r>
            <a:r>
              <a:rPr lang="en-US" sz="2800" b="1" dirty="0">
                <a:solidFill>
                  <a:srgbClr val="0000FF"/>
                </a:solidFill>
              </a:rPr>
              <a:t>fail to respond </a:t>
            </a:r>
            <a:r>
              <a:rPr lang="en-US" sz="2800" dirty="0"/>
              <a:t>to a well-conceived and carefully administered intervention program, including </a:t>
            </a:r>
            <a:r>
              <a:rPr lang="en-US" sz="2800" dirty="0" err="1"/>
              <a:t>disimpaction</a:t>
            </a:r>
            <a:r>
              <a:rPr lang="en-US" sz="2800" dirty="0"/>
              <a:t>, frequent and effective use of laxatives, and behavioral management.</a:t>
            </a:r>
          </a:p>
        </p:txBody>
      </p:sp>
    </p:spTree>
    <p:extLst>
      <p:ext uri="{BB962C8B-B14F-4D97-AF65-F5344CB8AC3E}">
        <p14:creationId xmlns:p14="http://schemas.microsoft.com/office/powerpoint/2010/main" val="422058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itle 1"/>
          <p:cNvSpPr txBox="1">
            <a:spLocks noGrp="1"/>
          </p:cNvSpPr>
          <p:nvPr>
            <p:ph type="title"/>
          </p:nvPr>
        </p:nvSpPr>
        <p:spPr>
          <a:xfrm>
            <a:off x="-1719811" y="248851"/>
            <a:ext cx="10058401" cy="1450757"/>
          </a:xfrm>
          <a:prstGeom prst="rect">
            <a:avLst/>
          </a:prstGeom>
        </p:spPr>
        <p:txBody>
          <a:bodyPr/>
          <a:lstStyle>
            <a:lvl1pPr>
              <a:defRPr spc="-100">
                <a:solidFill>
                  <a:srgbClr val="7030A0"/>
                </a:solidFill>
              </a:defRPr>
            </a:lvl1pPr>
          </a:lstStyle>
          <a:p>
            <a:pPr rtl="0">
              <a:defRPr/>
            </a:pPr>
            <a:r>
              <a:rPr dirty="0"/>
              <a:t>Investigations </a:t>
            </a:r>
          </a:p>
        </p:txBody>
      </p:sp>
      <p:sp>
        <p:nvSpPr>
          <p:cNvPr id="463" name="Content Placeholder 5"/>
          <p:cNvSpPr txBox="1">
            <a:spLocks noGrp="1"/>
          </p:cNvSpPr>
          <p:nvPr>
            <p:ph type="body" sz="quarter" idx="1"/>
          </p:nvPr>
        </p:nvSpPr>
        <p:spPr>
          <a:xfrm>
            <a:off x="6590111" y="1321912"/>
            <a:ext cx="4219576" cy="1296988"/>
          </a:xfrm>
          <a:prstGeom prst="rect">
            <a:avLst/>
          </a:prstGeom>
          <a:gradFill>
            <a:gsLst>
              <a:gs pos="0">
                <a:srgbClr val="B8A29B"/>
              </a:gs>
              <a:gs pos="45000">
                <a:srgbClr val="C3B0AB"/>
              </a:gs>
              <a:gs pos="100000">
                <a:srgbClr val="CBB8B2"/>
              </a:gs>
            </a:gsLst>
            <a:path path="circle">
              <a:fillToRect l="37721" t="-19636" r="62278" b="119636"/>
            </a:path>
          </a:gradFill>
          <a:ln>
            <a:solidFill>
              <a:srgbClr val="865640"/>
            </a:solidFill>
            <a:round/>
          </a:ln>
        </p:spPr>
        <p:txBody>
          <a:bodyPr anchor="ctr"/>
          <a:lstStyle/>
          <a:p>
            <a:pPr marL="0" indent="0" algn="ctr" defTabSz="621791" rtl="0">
              <a:lnSpc>
                <a:spcPct val="81000"/>
              </a:lnSpc>
              <a:spcBef>
                <a:spcPts val="800"/>
              </a:spcBef>
              <a:buSzTx/>
              <a:buNone/>
              <a:defRPr sz="2720" b="1">
                <a:solidFill>
                  <a:srgbClr val="000000"/>
                </a:solidFill>
              </a:defRPr>
            </a:pPr>
            <a:endParaRPr/>
          </a:p>
          <a:p>
            <a:pPr marL="0" indent="0" algn="ctr" defTabSz="621791" rtl="0">
              <a:lnSpc>
                <a:spcPct val="81000"/>
              </a:lnSpc>
              <a:spcBef>
                <a:spcPts val="800"/>
              </a:spcBef>
              <a:buSzTx/>
              <a:buNone/>
              <a:defRPr sz="2720" b="1">
                <a:solidFill>
                  <a:srgbClr val="000000"/>
                </a:solidFill>
              </a:defRPr>
            </a:pPr>
            <a:r>
              <a:t>Imaging </a:t>
            </a:r>
          </a:p>
        </p:txBody>
      </p:sp>
      <p:grpSp>
        <p:nvGrpSpPr>
          <p:cNvPr id="466" name="Content Placeholder 5"/>
          <p:cNvGrpSpPr/>
          <p:nvPr/>
        </p:nvGrpSpPr>
        <p:grpSpPr>
          <a:xfrm>
            <a:off x="6588921" y="2772668"/>
            <a:ext cx="4220767" cy="1296989"/>
            <a:chOff x="0" y="0"/>
            <a:chExt cx="4220766" cy="1296987"/>
          </a:xfrm>
        </p:grpSpPr>
        <p:sp>
          <p:nvSpPr>
            <p:cNvPr id="464" name="Rectangle"/>
            <p:cNvSpPr/>
            <p:nvPr/>
          </p:nvSpPr>
          <p:spPr>
            <a:xfrm>
              <a:off x="-1" y="0"/>
              <a:ext cx="4220768" cy="1296988"/>
            </a:xfrm>
            <a:prstGeom prst="rect">
              <a:avLst/>
            </a:prstGeom>
            <a:gradFill flip="none" rotWithShape="1">
              <a:gsLst>
                <a:gs pos="0">
                  <a:srgbClr val="B8A29B"/>
                </a:gs>
                <a:gs pos="45000">
                  <a:srgbClr val="C3B0AB"/>
                </a:gs>
                <a:gs pos="100000">
                  <a:srgbClr val="CBB8B2"/>
                </a:gs>
              </a:gsLst>
              <a:path path="circle">
                <a:fillToRect l="37721" t="-19636" r="62278" b="119636"/>
              </a:path>
            </a:gradFill>
            <a:ln w="12700" cap="flat">
              <a:solidFill>
                <a:srgbClr val="865640"/>
              </a:solidFill>
              <a:prstDash val="solid"/>
              <a:round/>
            </a:ln>
            <a:effectLst/>
          </p:spPr>
          <p:txBody>
            <a:bodyPr wrap="square" lIns="45719" tIns="45719" rIns="45719" bIns="45719" numCol="1" anchor="ctr">
              <a:noAutofit/>
            </a:bodyPr>
            <a:lstStyle/>
            <a:p>
              <a:pPr algn="ctr">
                <a:spcBef>
                  <a:spcPts val="700"/>
                </a:spcBef>
                <a:defRPr sz="4000" b="1"/>
              </a:pPr>
              <a:endParaRPr/>
            </a:p>
          </p:txBody>
        </p:sp>
        <p:sp>
          <p:nvSpPr>
            <p:cNvPr id="465" name="Laboratory tests"/>
            <p:cNvSpPr txBox="1"/>
            <p:nvPr/>
          </p:nvSpPr>
          <p:spPr>
            <a:xfrm>
              <a:off x="52069" y="347682"/>
              <a:ext cx="4116627" cy="601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ctr">
                <a:spcBef>
                  <a:spcPts val="900"/>
                </a:spcBef>
                <a:defRPr sz="4000" b="1"/>
              </a:pPr>
              <a:r>
                <a:t>Laboratory tests</a:t>
              </a:r>
              <a:r>
                <a:rPr b="0"/>
                <a:t> </a:t>
              </a:r>
            </a:p>
          </p:txBody>
        </p:sp>
      </p:grpSp>
      <p:grpSp>
        <p:nvGrpSpPr>
          <p:cNvPr id="469" name="Content Placeholder 5"/>
          <p:cNvGrpSpPr/>
          <p:nvPr/>
        </p:nvGrpSpPr>
        <p:grpSpPr>
          <a:xfrm>
            <a:off x="6588921" y="4223427"/>
            <a:ext cx="4220767" cy="1295401"/>
            <a:chOff x="0" y="0"/>
            <a:chExt cx="4220766" cy="1295400"/>
          </a:xfrm>
        </p:grpSpPr>
        <p:sp>
          <p:nvSpPr>
            <p:cNvPr id="467" name="Rectangle"/>
            <p:cNvSpPr/>
            <p:nvPr/>
          </p:nvSpPr>
          <p:spPr>
            <a:xfrm>
              <a:off x="-1" y="0"/>
              <a:ext cx="4220768" cy="1295400"/>
            </a:xfrm>
            <a:prstGeom prst="rect">
              <a:avLst/>
            </a:prstGeom>
            <a:gradFill flip="none" rotWithShape="1">
              <a:gsLst>
                <a:gs pos="0">
                  <a:srgbClr val="B8A29B"/>
                </a:gs>
                <a:gs pos="45000">
                  <a:srgbClr val="C3B0AB"/>
                </a:gs>
                <a:gs pos="100000">
                  <a:srgbClr val="CBB8B2"/>
                </a:gs>
              </a:gsLst>
              <a:path path="circle">
                <a:fillToRect l="37721" t="-19636" r="62278" b="119636"/>
              </a:path>
            </a:gradFill>
            <a:ln w="12700" cap="flat">
              <a:solidFill>
                <a:srgbClr val="865640"/>
              </a:solidFill>
              <a:prstDash val="solid"/>
              <a:round/>
            </a:ln>
            <a:effectLst/>
          </p:spPr>
          <p:txBody>
            <a:bodyPr wrap="square" lIns="45719" tIns="45719" rIns="45719" bIns="45719" numCol="1" anchor="ctr">
              <a:noAutofit/>
            </a:bodyPr>
            <a:lstStyle/>
            <a:p>
              <a:pPr algn="ctr">
                <a:spcBef>
                  <a:spcPts val="700"/>
                </a:spcBef>
                <a:defRPr sz="3200">
                  <a:solidFill>
                    <a:srgbClr val="FFFFFF"/>
                  </a:solidFill>
                </a:defRPr>
              </a:pPr>
              <a:endParaRPr/>
            </a:p>
          </p:txBody>
        </p:sp>
        <p:sp>
          <p:nvSpPr>
            <p:cNvPr id="468" name="Motility testing"/>
            <p:cNvSpPr txBox="1"/>
            <p:nvPr/>
          </p:nvSpPr>
          <p:spPr>
            <a:xfrm>
              <a:off x="52069" y="346888"/>
              <a:ext cx="4116627" cy="6016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900"/>
                </a:spcBef>
                <a:defRPr sz="4000" b="1"/>
              </a:lvl1pPr>
            </a:lstStyle>
            <a:p>
              <a:r>
                <a:t>Motility testing</a:t>
              </a:r>
            </a:p>
          </p:txBody>
        </p:sp>
      </p:grpSp>
    </p:spTree>
    <p:extLst>
      <p:ext uri="{BB962C8B-B14F-4D97-AF65-F5344CB8AC3E}">
        <p14:creationId xmlns:p14="http://schemas.microsoft.com/office/powerpoint/2010/main" val="228599153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itle 1"/>
          <p:cNvSpPr txBox="1">
            <a:spLocks noGrp="1"/>
          </p:cNvSpPr>
          <p:nvPr>
            <p:ph type="title"/>
          </p:nvPr>
        </p:nvSpPr>
        <p:spPr>
          <a:prstGeom prst="rect">
            <a:avLst/>
          </a:prstGeom>
        </p:spPr>
        <p:txBody>
          <a:bodyPr/>
          <a:lstStyle/>
          <a:p>
            <a:pPr algn="ctr" rtl="0">
              <a:defRPr spc="-100">
                <a:solidFill>
                  <a:srgbClr val="7030A0"/>
                </a:solidFill>
              </a:defRPr>
            </a:pPr>
            <a:r>
              <a:t>Imaging</a:t>
            </a:r>
            <a:br/>
            <a:endParaRPr/>
          </a:p>
        </p:txBody>
      </p:sp>
      <p:sp>
        <p:nvSpPr>
          <p:cNvPr id="472" name="Content Placeholder 2"/>
          <p:cNvSpPr txBox="1">
            <a:spLocks noGrp="1"/>
          </p:cNvSpPr>
          <p:nvPr>
            <p:ph type="body" sz="half" idx="1"/>
          </p:nvPr>
        </p:nvSpPr>
        <p:spPr>
          <a:xfrm>
            <a:off x="1097280" y="1857374"/>
            <a:ext cx="5217796" cy="4562703"/>
          </a:xfrm>
          <a:prstGeom prst="rect">
            <a:avLst/>
          </a:prstGeom>
        </p:spPr>
        <p:txBody>
          <a:bodyPr/>
          <a:lstStyle/>
          <a:p>
            <a:pPr marL="0" indent="0" algn="l" rtl="0">
              <a:buSzTx/>
              <a:buNone/>
              <a:defRPr sz="2800" b="1" u="sng">
                <a:solidFill>
                  <a:srgbClr val="4A5242"/>
                </a:solidFill>
              </a:defRPr>
            </a:pPr>
            <a:r>
              <a:t> Abdominal radiograph:</a:t>
            </a:r>
          </a:p>
          <a:p>
            <a:pPr marL="0" indent="0" algn="l" rtl="0">
              <a:buSzTx/>
              <a:buNone/>
              <a:defRPr/>
            </a:pPr>
            <a:r>
              <a:t> </a:t>
            </a:r>
            <a:r>
              <a:rPr sz="2400">
                <a:solidFill>
                  <a:srgbClr val="FF0000"/>
                </a:solidFill>
              </a:rPr>
              <a:t>A plain abdominal radiograph is not indicated for the routine evaluation of functional constipation</a:t>
            </a:r>
          </a:p>
          <a:p>
            <a:pPr marL="0" indent="0" algn="l" rtl="0">
              <a:buSzTx/>
              <a:buNone/>
              <a:defRPr sz="2400" b="1">
                <a:solidFill>
                  <a:srgbClr val="FF0000"/>
                </a:solidFill>
              </a:defRPr>
            </a:pPr>
            <a:r>
              <a:t>Indications:</a:t>
            </a:r>
            <a:r>
              <a:rPr>
                <a:solidFill>
                  <a:srgbClr val="404040"/>
                </a:solidFill>
              </a:rPr>
              <a:t> </a:t>
            </a:r>
          </a:p>
          <a:p>
            <a:pPr algn="l" rtl="0">
              <a:defRPr sz="2400"/>
            </a:pPr>
            <a:r>
              <a:t> Inadequate historical information to determine if the patient has constipation </a:t>
            </a:r>
          </a:p>
          <a:p>
            <a:pPr algn="l" rtl="0">
              <a:defRPr sz="2400"/>
            </a:pPr>
            <a:r>
              <a:t> If the physical examination is limited by patient cooperation, obesity</a:t>
            </a:r>
          </a:p>
          <a:p>
            <a:pPr algn="l" rtl="0">
              <a:defRPr/>
            </a:pPr>
            <a:r>
              <a:t> </a:t>
            </a:r>
          </a:p>
        </p:txBody>
      </p:sp>
      <p:pic>
        <p:nvPicPr>
          <p:cNvPr id="473" name="Picture 3" descr="Picture 3"/>
          <p:cNvPicPr>
            <a:picLocks noChangeAspect="1"/>
          </p:cNvPicPr>
          <p:nvPr/>
        </p:nvPicPr>
        <p:blipFill>
          <a:blip r:embed="rId3"/>
          <a:stretch>
            <a:fillRect/>
          </a:stretch>
        </p:blipFill>
        <p:spPr>
          <a:xfrm>
            <a:off x="6393162" y="1737360"/>
            <a:ext cx="2793381" cy="4407509"/>
          </a:xfrm>
          <a:prstGeom prst="rect">
            <a:avLst/>
          </a:prstGeom>
          <a:ln w="12700">
            <a:miter lim="400000"/>
          </a:ln>
        </p:spPr>
      </p:pic>
      <p:pic>
        <p:nvPicPr>
          <p:cNvPr id="474" name="Picture 2" descr="Picture 2"/>
          <p:cNvPicPr>
            <a:picLocks noChangeAspect="1"/>
          </p:cNvPicPr>
          <p:nvPr/>
        </p:nvPicPr>
        <p:blipFill>
          <a:blip r:embed="rId4"/>
          <a:stretch>
            <a:fillRect/>
          </a:stretch>
        </p:blipFill>
        <p:spPr>
          <a:xfrm>
            <a:off x="9405617" y="2128212"/>
            <a:ext cx="2786384" cy="3625803"/>
          </a:xfrm>
          <a:prstGeom prst="rect">
            <a:avLst/>
          </a:prstGeom>
          <a:ln w="12700">
            <a:miter lim="400000"/>
          </a:ln>
        </p:spPr>
      </p:pic>
    </p:spTree>
    <p:extLst>
      <p:ext uri="{BB962C8B-B14F-4D97-AF65-F5344CB8AC3E}">
        <p14:creationId xmlns:p14="http://schemas.microsoft.com/office/powerpoint/2010/main" val="117280811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Title 1"/>
          <p:cNvSpPr txBox="1">
            <a:spLocks noGrp="1"/>
          </p:cNvSpPr>
          <p:nvPr>
            <p:ph type="title"/>
          </p:nvPr>
        </p:nvSpPr>
        <p:spPr>
          <a:prstGeom prst="rect">
            <a:avLst/>
          </a:prstGeom>
        </p:spPr>
        <p:txBody>
          <a:bodyPr/>
          <a:lstStyle>
            <a:lvl1pPr>
              <a:defRPr spc="-100">
                <a:solidFill>
                  <a:srgbClr val="7030A0"/>
                </a:solidFill>
              </a:defRPr>
            </a:lvl1pPr>
          </a:lstStyle>
          <a:p>
            <a:pPr rtl="0">
              <a:defRPr/>
            </a:pPr>
            <a:r>
              <a:t>Barium enema</a:t>
            </a:r>
          </a:p>
        </p:txBody>
      </p:sp>
      <p:sp>
        <p:nvSpPr>
          <p:cNvPr id="479" name="Content Placeholder 2"/>
          <p:cNvSpPr txBox="1">
            <a:spLocks noGrp="1"/>
          </p:cNvSpPr>
          <p:nvPr>
            <p:ph type="body" idx="1"/>
          </p:nvPr>
        </p:nvSpPr>
        <p:spPr>
          <a:xfrm>
            <a:off x="953235" y="1566862"/>
            <a:ext cx="10548203" cy="4525963"/>
          </a:xfrm>
          <a:prstGeom prst="rect">
            <a:avLst/>
          </a:prstGeom>
        </p:spPr>
        <p:txBody>
          <a:bodyPr/>
          <a:lstStyle/>
          <a:p>
            <a:pPr marL="0" indent="0" defTabSz="886968" rtl="0">
              <a:spcBef>
                <a:spcPts val="1100"/>
              </a:spcBef>
              <a:buSzTx/>
              <a:buNone/>
              <a:defRPr sz="1940"/>
            </a:pPr>
            <a:endParaRPr/>
          </a:p>
          <a:p>
            <a:pPr marL="88696" indent="-88696" algn="l" defTabSz="886968" rtl="0">
              <a:spcBef>
                <a:spcPts val="1100"/>
              </a:spcBef>
              <a:defRPr sz="1940"/>
            </a:pPr>
            <a:r>
              <a:t> A </a:t>
            </a:r>
            <a:r>
              <a:rPr u="sng">
                <a:solidFill>
                  <a:srgbClr val="0563C1"/>
                </a:solidFill>
                <a:uFill>
                  <a:solidFill>
                    <a:srgbClr val="0563C1"/>
                  </a:solidFill>
                </a:uFill>
                <a:hlinkClick r:id="rId2"/>
              </a:rPr>
              <a:t>barium</a:t>
            </a:r>
            <a:r>
              <a:t> enema provides </a:t>
            </a:r>
            <a:r>
              <a:rPr b="1" u="sng">
                <a:solidFill>
                  <a:srgbClr val="FF0000"/>
                </a:solidFill>
                <a:effectLst>
                  <a:outerShdw blurRad="36957" dist="36957" dir="2700000" rotWithShape="0">
                    <a:srgbClr val="000000">
                      <a:alpha val="43137"/>
                    </a:srgbClr>
                  </a:outerShdw>
                </a:effectLst>
              </a:rPr>
              <a:t>supportive evidence </a:t>
            </a:r>
            <a:r>
              <a:t>for </a:t>
            </a:r>
            <a:r>
              <a:rPr b="1" u="sng">
                <a:solidFill>
                  <a:srgbClr val="BD582C"/>
                </a:solidFill>
              </a:rPr>
              <a:t>Hirschsprung disease </a:t>
            </a:r>
            <a:r>
              <a:t>in children with features suggestive of this disorder, such as </a:t>
            </a:r>
            <a:r>
              <a:rPr b="1">
                <a:solidFill>
                  <a:srgbClr val="0D0D0D"/>
                </a:solidFill>
              </a:rPr>
              <a:t>early onset constipation from the neonatal period</a:t>
            </a:r>
            <a:r>
              <a:rPr>
                <a:solidFill>
                  <a:srgbClr val="0D0D0D"/>
                </a:solidFill>
              </a:rPr>
              <a:t>, especially with delayed passage of meconium, or suggestive findings on </a:t>
            </a:r>
            <a:r>
              <a:rPr b="1">
                <a:solidFill>
                  <a:srgbClr val="0D0D0D"/>
                </a:solidFill>
              </a:rPr>
              <a:t>anorectal examination (anorectal anomaly)</a:t>
            </a:r>
            <a:r>
              <a:rPr>
                <a:solidFill>
                  <a:srgbClr val="0D0D0D"/>
                </a:solidFill>
              </a:rPr>
              <a:t>. </a:t>
            </a:r>
          </a:p>
          <a:p>
            <a:pPr marL="88696" indent="-88696" algn="l" defTabSz="886968" rtl="0">
              <a:spcBef>
                <a:spcPts val="1100"/>
              </a:spcBef>
              <a:defRPr sz="1940"/>
            </a:pPr>
            <a:r>
              <a:t>The study should be performed </a:t>
            </a:r>
            <a:r>
              <a:rPr b="1" i="1" u="sng">
                <a:solidFill>
                  <a:srgbClr val="FF0000"/>
                </a:solidFill>
                <a:effectLst>
                  <a:outerShdw blurRad="36957" dist="36957" dir="2700000" rotWithShape="0">
                    <a:srgbClr val="000000">
                      <a:alpha val="43137"/>
                    </a:srgbClr>
                  </a:outerShdw>
                </a:effectLst>
              </a:rPr>
              <a:t>" unprepared ",  </a:t>
            </a:r>
            <a:r>
              <a:t>i.e, without measures to remove stool from the rectum</a:t>
            </a:r>
            <a:r>
              <a:rPr b="1" u="sng">
                <a:solidFill>
                  <a:srgbClr val="C09B00"/>
                </a:solidFill>
              </a:rPr>
              <a:t> </a:t>
            </a:r>
          </a:p>
          <a:p>
            <a:pPr marL="372526" lvl="1" indent="-177393" algn="l" defTabSz="886968" rtl="0">
              <a:lnSpc>
                <a:spcPct val="80000"/>
              </a:lnSpc>
              <a:spcBef>
                <a:spcPts val="300"/>
              </a:spcBef>
              <a:buFontTx/>
              <a:buChar char="➢"/>
              <a:defRPr sz="1940"/>
            </a:pPr>
            <a:r>
              <a:t>By </a:t>
            </a:r>
            <a:r>
              <a:rPr b="1">
                <a:solidFill>
                  <a:srgbClr val="8E4221"/>
                </a:solidFill>
              </a:rPr>
              <a:t>evacuating the colon prior to study</a:t>
            </a:r>
            <a:r>
              <a:t>, any caliber change may be masked</a:t>
            </a:r>
          </a:p>
          <a:p>
            <a:pPr marL="372526" lvl="1" indent="-177393" algn="l" defTabSz="886968" rtl="0">
              <a:spcBef>
                <a:spcPts val="300"/>
              </a:spcBef>
              <a:buFontTx/>
              <a:buChar char="➢"/>
              <a:defRPr sz="1940"/>
            </a:pPr>
            <a:r>
              <a:t> </a:t>
            </a:r>
            <a:r>
              <a:rPr>
                <a:solidFill>
                  <a:srgbClr val="FF0066"/>
                </a:solidFill>
              </a:rPr>
              <a:t>This </a:t>
            </a:r>
            <a:r>
              <a:rPr i="1" u="sng">
                <a:solidFill>
                  <a:srgbClr val="FF0066"/>
                </a:solidFill>
              </a:rPr>
              <a:t>transition zone</a:t>
            </a:r>
            <a:r>
              <a:rPr>
                <a:solidFill>
                  <a:srgbClr val="FF0066"/>
                </a:solidFill>
              </a:rPr>
              <a:t> </a:t>
            </a:r>
            <a:r>
              <a:t>is characteristic of Hirschsprung disease, &amp; rectal manipulation may transiently dilate the narrowed distal segment, causing a false negative result.</a:t>
            </a:r>
            <a:endParaRPr b="1" u="sng">
              <a:solidFill>
                <a:srgbClr val="C09B00"/>
              </a:solidFill>
            </a:endParaRPr>
          </a:p>
          <a:p>
            <a:pPr marL="88696" indent="-88696" algn="l" defTabSz="886968" rtl="0">
              <a:spcBef>
                <a:spcPts val="1100"/>
              </a:spcBef>
              <a:defRPr sz="1940"/>
            </a:pPr>
            <a:endParaRPr b="1" u="sng">
              <a:solidFill>
                <a:srgbClr val="C09B00"/>
              </a:solidFill>
            </a:endParaRPr>
          </a:p>
          <a:p>
            <a:pPr marL="372526" lvl="1" indent="-177393" algn="l" defTabSz="886968" rtl="0">
              <a:spcBef>
                <a:spcPts val="300"/>
              </a:spcBef>
              <a:buFontTx/>
              <a:buChar char="➢"/>
              <a:defRPr sz="2328" b="1">
                <a:solidFill>
                  <a:srgbClr val="FF0000"/>
                </a:solidFill>
              </a:defRPr>
            </a:pPr>
            <a:r>
              <a:t>Functional constipation </a:t>
            </a:r>
            <a:r>
              <a:rPr b="0">
                <a:latin typeface="Wingdings 3"/>
                <a:ea typeface="Wingdings 3"/>
                <a:cs typeface="Wingdings 3"/>
                <a:sym typeface="Wingdings 3"/>
              </a:rPr>
              <a:t> </a:t>
            </a:r>
            <a:r>
              <a:t>massive amounts of stool, no transition zone.</a:t>
            </a:r>
          </a:p>
          <a:p>
            <a:pPr marL="372526" lvl="1" indent="-177393" algn="l" defTabSz="886968" rtl="0">
              <a:spcBef>
                <a:spcPts val="300"/>
              </a:spcBef>
              <a:buFontTx/>
              <a:buChar char="➢"/>
              <a:defRPr sz="2328" b="1">
                <a:solidFill>
                  <a:srgbClr val="FF0000"/>
                </a:solidFill>
              </a:defRPr>
            </a:pPr>
            <a:r>
              <a:t>Hirschsprung disease</a:t>
            </a:r>
            <a:r>
              <a:rPr b="0">
                <a:latin typeface="Wingdings 3"/>
                <a:ea typeface="Wingdings 3"/>
                <a:cs typeface="Wingdings 3"/>
                <a:sym typeface="Wingdings 3"/>
              </a:rPr>
              <a:t> </a:t>
            </a:r>
            <a:r>
              <a:t>transition zone, delayed evacuation (&gt;24 hours).</a:t>
            </a:r>
            <a:endParaRPr sz="1746"/>
          </a:p>
          <a:p>
            <a:pPr marL="0" lvl="1" indent="195132" algn="l" defTabSz="886968" rtl="0">
              <a:spcBef>
                <a:spcPts val="300"/>
              </a:spcBef>
              <a:buSzTx/>
              <a:buNone/>
              <a:defRPr sz="1746" b="1"/>
            </a:pPr>
            <a:endParaRPr sz="1746"/>
          </a:p>
        </p:txBody>
      </p:sp>
      <p:sp>
        <p:nvSpPr>
          <p:cNvPr id="480" name="Drawing"/>
          <p:cNvSpPr/>
          <p:nvPr/>
        </p:nvSpPr>
        <p:spPr>
          <a:xfrm>
            <a:off x="11487470" y="459769"/>
            <a:ext cx="20285" cy="202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88900" cap="rnd">
            <a:solidFill>
              <a:srgbClr val="147EFB"/>
            </a:solidFill>
          </a:ln>
        </p:spPr>
        <p:txBody>
          <a:bodyPr lIns="45719" rIns="45719"/>
          <a:lstStyle/>
          <a:p>
            <a:endParaRPr/>
          </a:p>
        </p:txBody>
      </p:sp>
    </p:spTree>
    <p:extLst>
      <p:ext uri="{BB962C8B-B14F-4D97-AF65-F5344CB8AC3E}">
        <p14:creationId xmlns:p14="http://schemas.microsoft.com/office/powerpoint/2010/main" val="15753961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Picture 2" descr="Picture 2"/>
          <p:cNvPicPr>
            <a:picLocks noChangeAspect="1"/>
          </p:cNvPicPr>
          <p:nvPr/>
        </p:nvPicPr>
        <p:blipFill>
          <a:blip r:embed="rId2"/>
          <a:srcRect t="1065" b="9448"/>
          <a:stretch>
            <a:fillRect/>
          </a:stretch>
        </p:blipFill>
        <p:spPr>
          <a:xfrm>
            <a:off x="334011" y="-73760"/>
            <a:ext cx="4233752" cy="6708022"/>
          </a:xfrm>
          <a:prstGeom prst="rect">
            <a:avLst/>
          </a:prstGeom>
          <a:ln w="12700">
            <a:miter lim="400000"/>
          </a:ln>
        </p:spPr>
      </p:pic>
      <p:pic>
        <p:nvPicPr>
          <p:cNvPr id="483" name="Picture 2" descr="Picture 2"/>
          <p:cNvPicPr>
            <a:picLocks noChangeAspect="1"/>
          </p:cNvPicPr>
          <p:nvPr/>
        </p:nvPicPr>
        <p:blipFill>
          <a:blip r:embed="rId3"/>
          <a:srcRect b="9639"/>
          <a:stretch>
            <a:fillRect/>
          </a:stretch>
        </p:blipFill>
        <p:spPr>
          <a:xfrm>
            <a:off x="4576252" y="-148770"/>
            <a:ext cx="4470082" cy="6858001"/>
          </a:xfrm>
          <a:prstGeom prst="rect">
            <a:avLst/>
          </a:prstGeom>
          <a:ln w="12700">
            <a:miter lim="400000"/>
          </a:ln>
        </p:spPr>
      </p:pic>
    </p:spTree>
    <p:extLst>
      <p:ext uri="{BB962C8B-B14F-4D97-AF65-F5344CB8AC3E}">
        <p14:creationId xmlns:p14="http://schemas.microsoft.com/office/powerpoint/2010/main" val="390745660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itle 1"/>
          <p:cNvSpPr txBox="1">
            <a:spLocks noGrp="1"/>
          </p:cNvSpPr>
          <p:nvPr>
            <p:ph type="title"/>
          </p:nvPr>
        </p:nvSpPr>
        <p:spPr>
          <a:xfrm>
            <a:off x="-1618211" y="0"/>
            <a:ext cx="10058401" cy="1450757"/>
          </a:xfrm>
          <a:prstGeom prst="rect">
            <a:avLst/>
          </a:prstGeom>
        </p:spPr>
        <p:txBody>
          <a:bodyPr/>
          <a:lstStyle>
            <a:lvl1pPr>
              <a:defRPr spc="-100">
                <a:solidFill>
                  <a:srgbClr val="7030A0"/>
                </a:solidFill>
              </a:defRPr>
            </a:lvl1pPr>
          </a:lstStyle>
          <a:p>
            <a:pPr rtl="0">
              <a:defRPr/>
            </a:pPr>
            <a:r>
              <a:rPr dirty="0"/>
              <a:t>Spine radiographs</a:t>
            </a:r>
          </a:p>
        </p:txBody>
      </p:sp>
      <p:sp>
        <p:nvSpPr>
          <p:cNvPr id="486" name="Content Placeholder 2"/>
          <p:cNvSpPr txBox="1">
            <a:spLocks noGrp="1"/>
          </p:cNvSpPr>
          <p:nvPr>
            <p:ph type="body" idx="1"/>
          </p:nvPr>
        </p:nvSpPr>
        <p:spPr>
          <a:xfrm>
            <a:off x="1097280" y="1845734"/>
            <a:ext cx="10058401" cy="4023360"/>
          </a:xfrm>
          <a:prstGeom prst="rect">
            <a:avLst/>
          </a:prstGeom>
        </p:spPr>
        <p:txBody>
          <a:bodyPr/>
          <a:lstStyle/>
          <a:p>
            <a:pPr algn="l" rtl="0">
              <a:defRPr/>
            </a:pPr>
            <a:r>
              <a:t> </a:t>
            </a:r>
          </a:p>
          <a:p>
            <a:pPr algn="l" rtl="0">
              <a:defRPr/>
            </a:pPr>
            <a:r>
              <a:t>Plain films of the lumbosacral spine should be performed for children with </a:t>
            </a:r>
            <a:r>
              <a:rPr u="sng">
                <a:solidFill>
                  <a:srgbClr val="8E4221"/>
                </a:solidFill>
              </a:rPr>
              <a:t>evidence of spinal dysraphism or neurological impairment </a:t>
            </a:r>
            <a:r>
              <a:t>of the perianal area or lower extremities.</a:t>
            </a:r>
          </a:p>
          <a:p>
            <a:pPr algn="l" rtl="0">
              <a:defRPr/>
            </a:pPr>
            <a:r>
              <a:t> </a:t>
            </a:r>
          </a:p>
          <a:p>
            <a:pPr algn="l" rtl="0">
              <a:defRPr/>
            </a:pPr>
            <a:r>
              <a:t>If there is </a:t>
            </a:r>
            <a:r>
              <a:rPr b="1">
                <a:solidFill>
                  <a:srgbClr val="E09878"/>
                </a:solidFill>
              </a:rPr>
              <a:t>a high suspicion </a:t>
            </a:r>
            <a:r>
              <a:t>of neurologic dysfunction, </a:t>
            </a:r>
            <a:r>
              <a:rPr>
                <a:solidFill>
                  <a:srgbClr val="E09878"/>
                </a:solidFill>
              </a:rPr>
              <a:t>magnetic resonance imaging</a:t>
            </a:r>
            <a:r>
              <a:rPr>
                <a:solidFill>
                  <a:srgbClr val="FF0066"/>
                </a:solidFill>
              </a:rPr>
              <a:t> </a:t>
            </a:r>
            <a:r>
              <a:t>(MRI) should be considered to investigate the possibility of tethered cord and spinal cord tumors</a:t>
            </a:r>
          </a:p>
        </p:txBody>
      </p:sp>
      <p:sp>
        <p:nvSpPr>
          <p:cNvPr id="487" name="مربع نص 1"/>
          <p:cNvSpPr txBox="1"/>
          <p:nvPr/>
        </p:nvSpPr>
        <p:spPr>
          <a:xfrm>
            <a:off x="5651182" y="1237548"/>
            <a:ext cx="4404362"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b="1" i="1" u="sng">
                <a:solidFill>
                  <a:srgbClr val="7030A0"/>
                </a:solidFill>
                <a:effectLst>
                  <a:outerShdw blurRad="38100" dist="38100" dir="2700000" rotWithShape="0">
                    <a:srgbClr val="000000">
                      <a:alpha val="43137"/>
                    </a:srgbClr>
                  </a:outerShdw>
                </a:effectLst>
              </a:defRPr>
            </a:lvl1pPr>
          </a:lstStyle>
          <a:p>
            <a:r>
              <a:rPr dirty="0"/>
              <a:t>Just if the presence of suggestive </a:t>
            </a:r>
            <a:r>
              <a:rPr dirty="0" err="1"/>
              <a:t>Hx</a:t>
            </a:r>
            <a:r>
              <a:rPr dirty="0"/>
              <a:t> and PE</a:t>
            </a:r>
          </a:p>
        </p:txBody>
      </p:sp>
      <p:pic>
        <p:nvPicPr>
          <p:cNvPr id="488" name="Picture 2" descr="Picture 2"/>
          <p:cNvPicPr>
            <a:picLocks noChangeAspect="1"/>
          </p:cNvPicPr>
          <p:nvPr/>
        </p:nvPicPr>
        <p:blipFill>
          <a:blip r:embed="rId2"/>
          <a:stretch>
            <a:fillRect/>
          </a:stretch>
        </p:blipFill>
        <p:spPr>
          <a:xfrm>
            <a:off x="3938587" y="4214812"/>
            <a:ext cx="1666876" cy="1905001"/>
          </a:xfrm>
          <a:prstGeom prst="rect">
            <a:avLst/>
          </a:prstGeom>
          <a:ln w="12700">
            <a:miter lim="400000"/>
          </a:ln>
        </p:spPr>
      </p:pic>
      <p:sp>
        <p:nvSpPr>
          <p:cNvPr id="489" name="TextBox 3"/>
          <p:cNvSpPr txBox="1"/>
          <p:nvPr/>
        </p:nvSpPr>
        <p:spPr>
          <a:xfrm>
            <a:off x="5685695" y="5603373"/>
            <a:ext cx="4121942"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lstStyle>
          <a:p>
            <a:r>
              <a:t>Sacral spinal dysraphism with meningiocele</a:t>
            </a:r>
          </a:p>
        </p:txBody>
      </p:sp>
    </p:spTree>
    <p:extLst>
      <p:ext uri="{BB962C8B-B14F-4D97-AF65-F5344CB8AC3E}">
        <p14:creationId xmlns:p14="http://schemas.microsoft.com/office/powerpoint/2010/main" val="200897616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1"/>
          <p:cNvSpPr txBox="1">
            <a:spLocks noGrp="1"/>
          </p:cNvSpPr>
          <p:nvPr>
            <p:ph type="title"/>
          </p:nvPr>
        </p:nvSpPr>
        <p:spPr>
          <a:xfrm>
            <a:off x="2065866" y="264407"/>
            <a:ext cx="4580468" cy="1056394"/>
          </a:xfrm>
          <a:prstGeom prst="rect">
            <a:avLst/>
          </a:prstGeom>
        </p:spPr>
        <p:txBody>
          <a:bodyPr/>
          <a:lstStyle/>
          <a:p>
            <a:pPr rtl="0">
              <a:defRPr/>
            </a:pPr>
            <a:r>
              <a:t>Laboratory tests</a:t>
            </a:r>
          </a:p>
        </p:txBody>
      </p:sp>
      <p:sp>
        <p:nvSpPr>
          <p:cNvPr id="492" name="Subtitle 2"/>
          <p:cNvSpPr txBox="1">
            <a:spLocks noGrp="1"/>
          </p:cNvSpPr>
          <p:nvPr>
            <p:ph type="body" idx="1"/>
          </p:nvPr>
        </p:nvSpPr>
        <p:spPr>
          <a:xfrm>
            <a:off x="250844" y="1097022"/>
            <a:ext cx="11597681" cy="5653662"/>
          </a:xfrm>
          <a:prstGeom prst="rect">
            <a:avLst/>
          </a:prstGeom>
        </p:spPr>
        <p:txBody>
          <a:bodyPr/>
          <a:lstStyle/>
          <a:p>
            <a:pPr algn="l" rtl="0">
              <a:lnSpc>
                <a:spcPct val="80000"/>
              </a:lnSpc>
              <a:spcBef>
                <a:spcPts val="600"/>
              </a:spcBef>
              <a:defRPr sz="2600"/>
            </a:pPr>
            <a:r>
              <a:t>Its  suggested  at the time of the initial evaluation in patients with signs or symptoms  of an </a:t>
            </a:r>
            <a:r>
              <a:rPr b="1" u="sng">
                <a:solidFill>
                  <a:srgbClr val="C00000"/>
                </a:solidFill>
                <a:effectLst>
                  <a:outerShdw blurRad="38100" dist="38100" dir="2700000" rotWithShape="0">
                    <a:srgbClr val="000000">
                      <a:alpha val="43137"/>
                    </a:srgbClr>
                  </a:outerShdw>
                </a:effectLst>
              </a:rPr>
              <a:t>organic cause </a:t>
            </a:r>
            <a:r>
              <a:t>of constipation </a:t>
            </a:r>
          </a:p>
          <a:p>
            <a:pPr algn="l" rtl="0">
              <a:lnSpc>
                <a:spcPct val="80000"/>
              </a:lnSpc>
              <a:spcBef>
                <a:spcPts val="600"/>
              </a:spcBef>
              <a:defRPr sz="2600" b="1" i="1"/>
            </a:pPr>
            <a:r>
              <a:rPr>
                <a:solidFill>
                  <a:srgbClr val="831100"/>
                </a:solidFill>
              </a:rPr>
              <a:t>cow's milk allergy</a:t>
            </a:r>
            <a:r>
              <a:t> </a:t>
            </a:r>
            <a:r>
              <a:rPr b="0" i="0"/>
              <a:t>- consider elimination diet or allergy testing (specific IgE antibodies to cow’s milk) .</a:t>
            </a:r>
          </a:p>
          <a:p>
            <a:pPr algn="l" rtl="0">
              <a:lnSpc>
                <a:spcPct val="80000"/>
              </a:lnSpc>
              <a:spcBef>
                <a:spcPts val="600"/>
              </a:spcBef>
              <a:defRPr sz="2600" b="1" i="1"/>
            </a:pPr>
            <a:r>
              <a:rPr>
                <a:solidFill>
                  <a:srgbClr val="791A3D"/>
                </a:solidFill>
              </a:rPr>
              <a:t>celiac disease </a:t>
            </a:r>
            <a:r>
              <a:rPr b="0" i="0"/>
              <a:t>- perform serologic testing with immunoglobulin A tissue transglutaminase antibody (tTG), consider endoscopy .</a:t>
            </a:r>
          </a:p>
          <a:p>
            <a:pPr algn="l" rtl="0">
              <a:lnSpc>
                <a:spcPct val="80000"/>
              </a:lnSpc>
              <a:spcBef>
                <a:spcPts val="600"/>
              </a:spcBef>
              <a:defRPr sz="2600" b="1" i="1"/>
            </a:pPr>
            <a:r>
              <a:rPr i="0"/>
              <a:t>Metabolic conditions:</a:t>
            </a:r>
          </a:p>
          <a:p>
            <a:pPr algn="l" rtl="0">
              <a:lnSpc>
                <a:spcPct val="80000"/>
              </a:lnSpc>
              <a:spcBef>
                <a:spcPts val="400"/>
              </a:spcBef>
              <a:defRPr sz="2000" b="1" i="1"/>
            </a:pPr>
            <a:r>
              <a:t>thyroid disease </a:t>
            </a:r>
            <a:r>
              <a:rPr b="0" i="0"/>
              <a:t>- thyroxine (T4) or thyroid stimulating hormone (TSH) .</a:t>
            </a:r>
            <a:endParaRPr sz="2600"/>
          </a:p>
          <a:p>
            <a:pPr algn="l" rtl="0">
              <a:lnSpc>
                <a:spcPct val="80000"/>
              </a:lnSpc>
              <a:spcBef>
                <a:spcPts val="400"/>
              </a:spcBef>
              <a:defRPr sz="2000" b="1" i="1"/>
            </a:pPr>
            <a:r>
              <a:t>hypercalcemia</a:t>
            </a:r>
            <a:r>
              <a:rPr b="0" i="0"/>
              <a:t> - serum calcium levels .</a:t>
            </a:r>
            <a:endParaRPr sz="2600"/>
          </a:p>
          <a:p>
            <a:pPr algn="l" rtl="0">
              <a:lnSpc>
                <a:spcPct val="80000"/>
              </a:lnSpc>
              <a:spcBef>
                <a:spcPts val="600"/>
              </a:spcBef>
              <a:defRPr sz="2600" b="1" i="1"/>
            </a:pPr>
            <a:r>
              <a:t>Urine analysis and culture </a:t>
            </a:r>
            <a:r>
              <a:rPr b="0" i="0"/>
              <a:t>– For children with a history of </a:t>
            </a:r>
            <a:r>
              <a:rPr i="0"/>
              <a:t>rectosigmoid impaction</a:t>
            </a:r>
            <a:r>
              <a:rPr b="0" i="0"/>
              <a:t>, especially in association with encopresis.</a:t>
            </a:r>
          </a:p>
        </p:txBody>
      </p:sp>
    </p:spTree>
    <p:extLst>
      <p:ext uri="{BB962C8B-B14F-4D97-AF65-F5344CB8AC3E}">
        <p14:creationId xmlns:p14="http://schemas.microsoft.com/office/powerpoint/2010/main" val="332905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611549D-D245-438B-B78B-D2C0CFAB0D59}"/>
              </a:ext>
            </a:extLst>
          </p:cNvPr>
          <p:cNvSpPr>
            <a:spLocks noGrp="1"/>
          </p:cNvSpPr>
          <p:nvPr>
            <p:ph type="title"/>
          </p:nvPr>
        </p:nvSpPr>
        <p:spPr>
          <a:xfrm>
            <a:off x="845127" y="429491"/>
            <a:ext cx="7498080" cy="1143000"/>
          </a:xfrm>
        </p:spPr>
        <p:txBody>
          <a:bodyPr>
            <a:normAutofit/>
          </a:bodyPr>
          <a:lstStyle/>
          <a:p>
            <a:pPr algn="ctr"/>
            <a:r>
              <a:rPr lang="en-US" altLang="en-US" sz="4800" b="1" dirty="0">
                <a:cs typeface="Times New Roman" panose="02020603050405020304" pitchFamily="18" charset="0"/>
              </a:rPr>
              <a:t>Encopresis</a:t>
            </a:r>
            <a:endParaRPr lang="ar-JO" altLang="en-US" sz="4800" dirty="0"/>
          </a:p>
        </p:txBody>
      </p:sp>
      <p:sp>
        <p:nvSpPr>
          <p:cNvPr id="9219" name="Content Placeholder 2">
            <a:extLst>
              <a:ext uri="{FF2B5EF4-FFF2-40B4-BE49-F238E27FC236}">
                <a16:creationId xmlns:a16="http://schemas.microsoft.com/office/drawing/2014/main" id="{942C5086-574E-45DE-81A3-6607F386ACDB}"/>
              </a:ext>
            </a:extLst>
          </p:cNvPr>
          <p:cNvSpPr>
            <a:spLocks noGrp="1"/>
          </p:cNvSpPr>
          <p:nvPr>
            <p:ph idx="1"/>
          </p:nvPr>
        </p:nvSpPr>
        <p:spPr>
          <a:xfrm>
            <a:off x="1454727" y="2025072"/>
            <a:ext cx="8077200" cy="2895600"/>
          </a:xfrm>
        </p:spPr>
        <p:txBody>
          <a:bodyPr>
            <a:normAutofit/>
          </a:bodyPr>
          <a:lstStyle/>
          <a:p>
            <a:pPr>
              <a:defRPr/>
            </a:pPr>
            <a:r>
              <a:rPr lang="en-US" b="1" u="sng" dirty="0">
                <a:latin typeface="Arial" pitchFamily="34" charset="0"/>
                <a:cs typeface="Arial" pitchFamily="34" charset="0"/>
              </a:rPr>
              <a:t>Definition:</a:t>
            </a:r>
            <a:endParaRPr lang="en-US" u="sng" dirty="0">
              <a:latin typeface="Arial" pitchFamily="34" charset="0"/>
              <a:cs typeface="Arial" pitchFamily="34" charset="0"/>
            </a:endParaRPr>
          </a:p>
          <a:p>
            <a:pPr marL="45720" indent="0">
              <a:buNone/>
              <a:defRPr/>
            </a:pPr>
            <a:r>
              <a:rPr lang="en-US" dirty="0">
                <a:latin typeface="Arial" pitchFamily="34" charset="0"/>
                <a:cs typeface="Arial" pitchFamily="34" charset="0"/>
              </a:rPr>
              <a:t>voluntary or involuntary Passage of  feces in </a:t>
            </a:r>
            <a:r>
              <a:rPr lang="en-US" dirty="0">
                <a:solidFill>
                  <a:srgbClr val="FF0000"/>
                </a:solidFill>
                <a:latin typeface="Arial" pitchFamily="34" charset="0"/>
                <a:cs typeface="Arial" pitchFamily="34" charset="0"/>
              </a:rPr>
              <a:t>inappropriate situations </a:t>
            </a:r>
            <a:r>
              <a:rPr lang="en-US" dirty="0">
                <a:latin typeface="Arial" pitchFamily="34" charset="0"/>
                <a:cs typeface="Arial" pitchFamily="34" charset="0"/>
              </a:rPr>
              <a:t>after a chronological age of 4 years (or equivalent developmental level).</a:t>
            </a:r>
          </a:p>
          <a:p>
            <a:pPr marL="45720" indent="0">
              <a:buNone/>
              <a:defRPr/>
            </a:pPr>
            <a:endParaRPr lang="en-US" dirty="0">
              <a:latin typeface="Arial" pitchFamily="34" charset="0"/>
              <a:cs typeface="Arial" pitchFamily="34" charset="0"/>
            </a:endParaRPr>
          </a:p>
          <a:p>
            <a:endParaRPr lang="ar-JO" dirty="0">
              <a:latin typeface="Arial" pitchFamily="34" charset="0"/>
              <a:cs typeface="Arial" pitchFamily="34" charset="0"/>
            </a:endParaRPr>
          </a:p>
        </p:txBody>
      </p:sp>
    </p:spTree>
    <p:extLst>
      <p:ext uri="{BB962C8B-B14F-4D97-AF65-F5344CB8AC3E}">
        <p14:creationId xmlns:p14="http://schemas.microsoft.com/office/powerpoint/2010/main" val="875436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Title 1"/>
          <p:cNvSpPr txBox="1">
            <a:spLocks noGrp="1"/>
          </p:cNvSpPr>
          <p:nvPr>
            <p:ph type="title"/>
          </p:nvPr>
        </p:nvSpPr>
        <p:spPr>
          <a:prstGeom prst="rect">
            <a:avLst/>
          </a:prstGeom>
        </p:spPr>
        <p:txBody>
          <a:bodyPr/>
          <a:lstStyle>
            <a:lvl1pPr>
              <a:defRPr spc="-100"/>
            </a:lvl1pPr>
          </a:lstStyle>
          <a:p>
            <a:pPr rtl="0">
              <a:defRPr/>
            </a:pPr>
            <a:r>
              <a:t>Motility testing</a:t>
            </a:r>
          </a:p>
        </p:txBody>
      </p:sp>
      <p:sp>
        <p:nvSpPr>
          <p:cNvPr id="495" name="Content Placeholder 2"/>
          <p:cNvSpPr txBox="1">
            <a:spLocks noGrp="1"/>
          </p:cNvSpPr>
          <p:nvPr>
            <p:ph type="body" idx="1"/>
          </p:nvPr>
        </p:nvSpPr>
        <p:spPr>
          <a:xfrm>
            <a:off x="1097280" y="1845734"/>
            <a:ext cx="10058401" cy="4023360"/>
          </a:xfrm>
          <a:prstGeom prst="rect">
            <a:avLst/>
          </a:prstGeom>
        </p:spPr>
        <p:txBody>
          <a:bodyPr/>
          <a:lstStyle/>
          <a:p>
            <a:pPr algn="l" rtl="0">
              <a:defRPr/>
            </a:pPr>
            <a:r>
              <a:t>Motility testing is typically considered in patients who have </a:t>
            </a:r>
            <a:r>
              <a:rPr>
                <a:solidFill>
                  <a:srgbClr val="00B0F0"/>
                </a:solidFill>
              </a:rPr>
              <a:t>no obvious organic cause </a:t>
            </a:r>
            <a:r>
              <a:t>of constipation and </a:t>
            </a:r>
            <a:r>
              <a:rPr>
                <a:solidFill>
                  <a:srgbClr val="0000FF"/>
                </a:solidFill>
              </a:rPr>
              <a:t>who fail to respond </a:t>
            </a:r>
            <a:r>
              <a:t>to vigorous treatment of functional constipation. So mainly used in patients with intractable constipation before considering surgical methods.</a:t>
            </a:r>
          </a:p>
        </p:txBody>
      </p:sp>
      <p:sp>
        <p:nvSpPr>
          <p:cNvPr id="496" name="Rounded Rectangle 3"/>
          <p:cNvSpPr/>
          <p:nvPr/>
        </p:nvSpPr>
        <p:spPr>
          <a:xfrm>
            <a:off x="6830138" y="3298171"/>
            <a:ext cx="2596756" cy="1655764"/>
          </a:xfrm>
          <a:prstGeom prst="roundRect">
            <a:avLst>
              <a:gd name="adj" fmla="val 16667"/>
            </a:avLst>
          </a:prstGeom>
          <a:solidFill>
            <a:srgbClr val="FFFFFF"/>
          </a:solidFill>
          <a:ln w="15875">
            <a:solidFill>
              <a:srgbClr val="94A088"/>
            </a:solidFill>
          </a:ln>
        </p:spPr>
        <p:txBody>
          <a:bodyPr lIns="45719" rIns="45719" anchor="ctr"/>
          <a:lstStyle/>
          <a:p>
            <a:pPr algn="ctr"/>
            <a:endParaRPr/>
          </a:p>
        </p:txBody>
      </p:sp>
      <p:grpSp>
        <p:nvGrpSpPr>
          <p:cNvPr id="499" name="Rounded Rectangle 5"/>
          <p:cNvGrpSpPr/>
          <p:nvPr/>
        </p:nvGrpSpPr>
        <p:grpSpPr>
          <a:xfrm>
            <a:off x="3642836" y="3298171"/>
            <a:ext cx="2483645" cy="1655764"/>
            <a:chOff x="0" y="0"/>
            <a:chExt cx="2483643" cy="1655763"/>
          </a:xfrm>
        </p:grpSpPr>
        <p:sp>
          <p:nvSpPr>
            <p:cNvPr id="497" name="Rounded Rectangle"/>
            <p:cNvSpPr/>
            <p:nvPr/>
          </p:nvSpPr>
          <p:spPr>
            <a:xfrm>
              <a:off x="0" y="0"/>
              <a:ext cx="2483644" cy="1655764"/>
            </a:xfrm>
            <a:prstGeom prst="roundRect">
              <a:avLst>
                <a:gd name="adj" fmla="val 16667"/>
              </a:avLst>
            </a:prstGeom>
            <a:solidFill>
              <a:srgbClr val="FFFFFF"/>
            </a:solidFill>
            <a:ln w="15875" cap="flat">
              <a:solidFill>
                <a:srgbClr val="94A088"/>
              </a:solidFill>
              <a:prstDash val="solid"/>
              <a:round/>
            </a:ln>
            <a:effectLst/>
          </p:spPr>
          <p:txBody>
            <a:bodyPr wrap="square" lIns="45719" tIns="45719" rIns="45719" bIns="45719" numCol="1" anchor="ctr">
              <a:noAutofit/>
            </a:bodyPr>
            <a:lstStyle/>
            <a:p>
              <a:pPr algn="ctr">
                <a:defRPr sz="2800"/>
              </a:pPr>
              <a:endParaRPr/>
            </a:p>
          </p:txBody>
        </p:sp>
        <p:sp>
          <p:nvSpPr>
            <p:cNvPr id="498" name="Colon transit studies"/>
            <p:cNvSpPr txBox="1"/>
            <p:nvPr/>
          </p:nvSpPr>
          <p:spPr>
            <a:xfrm>
              <a:off x="134485" y="389602"/>
              <a:ext cx="2214674" cy="87655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defRPr sz="2800" b="1"/>
              </a:lvl1pPr>
            </a:lstStyle>
            <a:p>
              <a:r>
                <a:t>Colon transit studies</a:t>
              </a:r>
            </a:p>
          </p:txBody>
        </p:sp>
      </p:grpSp>
      <p:sp>
        <p:nvSpPr>
          <p:cNvPr id="500" name="Rectangle 6"/>
          <p:cNvSpPr txBox="1"/>
          <p:nvPr/>
        </p:nvSpPr>
        <p:spPr>
          <a:xfrm>
            <a:off x="7259646" y="3548045"/>
            <a:ext cx="1960134" cy="8765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lvl1pPr>
          </a:lstStyle>
          <a:p>
            <a:r>
              <a:t>Anorectal manometry</a:t>
            </a:r>
          </a:p>
        </p:txBody>
      </p:sp>
    </p:spTree>
    <p:extLst>
      <p:ext uri="{BB962C8B-B14F-4D97-AF65-F5344CB8AC3E}">
        <p14:creationId xmlns:p14="http://schemas.microsoft.com/office/powerpoint/2010/main" val="405161372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Title 1"/>
          <p:cNvSpPr txBox="1">
            <a:spLocks noGrp="1"/>
          </p:cNvSpPr>
          <p:nvPr>
            <p:ph type="title"/>
          </p:nvPr>
        </p:nvSpPr>
        <p:spPr>
          <a:prstGeom prst="rect">
            <a:avLst/>
          </a:prstGeom>
        </p:spPr>
        <p:txBody>
          <a:bodyPr/>
          <a:lstStyle>
            <a:lvl1pPr>
              <a:defRPr spc="-100"/>
            </a:lvl1pPr>
          </a:lstStyle>
          <a:p>
            <a:pPr rtl="0">
              <a:defRPr/>
            </a:pPr>
            <a:r>
              <a:t>Colon transit studies </a:t>
            </a:r>
          </a:p>
        </p:txBody>
      </p:sp>
      <p:sp>
        <p:nvSpPr>
          <p:cNvPr id="503" name="Content Placeholder 2"/>
          <p:cNvSpPr txBox="1">
            <a:spLocks noGrp="1"/>
          </p:cNvSpPr>
          <p:nvPr>
            <p:ph type="body" idx="1"/>
          </p:nvPr>
        </p:nvSpPr>
        <p:spPr>
          <a:xfrm>
            <a:off x="185739" y="2088621"/>
            <a:ext cx="11748611" cy="4023361"/>
          </a:xfrm>
          <a:prstGeom prst="rect">
            <a:avLst/>
          </a:prstGeom>
        </p:spPr>
        <p:txBody>
          <a:bodyPr/>
          <a:lstStyle/>
          <a:p>
            <a:pPr algn="l" rtl="0">
              <a:defRPr sz="1800"/>
            </a:pPr>
            <a:r>
              <a:t> </a:t>
            </a:r>
            <a:r>
              <a:rPr sz="2200"/>
              <a:t>A colonic transit study is not helpful for the routine evaluation of a child with constipation</a:t>
            </a:r>
          </a:p>
          <a:p>
            <a:pPr algn="l" rtl="0">
              <a:defRPr sz="2200" i="1" u="sng">
                <a:solidFill>
                  <a:srgbClr val="FF0000"/>
                </a:solidFill>
                <a:effectLst>
                  <a:outerShdw blurRad="38100" dist="38100" dir="2700000" rotWithShape="0">
                    <a:srgbClr val="000000">
                      <a:alpha val="43137"/>
                    </a:srgbClr>
                  </a:outerShdw>
                </a:effectLst>
              </a:defRPr>
            </a:pPr>
            <a:r>
              <a:t>may be used to discriminate between functional constipation and functional nonretentive fecal incontinence or in cases of unclear diagnosis</a:t>
            </a:r>
            <a:endParaRPr sz="2400"/>
          </a:p>
          <a:p>
            <a:pPr algn="l" rtl="0">
              <a:defRPr sz="2200"/>
            </a:pPr>
            <a:r>
              <a:t>Using radio-opaque markers (</a:t>
            </a:r>
            <a:r>
              <a:rPr b="1" u="sng"/>
              <a:t>Sitzmark capsules) </a:t>
            </a:r>
            <a:r>
              <a:t>or scintigraphy techniques, One of the easiest techniques is to have the child swallow a capsule containing 24 radiopaque markers once a day for three days. Plain radiographs are taken on the fourth day (and sometimes also on the seventh day), and analyzed for the number and location of retained markers </a:t>
            </a:r>
            <a:endParaRPr sz="1800"/>
          </a:p>
          <a:p>
            <a:pPr algn="l" rtl="0">
              <a:defRPr sz="2200"/>
            </a:pPr>
            <a:r>
              <a:t>generally reserved for the </a:t>
            </a:r>
            <a:r>
              <a:rPr b="1">
                <a:solidFill>
                  <a:srgbClr val="0000FF"/>
                </a:solidFill>
              </a:rPr>
              <a:t>secondary evaluation </a:t>
            </a:r>
            <a:r>
              <a:t>of selected patients in whom the diagnosis is unclear.</a:t>
            </a:r>
            <a:endParaRPr sz="1800"/>
          </a:p>
          <a:p>
            <a:pPr marL="0" indent="0" algn="l" rtl="0">
              <a:lnSpc>
                <a:spcPct val="100000"/>
              </a:lnSpc>
              <a:spcBef>
                <a:spcPts val="0"/>
              </a:spcBef>
              <a:buClrTx/>
              <a:buSzTx/>
              <a:buFontTx/>
              <a:buNone/>
              <a:defRPr sz="2800">
                <a:solidFill>
                  <a:srgbClr val="000000"/>
                </a:solidFill>
              </a:defRPr>
            </a:pPr>
            <a:r>
              <a:t> </a:t>
            </a:r>
          </a:p>
        </p:txBody>
      </p:sp>
      <p:pic>
        <p:nvPicPr>
          <p:cNvPr id="504" name="Content Placeholder 4" descr="Content Placeholder 4"/>
          <p:cNvPicPr>
            <a:picLocks noChangeAspect="1"/>
          </p:cNvPicPr>
          <p:nvPr/>
        </p:nvPicPr>
        <p:blipFill>
          <a:blip r:embed="rId2"/>
          <a:stretch>
            <a:fillRect/>
          </a:stretch>
        </p:blipFill>
        <p:spPr>
          <a:xfrm>
            <a:off x="9142946" y="-136597"/>
            <a:ext cx="2958995" cy="2219246"/>
          </a:xfrm>
          <a:prstGeom prst="rect">
            <a:avLst/>
          </a:prstGeom>
          <a:ln w="12700">
            <a:miter lim="400000"/>
          </a:ln>
        </p:spPr>
      </p:pic>
    </p:spTree>
    <p:extLst>
      <p:ext uri="{BB962C8B-B14F-4D97-AF65-F5344CB8AC3E}">
        <p14:creationId xmlns:p14="http://schemas.microsoft.com/office/powerpoint/2010/main" val="15277837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Content Placeholder 4" descr="Content Placeholder 4"/>
          <p:cNvPicPr>
            <a:picLocks noChangeAspect="1"/>
          </p:cNvPicPr>
          <p:nvPr/>
        </p:nvPicPr>
        <p:blipFill>
          <a:blip r:embed="rId2"/>
          <a:stretch>
            <a:fillRect/>
          </a:stretch>
        </p:blipFill>
        <p:spPr>
          <a:xfrm>
            <a:off x="4795837" y="571498"/>
            <a:ext cx="6972301" cy="5229226"/>
          </a:xfrm>
          <a:prstGeom prst="rect">
            <a:avLst/>
          </a:prstGeom>
          <a:ln w="12700">
            <a:miter lim="400000"/>
          </a:ln>
        </p:spPr>
      </p:pic>
      <p:sp>
        <p:nvSpPr>
          <p:cNvPr id="507" name="Slide Number Placeholder 2"/>
          <p:cNvSpPr txBox="1">
            <a:spLocks noGrp="1"/>
          </p:cNvSpPr>
          <p:nvPr>
            <p:ph type="sldNum" sz="quarter" idx="4294967295"/>
          </p:nvPr>
        </p:nvSpPr>
        <p:spPr>
          <a:xfrm>
            <a:off x="10379341" y="6458851"/>
            <a:ext cx="168509"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FFFFFF"/>
                </a:solidFill>
              </a:defRPr>
            </a:lvl1pPr>
          </a:lstStyle>
          <a:p>
            <a:fld id="{86CB4B4D-7CA3-9044-876B-883B54F8677D}" type="slidenum">
              <a:t>42</a:t>
            </a:fld>
            <a:endParaRPr/>
          </a:p>
        </p:txBody>
      </p:sp>
      <p:sp>
        <p:nvSpPr>
          <p:cNvPr id="508" name="TextBox 1"/>
          <p:cNvSpPr txBox="1"/>
          <p:nvPr/>
        </p:nvSpPr>
        <p:spPr>
          <a:xfrm>
            <a:off x="588645" y="1985963"/>
            <a:ext cx="3866198" cy="1793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 A seven-year-old boy with a delayed colonic transit time. The distribution of the markers, with a majority in the rectosigmoid region, is characteristic for anorectal retention. </a:t>
            </a:r>
          </a:p>
        </p:txBody>
      </p:sp>
    </p:spTree>
    <p:extLst>
      <p:ext uri="{BB962C8B-B14F-4D97-AF65-F5344CB8AC3E}">
        <p14:creationId xmlns:p14="http://schemas.microsoft.com/office/powerpoint/2010/main" val="4602805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itle 1"/>
          <p:cNvSpPr txBox="1">
            <a:spLocks noGrp="1"/>
          </p:cNvSpPr>
          <p:nvPr>
            <p:ph type="title"/>
          </p:nvPr>
        </p:nvSpPr>
        <p:spPr>
          <a:prstGeom prst="rect">
            <a:avLst/>
          </a:prstGeom>
        </p:spPr>
        <p:txBody>
          <a:bodyPr/>
          <a:lstStyle>
            <a:lvl1pPr>
              <a:defRPr spc="-100"/>
            </a:lvl1pPr>
          </a:lstStyle>
          <a:p>
            <a:pPr rtl="0">
              <a:defRPr/>
            </a:pPr>
            <a:r>
              <a:t>Anorectal manometry</a:t>
            </a:r>
          </a:p>
        </p:txBody>
      </p:sp>
      <p:sp>
        <p:nvSpPr>
          <p:cNvPr id="511" name="Content Placeholder 2"/>
          <p:cNvSpPr txBox="1">
            <a:spLocks noGrp="1"/>
          </p:cNvSpPr>
          <p:nvPr>
            <p:ph type="body" idx="1"/>
          </p:nvPr>
        </p:nvSpPr>
        <p:spPr>
          <a:xfrm>
            <a:off x="1700213" y="2014538"/>
            <a:ext cx="8301037" cy="5228862"/>
          </a:xfrm>
          <a:prstGeom prst="rect">
            <a:avLst/>
          </a:prstGeom>
        </p:spPr>
        <p:txBody>
          <a:bodyPr/>
          <a:lstStyle/>
          <a:p>
            <a:pPr algn="l" rtl="0">
              <a:defRPr>
                <a:solidFill>
                  <a:srgbClr val="0D0D0D"/>
                </a:solidFill>
              </a:defRPr>
            </a:pPr>
            <a:r>
              <a:t> </a:t>
            </a:r>
          </a:p>
          <a:p>
            <a:pPr algn="l" rtl="0">
              <a:defRPr>
                <a:solidFill>
                  <a:srgbClr val="0D0D0D"/>
                </a:solidFill>
              </a:defRPr>
            </a:pPr>
            <a:r>
              <a:t>involves placement of a catheter containing pressure-transducing sensors into the rectum, thereby permitting measurement of neuromuscular function of the anorectum.</a:t>
            </a:r>
          </a:p>
          <a:p>
            <a:pPr algn="l" rtl="0">
              <a:defRPr>
                <a:solidFill>
                  <a:srgbClr val="0D0D0D"/>
                </a:solidFill>
              </a:defRPr>
            </a:pPr>
            <a:r>
              <a:t> The procedure includes measurements of the </a:t>
            </a:r>
            <a:r>
              <a:rPr b="1"/>
              <a:t>rectoanal inhibitory reflex</a:t>
            </a:r>
            <a:r>
              <a:t> , </a:t>
            </a:r>
            <a:r>
              <a:rPr b="1"/>
              <a:t>rectal sensation </a:t>
            </a:r>
            <a:r>
              <a:t>and </a:t>
            </a:r>
            <a:r>
              <a:rPr b="1"/>
              <a:t>compliance, and squeeze pressures</a:t>
            </a:r>
            <a:r>
              <a:t>. </a:t>
            </a:r>
          </a:p>
        </p:txBody>
      </p:sp>
    </p:spTree>
    <p:extLst>
      <p:ext uri="{BB962C8B-B14F-4D97-AF65-F5344CB8AC3E}">
        <p14:creationId xmlns:p14="http://schemas.microsoft.com/office/powerpoint/2010/main" val="339802803"/>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 name="Content Placeholder 4" descr="Content Placeholder 4"/>
          <p:cNvPicPr>
            <a:picLocks noChangeAspect="1"/>
          </p:cNvPicPr>
          <p:nvPr/>
        </p:nvPicPr>
        <p:blipFill>
          <a:blip r:embed="rId3"/>
          <a:stretch>
            <a:fillRect/>
          </a:stretch>
        </p:blipFill>
        <p:spPr>
          <a:xfrm>
            <a:off x="1524003" y="1"/>
            <a:ext cx="9144000" cy="6858001"/>
          </a:xfrm>
          <a:prstGeom prst="rect">
            <a:avLst/>
          </a:prstGeom>
          <a:ln w="12700">
            <a:miter lim="400000"/>
          </a:ln>
        </p:spPr>
      </p:pic>
    </p:spTree>
    <p:extLst>
      <p:ext uri="{BB962C8B-B14F-4D97-AF65-F5344CB8AC3E}">
        <p14:creationId xmlns:p14="http://schemas.microsoft.com/office/powerpoint/2010/main" val="109248205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itle 1"/>
          <p:cNvSpPr txBox="1">
            <a:spLocks noGrp="1"/>
          </p:cNvSpPr>
          <p:nvPr>
            <p:ph type="title"/>
          </p:nvPr>
        </p:nvSpPr>
        <p:spPr>
          <a:prstGeom prst="rect">
            <a:avLst/>
          </a:prstGeom>
        </p:spPr>
        <p:txBody>
          <a:bodyPr/>
          <a:lstStyle/>
          <a:p>
            <a:pPr rtl="0">
              <a:defRPr/>
            </a:pPr>
            <a:endParaRPr/>
          </a:p>
        </p:txBody>
      </p:sp>
      <p:sp>
        <p:nvSpPr>
          <p:cNvPr id="518" name="Content Placeholder 2"/>
          <p:cNvSpPr txBox="1">
            <a:spLocks noGrp="1"/>
          </p:cNvSpPr>
          <p:nvPr>
            <p:ph type="body" idx="1"/>
          </p:nvPr>
        </p:nvSpPr>
        <p:spPr>
          <a:xfrm>
            <a:off x="1340687" y="2319025"/>
            <a:ext cx="10058401" cy="4023360"/>
          </a:xfrm>
          <a:prstGeom prst="rect">
            <a:avLst/>
          </a:prstGeom>
        </p:spPr>
        <p:txBody>
          <a:bodyPr/>
          <a:lstStyle/>
          <a:p>
            <a:pPr algn="l" rtl="0">
              <a:lnSpc>
                <a:spcPct val="96000"/>
              </a:lnSpc>
              <a:buFontTx/>
              <a:buChar char="➢"/>
              <a:defRPr sz="2200">
                <a:solidFill>
                  <a:srgbClr val="0000FF"/>
                </a:solidFill>
              </a:defRPr>
            </a:pPr>
            <a:r>
              <a:t>Functional constipation </a:t>
            </a:r>
            <a:r>
              <a:rPr>
                <a:solidFill>
                  <a:srgbClr val="404040"/>
                </a:solidFill>
                <a:latin typeface="Wingdings 3"/>
                <a:ea typeface="Wingdings 3"/>
                <a:cs typeface="Wingdings 3"/>
                <a:sym typeface="Wingdings 3"/>
              </a:rPr>
              <a:t> </a:t>
            </a:r>
            <a:r>
              <a:rPr>
                <a:solidFill>
                  <a:srgbClr val="404040"/>
                </a:solidFill>
              </a:rPr>
              <a:t>distension of the rectum causes relaxation of the internal sphincter.</a:t>
            </a:r>
            <a:endParaRPr sz="3600"/>
          </a:p>
          <a:p>
            <a:pPr algn="l" rtl="0">
              <a:lnSpc>
                <a:spcPct val="96000"/>
              </a:lnSpc>
              <a:buFontTx/>
              <a:buChar char="➢"/>
              <a:defRPr sz="2200">
                <a:solidFill>
                  <a:srgbClr val="0000FF"/>
                </a:solidFill>
              </a:defRPr>
            </a:pPr>
            <a:r>
              <a:t>Hirschsprung disease</a:t>
            </a:r>
            <a:r>
              <a:rPr>
                <a:solidFill>
                  <a:srgbClr val="404040"/>
                </a:solidFill>
                <a:latin typeface="Wingdings 3"/>
                <a:ea typeface="Wingdings 3"/>
                <a:cs typeface="Wingdings 3"/>
                <a:sym typeface="Wingdings 3"/>
              </a:rPr>
              <a:t> </a:t>
            </a:r>
            <a:r>
              <a:rPr>
                <a:solidFill>
                  <a:srgbClr val="404040"/>
                </a:solidFill>
              </a:rPr>
              <a:t>no sphincter relaxation</a:t>
            </a:r>
            <a:endParaRPr sz="1200"/>
          </a:p>
          <a:p>
            <a:pPr algn="l" rtl="0">
              <a:lnSpc>
                <a:spcPct val="96000"/>
              </a:lnSpc>
              <a:buFontTx/>
              <a:buChar char="➢"/>
              <a:defRPr sz="3600"/>
            </a:pPr>
            <a:endParaRPr sz="1200"/>
          </a:p>
          <a:p>
            <a:pPr algn="l" rtl="0">
              <a:lnSpc>
                <a:spcPct val="96000"/>
              </a:lnSpc>
              <a:buFontTx/>
              <a:buChar char="➢"/>
              <a:defRPr sz="2200"/>
            </a:pPr>
            <a:r>
              <a:t>Anorectal manometry also can identify patients with </a:t>
            </a:r>
            <a:r>
              <a:rPr b="1" u="sng">
                <a:solidFill>
                  <a:srgbClr val="0070C0"/>
                </a:solidFill>
              </a:rPr>
              <a:t>dyssynergic defecation</a:t>
            </a:r>
            <a:r>
              <a:t>, which is a functional disorder characterized by the incomplete evacuation of fecal material from the rectum due to </a:t>
            </a:r>
            <a:r>
              <a:rPr u="sng"/>
              <a:t>paradoxical contraction or failure to relax pelvic floor muscles </a:t>
            </a:r>
            <a:r>
              <a:t>when straining to defecate. </a:t>
            </a:r>
          </a:p>
        </p:txBody>
      </p:sp>
      <p:pic>
        <p:nvPicPr>
          <p:cNvPr id="519" name="Picture 2" descr="Picture 2"/>
          <p:cNvPicPr>
            <a:picLocks noChangeAspect="1"/>
          </p:cNvPicPr>
          <p:nvPr/>
        </p:nvPicPr>
        <p:blipFill>
          <a:blip r:embed="rId2"/>
          <a:stretch>
            <a:fillRect/>
          </a:stretch>
        </p:blipFill>
        <p:spPr>
          <a:xfrm>
            <a:off x="2005311" y="804661"/>
            <a:ext cx="8002191" cy="768351"/>
          </a:xfrm>
          <a:prstGeom prst="rect">
            <a:avLst/>
          </a:prstGeom>
          <a:ln w="12700">
            <a:miter lim="400000"/>
          </a:ln>
        </p:spPr>
      </p:pic>
    </p:spTree>
    <p:extLst>
      <p:ext uri="{BB962C8B-B14F-4D97-AF65-F5344CB8AC3E}">
        <p14:creationId xmlns:p14="http://schemas.microsoft.com/office/powerpoint/2010/main" val="170246549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Title 1"/>
          <p:cNvSpPr txBox="1">
            <a:spLocks noGrp="1"/>
          </p:cNvSpPr>
          <p:nvPr>
            <p:ph type="title"/>
          </p:nvPr>
        </p:nvSpPr>
        <p:spPr>
          <a:prstGeom prst="rect">
            <a:avLst/>
          </a:prstGeom>
        </p:spPr>
        <p:txBody>
          <a:bodyPr/>
          <a:lstStyle>
            <a:lvl1pPr>
              <a:defRPr spc="-100"/>
            </a:lvl1pPr>
          </a:lstStyle>
          <a:p>
            <a:pPr rtl="0">
              <a:defRPr/>
            </a:pPr>
            <a:r>
              <a:t>Rectal biopsy</a:t>
            </a:r>
          </a:p>
        </p:txBody>
      </p:sp>
      <p:sp>
        <p:nvSpPr>
          <p:cNvPr id="522" name="Content Placeholder 2"/>
          <p:cNvSpPr txBox="1">
            <a:spLocks noGrp="1"/>
          </p:cNvSpPr>
          <p:nvPr>
            <p:ph type="body" idx="1"/>
          </p:nvPr>
        </p:nvSpPr>
        <p:spPr>
          <a:xfrm>
            <a:off x="1097280" y="1845734"/>
            <a:ext cx="10058401" cy="4023360"/>
          </a:xfrm>
          <a:prstGeom prst="rect">
            <a:avLst/>
          </a:prstGeom>
        </p:spPr>
        <p:txBody>
          <a:bodyPr/>
          <a:lstStyle/>
          <a:p>
            <a:pPr algn="l" rtl="0">
              <a:lnSpc>
                <a:spcPct val="80000"/>
              </a:lnSpc>
              <a:buSzTx/>
              <a:buNone/>
              <a:defRPr sz="3600"/>
            </a:pPr>
            <a:endParaRPr/>
          </a:p>
          <a:p>
            <a:pPr algn="l" rtl="0">
              <a:lnSpc>
                <a:spcPct val="80000"/>
              </a:lnSpc>
              <a:buFontTx/>
              <a:buChar char="➢"/>
              <a:defRPr sz="3600"/>
            </a:pPr>
            <a:r>
              <a:t>The definitive means of establishing or excluding Hirschsprung disease. </a:t>
            </a:r>
          </a:p>
          <a:p>
            <a:pPr algn="l" rtl="0">
              <a:lnSpc>
                <a:spcPct val="80000"/>
              </a:lnSpc>
              <a:buFontTx/>
              <a:buChar char="➢"/>
              <a:defRPr sz="3600"/>
            </a:pPr>
            <a:endParaRPr/>
          </a:p>
          <a:p>
            <a:pPr algn="l" rtl="0">
              <a:lnSpc>
                <a:spcPct val="80000"/>
              </a:lnSpc>
              <a:buFontTx/>
              <a:buChar char="➢"/>
              <a:defRPr sz="3600"/>
            </a:pPr>
            <a:r>
              <a:t>The tissue is examined histologically for the presence or absence of ganglion cells in the submucosal plexus. </a:t>
            </a:r>
          </a:p>
        </p:txBody>
      </p:sp>
    </p:spTree>
    <p:extLst>
      <p:ext uri="{BB962C8B-B14F-4D97-AF65-F5344CB8AC3E}">
        <p14:creationId xmlns:p14="http://schemas.microsoft.com/office/powerpoint/2010/main" val="196829767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0" y="0"/>
            <a:ext cx="9144000" cy="6858000"/>
          </a:xfrm>
        </p:spPr>
      </p:pic>
      <p:sp>
        <p:nvSpPr>
          <p:cNvPr id="3" name="Slide Number Placeholder 2"/>
          <p:cNvSpPr>
            <a:spLocks noGrp="1"/>
          </p:cNvSpPr>
          <p:nvPr>
            <p:ph type="sldNum" sz="quarter" idx="12"/>
          </p:nvPr>
        </p:nvSpPr>
        <p:spPr>
          <a:xfrm>
            <a:off x="10216553" y="6366107"/>
            <a:ext cx="348300" cy="414000"/>
          </a:xfrm>
          <a:prstGeom prst="round2DiagRect">
            <a:avLst/>
          </a:prstGeo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058DB212-BFA2-403F-85EF-DFD3FF6D973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608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fontAlgn="auto">
              <a:spcAft>
                <a:spcPts val="0"/>
              </a:spcAft>
              <a:defRPr/>
            </a:pPr>
            <a:r>
              <a:rPr lang="en-US" b="1" dirty="0">
                <a:cs typeface="+mj-cs"/>
              </a:rPr>
              <a:t>Management of chronic functional  constipation </a:t>
            </a:r>
          </a:p>
        </p:txBody>
      </p:sp>
      <p:sp>
        <p:nvSpPr>
          <p:cNvPr id="3" name="Content Placeholder 2"/>
          <p:cNvSpPr>
            <a:spLocks noGrp="1"/>
          </p:cNvSpPr>
          <p:nvPr>
            <p:ph idx="1"/>
          </p:nvPr>
        </p:nvSpPr>
        <p:spPr>
          <a:xfrm>
            <a:off x="1524000" y="1600200"/>
            <a:ext cx="9144000" cy="4876800"/>
          </a:xfrm>
        </p:spPr>
        <p:txBody>
          <a:bodyPr rtlCol="1">
            <a:noAutofit/>
          </a:bodyPr>
          <a:lstStyle/>
          <a:p>
            <a:pPr fontAlgn="auto">
              <a:spcAft>
                <a:spcPts val="0"/>
              </a:spcAft>
              <a:defRPr/>
            </a:pPr>
            <a:r>
              <a:rPr lang="en-US" dirty="0">
                <a:cs typeface="+mn-cs"/>
              </a:rPr>
              <a:t>There are four general steps in bowel retraining:</a:t>
            </a:r>
          </a:p>
          <a:p>
            <a:pPr marL="514350" indent="-514350" fontAlgn="auto">
              <a:spcAft>
                <a:spcPts val="0"/>
              </a:spcAft>
              <a:buFont typeface="+mj-lt"/>
              <a:buAutoNum type="arabicPeriod"/>
              <a:defRPr/>
            </a:pPr>
            <a:r>
              <a:rPr lang="en-US" b="1" dirty="0" err="1">
                <a:cs typeface="+mn-cs"/>
              </a:rPr>
              <a:t>Disimpaction</a:t>
            </a:r>
            <a:r>
              <a:rPr lang="en-US" dirty="0">
                <a:cs typeface="+mn-cs"/>
              </a:rPr>
              <a:t>.</a:t>
            </a:r>
          </a:p>
          <a:p>
            <a:pPr marL="514350" indent="-514350" fontAlgn="auto">
              <a:spcAft>
                <a:spcPts val="0"/>
              </a:spcAft>
              <a:buFont typeface="+mj-lt"/>
              <a:buAutoNum type="arabicPeriod"/>
              <a:defRPr/>
            </a:pPr>
            <a:r>
              <a:rPr lang="en-US" b="1" dirty="0">
                <a:cs typeface="+mn-cs"/>
              </a:rPr>
              <a:t>Maintenance therapy</a:t>
            </a:r>
            <a:r>
              <a:rPr lang="en-US" dirty="0">
                <a:cs typeface="+mn-cs"/>
              </a:rPr>
              <a:t> :Prolonged laxative treatment and behavior therapy to achieve regular evacuation and avoid recurrent constipation.</a:t>
            </a:r>
          </a:p>
          <a:p>
            <a:pPr marL="514350" indent="-514350" fontAlgn="auto">
              <a:spcAft>
                <a:spcPts val="0"/>
              </a:spcAft>
              <a:buFont typeface="+mj-lt"/>
              <a:buAutoNum type="arabicPeriod"/>
              <a:defRPr/>
            </a:pPr>
            <a:r>
              <a:rPr lang="en-US" b="1" dirty="0">
                <a:cs typeface="+mn-cs"/>
              </a:rPr>
              <a:t>Dietary changes </a:t>
            </a:r>
            <a:r>
              <a:rPr lang="en-US" dirty="0">
                <a:cs typeface="+mn-cs"/>
              </a:rPr>
              <a:t>(primarily increasing fiber content) to maintain soft stools.</a:t>
            </a:r>
          </a:p>
          <a:p>
            <a:pPr marL="514350" indent="-514350" fontAlgn="auto">
              <a:spcAft>
                <a:spcPts val="0"/>
              </a:spcAft>
              <a:buFont typeface="+mj-lt"/>
              <a:buAutoNum type="arabicPeriod"/>
              <a:defRPr/>
            </a:pPr>
            <a:r>
              <a:rPr lang="en-US" b="1" dirty="0">
                <a:cs typeface="+mn-cs"/>
              </a:rPr>
              <a:t>Gradual tapering</a:t>
            </a:r>
            <a:r>
              <a:rPr lang="en-US" dirty="0">
                <a:cs typeface="+mn-cs"/>
              </a:rPr>
              <a:t> and withdrawal of laxatives as tolerated.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s-ES"/>
              <a:t>1) Disimpaction</a:t>
            </a:r>
          </a:p>
        </p:txBody>
      </p:sp>
      <p:sp>
        <p:nvSpPr>
          <p:cNvPr id="3" name="Content Placeholder 2"/>
          <p:cNvSpPr>
            <a:spLocks noGrp="1"/>
          </p:cNvSpPr>
          <p:nvPr>
            <p:ph idx="1"/>
          </p:nvPr>
        </p:nvSpPr>
        <p:spPr>
          <a:xfrm>
            <a:off x="727075" y="1600200"/>
            <a:ext cx="11062970" cy="4572000"/>
          </a:xfrm>
        </p:spPr>
        <p:txBody>
          <a:bodyPr rtlCol="1">
            <a:noAutofit/>
          </a:bodyPr>
          <a:lstStyle/>
          <a:p>
            <a:pPr fontAlgn="auto">
              <a:spcAft>
                <a:spcPts val="0"/>
              </a:spcAft>
              <a:defRPr/>
            </a:pPr>
            <a:r>
              <a:rPr lang="en-US" dirty="0">
                <a:cs typeface="+mn-cs"/>
              </a:rPr>
              <a:t>“Fecal impaction” is a term used to describe markedly increased amounts of stool in the colon, which is a subjective judgment based on clinical findings.</a:t>
            </a:r>
          </a:p>
          <a:p>
            <a:pPr marL="0" indent="0" algn="ctr" fontAlgn="auto">
              <a:spcAft>
                <a:spcPts val="0"/>
              </a:spcAft>
              <a:buNone/>
              <a:defRPr/>
            </a:pPr>
            <a:r>
              <a:rPr lang="en-US" b="1" dirty="0">
                <a:solidFill>
                  <a:srgbClr val="FF0000"/>
                </a:solidFill>
                <a:cs typeface="+mn-cs"/>
              </a:rPr>
              <a:t>- Clues suggest fecal  impaction -</a:t>
            </a:r>
          </a:p>
          <a:p>
            <a:pPr marL="457200" indent="-457200" fontAlgn="auto">
              <a:spcAft>
                <a:spcPts val="0"/>
              </a:spcAft>
              <a:buFont typeface="+mj-lt"/>
              <a:buAutoNum type="arabicPeriod"/>
              <a:defRPr/>
            </a:pPr>
            <a:r>
              <a:rPr lang="en-US" dirty="0">
                <a:cs typeface="+mn-cs"/>
              </a:rPr>
              <a:t>Constipation-associated </a:t>
            </a:r>
            <a:r>
              <a:rPr lang="en-US" u="sng" dirty="0">
                <a:cs typeface="+mn-cs"/>
              </a:rPr>
              <a:t>fecal incontinence.</a:t>
            </a:r>
          </a:p>
          <a:p>
            <a:pPr marL="457200" indent="-457200" fontAlgn="auto">
              <a:spcAft>
                <a:spcPts val="0"/>
              </a:spcAft>
              <a:buFont typeface="+mj-lt"/>
              <a:buAutoNum type="arabicPeriod"/>
              <a:defRPr/>
            </a:pPr>
            <a:r>
              <a:rPr lang="en-US" dirty="0">
                <a:cs typeface="+mn-cs"/>
              </a:rPr>
              <a:t>Significant stool </a:t>
            </a:r>
            <a:r>
              <a:rPr lang="en-US" u="sng" dirty="0">
                <a:cs typeface="+mn-cs"/>
              </a:rPr>
              <a:t>mass</a:t>
            </a:r>
            <a:r>
              <a:rPr lang="en-US" dirty="0">
                <a:cs typeface="+mn-cs"/>
              </a:rPr>
              <a:t> palpable on digital rectal or abdominal examination, or on abdominal radiograph.</a:t>
            </a:r>
          </a:p>
          <a:p>
            <a:pPr marL="457200" indent="-457200" fontAlgn="auto">
              <a:spcAft>
                <a:spcPts val="0"/>
              </a:spcAft>
              <a:buFont typeface="+mj-lt"/>
              <a:buAutoNum type="arabicPeriod"/>
              <a:defRPr/>
            </a:pPr>
            <a:r>
              <a:rPr lang="en-US" dirty="0">
                <a:cs typeface="+mn-cs"/>
              </a:rPr>
              <a:t>History of </a:t>
            </a:r>
            <a:r>
              <a:rPr lang="en-US" u="sng" dirty="0">
                <a:cs typeface="+mn-cs"/>
              </a:rPr>
              <a:t>incomplete or infrequent </a:t>
            </a:r>
            <a:r>
              <a:rPr lang="en-US" dirty="0">
                <a:cs typeface="+mn-cs"/>
              </a:rPr>
              <a:t>evacuation.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9753600" cy="1143000"/>
          </a:xfrm>
        </p:spPr>
        <p:txBody>
          <a:bodyPr>
            <a:noAutofit/>
          </a:bodyPr>
          <a:lstStyle/>
          <a:p>
            <a:pPr algn="l"/>
            <a:r>
              <a:rPr lang="en-US" sz="3200" b="1" u="sng" dirty="0">
                <a:solidFill>
                  <a:schemeClr val="accent6">
                    <a:lumMod val="50000"/>
                  </a:schemeClr>
                </a:solidFill>
              </a:rPr>
              <a:t>Encopresis is often classified variously as follows:</a:t>
            </a:r>
            <a:br>
              <a:rPr lang="en-US" sz="3200" b="1" u="sng" dirty="0">
                <a:solidFill>
                  <a:schemeClr val="accent6">
                    <a:lumMod val="50000"/>
                  </a:schemeClr>
                </a:solidFill>
              </a:rPr>
            </a:br>
            <a:br>
              <a:rPr lang="en-US" sz="3200" b="1" u="sng" dirty="0">
                <a:solidFill>
                  <a:schemeClr val="accent6">
                    <a:lumMod val="50000"/>
                  </a:schemeClr>
                </a:solidFill>
              </a:rPr>
            </a:br>
            <a:endParaRPr lang="en-US" sz="3200" b="1" u="sng" dirty="0">
              <a:solidFill>
                <a:schemeClr val="accent6">
                  <a:lumMod val="50000"/>
                </a:schemeClr>
              </a:solidFill>
            </a:endParaRPr>
          </a:p>
        </p:txBody>
      </p:sp>
      <p:graphicFrame>
        <p:nvGraphicFramePr>
          <p:cNvPr id="8" name="Content Placeholder 7"/>
          <p:cNvGraphicFramePr>
            <a:graphicFrameLocks noGrp="1"/>
          </p:cNvGraphicFramePr>
          <p:nvPr>
            <p:ph idx="1"/>
          </p:nvPr>
        </p:nvGraphicFramePr>
        <p:xfrm>
          <a:off x="1524000" y="1066801"/>
          <a:ext cx="9144000" cy="2362199"/>
        </p:xfrm>
        <a:graphic>
          <a:graphicData uri="http://schemas.openxmlformats.org/drawingml/2006/table">
            <a:tbl>
              <a:tblPr firstRow="1" bandRow="1">
                <a:tableStyleId>{0660B408-B3CF-4A94-85FC-2B1E0A45F4A2}</a:tableStyleId>
              </a:tblPr>
              <a:tblGrid>
                <a:gridCol w="2663302">
                  <a:extLst>
                    <a:ext uri="{9D8B030D-6E8A-4147-A177-3AD203B41FA5}">
                      <a16:colId xmlns:a16="http://schemas.microsoft.com/office/drawing/2014/main" val="20000"/>
                    </a:ext>
                  </a:extLst>
                </a:gridCol>
                <a:gridCol w="6480698">
                  <a:extLst>
                    <a:ext uri="{9D8B030D-6E8A-4147-A177-3AD203B41FA5}">
                      <a16:colId xmlns:a16="http://schemas.microsoft.com/office/drawing/2014/main" val="20001"/>
                    </a:ext>
                  </a:extLst>
                </a:gridCol>
              </a:tblGrid>
              <a:tr h="565075">
                <a:tc>
                  <a:txBody>
                    <a:bodyPr/>
                    <a:lstStyle/>
                    <a:p>
                      <a:pPr fontAlgn="t"/>
                      <a:r>
                        <a:rPr lang="en-US" dirty="0">
                          <a:effectLst/>
                        </a:rPr>
                        <a:t>Type</a:t>
                      </a:r>
                    </a:p>
                  </a:txBody>
                  <a:tcPr marL="142875" marR="142875" marT="95250" marB="95250"/>
                </a:tc>
                <a:tc>
                  <a:txBody>
                    <a:bodyPr/>
                    <a:lstStyle/>
                    <a:p>
                      <a:pPr fontAlgn="t"/>
                      <a:r>
                        <a:rPr lang="en-US" dirty="0">
                          <a:effectLst/>
                        </a:rPr>
                        <a:t>Explanation</a:t>
                      </a:r>
                    </a:p>
                  </a:txBody>
                  <a:tcPr marL="142875" marR="142875" marT="95250" marB="95250"/>
                </a:tc>
                <a:extLst>
                  <a:ext uri="{0D108BD9-81ED-4DB2-BD59-A6C34878D82A}">
                    <a16:rowId xmlns:a16="http://schemas.microsoft.com/office/drawing/2014/main" val="10000"/>
                  </a:ext>
                </a:extLst>
              </a:tr>
              <a:tr h="1232049">
                <a:tc>
                  <a:txBody>
                    <a:bodyPr/>
                    <a:lstStyle/>
                    <a:p>
                      <a:pPr fontAlgn="t"/>
                      <a:r>
                        <a:rPr lang="en-US" sz="2400" dirty="0">
                          <a:effectLst/>
                        </a:rPr>
                        <a:t>Retentive</a:t>
                      </a:r>
                    </a:p>
                  </a:txBody>
                  <a:tcPr marL="142875" marR="142875" marT="95250" marB="95250"/>
                </a:tc>
                <a:tc>
                  <a:txBody>
                    <a:bodyPr/>
                    <a:lstStyle/>
                    <a:p>
                      <a:pPr fontAlgn="t"/>
                      <a:r>
                        <a:rPr lang="en-US" sz="2400" dirty="0">
                          <a:effectLst/>
                        </a:rPr>
                        <a:t>With constipation and secondary overflow and leakage around obstruction; more common</a:t>
                      </a:r>
                    </a:p>
                  </a:txBody>
                  <a:tcPr marL="142875" marR="142875" marT="95250" marB="95250"/>
                </a:tc>
                <a:extLst>
                  <a:ext uri="{0D108BD9-81ED-4DB2-BD59-A6C34878D82A}">
                    <a16:rowId xmlns:a16="http://schemas.microsoft.com/office/drawing/2014/main" val="10001"/>
                  </a:ext>
                </a:extLst>
              </a:tr>
              <a:tr h="565075">
                <a:tc>
                  <a:txBody>
                    <a:bodyPr/>
                    <a:lstStyle/>
                    <a:p>
                      <a:pPr fontAlgn="t"/>
                      <a:r>
                        <a:rPr lang="en-US" sz="2400" dirty="0">
                          <a:effectLst/>
                        </a:rPr>
                        <a:t>Non-retentive</a:t>
                      </a:r>
                    </a:p>
                  </a:txBody>
                  <a:tcPr marL="142875" marR="142875" marT="95250" marB="95250"/>
                </a:tc>
                <a:tc>
                  <a:txBody>
                    <a:bodyPr/>
                    <a:lstStyle/>
                    <a:p>
                      <a:pPr fontAlgn="t"/>
                      <a:r>
                        <a:rPr lang="en-US" sz="2400" dirty="0">
                          <a:effectLst/>
                        </a:rPr>
                        <a:t>Without constipation</a:t>
                      </a:r>
                    </a:p>
                  </a:txBody>
                  <a:tcPr marL="142875" marR="142875" marT="95250" marB="95250"/>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1524000" y="3733800"/>
          <a:ext cx="9144000" cy="2930164"/>
        </p:xfrm>
        <a:graphic>
          <a:graphicData uri="http://schemas.openxmlformats.org/drawingml/2006/table">
            <a:tbl>
              <a:tblPr firstRow="1" bandRow="1">
                <a:tableStyleId>{46F890A9-2807-4EBB-B81D-B2AA78EC7F39}</a:tableStyleId>
              </a:tblPr>
              <a:tblGrid>
                <a:gridCol w="2177144">
                  <a:extLst>
                    <a:ext uri="{9D8B030D-6E8A-4147-A177-3AD203B41FA5}">
                      <a16:colId xmlns:a16="http://schemas.microsoft.com/office/drawing/2014/main" val="20000"/>
                    </a:ext>
                  </a:extLst>
                </a:gridCol>
                <a:gridCol w="6966856">
                  <a:extLst>
                    <a:ext uri="{9D8B030D-6E8A-4147-A177-3AD203B41FA5}">
                      <a16:colId xmlns:a16="http://schemas.microsoft.com/office/drawing/2014/main" val="20001"/>
                    </a:ext>
                  </a:extLst>
                </a:gridCol>
              </a:tblGrid>
              <a:tr h="720364">
                <a:tc>
                  <a:txBody>
                    <a:bodyPr/>
                    <a:lstStyle/>
                    <a:p>
                      <a:r>
                        <a:rPr lang="en-US" dirty="0">
                          <a:effectLst/>
                        </a:rPr>
                        <a:t>Type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Explanation</a:t>
                      </a:r>
                    </a:p>
                    <a:p>
                      <a:endParaRPr lang="en-US" dirty="0"/>
                    </a:p>
                  </a:txBody>
                  <a:tcPr/>
                </a:tc>
                <a:extLst>
                  <a:ext uri="{0D108BD9-81ED-4DB2-BD59-A6C34878D82A}">
                    <a16:rowId xmlns:a16="http://schemas.microsoft.com/office/drawing/2014/main" val="10000"/>
                  </a:ext>
                </a:extLst>
              </a:tr>
              <a:tr h="831849">
                <a:tc>
                  <a:txBody>
                    <a:bodyPr/>
                    <a:lstStyle/>
                    <a:p>
                      <a:pPr fontAlgn="t"/>
                      <a:r>
                        <a:rPr lang="en-US" sz="2400" dirty="0">
                          <a:effectLst/>
                        </a:rPr>
                        <a:t>Primary</a:t>
                      </a:r>
                    </a:p>
                  </a:txBody>
                  <a:tcPr marL="142875" marR="142875" marT="95250" marB="95250"/>
                </a:tc>
                <a:tc>
                  <a:txBody>
                    <a:bodyPr/>
                    <a:lstStyle/>
                    <a:p>
                      <a:pPr fontAlgn="t"/>
                      <a:r>
                        <a:rPr lang="en-US" sz="2400" dirty="0">
                          <a:effectLst/>
                        </a:rPr>
                        <a:t>Seen in boys from infancy and often associated with global developmental delay and enuresis</a:t>
                      </a:r>
                    </a:p>
                  </a:txBody>
                  <a:tcPr marL="142875" marR="142875" marT="95250" marB="95250"/>
                </a:tc>
                <a:extLst>
                  <a:ext uri="{0D108BD9-81ED-4DB2-BD59-A6C34878D82A}">
                    <a16:rowId xmlns:a16="http://schemas.microsoft.com/office/drawing/2014/main" val="10001"/>
                  </a:ext>
                </a:extLst>
              </a:tr>
              <a:tr h="1140577">
                <a:tc>
                  <a:txBody>
                    <a:bodyPr/>
                    <a:lstStyle/>
                    <a:p>
                      <a:pPr fontAlgn="t"/>
                      <a:r>
                        <a:rPr lang="en-US" sz="2400" dirty="0">
                          <a:effectLst/>
                        </a:rPr>
                        <a:t>Secondary</a:t>
                      </a:r>
                    </a:p>
                  </a:txBody>
                  <a:tcPr marL="142875" marR="142875" marT="95250" marB="95250"/>
                </a:tc>
                <a:tc>
                  <a:txBody>
                    <a:bodyPr/>
                    <a:lstStyle/>
                    <a:p>
                      <a:pPr fontAlgn="t"/>
                      <a:r>
                        <a:rPr lang="en-US" sz="2400" dirty="0">
                          <a:effectLst/>
                        </a:rPr>
                        <a:t>Seen in children after successful toilet training, often functional in nature, marked with a higher level of stressors and psychological disorders</a:t>
                      </a:r>
                    </a:p>
                  </a:txBody>
                  <a:tcPr marL="142875" marR="142875" marT="95250" marB="952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248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490" y="282575"/>
            <a:ext cx="11751945" cy="6138545"/>
          </a:xfrm>
        </p:spPr>
        <p:txBody>
          <a:bodyPr rtlCol="1">
            <a:normAutofit/>
          </a:bodyPr>
          <a:lstStyle/>
          <a:p>
            <a:pPr marL="514350" indent="-514350" fontAlgn="auto">
              <a:spcAft>
                <a:spcPts val="0"/>
              </a:spcAft>
              <a:buFont typeface="+mj-lt"/>
              <a:buAutoNum type="alphaUcPeriod"/>
              <a:defRPr/>
            </a:pPr>
            <a:r>
              <a:rPr lang="en-US" b="1" dirty="0">
                <a:cs typeface="+mn-cs"/>
              </a:rPr>
              <a:t>Oral medications</a:t>
            </a:r>
            <a:r>
              <a:rPr lang="en-US" dirty="0">
                <a:cs typeface="+mn-cs"/>
              </a:rPr>
              <a:t> :</a:t>
            </a:r>
          </a:p>
          <a:p>
            <a:pPr fontAlgn="auto">
              <a:spcAft>
                <a:spcPts val="0"/>
              </a:spcAft>
              <a:defRPr/>
            </a:pPr>
            <a:r>
              <a:rPr lang="en-US" sz="3600" dirty="0">
                <a:cs typeface="+mn-cs"/>
              </a:rPr>
              <a:t>T</a:t>
            </a:r>
            <a:r>
              <a:rPr lang="en-US" sz="2800" dirty="0">
                <a:cs typeface="+mn-cs"/>
              </a:rPr>
              <a:t>his method is </a:t>
            </a:r>
            <a:r>
              <a:rPr lang="en-US" sz="2800" b="1" dirty="0">
                <a:cs typeface="+mn-cs"/>
              </a:rPr>
              <a:t>noninvasive </a:t>
            </a:r>
            <a:r>
              <a:rPr lang="en-US" sz="2800" dirty="0">
                <a:cs typeface="+mn-cs"/>
              </a:rPr>
              <a:t>and may help the child feel in control. Oral medications also are particularly valuable for children with a </a:t>
            </a:r>
            <a:r>
              <a:rPr lang="en-US" sz="2800" b="1" dirty="0">
                <a:cs typeface="+mn-cs"/>
              </a:rPr>
              <a:t>history of painful defecation,</a:t>
            </a:r>
            <a:r>
              <a:rPr lang="en-US" sz="2800" dirty="0">
                <a:cs typeface="+mn-cs"/>
              </a:rPr>
              <a:t> </a:t>
            </a:r>
            <a:r>
              <a:rPr lang="en-US" sz="2800" b="1" dirty="0" err="1">
                <a:cs typeface="+mn-cs"/>
              </a:rPr>
              <a:t>perineal</a:t>
            </a:r>
            <a:r>
              <a:rPr lang="en-US" sz="2800" b="1" dirty="0">
                <a:cs typeface="+mn-cs"/>
              </a:rPr>
              <a:t> trauma, or difficulty tolerating enemas.</a:t>
            </a:r>
          </a:p>
          <a:p>
            <a:pPr fontAlgn="auto">
              <a:spcAft>
                <a:spcPts val="0"/>
              </a:spcAft>
              <a:defRPr/>
            </a:pPr>
            <a:endParaRPr lang="en-US" sz="2800" b="1" dirty="0">
              <a:cs typeface="+mn-cs"/>
            </a:endParaRPr>
          </a:p>
          <a:p>
            <a:pPr fontAlgn="auto">
              <a:spcAft>
                <a:spcPts val="0"/>
              </a:spcAft>
              <a:buNone/>
              <a:defRPr/>
            </a:pPr>
            <a:endParaRPr lang="en-US" sz="2800" b="1" dirty="0">
              <a:cs typeface="+mn-cs"/>
            </a:endParaRPr>
          </a:p>
          <a:p>
            <a:pPr marL="0" indent="0" algn="ctr" fontAlgn="auto">
              <a:spcAft>
                <a:spcPts val="0"/>
              </a:spcAft>
              <a:buNone/>
              <a:defRPr/>
            </a:pPr>
            <a:r>
              <a:rPr lang="en-US" sz="3600" b="1" dirty="0">
                <a:solidFill>
                  <a:srgbClr val="FF0000"/>
                </a:solidFill>
                <a:cs typeface="+mn-cs"/>
              </a:rPr>
              <a:t>- Options -</a:t>
            </a:r>
            <a:endParaRPr lang="en-US" sz="2800" b="1" dirty="0">
              <a:solidFill>
                <a:srgbClr val="FF0000"/>
              </a:solidFill>
              <a:cs typeface="+mn-cs"/>
            </a:endParaRPr>
          </a:p>
          <a:p>
            <a:pPr fontAlgn="auto">
              <a:spcAft>
                <a:spcPts val="0"/>
              </a:spcAft>
              <a:defRPr/>
            </a:pPr>
            <a:r>
              <a:rPr lang="en-US" sz="2800" b="1" dirty="0">
                <a:solidFill>
                  <a:srgbClr val="00B050"/>
                </a:solidFill>
                <a:cs typeface="+mn-cs"/>
              </a:rPr>
              <a:t>Polyethylene glycol (PEG) without electrolytes, PEG-electrolyte solutions, or high-dose mineral oil</a:t>
            </a:r>
            <a:r>
              <a:rPr lang="en-US" sz="2800" dirty="0">
                <a:cs typeface="+mn-cs"/>
              </a:rPr>
              <a:t> have all been shown to be effective for initial </a:t>
            </a:r>
            <a:r>
              <a:rPr lang="en-US" sz="2800" dirty="0" err="1">
                <a:cs typeface="+mn-cs"/>
              </a:rPr>
              <a:t>disimpaction</a:t>
            </a:r>
            <a:r>
              <a:rPr lang="en-US" sz="2800" dirty="0">
                <a:cs typeface="+mn-cs"/>
              </a:rPr>
              <a:t>.</a:t>
            </a:r>
            <a:endParaRPr lang="en-US" sz="2800" b="1" dirty="0">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790" y="0"/>
            <a:ext cx="9554210" cy="6858000"/>
          </a:xfrm>
        </p:spPr>
        <p:txBody>
          <a:bodyPr rtlCol="1">
            <a:normAutofit lnSpcReduction="10000"/>
          </a:bodyPr>
          <a:lstStyle/>
          <a:p>
            <a:pPr fontAlgn="auto">
              <a:spcAft>
                <a:spcPts val="0"/>
              </a:spcAft>
              <a:defRPr/>
            </a:pPr>
            <a:r>
              <a:rPr lang="en-US" sz="2800" b="1" dirty="0">
                <a:cs typeface="+mn-cs"/>
              </a:rPr>
              <a:t>Polyethylene glycol 3350:</a:t>
            </a:r>
          </a:p>
          <a:p>
            <a:pPr fontAlgn="auto">
              <a:spcAft>
                <a:spcPts val="0"/>
              </a:spcAft>
              <a:buNone/>
              <a:defRPr/>
            </a:pPr>
            <a:r>
              <a:rPr lang="en-US" sz="2800" dirty="0">
                <a:cs typeface="+mn-cs"/>
              </a:rPr>
              <a:t>    </a:t>
            </a:r>
            <a:r>
              <a:rPr lang="en-US" sz="2800" dirty="0">
                <a:solidFill>
                  <a:srgbClr val="FF0000"/>
                </a:solidFill>
                <a:cs typeface="+mn-cs"/>
              </a:rPr>
              <a:t>1 to 1.5 g/kg/day by mouth for up to six days</a:t>
            </a:r>
            <a:r>
              <a:rPr lang="en-US" sz="2800" dirty="0">
                <a:cs typeface="+mn-cs"/>
              </a:rPr>
              <a:t>. The daily dose is dissolved in approximately 10 mL/kg of water.</a:t>
            </a:r>
          </a:p>
          <a:p>
            <a:pPr fontAlgn="auto">
              <a:spcAft>
                <a:spcPts val="0"/>
              </a:spcAft>
              <a:defRPr/>
            </a:pPr>
            <a:r>
              <a:rPr lang="en-US" sz="2800" b="1" dirty="0">
                <a:cs typeface="+mn-cs"/>
              </a:rPr>
              <a:t>Polyethylene glycol-electrolyte solution (</a:t>
            </a:r>
            <a:r>
              <a:rPr lang="en-US" sz="2800" b="1" dirty="0" err="1">
                <a:cs typeface="+mn-cs"/>
              </a:rPr>
              <a:t>eg</a:t>
            </a:r>
            <a:r>
              <a:rPr lang="en-US" sz="2800" b="1" dirty="0">
                <a:cs typeface="+mn-cs"/>
              </a:rPr>
              <a:t>, </a:t>
            </a:r>
            <a:r>
              <a:rPr lang="en-US" sz="2800" b="1" dirty="0" err="1">
                <a:cs typeface="+mn-cs"/>
              </a:rPr>
              <a:t>GoLYTELY</a:t>
            </a:r>
            <a:r>
              <a:rPr lang="en-US" sz="2800" b="1" dirty="0">
                <a:cs typeface="+mn-cs"/>
              </a:rPr>
              <a:t>): </a:t>
            </a:r>
            <a:r>
              <a:rPr lang="en-US" sz="2800" dirty="0">
                <a:solidFill>
                  <a:srgbClr val="FF0000"/>
                </a:solidFill>
                <a:cs typeface="+mn-cs"/>
              </a:rPr>
              <a:t>25 mL/kg per hour </a:t>
            </a:r>
            <a:r>
              <a:rPr lang="en-US" sz="2800" dirty="0">
                <a:cs typeface="+mn-cs"/>
              </a:rPr>
              <a:t>to a maximum of 1000 mL/hr</a:t>
            </a:r>
            <a:r>
              <a:rPr lang="en-US" sz="2800" dirty="0">
                <a:solidFill>
                  <a:srgbClr val="FF0000"/>
                </a:solidFill>
                <a:cs typeface="+mn-cs"/>
              </a:rPr>
              <a:t> </a:t>
            </a:r>
            <a:r>
              <a:rPr lang="en-US" sz="2800" b="1" dirty="0">
                <a:solidFill>
                  <a:srgbClr val="FF0000"/>
                </a:solidFill>
                <a:cs typeface="+mn-cs"/>
              </a:rPr>
              <a:t>by nasogastric tube</a:t>
            </a:r>
            <a:r>
              <a:rPr lang="en-US" sz="2800" dirty="0">
                <a:cs typeface="+mn-cs"/>
              </a:rPr>
              <a:t> until stool appears clear, or 20 </a:t>
            </a:r>
            <a:r>
              <a:rPr lang="en-US" sz="2800" dirty="0" err="1">
                <a:cs typeface="+mn-cs"/>
              </a:rPr>
              <a:t>mL</a:t>
            </a:r>
            <a:r>
              <a:rPr lang="en-US" sz="2800" dirty="0">
                <a:cs typeface="+mn-cs"/>
              </a:rPr>
              <a:t>/kg per hour for four hours per day.</a:t>
            </a:r>
          </a:p>
          <a:p>
            <a:pPr fontAlgn="auto">
              <a:spcAft>
                <a:spcPts val="0"/>
              </a:spcAft>
              <a:defRPr/>
            </a:pPr>
            <a:r>
              <a:rPr lang="en-US" sz="2800" b="1" dirty="0">
                <a:cs typeface="+mn-cs"/>
              </a:rPr>
              <a:t>Mineral oil:</a:t>
            </a:r>
          </a:p>
          <a:p>
            <a:pPr fontAlgn="auto">
              <a:spcAft>
                <a:spcPts val="0"/>
              </a:spcAft>
              <a:buNone/>
              <a:defRPr/>
            </a:pPr>
            <a:r>
              <a:rPr lang="en-US" sz="2800" dirty="0">
                <a:cs typeface="+mn-cs"/>
              </a:rPr>
              <a:t>    </a:t>
            </a:r>
            <a:r>
              <a:rPr lang="en-US" sz="2800" dirty="0">
                <a:solidFill>
                  <a:srgbClr val="FF0000"/>
                </a:solidFill>
                <a:cs typeface="+mn-cs"/>
              </a:rPr>
              <a:t>3ml/kg per day by mouth</a:t>
            </a:r>
            <a:r>
              <a:rPr lang="en-US" sz="2800" dirty="0">
                <a:cs typeface="+mn-cs"/>
              </a:rPr>
              <a:t>. Mineral oil </a:t>
            </a:r>
            <a:r>
              <a:rPr lang="en-US" sz="2800" b="1" dirty="0">
                <a:solidFill>
                  <a:srgbClr val="FF0000"/>
                </a:solidFill>
                <a:cs typeface="+mn-cs"/>
              </a:rPr>
              <a:t>should not </a:t>
            </a:r>
            <a:r>
              <a:rPr lang="en-US" sz="2800" dirty="0">
                <a:cs typeface="+mn-cs"/>
              </a:rPr>
              <a:t>be used for </a:t>
            </a:r>
            <a:r>
              <a:rPr lang="en-US" sz="2800" b="1" dirty="0">
                <a:solidFill>
                  <a:srgbClr val="FF0000"/>
                </a:solidFill>
                <a:cs typeface="+mn-cs"/>
              </a:rPr>
              <a:t>infants</a:t>
            </a:r>
            <a:r>
              <a:rPr lang="en-US" sz="2800" dirty="0">
                <a:solidFill>
                  <a:srgbClr val="FF0000"/>
                </a:solidFill>
                <a:cs typeface="+mn-cs"/>
              </a:rPr>
              <a:t>, </a:t>
            </a:r>
            <a:r>
              <a:rPr lang="en-US" sz="2800" b="1" dirty="0">
                <a:solidFill>
                  <a:srgbClr val="FF0000"/>
                </a:solidFill>
                <a:cs typeface="+mn-cs"/>
              </a:rPr>
              <a:t>neurologically impaired children</a:t>
            </a:r>
            <a:r>
              <a:rPr lang="en-US" sz="2800" dirty="0">
                <a:cs typeface="+mn-cs"/>
              </a:rPr>
              <a:t>, and others at </a:t>
            </a:r>
            <a:r>
              <a:rPr lang="en-US" sz="2800" b="1" dirty="0">
                <a:solidFill>
                  <a:srgbClr val="FF0000"/>
                </a:solidFill>
                <a:cs typeface="+mn-cs"/>
              </a:rPr>
              <a:t>high risk for </a:t>
            </a:r>
            <a:r>
              <a:rPr lang="en-US" sz="2800" b="1" dirty="0" err="1">
                <a:solidFill>
                  <a:srgbClr val="FF0000"/>
                </a:solidFill>
                <a:cs typeface="+mn-cs"/>
              </a:rPr>
              <a:t>gastroesophageal</a:t>
            </a:r>
            <a:r>
              <a:rPr lang="en-US" sz="2800" b="1" dirty="0">
                <a:solidFill>
                  <a:srgbClr val="FF0000"/>
                </a:solidFill>
                <a:cs typeface="+mn-cs"/>
              </a:rPr>
              <a:t> reflux</a:t>
            </a:r>
            <a:r>
              <a:rPr lang="en-US" sz="2800" dirty="0">
                <a:cs typeface="+mn-cs"/>
              </a:rPr>
              <a:t>, because of </a:t>
            </a:r>
            <a:r>
              <a:rPr lang="en-US" sz="2800" dirty="0">
                <a:solidFill>
                  <a:srgbClr val="FF0000"/>
                </a:solidFill>
                <a:cs typeface="+mn-cs"/>
              </a:rPr>
              <a:t>risks of pneumonitis</a:t>
            </a:r>
            <a:r>
              <a:rPr lang="en-US" sz="2800" dirty="0">
                <a:cs typeface="+mn-cs"/>
              </a:rPr>
              <a:t> if the oil is aspirated.</a:t>
            </a:r>
          </a:p>
          <a:p>
            <a:pPr fontAlgn="auto">
              <a:spcAft>
                <a:spcPts val="0"/>
              </a:spcAft>
              <a:defRPr/>
            </a:pPr>
            <a:r>
              <a:rPr lang="en-US" altLang="en-US" sz="2800" b="1" dirty="0">
                <a:cs typeface="Arial" panose="020B0604020202020204" pitchFamily="34" charset="0"/>
              </a:rPr>
              <a:t>Other oral agents:</a:t>
            </a:r>
          </a:p>
          <a:p>
            <a:pPr fontAlgn="auto">
              <a:spcAft>
                <a:spcPts val="0"/>
              </a:spcAft>
              <a:buNone/>
              <a:defRPr/>
            </a:pPr>
            <a:r>
              <a:rPr lang="en-US" altLang="en-US" sz="2800" dirty="0">
                <a:cs typeface="Arial" panose="020B0604020202020204" pitchFamily="34" charset="0"/>
              </a:rPr>
              <a:t>    Include magnesium hydroxide , magnesium citrate , </a:t>
            </a:r>
            <a:r>
              <a:rPr lang="en-US" altLang="en-US" sz="2800" dirty="0" err="1">
                <a:cs typeface="Arial" panose="020B0604020202020204" pitchFamily="34" charset="0"/>
              </a:rPr>
              <a:t>lactulos</a:t>
            </a:r>
            <a:r>
              <a:rPr lang="en-US" altLang="en-US" sz="2800" dirty="0">
                <a:cs typeface="Arial" panose="020B0604020202020204" pitchFamily="34" charset="0"/>
              </a:rPr>
              <a:t>, </a:t>
            </a:r>
            <a:r>
              <a:rPr lang="en-US" altLang="en-US" sz="2800" dirty="0" err="1">
                <a:cs typeface="Arial" panose="020B0604020202020204" pitchFamily="34" charset="0"/>
              </a:rPr>
              <a:t>sorbitol</a:t>
            </a:r>
            <a:r>
              <a:rPr lang="en-US" altLang="en-US" sz="2800" dirty="0">
                <a:cs typeface="Arial" panose="020B0604020202020204" pitchFamily="34" charset="0"/>
              </a:rPr>
              <a:t>, </a:t>
            </a:r>
            <a:r>
              <a:rPr lang="en-US" altLang="en-US" sz="2800" dirty="0" err="1">
                <a:cs typeface="Arial" panose="020B0604020202020204" pitchFamily="34" charset="0"/>
              </a:rPr>
              <a:t>senna</a:t>
            </a:r>
            <a:r>
              <a:rPr lang="en-US" altLang="en-US" sz="2800" dirty="0">
                <a:cs typeface="Arial" panose="020B0604020202020204" pitchFamily="34" charset="0"/>
              </a:rPr>
              <a:t>, and </a:t>
            </a:r>
            <a:r>
              <a:rPr lang="en-US" altLang="en-US" sz="2800" dirty="0" err="1">
                <a:cs typeface="Arial" panose="020B0604020202020204" pitchFamily="34" charset="0"/>
              </a:rPr>
              <a:t>bisacodyl</a:t>
            </a:r>
            <a:r>
              <a:rPr lang="en-US" altLang="en-US" sz="2800" dirty="0">
                <a:cs typeface="Arial" panose="020B0604020202020204" pitchFamily="34" charset="0"/>
              </a:rPr>
              <a:t>.</a:t>
            </a:r>
            <a:endParaRPr lang="en-US" sz="2800" b="1" dirty="0">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idx="1"/>
          </p:nvPr>
        </p:nvSpPr>
        <p:spPr>
          <a:xfrm>
            <a:off x="869315" y="152400"/>
            <a:ext cx="9646285" cy="6705600"/>
          </a:xfrm>
        </p:spPr>
        <p:txBody>
          <a:bodyPr rtlCol="0">
            <a:normAutofit/>
          </a:bodyPr>
          <a:lstStyle/>
          <a:p>
            <a:pPr marL="514350" indent="-514350" fontAlgn="auto">
              <a:spcAft>
                <a:spcPts val="0"/>
              </a:spcAft>
              <a:buFont typeface="+mj-lt"/>
              <a:buAutoNum type="alphaUcPeriod" startAt="2"/>
              <a:defRPr/>
            </a:pPr>
            <a:r>
              <a:rPr lang="en-US" altLang="en-US" sz="4000" b="1" dirty="0">
                <a:cs typeface="Arial" panose="020B0604020202020204" pitchFamily="34" charset="0"/>
              </a:rPr>
              <a:t>Rectal medications</a:t>
            </a:r>
            <a:r>
              <a:rPr lang="en-US" altLang="en-US" sz="4000" dirty="0">
                <a:cs typeface="Arial" panose="020B0604020202020204" pitchFamily="34" charset="0"/>
              </a:rPr>
              <a:t> :</a:t>
            </a:r>
          </a:p>
          <a:p>
            <a:pPr fontAlgn="auto">
              <a:spcAft>
                <a:spcPts val="0"/>
              </a:spcAft>
              <a:defRPr/>
            </a:pPr>
            <a:r>
              <a:rPr lang="en-US" altLang="en-US" dirty="0">
                <a:cs typeface="Arial" panose="020B0604020202020204" pitchFamily="34" charset="0"/>
              </a:rPr>
              <a:t>For </a:t>
            </a:r>
            <a:r>
              <a:rPr lang="en-US" altLang="en-US" dirty="0">
                <a:solidFill>
                  <a:srgbClr val="FF0000"/>
                </a:solidFill>
                <a:cs typeface="Arial" panose="020B0604020202020204" pitchFamily="34" charset="0"/>
              </a:rPr>
              <a:t>patients with severe impaction</a:t>
            </a:r>
            <a:r>
              <a:rPr lang="en-US" altLang="en-US" dirty="0">
                <a:cs typeface="Arial" panose="020B0604020202020204" pitchFamily="34" charset="0"/>
              </a:rPr>
              <a:t>, are more rapidly effective than oral medications for </a:t>
            </a:r>
            <a:r>
              <a:rPr lang="en-US" altLang="en-US" dirty="0" err="1">
                <a:cs typeface="Arial" panose="020B0604020202020204" pitchFamily="34" charset="0"/>
              </a:rPr>
              <a:t>disimpaction</a:t>
            </a:r>
            <a:r>
              <a:rPr lang="en-US" altLang="en-US" dirty="0">
                <a:cs typeface="Arial" panose="020B0604020202020204" pitchFamily="34" charset="0"/>
              </a:rPr>
              <a:t> and may be a </a:t>
            </a:r>
            <a:r>
              <a:rPr lang="en-US" altLang="en-US" dirty="0">
                <a:solidFill>
                  <a:srgbClr val="FF0000"/>
                </a:solidFill>
                <a:cs typeface="Arial" panose="020B0604020202020204" pitchFamily="34" charset="0"/>
              </a:rPr>
              <a:t>powerful motivator for toilet sitting.</a:t>
            </a:r>
          </a:p>
          <a:p>
            <a:pPr fontAlgn="auto">
              <a:spcAft>
                <a:spcPts val="0"/>
              </a:spcAft>
              <a:defRPr/>
            </a:pPr>
            <a:r>
              <a:rPr lang="en-US" altLang="en-US" dirty="0">
                <a:cs typeface="Arial" panose="020B0604020202020204" pitchFamily="34" charset="0"/>
              </a:rPr>
              <a:t>Enemas are </a:t>
            </a:r>
            <a:r>
              <a:rPr lang="en-US" altLang="en-US" sz="3600" b="1" dirty="0">
                <a:solidFill>
                  <a:srgbClr val="FF0000"/>
                </a:solidFill>
                <a:cs typeface="Arial" panose="020B0604020202020204" pitchFamily="34" charset="0"/>
              </a:rPr>
              <a:t>invasive</a:t>
            </a:r>
            <a:r>
              <a:rPr lang="en-US" altLang="en-US" dirty="0">
                <a:cs typeface="Arial" panose="020B0604020202020204" pitchFamily="34" charset="0"/>
              </a:rPr>
              <a:t> and may be difficult to administer to an uncooperative or fearful child.</a:t>
            </a:r>
          </a:p>
          <a:p>
            <a:pPr fontAlgn="auto">
              <a:spcAft>
                <a:spcPts val="0"/>
              </a:spcAft>
              <a:defRPr/>
            </a:pPr>
            <a:endParaRPr lang="en-US" altLang="en-US" dirty="0">
              <a:cs typeface="Arial" panose="020B0604020202020204" pitchFamily="34" charset="0"/>
            </a:endParaRPr>
          </a:p>
          <a:p>
            <a:pPr fontAlgn="auto">
              <a:spcAft>
                <a:spcPts val="0"/>
              </a:spcAft>
              <a:defRPr/>
            </a:pPr>
            <a:r>
              <a:rPr lang="en-US" altLang="en-US" dirty="0">
                <a:solidFill>
                  <a:srgbClr val="00B050"/>
                </a:solidFill>
                <a:cs typeface="Arial" panose="020B0604020202020204" pitchFamily="34" charset="0"/>
              </a:rPr>
              <a:t>Sodium phosphate enemas, or mineral oil enemas </a:t>
            </a:r>
            <a:r>
              <a:rPr lang="en-US" altLang="en-US" dirty="0">
                <a:cs typeface="Arial" panose="020B0604020202020204" pitchFamily="34" charset="0"/>
              </a:rPr>
              <a:t>followed by a sodium phosphate enema may be used for rectal </a:t>
            </a:r>
            <a:r>
              <a:rPr lang="en-US" altLang="en-US" dirty="0" err="1">
                <a:cs typeface="Arial" panose="020B0604020202020204" pitchFamily="34" charset="0"/>
              </a:rPr>
              <a:t>disimpaction</a:t>
            </a:r>
            <a:r>
              <a:rPr lang="en-US" altLang="en-US" dirty="0">
                <a:cs typeface="Arial" panose="020B0604020202020204" pitchFamily="34" charset="0"/>
              </a:rPr>
              <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375920" y="0"/>
            <a:ext cx="11311890" cy="6858000"/>
          </a:xfrm>
        </p:spPr>
        <p:txBody>
          <a:bodyPr/>
          <a:lstStyle/>
          <a:p>
            <a:r>
              <a:rPr lang="en-US" altLang="en-US" sz="2800" b="1"/>
              <a:t>Sodium phosphate enema :</a:t>
            </a:r>
          </a:p>
          <a:p>
            <a:pPr>
              <a:buFont typeface="Arial" panose="020B0604020202020204" pitchFamily="34" charset="0"/>
              <a:buNone/>
            </a:pPr>
            <a:r>
              <a:rPr lang="en-US" altLang="en-US" sz="2800"/>
              <a:t>     </a:t>
            </a:r>
            <a:r>
              <a:rPr lang="en-US" altLang="en-US" sz="2800">
                <a:solidFill>
                  <a:srgbClr val="FF0000"/>
                </a:solidFill>
              </a:rPr>
              <a:t>(33 mL) </a:t>
            </a:r>
            <a:r>
              <a:rPr lang="en-US" altLang="en-US" sz="2800"/>
              <a:t>enema for children 2 to &lt;5 years; </a:t>
            </a:r>
            <a:r>
              <a:rPr lang="en-US" altLang="en-US" sz="2800">
                <a:solidFill>
                  <a:srgbClr val="FF0000"/>
                </a:solidFill>
              </a:rPr>
              <a:t>(66 mL) </a:t>
            </a:r>
            <a:r>
              <a:rPr lang="en-US" altLang="en-US" sz="2800"/>
              <a:t>enema for children 5 to 12 years; and </a:t>
            </a:r>
            <a:r>
              <a:rPr lang="en-US" altLang="en-US" sz="2800">
                <a:solidFill>
                  <a:srgbClr val="FF0000"/>
                </a:solidFill>
              </a:rPr>
              <a:t>(133 mL) </a:t>
            </a:r>
            <a:r>
              <a:rPr lang="en-US" altLang="en-US" sz="2800"/>
              <a:t>enema for children ≥12 years. This dose may be repeated once within 12 to 24 hours, if necessary.</a:t>
            </a:r>
          </a:p>
          <a:p>
            <a:r>
              <a:rPr lang="en-US" altLang="en-US" sz="2800" b="1"/>
              <a:t>Saline enema:</a:t>
            </a:r>
          </a:p>
          <a:p>
            <a:pPr>
              <a:buFont typeface="Arial" panose="020B0604020202020204" pitchFamily="34" charset="0"/>
              <a:buNone/>
            </a:pPr>
            <a:r>
              <a:rPr lang="en-US" altLang="en-US" sz="2800"/>
              <a:t>     This can be administered using a dose of 10 to 15 mL per kg.</a:t>
            </a:r>
          </a:p>
          <a:p>
            <a:pPr>
              <a:buFont typeface="Arial" panose="020B0604020202020204" pitchFamily="34" charset="0"/>
              <a:buNone/>
            </a:pPr>
            <a:r>
              <a:rPr lang="en-US" altLang="en-US" sz="2800"/>
              <a:t>  </a:t>
            </a:r>
          </a:p>
          <a:p>
            <a:r>
              <a:rPr lang="en-US" altLang="en-US" sz="2800" b="1"/>
              <a:t>Mineral oil enema:</a:t>
            </a:r>
          </a:p>
          <a:p>
            <a:pPr>
              <a:buFont typeface="Arial" panose="020B0604020202020204" pitchFamily="34" charset="0"/>
              <a:buNone/>
            </a:pPr>
            <a:r>
              <a:rPr lang="en-US" altLang="en-US" sz="2800"/>
              <a:t>     </a:t>
            </a:r>
            <a:r>
              <a:rPr lang="en-US" altLang="en-US" sz="2800">
                <a:solidFill>
                  <a:srgbClr val="FF0000"/>
                </a:solidFill>
              </a:rPr>
              <a:t>(66 mL) </a:t>
            </a:r>
            <a:r>
              <a:rPr lang="en-US" altLang="en-US" sz="2800"/>
              <a:t>enema for children 2 to 12 years of age, and </a:t>
            </a:r>
            <a:r>
              <a:rPr lang="en-US" altLang="en-US" sz="2800">
                <a:solidFill>
                  <a:srgbClr val="FF0000"/>
                </a:solidFill>
              </a:rPr>
              <a:t>(133 mL) </a:t>
            </a:r>
            <a:r>
              <a:rPr lang="en-US" altLang="en-US" sz="2800"/>
              <a:t>enema for children ≥12 years.</a:t>
            </a:r>
          </a:p>
          <a:p>
            <a:r>
              <a:rPr lang="en-US" altLang="en-US" sz="2800" b="1"/>
              <a:t>Bisacodyl suppositories:</a:t>
            </a:r>
          </a:p>
          <a:p>
            <a:pPr>
              <a:buFont typeface="Arial" panose="020B0604020202020204" pitchFamily="34" charset="0"/>
              <a:buNone/>
            </a:pPr>
            <a:r>
              <a:rPr lang="en-US" altLang="en-US" sz="2800" b="1"/>
              <a:t>     </a:t>
            </a:r>
            <a:r>
              <a:rPr lang="en-US" altLang="en-US" sz="2800"/>
              <a:t>May be used for older children, and glycerin suppositories for infants.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US" altLang="en-US" b="1"/>
              <a:t>Oral and rectal</a:t>
            </a:r>
            <a:r>
              <a:rPr lang="en-US" altLang="en-US"/>
              <a:t> — Combination treatment with oral and rectal medications is often the </a:t>
            </a:r>
            <a:r>
              <a:rPr lang="en-US" altLang="en-US" b="1"/>
              <a:t>most effective</a:t>
            </a:r>
            <a:r>
              <a:rPr lang="en-US" altLang="en-US"/>
              <a:t> approach for moderate or severe fecal impaction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2) Maintenance </a:t>
            </a:r>
          </a:p>
        </p:txBody>
      </p:sp>
      <p:sp>
        <p:nvSpPr>
          <p:cNvPr id="3" name="Content Placeholder 2"/>
          <p:cNvSpPr>
            <a:spLocks noGrp="1"/>
          </p:cNvSpPr>
          <p:nvPr>
            <p:ph idx="1"/>
          </p:nvPr>
        </p:nvSpPr>
        <p:spPr>
          <a:xfrm>
            <a:off x="1057910" y="922655"/>
            <a:ext cx="9610090" cy="5325745"/>
          </a:xfrm>
        </p:spPr>
        <p:txBody>
          <a:bodyPr rtlCol="1">
            <a:normAutofit fontScale="97500" lnSpcReduction="10000"/>
          </a:bodyPr>
          <a:lstStyle/>
          <a:p>
            <a:pPr fontAlgn="auto">
              <a:spcAft>
                <a:spcPts val="0"/>
              </a:spcAft>
              <a:defRPr/>
            </a:pPr>
            <a:r>
              <a:rPr lang="en-US" sz="3600" b="1" dirty="0">
                <a:cs typeface="+mn-cs"/>
              </a:rPr>
              <a:t>Laxatives</a:t>
            </a:r>
            <a:r>
              <a:rPr lang="en-US" sz="3600" dirty="0">
                <a:cs typeface="+mn-cs"/>
              </a:rPr>
              <a:t>:</a:t>
            </a:r>
          </a:p>
          <a:p>
            <a:pPr marL="914400" lvl="1" indent="-514350" fontAlgn="auto">
              <a:spcAft>
                <a:spcPts val="0"/>
              </a:spcAft>
              <a:defRPr/>
            </a:pPr>
            <a:r>
              <a:rPr lang="en-US" sz="3600" dirty="0"/>
              <a:t>After </a:t>
            </a:r>
            <a:r>
              <a:rPr lang="en-US" sz="3600" dirty="0" err="1"/>
              <a:t>disimpaction</a:t>
            </a:r>
            <a:r>
              <a:rPr lang="en-US" sz="3600" dirty="0"/>
              <a:t>, patients should be treated with a maintenance regimen of oral laxatives to </a:t>
            </a:r>
            <a:r>
              <a:rPr lang="en-US" sz="3600" dirty="0">
                <a:solidFill>
                  <a:srgbClr val="FF0000"/>
                </a:solidFill>
              </a:rPr>
              <a:t>“retrain” the bowel and avoid re-impaction.</a:t>
            </a:r>
          </a:p>
          <a:p>
            <a:pPr marL="914400" lvl="1" indent="-514350" fontAlgn="auto">
              <a:spcAft>
                <a:spcPts val="0"/>
              </a:spcAft>
              <a:defRPr/>
            </a:pPr>
            <a:r>
              <a:rPr lang="en-US" sz="3600" dirty="0"/>
              <a:t>Adequate doses of medication should be given to maintain a pattern of </a:t>
            </a:r>
            <a:r>
              <a:rPr lang="en-US" sz="3600" dirty="0">
                <a:solidFill>
                  <a:srgbClr val="FF0000"/>
                </a:solidFill>
              </a:rPr>
              <a:t>soft bowel movements once or twice a day.</a:t>
            </a:r>
          </a:p>
          <a:p>
            <a:pPr marL="914400" lvl="1" indent="-514350" fontAlgn="auto">
              <a:spcAft>
                <a:spcPts val="0"/>
              </a:spcAft>
              <a:defRPr/>
            </a:pPr>
            <a:r>
              <a:rPr lang="en-US" altLang="en-US" sz="3600" b="1" dirty="0">
                <a:solidFill>
                  <a:srgbClr val="00B050"/>
                </a:solidFill>
                <a:cs typeface="Arial" panose="020B0604020202020204" pitchFamily="34" charset="0"/>
              </a:rPr>
              <a:t>Polyethylene glycol 3350, magnesium hydroxide (milk of magnesia), </a:t>
            </a:r>
            <a:r>
              <a:rPr lang="en-US" altLang="en-US" sz="3600" b="1" dirty="0" err="1">
                <a:solidFill>
                  <a:srgbClr val="00B050"/>
                </a:solidFill>
                <a:cs typeface="Arial" panose="020B0604020202020204" pitchFamily="34" charset="0"/>
              </a:rPr>
              <a:t>lactulose</a:t>
            </a:r>
            <a:r>
              <a:rPr lang="en-US" altLang="en-US" sz="3600" b="1" dirty="0">
                <a:solidFill>
                  <a:srgbClr val="00B050"/>
                </a:solidFill>
                <a:cs typeface="Arial" panose="020B0604020202020204" pitchFamily="34" charset="0"/>
              </a:rPr>
              <a:t>, and mineral oil.</a:t>
            </a:r>
          </a:p>
          <a:p>
            <a:pPr marL="914400" lvl="1" indent="-514350" fontAlgn="auto">
              <a:spcAft>
                <a:spcPts val="0"/>
              </a:spcAft>
              <a:defRPr/>
            </a:pPr>
            <a:endParaRPr lang="en-US" altLang="en-US" sz="3600" b="1" dirty="0">
              <a:solidFill>
                <a:srgbClr val="00B050"/>
              </a:solidFill>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861695" y="189230"/>
            <a:ext cx="10100310" cy="5937250"/>
          </a:xfrm>
        </p:spPr>
        <p:txBody>
          <a:bodyPr/>
          <a:lstStyle/>
          <a:p>
            <a:r>
              <a:rPr lang="en-US" altLang="en-US" sz="3600"/>
              <a:t>Parents should be advised to </a:t>
            </a:r>
            <a:r>
              <a:rPr lang="en-US" altLang="en-US" sz="3600" b="1"/>
              <a:t>adjust</a:t>
            </a:r>
            <a:r>
              <a:rPr lang="en-US" altLang="en-US" sz="3600"/>
              <a:t> the laxative dose according to the response, and to increase the dose every two days until the child has one or two soft stools each day, or to decrease it if the patient develops diarrhea. </a:t>
            </a:r>
          </a:p>
          <a:p>
            <a:endParaRPr lang="en-US" altLang="en-US" sz="3600"/>
          </a:p>
          <a:p>
            <a:r>
              <a:rPr lang="en-US" altLang="en-US" sz="3600" b="1"/>
              <a:t>After starting the laxative treatment</a:t>
            </a:r>
            <a:r>
              <a:rPr lang="en-US" altLang="en-US" sz="3600"/>
              <a:t>, parents should be advised to </a:t>
            </a:r>
            <a:r>
              <a:rPr lang="en-US" altLang="en-US" sz="3600" b="1"/>
              <a:t>encourage the child </a:t>
            </a:r>
            <a:r>
              <a:rPr lang="en-US" altLang="en-US" sz="3600"/>
              <a:t>to use the toilet for 5 to 10 minutes at the </a:t>
            </a:r>
            <a:r>
              <a:rPr lang="en-US" altLang="en-US" sz="3600" b="1"/>
              <a:t>same time </a:t>
            </a:r>
            <a:r>
              <a:rPr lang="en-US" altLang="en-US" sz="3600"/>
              <a:t>each day, preferably after breakfast or dinner.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C:\Users\abood\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0825"/>
            <a:ext cx="11735435" cy="63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524000" y="1371601"/>
            <a:ext cx="9144000" cy="4525963"/>
          </a:xfrm>
        </p:spPr>
        <p:txBody>
          <a:bodyPr/>
          <a:lstStyle/>
          <a:p>
            <a:r>
              <a:rPr lang="en-US" altLang="en-US" sz="3600"/>
              <a:t>The </a:t>
            </a:r>
            <a:r>
              <a:rPr lang="en-US" altLang="en-US" sz="3600" b="1"/>
              <a:t>choice of laxative </a:t>
            </a:r>
            <a:r>
              <a:rPr lang="en-US" altLang="en-US" sz="3600"/>
              <a:t>is less important than using an adequate dose and assuring compliance. </a:t>
            </a:r>
          </a:p>
          <a:p>
            <a:endParaRPr lang="en-US" altLang="en-US" sz="3600"/>
          </a:p>
          <a:p>
            <a:r>
              <a:rPr lang="en-US" altLang="en-US" sz="3600"/>
              <a:t>The dose should be based upon age, body weight, and severity of constipation.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19288" y="0"/>
            <a:ext cx="8229600" cy="1143000"/>
          </a:xfrm>
        </p:spPr>
        <p:txBody>
          <a:bodyPr/>
          <a:lstStyle/>
          <a:p>
            <a:r>
              <a:rPr lang="en-US" altLang="en-US" b="1">
                <a:cs typeface="Times New Roman" panose="02020603050405020304" pitchFamily="18" charset="0"/>
              </a:rPr>
              <a:t>Behavior modification</a:t>
            </a:r>
            <a:r>
              <a:rPr lang="en-US" altLang="en-US">
                <a:cs typeface="Times New Roman" panose="02020603050405020304" pitchFamily="18" charset="0"/>
              </a:rPr>
              <a:t> </a:t>
            </a:r>
          </a:p>
        </p:txBody>
      </p:sp>
      <p:sp>
        <p:nvSpPr>
          <p:cNvPr id="18435" name="Content Placeholder 2"/>
          <p:cNvSpPr>
            <a:spLocks noGrp="1"/>
          </p:cNvSpPr>
          <p:nvPr>
            <p:ph idx="1"/>
          </p:nvPr>
        </p:nvSpPr>
        <p:spPr>
          <a:xfrm>
            <a:off x="1524000" y="908050"/>
            <a:ext cx="8915400" cy="5689600"/>
          </a:xfrm>
        </p:spPr>
        <p:txBody>
          <a:bodyPr/>
          <a:lstStyle/>
          <a:p>
            <a:r>
              <a:rPr lang="en-US" altLang="en-US" sz="4000"/>
              <a:t>Is used to recondition the child to normal bowel habits.</a:t>
            </a:r>
          </a:p>
          <a:p>
            <a:r>
              <a:rPr lang="en-US" altLang="en-US" sz="4000" b="1"/>
              <a:t>Toilet-sitting </a:t>
            </a:r>
            <a:r>
              <a:rPr lang="en-US" altLang="en-US" sz="4000"/>
              <a:t>:The child should sit on the toilet shortly after a meal, for </a:t>
            </a:r>
            <a:r>
              <a:rPr lang="en-US" altLang="en-US" sz="4000" b="1"/>
              <a:t>5 to 10 minutes</a:t>
            </a:r>
            <a:r>
              <a:rPr lang="en-US" altLang="en-US" sz="4000"/>
              <a:t>, </a:t>
            </a:r>
            <a:r>
              <a:rPr lang="en-US" altLang="en-US" sz="4000" b="1"/>
              <a:t>two to three times per day </a:t>
            </a:r>
            <a:r>
              <a:rPr lang="en-US" altLang="en-US" sz="4000"/>
              <a:t>Toilet sitting episodes should occur at the same time each day and be timed with a timer or stopwatch.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2BB2ECC-6A77-4375-91EE-E3AD7E26890D}"/>
              </a:ext>
            </a:extLst>
          </p:cNvPr>
          <p:cNvSpPr>
            <a:spLocks noGrp="1" noChangeArrowheads="1"/>
          </p:cNvSpPr>
          <p:nvPr>
            <p:ph type="title"/>
          </p:nvPr>
        </p:nvSpPr>
        <p:spPr>
          <a:xfrm>
            <a:off x="2667000" y="8313"/>
            <a:ext cx="7498080" cy="1143000"/>
          </a:xfrm>
        </p:spPr>
        <p:txBody>
          <a:bodyPr>
            <a:normAutofit/>
          </a:bodyPr>
          <a:lstStyle/>
          <a:p>
            <a:pPr rtl="0" eaLnBrk="1" hangingPunct="1"/>
            <a:r>
              <a:rPr lang="en-US" altLang="en-US" b="1" dirty="0">
                <a:effectLst>
                  <a:outerShdw blurRad="38100" dist="38100" dir="2700000" algn="tl">
                    <a:srgbClr val="000000">
                      <a:alpha val="43137"/>
                    </a:srgbClr>
                  </a:outerShdw>
                </a:effectLst>
                <a:cs typeface="Times New Roman" panose="02020603050405020304" pitchFamily="18" charset="0"/>
              </a:rPr>
              <a:t>Normal stooling patterns </a:t>
            </a:r>
          </a:p>
        </p:txBody>
      </p:sp>
      <p:sp>
        <p:nvSpPr>
          <p:cNvPr id="9219" name="Rectangle 3">
            <a:extLst>
              <a:ext uri="{FF2B5EF4-FFF2-40B4-BE49-F238E27FC236}">
                <a16:creationId xmlns:a16="http://schemas.microsoft.com/office/drawing/2014/main" id="{34CEBA13-FAFD-4B38-BE60-3FE4DB01D0A9}"/>
              </a:ext>
            </a:extLst>
          </p:cNvPr>
          <p:cNvSpPr>
            <a:spLocks noGrp="1" noChangeArrowheads="1"/>
          </p:cNvSpPr>
          <p:nvPr>
            <p:ph idx="1"/>
          </p:nvPr>
        </p:nvSpPr>
        <p:spPr>
          <a:xfrm>
            <a:off x="1117600" y="956657"/>
            <a:ext cx="8229600" cy="2667000"/>
          </a:xfrm>
        </p:spPr>
        <p:txBody>
          <a:bodyPr>
            <a:normAutofit lnSpcReduction="10000"/>
          </a:bodyPr>
          <a:lstStyle/>
          <a:p>
            <a:pPr algn="l" rtl="0" eaLnBrk="1" hangingPunct="1"/>
            <a:r>
              <a:rPr lang="en-US" altLang="en-US" b="1" u="sng" dirty="0">
                <a:cs typeface="Arial" panose="020B0604020202020204" pitchFamily="34" charset="0"/>
              </a:rPr>
              <a:t>Infants:</a:t>
            </a:r>
          </a:p>
          <a:p>
            <a:pPr algn="l" rtl="0" eaLnBrk="1" hangingPunct="1">
              <a:buClr>
                <a:srgbClr val="CC0000"/>
              </a:buClr>
              <a:buFont typeface="Wingdings" panose="05000000000000000000" pitchFamily="2" charset="2"/>
              <a:buChar char="v"/>
            </a:pPr>
            <a:r>
              <a:rPr lang="en-US" altLang="en-US" dirty="0">
                <a:cs typeface="Arial" panose="020B0604020202020204" pitchFamily="34" charset="0"/>
              </a:rPr>
              <a:t>The first bowel movement usually occurs within </a:t>
            </a:r>
            <a:r>
              <a:rPr lang="en-US" altLang="en-US" dirty="0">
                <a:solidFill>
                  <a:srgbClr val="FF0000"/>
                </a:solidFill>
                <a:cs typeface="Arial" panose="020B0604020202020204" pitchFamily="34" charset="0"/>
              </a:rPr>
              <a:t>36 hours </a:t>
            </a:r>
            <a:r>
              <a:rPr lang="en-US" altLang="en-US" dirty="0">
                <a:cs typeface="Arial" panose="020B0604020202020204" pitchFamily="34" charset="0"/>
              </a:rPr>
              <a:t>after birth in term.</a:t>
            </a:r>
          </a:p>
          <a:p>
            <a:pPr algn="l" rtl="0" eaLnBrk="1" hangingPunct="1">
              <a:buClr>
                <a:srgbClr val="CC0000"/>
              </a:buClr>
              <a:buFont typeface="Wingdings" panose="05000000000000000000" pitchFamily="2" charset="2"/>
              <a:buChar char="v"/>
            </a:pPr>
            <a:r>
              <a:rPr lang="en-US" altLang="en-US" dirty="0">
                <a:solidFill>
                  <a:srgbClr val="FF0000"/>
                </a:solidFill>
                <a:cs typeface="Arial" panose="020B0604020202020204" pitchFamily="34" charset="0"/>
              </a:rPr>
              <a:t>Breast fed </a:t>
            </a:r>
            <a:r>
              <a:rPr lang="en-US" altLang="en-US" dirty="0">
                <a:cs typeface="Arial" panose="020B0604020202020204" pitchFamily="34" charset="0"/>
              </a:rPr>
              <a:t>infants usually have </a:t>
            </a:r>
            <a:r>
              <a:rPr lang="en-US" altLang="en-US" dirty="0">
                <a:solidFill>
                  <a:srgbClr val="FF0000"/>
                </a:solidFill>
                <a:cs typeface="Arial" panose="020B0604020202020204" pitchFamily="34" charset="0"/>
              </a:rPr>
              <a:t>more frequent </a:t>
            </a:r>
            <a:r>
              <a:rPr lang="en-US" altLang="en-US" dirty="0">
                <a:cs typeface="Arial" panose="020B0604020202020204" pitchFamily="34" charset="0"/>
              </a:rPr>
              <a:t>bowel movements than formula fed babies.</a:t>
            </a:r>
          </a:p>
          <a:p>
            <a:pPr algn="l" rtl="0" eaLnBrk="1" hangingPunct="1"/>
            <a:endParaRPr lang="en-US" altLang="en-US" sz="2400" dirty="0">
              <a:solidFill>
                <a:srgbClr val="080808"/>
              </a:solidFill>
              <a:cs typeface="Arial" panose="020B0604020202020204" pitchFamily="34" charset="0"/>
            </a:endParaRPr>
          </a:p>
        </p:txBody>
      </p:sp>
      <p:sp>
        <p:nvSpPr>
          <p:cNvPr id="2" name="Rectangle 1"/>
          <p:cNvSpPr/>
          <p:nvPr/>
        </p:nvSpPr>
        <p:spPr>
          <a:xfrm>
            <a:off x="1117600" y="3623657"/>
            <a:ext cx="7798724" cy="1384995"/>
          </a:xfrm>
          <a:prstGeom prst="rect">
            <a:avLst/>
          </a:prstGeom>
        </p:spPr>
        <p:txBody>
          <a:bodyPr wrap="square">
            <a:spAutoFit/>
          </a:bodyPr>
          <a:lstStyle/>
          <a:p>
            <a:pPr marL="457200" indent="-457200">
              <a:buClr>
                <a:schemeClr val="accent1"/>
              </a:buClr>
              <a:buSzPct val="100000"/>
              <a:buFont typeface="Arial" pitchFamily="34" charset="0"/>
              <a:buChar char="•"/>
            </a:pPr>
            <a:r>
              <a:rPr lang="en-US" altLang="en-US" sz="2800" b="1" u="sng" dirty="0">
                <a:cs typeface="Arial" panose="020B0604020202020204" pitchFamily="34" charset="0"/>
              </a:rPr>
              <a:t>Children:</a:t>
            </a:r>
          </a:p>
          <a:p>
            <a:r>
              <a:rPr lang="en-US" altLang="en-US" sz="2800" dirty="0">
                <a:solidFill>
                  <a:srgbClr val="FF0000"/>
                </a:solidFill>
                <a:cs typeface="Arial" panose="020B0604020202020204" pitchFamily="34" charset="0"/>
              </a:rPr>
              <a:t>  </a:t>
            </a:r>
            <a:r>
              <a:rPr lang="en-US" altLang="en-US" sz="2800" dirty="0">
                <a:solidFill>
                  <a:srgbClr val="92D050"/>
                </a:solidFill>
                <a:cs typeface="Arial" panose="020B0604020202020204" pitchFamily="34" charset="0"/>
              </a:rPr>
              <a:t> </a:t>
            </a:r>
            <a:r>
              <a:rPr lang="en-US" altLang="en-US" sz="2800" dirty="0">
                <a:solidFill>
                  <a:srgbClr val="FF0000"/>
                </a:solidFill>
                <a:cs typeface="Arial" panose="020B0604020202020204" pitchFamily="34" charset="0"/>
              </a:rPr>
              <a:t>Most</a:t>
            </a:r>
            <a:r>
              <a:rPr lang="en-US" altLang="en-US" sz="2800" dirty="0">
                <a:solidFill>
                  <a:srgbClr val="92D050"/>
                </a:solidFill>
                <a:cs typeface="Arial" panose="020B0604020202020204" pitchFamily="34" charset="0"/>
              </a:rPr>
              <a:t> </a:t>
            </a:r>
            <a:r>
              <a:rPr lang="en-US" altLang="en-US" sz="2800" dirty="0">
                <a:solidFill>
                  <a:srgbClr val="080808"/>
                </a:solidFill>
                <a:cs typeface="Arial" panose="020B0604020202020204" pitchFamily="34" charset="0"/>
              </a:rPr>
              <a:t>children have from </a:t>
            </a:r>
            <a:r>
              <a:rPr lang="en-US" altLang="en-US" sz="2800" dirty="0">
                <a:solidFill>
                  <a:srgbClr val="FF0000"/>
                </a:solidFill>
                <a:cs typeface="Arial" panose="020B0604020202020204" pitchFamily="34" charset="0"/>
              </a:rPr>
              <a:t>3</a:t>
            </a:r>
            <a:r>
              <a:rPr lang="en-US" altLang="en-US" sz="2800" dirty="0">
                <a:solidFill>
                  <a:srgbClr val="92D050"/>
                </a:solidFill>
                <a:cs typeface="Arial" panose="020B0604020202020204" pitchFamily="34" charset="0"/>
              </a:rPr>
              <a:t> </a:t>
            </a:r>
            <a:r>
              <a:rPr lang="en-US" altLang="en-US" sz="2800" dirty="0">
                <a:solidFill>
                  <a:srgbClr val="080808"/>
                </a:solidFill>
                <a:cs typeface="Arial" panose="020B0604020202020204" pitchFamily="34" charset="0"/>
              </a:rPr>
              <a:t>bowel movements per day to </a:t>
            </a:r>
            <a:r>
              <a:rPr lang="en-US" altLang="en-US" sz="2800" dirty="0">
                <a:solidFill>
                  <a:srgbClr val="FF0000"/>
                </a:solidFill>
                <a:cs typeface="Arial" panose="020B0604020202020204" pitchFamily="34" charset="0"/>
              </a:rPr>
              <a:t>3</a:t>
            </a:r>
            <a:r>
              <a:rPr lang="en-US" altLang="en-US" sz="2800" dirty="0">
                <a:solidFill>
                  <a:srgbClr val="92D050"/>
                </a:solidFill>
                <a:cs typeface="Arial" panose="020B0604020202020204" pitchFamily="34" charset="0"/>
              </a:rPr>
              <a:t> </a:t>
            </a:r>
            <a:r>
              <a:rPr lang="en-US" altLang="en-US" sz="2800" dirty="0">
                <a:solidFill>
                  <a:srgbClr val="080808"/>
                </a:solidFill>
                <a:cs typeface="Arial" panose="020B0604020202020204" pitchFamily="34" charset="0"/>
              </a:rPr>
              <a:t>per week.</a:t>
            </a:r>
          </a:p>
        </p:txBody>
      </p:sp>
    </p:spTree>
    <p:extLst>
      <p:ext uri="{BB962C8B-B14F-4D97-AF65-F5344CB8AC3E}">
        <p14:creationId xmlns:p14="http://schemas.microsoft.com/office/powerpoint/2010/main" val="40202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3) Dietary changes</a:t>
            </a:r>
            <a:endParaRPr lang="en-US" altLang="en-US">
              <a:cs typeface="Times New Roman" panose="02020603050405020304" pitchFamily="18" charset="0"/>
            </a:endParaRPr>
          </a:p>
        </p:txBody>
      </p:sp>
      <p:sp>
        <p:nvSpPr>
          <p:cNvPr id="21507" name="Content Placeholder 2"/>
          <p:cNvSpPr>
            <a:spLocks noGrp="1"/>
          </p:cNvSpPr>
          <p:nvPr>
            <p:ph idx="1"/>
          </p:nvPr>
        </p:nvSpPr>
        <p:spPr>
          <a:xfrm>
            <a:off x="603885" y="990600"/>
            <a:ext cx="10843260" cy="5562600"/>
          </a:xfrm>
        </p:spPr>
        <p:txBody>
          <a:bodyPr/>
          <a:lstStyle/>
          <a:p>
            <a:r>
              <a:rPr lang="en-US" altLang="en-US" sz="3600" b="1"/>
              <a:t>Fiber</a:t>
            </a:r>
            <a:r>
              <a:rPr lang="en-US" altLang="en-US" sz="3600"/>
              <a:t>:</a:t>
            </a:r>
          </a:p>
          <a:p>
            <a:pPr>
              <a:buFont typeface="Arial" panose="020B0604020202020204" pitchFamily="34" charset="0"/>
              <a:buNone/>
            </a:pPr>
            <a:r>
              <a:rPr lang="en-US" altLang="en-US" sz="3600"/>
              <a:t>   </a:t>
            </a:r>
            <a:r>
              <a:rPr lang="en-US" altLang="en-US" sz="4000"/>
              <a:t> Increasing the intake of fiber, through dietary changes or fiber supplements, is </a:t>
            </a:r>
            <a:r>
              <a:rPr lang="en-US" altLang="en-US" sz="4000">
                <a:solidFill>
                  <a:srgbClr val="FF0000"/>
                </a:solidFill>
              </a:rPr>
              <a:t>often recommended for acute and chronic constipation. </a:t>
            </a:r>
          </a:p>
          <a:p>
            <a:r>
              <a:rPr lang="en-US" altLang="en-US"/>
              <a:t>For children with acute or mild chronic constipation, a reasonable target for dietary fiber can be calculated as the </a:t>
            </a:r>
            <a:r>
              <a:rPr lang="en-US" altLang="en-US">
                <a:solidFill>
                  <a:srgbClr val="FF0000"/>
                </a:solidFill>
              </a:rPr>
              <a:t>child’s age plus 5 to 10 grams/day (ie, 11 to 16 grams/day for a six year old child).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307340" y="238760"/>
            <a:ext cx="11256010" cy="6369050"/>
          </a:xfrm>
        </p:spPr>
        <p:txBody>
          <a:bodyPr/>
          <a:lstStyle/>
          <a:p>
            <a:r>
              <a:rPr lang="en-US" altLang="en-US" b="1"/>
              <a:t>Fluid intake</a:t>
            </a:r>
            <a:r>
              <a:rPr lang="en-US" altLang="en-US"/>
              <a:t>:</a:t>
            </a:r>
          </a:p>
          <a:p>
            <a:pPr>
              <a:buFont typeface="Arial" panose="020B0604020202020204" pitchFamily="34" charset="0"/>
              <a:buNone/>
            </a:pPr>
            <a:r>
              <a:rPr lang="en-US" altLang="en-US"/>
              <a:t>   </a:t>
            </a:r>
            <a:r>
              <a:rPr lang="en-US" altLang="en-US" sz="4000"/>
              <a:t> There is </a:t>
            </a:r>
            <a:r>
              <a:rPr lang="en-US" altLang="en-US" sz="4000">
                <a:solidFill>
                  <a:srgbClr val="FF0000"/>
                </a:solidFill>
              </a:rPr>
              <a:t>no evidence </a:t>
            </a:r>
            <a:r>
              <a:rPr lang="en-US" altLang="en-US" sz="4000"/>
              <a:t>that constipation can be successfully treated by increasing fluid intake </a:t>
            </a:r>
            <a:r>
              <a:rPr lang="en-US" altLang="en-US" sz="4000">
                <a:solidFill>
                  <a:srgbClr val="FF0000"/>
                </a:solidFill>
              </a:rPr>
              <a:t>unless </a:t>
            </a:r>
            <a:r>
              <a:rPr lang="en-US" altLang="en-US" sz="4000"/>
              <a:t>the patient is </a:t>
            </a:r>
            <a:r>
              <a:rPr lang="en-US" altLang="en-US" sz="4000">
                <a:solidFill>
                  <a:srgbClr val="FF0000"/>
                </a:solidFill>
              </a:rPr>
              <a:t>clinically dehydrated</a:t>
            </a:r>
            <a:r>
              <a:rPr lang="en-US" altLang="en-US" sz="4000"/>
              <a:t>.</a:t>
            </a:r>
          </a:p>
          <a:p>
            <a:pPr>
              <a:buFont typeface="Arial" panose="020B0604020202020204" pitchFamily="34" charset="0"/>
              <a:buNone/>
            </a:pPr>
            <a:endParaRPr lang="en-US" altLang="en-US" sz="4000"/>
          </a:p>
          <a:p>
            <a:r>
              <a:rPr lang="en-US" altLang="en-US"/>
              <a:t>Children with chronic constipation or fecal incontinence should be encouraged to consume </a:t>
            </a:r>
            <a:r>
              <a:rPr lang="en-US" altLang="en-US">
                <a:solidFill>
                  <a:srgbClr val="FF0000"/>
                </a:solidFill>
              </a:rPr>
              <a:t>at least (960 to 1920 mL) of water or other non-milk liquids per day, particularly if they are using fiber supplements.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589280" y="369570"/>
            <a:ext cx="11013440" cy="5768975"/>
          </a:xfrm>
        </p:spPr>
        <p:txBody>
          <a:bodyPr/>
          <a:lstStyle/>
          <a:p>
            <a:r>
              <a:rPr lang="en-US" altLang="en-US" b="1"/>
              <a:t>Cow's milk</a:t>
            </a:r>
            <a:r>
              <a:rPr lang="en-US" altLang="en-US"/>
              <a:t>:</a:t>
            </a:r>
          </a:p>
          <a:p>
            <a:pPr>
              <a:buFont typeface="Arial" panose="020B0604020202020204" pitchFamily="34" charset="0"/>
              <a:buNone/>
            </a:pPr>
            <a:r>
              <a:rPr lang="en-US" altLang="en-US"/>
              <a:t>  </a:t>
            </a:r>
            <a:r>
              <a:rPr lang="en-US" altLang="en-US" sz="3600"/>
              <a:t>  In children whose constipation is </a:t>
            </a:r>
            <a:r>
              <a:rPr lang="en-US" altLang="en-US" sz="3600">
                <a:solidFill>
                  <a:srgbClr val="FF0000"/>
                </a:solidFill>
              </a:rPr>
              <a:t>unresponsive to other measures</a:t>
            </a:r>
            <a:r>
              <a:rPr lang="en-US" altLang="en-US" sz="3600"/>
              <a:t>, and especially in those with atopic symptoms, we suggest a trial for </a:t>
            </a:r>
            <a:r>
              <a:rPr lang="en-US" altLang="en-US" sz="3600">
                <a:solidFill>
                  <a:srgbClr val="FF0000"/>
                </a:solidFill>
              </a:rPr>
              <a:t>at least two-weeks of eliminating all cow's milk protein from the diet.</a:t>
            </a:r>
          </a:p>
          <a:p>
            <a:r>
              <a:rPr lang="en-US" altLang="en-US" sz="3600">
                <a:solidFill>
                  <a:srgbClr val="FF0000"/>
                </a:solidFill>
              </a:rPr>
              <a:t>Switching</a:t>
            </a:r>
            <a:r>
              <a:rPr lang="en-US" altLang="en-US" sz="3600"/>
              <a:t> the patient </a:t>
            </a:r>
            <a:r>
              <a:rPr lang="en-US" altLang="en-US" sz="3600">
                <a:solidFill>
                  <a:srgbClr val="FF0000"/>
                </a:solidFill>
              </a:rPr>
              <a:t>to a</a:t>
            </a:r>
            <a:r>
              <a:rPr lang="en-US" altLang="en-US" sz="3600"/>
              <a:t> </a:t>
            </a:r>
            <a:r>
              <a:rPr lang="en-US" altLang="en-US" sz="3600" b="1">
                <a:solidFill>
                  <a:srgbClr val="FF0000"/>
                </a:solidFill>
              </a:rPr>
              <a:t>low-iron formula is not necessary</a:t>
            </a:r>
            <a:r>
              <a:rPr lang="en-US" altLang="en-US" sz="3600" b="1"/>
              <a:t>,</a:t>
            </a:r>
            <a:r>
              <a:rPr lang="en-US" altLang="en-US" sz="3600"/>
              <a:t> as several studies have shown that ingestion of iron-supplemented formulas is not associated with an increased incidence of constipation.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b="1">
                <a:cs typeface="Times New Roman" panose="02020603050405020304" pitchFamily="18" charset="0"/>
              </a:rPr>
              <a:t>Follow-up</a:t>
            </a:r>
            <a:r>
              <a:rPr lang="en-US" altLang="en-US">
                <a:cs typeface="Times New Roman" panose="02020603050405020304" pitchFamily="18" charset="0"/>
              </a:rPr>
              <a:t> </a:t>
            </a:r>
          </a:p>
        </p:txBody>
      </p:sp>
      <p:sp>
        <p:nvSpPr>
          <p:cNvPr id="24579" name="Content Placeholder 2"/>
          <p:cNvSpPr>
            <a:spLocks noGrp="1"/>
          </p:cNvSpPr>
          <p:nvPr>
            <p:ph idx="1"/>
          </p:nvPr>
        </p:nvSpPr>
        <p:spPr/>
        <p:txBody>
          <a:bodyPr/>
          <a:lstStyle/>
          <a:p>
            <a:r>
              <a:rPr lang="en-US" altLang="en-US"/>
              <a:t>After entering the maintenance phase, the child should have regular follow-up visits, initially on a monthly basis and then less frequently (eg, every three to four months). The clinician should review the child's stool records and repeat the abdominal and rectal examinations.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0"/>
            <a:ext cx="8229600" cy="1143000"/>
          </a:xfrm>
        </p:spPr>
        <p:txBody>
          <a:bodyPr/>
          <a:lstStyle/>
          <a:p>
            <a:r>
              <a:rPr lang="en-US" altLang="en-US" b="1">
                <a:cs typeface="Times New Roman" panose="02020603050405020304" pitchFamily="18" charset="0"/>
              </a:rPr>
              <a:t>DISCONTINUATION OF LAXATIVES</a:t>
            </a:r>
            <a:endParaRPr lang="en-US" altLang="en-US">
              <a:cs typeface="Times New Roman" panose="02020603050405020304" pitchFamily="18" charset="0"/>
            </a:endParaRPr>
          </a:p>
        </p:txBody>
      </p:sp>
      <p:sp>
        <p:nvSpPr>
          <p:cNvPr id="25603" name="Content Placeholder 2"/>
          <p:cNvSpPr>
            <a:spLocks noGrp="1"/>
          </p:cNvSpPr>
          <p:nvPr>
            <p:ph idx="1"/>
          </p:nvPr>
        </p:nvSpPr>
        <p:spPr>
          <a:xfrm>
            <a:off x="688975" y="984885"/>
            <a:ext cx="10474960" cy="5873115"/>
          </a:xfrm>
        </p:spPr>
        <p:txBody>
          <a:bodyPr/>
          <a:lstStyle/>
          <a:p>
            <a:r>
              <a:rPr lang="en-US" altLang="es-ES"/>
              <a:t>The </a:t>
            </a:r>
            <a:r>
              <a:rPr lang="en-US" altLang="es-ES" b="1"/>
              <a:t>goal of therapy</a:t>
            </a:r>
            <a:r>
              <a:rPr lang="en-US" altLang="es-ES"/>
              <a:t> is </a:t>
            </a:r>
            <a:r>
              <a:rPr lang="en-US" altLang="es-ES">
                <a:solidFill>
                  <a:srgbClr val="FF0000"/>
                </a:solidFill>
              </a:rPr>
              <a:t>passage of soft normal caliber stools every one to two days, without fecal incontinence</a:t>
            </a:r>
            <a:r>
              <a:rPr lang="en-US" altLang="es-ES"/>
              <a:t>. </a:t>
            </a:r>
          </a:p>
          <a:p>
            <a:r>
              <a:rPr lang="en-US" altLang="es-ES"/>
              <a:t>Once the child has achieved regular bowel habits (and independently uses the toilet), the frequency of mandatory toilet sitting and the use of laxatives can be reduced.</a:t>
            </a:r>
          </a:p>
          <a:p>
            <a:r>
              <a:rPr lang="en-US" altLang="es-ES"/>
              <a:t>The </a:t>
            </a:r>
            <a:r>
              <a:rPr lang="en-US" altLang="es-ES" b="1"/>
              <a:t>laxative dose </a:t>
            </a:r>
            <a:r>
              <a:rPr lang="en-US" altLang="es-ES"/>
              <a:t>is </a:t>
            </a:r>
            <a:r>
              <a:rPr lang="en-US" altLang="es-ES">
                <a:solidFill>
                  <a:srgbClr val="FF0000"/>
                </a:solidFill>
              </a:rPr>
              <a:t>gradually decreased to a dose that will prevent soiling, and maintain one to two bowel movements per day.</a:t>
            </a:r>
          </a:p>
          <a:p>
            <a:r>
              <a:rPr lang="en-US" altLang="es-ES"/>
              <a:t>Typically </a:t>
            </a:r>
            <a:r>
              <a:rPr lang="en-US" altLang="es-ES" b="1"/>
              <a:t>wait </a:t>
            </a:r>
            <a:r>
              <a:rPr lang="en-US" altLang="es-ES"/>
              <a:t>until optimal bowel habits are achieved and stable for </a:t>
            </a:r>
            <a:r>
              <a:rPr lang="en-US" altLang="es-ES" b="1">
                <a:solidFill>
                  <a:srgbClr val="FF0000"/>
                </a:solidFill>
              </a:rPr>
              <a:t>at least six months </a:t>
            </a:r>
            <a:r>
              <a:rPr lang="en-US" altLang="es-ES">
                <a:solidFill>
                  <a:srgbClr val="FF0000"/>
                </a:solidFill>
              </a:rPr>
              <a:t>before laxative use is further decreased.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92313" y="0"/>
            <a:ext cx="8229600" cy="1143000"/>
          </a:xfrm>
        </p:spPr>
        <p:txBody>
          <a:bodyPr/>
          <a:lstStyle/>
          <a:p>
            <a:r>
              <a:rPr lang="en-US" altLang="en-US" b="1">
                <a:cs typeface="Times New Roman" panose="02020603050405020304" pitchFamily="18" charset="0"/>
              </a:rPr>
              <a:t>TREATMENT FAILURE</a:t>
            </a:r>
            <a:endParaRPr lang="en-US" altLang="en-US">
              <a:cs typeface="Times New Roman" panose="02020603050405020304" pitchFamily="18" charset="0"/>
            </a:endParaRPr>
          </a:p>
        </p:txBody>
      </p:sp>
      <p:sp>
        <p:nvSpPr>
          <p:cNvPr id="26627" name="Content Placeholder 2"/>
          <p:cNvSpPr>
            <a:spLocks noGrp="1"/>
          </p:cNvSpPr>
          <p:nvPr>
            <p:ph idx="1"/>
          </p:nvPr>
        </p:nvSpPr>
        <p:spPr>
          <a:xfrm>
            <a:off x="1524000" y="1143000"/>
            <a:ext cx="9144000" cy="5259388"/>
          </a:xfrm>
        </p:spPr>
        <p:txBody>
          <a:bodyPr/>
          <a:lstStyle/>
          <a:p>
            <a:r>
              <a:rPr lang="en-US" altLang="en-US" sz="3600"/>
              <a:t>Failure of treatment, manifested by continued soiling and recurrent impaction.</a:t>
            </a:r>
          </a:p>
          <a:p>
            <a:r>
              <a:rPr lang="en-US" altLang="en-US" sz="3600"/>
              <a:t>Most treatment failures are caused by </a:t>
            </a:r>
            <a:r>
              <a:rPr lang="en-US" altLang="en-US" sz="3600">
                <a:solidFill>
                  <a:srgbClr val="FF0000"/>
                </a:solidFill>
              </a:rPr>
              <a:t>inadequate medication or premature discontinuation.</a:t>
            </a:r>
          </a:p>
          <a:p>
            <a:r>
              <a:rPr lang="en-US" altLang="en-US" sz="3600"/>
              <a:t>Repeated failure despite adequate compliance </a:t>
            </a:r>
            <a:r>
              <a:rPr lang="en-US" altLang="en-US" sz="3600">
                <a:solidFill>
                  <a:srgbClr val="FF0000"/>
                </a:solidFill>
              </a:rPr>
              <a:t>requires reconsideration of the diagnosis </a:t>
            </a:r>
            <a:r>
              <a:rPr lang="en-US" altLang="en-US" sz="3600"/>
              <a:t>and the possibility of further testing.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a:cs typeface="Times New Roman" panose="02020603050405020304" pitchFamily="18" charset="0"/>
              </a:rPr>
              <a:t>SURGERY</a:t>
            </a:r>
            <a:endParaRPr lang="en-US" altLang="en-US">
              <a:cs typeface="Times New Roman" panose="02020603050405020304" pitchFamily="18" charset="0"/>
            </a:endParaRPr>
          </a:p>
        </p:txBody>
      </p:sp>
      <p:sp>
        <p:nvSpPr>
          <p:cNvPr id="101379" name="Content Placeholder 2"/>
          <p:cNvSpPr>
            <a:spLocks noGrp="1"/>
          </p:cNvSpPr>
          <p:nvPr>
            <p:ph idx="1"/>
          </p:nvPr>
        </p:nvSpPr>
        <p:spPr>
          <a:xfrm>
            <a:off x="2514600" y="2133601"/>
            <a:ext cx="7164388" cy="3800475"/>
          </a:xfrm>
        </p:spPr>
        <p:txBody>
          <a:bodyPr rtlCol="0">
            <a:normAutofit lnSpcReduction="10000"/>
          </a:bodyPr>
          <a:lstStyle/>
          <a:p>
            <a:pPr algn="ctr" fontAlgn="auto">
              <a:spcAft>
                <a:spcPts val="0"/>
              </a:spcAft>
              <a:defRPr/>
            </a:pPr>
            <a:r>
              <a:rPr lang="en-US" altLang="en-US" sz="4400" b="1" dirty="0">
                <a:solidFill>
                  <a:srgbClr val="FF0000"/>
                </a:solidFill>
                <a:cs typeface="Arial" panose="020B0604020202020204" pitchFamily="34" charset="0"/>
              </a:rPr>
              <a:t>Anal sphincter release</a:t>
            </a:r>
            <a:r>
              <a:rPr lang="en-US" altLang="en-US" sz="4400" dirty="0">
                <a:solidFill>
                  <a:srgbClr val="FF0000"/>
                </a:solidFill>
                <a:cs typeface="Arial" panose="020B0604020202020204" pitchFamily="34" charset="0"/>
              </a:rPr>
              <a:t>:</a:t>
            </a:r>
          </a:p>
          <a:p>
            <a:pPr algn="ctr" fontAlgn="auto">
              <a:spcAft>
                <a:spcPts val="0"/>
              </a:spcAft>
              <a:buNone/>
              <a:defRPr/>
            </a:pPr>
            <a:r>
              <a:rPr lang="en-US" altLang="en-US" sz="4400" dirty="0">
                <a:cs typeface="Arial" panose="020B0604020202020204" pitchFamily="34" charset="0"/>
              </a:rPr>
              <a:t> </a:t>
            </a:r>
            <a:r>
              <a:rPr lang="en-US" altLang="en-US" dirty="0">
                <a:cs typeface="Arial" panose="020B0604020202020204" pitchFamily="34" charset="0"/>
              </a:rPr>
              <a:t>Some children with constipation refractory to medical therapy may respond to an intervention to release the internal anal sphincter through </a:t>
            </a:r>
            <a:r>
              <a:rPr lang="en-US" altLang="en-US" b="1" dirty="0" err="1">
                <a:solidFill>
                  <a:srgbClr val="FF0000"/>
                </a:solidFill>
                <a:cs typeface="Arial" panose="020B0604020202020204" pitchFamily="34" charset="0"/>
              </a:rPr>
              <a:t>myectomy</a:t>
            </a:r>
            <a:r>
              <a:rPr lang="en-US" altLang="en-US" b="1" dirty="0">
                <a:solidFill>
                  <a:srgbClr val="FF0000"/>
                </a:solidFill>
                <a:cs typeface="Arial" panose="020B0604020202020204" pitchFamily="34" charset="0"/>
              </a:rPr>
              <a:t> or injection of </a:t>
            </a:r>
            <a:r>
              <a:rPr lang="en-US" altLang="en-US" b="1" dirty="0" err="1">
                <a:solidFill>
                  <a:srgbClr val="FF0000"/>
                </a:solidFill>
                <a:cs typeface="Arial" panose="020B0604020202020204" pitchFamily="34" charset="0"/>
              </a:rPr>
              <a:t>botulinum</a:t>
            </a:r>
            <a:r>
              <a:rPr lang="en-US" altLang="en-US" b="1" dirty="0">
                <a:solidFill>
                  <a:srgbClr val="FF0000"/>
                </a:solidFill>
                <a:cs typeface="Arial" panose="020B0604020202020204" pitchFamily="34" charset="0"/>
              </a:rPr>
              <a:t> toxin.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b="1">
                <a:cs typeface="Times New Roman" panose="02020603050405020304" pitchFamily="18" charset="0"/>
              </a:rPr>
              <a:t>Acute episodes of constipation</a:t>
            </a:r>
            <a:endParaRPr lang="en-US" altLang="en-US">
              <a:cs typeface="Times New Roman" panose="02020603050405020304" pitchFamily="18" charset="0"/>
            </a:endParaRPr>
          </a:p>
        </p:txBody>
      </p:sp>
      <p:sp>
        <p:nvSpPr>
          <p:cNvPr id="102403" name="Content Placeholder 2"/>
          <p:cNvSpPr>
            <a:spLocks noGrp="1"/>
          </p:cNvSpPr>
          <p:nvPr>
            <p:ph idx="1"/>
          </p:nvPr>
        </p:nvSpPr>
        <p:spPr/>
        <p:txBody>
          <a:bodyPr rtlCol="0">
            <a:normAutofit lnSpcReduction="10000"/>
          </a:bodyPr>
          <a:lstStyle/>
          <a:p>
            <a:pPr marL="514350" indent="-514350" fontAlgn="auto">
              <a:spcAft>
                <a:spcPts val="0"/>
              </a:spcAft>
              <a:buFont typeface="+mj-lt"/>
              <a:buAutoNum type="alphaUcPeriod"/>
              <a:defRPr/>
            </a:pPr>
            <a:r>
              <a:rPr lang="en-US" altLang="en-US" sz="3600" b="1" dirty="0">
                <a:cs typeface="Arial" panose="020B0604020202020204" pitchFamily="34" charset="0"/>
              </a:rPr>
              <a:t>Children:</a:t>
            </a:r>
          </a:p>
          <a:p>
            <a:pPr fontAlgn="auto">
              <a:spcAft>
                <a:spcPts val="0"/>
              </a:spcAft>
              <a:defRPr/>
            </a:pPr>
            <a:r>
              <a:rPr lang="en-US" altLang="en-US" sz="3600" dirty="0">
                <a:cs typeface="Arial" panose="020B0604020202020204" pitchFamily="34" charset="0"/>
              </a:rPr>
              <a:t>Usually be treated with </a:t>
            </a:r>
            <a:r>
              <a:rPr lang="en-US" altLang="en-US" sz="3600" b="1" dirty="0">
                <a:cs typeface="Arial" panose="020B0604020202020204" pitchFamily="34" charset="0"/>
              </a:rPr>
              <a:t>dietary changes</a:t>
            </a:r>
            <a:r>
              <a:rPr lang="en-US" altLang="en-US" sz="3600" dirty="0">
                <a:cs typeface="Arial" panose="020B0604020202020204" pitchFamily="34" charset="0"/>
              </a:rPr>
              <a:t>, including increasing fiber and ensuring adequate fluid intake if the symptoms are mild.</a:t>
            </a:r>
          </a:p>
          <a:p>
            <a:pPr fontAlgn="auto">
              <a:spcAft>
                <a:spcPts val="0"/>
              </a:spcAft>
              <a:defRPr/>
            </a:pPr>
            <a:r>
              <a:rPr lang="en-US" altLang="en-US" sz="3600" dirty="0">
                <a:cs typeface="Arial" panose="020B0604020202020204" pitchFamily="34" charset="0"/>
              </a:rPr>
              <a:t>For those with stool withholding behavior, pain while defecating, rectal bleeding or anal fissure, Suggestion for  initial treatment with an</a:t>
            </a:r>
            <a:r>
              <a:rPr lang="en-US" altLang="en-US" sz="3600" dirty="0">
                <a:solidFill>
                  <a:srgbClr val="FF0000"/>
                </a:solidFill>
                <a:cs typeface="Arial" panose="020B0604020202020204" pitchFamily="34" charset="0"/>
              </a:rPr>
              <a:t> osmotic or lubricant laxative</a:t>
            </a:r>
            <a:r>
              <a:rPr lang="en-US" altLang="en-US" sz="3600" dirty="0">
                <a:cs typeface="Arial" panose="020B0604020202020204" pitchFamily="34" charset="0"/>
              </a:rPr>
              <a:t>, rather than dietary intervention alone.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5" y="228600"/>
            <a:ext cx="11304270" cy="6096000"/>
          </a:xfrm>
        </p:spPr>
        <p:txBody>
          <a:bodyPr rtlCol="1">
            <a:normAutofit fontScale="97500" lnSpcReduction="10000"/>
          </a:bodyPr>
          <a:lstStyle/>
          <a:p>
            <a:pPr marL="514350" indent="-514350" fontAlgn="auto">
              <a:spcAft>
                <a:spcPts val="0"/>
              </a:spcAft>
              <a:buFont typeface="+mj-lt"/>
              <a:buAutoNum type="alphaUcPeriod" startAt="2"/>
              <a:defRPr/>
            </a:pPr>
            <a:r>
              <a:rPr lang="en-US" sz="4000" b="1" dirty="0">
                <a:cs typeface="+mn-cs"/>
              </a:rPr>
              <a:t>Infants:</a:t>
            </a:r>
          </a:p>
          <a:p>
            <a:pPr fontAlgn="auto">
              <a:spcAft>
                <a:spcPts val="0"/>
              </a:spcAft>
              <a:defRPr/>
            </a:pPr>
            <a:r>
              <a:rPr lang="en-US" dirty="0">
                <a:cs typeface="+mn-cs"/>
              </a:rPr>
              <a:t>Treated by the </a:t>
            </a:r>
            <a:r>
              <a:rPr lang="en-US" b="1" dirty="0">
                <a:cs typeface="+mn-cs"/>
              </a:rPr>
              <a:t>addition </a:t>
            </a:r>
            <a:r>
              <a:rPr lang="en-US" dirty="0">
                <a:cs typeface="+mn-cs"/>
              </a:rPr>
              <a:t>of </a:t>
            </a:r>
            <a:r>
              <a:rPr lang="en-US" dirty="0" err="1">
                <a:cs typeface="+mn-cs"/>
              </a:rPr>
              <a:t>undigestible</a:t>
            </a:r>
            <a:r>
              <a:rPr lang="en-US" dirty="0">
                <a:cs typeface="+mn-cs"/>
              </a:rPr>
              <a:t>, </a:t>
            </a:r>
            <a:r>
              <a:rPr lang="en-US" dirty="0" err="1">
                <a:cs typeface="+mn-cs"/>
              </a:rPr>
              <a:t>osmotically</a:t>
            </a:r>
            <a:r>
              <a:rPr lang="en-US" dirty="0">
                <a:cs typeface="+mn-cs"/>
              </a:rPr>
              <a:t> active carbohydrates to the formula, such as </a:t>
            </a:r>
            <a:r>
              <a:rPr lang="en-US" dirty="0" err="1">
                <a:solidFill>
                  <a:srgbClr val="FF0000"/>
                </a:solidFill>
                <a:cs typeface="+mn-cs"/>
              </a:rPr>
              <a:t>sorbitol</a:t>
            </a:r>
            <a:r>
              <a:rPr lang="en-US" dirty="0">
                <a:solidFill>
                  <a:srgbClr val="FF0000"/>
                </a:solidFill>
                <a:cs typeface="+mn-cs"/>
              </a:rPr>
              <a:t>-containing juices (</a:t>
            </a:r>
            <a:r>
              <a:rPr lang="en-US" dirty="0" err="1">
                <a:solidFill>
                  <a:srgbClr val="FF0000"/>
                </a:solidFill>
                <a:cs typeface="+mn-cs"/>
              </a:rPr>
              <a:t>eg</a:t>
            </a:r>
            <a:r>
              <a:rPr lang="en-US" dirty="0">
                <a:solidFill>
                  <a:srgbClr val="FF0000"/>
                </a:solidFill>
                <a:cs typeface="+mn-cs"/>
              </a:rPr>
              <a:t>, apple, prune, or pear).</a:t>
            </a:r>
          </a:p>
          <a:p>
            <a:pPr fontAlgn="auto">
              <a:spcAft>
                <a:spcPts val="0"/>
              </a:spcAft>
              <a:defRPr/>
            </a:pPr>
            <a:endParaRPr lang="en-US" dirty="0">
              <a:cs typeface="+mn-cs"/>
            </a:endParaRPr>
          </a:p>
          <a:p>
            <a:pPr fontAlgn="auto">
              <a:spcAft>
                <a:spcPts val="0"/>
              </a:spcAft>
              <a:defRPr/>
            </a:pPr>
            <a:r>
              <a:rPr lang="en-US" dirty="0">
                <a:cs typeface="+mn-cs"/>
              </a:rPr>
              <a:t>For infants who have begun solid foods, sorbitol-containing fruit can be used. </a:t>
            </a:r>
          </a:p>
          <a:p>
            <a:pPr fontAlgn="auto">
              <a:spcAft>
                <a:spcPts val="0"/>
              </a:spcAft>
              <a:defRPr/>
            </a:pPr>
            <a:endParaRPr lang="en-US" dirty="0">
              <a:cs typeface="+mn-cs"/>
            </a:endParaRPr>
          </a:p>
          <a:p>
            <a:pPr fontAlgn="auto">
              <a:spcAft>
                <a:spcPts val="0"/>
              </a:spcAft>
              <a:defRPr/>
            </a:pPr>
            <a:r>
              <a:rPr lang="en-US" sz="3600" dirty="0">
                <a:cs typeface="+mn-cs"/>
              </a:rPr>
              <a:t>Glycerin suppositories or rectal stimulation with a lubricated rectal thermometer can be used occasionally if there is very hard stool in the rectum, but should not be used frequently.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784225" y="304800"/>
            <a:ext cx="10718165" cy="5943600"/>
          </a:xfrm>
        </p:spPr>
        <p:txBody>
          <a:bodyPr/>
          <a:lstStyle/>
          <a:p>
            <a:r>
              <a:rPr lang="en-US" altLang="en-US" sz="3600"/>
              <a:t>In infants older than six months who have ongoing or recurrent constipation despite dietary interventions, osmotic laxatives such as</a:t>
            </a:r>
            <a:r>
              <a:rPr lang="en-US" altLang="en-US" sz="3600">
                <a:solidFill>
                  <a:srgbClr val="FF0000"/>
                </a:solidFill>
              </a:rPr>
              <a:t> lactulose</a:t>
            </a:r>
            <a:r>
              <a:rPr lang="en-US" altLang="en-US" sz="3600"/>
              <a:t> or </a:t>
            </a:r>
            <a:r>
              <a:rPr lang="en-US" altLang="en-US" sz="3600">
                <a:solidFill>
                  <a:srgbClr val="FF0000"/>
                </a:solidFill>
              </a:rPr>
              <a:t>PEG3350</a:t>
            </a:r>
            <a:r>
              <a:rPr lang="en-US" altLang="en-US" sz="3600"/>
              <a:t> may be required. Infants with </a:t>
            </a:r>
            <a:r>
              <a:rPr lang="en-US" altLang="en-US" sz="3600" b="1"/>
              <a:t>severe or recurrent constipation</a:t>
            </a:r>
            <a:r>
              <a:rPr lang="en-US" altLang="en-US" sz="3600"/>
              <a:t>, especially those with </a:t>
            </a:r>
            <a:r>
              <a:rPr lang="en-US" altLang="en-US" sz="3600" b="1"/>
              <a:t>constipation from birth</a:t>
            </a:r>
            <a:r>
              <a:rPr lang="en-US" altLang="en-US" sz="3600"/>
              <a:t>, should be carefully evaluated for possible organic causes.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1">
            <a:extLst>
              <a:ext uri="{FF2B5EF4-FFF2-40B4-BE49-F238E27FC236}">
                <a16:creationId xmlns:a16="http://schemas.microsoft.com/office/drawing/2014/main" id="{F758DF1B-B8A6-4DDC-BB09-C19B25EE50C3}"/>
              </a:ext>
            </a:extLst>
          </p:cNvPr>
          <p:cNvSpPr txBox="1">
            <a:spLocks noChangeArrowheads="1"/>
          </p:cNvSpPr>
          <p:nvPr/>
        </p:nvSpPr>
        <p:spPr bwMode="auto">
          <a:xfrm>
            <a:off x="5142576" y="3195191"/>
            <a:ext cx="2045624" cy="1077218"/>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a:spcBef>
                <a:spcPct val="50000"/>
              </a:spcBef>
            </a:pPr>
            <a:r>
              <a:rPr lang="en-US" altLang="en-US" sz="3200" dirty="0">
                <a:solidFill>
                  <a:srgbClr val="CC0000"/>
                </a:solidFill>
                <a:latin typeface="Comic Sans MS" panose="030F0702030302020204" pitchFamily="66" charset="0"/>
              </a:rPr>
              <a:t>vicious circle</a:t>
            </a:r>
          </a:p>
        </p:txBody>
      </p:sp>
      <p:cxnSp>
        <p:nvCxnSpPr>
          <p:cNvPr id="103440" name="AutoShape 16">
            <a:extLst>
              <a:ext uri="{FF2B5EF4-FFF2-40B4-BE49-F238E27FC236}">
                <a16:creationId xmlns:a16="http://schemas.microsoft.com/office/drawing/2014/main" id="{52022215-A890-4A4C-A0A6-865F788DD722}"/>
              </a:ext>
            </a:extLst>
          </p:cNvPr>
          <p:cNvCxnSpPr>
            <a:cxnSpLocks noChangeShapeType="1"/>
          </p:cNvCxnSpPr>
          <p:nvPr/>
        </p:nvCxnSpPr>
        <p:spPr bwMode="auto">
          <a:xfrm rot="10800000">
            <a:off x="3962400" y="4191000"/>
            <a:ext cx="749300" cy="186055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1" name="AutoShape 17">
            <a:extLst>
              <a:ext uri="{FF2B5EF4-FFF2-40B4-BE49-F238E27FC236}">
                <a16:creationId xmlns:a16="http://schemas.microsoft.com/office/drawing/2014/main" id="{907E467F-70D0-47F7-947C-6335E43F8B3F}"/>
              </a:ext>
            </a:extLst>
          </p:cNvPr>
          <p:cNvSpPr>
            <a:spLocks noChangeArrowheads="1"/>
          </p:cNvSpPr>
          <p:nvPr/>
        </p:nvSpPr>
        <p:spPr bwMode="auto">
          <a:xfrm>
            <a:off x="2743200" y="3733800"/>
            <a:ext cx="2159000" cy="395288"/>
          </a:xfrm>
          <a:prstGeom prst="roundRect">
            <a:avLst>
              <a:gd name="adj" fmla="val 2208"/>
            </a:avLst>
          </a:prstGeom>
          <a:solidFill>
            <a:srgbClr val="FFCC00"/>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dirty="0">
                <a:solidFill>
                  <a:srgbClr val="000000"/>
                </a:solidFill>
                <a:latin typeface="Verdana" panose="020B0604030504040204" pitchFamily="34" charset="0"/>
              </a:rPr>
              <a:t>Withholding</a:t>
            </a:r>
            <a:endParaRPr lang="en-US" altLang="en-US" dirty="0"/>
          </a:p>
        </p:txBody>
      </p:sp>
      <p:cxnSp>
        <p:nvCxnSpPr>
          <p:cNvPr id="103442" name="AutoShape 18">
            <a:extLst>
              <a:ext uri="{FF2B5EF4-FFF2-40B4-BE49-F238E27FC236}">
                <a16:creationId xmlns:a16="http://schemas.microsoft.com/office/drawing/2014/main" id="{88252FC2-8B21-4D6E-B39C-B916753977FC}"/>
              </a:ext>
            </a:extLst>
          </p:cNvPr>
          <p:cNvCxnSpPr>
            <a:cxnSpLocks noChangeShapeType="1"/>
          </p:cNvCxnSpPr>
          <p:nvPr/>
        </p:nvCxnSpPr>
        <p:spPr bwMode="auto">
          <a:xfrm rot="-5400000">
            <a:off x="3585369" y="2434432"/>
            <a:ext cx="1554163" cy="80010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3" name="AutoShape 19">
            <a:extLst>
              <a:ext uri="{FF2B5EF4-FFF2-40B4-BE49-F238E27FC236}">
                <a16:creationId xmlns:a16="http://schemas.microsoft.com/office/drawing/2014/main" id="{60A23CE5-A142-4924-8316-6A308CE580F3}"/>
              </a:ext>
            </a:extLst>
          </p:cNvPr>
          <p:cNvSpPr>
            <a:spLocks noChangeArrowheads="1"/>
          </p:cNvSpPr>
          <p:nvPr/>
        </p:nvSpPr>
        <p:spPr bwMode="auto">
          <a:xfrm>
            <a:off x="4953000" y="1828800"/>
            <a:ext cx="2159000" cy="395288"/>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dirty="0">
                <a:solidFill>
                  <a:srgbClr val="000000"/>
                </a:solidFill>
                <a:latin typeface="Verdana" panose="020B0604030504040204" pitchFamily="34" charset="0"/>
              </a:rPr>
              <a:t>Retention</a:t>
            </a:r>
            <a:endParaRPr lang="en-US" altLang="en-US" dirty="0"/>
          </a:p>
        </p:txBody>
      </p:sp>
      <p:cxnSp>
        <p:nvCxnSpPr>
          <p:cNvPr id="103444" name="AutoShape 20">
            <a:extLst>
              <a:ext uri="{FF2B5EF4-FFF2-40B4-BE49-F238E27FC236}">
                <a16:creationId xmlns:a16="http://schemas.microsoft.com/office/drawing/2014/main" id="{0ADA7DA4-B06B-40B5-B164-F36EE9D74F0C}"/>
              </a:ext>
            </a:extLst>
          </p:cNvPr>
          <p:cNvCxnSpPr>
            <a:cxnSpLocks noChangeShapeType="1"/>
          </p:cNvCxnSpPr>
          <p:nvPr/>
        </p:nvCxnSpPr>
        <p:spPr bwMode="auto">
          <a:xfrm>
            <a:off x="7391400" y="2057401"/>
            <a:ext cx="965200" cy="1477963"/>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5" name="AutoShape 21">
            <a:extLst>
              <a:ext uri="{FF2B5EF4-FFF2-40B4-BE49-F238E27FC236}">
                <a16:creationId xmlns:a16="http://schemas.microsoft.com/office/drawing/2014/main" id="{E3FDDEC9-D530-40CD-B327-8B34B371C1F1}"/>
              </a:ext>
            </a:extLst>
          </p:cNvPr>
          <p:cNvSpPr>
            <a:spLocks noChangeArrowheads="1"/>
          </p:cNvSpPr>
          <p:nvPr/>
        </p:nvSpPr>
        <p:spPr bwMode="auto">
          <a:xfrm>
            <a:off x="7315200" y="3733800"/>
            <a:ext cx="2159000" cy="381000"/>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a:solidFill>
                  <a:srgbClr val="000000"/>
                </a:solidFill>
                <a:latin typeface="Verdana" panose="020B0604030504040204" pitchFamily="34" charset="0"/>
              </a:rPr>
              <a:t>Hard stools</a:t>
            </a:r>
            <a:endParaRPr lang="en-US" altLang="en-US"/>
          </a:p>
        </p:txBody>
      </p:sp>
      <p:pic>
        <p:nvPicPr>
          <p:cNvPr id="1026" name="Picture 2" descr="C:\Users\Ahmed\Downloads\tummy-ache-231453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3" t="8947" r="8811"/>
          <a:stretch/>
        </p:blipFill>
        <p:spPr bwMode="auto">
          <a:xfrm>
            <a:off x="6815221" y="4572000"/>
            <a:ext cx="1892967" cy="1981199"/>
          </a:xfrm>
          <a:prstGeom prst="rect">
            <a:avLst/>
          </a:prstGeom>
          <a:noFill/>
          <a:extLst>
            <a:ext uri="{909E8E84-426E-40DD-AFC4-6F175D3DCCD1}">
              <a14:hiddenFill xmlns:a14="http://schemas.microsoft.com/office/drawing/2010/main">
                <a:solidFill>
                  <a:srgbClr val="FFFFFF"/>
                </a:solidFill>
              </a14:hiddenFill>
            </a:ext>
          </a:extLst>
        </p:spPr>
      </p:pic>
      <p:cxnSp>
        <p:nvCxnSpPr>
          <p:cNvPr id="103446" name="AutoShape 22">
            <a:extLst>
              <a:ext uri="{FF2B5EF4-FFF2-40B4-BE49-F238E27FC236}">
                <a16:creationId xmlns:a16="http://schemas.microsoft.com/office/drawing/2014/main" id="{98964D5C-5463-4669-A960-77A7F808FAE2}"/>
              </a:ext>
            </a:extLst>
          </p:cNvPr>
          <p:cNvCxnSpPr>
            <a:cxnSpLocks noChangeShapeType="1"/>
          </p:cNvCxnSpPr>
          <p:nvPr/>
        </p:nvCxnSpPr>
        <p:spPr bwMode="auto">
          <a:xfrm rot="5400000">
            <a:off x="7088981" y="4798219"/>
            <a:ext cx="1798638" cy="889000"/>
          </a:xfrm>
          <a:prstGeom prst="curvedConnector2">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cxnSp>
      <p:sp>
        <p:nvSpPr>
          <p:cNvPr id="103449" name="AutoShape 25">
            <a:extLst>
              <a:ext uri="{FF2B5EF4-FFF2-40B4-BE49-F238E27FC236}">
                <a16:creationId xmlns:a16="http://schemas.microsoft.com/office/drawing/2014/main" id="{FDD1C9E6-3232-4706-AF13-A8773C26E12E}"/>
              </a:ext>
            </a:extLst>
          </p:cNvPr>
          <p:cNvSpPr>
            <a:spLocks noChangeArrowheads="1"/>
          </p:cNvSpPr>
          <p:nvPr/>
        </p:nvSpPr>
        <p:spPr bwMode="auto">
          <a:xfrm>
            <a:off x="5029200" y="5943600"/>
            <a:ext cx="2159000" cy="395288"/>
          </a:xfrm>
          <a:prstGeom prst="roundRect">
            <a:avLst>
              <a:gd name="adj" fmla="val 16667"/>
            </a:avLst>
          </a:prstGeom>
          <a:solidFill>
            <a:srgbClr val="CCFFCC"/>
          </a:solidFill>
          <a:ln w="9525" algn="ctr">
            <a:solidFill>
              <a:srgbClr val="000000"/>
            </a:solidFill>
            <a:round/>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1" eaLnBrk="1" hangingPunct="1"/>
            <a:r>
              <a:rPr lang="en-US" altLang="en-US" sz="2000">
                <a:solidFill>
                  <a:srgbClr val="000000"/>
                </a:solidFill>
                <a:latin typeface="Verdana" panose="020B0604030504040204" pitchFamily="34" charset="0"/>
              </a:rPr>
              <a:t>Painful stool</a:t>
            </a:r>
            <a:endParaRPr lang="en-US" altLang="en-US"/>
          </a:p>
        </p:txBody>
      </p:sp>
      <p:sp>
        <p:nvSpPr>
          <p:cNvPr id="2" name="Rectangle 1"/>
          <p:cNvSpPr/>
          <p:nvPr/>
        </p:nvSpPr>
        <p:spPr>
          <a:xfrm>
            <a:off x="2650066" y="216865"/>
            <a:ext cx="4049891" cy="769441"/>
          </a:xfrm>
          <a:prstGeom prst="rect">
            <a:avLst/>
          </a:prstGeom>
        </p:spPr>
        <p:txBody>
          <a:bodyPr wrap="none">
            <a:spAutoFit/>
          </a:bodyPr>
          <a:lstStyle/>
          <a:p>
            <a:pPr lvl="0">
              <a:spcBef>
                <a:spcPct val="0"/>
              </a:spcBef>
            </a:pPr>
            <a:r>
              <a:rPr lang="en-US" altLang="en-US" sz="4400" b="1" dirty="0">
                <a:solidFill>
                  <a:srgbClr val="00B050"/>
                </a:solidFill>
                <a:effectLst>
                  <a:outerShdw blurRad="38100" dist="38100" dir="2700000" algn="tl">
                    <a:srgbClr val="000000">
                      <a:alpha val="43137"/>
                    </a:srgbClr>
                  </a:outerShdw>
                </a:effectLst>
                <a:cs typeface="Times New Roman" panose="02020603050405020304" pitchFamily="18" charset="0"/>
              </a:rPr>
              <a:t>Pathophysiology</a:t>
            </a:r>
            <a:endParaRPr lang="en-US" altLang="en-US" sz="4800" b="1" dirty="0">
              <a:solidFill>
                <a:srgbClr val="00B05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050926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49"/>
                                        </p:tgtEl>
                                        <p:attrNameLst>
                                          <p:attrName>style.visibility</p:attrName>
                                        </p:attrNameLst>
                                      </p:cBhvr>
                                      <p:to>
                                        <p:strVal val="visible"/>
                                      </p:to>
                                    </p:set>
                                    <p:animEffect transition="in" filter="blinds(horizontal)">
                                      <p:cBhvr>
                                        <p:cTn id="7" dur="500"/>
                                        <p:tgtEl>
                                          <p:spTgt spid="1034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40"/>
                                        </p:tgtEl>
                                        <p:attrNameLst>
                                          <p:attrName>style.visibility</p:attrName>
                                        </p:attrNameLst>
                                      </p:cBhvr>
                                      <p:to>
                                        <p:strVal val="visible"/>
                                      </p:to>
                                    </p:set>
                                    <p:animEffect transition="in" filter="box(in)">
                                      <p:cBhvr>
                                        <p:cTn id="12" dur="500"/>
                                        <p:tgtEl>
                                          <p:spTgt spid="1034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41"/>
                                        </p:tgtEl>
                                        <p:attrNameLst>
                                          <p:attrName>style.visibility</p:attrName>
                                        </p:attrNameLst>
                                      </p:cBhvr>
                                      <p:to>
                                        <p:strVal val="visible"/>
                                      </p:to>
                                    </p:set>
                                    <p:animEffect transition="in" filter="box(in)">
                                      <p:cBhvr>
                                        <p:cTn id="17" dur="500"/>
                                        <p:tgtEl>
                                          <p:spTgt spid="1034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3442"/>
                                        </p:tgtEl>
                                        <p:attrNameLst>
                                          <p:attrName>style.visibility</p:attrName>
                                        </p:attrNameLst>
                                      </p:cBhvr>
                                      <p:to>
                                        <p:strVal val="visible"/>
                                      </p:to>
                                    </p:set>
                                    <p:animEffect transition="in" filter="box(in)">
                                      <p:cBhvr>
                                        <p:cTn id="22" dur="500"/>
                                        <p:tgtEl>
                                          <p:spTgt spid="1034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43"/>
                                        </p:tgtEl>
                                        <p:attrNameLst>
                                          <p:attrName>style.visibility</p:attrName>
                                        </p:attrNameLst>
                                      </p:cBhvr>
                                      <p:to>
                                        <p:strVal val="visible"/>
                                      </p:to>
                                    </p:set>
                                    <p:animEffect transition="in" filter="box(in)">
                                      <p:cBhvr>
                                        <p:cTn id="27" dur="500"/>
                                        <p:tgtEl>
                                          <p:spTgt spid="1034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3444"/>
                                        </p:tgtEl>
                                        <p:attrNameLst>
                                          <p:attrName>style.visibility</p:attrName>
                                        </p:attrNameLst>
                                      </p:cBhvr>
                                      <p:to>
                                        <p:strVal val="visible"/>
                                      </p:to>
                                    </p:set>
                                    <p:animEffect transition="in" filter="box(in)">
                                      <p:cBhvr>
                                        <p:cTn id="32" dur="500"/>
                                        <p:tgtEl>
                                          <p:spTgt spid="10344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3445"/>
                                        </p:tgtEl>
                                        <p:attrNameLst>
                                          <p:attrName>style.visibility</p:attrName>
                                        </p:attrNameLst>
                                      </p:cBhvr>
                                      <p:to>
                                        <p:strVal val="visible"/>
                                      </p:to>
                                    </p:set>
                                    <p:animEffect transition="in" filter="box(in)">
                                      <p:cBhvr>
                                        <p:cTn id="37" dur="500"/>
                                        <p:tgtEl>
                                          <p:spTgt spid="1034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3446"/>
                                        </p:tgtEl>
                                        <p:attrNameLst>
                                          <p:attrName>style.visibility</p:attrName>
                                        </p:attrNameLst>
                                      </p:cBhvr>
                                      <p:to>
                                        <p:strVal val="visible"/>
                                      </p:to>
                                    </p:set>
                                    <p:animEffect transition="in" filter="box(in)">
                                      <p:cBhvr>
                                        <p:cTn id="42" dur="500"/>
                                        <p:tgtEl>
                                          <p:spTgt spid="103446"/>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grpId="0" nodeType="clickEffect">
                                  <p:stCondLst>
                                    <p:cond delay="0"/>
                                  </p:stCondLst>
                                  <p:childTnLst>
                                    <p:animClr clrSpc="hsl" dir="cw">
                                      <p:cBhvr override="childStyle">
                                        <p:cTn id="46" dur="500" fill="hold"/>
                                        <p:tgtEl>
                                          <p:spTgt spid="11266"/>
                                        </p:tgtEl>
                                        <p:attrNameLst>
                                          <p:attrName>style.color</p:attrName>
                                        </p:attrNameLst>
                                      </p:cBhvr>
                                      <p:by>
                                        <p:hsl h="7200000" s="0" l="0"/>
                                      </p:by>
                                    </p:animClr>
                                    <p:animClr clrSpc="hsl" dir="cw">
                                      <p:cBhvr>
                                        <p:cTn id="47" dur="500" fill="hold"/>
                                        <p:tgtEl>
                                          <p:spTgt spid="11266"/>
                                        </p:tgtEl>
                                        <p:attrNameLst>
                                          <p:attrName>fillcolor</p:attrName>
                                        </p:attrNameLst>
                                      </p:cBhvr>
                                      <p:by>
                                        <p:hsl h="7200000" s="0" l="0"/>
                                      </p:by>
                                    </p:animClr>
                                    <p:animClr clrSpc="hsl" dir="cw">
                                      <p:cBhvr>
                                        <p:cTn id="48" dur="500" fill="hold"/>
                                        <p:tgtEl>
                                          <p:spTgt spid="11266"/>
                                        </p:tgtEl>
                                        <p:attrNameLst>
                                          <p:attrName>stroke.color</p:attrName>
                                        </p:attrNameLst>
                                      </p:cBhvr>
                                      <p:by>
                                        <p:hsl h="7200000" s="0" l="0"/>
                                      </p:by>
                                    </p:animClr>
                                    <p:set>
                                      <p:cBhvr>
                                        <p:cTn id="49" dur="500" fill="hold"/>
                                        <p:tgtEl>
                                          <p:spTgt spid="112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03441" grpId="0" animBg="1"/>
      <p:bldP spid="103443" grpId="0" animBg="1"/>
      <p:bldP spid="10344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800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448800" cy="1143000"/>
          </a:xfrm>
        </p:spPr>
        <p:txBody>
          <a:bodyPr>
            <a:noAutofit/>
          </a:bodyPr>
          <a:lstStyle/>
          <a:p>
            <a:pPr algn="l"/>
            <a:r>
              <a:rPr lang="en-US" sz="3200" b="1" dirty="0">
                <a:solidFill>
                  <a:srgbClr val="00B050"/>
                </a:solidFill>
              </a:rPr>
              <a:t>Clinical Signs and Symptoms of Pediatric Constipation:</a:t>
            </a:r>
            <a:br>
              <a:rPr lang="en-US" sz="3200" b="1" dirty="0">
                <a:solidFill>
                  <a:srgbClr val="00B050"/>
                </a:solidFill>
              </a:rPr>
            </a:br>
            <a:br>
              <a:rPr lang="en-US" sz="3200" b="1" dirty="0">
                <a:solidFill>
                  <a:srgbClr val="00B050"/>
                </a:solidFill>
              </a:rPr>
            </a:br>
            <a:endParaRPr lang="en-US" sz="3200" b="1" dirty="0">
              <a:solidFill>
                <a:srgbClr val="00B050"/>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365777298"/>
              </p:ext>
            </p:extLst>
          </p:nvPr>
        </p:nvGraphicFramePr>
        <p:xfrm>
          <a:off x="1191491" y="914402"/>
          <a:ext cx="9144000" cy="5844539"/>
        </p:xfrm>
        <a:graphic>
          <a:graphicData uri="http://schemas.openxmlformats.org/drawingml/2006/table">
            <a:tbl>
              <a:tblPr firstRow="1" bandRow="1">
                <a:tableStyleId>{2A488322-F2BA-4B5B-9748-0D474271808F}</a:tableStyleId>
              </a:tblPr>
              <a:tblGrid>
                <a:gridCol w="1676400">
                  <a:extLst>
                    <a:ext uri="{9D8B030D-6E8A-4147-A177-3AD203B41FA5}">
                      <a16:colId xmlns:a16="http://schemas.microsoft.com/office/drawing/2014/main" val="20000"/>
                    </a:ext>
                  </a:extLst>
                </a:gridCol>
                <a:gridCol w="7467600">
                  <a:extLst>
                    <a:ext uri="{9D8B030D-6E8A-4147-A177-3AD203B41FA5}">
                      <a16:colId xmlns:a16="http://schemas.microsoft.com/office/drawing/2014/main" val="20001"/>
                    </a:ext>
                  </a:extLst>
                </a:gridCol>
              </a:tblGrid>
              <a:tr h="539857">
                <a:tc>
                  <a:txBody>
                    <a:bodyPr/>
                    <a:lstStyle/>
                    <a:p>
                      <a:pPr fontAlgn="t"/>
                      <a:r>
                        <a:rPr lang="en-US" sz="2200" dirty="0">
                          <a:effectLst/>
                        </a:rPr>
                        <a:t>Symptom</a:t>
                      </a:r>
                    </a:p>
                  </a:txBody>
                  <a:tcPr marL="142875" marR="142875" marT="95250" marB="95250"/>
                </a:tc>
                <a:tc>
                  <a:txBody>
                    <a:bodyPr/>
                    <a:lstStyle/>
                    <a:p>
                      <a:pPr fontAlgn="t"/>
                      <a:r>
                        <a:rPr lang="en-US" sz="2200" dirty="0">
                          <a:effectLst/>
                        </a:rPr>
                        <a:t>Explanation</a:t>
                      </a:r>
                    </a:p>
                  </a:txBody>
                  <a:tcPr marL="142875" marR="142875" marT="95250" marB="95250"/>
                </a:tc>
                <a:extLst>
                  <a:ext uri="{0D108BD9-81ED-4DB2-BD59-A6C34878D82A}">
                    <a16:rowId xmlns:a16="http://schemas.microsoft.com/office/drawing/2014/main" val="10000"/>
                  </a:ext>
                </a:extLst>
              </a:tr>
              <a:tr h="2261141">
                <a:tc>
                  <a:txBody>
                    <a:bodyPr/>
                    <a:lstStyle/>
                    <a:p>
                      <a:pPr fontAlgn="t"/>
                      <a:r>
                        <a:rPr lang="en-US" sz="2200" dirty="0">
                          <a:effectLst/>
                        </a:rPr>
                        <a:t>Stool withholding maneuvers</a:t>
                      </a:r>
                    </a:p>
                  </a:txBody>
                  <a:tcPr marL="142875" marR="142875" marT="95250" marB="95250"/>
                </a:tc>
                <a:tc>
                  <a:txBody>
                    <a:bodyPr/>
                    <a:lstStyle/>
                    <a:p>
                      <a:pPr marL="0" indent="0">
                        <a:buFont typeface="Arial" pitchFamily="34" charset="0"/>
                        <a:buNone/>
                      </a:pPr>
                      <a:r>
                        <a:rPr lang="en-US" sz="2200" u="none" kern="1200" dirty="0">
                          <a:effectLst/>
                        </a:rPr>
                        <a:t> the typical features of such mannerisms are:</a:t>
                      </a:r>
                    </a:p>
                    <a:p>
                      <a:pPr marL="285750" indent="-285750">
                        <a:buFont typeface="Arial" pitchFamily="34" charset="0"/>
                        <a:buChar char="•"/>
                      </a:pPr>
                      <a:r>
                        <a:rPr lang="en-US" sz="2200" kern="1200" dirty="0">
                          <a:solidFill>
                            <a:srgbClr val="FF0000"/>
                          </a:solidFill>
                          <a:effectLst/>
                        </a:rPr>
                        <a:t>Infants</a:t>
                      </a:r>
                      <a:r>
                        <a:rPr lang="en-US" sz="2200" kern="1200" dirty="0">
                          <a:effectLst/>
                        </a:rPr>
                        <a:t>: back-arching</a:t>
                      </a:r>
                    </a:p>
                    <a:p>
                      <a:pPr marL="285750" indent="-285750">
                        <a:buFont typeface="Arial" pitchFamily="34" charset="0"/>
                        <a:buChar char="•"/>
                      </a:pPr>
                      <a:r>
                        <a:rPr lang="en-US" sz="2200" kern="1200" dirty="0">
                          <a:solidFill>
                            <a:srgbClr val="FF0000"/>
                          </a:solidFill>
                          <a:effectLst/>
                        </a:rPr>
                        <a:t>Older infants/toddlers</a:t>
                      </a:r>
                      <a:r>
                        <a:rPr lang="en-US" sz="2200" kern="1200" dirty="0">
                          <a:effectLst/>
                        </a:rPr>
                        <a:t>: moving back and forth, straightening legs, tip-toeing.</a:t>
                      </a:r>
                    </a:p>
                    <a:p>
                      <a:pPr marL="285750" indent="-285750">
                        <a:buFont typeface="Arial" pitchFamily="34" charset="0"/>
                        <a:buChar char="•"/>
                      </a:pPr>
                      <a:r>
                        <a:rPr lang="en-US" sz="2200" kern="1200" dirty="0">
                          <a:solidFill>
                            <a:srgbClr val="FF0000"/>
                          </a:solidFill>
                          <a:effectLst/>
                        </a:rPr>
                        <a:t>Older children</a:t>
                      </a:r>
                      <a:r>
                        <a:rPr lang="en-US" sz="2200" kern="1200" dirty="0">
                          <a:effectLst/>
                        </a:rPr>
                        <a:t>: stand stiff or squat.</a:t>
                      </a:r>
                    </a:p>
                    <a:p>
                      <a:pPr fontAlgn="t"/>
                      <a:endParaRPr lang="en-US" sz="2200" dirty="0">
                        <a:effectLst/>
                      </a:endParaRPr>
                    </a:p>
                  </a:txBody>
                  <a:tcPr marL="142875" marR="142875" marT="95250" marB="95250"/>
                </a:tc>
                <a:extLst>
                  <a:ext uri="{0D108BD9-81ED-4DB2-BD59-A6C34878D82A}">
                    <a16:rowId xmlns:a16="http://schemas.microsoft.com/office/drawing/2014/main" val="10001"/>
                  </a:ext>
                </a:extLst>
              </a:tr>
              <a:tr h="1815171">
                <a:tc>
                  <a:txBody>
                    <a:bodyPr/>
                    <a:lstStyle/>
                    <a:p>
                      <a:pPr fontAlgn="t"/>
                      <a:r>
                        <a:rPr lang="en-US" sz="2200" dirty="0">
                          <a:effectLst/>
                        </a:rPr>
                        <a:t>Blood in stools</a:t>
                      </a:r>
                    </a:p>
                  </a:txBody>
                  <a:tcPr marL="142875" marR="142875" marT="95250" marB="95250"/>
                </a:tc>
                <a:tc>
                  <a:txBody>
                    <a:bodyPr/>
                    <a:lstStyle/>
                    <a:p>
                      <a:r>
                        <a:rPr lang="en-US" sz="2200" kern="1200" dirty="0">
                          <a:solidFill>
                            <a:srgbClr val="FF0000"/>
                          </a:solidFill>
                          <a:effectLst/>
                        </a:rPr>
                        <a:t>Painful bleeding</a:t>
                      </a:r>
                      <a:r>
                        <a:rPr lang="en-US" sz="2200" kern="1200" dirty="0">
                          <a:effectLst/>
                        </a:rPr>
                        <a:t> per rectum in older children is associated with fissures, fistulae, infection, and maybe a harbinger of </a:t>
                      </a:r>
                      <a:r>
                        <a:rPr lang="en-US" sz="2200" u="none" strike="noStrike" kern="1200" dirty="0">
                          <a:effectLst/>
                          <a:hlinkClick r:id="rId2"/>
                        </a:rPr>
                        <a:t>Crohn’s disease</a:t>
                      </a:r>
                      <a:r>
                        <a:rPr lang="en-US" sz="2200" kern="1200" dirty="0">
                          <a:effectLst/>
                        </a:rPr>
                        <a:t>. </a:t>
                      </a:r>
                      <a:r>
                        <a:rPr lang="en-US" sz="2200" kern="1200" dirty="0">
                          <a:solidFill>
                            <a:schemeClr val="tx1"/>
                          </a:solidFill>
                          <a:effectLst/>
                        </a:rPr>
                        <a:t>Children</a:t>
                      </a:r>
                      <a:r>
                        <a:rPr lang="en-US" sz="2200" kern="1200" dirty="0">
                          <a:solidFill>
                            <a:srgbClr val="92D050"/>
                          </a:solidFill>
                          <a:effectLst/>
                        </a:rPr>
                        <a:t> </a:t>
                      </a:r>
                      <a:r>
                        <a:rPr lang="en-US" sz="2200" kern="1200" dirty="0">
                          <a:effectLst/>
                        </a:rPr>
                        <a:t>with rectal polyps present with </a:t>
                      </a:r>
                      <a:r>
                        <a:rPr lang="en-US" sz="2200" kern="1200" dirty="0">
                          <a:solidFill>
                            <a:srgbClr val="FF0000"/>
                          </a:solidFill>
                          <a:effectLst/>
                        </a:rPr>
                        <a:t>painless</a:t>
                      </a:r>
                      <a:r>
                        <a:rPr lang="en-US" sz="2200" kern="1200" dirty="0">
                          <a:effectLst/>
                        </a:rPr>
                        <a:t> bleeding. In </a:t>
                      </a:r>
                      <a:r>
                        <a:rPr lang="en-US" sz="2200" kern="1200" dirty="0">
                          <a:solidFill>
                            <a:schemeClr val="tx1"/>
                          </a:solidFill>
                          <a:effectLst/>
                        </a:rPr>
                        <a:t>infancy</a:t>
                      </a:r>
                      <a:r>
                        <a:rPr lang="en-US" sz="2200" kern="1200" dirty="0">
                          <a:effectLst/>
                        </a:rPr>
                        <a:t>, this is classically associated with cow milk protein allergy.</a:t>
                      </a:r>
                      <a:endParaRPr lang="en-US" sz="2200" dirty="0"/>
                    </a:p>
                  </a:txBody>
                  <a:tcPr/>
                </a:tc>
                <a:extLst>
                  <a:ext uri="{0D108BD9-81ED-4DB2-BD59-A6C34878D82A}">
                    <a16:rowId xmlns:a16="http://schemas.microsoft.com/office/drawing/2014/main" val="10002"/>
                  </a:ext>
                </a:extLst>
              </a:tr>
              <a:tr h="1228370">
                <a:tc>
                  <a:txBody>
                    <a:bodyPr/>
                    <a:lstStyle/>
                    <a:p>
                      <a:pPr fontAlgn="t"/>
                      <a:r>
                        <a:rPr lang="en-US" sz="2200" dirty="0">
                          <a:effectLst/>
                        </a:rPr>
                        <a:t>Pain</a:t>
                      </a:r>
                    </a:p>
                  </a:txBody>
                  <a:tcPr marL="142875" marR="142875" marT="95250" marB="95250"/>
                </a:tc>
                <a:tc>
                  <a:txBody>
                    <a:bodyPr/>
                    <a:lstStyle/>
                    <a:p>
                      <a:pPr fontAlgn="t"/>
                      <a:r>
                        <a:rPr lang="en-US" sz="2200" dirty="0">
                          <a:effectLst/>
                        </a:rPr>
                        <a:t>In </a:t>
                      </a:r>
                      <a:r>
                        <a:rPr lang="en-US" sz="2200" dirty="0">
                          <a:solidFill>
                            <a:srgbClr val="FF0000"/>
                          </a:solidFill>
                          <a:effectLst/>
                        </a:rPr>
                        <a:t>pediatric constipation</a:t>
                      </a:r>
                      <a:r>
                        <a:rPr lang="en-US" sz="2200" dirty="0">
                          <a:effectLst/>
                        </a:rPr>
                        <a:t>, pain is segregated as per location, character and timing. Pain can be </a:t>
                      </a:r>
                      <a:r>
                        <a:rPr lang="en-US" sz="2200" dirty="0">
                          <a:solidFill>
                            <a:srgbClr val="FF0000"/>
                          </a:solidFill>
                          <a:effectLst/>
                        </a:rPr>
                        <a:t>presen</a:t>
                      </a:r>
                      <a:r>
                        <a:rPr lang="en-US" sz="2200" dirty="0">
                          <a:effectLst/>
                        </a:rPr>
                        <a:t>t in the abdomen or locally around the anus</a:t>
                      </a:r>
                    </a:p>
                  </a:txBody>
                  <a:tcPr marL="142875" marR="142875" marT="95250" marB="9525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8910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04506772"/>
              </p:ext>
            </p:extLst>
          </p:nvPr>
        </p:nvGraphicFramePr>
        <p:xfrm>
          <a:off x="1524000" y="228600"/>
          <a:ext cx="9144000" cy="6477000"/>
        </p:xfrm>
        <a:graphic>
          <a:graphicData uri="http://schemas.openxmlformats.org/drawingml/2006/table">
            <a:tbl>
              <a:tblPr firstRow="1" bandRow="1">
                <a:tableStyleId>{2A488322-F2BA-4B5B-9748-0D474271808F}</a:tableStyleId>
              </a:tblPr>
              <a:tblGrid>
                <a:gridCol w="2367643">
                  <a:extLst>
                    <a:ext uri="{9D8B030D-6E8A-4147-A177-3AD203B41FA5}">
                      <a16:colId xmlns:a16="http://schemas.microsoft.com/office/drawing/2014/main" val="20000"/>
                    </a:ext>
                  </a:extLst>
                </a:gridCol>
                <a:gridCol w="6776357">
                  <a:extLst>
                    <a:ext uri="{9D8B030D-6E8A-4147-A177-3AD203B41FA5}">
                      <a16:colId xmlns:a16="http://schemas.microsoft.com/office/drawing/2014/main" val="20001"/>
                    </a:ext>
                  </a:extLst>
                </a:gridCol>
              </a:tblGrid>
              <a:tr h="86948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Symptom</a:t>
                      </a:r>
                    </a:p>
                    <a:p>
                      <a:pPr fontAlgn="t"/>
                      <a:endParaRPr lang="en-US" sz="2200" dirty="0">
                        <a:effectLst/>
                      </a:endParaRPr>
                    </a:p>
                  </a:txBody>
                  <a:tcPr marL="142875" marR="142875" marT="95250" marB="9525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Explanation</a:t>
                      </a:r>
                    </a:p>
                    <a:p>
                      <a:pPr fontAlgn="t"/>
                      <a:endParaRPr lang="en-US" sz="2200" dirty="0">
                        <a:effectLst/>
                      </a:endParaRPr>
                    </a:p>
                  </a:txBody>
                  <a:tcPr marL="142875" marR="142875" marT="95250" marB="95250"/>
                </a:tc>
                <a:extLst>
                  <a:ext uri="{0D108BD9-81ED-4DB2-BD59-A6C34878D82A}">
                    <a16:rowId xmlns:a16="http://schemas.microsoft.com/office/drawing/2014/main" val="10000"/>
                  </a:ext>
                </a:extLst>
              </a:tr>
              <a:tr h="188517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Infrequent stools</a:t>
                      </a:r>
                    </a:p>
                  </a:txBody>
                  <a:tcPr marL="142875" marR="142875" marT="95250" marB="9525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solidFill>
                            <a:srgbClr val="FF0000"/>
                          </a:solidFill>
                          <a:effectLst/>
                        </a:rPr>
                        <a:t>Reduced bowel movement </a:t>
                      </a:r>
                      <a:r>
                        <a:rPr lang="en-US" sz="2200" dirty="0">
                          <a:effectLst/>
                        </a:rPr>
                        <a:t>is often </a:t>
                      </a:r>
                      <a:r>
                        <a:rPr lang="en-US" sz="2200" dirty="0">
                          <a:solidFill>
                            <a:srgbClr val="92D050"/>
                          </a:solidFill>
                          <a:effectLst/>
                        </a:rPr>
                        <a:t>synonymous </a:t>
                      </a:r>
                      <a:r>
                        <a:rPr lang="en-US" sz="2200" dirty="0">
                          <a:effectLst/>
                        </a:rPr>
                        <a:t>with constipation and is a defining criterion for the same. However, </a:t>
                      </a:r>
                      <a:r>
                        <a:rPr lang="en-US" sz="2200" dirty="0">
                          <a:solidFill>
                            <a:srgbClr val="FF0000"/>
                          </a:solidFill>
                          <a:effectLst/>
                        </a:rPr>
                        <a:t>almost half </a:t>
                      </a:r>
                      <a:r>
                        <a:rPr lang="en-US" sz="2200" dirty="0">
                          <a:effectLst/>
                        </a:rPr>
                        <a:t>of the pediatric population with constipation does not have a reduced frequency of passage of stools.</a:t>
                      </a:r>
                    </a:p>
                  </a:txBody>
                  <a:tcPr marL="142875" marR="142875" marT="95250" marB="95250"/>
                </a:tc>
                <a:extLst>
                  <a:ext uri="{0D108BD9-81ED-4DB2-BD59-A6C34878D82A}">
                    <a16:rowId xmlns:a16="http://schemas.microsoft.com/office/drawing/2014/main" val="10001"/>
                  </a:ext>
                </a:extLst>
              </a:tr>
              <a:tr h="1208051">
                <a:tc>
                  <a:txBody>
                    <a:bodyPr/>
                    <a:lstStyle/>
                    <a:p>
                      <a:pPr fontAlgn="t"/>
                      <a:r>
                        <a:rPr lang="en-US" sz="2200" dirty="0">
                          <a:effectLst/>
                        </a:rPr>
                        <a:t>Soiling</a:t>
                      </a:r>
                    </a:p>
                  </a:txBody>
                  <a:tcPr marL="142875" marR="142875" marT="95250" marB="95250"/>
                </a:tc>
                <a:tc>
                  <a:txBody>
                    <a:bodyPr/>
                    <a:lstStyle/>
                    <a:p>
                      <a:pPr fontAlgn="t"/>
                      <a:r>
                        <a:rPr lang="en-US" sz="2200" dirty="0">
                          <a:effectLst/>
                        </a:rPr>
                        <a:t>Though </a:t>
                      </a:r>
                      <a:r>
                        <a:rPr lang="en-US" sz="2200" dirty="0">
                          <a:solidFill>
                            <a:schemeClr val="tx1"/>
                          </a:solidFill>
                          <a:effectLst/>
                        </a:rPr>
                        <a:t>paradoxical and often mistaken as</a:t>
                      </a:r>
                      <a:r>
                        <a:rPr lang="en-US" sz="2200" dirty="0">
                          <a:solidFill>
                            <a:srgbClr val="FF0000"/>
                          </a:solidFill>
                          <a:effectLst/>
                        </a:rPr>
                        <a:t> </a:t>
                      </a:r>
                      <a:r>
                        <a:rPr lang="en-US" sz="2200" u="none" strike="noStrike" dirty="0">
                          <a:solidFill>
                            <a:srgbClr val="FF0000"/>
                          </a:solidFill>
                          <a:effectLst/>
                          <a:hlinkClick r:id="rId2"/>
                        </a:rPr>
                        <a:t>diarrhea</a:t>
                      </a:r>
                      <a:r>
                        <a:rPr lang="en-US" sz="2200" dirty="0">
                          <a:solidFill>
                            <a:srgbClr val="FF0000"/>
                          </a:solidFill>
                          <a:effectLst/>
                        </a:rPr>
                        <a:t>; meager, involuntary fecal soiling </a:t>
                      </a:r>
                      <a:r>
                        <a:rPr lang="en-US" sz="2200" dirty="0">
                          <a:effectLst/>
                        </a:rPr>
                        <a:t>is associated with constipation in almost </a:t>
                      </a:r>
                      <a:r>
                        <a:rPr lang="en-US" sz="2200" dirty="0">
                          <a:solidFill>
                            <a:srgbClr val="FF0000"/>
                          </a:solidFill>
                          <a:effectLst/>
                        </a:rPr>
                        <a:t>90%</a:t>
                      </a:r>
                      <a:r>
                        <a:rPr lang="en-US" sz="2200" dirty="0">
                          <a:effectLst/>
                        </a:rPr>
                        <a:t> of children.</a:t>
                      </a:r>
                    </a:p>
                  </a:txBody>
                  <a:tcPr marL="142875" marR="142875" marT="95250" marB="95250"/>
                </a:tc>
                <a:extLst>
                  <a:ext uri="{0D108BD9-81ED-4DB2-BD59-A6C34878D82A}">
                    <a16:rowId xmlns:a16="http://schemas.microsoft.com/office/drawing/2014/main" val="10002"/>
                  </a:ext>
                </a:extLst>
              </a:tr>
              <a:tr h="154661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2200" dirty="0">
                          <a:effectLst/>
                        </a:rPr>
                        <a:t>Enuresis and other urinary disturbances</a:t>
                      </a:r>
                    </a:p>
                  </a:txBody>
                  <a:tcPr marL="142875" marR="142875" marT="95250" marB="95250"/>
                </a:tc>
                <a:tc>
                  <a:txBody>
                    <a:bodyPr/>
                    <a:lstStyle/>
                    <a:p>
                      <a:pPr fontAlgn="t"/>
                      <a:r>
                        <a:rPr lang="en-US" sz="2200" dirty="0">
                          <a:solidFill>
                            <a:srgbClr val="FF0000"/>
                          </a:solidFill>
                          <a:effectLst/>
                        </a:rPr>
                        <a:t>Compression of the bladder </a:t>
                      </a:r>
                      <a:r>
                        <a:rPr lang="en-US" sz="2200" dirty="0">
                          <a:effectLst/>
                        </a:rPr>
                        <a:t>by impacted stools in the rectum can simulate </a:t>
                      </a:r>
                      <a:r>
                        <a:rPr lang="en-US" sz="2200" dirty="0">
                          <a:solidFill>
                            <a:srgbClr val="FF0000"/>
                          </a:solidFill>
                          <a:effectLst/>
                        </a:rPr>
                        <a:t>enuresis</a:t>
                      </a:r>
                      <a:r>
                        <a:rPr lang="en-US" sz="2200" dirty="0">
                          <a:solidFill>
                            <a:srgbClr val="92D050"/>
                          </a:solidFill>
                          <a:effectLst/>
                        </a:rPr>
                        <a:t>. Chronic pelvic muscular contraction</a:t>
                      </a:r>
                      <a:r>
                        <a:rPr lang="en-US" sz="2200" dirty="0">
                          <a:solidFill>
                            <a:srgbClr val="FF0000"/>
                          </a:solidFill>
                          <a:effectLst/>
                        </a:rPr>
                        <a:t> </a:t>
                      </a:r>
                      <a:r>
                        <a:rPr lang="en-US" sz="2200" dirty="0">
                          <a:effectLst/>
                        </a:rPr>
                        <a:t>often culminates in </a:t>
                      </a:r>
                      <a:r>
                        <a:rPr lang="en-US" sz="2200" dirty="0">
                          <a:solidFill>
                            <a:srgbClr val="92D050"/>
                          </a:solidFill>
                          <a:effectLst/>
                        </a:rPr>
                        <a:t>incomplete relaxation </a:t>
                      </a:r>
                      <a:r>
                        <a:rPr lang="en-US" sz="2200" dirty="0">
                          <a:effectLst/>
                        </a:rPr>
                        <a:t>during voiding and </a:t>
                      </a:r>
                      <a:r>
                        <a:rPr lang="en-US" sz="2200" dirty="0">
                          <a:solidFill>
                            <a:srgbClr val="FF0000"/>
                          </a:solidFill>
                          <a:effectLst/>
                        </a:rPr>
                        <a:t>post void residues</a:t>
                      </a:r>
                      <a:r>
                        <a:rPr lang="en-US" sz="2200" dirty="0">
                          <a:effectLst/>
                        </a:rPr>
                        <a:t>.</a:t>
                      </a:r>
                    </a:p>
                  </a:txBody>
                  <a:tcPr marL="142875" marR="142875" marT="95250" marB="95250"/>
                </a:tc>
                <a:extLst>
                  <a:ext uri="{0D108BD9-81ED-4DB2-BD59-A6C34878D82A}">
                    <a16:rowId xmlns:a16="http://schemas.microsoft.com/office/drawing/2014/main" val="10003"/>
                  </a:ext>
                </a:extLst>
              </a:tr>
              <a:tr h="967673">
                <a:tc>
                  <a:txBody>
                    <a:bodyPr/>
                    <a:lstStyle/>
                    <a:p>
                      <a:pPr fontAlgn="t"/>
                      <a:r>
                        <a:rPr lang="en-US" sz="2200" dirty="0">
                          <a:effectLst/>
                        </a:rPr>
                        <a:t>Associated issues</a:t>
                      </a:r>
                    </a:p>
                  </a:txBody>
                  <a:tcPr marL="142875" marR="142875" marT="95250" marB="95250"/>
                </a:tc>
                <a:tc>
                  <a:txBody>
                    <a:bodyPr/>
                    <a:lstStyle/>
                    <a:p>
                      <a:pPr fontAlgn="t"/>
                      <a:r>
                        <a:rPr lang="en-US" sz="2200" dirty="0">
                          <a:effectLst/>
                        </a:rPr>
                        <a:t>Obesity, is often associated with constipation.</a:t>
                      </a:r>
                    </a:p>
                  </a:txBody>
                  <a:tcPr marL="142875" marR="142875" marT="95250" marB="9525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20119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3489</Words>
  <Application>Microsoft Office PowerPoint</Application>
  <PresentationFormat>Widescreen</PresentationFormat>
  <Paragraphs>564</Paragraphs>
  <Slides>70</Slides>
  <Notes>31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سمة Office</vt:lpstr>
      <vt:lpstr>constipation</vt:lpstr>
      <vt:lpstr>Introduction </vt:lpstr>
      <vt:lpstr>Epidemiology  </vt:lpstr>
      <vt:lpstr>Encopresis</vt:lpstr>
      <vt:lpstr>Encopresis is often classified variously as follows:  </vt:lpstr>
      <vt:lpstr>Normal stooling patterns </vt:lpstr>
      <vt:lpstr>PowerPoint Presentation</vt:lpstr>
      <vt:lpstr>Clinical Signs and Symptoms of Pediatric Constipation:  </vt:lpstr>
      <vt:lpstr>PowerPoint Presentation</vt:lpstr>
      <vt:lpstr>Causes of Constipation</vt:lpstr>
      <vt:lpstr>Functional constipation</vt:lpstr>
      <vt:lpstr>Rome III Criteria for Diagnosis of Functional Constipation: </vt:lpstr>
      <vt:lpstr>Causes of functional constipation</vt:lpstr>
      <vt:lpstr>Organic causes </vt:lpstr>
      <vt:lpstr> </vt:lpstr>
      <vt:lpstr>PowerPoint Presentation</vt:lpstr>
      <vt:lpstr>PowerPoint Presentation</vt:lpstr>
      <vt:lpstr>Red flags …</vt:lpstr>
      <vt:lpstr>Organic causes</vt:lpstr>
      <vt:lpstr>Organic causes</vt:lpstr>
      <vt:lpstr>Organic causes</vt:lpstr>
      <vt:lpstr>Hirsch-sprung disease</vt:lpstr>
      <vt:lpstr>Hirschsprung disease </vt:lpstr>
      <vt:lpstr>PowerPoint Presentation</vt:lpstr>
      <vt:lpstr>Clinical Presentation </vt:lpstr>
      <vt:lpstr>Complication of constipation </vt:lpstr>
      <vt:lpstr>Approach to constipation </vt:lpstr>
      <vt:lpstr>History</vt:lpstr>
      <vt:lpstr>History</vt:lpstr>
      <vt:lpstr>PowerPoint Presentation</vt:lpstr>
      <vt:lpstr>Physical  examination</vt:lpstr>
      <vt:lpstr>Digital anorectal examination </vt:lpstr>
      <vt:lpstr>Investigations </vt:lpstr>
      <vt:lpstr>Investigations </vt:lpstr>
      <vt:lpstr>Imaging </vt:lpstr>
      <vt:lpstr>Barium enema</vt:lpstr>
      <vt:lpstr>PowerPoint Presentation</vt:lpstr>
      <vt:lpstr>Spine radiographs</vt:lpstr>
      <vt:lpstr>Laboratory tests</vt:lpstr>
      <vt:lpstr>Motility testing</vt:lpstr>
      <vt:lpstr>Colon transit studies </vt:lpstr>
      <vt:lpstr>PowerPoint Presentation</vt:lpstr>
      <vt:lpstr>Anorectal manometry</vt:lpstr>
      <vt:lpstr>PowerPoint Presentation</vt:lpstr>
      <vt:lpstr>PowerPoint Presentation</vt:lpstr>
      <vt:lpstr>Rectal biopsy</vt:lpstr>
      <vt:lpstr>PowerPoint Presentation</vt:lpstr>
      <vt:lpstr>Management of chronic functional  constipation </vt:lpstr>
      <vt:lpstr>1) Disimpaction</vt:lpstr>
      <vt:lpstr>PowerPoint Presentation</vt:lpstr>
      <vt:lpstr>PowerPoint Presentation</vt:lpstr>
      <vt:lpstr>PowerPoint Presentation</vt:lpstr>
      <vt:lpstr>PowerPoint Presentation</vt:lpstr>
      <vt:lpstr>PowerPoint Presentation</vt:lpstr>
      <vt:lpstr>2) Maintenance </vt:lpstr>
      <vt:lpstr>PowerPoint Presentation</vt:lpstr>
      <vt:lpstr>PowerPoint Presentation</vt:lpstr>
      <vt:lpstr>PowerPoint Presentation</vt:lpstr>
      <vt:lpstr>Behavior modification </vt:lpstr>
      <vt:lpstr>3) Dietary changes</vt:lpstr>
      <vt:lpstr>PowerPoint Presentation</vt:lpstr>
      <vt:lpstr>PowerPoint Presentation</vt:lpstr>
      <vt:lpstr>Follow-up </vt:lpstr>
      <vt:lpstr>DISCONTINUATION OF LAXATIVES</vt:lpstr>
      <vt:lpstr>TREATMENT FAILURE</vt:lpstr>
      <vt:lpstr>SURGERY</vt:lpstr>
      <vt:lpstr>Acute episodes of constipation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HEBA</dc:creator>
  <cp:lastModifiedBy>Sanabil Hassanat</cp:lastModifiedBy>
  <cp:revision>16</cp:revision>
  <dcterms:created xsi:type="dcterms:W3CDTF">2020-09-09T12:05:00Z</dcterms:created>
  <dcterms:modified xsi:type="dcterms:W3CDTF">2024-11-30T15:17:13Z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F708FB1F758C4F579CD67435475E02A2_12</vt:lpwstr>
  </property>
  <property fmtid="{D5CDD505-2E9C-101B-9397-08002B2CF9AE}" pid="3" name="KSOProductBuildVer">
    <vt:lpwstr>1033-12.2.0.13359</vt:lpwstr>
  </property>
</Properties>
</file>