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20F2"/>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CA4AF-D4BB-42DB-BC6E-E1C3C3C79A30}"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22F39-3A96-42FC-A52F-B4FFD860F40D}" type="slidenum">
              <a:rPr lang="en-US" smtClean="0"/>
              <a:t>‹#›</a:t>
            </a:fld>
            <a:endParaRPr lang="en-US"/>
          </a:p>
        </p:txBody>
      </p:sp>
    </p:spTree>
    <p:extLst>
      <p:ext uri="{BB962C8B-B14F-4D97-AF65-F5344CB8AC3E}">
        <p14:creationId xmlns:p14="http://schemas.microsoft.com/office/powerpoint/2010/main" val="3279554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Wednesday  8 March 2023</a:t>
            </a:r>
            <a:endParaRPr lang="en-US"/>
          </a:p>
        </p:txBody>
      </p:sp>
      <p:sp>
        <p:nvSpPr>
          <p:cNvPr id="5" name="Footer Placeholder 4"/>
          <p:cNvSpPr>
            <a:spLocks noGrp="1"/>
          </p:cNvSpPr>
          <p:nvPr>
            <p:ph type="ftr" sz="quarter" idx="11"/>
          </p:nvPr>
        </p:nvSpPr>
        <p:spPr/>
        <p:txBody>
          <a:bodyPr/>
          <a:lstStyle/>
          <a:p>
            <a:r>
              <a:rPr lang="en-US" smtClean="0"/>
              <a:t>Dr. Aiman Al Maathidy</a:t>
            </a:r>
            <a:endParaRPr lang="en-US"/>
          </a:p>
        </p:txBody>
      </p:sp>
      <p:sp>
        <p:nvSpPr>
          <p:cNvPr id="6" name="Slide Number Placeholder 5"/>
          <p:cNvSpPr>
            <a:spLocks noGrp="1"/>
          </p:cNvSpPr>
          <p:nvPr>
            <p:ph type="sldNum" sz="quarter" idx="12"/>
          </p:nvPr>
        </p:nvSpPr>
        <p:spPr/>
        <p:txBody>
          <a:bodyPr/>
          <a:lstStyle/>
          <a:p>
            <a:fld id="{4CD77138-ADD4-4AC9-A4F3-FE4B0054F883}" type="slidenum">
              <a:rPr lang="en-US" smtClean="0"/>
              <a:t>‹#›</a:t>
            </a:fld>
            <a:endParaRPr lang="en-US"/>
          </a:p>
        </p:txBody>
      </p:sp>
    </p:spTree>
    <p:extLst>
      <p:ext uri="{BB962C8B-B14F-4D97-AF65-F5344CB8AC3E}">
        <p14:creationId xmlns:p14="http://schemas.microsoft.com/office/powerpoint/2010/main" val="2253485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Wednesday  8 March 2023</a:t>
            </a:r>
            <a:endParaRPr lang="en-US"/>
          </a:p>
        </p:txBody>
      </p:sp>
      <p:sp>
        <p:nvSpPr>
          <p:cNvPr id="5" name="Footer Placeholder 4"/>
          <p:cNvSpPr>
            <a:spLocks noGrp="1"/>
          </p:cNvSpPr>
          <p:nvPr>
            <p:ph type="ftr" sz="quarter" idx="11"/>
          </p:nvPr>
        </p:nvSpPr>
        <p:spPr/>
        <p:txBody>
          <a:bodyPr/>
          <a:lstStyle/>
          <a:p>
            <a:r>
              <a:rPr lang="en-US" smtClean="0"/>
              <a:t>Dr. Aiman Al Maathidy</a:t>
            </a:r>
            <a:endParaRPr lang="en-US"/>
          </a:p>
        </p:txBody>
      </p:sp>
      <p:sp>
        <p:nvSpPr>
          <p:cNvPr id="6" name="Slide Number Placeholder 5"/>
          <p:cNvSpPr>
            <a:spLocks noGrp="1"/>
          </p:cNvSpPr>
          <p:nvPr>
            <p:ph type="sldNum" sz="quarter" idx="12"/>
          </p:nvPr>
        </p:nvSpPr>
        <p:spPr/>
        <p:txBody>
          <a:bodyPr/>
          <a:lstStyle/>
          <a:p>
            <a:fld id="{4CD77138-ADD4-4AC9-A4F3-FE4B0054F883}" type="slidenum">
              <a:rPr lang="en-US" smtClean="0"/>
              <a:t>‹#›</a:t>
            </a:fld>
            <a:endParaRPr lang="en-US"/>
          </a:p>
        </p:txBody>
      </p:sp>
    </p:spTree>
    <p:extLst>
      <p:ext uri="{BB962C8B-B14F-4D97-AF65-F5344CB8AC3E}">
        <p14:creationId xmlns:p14="http://schemas.microsoft.com/office/powerpoint/2010/main" val="428420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Wednesday  8 March 2023</a:t>
            </a:r>
            <a:endParaRPr lang="en-US"/>
          </a:p>
        </p:txBody>
      </p:sp>
      <p:sp>
        <p:nvSpPr>
          <p:cNvPr id="5" name="Footer Placeholder 4"/>
          <p:cNvSpPr>
            <a:spLocks noGrp="1"/>
          </p:cNvSpPr>
          <p:nvPr>
            <p:ph type="ftr" sz="quarter" idx="11"/>
          </p:nvPr>
        </p:nvSpPr>
        <p:spPr/>
        <p:txBody>
          <a:bodyPr/>
          <a:lstStyle/>
          <a:p>
            <a:r>
              <a:rPr lang="en-US" smtClean="0"/>
              <a:t>Dr. Aiman Al Maathidy</a:t>
            </a:r>
            <a:endParaRPr lang="en-US"/>
          </a:p>
        </p:txBody>
      </p:sp>
      <p:sp>
        <p:nvSpPr>
          <p:cNvPr id="6" name="Slide Number Placeholder 5"/>
          <p:cNvSpPr>
            <a:spLocks noGrp="1"/>
          </p:cNvSpPr>
          <p:nvPr>
            <p:ph type="sldNum" sz="quarter" idx="12"/>
          </p:nvPr>
        </p:nvSpPr>
        <p:spPr/>
        <p:txBody>
          <a:bodyPr/>
          <a:lstStyle/>
          <a:p>
            <a:fld id="{4CD77138-ADD4-4AC9-A4F3-FE4B0054F883}" type="slidenum">
              <a:rPr lang="en-US" smtClean="0"/>
              <a:t>‹#›</a:t>
            </a:fld>
            <a:endParaRPr lang="en-US"/>
          </a:p>
        </p:txBody>
      </p:sp>
    </p:spTree>
    <p:extLst>
      <p:ext uri="{BB962C8B-B14F-4D97-AF65-F5344CB8AC3E}">
        <p14:creationId xmlns:p14="http://schemas.microsoft.com/office/powerpoint/2010/main" val="248182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Wednesday  8 March 2023</a:t>
            </a:r>
            <a:endParaRPr lang="en-US"/>
          </a:p>
        </p:txBody>
      </p:sp>
      <p:sp>
        <p:nvSpPr>
          <p:cNvPr id="5" name="Footer Placeholder 4"/>
          <p:cNvSpPr>
            <a:spLocks noGrp="1"/>
          </p:cNvSpPr>
          <p:nvPr>
            <p:ph type="ftr" sz="quarter" idx="11"/>
          </p:nvPr>
        </p:nvSpPr>
        <p:spPr/>
        <p:txBody>
          <a:bodyPr/>
          <a:lstStyle/>
          <a:p>
            <a:r>
              <a:rPr lang="en-US" smtClean="0"/>
              <a:t>Dr. Aiman Al Maathidy</a:t>
            </a:r>
            <a:endParaRPr lang="en-US"/>
          </a:p>
        </p:txBody>
      </p:sp>
      <p:sp>
        <p:nvSpPr>
          <p:cNvPr id="6" name="Slide Number Placeholder 5"/>
          <p:cNvSpPr>
            <a:spLocks noGrp="1"/>
          </p:cNvSpPr>
          <p:nvPr>
            <p:ph type="sldNum" sz="quarter" idx="12"/>
          </p:nvPr>
        </p:nvSpPr>
        <p:spPr/>
        <p:txBody>
          <a:bodyPr/>
          <a:lstStyle/>
          <a:p>
            <a:fld id="{4CD77138-ADD4-4AC9-A4F3-FE4B0054F883}" type="slidenum">
              <a:rPr lang="en-US" smtClean="0"/>
              <a:t>‹#›</a:t>
            </a:fld>
            <a:endParaRPr lang="en-US"/>
          </a:p>
        </p:txBody>
      </p:sp>
    </p:spTree>
    <p:extLst>
      <p:ext uri="{BB962C8B-B14F-4D97-AF65-F5344CB8AC3E}">
        <p14:creationId xmlns:p14="http://schemas.microsoft.com/office/powerpoint/2010/main" val="364770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Wednesday  8 March 2023</a:t>
            </a:r>
            <a:endParaRPr lang="en-US"/>
          </a:p>
        </p:txBody>
      </p:sp>
      <p:sp>
        <p:nvSpPr>
          <p:cNvPr id="5" name="Footer Placeholder 4"/>
          <p:cNvSpPr>
            <a:spLocks noGrp="1"/>
          </p:cNvSpPr>
          <p:nvPr>
            <p:ph type="ftr" sz="quarter" idx="11"/>
          </p:nvPr>
        </p:nvSpPr>
        <p:spPr/>
        <p:txBody>
          <a:bodyPr/>
          <a:lstStyle/>
          <a:p>
            <a:r>
              <a:rPr lang="en-US" smtClean="0"/>
              <a:t>Dr. Aiman Al Maathidy</a:t>
            </a:r>
            <a:endParaRPr lang="en-US"/>
          </a:p>
        </p:txBody>
      </p:sp>
      <p:sp>
        <p:nvSpPr>
          <p:cNvPr id="6" name="Slide Number Placeholder 5"/>
          <p:cNvSpPr>
            <a:spLocks noGrp="1"/>
          </p:cNvSpPr>
          <p:nvPr>
            <p:ph type="sldNum" sz="quarter" idx="12"/>
          </p:nvPr>
        </p:nvSpPr>
        <p:spPr/>
        <p:txBody>
          <a:bodyPr/>
          <a:lstStyle/>
          <a:p>
            <a:fld id="{4CD77138-ADD4-4AC9-A4F3-FE4B0054F883}" type="slidenum">
              <a:rPr lang="en-US" smtClean="0"/>
              <a:t>‹#›</a:t>
            </a:fld>
            <a:endParaRPr lang="en-US"/>
          </a:p>
        </p:txBody>
      </p:sp>
    </p:spTree>
    <p:extLst>
      <p:ext uri="{BB962C8B-B14F-4D97-AF65-F5344CB8AC3E}">
        <p14:creationId xmlns:p14="http://schemas.microsoft.com/office/powerpoint/2010/main" val="3827637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Wednesday  8 March 2023</a:t>
            </a:r>
            <a:endParaRPr lang="en-US"/>
          </a:p>
        </p:txBody>
      </p:sp>
      <p:sp>
        <p:nvSpPr>
          <p:cNvPr id="6" name="Footer Placeholder 5"/>
          <p:cNvSpPr>
            <a:spLocks noGrp="1"/>
          </p:cNvSpPr>
          <p:nvPr>
            <p:ph type="ftr" sz="quarter" idx="11"/>
          </p:nvPr>
        </p:nvSpPr>
        <p:spPr/>
        <p:txBody>
          <a:bodyPr/>
          <a:lstStyle/>
          <a:p>
            <a:r>
              <a:rPr lang="en-US" smtClean="0"/>
              <a:t>Dr. Aiman Al Maathidy</a:t>
            </a:r>
            <a:endParaRPr lang="en-US"/>
          </a:p>
        </p:txBody>
      </p:sp>
      <p:sp>
        <p:nvSpPr>
          <p:cNvPr id="7" name="Slide Number Placeholder 6"/>
          <p:cNvSpPr>
            <a:spLocks noGrp="1"/>
          </p:cNvSpPr>
          <p:nvPr>
            <p:ph type="sldNum" sz="quarter" idx="12"/>
          </p:nvPr>
        </p:nvSpPr>
        <p:spPr/>
        <p:txBody>
          <a:bodyPr/>
          <a:lstStyle/>
          <a:p>
            <a:fld id="{4CD77138-ADD4-4AC9-A4F3-FE4B0054F883}" type="slidenum">
              <a:rPr lang="en-US" smtClean="0"/>
              <a:t>‹#›</a:t>
            </a:fld>
            <a:endParaRPr lang="en-US"/>
          </a:p>
        </p:txBody>
      </p:sp>
    </p:spTree>
    <p:extLst>
      <p:ext uri="{BB962C8B-B14F-4D97-AF65-F5344CB8AC3E}">
        <p14:creationId xmlns:p14="http://schemas.microsoft.com/office/powerpoint/2010/main" val="73989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Wednesday  8 March 2023</a:t>
            </a:r>
            <a:endParaRPr lang="en-US"/>
          </a:p>
        </p:txBody>
      </p:sp>
      <p:sp>
        <p:nvSpPr>
          <p:cNvPr id="8" name="Footer Placeholder 7"/>
          <p:cNvSpPr>
            <a:spLocks noGrp="1"/>
          </p:cNvSpPr>
          <p:nvPr>
            <p:ph type="ftr" sz="quarter" idx="11"/>
          </p:nvPr>
        </p:nvSpPr>
        <p:spPr/>
        <p:txBody>
          <a:bodyPr/>
          <a:lstStyle/>
          <a:p>
            <a:r>
              <a:rPr lang="en-US" smtClean="0"/>
              <a:t>Dr. Aiman Al Maathidy</a:t>
            </a:r>
            <a:endParaRPr lang="en-US"/>
          </a:p>
        </p:txBody>
      </p:sp>
      <p:sp>
        <p:nvSpPr>
          <p:cNvPr id="9" name="Slide Number Placeholder 8"/>
          <p:cNvSpPr>
            <a:spLocks noGrp="1"/>
          </p:cNvSpPr>
          <p:nvPr>
            <p:ph type="sldNum" sz="quarter" idx="12"/>
          </p:nvPr>
        </p:nvSpPr>
        <p:spPr/>
        <p:txBody>
          <a:bodyPr/>
          <a:lstStyle/>
          <a:p>
            <a:fld id="{4CD77138-ADD4-4AC9-A4F3-FE4B0054F883}" type="slidenum">
              <a:rPr lang="en-US" smtClean="0"/>
              <a:t>‹#›</a:t>
            </a:fld>
            <a:endParaRPr lang="en-US"/>
          </a:p>
        </p:txBody>
      </p:sp>
    </p:spTree>
    <p:extLst>
      <p:ext uri="{BB962C8B-B14F-4D97-AF65-F5344CB8AC3E}">
        <p14:creationId xmlns:p14="http://schemas.microsoft.com/office/powerpoint/2010/main" val="1055845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Wednesday  8 March 2023</a:t>
            </a:r>
            <a:endParaRPr lang="en-US"/>
          </a:p>
        </p:txBody>
      </p:sp>
      <p:sp>
        <p:nvSpPr>
          <p:cNvPr id="4" name="Footer Placeholder 3"/>
          <p:cNvSpPr>
            <a:spLocks noGrp="1"/>
          </p:cNvSpPr>
          <p:nvPr>
            <p:ph type="ftr" sz="quarter" idx="11"/>
          </p:nvPr>
        </p:nvSpPr>
        <p:spPr/>
        <p:txBody>
          <a:bodyPr/>
          <a:lstStyle/>
          <a:p>
            <a:r>
              <a:rPr lang="en-US" smtClean="0"/>
              <a:t>Dr. Aiman Al Maathidy</a:t>
            </a:r>
            <a:endParaRPr lang="en-US"/>
          </a:p>
        </p:txBody>
      </p:sp>
      <p:sp>
        <p:nvSpPr>
          <p:cNvPr id="5" name="Slide Number Placeholder 4"/>
          <p:cNvSpPr>
            <a:spLocks noGrp="1"/>
          </p:cNvSpPr>
          <p:nvPr>
            <p:ph type="sldNum" sz="quarter" idx="12"/>
          </p:nvPr>
        </p:nvSpPr>
        <p:spPr/>
        <p:txBody>
          <a:bodyPr/>
          <a:lstStyle/>
          <a:p>
            <a:fld id="{4CD77138-ADD4-4AC9-A4F3-FE4B0054F883}" type="slidenum">
              <a:rPr lang="en-US" smtClean="0"/>
              <a:t>‹#›</a:t>
            </a:fld>
            <a:endParaRPr lang="en-US"/>
          </a:p>
        </p:txBody>
      </p:sp>
    </p:spTree>
    <p:extLst>
      <p:ext uri="{BB962C8B-B14F-4D97-AF65-F5344CB8AC3E}">
        <p14:creationId xmlns:p14="http://schemas.microsoft.com/office/powerpoint/2010/main" val="119805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Wednesday  8 March 2023</a:t>
            </a:r>
            <a:endParaRPr lang="en-US"/>
          </a:p>
        </p:txBody>
      </p:sp>
      <p:sp>
        <p:nvSpPr>
          <p:cNvPr id="3" name="Footer Placeholder 2"/>
          <p:cNvSpPr>
            <a:spLocks noGrp="1"/>
          </p:cNvSpPr>
          <p:nvPr>
            <p:ph type="ftr" sz="quarter" idx="11"/>
          </p:nvPr>
        </p:nvSpPr>
        <p:spPr/>
        <p:txBody>
          <a:bodyPr/>
          <a:lstStyle/>
          <a:p>
            <a:r>
              <a:rPr lang="en-US" smtClean="0"/>
              <a:t>Dr. Aiman Al Maathidy</a:t>
            </a:r>
            <a:endParaRPr lang="en-US"/>
          </a:p>
        </p:txBody>
      </p:sp>
      <p:sp>
        <p:nvSpPr>
          <p:cNvPr id="4" name="Slide Number Placeholder 3"/>
          <p:cNvSpPr>
            <a:spLocks noGrp="1"/>
          </p:cNvSpPr>
          <p:nvPr>
            <p:ph type="sldNum" sz="quarter" idx="12"/>
          </p:nvPr>
        </p:nvSpPr>
        <p:spPr/>
        <p:txBody>
          <a:bodyPr/>
          <a:lstStyle/>
          <a:p>
            <a:fld id="{4CD77138-ADD4-4AC9-A4F3-FE4B0054F883}" type="slidenum">
              <a:rPr lang="en-US" smtClean="0"/>
              <a:t>‹#›</a:t>
            </a:fld>
            <a:endParaRPr lang="en-US"/>
          </a:p>
        </p:txBody>
      </p:sp>
    </p:spTree>
    <p:extLst>
      <p:ext uri="{BB962C8B-B14F-4D97-AF65-F5344CB8AC3E}">
        <p14:creationId xmlns:p14="http://schemas.microsoft.com/office/powerpoint/2010/main" val="16541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Wednesday  8 March 2023</a:t>
            </a:r>
            <a:endParaRPr lang="en-US"/>
          </a:p>
        </p:txBody>
      </p:sp>
      <p:sp>
        <p:nvSpPr>
          <p:cNvPr id="6" name="Footer Placeholder 5"/>
          <p:cNvSpPr>
            <a:spLocks noGrp="1"/>
          </p:cNvSpPr>
          <p:nvPr>
            <p:ph type="ftr" sz="quarter" idx="11"/>
          </p:nvPr>
        </p:nvSpPr>
        <p:spPr/>
        <p:txBody>
          <a:bodyPr/>
          <a:lstStyle/>
          <a:p>
            <a:r>
              <a:rPr lang="en-US" smtClean="0"/>
              <a:t>Dr. Aiman Al Maathidy</a:t>
            </a:r>
            <a:endParaRPr lang="en-US"/>
          </a:p>
        </p:txBody>
      </p:sp>
      <p:sp>
        <p:nvSpPr>
          <p:cNvPr id="7" name="Slide Number Placeholder 6"/>
          <p:cNvSpPr>
            <a:spLocks noGrp="1"/>
          </p:cNvSpPr>
          <p:nvPr>
            <p:ph type="sldNum" sz="quarter" idx="12"/>
          </p:nvPr>
        </p:nvSpPr>
        <p:spPr/>
        <p:txBody>
          <a:bodyPr/>
          <a:lstStyle/>
          <a:p>
            <a:fld id="{4CD77138-ADD4-4AC9-A4F3-FE4B0054F883}" type="slidenum">
              <a:rPr lang="en-US" smtClean="0"/>
              <a:t>‹#›</a:t>
            </a:fld>
            <a:endParaRPr lang="en-US"/>
          </a:p>
        </p:txBody>
      </p:sp>
    </p:spTree>
    <p:extLst>
      <p:ext uri="{BB962C8B-B14F-4D97-AF65-F5344CB8AC3E}">
        <p14:creationId xmlns:p14="http://schemas.microsoft.com/office/powerpoint/2010/main" val="133787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Wednesday  8 March 2023</a:t>
            </a:r>
            <a:endParaRPr lang="en-US"/>
          </a:p>
        </p:txBody>
      </p:sp>
      <p:sp>
        <p:nvSpPr>
          <p:cNvPr id="6" name="Footer Placeholder 5"/>
          <p:cNvSpPr>
            <a:spLocks noGrp="1"/>
          </p:cNvSpPr>
          <p:nvPr>
            <p:ph type="ftr" sz="quarter" idx="11"/>
          </p:nvPr>
        </p:nvSpPr>
        <p:spPr/>
        <p:txBody>
          <a:bodyPr/>
          <a:lstStyle/>
          <a:p>
            <a:r>
              <a:rPr lang="en-US" smtClean="0"/>
              <a:t>Dr. Aiman Al Maathidy</a:t>
            </a:r>
            <a:endParaRPr lang="en-US"/>
          </a:p>
        </p:txBody>
      </p:sp>
      <p:sp>
        <p:nvSpPr>
          <p:cNvPr id="7" name="Slide Number Placeholder 6"/>
          <p:cNvSpPr>
            <a:spLocks noGrp="1"/>
          </p:cNvSpPr>
          <p:nvPr>
            <p:ph type="sldNum" sz="quarter" idx="12"/>
          </p:nvPr>
        </p:nvSpPr>
        <p:spPr/>
        <p:txBody>
          <a:bodyPr/>
          <a:lstStyle/>
          <a:p>
            <a:fld id="{4CD77138-ADD4-4AC9-A4F3-FE4B0054F883}" type="slidenum">
              <a:rPr lang="en-US" smtClean="0"/>
              <a:t>‹#›</a:t>
            </a:fld>
            <a:endParaRPr lang="en-US"/>
          </a:p>
        </p:txBody>
      </p:sp>
    </p:spTree>
    <p:extLst>
      <p:ext uri="{BB962C8B-B14F-4D97-AF65-F5344CB8AC3E}">
        <p14:creationId xmlns:p14="http://schemas.microsoft.com/office/powerpoint/2010/main" val="310456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Wednesday  8 March 2023</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Aiman Al Maathidy</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77138-ADD4-4AC9-A4F3-FE4B0054F883}" type="slidenum">
              <a:rPr lang="en-US" smtClean="0"/>
              <a:t>‹#›</a:t>
            </a:fld>
            <a:endParaRPr lang="en-US"/>
          </a:p>
        </p:txBody>
      </p:sp>
    </p:spTree>
    <p:extLst>
      <p:ext uri="{BB962C8B-B14F-4D97-AF65-F5344CB8AC3E}">
        <p14:creationId xmlns:p14="http://schemas.microsoft.com/office/powerpoint/2010/main" val="3053185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52603"/>
            <a:ext cx="8229600" cy="6186309"/>
          </a:xfrm>
          <a:prstGeom prst="rect">
            <a:avLst/>
          </a:prstGeom>
          <a:noFill/>
        </p:spPr>
        <p:txBody>
          <a:bodyPr wrap="square" rtlCol="1">
            <a:spAutoFit/>
          </a:bodyPr>
          <a:lstStyle/>
          <a:p>
            <a:pPr algn="ctr"/>
            <a:r>
              <a:rPr lang="en-US" sz="3600" b="1" i="1" dirty="0" smtClean="0">
                <a:solidFill>
                  <a:srgbClr val="FF0000"/>
                </a:solidFill>
                <a:latin typeface="Candara" pitchFamily="34" charset="0"/>
              </a:rPr>
              <a:t>Peripheral Nervous System</a:t>
            </a:r>
            <a:endParaRPr lang="en-US" sz="3600" b="1" i="1" dirty="0">
              <a:solidFill>
                <a:srgbClr val="FF0000"/>
              </a:solidFill>
              <a:latin typeface="Candara" pitchFamily="34" charset="0"/>
            </a:endParaRPr>
          </a:p>
          <a:p>
            <a:pPr algn="ctr"/>
            <a:endParaRPr lang="en-US" sz="3600" b="1" i="1" dirty="0">
              <a:solidFill>
                <a:srgbClr val="FF0000"/>
              </a:solidFill>
              <a:latin typeface="Candara" pitchFamily="34" charset="0"/>
            </a:endParaRPr>
          </a:p>
          <a:p>
            <a:pPr algn="ctr"/>
            <a:r>
              <a:rPr lang="en-US" sz="3600" b="1" i="1" dirty="0">
                <a:solidFill>
                  <a:srgbClr val="0033CC"/>
                </a:solidFill>
                <a:latin typeface="Candara" pitchFamily="34" charset="0"/>
              </a:rPr>
              <a:t>THE EYEBALL</a:t>
            </a:r>
          </a:p>
          <a:p>
            <a:pPr algn="ctr"/>
            <a:endParaRPr lang="en-US" sz="3600" b="1" i="1" dirty="0">
              <a:solidFill>
                <a:schemeClr val="tx2">
                  <a:lumMod val="60000"/>
                  <a:lumOff val="40000"/>
                </a:schemeClr>
              </a:solidFill>
              <a:latin typeface="Candara" pitchFamily="34" charset="0"/>
            </a:endParaRPr>
          </a:p>
          <a:p>
            <a:pPr algn="ctr"/>
            <a:r>
              <a:rPr lang="en-US" sz="3600" b="1" i="1" dirty="0">
                <a:solidFill>
                  <a:srgbClr val="FF0000"/>
                </a:solidFill>
                <a:latin typeface="Candara" pitchFamily="34" charset="0"/>
              </a:rPr>
              <a:t>Dr. Aiman Qais Afar</a:t>
            </a:r>
          </a:p>
          <a:p>
            <a:pPr algn="ctr"/>
            <a:r>
              <a:rPr lang="en-US" sz="3600" b="1" i="1" dirty="0">
                <a:solidFill>
                  <a:srgbClr val="00FF00"/>
                </a:solidFill>
                <a:latin typeface="Candara" pitchFamily="34" charset="0"/>
              </a:rPr>
              <a:t>Surgical Anatomist</a:t>
            </a:r>
          </a:p>
          <a:p>
            <a:pPr algn="ctr"/>
            <a:endParaRPr lang="en-US" sz="3600" b="1" i="1" dirty="0">
              <a:solidFill>
                <a:srgbClr val="FF0000"/>
              </a:solidFill>
              <a:latin typeface="Candara" pitchFamily="34" charset="0"/>
            </a:endParaRPr>
          </a:p>
          <a:p>
            <a:pPr algn="ctr"/>
            <a:r>
              <a:rPr lang="en-US" sz="3600" b="1" i="1" dirty="0">
                <a:solidFill>
                  <a:srgbClr val="0033CC"/>
                </a:solidFill>
                <a:latin typeface="Candara" pitchFamily="34" charset="0"/>
              </a:rPr>
              <a:t>College of Medicine / University of  </a:t>
            </a:r>
            <a:r>
              <a:rPr lang="en-US" sz="3600" b="1" i="1" dirty="0" smtClean="0">
                <a:solidFill>
                  <a:srgbClr val="0033CC"/>
                </a:solidFill>
                <a:latin typeface="Candara" pitchFamily="34" charset="0"/>
              </a:rPr>
              <a:t>Mutah</a:t>
            </a:r>
          </a:p>
          <a:p>
            <a:pPr algn="ctr"/>
            <a:r>
              <a:rPr lang="en-US" sz="3600" b="1" i="1" dirty="0" smtClean="0">
                <a:solidFill>
                  <a:srgbClr val="0033CC"/>
                </a:solidFill>
                <a:latin typeface="Candara" pitchFamily="34" charset="0"/>
              </a:rPr>
              <a:t>2022-2023</a:t>
            </a:r>
            <a:endParaRPr lang="en-US" sz="3600" b="1" i="1" dirty="0">
              <a:solidFill>
                <a:srgbClr val="0033CC"/>
              </a:solidFill>
              <a:latin typeface="Candara" pitchFamily="34" charset="0"/>
            </a:endParaRPr>
          </a:p>
          <a:p>
            <a:pPr algn="ctr"/>
            <a:endParaRPr lang="en-US" sz="3600" b="1" i="1" dirty="0">
              <a:solidFill>
                <a:srgbClr val="0033CC"/>
              </a:solidFill>
              <a:latin typeface="Candara" pitchFamily="34" charset="0"/>
            </a:endParaRPr>
          </a:p>
          <a:p>
            <a:pPr algn="ctr"/>
            <a:endParaRPr lang="en-US" sz="3600" b="1" i="1" dirty="0">
              <a:solidFill>
                <a:srgbClr val="0033CC"/>
              </a:solidFill>
              <a:latin typeface="Candara" pitchFamily="34" charset="0"/>
            </a:endParaRPr>
          </a:p>
        </p:txBody>
      </p:sp>
      <p:sp>
        <p:nvSpPr>
          <p:cNvPr id="3" name="Date Placeholder 2"/>
          <p:cNvSpPr>
            <a:spLocks noGrp="1"/>
          </p:cNvSpPr>
          <p:nvPr>
            <p:ph type="dt" sz="half" idx="10"/>
          </p:nvPr>
        </p:nvSpPr>
        <p:spPr>
          <a:xfrm>
            <a:off x="3490191" y="5700568"/>
            <a:ext cx="5211618" cy="365125"/>
          </a:xfrm>
        </p:spPr>
        <p:txBody>
          <a:bodyPr/>
          <a:lstStyle/>
          <a:p>
            <a:r>
              <a:rPr lang="en-US" sz="3600" b="1" i="1" dirty="0" smtClean="0">
                <a:solidFill>
                  <a:srgbClr val="66FF33"/>
                </a:solidFill>
                <a:latin typeface="Candara" panose="020E0502030303020204" pitchFamily="34" charset="0"/>
              </a:rPr>
              <a:t>Wednesday  8 March 2023</a:t>
            </a:r>
            <a:endParaRPr lang="en-US" sz="3600" b="1" i="1" dirty="0">
              <a:solidFill>
                <a:srgbClr val="66FF33"/>
              </a:solidFill>
              <a:latin typeface="Candara" panose="020E0502030303020204" pitchFamily="34" charset="0"/>
            </a:endParaRPr>
          </a:p>
        </p:txBody>
      </p:sp>
      <p:sp>
        <p:nvSpPr>
          <p:cNvPr id="5" name="Slide Number Placeholder 4"/>
          <p:cNvSpPr>
            <a:spLocks noGrp="1"/>
          </p:cNvSpPr>
          <p:nvPr>
            <p:ph type="sldNum" sz="quarter" idx="12"/>
          </p:nvPr>
        </p:nvSpPr>
        <p:spPr/>
        <p:txBody>
          <a:bodyPr/>
          <a:lstStyle/>
          <a:p>
            <a:fld id="{4CD77138-ADD4-4AC9-A4F3-FE4B0054F883}" type="slidenum">
              <a:rPr lang="en-US" smtClean="0"/>
              <a:t>1</a:t>
            </a:fld>
            <a:endParaRPr lang="en-US"/>
          </a:p>
        </p:txBody>
      </p:sp>
    </p:spTree>
    <p:extLst>
      <p:ext uri="{BB962C8B-B14F-4D97-AF65-F5344CB8AC3E}">
        <p14:creationId xmlns:p14="http://schemas.microsoft.com/office/powerpoint/2010/main" val="1399236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6B20F2"/>
                </a:solidFill>
              </a:rPr>
              <a:t>Wednesday  8 March 2023</a:t>
            </a:r>
            <a:endParaRPr lang="en-US" b="1">
              <a:solidFill>
                <a:srgbClr val="6B20F2"/>
              </a:solidFill>
            </a:endParaRPr>
          </a:p>
        </p:txBody>
      </p:sp>
      <p:sp>
        <p:nvSpPr>
          <p:cNvPr id="3" name="Footer Placeholder 2"/>
          <p:cNvSpPr>
            <a:spLocks noGrp="1"/>
          </p:cNvSpPr>
          <p:nvPr>
            <p:ph type="ftr" sz="quarter" idx="11"/>
          </p:nvPr>
        </p:nvSpPr>
        <p:spPr>
          <a:xfrm>
            <a:off x="-385618" y="6161953"/>
            <a:ext cx="4114800" cy="365125"/>
          </a:xfrm>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a:xfrm>
            <a:off x="1395620" y="6259151"/>
            <a:ext cx="2743200" cy="365125"/>
          </a:xfrm>
        </p:spPr>
        <p:txBody>
          <a:bodyPr/>
          <a:lstStyle/>
          <a:p>
            <a:fld id="{4CD77138-ADD4-4AC9-A4F3-FE4B0054F883}" type="slidenum">
              <a:rPr lang="en-US" b="1" smtClean="0">
                <a:solidFill>
                  <a:srgbClr val="6B20F2"/>
                </a:solidFill>
              </a:rPr>
              <a:t>10</a:t>
            </a:fld>
            <a:endParaRPr lang="en-US" b="1">
              <a:solidFill>
                <a:srgbClr val="6B20F2"/>
              </a:solidFill>
            </a:endParaRPr>
          </a:p>
        </p:txBody>
      </p:sp>
      <p:sp>
        <p:nvSpPr>
          <p:cNvPr id="5" name="Rectangle 4"/>
          <p:cNvSpPr/>
          <p:nvPr/>
        </p:nvSpPr>
        <p:spPr>
          <a:xfrm>
            <a:off x="76199" y="762000"/>
            <a:ext cx="12032673" cy="2246769"/>
          </a:xfrm>
          <a:prstGeom prst="rect">
            <a:avLst/>
          </a:prstGeom>
        </p:spPr>
        <p:txBody>
          <a:bodyPr wrap="square">
            <a:spAutoFit/>
          </a:bodyPr>
          <a:lstStyle/>
          <a:p>
            <a:r>
              <a:rPr lang="en-GB" sz="2800" b="1" i="1" dirty="0">
                <a:solidFill>
                  <a:srgbClr val="FF0000"/>
                </a:solidFill>
                <a:latin typeface="Candara" pitchFamily="34" charset="0"/>
              </a:rPr>
              <a:t>The finest vessels </a:t>
            </a:r>
            <a:r>
              <a:rPr lang="en-GB" sz="2800" b="1" i="1" dirty="0">
                <a:latin typeface="Candara" pitchFamily="34" charset="0"/>
              </a:rPr>
              <a:t>(the capillary lamina of the choroid or </a:t>
            </a:r>
            <a:r>
              <a:rPr lang="en-GB" sz="2800" b="1" i="1" dirty="0">
                <a:solidFill>
                  <a:srgbClr val="0033CC"/>
                </a:solidFill>
                <a:latin typeface="Candara" pitchFamily="34" charset="0"/>
              </a:rPr>
              <a:t>choriocapillaris, </a:t>
            </a:r>
            <a:r>
              <a:rPr lang="en-GB" sz="2800" b="1" i="1" dirty="0">
                <a:latin typeface="Candara" pitchFamily="34" charset="0"/>
              </a:rPr>
              <a:t>an extensive capillary bed) are innermost, adjacent to </a:t>
            </a:r>
            <a:r>
              <a:rPr lang="en-GB" sz="2800" b="1" i="1" dirty="0">
                <a:solidFill>
                  <a:srgbClr val="C00000"/>
                </a:solidFill>
                <a:latin typeface="Candara" pitchFamily="34" charset="0"/>
              </a:rPr>
              <a:t>the avascular light-sensitive layer of the retina, </a:t>
            </a:r>
            <a:r>
              <a:rPr lang="en-GB" sz="2800" b="1" i="1" dirty="0">
                <a:latin typeface="Candara" pitchFamily="34" charset="0"/>
              </a:rPr>
              <a:t>which it supplies with oxygen and nutrients. Engorged with blood in life (it has the highest perfusion rate per gram of tissue of all vascular beds of the body), </a:t>
            </a:r>
            <a:endParaRPr lang="en-GB" sz="2800" b="1" i="1" dirty="0">
              <a:solidFill>
                <a:srgbClr val="FF0000"/>
              </a:solidFill>
              <a:latin typeface="Candara" pitchFamily="34" charset="0"/>
            </a:endParaRPr>
          </a:p>
        </p:txBody>
      </p:sp>
      <p:sp>
        <p:nvSpPr>
          <p:cNvPr id="6" name="Rectangle 5"/>
          <p:cNvSpPr/>
          <p:nvPr/>
        </p:nvSpPr>
        <p:spPr>
          <a:xfrm>
            <a:off x="228600" y="152400"/>
            <a:ext cx="5684185" cy="584775"/>
          </a:xfrm>
          <a:prstGeom prst="rect">
            <a:avLst/>
          </a:prstGeom>
          <a:ln w="57150">
            <a:solidFill>
              <a:schemeClr val="tx1"/>
            </a:solidFill>
          </a:ln>
        </p:spPr>
        <p:txBody>
          <a:bodyPr wrap="none">
            <a:spAutoFit/>
          </a:bodyPr>
          <a:lstStyle/>
          <a:p>
            <a:r>
              <a:rPr lang="en-GB" sz="3200" b="1" i="1" dirty="0">
                <a:solidFill>
                  <a:srgbClr val="FF0000"/>
                </a:solidFill>
                <a:latin typeface="Candara" pitchFamily="34" charset="0"/>
              </a:rPr>
              <a:t>2. VASCULAR LAYER OF EYEBALL</a:t>
            </a:r>
            <a:endParaRPr lang="en-GB" sz="3200" i="1" dirty="0">
              <a:solidFill>
                <a:srgbClr val="FF0000"/>
              </a:solidFill>
              <a:latin typeface="Candara" pitchFamily="34" charset="0"/>
            </a:endParaRPr>
          </a:p>
        </p:txBody>
      </p:sp>
      <p:pic>
        <p:nvPicPr>
          <p:cNvPr id="7" name="Picture 18" descr="ÙØªÙØ¬Ø© Ø¨Ø­Ø« Ø§ÙØµÙØ± Ø¹Ù âªâred eyeââ¬â"/>
          <p:cNvPicPr>
            <a:picLocks noChangeAspect="1" noChangeArrowheads="1"/>
          </p:cNvPicPr>
          <p:nvPr/>
        </p:nvPicPr>
        <p:blipFill>
          <a:blip r:embed="rId2" cstate="print"/>
          <a:srcRect t="5384" r="1848" b="4877"/>
          <a:stretch>
            <a:fillRect/>
          </a:stretch>
        </p:blipFill>
        <p:spPr bwMode="auto">
          <a:xfrm>
            <a:off x="6092535" y="2661005"/>
            <a:ext cx="5948466" cy="4073718"/>
          </a:xfrm>
          <a:prstGeom prst="rect">
            <a:avLst/>
          </a:prstGeom>
          <a:noFill/>
          <a:ln w="57150">
            <a:solidFill>
              <a:srgbClr val="00FF00"/>
            </a:solidFill>
          </a:ln>
        </p:spPr>
      </p:pic>
      <p:sp>
        <p:nvSpPr>
          <p:cNvPr id="8" name="Rectangle 7"/>
          <p:cNvSpPr/>
          <p:nvPr/>
        </p:nvSpPr>
        <p:spPr>
          <a:xfrm>
            <a:off x="244764" y="3458871"/>
            <a:ext cx="4588366" cy="1384995"/>
          </a:xfrm>
          <a:prstGeom prst="rect">
            <a:avLst/>
          </a:prstGeom>
          <a:ln w="28575">
            <a:solidFill>
              <a:schemeClr val="tx1"/>
            </a:solidFill>
            <a:prstDash val="sysDash"/>
          </a:ln>
        </p:spPr>
        <p:txBody>
          <a:bodyPr wrap="square">
            <a:spAutoFit/>
          </a:bodyPr>
          <a:lstStyle/>
          <a:p>
            <a:r>
              <a:rPr lang="en-GB" sz="2800" b="1" i="1" dirty="0">
                <a:latin typeface="Candara" pitchFamily="34" charset="0"/>
              </a:rPr>
              <a:t>this layer is responsible for the </a:t>
            </a:r>
            <a:r>
              <a:rPr lang="en-GB" sz="2800" b="1" i="1" dirty="0">
                <a:solidFill>
                  <a:srgbClr val="FF0000"/>
                </a:solidFill>
                <a:latin typeface="Candara" pitchFamily="34" charset="0"/>
              </a:rPr>
              <a:t>“red eye”</a:t>
            </a:r>
            <a:r>
              <a:rPr lang="en-GB" sz="2800" b="1" i="1" dirty="0">
                <a:latin typeface="Candara" pitchFamily="34" charset="0"/>
              </a:rPr>
              <a:t> reflection that occurs in flash photography</a:t>
            </a:r>
          </a:p>
        </p:txBody>
      </p:sp>
    </p:spTree>
    <p:extLst>
      <p:ext uri="{BB962C8B-B14F-4D97-AF65-F5344CB8AC3E}">
        <p14:creationId xmlns:p14="http://schemas.microsoft.com/office/powerpoint/2010/main" val="54716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6B20F2"/>
                </a:solidFill>
              </a:rPr>
              <a:t>Wednesday  8 March 2023</a:t>
            </a:r>
            <a:endParaRPr lang="en-US" b="1">
              <a:solidFill>
                <a:srgbClr val="6B20F2"/>
              </a:solidFill>
            </a:endParaRPr>
          </a:p>
        </p:txBody>
      </p:sp>
      <p:sp>
        <p:nvSpPr>
          <p:cNvPr id="3" name="Footer Placeholder 2"/>
          <p:cNvSpPr>
            <a:spLocks noGrp="1"/>
          </p:cNvSpPr>
          <p:nvPr>
            <p:ph type="ftr" sz="quarter" idx="11"/>
          </p:nvPr>
        </p:nvSpPr>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p:txBody>
          <a:bodyPr/>
          <a:lstStyle/>
          <a:p>
            <a:fld id="{4CD77138-ADD4-4AC9-A4F3-FE4B0054F883}" type="slidenum">
              <a:rPr lang="en-US" b="1" smtClean="0">
                <a:solidFill>
                  <a:srgbClr val="6B20F2"/>
                </a:solidFill>
              </a:rPr>
              <a:t>11</a:t>
            </a:fld>
            <a:endParaRPr lang="en-US" b="1">
              <a:solidFill>
                <a:srgbClr val="6B20F2"/>
              </a:solidFill>
            </a:endParaRPr>
          </a:p>
        </p:txBody>
      </p:sp>
      <p:sp>
        <p:nvSpPr>
          <p:cNvPr id="5" name="Rectangle 4"/>
          <p:cNvSpPr/>
          <p:nvPr/>
        </p:nvSpPr>
        <p:spPr>
          <a:xfrm>
            <a:off x="156212" y="137607"/>
            <a:ext cx="5684185" cy="584775"/>
          </a:xfrm>
          <a:prstGeom prst="rect">
            <a:avLst/>
          </a:prstGeom>
          <a:ln w="57150">
            <a:solidFill>
              <a:schemeClr val="tx1"/>
            </a:solidFill>
          </a:ln>
        </p:spPr>
        <p:txBody>
          <a:bodyPr wrap="none">
            <a:spAutoFit/>
          </a:bodyPr>
          <a:lstStyle/>
          <a:p>
            <a:r>
              <a:rPr lang="en-GB" sz="3200" b="1" i="1" dirty="0">
                <a:solidFill>
                  <a:srgbClr val="FF0000"/>
                </a:solidFill>
                <a:latin typeface="Candara" pitchFamily="34" charset="0"/>
              </a:rPr>
              <a:t>2. VASCULAR LAYER OF EYEBALL</a:t>
            </a:r>
            <a:endParaRPr lang="en-GB" sz="3200" i="1" dirty="0">
              <a:solidFill>
                <a:srgbClr val="FF0000"/>
              </a:solidFill>
              <a:latin typeface="Candara" pitchFamily="34" charset="0"/>
            </a:endParaRPr>
          </a:p>
        </p:txBody>
      </p:sp>
      <p:sp>
        <p:nvSpPr>
          <p:cNvPr id="6" name="Rectangle 5"/>
          <p:cNvSpPr/>
          <p:nvPr/>
        </p:nvSpPr>
        <p:spPr>
          <a:xfrm>
            <a:off x="156212" y="896291"/>
            <a:ext cx="5875131" cy="3970318"/>
          </a:xfrm>
          <a:prstGeom prst="rect">
            <a:avLst/>
          </a:prstGeom>
        </p:spPr>
        <p:txBody>
          <a:bodyPr wrap="square">
            <a:spAutoFit/>
          </a:bodyPr>
          <a:lstStyle/>
          <a:p>
            <a:pPr>
              <a:buFont typeface="Wingdings" pitchFamily="2" charset="2"/>
              <a:buChar char="ü"/>
            </a:pPr>
            <a:r>
              <a:rPr lang="en-GB" sz="2800" b="1" i="1" u="sng" dirty="0">
                <a:solidFill>
                  <a:srgbClr val="FF0000"/>
                </a:solidFill>
                <a:latin typeface="Candara" pitchFamily="34" charset="0"/>
              </a:rPr>
              <a:t>The ciliary body </a:t>
            </a:r>
            <a:r>
              <a:rPr lang="en-GB" sz="2800" b="1" i="1" dirty="0">
                <a:latin typeface="Candara" pitchFamily="34" charset="0"/>
              </a:rPr>
              <a:t>is a ring-like thickening of the layer posterior to </a:t>
            </a:r>
            <a:r>
              <a:rPr lang="en-GB" sz="2800" b="1" i="1" dirty="0">
                <a:solidFill>
                  <a:srgbClr val="FF0000"/>
                </a:solidFill>
                <a:latin typeface="Candara" pitchFamily="34" charset="0"/>
              </a:rPr>
              <a:t>the corneoscleral junction </a:t>
            </a:r>
            <a:r>
              <a:rPr lang="en-GB" sz="2800" b="1" i="1" dirty="0">
                <a:latin typeface="Candara" pitchFamily="34" charset="0"/>
              </a:rPr>
              <a:t>that is muscular as well as vascular. </a:t>
            </a:r>
          </a:p>
          <a:p>
            <a:pPr>
              <a:buFont typeface="Wingdings" pitchFamily="2" charset="2"/>
              <a:buChar char="ü"/>
            </a:pPr>
            <a:endParaRPr lang="en-GB" sz="2800" b="1" i="1" dirty="0">
              <a:latin typeface="Candara" pitchFamily="34" charset="0"/>
            </a:endParaRPr>
          </a:p>
          <a:p>
            <a:pPr>
              <a:buFont typeface="Wingdings" pitchFamily="2" charset="2"/>
              <a:buChar char="ü"/>
            </a:pPr>
            <a:r>
              <a:rPr lang="en-GB" sz="2800" b="1" i="1" dirty="0">
                <a:latin typeface="Candara" pitchFamily="34" charset="0"/>
              </a:rPr>
              <a:t>It connects </a:t>
            </a:r>
            <a:r>
              <a:rPr lang="en-GB" sz="2800" b="1" i="1" dirty="0">
                <a:solidFill>
                  <a:srgbClr val="FF0000"/>
                </a:solidFill>
                <a:latin typeface="Candara" pitchFamily="34" charset="0"/>
              </a:rPr>
              <a:t>the choroid </a:t>
            </a:r>
            <a:r>
              <a:rPr lang="en-GB" sz="2800" b="1" i="1" dirty="0">
                <a:latin typeface="Candara" pitchFamily="34" charset="0"/>
              </a:rPr>
              <a:t>with </a:t>
            </a:r>
            <a:r>
              <a:rPr lang="en-GB" sz="2800" b="1" i="1" dirty="0">
                <a:solidFill>
                  <a:srgbClr val="FF0000"/>
                </a:solidFill>
                <a:latin typeface="Candara" pitchFamily="34" charset="0"/>
              </a:rPr>
              <a:t>the circumference of the iris</a:t>
            </a:r>
            <a:r>
              <a:rPr lang="en-GB" sz="2800" b="1" i="1" dirty="0">
                <a:latin typeface="Candara" pitchFamily="34" charset="0"/>
              </a:rPr>
              <a:t>. </a:t>
            </a:r>
          </a:p>
          <a:p>
            <a:pPr>
              <a:buFont typeface="Wingdings" pitchFamily="2" charset="2"/>
              <a:buChar char="ü"/>
            </a:pPr>
            <a:r>
              <a:rPr lang="en-GB" sz="2800" b="1" i="1" dirty="0">
                <a:latin typeface="Candara" pitchFamily="34" charset="0"/>
              </a:rPr>
              <a:t>The ciliary body provides attachment for </a:t>
            </a:r>
            <a:r>
              <a:rPr lang="en-GB" sz="2800" b="1" i="1" dirty="0">
                <a:solidFill>
                  <a:srgbClr val="0033CC"/>
                </a:solidFill>
                <a:latin typeface="Candara" pitchFamily="34" charset="0"/>
              </a:rPr>
              <a:t>the lens. </a:t>
            </a:r>
          </a:p>
        </p:txBody>
      </p:sp>
      <p:pic>
        <p:nvPicPr>
          <p:cNvPr id="7" name="Picture 4" descr="ÙØªÙØ¬Ø© Ø¨Ø­Ø« Ø§ÙØµÙØ± Ø¹Ù âªThe choroidâ¬â"/>
          <p:cNvPicPr>
            <a:picLocks noChangeAspect="1" noChangeArrowheads="1"/>
          </p:cNvPicPr>
          <p:nvPr/>
        </p:nvPicPr>
        <p:blipFill>
          <a:blip r:embed="rId2" cstate="print"/>
          <a:srcRect/>
          <a:stretch>
            <a:fillRect/>
          </a:stretch>
        </p:blipFill>
        <p:spPr bwMode="auto">
          <a:xfrm>
            <a:off x="6281640" y="896291"/>
            <a:ext cx="5863374" cy="4255764"/>
          </a:xfrm>
          <a:prstGeom prst="rect">
            <a:avLst/>
          </a:prstGeom>
          <a:noFill/>
          <a:ln w="57150">
            <a:solidFill>
              <a:srgbClr val="00FF00"/>
            </a:solidFill>
          </a:ln>
        </p:spPr>
      </p:pic>
      <p:sp>
        <p:nvSpPr>
          <p:cNvPr id="8" name="Rectangle 7"/>
          <p:cNvSpPr/>
          <p:nvPr/>
        </p:nvSpPr>
        <p:spPr>
          <a:xfrm>
            <a:off x="156213" y="5329643"/>
            <a:ext cx="11988801" cy="954107"/>
          </a:xfrm>
          <a:prstGeom prst="rect">
            <a:avLst/>
          </a:prstGeom>
          <a:ln w="28575">
            <a:solidFill>
              <a:schemeClr val="tx1"/>
            </a:solidFill>
          </a:ln>
        </p:spPr>
        <p:txBody>
          <a:bodyPr wrap="square">
            <a:spAutoFit/>
          </a:bodyPr>
          <a:lstStyle/>
          <a:p>
            <a:pPr>
              <a:buFont typeface="Wingdings" pitchFamily="2" charset="2"/>
              <a:buChar char="ü"/>
            </a:pPr>
            <a:r>
              <a:rPr lang="en-GB" sz="2800" b="1" i="1" dirty="0">
                <a:latin typeface="Candara" pitchFamily="34" charset="0"/>
              </a:rPr>
              <a:t>The contraction and relaxation of the circularly arranged smooth muscle of the ciliary body controls thickness, and therefore the focus, of the lens.</a:t>
            </a:r>
          </a:p>
        </p:txBody>
      </p:sp>
    </p:spTree>
    <p:extLst>
      <p:ext uri="{BB962C8B-B14F-4D97-AF65-F5344CB8AC3E}">
        <p14:creationId xmlns:p14="http://schemas.microsoft.com/office/powerpoint/2010/main" val="1682610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2357" y="6139905"/>
            <a:ext cx="2743200" cy="365125"/>
          </a:xfrm>
        </p:spPr>
        <p:txBody>
          <a:bodyPr/>
          <a:lstStyle/>
          <a:p>
            <a:r>
              <a:rPr lang="en-US" b="1" smtClean="0">
                <a:solidFill>
                  <a:srgbClr val="6B20F2"/>
                </a:solidFill>
              </a:rPr>
              <a:t>Wednesday  8 March 2023</a:t>
            </a:r>
            <a:endParaRPr lang="en-US" b="1">
              <a:solidFill>
                <a:srgbClr val="6B20F2"/>
              </a:solidFill>
            </a:endParaRPr>
          </a:p>
        </p:txBody>
      </p:sp>
      <p:sp>
        <p:nvSpPr>
          <p:cNvPr id="3" name="Footer Placeholder 2"/>
          <p:cNvSpPr>
            <a:spLocks noGrp="1"/>
          </p:cNvSpPr>
          <p:nvPr>
            <p:ph type="ftr" sz="quarter" idx="11"/>
          </p:nvPr>
        </p:nvSpPr>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p:txBody>
          <a:bodyPr/>
          <a:lstStyle/>
          <a:p>
            <a:fld id="{4CD77138-ADD4-4AC9-A4F3-FE4B0054F883}" type="slidenum">
              <a:rPr lang="en-US" b="1" smtClean="0">
                <a:solidFill>
                  <a:srgbClr val="6B20F2"/>
                </a:solidFill>
              </a:rPr>
              <a:t>12</a:t>
            </a:fld>
            <a:endParaRPr lang="en-US" b="1">
              <a:solidFill>
                <a:srgbClr val="6B20F2"/>
              </a:solidFill>
            </a:endParaRPr>
          </a:p>
        </p:txBody>
      </p:sp>
      <p:sp>
        <p:nvSpPr>
          <p:cNvPr id="5" name="Rectangle 4"/>
          <p:cNvSpPr/>
          <p:nvPr/>
        </p:nvSpPr>
        <p:spPr>
          <a:xfrm>
            <a:off x="101600" y="675620"/>
            <a:ext cx="11822545" cy="1815882"/>
          </a:xfrm>
          <a:prstGeom prst="rect">
            <a:avLst/>
          </a:prstGeom>
        </p:spPr>
        <p:txBody>
          <a:bodyPr wrap="square">
            <a:spAutoFit/>
          </a:bodyPr>
          <a:lstStyle/>
          <a:p>
            <a:pPr>
              <a:buFont typeface="Wingdings" pitchFamily="2" charset="2"/>
              <a:buChar char="ü"/>
            </a:pPr>
            <a:r>
              <a:rPr lang="en-GB" sz="2800" b="1" i="1" dirty="0">
                <a:latin typeface="Candara" pitchFamily="34" charset="0"/>
              </a:rPr>
              <a:t>Folds on the internal surface of the ciliary body, </a:t>
            </a:r>
            <a:r>
              <a:rPr lang="en-GB" sz="2800" b="1" i="1" dirty="0">
                <a:solidFill>
                  <a:srgbClr val="0033CC"/>
                </a:solidFill>
                <a:latin typeface="Candara" pitchFamily="34" charset="0"/>
              </a:rPr>
              <a:t>the ciliary processes</a:t>
            </a:r>
            <a:r>
              <a:rPr lang="en-GB" sz="2800" b="1" i="1" dirty="0">
                <a:latin typeface="Candara" pitchFamily="34" charset="0"/>
              </a:rPr>
              <a:t>, secrete </a:t>
            </a:r>
            <a:r>
              <a:rPr lang="en-GB" sz="2800" b="1" i="1" dirty="0">
                <a:solidFill>
                  <a:srgbClr val="C00000"/>
                </a:solidFill>
                <a:latin typeface="Candara" pitchFamily="34" charset="0"/>
              </a:rPr>
              <a:t>aqueous humor</a:t>
            </a:r>
            <a:r>
              <a:rPr lang="en-GB" sz="2800" b="1" i="1" dirty="0">
                <a:latin typeface="Candara" pitchFamily="34" charset="0"/>
              </a:rPr>
              <a:t>. </a:t>
            </a:r>
          </a:p>
          <a:p>
            <a:pPr>
              <a:buFont typeface="Wingdings" pitchFamily="2" charset="2"/>
              <a:buChar char="ü"/>
            </a:pPr>
            <a:r>
              <a:rPr lang="en-GB" sz="2800" b="1" i="1" dirty="0">
                <a:solidFill>
                  <a:srgbClr val="C00000"/>
                </a:solidFill>
                <a:latin typeface="Candara" pitchFamily="34" charset="0"/>
              </a:rPr>
              <a:t>Aqueous humor </a:t>
            </a:r>
            <a:r>
              <a:rPr lang="en-GB" sz="2800" b="1" i="1" dirty="0">
                <a:latin typeface="Candara" pitchFamily="34" charset="0"/>
              </a:rPr>
              <a:t>fills the </a:t>
            </a:r>
            <a:r>
              <a:rPr lang="en-GB" sz="2800" b="1" i="1" dirty="0">
                <a:solidFill>
                  <a:srgbClr val="0033CC"/>
                </a:solidFill>
                <a:latin typeface="Candara" pitchFamily="34" charset="0"/>
              </a:rPr>
              <a:t>anterior segment of the eyeball</a:t>
            </a:r>
            <a:r>
              <a:rPr lang="en-GB" sz="2800" b="1" i="1" dirty="0">
                <a:latin typeface="Candara" pitchFamily="34" charset="0"/>
              </a:rPr>
              <a:t>, </a:t>
            </a:r>
            <a:r>
              <a:rPr lang="en-GB" sz="2800" b="1" i="1" dirty="0">
                <a:solidFill>
                  <a:schemeClr val="accent6">
                    <a:lumMod val="75000"/>
                  </a:schemeClr>
                </a:solidFill>
                <a:latin typeface="Candara" pitchFamily="34" charset="0"/>
              </a:rPr>
              <a:t>the interior of the eyeball anterior to the lens</a:t>
            </a:r>
            <a:r>
              <a:rPr lang="en-GB" sz="2800" b="1" i="1" dirty="0">
                <a:latin typeface="Candara" pitchFamily="34" charset="0"/>
              </a:rPr>
              <a:t>, </a:t>
            </a:r>
            <a:r>
              <a:rPr lang="en-GB" sz="2800" b="1" i="1" dirty="0">
                <a:solidFill>
                  <a:schemeClr val="accent6">
                    <a:lumMod val="75000"/>
                  </a:schemeClr>
                </a:solidFill>
                <a:latin typeface="Candara" pitchFamily="34" charset="0"/>
              </a:rPr>
              <a:t>suspensory ligament, </a:t>
            </a:r>
            <a:r>
              <a:rPr lang="en-GB" sz="2800" b="1" i="1" dirty="0">
                <a:latin typeface="Candara" pitchFamily="34" charset="0"/>
              </a:rPr>
              <a:t>and </a:t>
            </a:r>
            <a:r>
              <a:rPr lang="en-GB" sz="2800" b="1" i="1" dirty="0">
                <a:solidFill>
                  <a:schemeClr val="accent6">
                    <a:lumMod val="75000"/>
                  </a:schemeClr>
                </a:solidFill>
                <a:latin typeface="Candara" pitchFamily="34" charset="0"/>
              </a:rPr>
              <a:t>ciliary body .</a:t>
            </a:r>
          </a:p>
        </p:txBody>
      </p:sp>
      <p:sp>
        <p:nvSpPr>
          <p:cNvPr id="6" name="Rectangle 5"/>
          <p:cNvSpPr/>
          <p:nvPr/>
        </p:nvSpPr>
        <p:spPr>
          <a:xfrm>
            <a:off x="228600" y="152400"/>
            <a:ext cx="4992329" cy="523220"/>
          </a:xfrm>
          <a:prstGeom prst="rect">
            <a:avLst/>
          </a:prstGeom>
          <a:ln w="57150">
            <a:solidFill>
              <a:schemeClr val="tx1"/>
            </a:solidFill>
          </a:ln>
        </p:spPr>
        <p:txBody>
          <a:bodyPr wrap="none">
            <a:spAutoFit/>
          </a:bodyPr>
          <a:lstStyle/>
          <a:p>
            <a:r>
              <a:rPr lang="en-GB" sz="2800" b="1" i="1" dirty="0">
                <a:solidFill>
                  <a:srgbClr val="FF0000"/>
                </a:solidFill>
                <a:latin typeface="Candara" pitchFamily="34" charset="0"/>
              </a:rPr>
              <a:t>2. VASCULAR LAYER OF EYEBALL</a:t>
            </a:r>
            <a:endParaRPr lang="en-GB" sz="2800" i="1" dirty="0">
              <a:solidFill>
                <a:srgbClr val="FF0000"/>
              </a:solidFill>
              <a:latin typeface="Candara" pitchFamily="34" charset="0"/>
            </a:endParaRPr>
          </a:p>
        </p:txBody>
      </p:sp>
      <p:pic>
        <p:nvPicPr>
          <p:cNvPr id="7" name="Picture 2" descr="Eye Disorders Flashcards | Quizlet">
            <a:extLst>
              <a:ext uri="{FF2B5EF4-FFF2-40B4-BE49-F238E27FC236}">
                <a16:creationId xmlns:a16="http://schemas.microsoft.com/office/drawing/2014/main" id="{234262DD-17A2-401B-92F6-56484370A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327" y="2559149"/>
            <a:ext cx="3304887" cy="4162326"/>
          </a:xfrm>
          <a:prstGeom prst="rect">
            <a:avLst/>
          </a:prstGeom>
          <a:noFill/>
          <a:ln w="76200">
            <a:solidFill>
              <a:srgbClr val="00FF00"/>
            </a:solidFill>
          </a:ln>
          <a:extLst>
            <a:ext uri="{909E8E84-426E-40DD-AFC4-6F175D3DCCD1}">
              <a14:hiddenFill xmlns:a14="http://schemas.microsoft.com/office/drawing/2010/main">
                <a:solidFill>
                  <a:srgbClr val="FFFFFF"/>
                </a:solidFill>
              </a14:hiddenFill>
            </a:ext>
          </a:extLst>
        </p:spPr>
      </p:pic>
      <p:pic>
        <p:nvPicPr>
          <p:cNvPr id="8" name="Picture 4" descr="Vision and the eye&amp;amp;#39;s anatomy | HealthEngine Blog">
            <a:extLst>
              <a:ext uri="{FF2B5EF4-FFF2-40B4-BE49-F238E27FC236}">
                <a16:creationId xmlns:a16="http://schemas.microsoft.com/office/drawing/2014/main" id="{7B75EDC0-5E15-46FC-B157-7ACFE5191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22" y="2707948"/>
            <a:ext cx="5071244" cy="4013528"/>
          </a:xfrm>
          <a:prstGeom prst="rect">
            <a:avLst/>
          </a:prstGeom>
          <a:noFill/>
          <a:ln w="76200">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226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6B20F2"/>
                </a:solidFill>
              </a:rPr>
              <a:t>Wednesday  8 March 2023</a:t>
            </a:r>
            <a:endParaRPr lang="en-US" b="1">
              <a:solidFill>
                <a:srgbClr val="6B20F2"/>
              </a:solidFill>
            </a:endParaRPr>
          </a:p>
        </p:txBody>
      </p:sp>
      <p:sp>
        <p:nvSpPr>
          <p:cNvPr id="3" name="Footer Placeholder 2"/>
          <p:cNvSpPr>
            <a:spLocks noGrp="1"/>
          </p:cNvSpPr>
          <p:nvPr>
            <p:ph type="ftr" sz="quarter" idx="11"/>
          </p:nvPr>
        </p:nvSpPr>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p:txBody>
          <a:bodyPr/>
          <a:lstStyle/>
          <a:p>
            <a:fld id="{4CD77138-ADD4-4AC9-A4F3-FE4B0054F883}" type="slidenum">
              <a:rPr lang="en-US" b="1" smtClean="0">
                <a:solidFill>
                  <a:srgbClr val="6B20F2"/>
                </a:solidFill>
              </a:rPr>
              <a:t>13</a:t>
            </a:fld>
            <a:endParaRPr lang="en-US" b="1">
              <a:solidFill>
                <a:srgbClr val="6B20F2"/>
              </a:solidFill>
            </a:endParaRPr>
          </a:p>
        </p:txBody>
      </p:sp>
      <p:sp>
        <p:nvSpPr>
          <p:cNvPr id="5" name="Rectangle 4"/>
          <p:cNvSpPr/>
          <p:nvPr/>
        </p:nvSpPr>
        <p:spPr>
          <a:xfrm>
            <a:off x="97193" y="659745"/>
            <a:ext cx="11928551" cy="1815882"/>
          </a:xfrm>
          <a:prstGeom prst="rect">
            <a:avLst/>
          </a:prstGeom>
        </p:spPr>
        <p:txBody>
          <a:bodyPr wrap="square">
            <a:spAutoFit/>
          </a:bodyPr>
          <a:lstStyle/>
          <a:p>
            <a:r>
              <a:rPr lang="en-GB" sz="2800" b="1" i="1" u="sng" dirty="0">
                <a:solidFill>
                  <a:srgbClr val="FF0000"/>
                </a:solidFill>
                <a:latin typeface="Candara" pitchFamily="34" charset="0"/>
              </a:rPr>
              <a:t>The iris</a:t>
            </a:r>
            <a:r>
              <a:rPr lang="en-GB" sz="2800" b="1" i="1" dirty="0">
                <a:latin typeface="Candara" pitchFamily="34" charset="0"/>
              </a:rPr>
              <a:t>, which literally lies on the anterior surface of the lens, is a </a:t>
            </a:r>
            <a:r>
              <a:rPr lang="en-GB" sz="2800" b="1" i="1" dirty="0">
                <a:solidFill>
                  <a:srgbClr val="0033CC"/>
                </a:solidFill>
                <a:latin typeface="Candara" pitchFamily="34" charset="0"/>
              </a:rPr>
              <a:t>thin contractile diaphragm </a:t>
            </a:r>
            <a:r>
              <a:rPr lang="en-GB" sz="2800" b="1" i="1" dirty="0">
                <a:latin typeface="Candara" pitchFamily="34" charset="0"/>
              </a:rPr>
              <a:t>with a central aperture, </a:t>
            </a:r>
            <a:r>
              <a:rPr lang="en-GB" sz="2800" b="1" i="1" dirty="0">
                <a:solidFill>
                  <a:srgbClr val="C00000"/>
                </a:solidFill>
                <a:latin typeface="Candara" pitchFamily="34" charset="0"/>
              </a:rPr>
              <a:t>the pupil, </a:t>
            </a:r>
            <a:r>
              <a:rPr lang="en-GB" sz="2800" b="1" i="1" dirty="0">
                <a:latin typeface="Candara" pitchFamily="34" charset="0"/>
              </a:rPr>
              <a:t>for transmitting light . </a:t>
            </a:r>
          </a:p>
          <a:p>
            <a:r>
              <a:rPr lang="en-GB" sz="2800" b="1" i="1" dirty="0">
                <a:latin typeface="Candara" pitchFamily="34" charset="0"/>
              </a:rPr>
              <a:t>When awake, the size of the pupil varies continually to regulate the amount of light entering the eye</a:t>
            </a:r>
          </a:p>
        </p:txBody>
      </p:sp>
      <p:sp>
        <p:nvSpPr>
          <p:cNvPr id="6" name="Rectangle 5"/>
          <p:cNvSpPr/>
          <p:nvPr/>
        </p:nvSpPr>
        <p:spPr>
          <a:xfrm>
            <a:off x="97194" y="136525"/>
            <a:ext cx="4992329" cy="523220"/>
          </a:xfrm>
          <a:prstGeom prst="rect">
            <a:avLst/>
          </a:prstGeom>
          <a:ln w="57150">
            <a:solidFill>
              <a:schemeClr val="tx1"/>
            </a:solidFill>
          </a:ln>
        </p:spPr>
        <p:txBody>
          <a:bodyPr wrap="none">
            <a:spAutoFit/>
          </a:bodyPr>
          <a:lstStyle/>
          <a:p>
            <a:r>
              <a:rPr lang="en-GB" sz="2800" b="1" i="1" dirty="0">
                <a:solidFill>
                  <a:srgbClr val="FF0000"/>
                </a:solidFill>
                <a:latin typeface="Candara" pitchFamily="34" charset="0"/>
              </a:rPr>
              <a:t>2. VASCULAR LAYER OF EYEBALL</a:t>
            </a:r>
            <a:endParaRPr lang="en-GB" sz="2800" i="1" dirty="0">
              <a:solidFill>
                <a:srgbClr val="FF0000"/>
              </a:solidFill>
              <a:latin typeface="Candara" pitchFamily="34" charset="0"/>
            </a:endParaRPr>
          </a:p>
        </p:txBody>
      </p:sp>
      <p:pic>
        <p:nvPicPr>
          <p:cNvPr id="7" name="Picture 2"/>
          <p:cNvPicPr>
            <a:picLocks noChangeAspect="1" noChangeArrowheads="1"/>
          </p:cNvPicPr>
          <p:nvPr/>
        </p:nvPicPr>
        <p:blipFill rotWithShape="1">
          <a:blip r:embed="rId2" cstate="print"/>
          <a:srcRect l="40995" t="25000" r="26794" b="51984"/>
          <a:stretch/>
        </p:blipFill>
        <p:spPr bwMode="auto">
          <a:xfrm>
            <a:off x="1580702" y="2475627"/>
            <a:ext cx="9659989" cy="3880723"/>
          </a:xfrm>
          <a:prstGeom prst="rect">
            <a:avLst/>
          </a:prstGeom>
          <a:noFill/>
          <a:ln w="57150">
            <a:solidFill>
              <a:srgbClr val="00FF00"/>
            </a:solidFill>
            <a:miter lim="800000"/>
            <a:headEnd/>
            <a:tailEnd/>
          </a:ln>
        </p:spPr>
      </p:pic>
    </p:spTree>
    <p:extLst>
      <p:ext uri="{BB962C8B-B14F-4D97-AF65-F5344CB8AC3E}">
        <p14:creationId xmlns:p14="http://schemas.microsoft.com/office/powerpoint/2010/main" val="694637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6B20F2"/>
                </a:solidFill>
              </a:rPr>
              <a:t>Wednesday  8 March 2023</a:t>
            </a:r>
            <a:endParaRPr lang="en-US" b="1">
              <a:solidFill>
                <a:srgbClr val="6B20F2"/>
              </a:solidFill>
            </a:endParaRPr>
          </a:p>
        </p:txBody>
      </p:sp>
      <p:sp>
        <p:nvSpPr>
          <p:cNvPr id="3" name="Footer Placeholder 2"/>
          <p:cNvSpPr>
            <a:spLocks noGrp="1"/>
          </p:cNvSpPr>
          <p:nvPr>
            <p:ph type="ftr" sz="quarter" idx="11"/>
          </p:nvPr>
        </p:nvSpPr>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p:txBody>
          <a:bodyPr/>
          <a:lstStyle/>
          <a:p>
            <a:fld id="{4CD77138-ADD4-4AC9-A4F3-FE4B0054F883}" type="slidenum">
              <a:rPr lang="en-US" b="1" smtClean="0">
                <a:solidFill>
                  <a:srgbClr val="6B20F2"/>
                </a:solidFill>
              </a:rPr>
              <a:t>14</a:t>
            </a:fld>
            <a:endParaRPr lang="en-US" b="1">
              <a:solidFill>
                <a:srgbClr val="6B20F2"/>
              </a:solidFill>
            </a:endParaRPr>
          </a:p>
        </p:txBody>
      </p:sp>
      <p:sp>
        <p:nvSpPr>
          <p:cNvPr id="5" name="TextBox 4">
            <a:extLst>
              <a:ext uri="{FF2B5EF4-FFF2-40B4-BE49-F238E27FC236}">
                <a16:creationId xmlns:a16="http://schemas.microsoft.com/office/drawing/2014/main" id="{A22D6D72-8EDB-4210-9E92-A4D284207B90}"/>
              </a:ext>
            </a:extLst>
          </p:cNvPr>
          <p:cNvSpPr txBox="1"/>
          <p:nvPr/>
        </p:nvSpPr>
        <p:spPr>
          <a:xfrm>
            <a:off x="99525" y="797510"/>
            <a:ext cx="11993561"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1" u="sng" strike="noStrike" kern="1200" cap="none" spc="0" normalizeH="0" baseline="0" noProof="0" dirty="0">
                <a:ln>
                  <a:noFill/>
                </a:ln>
                <a:solidFill>
                  <a:prstClr val="black"/>
                </a:solidFill>
                <a:effectLst/>
                <a:uLnTx/>
                <a:uFillTx/>
                <a:latin typeface="Candara" pitchFamily="34" charset="0"/>
                <a:ea typeface="+mn-ea"/>
                <a:cs typeface="+mn-cs"/>
              </a:rPr>
              <a:t>Two involuntary muscles control the size of the pupil:</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GB" sz="2800" b="1" i="1" u="none" strike="noStrike" kern="1200" cap="none" spc="0" normalizeH="0" baseline="0" noProof="0" dirty="0">
                <a:ln>
                  <a:noFill/>
                </a:ln>
                <a:solidFill>
                  <a:prstClr val="black"/>
                </a:solidFill>
                <a:effectLst/>
                <a:uLnTx/>
                <a:uFillTx/>
                <a:latin typeface="Candara" pitchFamily="34" charset="0"/>
                <a:ea typeface="+mn-ea"/>
                <a:cs typeface="+mn-cs"/>
              </a:rPr>
              <a:t>the parasympathetically stimulated, </a:t>
            </a:r>
            <a:r>
              <a:rPr kumimoji="0" lang="en-GB" sz="2800" b="1" i="1" u="none" strike="noStrike" kern="1200" cap="none" spc="0" normalizeH="0" baseline="0" noProof="0" dirty="0">
                <a:ln>
                  <a:noFill/>
                </a:ln>
                <a:solidFill>
                  <a:srgbClr val="FF0000"/>
                </a:solidFill>
                <a:effectLst/>
                <a:uLnTx/>
                <a:uFillTx/>
                <a:latin typeface="Candara" pitchFamily="34" charset="0"/>
                <a:ea typeface="+mn-ea"/>
                <a:cs typeface="+mn-cs"/>
              </a:rPr>
              <a:t>circularly </a:t>
            </a:r>
            <a:r>
              <a:rPr kumimoji="0" lang="en-GB" sz="2800" b="1" i="1" u="none" strike="noStrike" kern="1200" cap="none" spc="0" normalizeH="0" baseline="0" noProof="0" dirty="0" smtClean="0">
                <a:ln>
                  <a:noFill/>
                </a:ln>
                <a:solidFill>
                  <a:srgbClr val="FF0000"/>
                </a:solidFill>
                <a:effectLst/>
                <a:uLnTx/>
                <a:uFillTx/>
                <a:latin typeface="Candara" pitchFamily="34" charset="0"/>
                <a:ea typeface="+mn-ea"/>
                <a:cs typeface="+mn-cs"/>
              </a:rPr>
              <a:t>arranged </a:t>
            </a:r>
            <a:r>
              <a:rPr kumimoji="0" lang="en-GB" sz="2800" b="1" i="1" u="none" strike="noStrike" kern="1200" cap="none" spc="0" normalizeH="0" baseline="0" noProof="0" dirty="0" smtClean="0">
                <a:ln>
                  <a:noFill/>
                </a:ln>
                <a:solidFill>
                  <a:srgbClr val="0033CC"/>
                </a:solidFill>
                <a:effectLst/>
                <a:uLnTx/>
                <a:uFillTx/>
                <a:latin typeface="Candara" pitchFamily="34" charset="0"/>
                <a:ea typeface="+mn-ea"/>
                <a:cs typeface="+mn-cs"/>
              </a:rPr>
              <a:t>sphincter </a:t>
            </a:r>
            <a:r>
              <a:rPr kumimoji="0" lang="en-GB" sz="2800" b="1" i="1" u="none" strike="noStrike" kern="1200" cap="none" spc="0" normalizeH="0" baseline="0" noProof="0" dirty="0">
                <a:ln>
                  <a:noFill/>
                </a:ln>
                <a:solidFill>
                  <a:srgbClr val="0033CC"/>
                </a:solidFill>
                <a:effectLst/>
                <a:uLnTx/>
                <a:uFillTx/>
                <a:latin typeface="Candara" pitchFamily="34" charset="0"/>
                <a:ea typeface="+mn-ea"/>
                <a:cs typeface="+mn-cs"/>
              </a:rPr>
              <a:t>pupillae </a:t>
            </a:r>
            <a:r>
              <a:rPr kumimoji="0" lang="en-GB" sz="2800" b="1" i="1" u="none" strike="noStrike" kern="1200" cap="none" spc="0" normalizeH="0" baseline="0" noProof="0" dirty="0">
                <a:ln>
                  <a:noFill/>
                </a:ln>
                <a:solidFill>
                  <a:prstClr val="black"/>
                </a:solidFill>
                <a:effectLst/>
                <a:uLnTx/>
                <a:uFillTx/>
                <a:latin typeface="Candara" pitchFamily="34" charset="0"/>
                <a:ea typeface="+mn-ea"/>
                <a:cs typeface="+mn-cs"/>
              </a:rPr>
              <a:t>decreases its diameter </a:t>
            </a:r>
            <a:r>
              <a:rPr kumimoji="0" lang="en-GB" sz="2800" b="1" i="1" u="none" strike="noStrike" kern="1200" cap="none" spc="0" normalizeH="0" baseline="0" noProof="0" dirty="0">
                <a:ln>
                  <a:noFill/>
                </a:ln>
                <a:solidFill>
                  <a:srgbClr val="FF0000"/>
                </a:solidFill>
                <a:effectLst/>
                <a:uLnTx/>
                <a:uFillTx/>
                <a:latin typeface="Candara" pitchFamily="34" charset="0"/>
                <a:ea typeface="+mn-ea"/>
                <a:cs typeface="+mn-cs"/>
              </a:rPr>
              <a:t>( constrict or contracts the pupil, pupillary miosis)</a:t>
            </a:r>
            <a:endParaRPr kumimoji="0" lang="en-GB" sz="2800" b="1" i="1" u="none" strike="noStrike" kern="1200" cap="none" spc="0" normalizeH="0" baseline="0" noProof="0" dirty="0">
              <a:ln>
                <a:noFill/>
              </a:ln>
              <a:solidFill>
                <a:prstClr val="black"/>
              </a:solidFill>
              <a:effectLst/>
              <a:uLnTx/>
              <a:uFillTx/>
              <a:latin typeface="Candara" pitchFamily="34" charset="0"/>
              <a:ea typeface="+mn-ea"/>
              <a:cs typeface="+mn-cs"/>
            </a:endParaRPr>
          </a:p>
        </p:txBody>
      </p:sp>
      <p:sp>
        <p:nvSpPr>
          <p:cNvPr id="6" name="Rectangle 5">
            <a:extLst>
              <a:ext uri="{FF2B5EF4-FFF2-40B4-BE49-F238E27FC236}">
                <a16:creationId xmlns:a16="http://schemas.microsoft.com/office/drawing/2014/main" id="{8F9AEF3F-CAE6-4710-BF74-F124208E3837}"/>
              </a:ext>
            </a:extLst>
          </p:cNvPr>
          <p:cNvSpPr/>
          <p:nvPr/>
        </p:nvSpPr>
        <p:spPr>
          <a:xfrm>
            <a:off x="99527" y="136525"/>
            <a:ext cx="5684185" cy="584775"/>
          </a:xfrm>
          <a:prstGeom prst="rect">
            <a:avLst/>
          </a:prstGeom>
          <a:ln w="57150">
            <a:solidFill>
              <a:schemeClr val="tx1"/>
            </a:solidFill>
          </a:ln>
        </p:spPr>
        <p:txBody>
          <a:bodyPr wrap="none">
            <a:spAutoFit/>
          </a:bodyPr>
          <a:lstStyle/>
          <a:p>
            <a:r>
              <a:rPr lang="en-GB" sz="3200" b="1" i="1" dirty="0">
                <a:solidFill>
                  <a:srgbClr val="FF0000"/>
                </a:solidFill>
                <a:latin typeface="Candara" pitchFamily="34" charset="0"/>
              </a:rPr>
              <a:t>2. VASCULAR LAYER OF EYEBALL</a:t>
            </a:r>
            <a:endParaRPr lang="en-GB" sz="3200" i="1" dirty="0">
              <a:solidFill>
                <a:srgbClr val="FF0000"/>
              </a:solidFill>
              <a:latin typeface="Candara" pitchFamily="34" charset="0"/>
            </a:endParaRPr>
          </a:p>
        </p:txBody>
      </p:sp>
      <p:pic>
        <p:nvPicPr>
          <p:cNvPr id="7" name="Picture 2">
            <a:extLst>
              <a:ext uri="{FF2B5EF4-FFF2-40B4-BE49-F238E27FC236}">
                <a16:creationId xmlns:a16="http://schemas.microsoft.com/office/drawing/2014/main" id="{6236B0BA-C083-4480-9526-0B00ABA3CC46}"/>
              </a:ext>
            </a:extLst>
          </p:cNvPr>
          <p:cNvPicPr>
            <a:picLocks noChangeAspect="1" noChangeArrowheads="1"/>
          </p:cNvPicPr>
          <p:nvPr/>
        </p:nvPicPr>
        <p:blipFill rotWithShape="1">
          <a:blip r:embed="rId2" cstate="print"/>
          <a:srcRect l="40995" t="48016" r="26794" b="14583"/>
          <a:stretch/>
        </p:blipFill>
        <p:spPr bwMode="auto">
          <a:xfrm>
            <a:off x="6042510" y="2367170"/>
            <a:ext cx="6050577" cy="3949900"/>
          </a:xfrm>
          <a:prstGeom prst="rect">
            <a:avLst/>
          </a:prstGeom>
          <a:noFill/>
          <a:ln w="57150">
            <a:solidFill>
              <a:srgbClr val="00FF00"/>
            </a:solidFill>
            <a:miter lim="800000"/>
            <a:headEnd/>
            <a:tailEnd/>
          </a:ln>
        </p:spPr>
      </p:pic>
      <p:sp>
        <p:nvSpPr>
          <p:cNvPr id="8" name="TextBox 7">
            <a:extLst>
              <a:ext uri="{FF2B5EF4-FFF2-40B4-BE49-F238E27FC236}">
                <a16:creationId xmlns:a16="http://schemas.microsoft.com/office/drawing/2014/main" id="{ADCC27CA-34B0-4D04-94E1-E9CFCBAACB7C}"/>
              </a:ext>
            </a:extLst>
          </p:cNvPr>
          <p:cNvSpPr txBox="1"/>
          <p:nvPr/>
        </p:nvSpPr>
        <p:spPr>
          <a:xfrm>
            <a:off x="99526" y="3224023"/>
            <a:ext cx="5052292" cy="1815882"/>
          </a:xfrm>
          <a:prstGeom prst="rect">
            <a:avLst/>
          </a:prstGeom>
          <a:noFill/>
          <a:ln w="28575">
            <a:solidFill>
              <a:schemeClr val="tx1"/>
            </a:solidFill>
          </a:ln>
        </p:spPr>
        <p:txBody>
          <a:bodyPr wrap="square">
            <a:spAutoFit/>
          </a:bodyPr>
          <a:lstStyle/>
          <a:p>
            <a:pPr marL="342900" indent="-342900">
              <a:buFont typeface="Wingdings" panose="05000000000000000000" pitchFamily="2" charset="2"/>
              <a:buChar char="v"/>
            </a:pPr>
            <a:r>
              <a:rPr kumimoji="0" lang="en-GB" sz="2800" b="1" i="1" u="none" strike="noStrike" kern="1200" cap="none" spc="0" normalizeH="0" baseline="0" noProof="0" dirty="0">
                <a:ln>
                  <a:noFill/>
                </a:ln>
                <a:solidFill>
                  <a:prstClr val="black"/>
                </a:solidFill>
                <a:effectLst/>
                <a:uLnTx/>
                <a:uFillTx/>
                <a:latin typeface="Candara" pitchFamily="34" charset="0"/>
                <a:ea typeface="+mn-ea"/>
                <a:cs typeface="+mn-cs"/>
              </a:rPr>
              <a:t>and the sympathetically stimulated, </a:t>
            </a:r>
            <a:r>
              <a:rPr kumimoji="0" lang="en-GB" sz="2800" b="1" i="1" u="none" strike="noStrike" kern="1200" cap="none" spc="0" normalizeH="0" baseline="0" noProof="0" dirty="0">
                <a:ln>
                  <a:noFill/>
                </a:ln>
                <a:solidFill>
                  <a:srgbClr val="FF0000"/>
                </a:solidFill>
                <a:effectLst/>
                <a:uLnTx/>
                <a:uFillTx/>
                <a:latin typeface="Candara" pitchFamily="34" charset="0"/>
                <a:ea typeface="+mn-ea"/>
                <a:cs typeface="+mn-cs"/>
              </a:rPr>
              <a:t>radially arranged </a:t>
            </a:r>
            <a:r>
              <a:rPr kumimoji="0" lang="en-GB" sz="2800" b="1" i="1" u="none" strike="noStrike" kern="1200" cap="none" spc="0" normalizeH="0" baseline="0" noProof="0" dirty="0">
                <a:ln>
                  <a:noFill/>
                </a:ln>
                <a:solidFill>
                  <a:srgbClr val="0033CC"/>
                </a:solidFill>
                <a:effectLst/>
                <a:uLnTx/>
                <a:uFillTx/>
                <a:latin typeface="Candara" pitchFamily="34" charset="0"/>
                <a:ea typeface="+mn-ea"/>
                <a:cs typeface="+mn-cs"/>
              </a:rPr>
              <a:t>dilator pupillae </a:t>
            </a:r>
            <a:r>
              <a:rPr kumimoji="0" lang="en-GB" sz="2800" b="1" i="1" u="none" strike="noStrike" kern="1200" cap="none" spc="0" normalizeH="0" baseline="0" noProof="0" dirty="0">
                <a:ln>
                  <a:noFill/>
                </a:ln>
                <a:solidFill>
                  <a:prstClr val="black"/>
                </a:solidFill>
                <a:effectLst/>
                <a:uLnTx/>
                <a:uFillTx/>
                <a:latin typeface="Candara" pitchFamily="34" charset="0"/>
                <a:ea typeface="+mn-ea"/>
                <a:cs typeface="+mn-cs"/>
              </a:rPr>
              <a:t>increases its diameter </a:t>
            </a:r>
            <a:r>
              <a:rPr kumimoji="0" lang="en-GB" sz="2800" b="1" i="1" u="none" strike="noStrike" kern="1200" cap="none" spc="0" normalizeH="0" baseline="0" noProof="0" dirty="0">
                <a:ln>
                  <a:noFill/>
                </a:ln>
                <a:solidFill>
                  <a:srgbClr val="FF0000"/>
                </a:solidFill>
                <a:effectLst/>
                <a:uLnTx/>
                <a:uFillTx/>
                <a:latin typeface="Candara" pitchFamily="34" charset="0"/>
                <a:ea typeface="+mn-ea"/>
                <a:cs typeface="+mn-cs"/>
              </a:rPr>
              <a:t>(dilates the pupil).</a:t>
            </a:r>
            <a:endParaRPr lang="en-US" sz="2000" dirty="0"/>
          </a:p>
        </p:txBody>
      </p:sp>
    </p:spTree>
    <p:extLst>
      <p:ext uri="{BB962C8B-B14F-4D97-AF65-F5344CB8AC3E}">
        <p14:creationId xmlns:p14="http://schemas.microsoft.com/office/powerpoint/2010/main" val="1209418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6B20F2"/>
                </a:solidFill>
              </a:rPr>
              <a:t>Wednesday  8 March 2023</a:t>
            </a:r>
            <a:endParaRPr lang="en-US" b="1">
              <a:solidFill>
                <a:srgbClr val="6B20F2"/>
              </a:solidFill>
            </a:endParaRPr>
          </a:p>
        </p:txBody>
      </p:sp>
      <p:sp>
        <p:nvSpPr>
          <p:cNvPr id="3" name="Footer Placeholder 2"/>
          <p:cNvSpPr>
            <a:spLocks noGrp="1"/>
          </p:cNvSpPr>
          <p:nvPr>
            <p:ph type="ftr" sz="quarter" idx="11"/>
          </p:nvPr>
        </p:nvSpPr>
        <p:spPr>
          <a:xfrm>
            <a:off x="-533400" y="6173787"/>
            <a:ext cx="4114800" cy="365125"/>
          </a:xfrm>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p:txBody>
          <a:bodyPr/>
          <a:lstStyle/>
          <a:p>
            <a:fld id="{4CD77138-ADD4-4AC9-A4F3-FE4B0054F883}" type="slidenum">
              <a:rPr lang="en-US" b="1" smtClean="0">
                <a:solidFill>
                  <a:srgbClr val="6B20F2"/>
                </a:solidFill>
              </a:rPr>
              <a:t>15</a:t>
            </a:fld>
            <a:endParaRPr lang="en-US" b="1">
              <a:solidFill>
                <a:srgbClr val="6B20F2"/>
              </a:solidFill>
            </a:endParaRPr>
          </a:p>
        </p:txBody>
      </p:sp>
      <p:sp>
        <p:nvSpPr>
          <p:cNvPr id="5" name="Rectangle 4"/>
          <p:cNvSpPr/>
          <p:nvPr/>
        </p:nvSpPr>
        <p:spPr>
          <a:xfrm>
            <a:off x="76200" y="101025"/>
            <a:ext cx="4956613" cy="584775"/>
          </a:xfrm>
          <a:prstGeom prst="rect">
            <a:avLst/>
          </a:prstGeom>
          <a:ln w="57150">
            <a:solidFill>
              <a:srgbClr val="00FF00"/>
            </a:solidFill>
          </a:ln>
        </p:spPr>
        <p:txBody>
          <a:bodyPr wrap="none">
            <a:spAutoFit/>
          </a:bodyPr>
          <a:lstStyle/>
          <a:p>
            <a:r>
              <a:rPr lang="en-GB" sz="3200" b="1" i="1" dirty="0">
                <a:latin typeface="Candara" pitchFamily="34" charset="0"/>
              </a:rPr>
              <a:t>3. INNER LAYER OF EYEBALL</a:t>
            </a:r>
            <a:endParaRPr lang="en-GB" sz="3200" i="1" dirty="0">
              <a:latin typeface="Candara" pitchFamily="34" charset="0"/>
            </a:endParaRPr>
          </a:p>
        </p:txBody>
      </p:sp>
      <p:sp>
        <p:nvSpPr>
          <p:cNvPr id="6" name="Rectangle 5"/>
          <p:cNvSpPr/>
          <p:nvPr/>
        </p:nvSpPr>
        <p:spPr>
          <a:xfrm>
            <a:off x="152399" y="762000"/>
            <a:ext cx="11854873" cy="1384995"/>
          </a:xfrm>
          <a:prstGeom prst="rect">
            <a:avLst/>
          </a:prstGeom>
        </p:spPr>
        <p:txBody>
          <a:bodyPr wrap="square">
            <a:spAutoFit/>
          </a:bodyPr>
          <a:lstStyle/>
          <a:p>
            <a:pPr marL="342900" indent="-342900">
              <a:buFont typeface="Wingdings" panose="05000000000000000000" pitchFamily="2" charset="2"/>
              <a:buChar char="v"/>
            </a:pPr>
            <a:r>
              <a:rPr lang="en-GB" sz="2800" b="1" i="1" dirty="0">
                <a:latin typeface="Candara" pitchFamily="34" charset="0"/>
              </a:rPr>
              <a:t>The inner layer of the eyeball is the retina. </a:t>
            </a:r>
          </a:p>
          <a:p>
            <a:pPr marL="342900" indent="-342900">
              <a:buFont typeface="Wingdings" panose="05000000000000000000" pitchFamily="2" charset="2"/>
              <a:buChar char="v"/>
            </a:pPr>
            <a:r>
              <a:rPr lang="en-GB" sz="2800" b="1" i="1" dirty="0">
                <a:latin typeface="Candara" pitchFamily="34" charset="0"/>
              </a:rPr>
              <a:t>It consists grossly of two functional parts with distinct locations: </a:t>
            </a:r>
            <a:r>
              <a:rPr lang="en-GB" sz="2800" b="1" i="1" dirty="0">
                <a:solidFill>
                  <a:srgbClr val="0033CC"/>
                </a:solidFill>
                <a:latin typeface="Candara" pitchFamily="34" charset="0"/>
              </a:rPr>
              <a:t>the optic </a:t>
            </a:r>
            <a:r>
              <a:rPr lang="en-GB" sz="2800" b="1" i="1" dirty="0">
                <a:latin typeface="Candara" pitchFamily="34" charset="0"/>
              </a:rPr>
              <a:t>and </a:t>
            </a:r>
            <a:r>
              <a:rPr lang="en-GB" sz="2800" b="1" i="1" dirty="0">
                <a:solidFill>
                  <a:srgbClr val="0033CC"/>
                </a:solidFill>
                <a:latin typeface="Candara" pitchFamily="34" charset="0"/>
              </a:rPr>
              <a:t>nonvisual parts</a:t>
            </a:r>
            <a:r>
              <a:rPr lang="en-GB" sz="2800" b="1" i="1" dirty="0">
                <a:latin typeface="Candara" pitchFamily="34" charset="0"/>
              </a:rPr>
              <a:t>.</a:t>
            </a:r>
          </a:p>
        </p:txBody>
      </p:sp>
      <p:pic>
        <p:nvPicPr>
          <p:cNvPr id="7" name="Picture 2" descr="ÙØªÙØ¬Ø© Ø¨Ø­Ø« Ø§ÙØµÙØ± Ø¹Ù âªa neural layer and pigmented layerâ¬â"/>
          <p:cNvPicPr>
            <a:picLocks noChangeAspect="1" noChangeArrowheads="1"/>
          </p:cNvPicPr>
          <p:nvPr/>
        </p:nvPicPr>
        <p:blipFill>
          <a:blip r:embed="rId2" cstate="print"/>
          <a:srcRect t="2667" r="15068" b="9333"/>
          <a:stretch>
            <a:fillRect/>
          </a:stretch>
        </p:blipFill>
        <p:spPr bwMode="auto">
          <a:xfrm>
            <a:off x="5874327" y="1724230"/>
            <a:ext cx="4694382" cy="4997245"/>
          </a:xfrm>
          <a:prstGeom prst="rect">
            <a:avLst/>
          </a:prstGeom>
          <a:noFill/>
          <a:ln w="57150">
            <a:solidFill>
              <a:srgbClr val="00FF00"/>
            </a:solidFill>
          </a:ln>
        </p:spPr>
      </p:pic>
      <p:sp>
        <p:nvSpPr>
          <p:cNvPr id="8" name="Rectangle 7"/>
          <p:cNvSpPr/>
          <p:nvPr/>
        </p:nvSpPr>
        <p:spPr>
          <a:xfrm>
            <a:off x="173934" y="2604654"/>
            <a:ext cx="5478724" cy="2246769"/>
          </a:xfrm>
          <a:prstGeom prst="rect">
            <a:avLst/>
          </a:prstGeom>
        </p:spPr>
        <p:txBody>
          <a:bodyPr wrap="square">
            <a:spAutoFit/>
          </a:bodyPr>
          <a:lstStyle/>
          <a:p>
            <a:pPr marL="342900" indent="-342900">
              <a:buFont typeface="Wingdings" panose="05000000000000000000" pitchFamily="2" charset="2"/>
              <a:buChar char="ü"/>
            </a:pPr>
            <a:r>
              <a:rPr lang="en-GB" sz="2800" b="1" i="1" dirty="0">
                <a:solidFill>
                  <a:srgbClr val="0033CC"/>
                </a:solidFill>
                <a:latin typeface="Candara" pitchFamily="34" charset="0"/>
              </a:rPr>
              <a:t>A. The optic part of the retina;</a:t>
            </a:r>
          </a:p>
          <a:p>
            <a:r>
              <a:rPr lang="en-GB" sz="2800" b="1" i="1" dirty="0">
                <a:solidFill>
                  <a:srgbClr val="0033CC"/>
                </a:solidFill>
                <a:latin typeface="Candara" pitchFamily="34" charset="0"/>
              </a:rPr>
              <a:t> </a:t>
            </a:r>
            <a:r>
              <a:rPr lang="en-GB" sz="2800" b="1" i="1" dirty="0">
                <a:latin typeface="Candara" pitchFamily="34" charset="0"/>
              </a:rPr>
              <a:t>is sensitive to visual light rays and has two layers:</a:t>
            </a:r>
          </a:p>
          <a:p>
            <a:endParaRPr lang="en-GB" sz="2800" b="1" i="1" dirty="0">
              <a:latin typeface="Candara" pitchFamily="34" charset="0"/>
            </a:endParaRPr>
          </a:p>
          <a:p>
            <a:r>
              <a:rPr lang="en-GB" sz="2800" b="1" i="1" dirty="0">
                <a:solidFill>
                  <a:srgbClr val="FF0000"/>
                </a:solidFill>
                <a:latin typeface="Candara" pitchFamily="34" charset="0"/>
              </a:rPr>
              <a:t>a neural layer </a:t>
            </a:r>
            <a:r>
              <a:rPr lang="en-GB" sz="2800" b="1" i="1" dirty="0">
                <a:latin typeface="Candara" pitchFamily="34" charset="0"/>
              </a:rPr>
              <a:t>and </a:t>
            </a:r>
            <a:r>
              <a:rPr lang="en-GB" sz="2800" b="1" i="1" dirty="0">
                <a:solidFill>
                  <a:srgbClr val="FF0000"/>
                </a:solidFill>
                <a:latin typeface="Candara" pitchFamily="34" charset="0"/>
              </a:rPr>
              <a:t>pigmented layer.</a:t>
            </a:r>
          </a:p>
        </p:txBody>
      </p:sp>
    </p:spTree>
    <p:extLst>
      <p:ext uri="{BB962C8B-B14F-4D97-AF65-F5344CB8AC3E}">
        <p14:creationId xmlns:p14="http://schemas.microsoft.com/office/powerpoint/2010/main" val="1985017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6B20F2"/>
                </a:solidFill>
              </a:rPr>
              <a:t>Wednesday  8 March 2023</a:t>
            </a:r>
            <a:endParaRPr lang="en-US" b="1">
              <a:solidFill>
                <a:srgbClr val="6B20F2"/>
              </a:solidFill>
            </a:endParaRPr>
          </a:p>
        </p:txBody>
      </p:sp>
      <p:sp>
        <p:nvSpPr>
          <p:cNvPr id="3" name="Footer Placeholder 2"/>
          <p:cNvSpPr>
            <a:spLocks noGrp="1"/>
          </p:cNvSpPr>
          <p:nvPr>
            <p:ph type="ftr" sz="quarter" idx="11"/>
          </p:nvPr>
        </p:nvSpPr>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p:txBody>
          <a:bodyPr/>
          <a:lstStyle/>
          <a:p>
            <a:fld id="{4CD77138-ADD4-4AC9-A4F3-FE4B0054F883}" type="slidenum">
              <a:rPr lang="en-US" b="1" smtClean="0">
                <a:solidFill>
                  <a:srgbClr val="6B20F2"/>
                </a:solidFill>
              </a:rPr>
              <a:t>16</a:t>
            </a:fld>
            <a:endParaRPr lang="en-US" b="1">
              <a:solidFill>
                <a:srgbClr val="6B20F2"/>
              </a:solidFill>
            </a:endParaRPr>
          </a:p>
        </p:txBody>
      </p:sp>
      <p:sp>
        <p:nvSpPr>
          <p:cNvPr id="5" name="TextBox 4">
            <a:extLst>
              <a:ext uri="{FF2B5EF4-FFF2-40B4-BE49-F238E27FC236}">
                <a16:creationId xmlns:a16="http://schemas.microsoft.com/office/drawing/2014/main" id="{DB450DB1-7239-4F2D-B5EB-9F34A7002545}"/>
              </a:ext>
            </a:extLst>
          </p:cNvPr>
          <p:cNvSpPr txBox="1"/>
          <p:nvPr/>
        </p:nvSpPr>
        <p:spPr>
          <a:xfrm>
            <a:off x="176528" y="1103347"/>
            <a:ext cx="529139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srgbClr val="FF0000"/>
                </a:solidFill>
                <a:effectLst/>
                <a:uLnTx/>
                <a:uFillTx/>
                <a:latin typeface="Candara" pitchFamily="34" charset="0"/>
                <a:ea typeface="+mn-ea"/>
                <a:cs typeface="+mn-cs"/>
              </a:rPr>
              <a:t>The neural layer </a:t>
            </a:r>
            <a:r>
              <a:rPr kumimoji="0" lang="en-GB" sz="2800" b="1" i="1" u="none" strike="noStrike" kern="1200" cap="none" spc="0" normalizeH="0" baseline="0" noProof="0" dirty="0">
                <a:ln>
                  <a:noFill/>
                </a:ln>
                <a:solidFill>
                  <a:prstClr val="black"/>
                </a:solidFill>
                <a:effectLst/>
                <a:uLnTx/>
                <a:uFillTx/>
                <a:latin typeface="Candara" pitchFamily="34" charset="0"/>
                <a:ea typeface="+mn-ea"/>
                <a:cs typeface="+mn-cs"/>
              </a:rPr>
              <a:t>is light receptive. </a:t>
            </a:r>
          </a:p>
        </p:txBody>
      </p:sp>
      <p:pic>
        <p:nvPicPr>
          <p:cNvPr id="6" name="Picture 2" descr="Why your vision is highly affected with energy metabolization disorders –  Neuro from Sonica">
            <a:extLst>
              <a:ext uri="{FF2B5EF4-FFF2-40B4-BE49-F238E27FC236}">
                <a16:creationId xmlns:a16="http://schemas.microsoft.com/office/drawing/2014/main" id="{CAA6CF4E-2D9E-42B6-987D-6931BBF2B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067" y="342612"/>
            <a:ext cx="5667345" cy="5903768"/>
          </a:xfrm>
          <a:prstGeom prst="rect">
            <a:avLst/>
          </a:prstGeom>
          <a:noFill/>
          <a:ln w="76200">
            <a:solidFill>
              <a:srgbClr val="00FF00"/>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57B80EF-2022-4A0E-8378-29E03522B2C9}"/>
              </a:ext>
            </a:extLst>
          </p:cNvPr>
          <p:cNvSpPr/>
          <p:nvPr/>
        </p:nvSpPr>
        <p:spPr>
          <a:xfrm>
            <a:off x="76200" y="101025"/>
            <a:ext cx="4956613" cy="584775"/>
          </a:xfrm>
          <a:prstGeom prst="rect">
            <a:avLst/>
          </a:prstGeom>
          <a:ln w="57150">
            <a:solidFill>
              <a:srgbClr val="00FF00"/>
            </a:solidFill>
          </a:ln>
        </p:spPr>
        <p:txBody>
          <a:bodyPr wrap="none">
            <a:spAutoFit/>
          </a:bodyPr>
          <a:lstStyle/>
          <a:p>
            <a:r>
              <a:rPr lang="en-GB" sz="3200" b="1" i="1" dirty="0">
                <a:latin typeface="Candara" pitchFamily="34" charset="0"/>
              </a:rPr>
              <a:t>3. INNER LAYER OF EYEBALL</a:t>
            </a:r>
            <a:endParaRPr lang="en-GB" sz="3200" i="1" dirty="0">
              <a:latin typeface="Candara" pitchFamily="34" charset="0"/>
            </a:endParaRPr>
          </a:p>
        </p:txBody>
      </p:sp>
      <p:sp>
        <p:nvSpPr>
          <p:cNvPr id="8" name="TextBox 7">
            <a:extLst>
              <a:ext uri="{FF2B5EF4-FFF2-40B4-BE49-F238E27FC236}">
                <a16:creationId xmlns:a16="http://schemas.microsoft.com/office/drawing/2014/main" id="{2E46CF3F-1F02-4E11-9F8D-03873F0287EE}"/>
              </a:ext>
            </a:extLst>
          </p:cNvPr>
          <p:cNvSpPr txBox="1"/>
          <p:nvPr/>
        </p:nvSpPr>
        <p:spPr>
          <a:xfrm>
            <a:off x="182747" y="2359891"/>
            <a:ext cx="5940961"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srgbClr val="FF0000"/>
                </a:solidFill>
                <a:effectLst/>
                <a:uLnTx/>
                <a:uFillTx/>
                <a:latin typeface="Candara" pitchFamily="34" charset="0"/>
                <a:ea typeface="+mn-ea"/>
                <a:cs typeface="+mn-cs"/>
              </a:rPr>
              <a:t>The pigmented layer </a:t>
            </a:r>
            <a:r>
              <a:rPr kumimoji="0" lang="en-GB" sz="2800" b="1" i="1" u="none" strike="noStrike" kern="1200" cap="none" spc="0" normalizeH="0" baseline="0" noProof="0" dirty="0">
                <a:ln>
                  <a:noFill/>
                </a:ln>
                <a:solidFill>
                  <a:prstClr val="black"/>
                </a:solidFill>
                <a:effectLst/>
                <a:uLnTx/>
                <a:uFillTx/>
                <a:latin typeface="Candara" pitchFamily="34" charset="0"/>
                <a:ea typeface="+mn-ea"/>
                <a:cs typeface="+mn-cs"/>
              </a:rPr>
              <a:t>consists of a single layer of cells that reinforces the light-absorbing property of the choroid in reducing the scattering of light in the eyeball</a:t>
            </a:r>
            <a:endParaRPr kumimoji="0" lang="en-GB" sz="2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6348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6B20F2"/>
                </a:solidFill>
              </a:rPr>
              <a:t>Wednesday  8 March 2023</a:t>
            </a:r>
            <a:endParaRPr lang="en-US" b="1">
              <a:solidFill>
                <a:srgbClr val="6B20F2"/>
              </a:solidFill>
            </a:endParaRPr>
          </a:p>
        </p:txBody>
      </p:sp>
      <p:sp>
        <p:nvSpPr>
          <p:cNvPr id="3" name="Footer Placeholder 2"/>
          <p:cNvSpPr>
            <a:spLocks noGrp="1"/>
          </p:cNvSpPr>
          <p:nvPr>
            <p:ph type="ftr" sz="quarter" idx="11"/>
          </p:nvPr>
        </p:nvSpPr>
        <p:spPr>
          <a:xfrm>
            <a:off x="-430435" y="6164491"/>
            <a:ext cx="4114800" cy="365125"/>
          </a:xfrm>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a:xfrm>
            <a:off x="-958272" y="6499514"/>
            <a:ext cx="2743200" cy="365125"/>
          </a:xfrm>
        </p:spPr>
        <p:txBody>
          <a:bodyPr/>
          <a:lstStyle/>
          <a:p>
            <a:fld id="{4CD77138-ADD4-4AC9-A4F3-FE4B0054F883}" type="slidenum">
              <a:rPr lang="en-US" b="1" smtClean="0">
                <a:solidFill>
                  <a:srgbClr val="6B20F2"/>
                </a:solidFill>
              </a:rPr>
              <a:t>17</a:t>
            </a:fld>
            <a:endParaRPr lang="en-US" b="1">
              <a:solidFill>
                <a:srgbClr val="6B20F2"/>
              </a:solidFill>
            </a:endParaRPr>
          </a:p>
        </p:txBody>
      </p:sp>
      <p:sp>
        <p:nvSpPr>
          <p:cNvPr id="5" name="Rectangle 4"/>
          <p:cNvSpPr/>
          <p:nvPr/>
        </p:nvSpPr>
        <p:spPr>
          <a:xfrm>
            <a:off x="76200" y="101025"/>
            <a:ext cx="4956613" cy="584775"/>
          </a:xfrm>
          <a:prstGeom prst="rect">
            <a:avLst/>
          </a:prstGeom>
          <a:ln w="57150">
            <a:solidFill>
              <a:srgbClr val="00FF00"/>
            </a:solidFill>
          </a:ln>
        </p:spPr>
        <p:txBody>
          <a:bodyPr wrap="none">
            <a:spAutoFit/>
          </a:bodyPr>
          <a:lstStyle/>
          <a:p>
            <a:r>
              <a:rPr lang="en-GB" sz="3200" b="1" i="1" dirty="0">
                <a:latin typeface="Candara" pitchFamily="34" charset="0"/>
              </a:rPr>
              <a:t>3. INNER LAYER OF EYEBALL</a:t>
            </a:r>
            <a:endParaRPr lang="en-GB" sz="3200" i="1" dirty="0">
              <a:latin typeface="Candara" pitchFamily="34" charset="0"/>
            </a:endParaRPr>
          </a:p>
        </p:txBody>
      </p:sp>
      <p:sp>
        <p:nvSpPr>
          <p:cNvPr id="6" name="Rectangle 5"/>
          <p:cNvSpPr/>
          <p:nvPr/>
        </p:nvSpPr>
        <p:spPr>
          <a:xfrm>
            <a:off x="76199" y="748137"/>
            <a:ext cx="11792527" cy="954107"/>
          </a:xfrm>
          <a:prstGeom prst="rect">
            <a:avLst/>
          </a:prstGeom>
        </p:spPr>
        <p:txBody>
          <a:bodyPr wrap="square">
            <a:spAutoFit/>
          </a:bodyPr>
          <a:lstStyle/>
          <a:p>
            <a:pPr marL="342900" indent="-342900">
              <a:buFont typeface="Wingdings" panose="05000000000000000000" pitchFamily="2" charset="2"/>
              <a:buChar char="ü"/>
            </a:pPr>
            <a:r>
              <a:rPr lang="en-GB" sz="2800" b="1" i="1" dirty="0">
                <a:solidFill>
                  <a:srgbClr val="0033CC"/>
                </a:solidFill>
                <a:latin typeface="Candara" pitchFamily="34" charset="0"/>
              </a:rPr>
              <a:t>B. The nonvisual retina </a:t>
            </a:r>
            <a:r>
              <a:rPr lang="en-GB" sz="2800" b="1" i="1" dirty="0">
                <a:latin typeface="Candara" pitchFamily="34" charset="0"/>
              </a:rPr>
              <a:t>is an anterior continuation of the pigmented layer and a layer of supporting cells. </a:t>
            </a:r>
          </a:p>
        </p:txBody>
      </p:sp>
      <p:pic>
        <p:nvPicPr>
          <p:cNvPr id="7" name="Picture 2" descr="ÙØªÙØ¬Ø© Ø¨Ø­Ø« Ø§ÙØµÙØ± Ø¹Ù âªThe nonvisual retinaâ¬â"/>
          <p:cNvPicPr>
            <a:picLocks noChangeAspect="1" noChangeArrowheads="1"/>
          </p:cNvPicPr>
          <p:nvPr/>
        </p:nvPicPr>
        <p:blipFill>
          <a:blip r:embed="rId2" cstate="print"/>
          <a:srcRect l="4396" t="14210" r="38462" b="14742"/>
          <a:stretch>
            <a:fillRect/>
          </a:stretch>
        </p:blipFill>
        <p:spPr bwMode="auto">
          <a:xfrm>
            <a:off x="6520873" y="1374083"/>
            <a:ext cx="5520314" cy="5307994"/>
          </a:xfrm>
          <a:prstGeom prst="rect">
            <a:avLst/>
          </a:prstGeom>
          <a:noFill/>
          <a:ln w="57150">
            <a:solidFill>
              <a:srgbClr val="00FF00"/>
            </a:solidFill>
          </a:ln>
        </p:spPr>
      </p:pic>
      <p:sp>
        <p:nvSpPr>
          <p:cNvPr id="8" name="Rectangle 7"/>
          <p:cNvSpPr/>
          <p:nvPr/>
        </p:nvSpPr>
        <p:spPr>
          <a:xfrm>
            <a:off x="210127" y="2593109"/>
            <a:ext cx="5691909" cy="2246769"/>
          </a:xfrm>
          <a:prstGeom prst="rect">
            <a:avLst/>
          </a:prstGeom>
        </p:spPr>
        <p:txBody>
          <a:bodyPr wrap="square">
            <a:spAutoFit/>
          </a:bodyPr>
          <a:lstStyle/>
          <a:p>
            <a:r>
              <a:rPr lang="en-GB" sz="2800" b="1" i="1" dirty="0">
                <a:solidFill>
                  <a:srgbClr val="0033CC"/>
                </a:solidFill>
                <a:latin typeface="Candara" pitchFamily="34" charset="0"/>
              </a:rPr>
              <a:t>The nonvisual retina </a:t>
            </a:r>
            <a:r>
              <a:rPr lang="en-GB" sz="2800" b="1" i="1" dirty="0">
                <a:latin typeface="Candara" pitchFamily="34" charset="0"/>
              </a:rPr>
              <a:t>extends over </a:t>
            </a:r>
            <a:r>
              <a:rPr lang="en-GB" sz="2800" b="1" i="1" dirty="0">
                <a:solidFill>
                  <a:srgbClr val="FF0000"/>
                </a:solidFill>
                <a:latin typeface="Candara" pitchFamily="34" charset="0"/>
              </a:rPr>
              <a:t>the ciliary body </a:t>
            </a:r>
            <a:r>
              <a:rPr lang="en-GB" sz="2800" b="1" i="1" dirty="0">
                <a:latin typeface="Candara" pitchFamily="34" charset="0"/>
              </a:rPr>
              <a:t>(ciliary part of the retina) and the posterior surface of </a:t>
            </a:r>
            <a:r>
              <a:rPr lang="en-GB" sz="2800" b="1" i="1" dirty="0">
                <a:solidFill>
                  <a:srgbClr val="FF0000"/>
                </a:solidFill>
                <a:latin typeface="Candara" pitchFamily="34" charset="0"/>
              </a:rPr>
              <a:t>the iris </a:t>
            </a:r>
            <a:r>
              <a:rPr lang="en-GB" sz="2800" b="1" i="1" dirty="0">
                <a:latin typeface="Candara" pitchFamily="34" charset="0"/>
              </a:rPr>
              <a:t>(iridial part of the retina) to the pupillary margin</a:t>
            </a:r>
          </a:p>
        </p:txBody>
      </p:sp>
    </p:spTree>
    <p:extLst>
      <p:ext uri="{BB962C8B-B14F-4D97-AF65-F5344CB8AC3E}">
        <p14:creationId xmlns:p14="http://schemas.microsoft.com/office/powerpoint/2010/main" val="3179622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6B20F2"/>
                </a:solidFill>
              </a:rPr>
              <a:t>Wednesday  8 March 2023</a:t>
            </a:r>
            <a:endParaRPr lang="en-US" b="1">
              <a:solidFill>
                <a:srgbClr val="6B20F2"/>
              </a:solidFill>
            </a:endParaRPr>
          </a:p>
        </p:txBody>
      </p:sp>
      <p:sp>
        <p:nvSpPr>
          <p:cNvPr id="3" name="Footer Placeholder 2"/>
          <p:cNvSpPr>
            <a:spLocks noGrp="1"/>
          </p:cNvSpPr>
          <p:nvPr>
            <p:ph type="ftr" sz="quarter" idx="11"/>
          </p:nvPr>
        </p:nvSpPr>
        <p:spPr>
          <a:xfrm>
            <a:off x="-406268" y="6180426"/>
            <a:ext cx="4114800" cy="365125"/>
          </a:xfrm>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p:txBody>
          <a:bodyPr/>
          <a:lstStyle/>
          <a:p>
            <a:fld id="{4CD77138-ADD4-4AC9-A4F3-FE4B0054F883}" type="slidenum">
              <a:rPr lang="en-US" b="1" smtClean="0">
                <a:solidFill>
                  <a:srgbClr val="6B20F2"/>
                </a:solidFill>
              </a:rPr>
              <a:t>18</a:t>
            </a:fld>
            <a:endParaRPr lang="en-US" b="1">
              <a:solidFill>
                <a:srgbClr val="6B20F2"/>
              </a:solidFill>
            </a:endParaRPr>
          </a:p>
        </p:txBody>
      </p:sp>
      <p:sp>
        <p:nvSpPr>
          <p:cNvPr id="5" name="Rectangle 4"/>
          <p:cNvSpPr/>
          <p:nvPr/>
        </p:nvSpPr>
        <p:spPr>
          <a:xfrm>
            <a:off x="76200" y="762000"/>
            <a:ext cx="11921836" cy="1384995"/>
          </a:xfrm>
          <a:prstGeom prst="rect">
            <a:avLst/>
          </a:prstGeom>
        </p:spPr>
        <p:txBody>
          <a:bodyPr wrap="square">
            <a:spAutoFit/>
          </a:bodyPr>
          <a:lstStyle/>
          <a:p>
            <a:r>
              <a:rPr lang="en-GB" sz="2800" b="1" i="1" dirty="0">
                <a:latin typeface="Candara" pitchFamily="34" charset="0"/>
              </a:rPr>
              <a:t>Clinically, the internal aspect of the posterior part of the eyeball, where light entering the eyeball is focused, is referred to as </a:t>
            </a:r>
            <a:r>
              <a:rPr lang="en-GB" sz="2800" b="1" i="1" dirty="0">
                <a:solidFill>
                  <a:srgbClr val="0033CC"/>
                </a:solidFill>
                <a:latin typeface="Candara" pitchFamily="34" charset="0"/>
              </a:rPr>
              <a:t>the fundus of the eyeball (ocular fundus). </a:t>
            </a:r>
          </a:p>
        </p:txBody>
      </p:sp>
      <p:sp>
        <p:nvSpPr>
          <p:cNvPr id="6" name="Rectangle 5"/>
          <p:cNvSpPr/>
          <p:nvPr/>
        </p:nvSpPr>
        <p:spPr>
          <a:xfrm>
            <a:off x="76200" y="101025"/>
            <a:ext cx="4956613" cy="584775"/>
          </a:xfrm>
          <a:prstGeom prst="rect">
            <a:avLst/>
          </a:prstGeom>
          <a:ln w="57150">
            <a:solidFill>
              <a:srgbClr val="00FF00"/>
            </a:solidFill>
          </a:ln>
        </p:spPr>
        <p:txBody>
          <a:bodyPr wrap="none">
            <a:spAutoFit/>
          </a:bodyPr>
          <a:lstStyle/>
          <a:p>
            <a:r>
              <a:rPr lang="en-GB" sz="3200" b="1" i="1" dirty="0">
                <a:latin typeface="Candara" pitchFamily="34" charset="0"/>
              </a:rPr>
              <a:t>3. INNER LAYER OF EYEBALL</a:t>
            </a:r>
            <a:endParaRPr lang="en-GB" sz="3200" i="1" dirty="0">
              <a:latin typeface="Candara" pitchFamily="34" charset="0"/>
            </a:endParaRPr>
          </a:p>
        </p:txBody>
      </p:sp>
      <p:pic>
        <p:nvPicPr>
          <p:cNvPr id="7" name="Picture 3"/>
          <p:cNvPicPr>
            <a:picLocks noChangeAspect="1" noChangeArrowheads="1"/>
          </p:cNvPicPr>
          <p:nvPr/>
        </p:nvPicPr>
        <p:blipFill>
          <a:blip r:embed="rId2" cstate="print"/>
          <a:srcRect l="28917" t="36458" r="48243" b="22918"/>
          <a:stretch>
            <a:fillRect/>
          </a:stretch>
        </p:blipFill>
        <p:spPr bwMode="auto">
          <a:xfrm>
            <a:off x="5828145" y="1760392"/>
            <a:ext cx="4961083" cy="4961083"/>
          </a:xfrm>
          <a:prstGeom prst="rect">
            <a:avLst/>
          </a:prstGeom>
          <a:noFill/>
          <a:ln w="57150">
            <a:solidFill>
              <a:srgbClr val="00FF00"/>
            </a:solidFill>
            <a:miter lim="800000"/>
            <a:headEnd/>
            <a:tailEnd/>
          </a:ln>
        </p:spPr>
      </p:pic>
      <p:sp>
        <p:nvSpPr>
          <p:cNvPr id="8" name="Rectangle 7"/>
          <p:cNvSpPr/>
          <p:nvPr/>
        </p:nvSpPr>
        <p:spPr>
          <a:xfrm>
            <a:off x="76200" y="2465072"/>
            <a:ext cx="5335496" cy="3539430"/>
          </a:xfrm>
          <a:prstGeom prst="rect">
            <a:avLst/>
          </a:prstGeom>
        </p:spPr>
        <p:txBody>
          <a:bodyPr wrap="square">
            <a:spAutoFit/>
          </a:bodyPr>
          <a:lstStyle/>
          <a:p>
            <a:r>
              <a:rPr lang="en-GB" sz="2800" b="1" i="1" dirty="0">
                <a:latin typeface="Candara" pitchFamily="34" charset="0"/>
              </a:rPr>
              <a:t>The retina of the fundus includes a distinctive circular area, </a:t>
            </a:r>
            <a:r>
              <a:rPr lang="en-GB" sz="2800" b="1" i="1" dirty="0">
                <a:solidFill>
                  <a:srgbClr val="FF0000"/>
                </a:solidFill>
                <a:latin typeface="Candara" pitchFamily="34" charset="0"/>
              </a:rPr>
              <a:t>the optic disc </a:t>
            </a:r>
            <a:r>
              <a:rPr lang="en-GB" sz="2800" b="1" i="1" dirty="0">
                <a:latin typeface="Candara" pitchFamily="34" charset="0"/>
              </a:rPr>
              <a:t>(</a:t>
            </a:r>
            <a:r>
              <a:rPr lang="en-GB" sz="2800" b="1" i="1" dirty="0">
                <a:solidFill>
                  <a:srgbClr val="FF0000"/>
                </a:solidFill>
                <a:latin typeface="Candara" pitchFamily="34" charset="0"/>
              </a:rPr>
              <a:t>optic papilla), </a:t>
            </a:r>
            <a:r>
              <a:rPr lang="en-GB" sz="2800" b="1" i="1" dirty="0">
                <a:latin typeface="Candara" pitchFamily="34" charset="0"/>
              </a:rPr>
              <a:t>where the sensory fibers and vessels conveyed by the </a:t>
            </a:r>
            <a:r>
              <a:rPr lang="en-GB" sz="2800" b="1" i="1" dirty="0">
                <a:solidFill>
                  <a:srgbClr val="0033CC"/>
                </a:solidFill>
                <a:latin typeface="Candara" pitchFamily="34" charset="0"/>
              </a:rPr>
              <a:t>optic nerve (CN II)</a:t>
            </a:r>
            <a:r>
              <a:rPr lang="en-GB" sz="2800" b="1" i="1" dirty="0">
                <a:latin typeface="Candara" pitchFamily="34" charset="0"/>
              </a:rPr>
              <a:t> enter and radiate to the eyeball.</a:t>
            </a:r>
          </a:p>
          <a:p>
            <a:r>
              <a:rPr lang="en-GB" sz="2800" b="1" i="1" dirty="0">
                <a:latin typeface="Candara" pitchFamily="34" charset="0"/>
              </a:rPr>
              <a:t> </a:t>
            </a:r>
            <a:endParaRPr lang="en-GB" sz="2800" b="1" i="1" dirty="0">
              <a:solidFill>
                <a:srgbClr val="FF0000"/>
              </a:solidFill>
              <a:latin typeface="Candara" pitchFamily="34" charset="0"/>
            </a:endParaRPr>
          </a:p>
        </p:txBody>
      </p:sp>
    </p:spTree>
    <p:extLst>
      <p:ext uri="{BB962C8B-B14F-4D97-AF65-F5344CB8AC3E}">
        <p14:creationId xmlns:p14="http://schemas.microsoft.com/office/powerpoint/2010/main" val="1982260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6B20F2"/>
                </a:solidFill>
              </a:rPr>
              <a:t>Wednesday  8 March 2023</a:t>
            </a:r>
            <a:endParaRPr lang="en-US" b="1">
              <a:solidFill>
                <a:srgbClr val="6B20F2"/>
              </a:solidFill>
            </a:endParaRPr>
          </a:p>
        </p:txBody>
      </p:sp>
      <p:sp>
        <p:nvSpPr>
          <p:cNvPr id="3" name="Footer Placeholder 2"/>
          <p:cNvSpPr>
            <a:spLocks noGrp="1"/>
          </p:cNvSpPr>
          <p:nvPr>
            <p:ph type="ftr" sz="quarter" idx="11"/>
          </p:nvPr>
        </p:nvSpPr>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p:txBody>
          <a:bodyPr/>
          <a:lstStyle/>
          <a:p>
            <a:fld id="{4CD77138-ADD4-4AC9-A4F3-FE4B0054F883}" type="slidenum">
              <a:rPr lang="en-US" b="1" smtClean="0">
                <a:solidFill>
                  <a:srgbClr val="6B20F2"/>
                </a:solidFill>
              </a:rPr>
              <a:t>19</a:t>
            </a:fld>
            <a:endParaRPr lang="en-US" b="1">
              <a:solidFill>
                <a:srgbClr val="6B20F2"/>
              </a:solidFill>
            </a:endParaRPr>
          </a:p>
        </p:txBody>
      </p:sp>
      <p:sp>
        <p:nvSpPr>
          <p:cNvPr id="5" name="TextBox 4">
            <a:extLst>
              <a:ext uri="{FF2B5EF4-FFF2-40B4-BE49-F238E27FC236}">
                <a16:creationId xmlns:a16="http://schemas.microsoft.com/office/drawing/2014/main" id="{7E1B2363-B422-402A-B14B-8F7EC3C5551B}"/>
              </a:ext>
            </a:extLst>
          </p:cNvPr>
          <p:cNvSpPr txBox="1"/>
          <p:nvPr/>
        </p:nvSpPr>
        <p:spPr>
          <a:xfrm>
            <a:off x="84500" y="914400"/>
            <a:ext cx="1198742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prstClr val="black"/>
                </a:solidFill>
                <a:effectLst/>
                <a:uLnTx/>
                <a:uFillTx/>
                <a:latin typeface="Candara" pitchFamily="34" charset="0"/>
                <a:ea typeface="+mn-ea"/>
                <a:cs typeface="+mn-cs"/>
              </a:rPr>
              <a:t>Because it contains no photoreceptors, the optic disc is insensitive to light. Hence, it is commonly called </a:t>
            </a:r>
            <a:r>
              <a:rPr kumimoji="0" lang="en-GB" sz="2800" b="1" i="1" u="none" strike="noStrike" kern="1200" cap="none" spc="0" normalizeH="0" baseline="0" noProof="0" dirty="0">
                <a:ln>
                  <a:noFill/>
                </a:ln>
                <a:solidFill>
                  <a:srgbClr val="FF0000"/>
                </a:solidFill>
                <a:effectLst/>
                <a:uLnTx/>
                <a:uFillTx/>
                <a:latin typeface="Candara" pitchFamily="34" charset="0"/>
                <a:ea typeface="+mn-ea"/>
                <a:cs typeface="+mn-cs"/>
              </a:rPr>
              <a:t>the blind spot.</a:t>
            </a:r>
          </a:p>
        </p:txBody>
      </p:sp>
      <p:sp>
        <p:nvSpPr>
          <p:cNvPr id="6" name="Rectangle 5">
            <a:extLst>
              <a:ext uri="{FF2B5EF4-FFF2-40B4-BE49-F238E27FC236}">
                <a16:creationId xmlns:a16="http://schemas.microsoft.com/office/drawing/2014/main" id="{B4EB3210-993E-464F-A561-54509A4BF11A}"/>
              </a:ext>
            </a:extLst>
          </p:cNvPr>
          <p:cNvSpPr/>
          <p:nvPr/>
        </p:nvSpPr>
        <p:spPr>
          <a:xfrm>
            <a:off x="112493" y="120974"/>
            <a:ext cx="4956613" cy="584775"/>
          </a:xfrm>
          <a:prstGeom prst="rect">
            <a:avLst/>
          </a:prstGeom>
          <a:ln w="57150">
            <a:solidFill>
              <a:srgbClr val="00FF00"/>
            </a:solidFill>
          </a:ln>
        </p:spPr>
        <p:txBody>
          <a:bodyPr wrap="none">
            <a:spAutoFit/>
          </a:bodyPr>
          <a:lstStyle/>
          <a:p>
            <a:r>
              <a:rPr lang="en-GB" sz="3200" b="1" i="1" dirty="0">
                <a:latin typeface="Candara" pitchFamily="34" charset="0"/>
              </a:rPr>
              <a:t>3. INNER LAYER OF EYEBALL</a:t>
            </a:r>
            <a:endParaRPr lang="en-GB" sz="3200" i="1" dirty="0">
              <a:latin typeface="Candara" pitchFamily="34" charset="0"/>
            </a:endParaRPr>
          </a:p>
        </p:txBody>
      </p:sp>
      <p:pic>
        <p:nvPicPr>
          <p:cNvPr id="7" name="Picture 2" descr="Map Your Blind Splot">
            <a:extLst>
              <a:ext uri="{FF2B5EF4-FFF2-40B4-BE49-F238E27FC236}">
                <a16:creationId xmlns:a16="http://schemas.microsoft.com/office/drawing/2014/main" id="{88F5073C-8E76-4F7B-9E17-EBDF25F968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9519" y="1579418"/>
            <a:ext cx="4774063" cy="48538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حدد مكان بقعتك العمياء - للعِلم">
            <a:extLst>
              <a:ext uri="{FF2B5EF4-FFF2-40B4-BE49-F238E27FC236}">
                <a16:creationId xmlns:a16="http://schemas.microsoft.com/office/drawing/2014/main" id="{77DDF223-E07B-404A-A4F0-E5FE909B0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80" y="2419927"/>
            <a:ext cx="5652117" cy="3761227"/>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851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FF0000"/>
                </a:solidFill>
              </a:rPr>
              <a:t>Wednesday  8 March 2023</a:t>
            </a:r>
            <a:endParaRPr lang="en-US" b="1">
              <a:solidFill>
                <a:srgbClr val="FF0000"/>
              </a:solidFill>
            </a:endParaRPr>
          </a:p>
        </p:txBody>
      </p:sp>
      <p:sp>
        <p:nvSpPr>
          <p:cNvPr id="3" name="Footer Placeholder 2"/>
          <p:cNvSpPr>
            <a:spLocks noGrp="1"/>
          </p:cNvSpPr>
          <p:nvPr>
            <p:ph type="ftr" sz="quarter" idx="11"/>
          </p:nvPr>
        </p:nvSpPr>
        <p:spPr>
          <a:xfrm>
            <a:off x="4047836" y="6341774"/>
            <a:ext cx="4114800" cy="365125"/>
          </a:xfrm>
        </p:spPr>
        <p:txBody>
          <a:bodyPr/>
          <a:lstStyle/>
          <a:p>
            <a:r>
              <a:rPr lang="en-US" b="1" smtClean="0">
                <a:solidFill>
                  <a:srgbClr val="FF0000"/>
                </a:solidFill>
              </a:rPr>
              <a:t>Dr. Aiman Al Maathidy</a:t>
            </a:r>
            <a:endParaRPr lang="en-US" b="1">
              <a:solidFill>
                <a:srgbClr val="FF0000"/>
              </a:solidFill>
            </a:endParaRPr>
          </a:p>
        </p:txBody>
      </p:sp>
      <p:sp>
        <p:nvSpPr>
          <p:cNvPr id="4" name="Slide Number Placeholder 3"/>
          <p:cNvSpPr>
            <a:spLocks noGrp="1"/>
          </p:cNvSpPr>
          <p:nvPr>
            <p:ph type="sldNum" sz="quarter" idx="12"/>
          </p:nvPr>
        </p:nvSpPr>
        <p:spPr/>
        <p:txBody>
          <a:bodyPr/>
          <a:lstStyle/>
          <a:p>
            <a:fld id="{4CD77138-ADD4-4AC9-A4F3-FE4B0054F883}" type="slidenum">
              <a:rPr lang="en-US" b="1" smtClean="0">
                <a:solidFill>
                  <a:srgbClr val="FF0000"/>
                </a:solidFill>
              </a:rPr>
              <a:t>2</a:t>
            </a:fld>
            <a:endParaRPr lang="en-US" b="1">
              <a:solidFill>
                <a:srgbClr val="FF0000"/>
              </a:solidFill>
            </a:endParaRPr>
          </a:p>
        </p:txBody>
      </p:sp>
      <p:sp>
        <p:nvSpPr>
          <p:cNvPr id="5" name="Rectangle 4"/>
          <p:cNvSpPr/>
          <p:nvPr/>
        </p:nvSpPr>
        <p:spPr>
          <a:xfrm>
            <a:off x="40432" y="602664"/>
            <a:ext cx="12040731" cy="1384995"/>
          </a:xfrm>
          <a:prstGeom prst="rect">
            <a:avLst/>
          </a:prstGeom>
        </p:spPr>
        <p:txBody>
          <a:bodyPr wrap="square">
            <a:spAutoFit/>
          </a:bodyPr>
          <a:lstStyle/>
          <a:p>
            <a:r>
              <a:rPr lang="en-GB" sz="2800" b="1" i="1" dirty="0">
                <a:latin typeface="Candara" pitchFamily="34" charset="0"/>
              </a:rPr>
              <a:t>The eyeball contains the optical apparatus of the visual system. It occupies most of the anterior portion of the orbit, suspended by </a:t>
            </a:r>
            <a:r>
              <a:rPr lang="en-GB" sz="2800" b="1" i="1" dirty="0">
                <a:solidFill>
                  <a:srgbClr val="C00000"/>
                </a:solidFill>
                <a:latin typeface="Candara" pitchFamily="34" charset="0"/>
              </a:rPr>
              <a:t>six extrinsic muscles </a:t>
            </a:r>
            <a:r>
              <a:rPr lang="en-GB" sz="2800" b="1" i="1" dirty="0">
                <a:latin typeface="Candara" pitchFamily="34" charset="0"/>
              </a:rPr>
              <a:t>that control its movements, and a </a:t>
            </a:r>
            <a:r>
              <a:rPr lang="en-GB" sz="2800" b="1" i="1" dirty="0">
                <a:solidFill>
                  <a:srgbClr val="C00000"/>
                </a:solidFill>
                <a:latin typeface="Candara" pitchFamily="34" charset="0"/>
              </a:rPr>
              <a:t>fascial suspensory apparatus</a:t>
            </a:r>
          </a:p>
        </p:txBody>
      </p:sp>
      <p:sp>
        <p:nvSpPr>
          <p:cNvPr id="6" name="Rectangle 5"/>
          <p:cNvSpPr/>
          <p:nvPr/>
        </p:nvSpPr>
        <p:spPr>
          <a:xfrm>
            <a:off x="228600" y="115669"/>
            <a:ext cx="1268296" cy="523220"/>
          </a:xfrm>
          <a:prstGeom prst="rect">
            <a:avLst/>
          </a:prstGeom>
          <a:ln w="57150">
            <a:solidFill>
              <a:schemeClr val="tx1"/>
            </a:solidFill>
          </a:ln>
        </p:spPr>
        <p:txBody>
          <a:bodyPr wrap="none">
            <a:spAutoFit/>
          </a:bodyPr>
          <a:lstStyle/>
          <a:p>
            <a:r>
              <a:rPr lang="en-GB" sz="2800" b="1" i="1" dirty="0">
                <a:solidFill>
                  <a:srgbClr val="FF0000"/>
                </a:solidFill>
                <a:latin typeface="Candara" pitchFamily="34" charset="0"/>
              </a:rPr>
              <a:t>Eyeball</a:t>
            </a:r>
            <a:endParaRPr lang="en-GB" sz="2800" i="1" dirty="0">
              <a:solidFill>
                <a:srgbClr val="FF0000"/>
              </a:solidFill>
              <a:latin typeface="Candara" pitchFamily="34" charset="0"/>
            </a:endParaRPr>
          </a:p>
        </p:txBody>
      </p:sp>
      <p:sp>
        <p:nvSpPr>
          <p:cNvPr id="7" name="Rectangle 6"/>
          <p:cNvSpPr/>
          <p:nvPr/>
        </p:nvSpPr>
        <p:spPr>
          <a:xfrm>
            <a:off x="285603" y="2179557"/>
            <a:ext cx="3687618" cy="3970318"/>
          </a:xfrm>
          <a:prstGeom prst="rect">
            <a:avLst/>
          </a:prstGeom>
          <a:ln w="19050">
            <a:solidFill>
              <a:schemeClr val="tx1"/>
            </a:solidFill>
          </a:ln>
        </p:spPr>
        <p:txBody>
          <a:bodyPr wrap="square">
            <a:spAutoFit/>
          </a:bodyPr>
          <a:lstStyle/>
          <a:p>
            <a:pPr marL="457200" indent="-457200">
              <a:buFont typeface="Wingdings" panose="05000000000000000000" pitchFamily="2" charset="2"/>
              <a:buChar char="v"/>
            </a:pPr>
            <a:r>
              <a:rPr lang="en-GB" sz="2800" b="1" i="1" dirty="0">
                <a:latin typeface="Candara" pitchFamily="34" charset="0"/>
              </a:rPr>
              <a:t> It measures approximately </a:t>
            </a:r>
            <a:r>
              <a:rPr lang="en-GB" sz="2800" b="1" i="1" dirty="0">
                <a:solidFill>
                  <a:srgbClr val="FF0000"/>
                </a:solidFill>
                <a:latin typeface="Candara" pitchFamily="34" charset="0"/>
              </a:rPr>
              <a:t>25 mm in diameter</a:t>
            </a:r>
            <a:r>
              <a:rPr lang="en-GB" sz="2800" b="1" i="1" dirty="0">
                <a:latin typeface="Candara" pitchFamily="34" charset="0"/>
              </a:rPr>
              <a:t>.</a:t>
            </a:r>
          </a:p>
          <a:p>
            <a:endParaRPr lang="en-GB" sz="2800" b="1" i="1" dirty="0">
              <a:latin typeface="Candara" pitchFamily="34" charset="0"/>
            </a:endParaRPr>
          </a:p>
          <a:p>
            <a:pPr marL="457200" indent="-457200">
              <a:buFont typeface="Wingdings" panose="05000000000000000000" pitchFamily="2" charset="2"/>
              <a:buChar char="v"/>
            </a:pPr>
            <a:r>
              <a:rPr lang="en-GB" sz="2800" b="1" i="1" dirty="0">
                <a:latin typeface="Candara" pitchFamily="34" charset="0"/>
              </a:rPr>
              <a:t>All anatomical structures within the eyeball have a circular or spherical arrangement</a:t>
            </a:r>
          </a:p>
        </p:txBody>
      </p:sp>
      <p:pic>
        <p:nvPicPr>
          <p:cNvPr id="8" name="Picture 2"/>
          <p:cNvPicPr>
            <a:picLocks noChangeAspect="1" noChangeArrowheads="1"/>
          </p:cNvPicPr>
          <p:nvPr/>
        </p:nvPicPr>
        <p:blipFill>
          <a:blip r:embed="rId2" cstate="print"/>
          <a:srcRect l="29868" t="25000" r="23280" b="26042"/>
          <a:stretch>
            <a:fillRect/>
          </a:stretch>
        </p:blipFill>
        <p:spPr bwMode="auto">
          <a:xfrm>
            <a:off x="4218392" y="1986657"/>
            <a:ext cx="7437775" cy="4369693"/>
          </a:xfrm>
          <a:prstGeom prst="rect">
            <a:avLst/>
          </a:prstGeom>
          <a:noFill/>
          <a:ln w="57150">
            <a:solidFill>
              <a:srgbClr val="00FF00"/>
            </a:solidFill>
            <a:miter lim="800000"/>
            <a:headEnd/>
            <a:tailEnd/>
          </a:ln>
        </p:spPr>
      </p:pic>
    </p:spTree>
    <p:extLst>
      <p:ext uri="{BB962C8B-B14F-4D97-AF65-F5344CB8AC3E}">
        <p14:creationId xmlns:p14="http://schemas.microsoft.com/office/powerpoint/2010/main" val="3807022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467436" y="243370"/>
            <a:ext cx="2743200" cy="365125"/>
          </a:xfrm>
        </p:spPr>
        <p:txBody>
          <a:bodyPr/>
          <a:lstStyle/>
          <a:p>
            <a:r>
              <a:rPr lang="en-US" b="1" smtClean="0">
                <a:solidFill>
                  <a:srgbClr val="6B20F2"/>
                </a:solidFill>
              </a:rPr>
              <a:t>Wednesday  8 March 2023</a:t>
            </a:r>
            <a:endParaRPr lang="en-US" b="1">
              <a:solidFill>
                <a:srgbClr val="6B20F2"/>
              </a:solidFill>
            </a:endParaRPr>
          </a:p>
        </p:txBody>
      </p:sp>
      <p:sp>
        <p:nvSpPr>
          <p:cNvPr id="3" name="Footer Placeholder 2"/>
          <p:cNvSpPr>
            <a:spLocks noGrp="1"/>
          </p:cNvSpPr>
          <p:nvPr>
            <p:ph type="ftr" sz="quarter" idx="11"/>
          </p:nvPr>
        </p:nvSpPr>
        <p:spPr>
          <a:xfrm>
            <a:off x="7239000" y="101025"/>
            <a:ext cx="4114800" cy="365125"/>
          </a:xfrm>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a:xfrm>
            <a:off x="9090891" y="243369"/>
            <a:ext cx="2743200" cy="365125"/>
          </a:xfrm>
        </p:spPr>
        <p:txBody>
          <a:bodyPr/>
          <a:lstStyle/>
          <a:p>
            <a:fld id="{4CD77138-ADD4-4AC9-A4F3-FE4B0054F883}" type="slidenum">
              <a:rPr lang="en-US" b="1" smtClean="0">
                <a:solidFill>
                  <a:srgbClr val="6B20F2"/>
                </a:solidFill>
              </a:rPr>
              <a:t>20</a:t>
            </a:fld>
            <a:endParaRPr lang="en-US" b="1">
              <a:solidFill>
                <a:srgbClr val="6B20F2"/>
              </a:solidFill>
            </a:endParaRPr>
          </a:p>
        </p:txBody>
      </p:sp>
      <p:sp>
        <p:nvSpPr>
          <p:cNvPr id="5" name="Rectangle 4"/>
          <p:cNvSpPr/>
          <p:nvPr/>
        </p:nvSpPr>
        <p:spPr>
          <a:xfrm>
            <a:off x="76200" y="101025"/>
            <a:ext cx="4956613" cy="584775"/>
          </a:xfrm>
          <a:prstGeom prst="rect">
            <a:avLst/>
          </a:prstGeom>
          <a:ln w="57150">
            <a:solidFill>
              <a:srgbClr val="00FF00"/>
            </a:solidFill>
          </a:ln>
        </p:spPr>
        <p:txBody>
          <a:bodyPr wrap="none">
            <a:spAutoFit/>
          </a:bodyPr>
          <a:lstStyle/>
          <a:p>
            <a:r>
              <a:rPr lang="en-GB" sz="3200" b="1" i="1" dirty="0">
                <a:latin typeface="Candara" pitchFamily="34" charset="0"/>
              </a:rPr>
              <a:t>3. INNER LAYER OF EYEBALL</a:t>
            </a:r>
            <a:endParaRPr lang="en-GB" sz="3200" i="1" dirty="0">
              <a:latin typeface="Candara" pitchFamily="34" charset="0"/>
            </a:endParaRPr>
          </a:p>
        </p:txBody>
      </p:sp>
      <p:sp>
        <p:nvSpPr>
          <p:cNvPr id="6" name="Rectangle 5"/>
          <p:cNvSpPr/>
          <p:nvPr/>
        </p:nvSpPr>
        <p:spPr>
          <a:xfrm>
            <a:off x="168564" y="5364454"/>
            <a:ext cx="12023436" cy="1384995"/>
          </a:xfrm>
          <a:prstGeom prst="rect">
            <a:avLst/>
          </a:prstGeom>
        </p:spPr>
        <p:txBody>
          <a:bodyPr wrap="square">
            <a:spAutoFit/>
          </a:bodyPr>
          <a:lstStyle/>
          <a:p>
            <a:pPr marL="342900" indent="-342900">
              <a:buFont typeface="Wingdings" panose="05000000000000000000" pitchFamily="2" charset="2"/>
              <a:buChar char="§"/>
            </a:pPr>
            <a:r>
              <a:rPr lang="en-GB" sz="2800" b="1" i="1" dirty="0">
                <a:solidFill>
                  <a:srgbClr val="FF0000"/>
                </a:solidFill>
                <a:latin typeface="Candara" pitchFamily="34" charset="0"/>
              </a:rPr>
              <a:t>The macula lutea</a:t>
            </a:r>
            <a:r>
              <a:rPr lang="en-GB" sz="2800" b="1" i="1" dirty="0">
                <a:latin typeface="Candara" pitchFamily="34" charset="0"/>
              </a:rPr>
              <a:t> is a small oval area of the retina with special photoreceptor cones that </a:t>
            </a:r>
            <a:r>
              <a:rPr lang="en-GB" sz="2800" b="1" i="1" dirty="0">
                <a:solidFill>
                  <a:srgbClr val="C00000"/>
                </a:solidFill>
                <a:latin typeface="Candara" pitchFamily="34" charset="0"/>
              </a:rPr>
              <a:t>is specialized for acuity of vision</a:t>
            </a:r>
            <a:r>
              <a:rPr lang="en-GB" sz="2800" b="1" i="1" dirty="0">
                <a:latin typeface="Candara" pitchFamily="34" charset="0"/>
              </a:rPr>
              <a:t>. </a:t>
            </a:r>
          </a:p>
          <a:p>
            <a:pPr marL="342900" indent="-342900">
              <a:buFont typeface="Wingdings" panose="05000000000000000000" pitchFamily="2" charset="2"/>
              <a:buChar char="§"/>
            </a:pPr>
            <a:r>
              <a:rPr lang="en-GB" sz="2800" b="1" i="1" dirty="0">
                <a:latin typeface="Candara" pitchFamily="34" charset="0"/>
              </a:rPr>
              <a:t>It is not normally observed with an </a:t>
            </a:r>
            <a:r>
              <a:rPr lang="en-GB" sz="2800" b="1" i="1" dirty="0">
                <a:solidFill>
                  <a:srgbClr val="0033CC"/>
                </a:solidFill>
                <a:latin typeface="Candara" pitchFamily="34" charset="0"/>
              </a:rPr>
              <a:t>ophthalmoscope</a:t>
            </a:r>
          </a:p>
        </p:txBody>
      </p:sp>
      <p:pic>
        <p:nvPicPr>
          <p:cNvPr id="7" name="Picture 2" descr="ÙØªÙØ¬Ø© Ø¨Ø­Ø« Ø§ÙØµÙØ± Ø¹Ù âªmacula luteaâ¬â"/>
          <p:cNvPicPr>
            <a:picLocks noChangeAspect="1" noChangeArrowheads="1"/>
          </p:cNvPicPr>
          <p:nvPr/>
        </p:nvPicPr>
        <p:blipFill>
          <a:blip r:embed="rId2" cstate="print"/>
          <a:srcRect/>
          <a:stretch>
            <a:fillRect/>
          </a:stretch>
        </p:blipFill>
        <p:spPr bwMode="auto">
          <a:xfrm>
            <a:off x="5541818" y="1709221"/>
            <a:ext cx="6285346" cy="3586118"/>
          </a:xfrm>
          <a:prstGeom prst="rect">
            <a:avLst/>
          </a:prstGeom>
          <a:noFill/>
          <a:ln w="57150">
            <a:solidFill>
              <a:srgbClr val="00FF00"/>
            </a:solidFill>
          </a:ln>
        </p:spPr>
      </p:pic>
      <p:sp>
        <p:nvSpPr>
          <p:cNvPr id="8" name="Rectangle 7"/>
          <p:cNvSpPr/>
          <p:nvPr/>
        </p:nvSpPr>
        <p:spPr>
          <a:xfrm>
            <a:off x="51318" y="750841"/>
            <a:ext cx="12048318" cy="1384995"/>
          </a:xfrm>
          <a:prstGeom prst="rect">
            <a:avLst/>
          </a:prstGeom>
        </p:spPr>
        <p:txBody>
          <a:bodyPr wrap="square">
            <a:spAutoFit/>
          </a:bodyPr>
          <a:lstStyle/>
          <a:p>
            <a:pPr marL="342900" indent="-342900">
              <a:buFont typeface="Wingdings" panose="05000000000000000000" pitchFamily="2" charset="2"/>
              <a:buChar char="§"/>
            </a:pPr>
            <a:r>
              <a:rPr lang="en-GB" sz="2800" b="1" i="1" dirty="0">
                <a:latin typeface="Candara" pitchFamily="34" charset="0"/>
              </a:rPr>
              <a:t>Just lateral to the optic disc is </a:t>
            </a:r>
            <a:r>
              <a:rPr lang="en-GB" sz="2800" b="1" i="1" dirty="0">
                <a:solidFill>
                  <a:srgbClr val="FF0000"/>
                </a:solidFill>
                <a:latin typeface="Candara" pitchFamily="34" charset="0"/>
              </a:rPr>
              <a:t>the macula of the retina </a:t>
            </a:r>
            <a:r>
              <a:rPr lang="en-GB" sz="2800" b="1" i="1" dirty="0">
                <a:latin typeface="Candara" pitchFamily="34" charset="0"/>
              </a:rPr>
              <a:t>or </a:t>
            </a:r>
            <a:r>
              <a:rPr lang="en-GB" sz="2800" b="1" i="1" dirty="0">
                <a:solidFill>
                  <a:srgbClr val="FF0000"/>
                </a:solidFill>
                <a:latin typeface="Candara" pitchFamily="34" charset="0"/>
              </a:rPr>
              <a:t>macula lutea </a:t>
            </a:r>
            <a:r>
              <a:rPr lang="en-GB" sz="2800" b="1" i="1" dirty="0">
                <a:latin typeface="Candara" pitchFamily="34" charset="0"/>
              </a:rPr>
              <a:t>(</a:t>
            </a:r>
            <a:r>
              <a:rPr lang="en-GB" sz="2800" b="1" i="1" dirty="0">
                <a:solidFill>
                  <a:srgbClr val="FF0000"/>
                </a:solidFill>
                <a:latin typeface="Candara" pitchFamily="34" charset="0"/>
              </a:rPr>
              <a:t>L. yellow spot</a:t>
            </a:r>
            <a:r>
              <a:rPr lang="en-GB" sz="2800" b="1" i="1" dirty="0">
                <a:latin typeface="Candara" pitchFamily="34" charset="0"/>
              </a:rPr>
              <a:t>). </a:t>
            </a:r>
            <a:r>
              <a:rPr lang="en-GB" sz="2800" b="1" i="1" dirty="0">
                <a:solidFill>
                  <a:schemeClr val="accent6">
                    <a:lumMod val="75000"/>
                  </a:schemeClr>
                </a:solidFill>
                <a:latin typeface="Candara" pitchFamily="34" charset="0"/>
              </a:rPr>
              <a:t>The yellow color </a:t>
            </a:r>
            <a:r>
              <a:rPr lang="en-GB" sz="2800" b="1" i="1" dirty="0">
                <a:latin typeface="Candara" pitchFamily="34" charset="0"/>
              </a:rPr>
              <a:t>of the macula is apparent only when the retina is </a:t>
            </a:r>
            <a:r>
              <a:rPr lang="en-GB" sz="2800" b="1" i="1" dirty="0">
                <a:solidFill>
                  <a:srgbClr val="0033CC"/>
                </a:solidFill>
                <a:latin typeface="Candara" pitchFamily="34" charset="0"/>
              </a:rPr>
              <a:t>examined with red-free light. </a:t>
            </a:r>
          </a:p>
        </p:txBody>
      </p:sp>
    </p:spTree>
    <p:extLst>
      <p:ext uri="{BB962C8B-B14F-4D97-AF65-F5344CB8AC3E}">
        <p14:creationId xmlns:p14="http://schemas.microsoft.com/office/powerpoint/2010/main" val="4115560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040091" y="195332"/>
            <a:ext cx="2743200" cy="365125"/>
          </a:xfrm>
        </p:spPr>
        <p:txBody>
          <a:bodyPr/>
          <a:lstStyle/>
          <a:p>
            <a:r>
              <a:rPr lang="en-US" b="1" smtClean="0">
                <a:solidFill>
                  <a:srgbClr val="6B20F2"/>
                </a:solidFill>
              </a:rPr>
              <a:t>Wednesday  8 March 2023</a:t>
            </a:r>
            <a:endParaRPr lang="en-US" b="1">
              <a:solidFill>
                <a:srgbClr val="6B20F2"/>
              </a:solidFill>
            </a:endParaRPr>
          </a:p>
        </p:txBody>
      </p:sp>
      <p:sp>
        <p:nvSpPr>
          <p:cNvPr id="3" name="Footer Placeholder 2"/>
          <p:cNvSpPr>
            <a:spLocks noGrp="1"/>
          </p:cNvSpPr>
          <p:nvPr>
            <p:ph type="ftr" sz="quarter" idx="11"/>
          </p:nvPr>
        </p:nvSpPr>
        <p:spPr>
          <a:xfrm>
            <a:off x="5608782" y="217125"/>
            <a:ext cx="4114800" cy="365125"/>
          </a:xfrm>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p:txBody>
          <a:bodyPr/>
          <a:lstStyle/>
          <a:p>
            <a:fld id="{4CD77138-ADD4-4AC9-A4F3-FE4B0054F883}" type="slidenum">
              <a:rPr lang="en-US" b="1" smtClean="0">
                <a:solidFill>
                  <a:srgbClr val="6B20F2"/>
                </a:solidFill>
              </a:rPr>
              <a:t>21</a:t>
            </a:fld>
            <a:endParaRPr lang="en-US" b="1">
              <a:solidFill>
                <a:srgbClr val="6B20F2"/>
              </a:solidFill>
            </a:endParaRPr>
          </a:p>
        </p:txBody>
      </p:sp>
      <p:sp>
        <p:nvSpPr>
          <p:cNvPr id="5" name="TextBox 4">
            <a:extLst>
              <a:ext uri="{FF2B5EF4-FFF2-40B4-BE49-F238E27FC236}">
                <a16:creationId xmlns:a16="http://schemas.microsoft.com/office/drawing/2014/main" id="{EA109372-B8FD-4A28-87E0-176736534CCA}"/>
              </a:ext>
            </a:extLst>
          </p:cNvPr>
          <p:cNvSpPr txBox="1"/>
          <p:nvPr/>
        </p:nvSpPr>
        <p:spPr>
          <a:xfrm>
            <a:off x="76199" y="800239"/>
            <a:ext cx="1204190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prstClr val="black"/>
                </a:solidFill>
                <a:effectLst/>
                <a:uLnTx/>
                <a:uFillTx/>
                <a:latin typeface="Candara" pitchFamily="34" charset="0"/>
                <a:ea typeface="+mn-ea"/>
                <a:cs typeface="+mn-cs"/>
              </a:rPr>
              <a:t>At the </a:t>
            </a:r>
            <a:r>
              <a:rPr kumimoji="0" lang="en-GB" sz="2800" b="1" i="1" u="none" strike="noStrike" kern="1200" cap="none" spc="0" normalizeH="0" baseline="0" noProof="0" dirty="0" err="1">
                <a:ln>
                  <a:noFill/>
                </a:ln>
                <a:solidFill>
                  <a:prstClr val="black"/>
                </a:solidFill>
                <a:effectLst/>
                <a:uLnTx/>
                <a:uFillTx/>
                <a:latin typeface="Candara" pitchFamily="34" charset="0"/>
                <a:ea typeface="+mn-ea"/>
                <a:cs typeface="+mn-cs"/>
              </a:rPr>
              <a:t>center</a:t>
            </a:r>
            <a:r>
              <a:rPr kumimoji="0" lang="en-GB" sz="2800" b="1" i="1" u="none" strike="noStrike" kern="1200" cap="none" spc="0" normalizeH="0" baseline="0" noProof="0" dirty="0">
                <a:ln>
                  <a:noFill/>
                </a:ln>
                <a:solidFill>
                  <a:prstClr val="black"/>
                </a:solidFill>
                <a:effectLst/>
                <a:uLnTx/>
                <a:uFillTx/>
                <a:latin typeface="Candara" pitchFamily="34" charset="0"/>
                <a:ea typeface="+mn-ea"/>
                <a:cs typeface="+mn-cs"/>
              </a:rPr>
              <a:t> of the macula lutea is a depression, </a:t>
            </a:r>
            <a:r>
              <a:rPr kumimoji="0" lang="en-GB" sz="2800" b="1" i="1" u="none" strike="noStrike" kern="1200" cap="none" spc="0" normalizeH="0" baseline="0" noProof="0" dirty="0">
                <a:ln>
                  <a:noFill/>
                </a:ln>
                <a:solidFill>
                  <a:srgbClr val="FF0000"/>
                </a:solidFill>
                <a:effectLst/>
                <a:uLnTx/>
                <a:uFillTx/>
                <a:latin typeface="Candara" pitchFamily="34" charset="0"/>
                <a:ea typeface="+mn-ea"/>
                <a:cs typeface="+mn-cs"/>
              </a:rPr>
              <a:t>the fovea centralis (L. central pit</a:t>
            </a:r>
            <a:r>
              <a:rPr kumimoji="0" lang="en-GB" sz="2800" b="1" i="1" u="none" strike="noStrike" kern="1200" cap="none" spc="0" normalizeH="0" baseline="0" noProof="0" dirty="0">
                <a:ln>
                  <a:noFill/>
                </a:ln>
                <a:solidFill>
                  <a:prstClr val="black"/>
                </a:solidFill>
                <a:effectLst/>
                <a:uLnTx/>
                <a:uFillTx/>
                <a:latin typeface="Candara" pitchFamily="34" charset="0"/>
                <a:ea typeface="+mn-ea"/>
                <a:cs typeface="+mn-cs"/>
              </a:rPr>
              <a:t>), </a:t>
            </a:r>
            <a:r>
              <a:rPr kumimoji="0" lang="en-GB" sz="2800" b="1" i="1" u="none" strike="noStrike" kern="1200" cap="none" spc="0" normalizeH="0" baseline="0" noProof="0" dirty="0">
                <a:ln>
                  <a:noFill/>
                </a:ln>
                <a:solidFill>
                  <a:srgbClr val="0033CC"/>
                </a:solidFill>
                <a:effectLst/>
                <a:uLnTx/>
                <a:uFillTx/>
                <a:latin typeface="Candara" pitchFamily="34" charset="0"/>
                <a:ea typeface="+mn-ea"/>
                <a:cs typeface="+mn-cs"/>
              </a:rPr>
              <a:t>the area of most acute vision.</a:t>
            </a:r>
          </a:p>
        </p:txBody>
      </p:sp>
      <p:sp>
        <p:nvSpPr>
          <p:cNvPr id="6" name="TextBox 5">
            <a:extLst>
              <a:ext uri="{FF2B5EF4-FFF2-40B4-BE49-F238E27FC236}">
                <a16:creationId xmlns:a16="http://schemas.microsoft.com/office/drawing/2014/main" id="{2E12254D-E62B-4AA2-82FA-E8D9FA96F911}"/>
              </a:ext>
            </a:extLst>
          </p:cNvPr>
          <p:cNvSpPr txBox="1"/>
          <p:nvPr/>
        </p:nvSpPr>
        <p:spPr>
          <a:xfrm>
            <a:off x="76199" y="5849625"/>
            <a:ext cx="1181339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prstClr val="black"/>
                </a:solidFill>
                <a:effectLst/>
                <a:uLnTx/>
                <a:uFillTx/>
                <a:latin typeface="Candara" pitchFamily="34" charset="0"/>
                <a:ea typeface="+mn-ea"/>
                <a:cs typeface="+mn-cs"/>
              </a:rPr>
              <a:t>The fovea is approximately </a:t>
            </a:r>
            <a:r>
              <a:rPr kumimoji="0" lang="en-GB" sz="2800" b="1" i="1" u="none" strike="noStrike" kern="1200" cap="none" spc="0" normalizeH="0" baseline="0" noProof="0" dirty="0">
                <a:ln>
                  <a:noFill/>
                </a:ln>
                <a:solidFill>
                  <a:srgbClr val="FF0000"/>
                </a:solidFill>
                <a:effectLst/>
                <a:uLnTx/>
                <a:uFillTx/>
                <a:latin typeface="Candara" pitchFamily="34" charset="0"/>
                <a:ea typeface="+mn-ea"/>
                <a:cs typeface="+mn-cs"/>
              </a:rPr>
              <a:t>1.5 mm </a:t>
            </a:r>
            <a:r>
              <a:rPr kumimoji="0" lang="en-GB" sz="2800" b="1" i="1" u="none" strike="noStrike" kern="1200" cap="none" spc="0" normalizeH="0" baseline="0" noProof="0" dirty="0">
                <a:ln>
                  <a:noFill/>
                </a:ln>
                <a:solidFill>
                  <a:prstClr val="black"/>
                </a:solidFill>
                <a:effectLst/>
                <a:uLnTx/>
                <a:uFillTx/>
                <a:latin typeface="Candara" pitchFamily="34" charset="0"/>
                <a:ea typeface="+mn-ea"/>
                <a:cs typeface="+mn-cs"/>
              </a:rPr>
              <a:t>in diameter; its </a:t>
            </a:r>
            <a:r>
              <a:rPr kumimoji="0" lang="en-GB" sz="2800" b="1" i="1" u="none" strike="noStrike" kern="1200" cap="none" spc="0" normalizeH="0" baseline="0" noProof="0" dirty="0" err="1">
                <a:ln>
                  <a:noFill/>
                </a:ln>
                <a:solidFill>
                  <a:prstClr val="black"/>
                </a:solidFill>
                <a:effectLst/>
                <a:uLnTx/>
                <a:uFillTx/>
                <a:latin typeface="Candara" pitchFamily="34" charset="0"/>
                <a:ea typeface="+mn-ea"/>
                <a:cs typeface="+mn-cs"/>
              </a:rPr>
              <a:t>center</a:t>
            </a:r>
            <a:r>
              <a:rPr kumimoji="0" lang="en-GB" sz="2800" b="1" i="1" u="none" strike="noStrike" kern="1200" cap="none" spc="0" normalizeH="0" baseline="0" noProof="0" dirty="0">
                <a:ln>
                  <a:noFill/>
                </a:ln>
                <a:solidFill>
                  <a:prstClr val="black"/>
                </a:solidFill>
                <a:effectLst/>
                <a:uLnTx/>
                <a:uFillTx/>
                <a:latin typeface="Candara" pitchFamily="34" charset="0"/>
                <a:ea typeface="+mn-ea"/>
                <a:cs typeface="+mn-cs"/>
              </a:rPr>
              <a:t>, the foveola, does not have the capillary network visible elsewhere deep to the retina.</a:t>
            </a:r>
          </a:p>
        </p:txBody>
      </p:sp>
      <p:sp>
        <p:nvSpPr>
          <p:cNvPr id="7" name="Rectangle 6">
            <a:extLst>
              <a:ext uri="{FF2B5EF4-FFF2-40B4-BE49-F238E27FC236}">
                <a16:creationId xmlns:a16="http://schemas.microsoft.com/office/drawing/2014/main" id="{484376E4-8ABD-453F-B284-0F84C1FC3C6E}"/>
              </a:ext>
            </a:extLst>
          </p:cNvPr>
          <p:cNvSpPr/>
          <p:nvPr/>
        </p:nvSpPr>
        <p:spPr>
          <a:xfrm>
            <a:off x="76200" y="101025"/>
            <a:ext cx="4956613" cy="584775"/>
          </a:xfrm>
          <a:prstGeom prst="rect">
            <a:avLst/>
          </a:prstGeom>
          <a:ln w="57150">
            <a:solidFill>
              <a:srgbClr val="00FF00"/>
            </a:solidFill>
          </a:ln>
        </p:spPr>
        <p:txBody>
          <a:bodyPr wrap="none">
            <a:spAutoFit/>
          </a:bodyPr>
          <a:lstStyle/>
          <a:p>
            <a:r>
              <a:rPr lang="en-GB" sz="3200" b="1" i="1" dirty="0">
                <a:latin typeface="Candara" pitchFamily="34" charset="0"/>
              </a:rPr>
              <a:t>3. INNER LAYER OF EYEBALL</a:t>
            </a:r>
            <a:endParaRPr lang="en-GB" sz="3200" i="1" dirty="0">
              <a:latin typeface="Candara" pitchFamily="34" charset="0"/>
            </a:endParaRPr>
          </a:p>
        </p:txBody>
      </p:sp>
      <p:pic>
        <p:nvPicPr>
          <p:cNvPr id="8" name="Picture 2" descr="Fovea centralis - Wikipedia">
            <a:extLst>
              <a:ext uri="{FF2B5EF4-FFF2-40B4-BE49-F238E27FC236}">
                <a16:creationId xmlns:a16="http://schemas.microsoft.com/office/drawing/2014/main" id="{2D47A760-F901-42DC-AAD5-B6D00CAC8E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7687" y="1475651"/>
            <a:ext cx="4221182" cy="4291717"/>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pic>
        <p:nvPicPr>
          <p:cNvPr id="9" name="Picture 4" descr="Eye - BIOLOGY4ISC">
            <a:extLst>
              <a:ext uri="{FF2B5EF4-FFF2-40B4-BE49-F238E27FC236}">
                <a16:creationId xmlns:a16="http://schemas.microsoft.com/office/drawing/2014/main" id="{0BA1CE42-F97C-48B0-9C0C-93B2EF43A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010" y="1994128"/>
            <a:ext cx="5495232" cy="3615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885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6B20F2"/>
                </a:solidFill>
              </a:rPr>
              <a:t>Wednesday  8 March 2023</a:t>
            </a:r>
            <a:endParaRPr lang="en-US" b="1" dirty="0">
              <a:solidFill>
                <a:srgbClr val="6B20F2"/>
              </a:solidFill>
            </a:endParaRPr>
          </a:p>
        </p:txBody>
      </p:sp>
      <p:sp>
        <p:nvSpPr>
          <p:cNvPr id="3" name="Footer Placeholder 2"/>
          <p:cNvSpPr>
            <a:spLocks noGrp="1"/>
          </p:cNvSpPr>
          <p:nvPr>
            <p:ph type="ftr" sz="quarter" idx="11"/>
          </p:nvPr>
        </p:nvSpPr>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p:txBody>
          <a:bodyPr/>
          <a:lstStyle/>
          <a:p>
            <a:fld id="{4CD77138-ADD4-4AC9-A4F3-FE4B0054F883}" type="slidenum">
              <a:rPr lang="en-US" b="1" smtClean="0">
                <a:solidFill>
                  <a:srgbClr val="6B20F2"/>
                </a:solidFill>
              </a:rPr>
              <a:t>22</a:t>
            </a:fld>
            <a:endParaRPr lang="en-US" b="1">
              <a:solidFill>
                <a:srgbClr val="6B20F2"/>
              </a:solidFill>
            </a:endParaRPr>
          </a:p>
        </p:txBody>
      </p:sp>
      <p:sp>
        <p:nvSpPr>
          <p:cNvPr id="5" name="Rectangle 4"/>
          <p:cNvSpPr/>
          <p:nvPr/>
        </p:nvSpPr>
        <p:spPr>
          <a:xfrm>
            <a:off x="168563" y="1178947"/>
            <a:ext cx="7183582" cy="3970318"/>
          </a:xfrm>
          <a:prstGeom prst="rect">
            <a:avLst/>
          </a:prstGeom>
        </p:spPr>
        <p:txBody>
          <a:bodyPr wrap="square">
            <a:spAutoFit/>
          </a:bodyPr>
          <a:lstStyle/>
          <a:p>
            <a:r>
              <a:rPr lang="en-GB" sz="2800" b="1" i="1" dirty="0">
                <a:solidFill>
                  <a:srgbClr val="0033CC"/>
                </a:solidFill>
                <a:latin typeface="Candara" pitchFamily="34" charset="0"/>
              </a:rPr>
              <a:t>The optic part of the retina </a:t>
            </a:r>
            <a:r>
              <a:rPr lang="en-GB" sz="2800" b="1" i="1" dirty="0">
                <a:latin typeface="Candara" pitchFamily="34" charset="0"/>
              </a:rPr>
              <a:t>terminates anteriorly along </a:t>
            </a:r>
            <a:r>
              <a:rPr lang="en-GB" sz="2800" b="1" i="1" dirty="0">
                <a:solidFill>
                  <a:srgbClr val="0033CC"/>
                </a:solidFill>
                <a:latin typeface="Candara" pitchFamily="34" charset="0"/>
              </a:rPr>
              <a:t>the </a:t>
            </a:r>
            <a:r>
              <a:rPr lang="en-GB" sz="2800" b="1" i="1" dirty="0" err="1">
                <a:solidFill>
                  <a:srgbClr val="0033CC"/>
                </a:solidFill>
                <a:latin typeface="Candara" pitchFamily="34" charset="0"/>
              </a:rPr>
              <a:t>ora</a:t>
            </a:r>
            <a:r>
              <a:rPr lang="en-GB" sz="2800" b="1" i="1" dirty="0">
                <a:solidFill>
                  <a:srgbClr val="0033CC"/>
                </a:solidFill>
                <a:latin typeface="Candara" pitchFamily="34" charset="0"/>
              </a:rPr>
              <a:t> </a:t>
            </a:r>
            <a:r>
              <a:rPr lang="en-GB" sz="2800" b="1" i="1" dirty="0" err="1">
                <a:solidFill>
                  <a:srgbClr val="0033CC"/>
                </a:solidFill>
                <a:latin typeface="Candara" pitchFamily="34" charset="0"/>
              </a:rPr>
              <a:t>serrata</a:t>
            </a:r>
            <a:r>
              <a:rPr lang="en-GB" sz="2800" b="1" i="1" dirty="0">
                <a:solidFill>
                  <a:srgbClr val="0033CC"/>
                </a:solidFill>
                <a:latin typeface="Candara" pitchFamily="34" charset="0"/>
              </a:rPr>
              <a:t> </a:t>
            </a:r>
            <a:r>
              <a:rPr lang="en-GB" sz="2800" b="1" i="1" dirty="0">
                <a:latin typeface="Candara" pitchFamily="34" charset="0"/>
              </a:rPr>
              <a:t>(L. serrated edge), the irregular posterior border of the ciliary body </a:t>
            </a:r>
          </a:p>
          <a:p>
            <a:endParaRPr lang="en-GB" sz="2800" b="1" i="1" dirty="0">
              <a:latin typeface="Candara" pitchFamily="34" charset="0"/>
            </a:endParaRPr>
          </a:p>
          <a:p>
            <a:r>
              <a:rPr lang="en-GB" sz="2800" b="1" i="1" dirty="0">
                <a:latin typeface="Candara" pitchFamily="34" charset="0"/>
              </a:rPr>
              <a:t>Except for the cones and rods of its neural layer, the retina is supplied by </a:t>
            </a:r>
            <a:r>
              <a:rPr lang="en-GB" sz="2800" b="1" i="1" dirty="0">
                <a:solidFill>
                  <a:srgbClr val="FF0000"/>
                </a:solidFill>
                <a:latin typeface="Candara" pitchFamily="34" charset="0"/>
              </a:rPr>
              <a:t>the central retinal artery</a:t>
            </a:r>
            <a:r>
              <a:rPr lang="en-GB" sz="2800" b="1" i="1" dirty="0">
                <a:latin typeface="Candara" pitchFamily="34" charset="0"/>
              </a:rPr>
              <a:t>, a branch of </a:t>
            </a:r>
            <a:r>
              <a:rPr lang="en-GB" sz="2800" b="1" i="1" dirty="0">
                <a:solidFill>
                  <a:srgbClr val="FF0000"/>
                </a:solidFill>
                <a:latin typeface="Candara" pitchFamily="34" charset="0"/>
              </a:rPr>
              <a:t>the ophthalmic artery.</a:t>
            </a:r>
          </a:p>
        </p:txBody>
      </p:sp>
      <p:sp>
        <p:nvSpPr>
          <p:cNvPr id="6" name="Rectangle 5"/>
          <p:cNvSpPr/>
          <p:nvPr/>
        </p:nvSpPr>
        <p:spPr>
          <a:xfrm>
            <a:off x="76200" y="101025"/>
            <a:ext cx="4956613" cy="584775"/>
          </a:xfrm>
          <a:prstGeom prst="rect">
            <a:avLst/>
          </a:prstGeom>
          <a:ln w="57150">
            <a:solidFill>
              <a:srgbClr val="00FF00"/>
            </a:solidFill>
          </a:ln>
        </p:spPr>
        <p:txBody>
          <a:bodyPr wrap="none">
            <a:spAutoFit/>
          </a:bodyPr>
          <a:lstStyle/>
          <a:p>
            <a:r>
              <a:rPr lang="en-GB" sz="3200" b="1" i="1" dirty="0">
                <a:latin typeface="Candara" pitchFamily="34" charset="0"/>
              </a:rPr>
              <a:t>3. INNER LAYER OF EYEBALL</a:t>
            </a:r>
            <a:endParaRPr lang="en-GB" sz="3200" i="1" dirty="0">
              <a:latin typeface="Candara" pitchFamily="34" charset="0"/>
            </a:endParaRPr>
          </a:p>
        </p:txBody>
      </p:sp>
      <p:pic>
        <p:nvPicPr>
          <p:cNvPr id="7" name="Picture 1"/>
          <p:cNvPicPr>
            <a:picLocks noChangeAspect="1" noChangeArrowheads="1"/>
          </p:cNvPicPr>
          <p:nvPr/>
        </p:nvPicPr>
        <p:blipFill>
          <a:blip r:embed="rId2" cstate="print"/>
          <a:srcRect l="59151" t="30208" r="23280" b="28125"/>
          <a:stretch>
            <a:fillRect/>
          </a:stretch>
        </p:blipFill>
        <p:spPr bwMode="auto">
          <a:xfrm>
            <a:off x="7213600" y="211088"/>
            <a:ext cx="4608943" cy="6145262"/>
          </a:xfrm>
          <a:prstGeom prst="rect">
            <a:avLst/>
          </a:prstGeom>
          <a:noFill/>
          <a:ln w="76200">
            <a:solidFill>
              <a:srgbClr val="00FF00"/>
            </a:solidFill>
            <a:miter lim="800000"/>
            <a:headEnd/>
            <a:tailEnd/>
          </a:ln>
        </p:spPr>
      </p:pic>
    </p:spTree>
    <p:extLst>
      <p:ext uri="{BB962C8B-B14F-4D97-AF65-F5344CB8AC3E}">
        <p14:creationId xmlns:p14="http://schemas.microsoft.com/office/powerpoint/2010/main" val="1414308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6B20F2"/>
                </a:solidFill>
              </a:rPr>
              <a:t>Wednesday  8 March 2023</a:t>
            </a:r>
            <a:endParaRPr lang="en-US" b="1">
              <a:solidFill>
                <a:srgbClr val="6B20F2"/>
              </a:solidFill>
            </a:endParaRPr>
          </a:p>
        </p:txBody>
      </p:sp>
      <p:sp>
        <p:nvSpPr>
          <p:cNvPr id="3" name="Footer Placeholder 2"/>
          <p:cNvSpPr>
            <a:spLocks noGrp="1"/>
          </p:cNvSpPr>
          <p:nvPr>
            <p:ph type="ftr" sz="quarter" idx="11"/>
          </p:nvPr>
        </p:nvSpPr>
        <p:spPr>
          <a:xfrm>
            <a:off x="-413328" y="6183023"/>
            <a:ext cx="4114800" cy="365125"/>
          </a:xfrm>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a:xfrm>
            <a:off x="-1099128" y="6508606"/>
            <a:ext cx="2743200" cy="365125"/>
          </a:xfrm>
        </p:spPr>
        <p:txBody>
          <a:bodyPr/>
          <a:lstStyle/>
          <a:p>
            <a:fld id="{4CD77138-ADD4-4AC9-A4F3-FE4B0054F883}" type="slidenum">
              <a:rPr lang="en-US" b="1" smtClean="0">
                <a:solidFill>
                  <a:srgbClr val="6B20F2"/>
                </a:solidFill>
              </a:rPr>
              <a:t>23</a:t>
            </a:fld>
            <a:endParaRPr lang="en-US" b="1">
              <a:solidFill>
                <a:srgbClr val="6B20F2"/>
              </a:solidFill>
            </a:endParaRPr>
          </a:p>
        </p:txBody>
      </p:sp>
      <p:sp>
        <p:nvSpPr>
          <p:cNvPr id="5" name="Rectangle 4"/>
          <p:cNvSpPr/>
          <p:nvPr/>
        </p:nvSpPr>
        <p:spPr>
          <a:xfrm>
            <a:off x="-6220" y="0"/>
            <a:ext cx="12198220" cy="2677656"/>
          </a:xfrm>
          <a:prstGeom prst="rect">
            <a:avLst/>
          </a:prstGeom>
          <a:solidFill>
            <a:schemeClr val="tx2">
              <a:lumMod val="40000"/>
              <a:lumOff val="60000"/>
            </a:schemeClr>
          </a:solidFill>
        </p:spPr>
        <p:txBody>
          <a:bodyPr wrap="square">
            <a:spAutoFit/>
          </a:bodyPr>
          <a:lstStyle/>
          <a:p>
            <a:r>
              <a:rPr lang="en-GB" sz="2800" b="1" i="1" dirty="0">
                <a:solidFill>
                  <a:srgbClr val="0033CC"/>
                </a:solidFill>
                <a:latin typeface="Candara" pitchFamily="34" charset="0"/>
              </a:rPr>
              <a:t>Ophthalmoscopy</a:t>
            </a:r>
          </a:p>
          <a:p>
            <a:r>
              <a:rPr lang="en-GB" sz="2800" b="1" i="1" dirty="0">
                <a:latin typeface="Candara" pitchFamily="34" charset="0"/>
              </a:rPr>
              <a:t>Physicians view the fundus (inner surface of the posterior part) of the eye with an ophthalmoscope.</a:t>
            </a:r>
          </a:p>
          <a:p>
            <a:r>
              <a:rPr lang="en-GB" sz="2800" b="1" i="1" dirty="0">
                <a:latin typeface="Candara" pitchFamily="34" charset="0"/>
              </a:rPr>
              <a:t>The </a:t>
            </a:r>
            <a:r>
              <a:rPr lang="en-GB" sz="2800" b="1" i="1" dirty="0">
                <a:solidFill>
                  <a:srgbClr val="FF0000"/>
                </a:solidFill>
                <a:latin typeface="Candara" pitchFamily="34" charset="0"/>
              </a:rPr>
              <a:t>retinal arteries </a:t>
            </a:r>
            <a:r>
              <a:rPr lang="en-GB" sz="2800" b="1" i="1" dirty="0">
                <a:latin typeface="Candara" pitchFamily="34" charset="0"/>
              </a:rPr>
              <a:t>and </a:t>
            </a:r>
            <a:r>
              <a:rPr lang="en-GB" sz="2800" b="1" i="1" dirty="0">
                <a:solidFill>
                  <a:srgbClr val="0033CC"/>
                </a:solidFill>
                <a:latin typeface="Candara" pitchFamily="34" charset="0"/>
              </a:rPr>
              <a:t>veins</a:t>
            </a:r>
            <a:r>
              <a:rPr lang="en-GB" sz="2800" b="1" i="1" dirty="0">
                <a:latin typeface="Candara" pitchFamily="34" charset="0"/>
              </a:rPr>
              <a:t> radiate over the fundus from the optic disc. The pale, oval optic disc appears on the medial side, with retinal vessels radiating from its center in the ophthalmoscopic view of the retina</a:t>
            </a:r>
          </a:p>
        </p:txBody>
      </p:sp>
      <p:pic>
        <p:nvPicPr>
          <p:cNvPr id="6" name="Picture 2" descr="ÙØªÙØ¬Ø© Ø¨Ø­Ø« Ø§ÙØµÙØ± Ø¹Ù âªOphthalmoscopyâ¬â"/>
          <p:cNvPicPr>
            <a:picLocks noChangeAspect="1" noChangeArrowheads="1"/>
          </p:cNvPicPr>
          <p:nvPr/>
        </p:nvPicPr>
        <p:blipFill>
          <a:blip r:embed="rId2" cstate="print"/>
          <a:srcRect l="6270" t="6681" r="12226" b="14822"/>
          <a:stretch>
            <a:fillRect/>
          </a:stretch>
        </p:blipFill>
        <p:spPr bwMode="auto">
          <a:xfrm>
            <a:off x="6136878" y="2677656"/>
            <a:ext cx="6055122" cy="4050504"/>
          </a:xfrm>
          <a:prstGeom prst="rect">
            <a:avLst/>
          </a:prstGeom>
          <a:noFill/>
          <a:ln w="57150">
            <a:solidFill>
              <a:srgbClr val="00FF00"/>
            </a:solidFill>
          </a:ln>
        </p:spPr>
      </p:pic>
      <p:sp>
        <p:nvSpPr>
          <p:cNvPr id="7" name="Rectangle 6"/>
          <p:cNvSpPr/>
          <p:nvPr/>
        </p:nvSpPr>
        <p:spPr>
          <a:xfrm>
            <a:off x="0" y="2870723"/>
            <a:ext cx="6055122" cy="2677656"/>
          </a:xfrm>
          <a:prstGeom prst="rect">
            <a:avLst/>
          </a:prstGeom>
          <a:solidFill>
            <a:schemeClr val="tx2">
              <a:lumMod val="40000"/>
              <a:lumOff val="60000"/>
            </a:schemeClr>
          </a:solidFill>
        </p:spPr>
        <p:txBody>
          <a:bodyPr wrap="square">
            <a:spAutoFit/>
          </a:bodyPr>
          <a:lstStyle/>
          <a:p>
            <a:r>
              <a:rPr lang="en-GB" sz="2800" b="1" i="1" dirty="0">
                <a:latin typeface="Candara" pitchFamily="34" charset="0"/>
              </a:rPr>
              <a:t>Pulsation of the retinal arteries is usually visible.</a:t>
            </a:r>
          </a:p>
          <a:p>
            <a:r>
              <a:rPr lang="en-GB" sz="2800" b="1" i="1" dirty="0">
                <a:latin typeface="Candara" pitchFamily="34" charset="0"/>
              </a:rPr>
              <a:t> Centrally, at the posterior</a:t>
            </a:r>
          </a:p>
          <a:p>
            <a:r>
              <a:rPr lang="en-GB" sz="2800" b="1" i="1" dirty="0">
                <a:latin typeface="Candara" pitchFamily="34" charset="0"/>
              </a:rPr>
              <a:t>pole of the eyeball, the macula lutea appears darker than the reddish hue of surrounding areas of the retina.</a:t>
            </a:r>
          </a:p>
        </p:txBody>
      </p:sp>
    </p:spTree>
    <p:extLst>
      <p:ext uri="{BB962C8B-B14F-4D97-AF65-F5344CB8AC3E}">
        <p14:creationId xmlns:p14="http://schemas.microsoft.com/office/powerpoint/2010/main" val="2741869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550308"/>
            <a:ext cx="2743200" cy="365125"/>
          </a:xfrm>
        </p:spPr>
        <p:txBody>
          <a:bodyPr/>
          <a:lstStyle/>
          <a:p>
            <a:r>
              <a:rPr lang="en-US" b="1" smtClean="0">
                <a:solidFill>
                  <a:srgbClr val="6B20F2"/>
                </a:solidFill>
              </a:rPr>
              <a:t>Wednesday  8 March 2023</a:t>
            </a:r>
            <a:endParaRPr lang="en-US" b="1" dirty="0">
              <a:solidFill>
                <a:srgbClr val="6B20F2"/>
              </a:solidFill>
            </a:endParaRPr>
          </a:p>
        </p:txBody>
      </p:sp>
      <p:sp>
        <p:nvSpPr>
          <p:cNvPr id="3" name="Footer Placeholder 2"/>
          <p:cNvSpPr>
            <a:spLocks noGrp="1"/>
          </p:cNvSpPr>
          <p:nvPr>
            <p:ph type="ftr" sz="quarter" idx="11"/>
          </p:nvPr>
        </p:nvSpPr>
        <p:spPr>
          <a:xfrm>
            <a:off x="4038600" y="6550308"/>
            <a:ext cx="4114800" cy="365125"/>
          </a:xfrm>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a:xfrm>
            <a:off x="8610600" y="6550308"/>
            <a:ext cx="2743200" cy="365125"/>
          </a:xfrm>
        </p:spPr>
        <p:txBody>
          <a:bodyPr/>
          <a:lstStyle/>
          <a:p>
            <a:fld id="{4CD77138-ADD4-4AC9-A4F3-FE4B0054F883}" type="slidenum">
              <a:rPr lang="en-US" b="1" smtClean="0">
                <a:solidFill>
                  <a:srgbClr val="6B20F2"/>
                </a:solidFill>
              </a:rPr>
              <a:t>24</a:t>
            </a:fld>
            <a:endParaRPr lang="en-US" b="1">
              <a:solidFill>
                <a:srgbClr val="6B20F2"/>
              </a:solidFill>
            </a:endParaRPr>
          </a:p>
        </p:txBody>
      </p:sp>
      <p:sp>
        <p:nvSpPr>
          <p:cNvPr id="5" name="Rectangle 4"/>
          <p:cNvSpPr/>
          <p:nvPr/>
        </p:nvSpPr>
        <p:spPr>
          <a:xfrm>
            <a:off x="0" y="2309"/>
            <a:ext cx="12192000" cy="2000548"/>
          </a:xfrm>
          <a:prstGeom prst="rect">
            <a:avLst/>
          </a:prstGeom>
          <a:solidFill>
            <a:schemeClr val="tx2">
              <a:lumMod val="40000"/>
              <a:lumOff val="60000"/>
            </a:schemeClr>
          </a:solidFill>
        </p:spPr>
        <p:txBody>
          <a:bodyPr wrap="square">
            <a:spAutoFit/>
          </a:bodyPr>
          <a:lstStyle/>
          <a:p>
            <a:r>
              <a:rPr lang="en-GB" sz="2800" b="1" i="1" dirty="0">
                <a:solidFill>
                  <a:srgbClr val="0033CC"/>
                </a:solidFill>
                <a:latin typeface="Candara" pitchFamily="34" charset="0"/>
              </a:rPr>
              <a:t>Detachment of Retina</a:t>
            </a:r>
          </a:p>
          <a:p>
            <a:r>
              <a:rPr lang="en-GB" sz="2400" b="1" i="1" dirty="0">
                <a:latin typeface="Candara" pitchFamily="34" charset="0"/>
              </a:rPr>
              <a:t>The layers of the developing retina are separated in the embryo by an intraretinal space. During the early fetal period, the embryonic layers fuse, obliterating this space. Although the pigment cell layer becomes firmly fixed to the choroid, its attachment to the neural layer is not firm. </a:t>
            </a:r>
          </a:p>
        </p:txBody>
      </p:sp>
      <p:pic>
        <p:nvPicPr>
          <p:cNvPr id="6" name="Picture 2"/>
          <p:cNvPicPr>
            <a:picLocks noChangeAspect="1" noChangeArrowheads="1"/>
          </p:cNvPicPr>
          <p:nvPr/>
        </p:nvPicPr>
        <p:blipFill>
          <a:blip r:embed="rId2" cstate="print"/>
          <a:srcRect/>
          <a:stretch>
            <a:fillRect/>
          </a:stretch>
        </p:blipFill>
        <p:spPr bwMode="auto">
          <a:xfrm>
            <a:off x="7546109" y="2109205"/>
            <a:ext cx="4441104" cy="4441104"/>
          </a:xfrm>
          <a:prstGeom prst="rect">
            <a:avLst/>
          </a:prstGeom>
          <a:noFill/>
          <a:ln w="57150">
            <a:solidFill>
              <a:srgbClr val="00FF00"/>
            </a:solidFill>
            <a:miter lim="800000"/>
            <a:headEnd/>
            <a:tailEnd/>
          </a:ln>
        </p:spPr>
      </p:pic>
      <p:sp>
        <p:nvSpPr>
          <p:cNvPr id="7" name="Rectangle 6"/>
          <p:cNvSpPr/>
          <p:nvPr/>
        </p:nvSpPr>
        <p:spPr>
          <a:xfrm>
            <a:off x="-1" y="2249078"/>
            <a:ext cx="6953539" cy="4154984"/>
          </a:xfrm>
          <a:prstGeom prst="rect">
            <a:avLst/>
          </a:prstGeom>
          <a:solidFill>
            <a:schemeClr val="tx2">
              <a:lumMod val="40000"/>
              <a:lumOff val="60000"/>
            </a:schemeClr>
          </a:solidFill>
        </p:spPr>
        <p:txBody>
          <a:bodyPr wrap="square">
            <a:spAutoFit/>
          </a:bodyPr>
          <a:lstStyle/>
          <a:p>
            <a:r>
              <a:rPr lang="en-GB" sz="2400" b="1" i="1" dirty="0">
                <a:latin typeface="Candara" pitchFamily="34" charset="0"/>
              </a:rPr>
              <a:t>Consequently, detachment of the retina may follow a blow to the eye. </a:t>
            </a:r>
          </a:p>
          <a:p>
            <a:endParaRPr lang="en-GB" sz="2400" b="1" i="1" dirty="0">
              <a:latin typeface="Candara" pitchFamily="34" charset="0"/>
            </a:endParaRPr>
          </a:p>
          <a:p>
            <a:r>
              <a:rPr lang="en-GB" sz="2400" b="1" i="1" dirty="0">
                <a:latin typeface="Candara" pitchFamily="34" charset="0"/>
              </a:rPr>
              <a:t>A detached retina usually results from</a:t>
            </a:r>
          </a:p>
          <a:p>
            <a:r>
              <a:rPr lang="en-GB" sz="2400" b="1" i="1" dirty="0">
                <a:latin typeface="Candara" pitchFamily="34" charset="0"/>
              </a:rPr>
              <a:t>seepage of fluid between the neural and pigmented layers of the retina, perhaps days or even weeks after trauma to the eye.</a:t>
            </a:r>
          </a:p>
          <a:p>
            <a:endParaRPr lang="en-GB" sz="2400" b="1" i="1" dirty="0">
              <a:latin typeface="Candara" pitchFamily="34" charset="0"/>
            </a:endParaRPr>
          </a:p>
          <a:p>
            <a:r>
              <a:rPr lang="en-GB" sz="2400" b="1" i="1" dirty="0">
                <a:latin typeface="Candara" pitchFamily="34" charset="0"/>
              </a:rPr>
              <a:t>People with a retinal detachment may complain of flashes of light or specks floating in front of their eye.</a:t>
            </a:r>
          </a:p>
        </p:txBody>
      </p:sp>
    </p:spTree>
    <p:extLst>
      <p:ext uri="{BB962C8B-B14F-4D97-AF65-F5344CB8AC3E}">
        <p14:creationId xmlns:p14="http://schemas.microsoft.com/office/powerpoint/2010/main" val="2386621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6B20F2"/>
                </a:solidFill>
              </a:rPr>
              <a:t>Wednesday  8 March 2023</a:t>
            </a:r>
            <a:endParaRPr lang="en-US" b="1">
              <a:solidFill>
                <a:srgbClr val="6B20F2"/>
              </a:solidFill>
            </a:endParaRPr>
          </a:p>
        </p:txBody>
      </p:sp>
      <p:sp>
        <p:nvSpPr>
          <p:cNvPr id="3" name="Footer Placeholder 2"/>
          <p:cNvSpPr>
            <a:spLocks noGrp="1"/>
          </p:cNvSpPr>
          <p:nvPr>
            <p:ph type="ftr" sz="quarter" idx="11"/>
          </p:nvPr>
        </p:nvSpPr>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p:txBody>
          <a:bodyPr/>
          <a:lstStyle/>
          <a:p>
            <a:fld id="{4CD77138-ADD4-4AC9-A4F3-FE4B0054F883}" type="slidenum">
              <a:rPr lang="en-US" b="1" smtClean="0">
                <a:solidFill>
                  <a:srgbClr val="6B20F2"/>
                </a:solidFill>
              </a:rPr>
              <a:t>25</a:t>
            </a:fld>
            <a:endParaRPr lang="en-US" b="1">
              <a:solidFill>
                <a:srgbClr val="6B20F2"/>
              </a:solidFill>
            </a:endParaRPr>
          </a:p>
        </p:txBody>
      </p:sp>
      <p:sp>
        <p:nvSpPr>
          <p:cNvPr id="5" name="Rectangle 4"/>
          <p:cNvSpPr/>
          <p:nvPr/>
        </p:nvSpPr>
        <p:spPr>
          <a:xfrm>
            <a:off x="0" y="0"/>
            <a:ext cx="12192000" cy="1938992"/>
          </a:xfrm>
          <a:prstGeom prst="rect">
            <a:avLst/>
          </a:prstGeom>
          <a:solidFill>
            <a:schemeClr val="tx2">
              <a:lumMod val="40000"/>
              <a:lumOff val="60000"/>
            </a:schemeClr>
          </a:solidFill>
        </p:spPr>
        <p:txBody>
          <a:bodyPr wrap="square">
            <a:spAutoFit/>
          </a:bodyPr>
          <a:lstStyle/>
          <a:p>
            <a:r>
              <a:rPr lang="en-GB" sz="3200" b="1" i="1" dirty="0">
                <a:latin typeface="Candara" pitchFamily="34" charset="0"/>
              </a:rPr>
              <a:t>Papilledema</a:t>
            </a:r>
          </a:p>
          <a:p>
            <a:r>
              <a:rPr lang="en-GB" sz="2800" b="1" i="1" dirty="0">
                <a:latin typeface="Candara" pitchFamily="34" charset="0"/>
              </a:rPr>
              <a:t>An </a:t>
            </a:r>
            <a:r>
              <a:rPr lang="en-GB" sz="2800" b="1" i="1" dirty="0">
                <a:solidFill>
                  <a:srgbClr val="C00000"/>
                </a:solidFill>
                <a:latin typeface="Candara" pitchFamily="34" charset="0"/>
              </a:rPr>
              <a:t>increase in CSF pressure </a:t>
            </a:r>
            <a:r>
              <a:rPr lang="en-GB" sz="2800" b="1" i="1" dirty="0">
                <a:latin typeface="Candara" pitchFamily="34" charset="0"/>
              </a:rPr>
              <a:t>slows </a:t>
            </a:r>
            <a:r>
              <a:rPr lang="en-GB" sz="2800" b="1" i="1" dirty="0">
                <a:solidFill>
                  <a:srgbClr val="0033CC"/>
                </a:solidFill>
                <a:latin typeface="Candara" pitchFamily="34" charset="0"/>
              </a:rPr>
              <a:t>venous return </a:t>
            </a:r>
            <a:r>
              <a:rPr lang="en-GB" sz="2800" b="1" i="1" dirty="0">
                <a:latin typeface="Candara" pitchFamily="34" charset="0"/>
              </a:rPr>
              <a:t>from the retina, causing edema of the retina (fluid accumulation). The edema is viewed during ophthalmoscopy as swelling of the </a:t>
            </a:r>
            <a:r>
              <a:rPr lang="en-GB" sz="3200" b="1" i="1" dirty="0">
                <a:latin typeface="Candara" pitchFamily="34" charset="0"/>
              </a:rPr>
              <a:t>optic</a:t>
            </a:r>
            <a:r>
              <a:rPr lang="en-GB" sz="2800" b="1" i="1" dirty="0">
                <a:latin typeface="Candara" pitchFamily="34" charset="0"/>
              </a:rPr>
              <a:t> disc, a condition called papilledema.</a:t>
            </a:r>
          </a:p>
        </p:txBody>
      </p:sp>
      <p:pic>
        <p:nvPicPr>
          <p:cNvPr id="6" name="Picture 2" descr="ÙØªÙØ¬Ø© Ø¨Ø­Ø« Ø§ÙØµÙØ± Ø¹Ù âªPapilledemaâ¬â"/>
          <p:cNvPicPr>
            <a:picLocks noChangeAspect="1" noChangeArrowheads="1"/>
          </p:cNvPicPr>
          <p:nvPr/>
        </p:nvPicPr>
        <p:blipFill>
          <a:blip r:embed="rId2" cstate="print"/>
          <a:srcRect/>
          <a:stretch>
            <a:fillRect/>
          </a:stretch>
        </p:blipFill>
        <p:spPr bwMode="auto">
          <a:xfrm>
            <a:off x="6530109" y="2125542"/>
            <a:ext cx="5392341" cy="4044257"/>
          </a:xfrm>
          <a:prstGeom prst="rect">
            <a:avLst/>
          </a:prstGeom>
          <a:noFill/>
          <a:ln w="57150">
            <a:solidFill>
              <a:srgbClr val="00FF00"/>
            </a:solidFill>
          </a:ln>
        </p:spPr>
      </p:pic>
      <p:pic>
        <p:nvPicPr>
          <p:cNvPr id="7" name="Picture 4" descr="ÙØªÙØ¬Ø© Ø¨Ø­Ø« Ø§ÙØµÙØ± Ø¹Ù âªPapilledemaâ¬â"/>
          <p:cNvPicPr>
            <a:picLocks noChangeAspect="1" noChangeArrowheads="1"/>
          </p:cNvPicPr>
          <p:nvPr/>
        </p:nvPicPr>
        <p:blipFill>
          <a:blip r:embed="rId3" cstate="print"/>
          <a:srcRect/>
          <a:stretch>
            <a:fillRect/>
          </a:stretch>
        </p:blipFill>
        <p:spPr bwMode="auto">
          <a:xfrm>
            <a:off x="337126" y="2125542"/>
            <a:ext cx="4188692" cy="4188692"/>
          </a:xfrm>
          <a:prstGeom prst="rect">
            <a:avLst/>
          </a:prstGeom>
          <a:noFill/>
          <a:ln w="57150">
            <a:solidFill>
              <a:srgbClr val="00FF00"/>
            </a:solidFill>
          </a:ln>
        </p:spPr>
      </p:pic>
    </p:spTree>
    <p:extLst>
      <p:ext uri="{BB962C8B-B14F-4D97-AF65-F5344CB8AC3E}">
        <p14:creationId xmlns:p14="http://schemas.microsoft.com/office/powerpoint/2010/main" val="3122030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6B20F2"/>
                </a:solidFill>
              </a:rPr>
              <a:t>Wednesday  8 March 2023</a:t>
            </a:r>
            <a:endParaRPr lang="en-US" b="1">
              <a:solidFill>
                <a:srgbClr val="6B20F2"/>
              </a:solidFill>
            </a:endParaRPr>
          </a:p>
        </p:txBody>
      </p:sp>
      <p:sp>
        <p:nvSpPr>
          <p:cNvPr id="3" name="Footer Placeholder 2"/>
          <p:cNvSpPr>
            <a:spLocks noGrp="1"/>
          </p:cNvSpPr>
          <p:nvPr>
            <p:ph type="ftr" sz="quarter" idx="11"/>
          </p:nvPr>
        </p:nvSpPr>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p:txBody>
          <a:bodyPr/>
          <a:lstStyle/>
          <a:p>
            <a:fld id="{4CD77138-ADD4-4AC9-A4F3-FE4B0054F883}" type="slidenum">
              <a:rPr lang="en-US" b="1" smtClean="0">
                <a:solidFill>
                  <a:srgbClr val="6B20F2"/>
                </a:solidFill>
              </a:rPr>
              <a:t>26</a:t>
            </a:fld>
            <a:endParaRPr lang="en-US" b="1">
              <a:solidFill>
                <a:srgbClr val="6B20F2"/>
              </a:solidFill>
            </a:endParaRPr>
          </a:p>
        </p:txBody>
      </p:sp>
      <p:sp>
        <p:nvSpPr>
          <p:cNvPr id="5" name="Rectangle 4"/>
          <p:cNvSpPr/>
          <p:nvPr/>
        </p:nvSpPr>
        <p:spPr>
          <a:xfrm>
            <a:off x="228600" y="115669"/>
            <a:ext cx="1546129" cy="646331"/>
          </a:xfrm>
          <a:prstGeom prst="rect">
            <a:avLst/>
          </a:prstGeom>
          <a:ln w="57150">
            <a:solidFill>
              <a:schemeClr val="tx1"/>
            </a:solidFill>
          </a:ln>
        </p:spPr>
        <p:txBody>
          <a:bodyPr wrap="none">
            <a:spAutoFit/>
          </a:bodyPr>
          <a:lstStyle/>
          <a:p>
            <a:r>
              <a:rPr lang="en-GB" sz="3600" b="1" dirty="0">
                <a:solidFill>
                  <a:srgbClr val="FF0000"/>
                </a:solidFill>
              </a:rPr>
              <a:t>Eyeball</a:t>
            </a:r>
            <a:endParaRPr lang="en-GB" sz="3600" dirty="0">
              <a:solidFill>
                <a:srgbClr val="FF0000"/>
              </a:solidFill>
            </a:endParaRPr>
          </a:p>
        </p:txBody>
      </p:sp>
      <p:pic>
        <p:nvPicPr>
          <p:cNvPr id="6" name="Picture 4" descr="ÙØªÙØ¬Ø© Ø¨Ø­Ø« Ø§ÙØµÙØ± Ø¹Ù âªThe choroidâ¬â"/>
          <p:cNvPicPr>
            <a:picLocks noChangeAspect="1" noChangeArrowheads="1"/>
          </p:cNvPicPr>
          <p:nvPr/>
        </p:nvPicPr>
        <p:blipFill>
          <a:blip r:embed="rId2" cstate="print"/>
          <a:srcRect/>
          <a:stretch>
            <a:fillRect/>
          </a:stretch>
        </p:blipFill>
        <p:spPr bwMode="auto">
          <a:xfrm>
            <a:off x="2678545" y="221673"/>
            <a:ext cx="8452045" cy="6134677"/>
          </a:xfrm>
          <a:prstGeom prst="rect">
            <a:avLst/>
          </a:prstGeom>
          <a:noFill/>
          <a:ln w="57150">
            <a:solidFill>
              <a:srgbClr val="00FF00"/>
            </a:solidFill>
          </a:ln>
        </p:spPr>
      </p:pic>
    </p:spTree>
    <p:extLst>
      <p:ext uri="{BB962C8B-B14F-4D97-AF65-F5344CB8AC3E}">
        <p14:creationId xmlns:p14="http://schemas.microsoft.com/office/powerpoint/2010/main" val="2235710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Wednesday  8 March 2023</a:t>
            </a:r>
            <a:endParaRPr lang="en-US"/>
          </a:p>
        </p:txBody>
      </p:sp>
      <p:sp>
        <p:nvSpPr>
          <p:cNvPr id="3" name="Footer Placeholder 2"/>
          <p:cNvSpPr>
            <a:spLocks noGrp="1"/>
          </p:cNvSpPr>
          <p:nvPr>
            <p:ph type="ftr" sz="quarter" idx="11"/>
          </p:nvPr>
        </p:nvSpPr>
        <p:spPr/>
        <p:txBody>
          <a:bodyPr/>
          <a:lstStyle/>
          <a:p>
            <a:r>
              <a:rPr lang="en-US" smtClean="0"/>
              <a:t>Dr. Aiman Al Maathidy</a:t>
            </a:r>
            <a:endParaRPr lang="en-US"/>
          </a:p>
        </p:txBody>
      </p:sp>
      <p:sp>
        <p:nvSpPr>
          <p:cNvPr id="4" name="Slide Number Placeholder 3"/>
          <p:cNvSpPr>
            <a:spLocks noGrp="1"/>
          </p:cNvSpPr>
          <p:nvPr>
            <p:ph type="sldNum" sz="quarter" idx="12"/>
          </p:nvPr>
        </p:nvSpPr>
        <p:spPr/>
        <p:txBody>
          <a:bodyPr/>
          <a:lstStyle/>
          <a:p>
            <a:fld id="{4CD77138-ADD4-4AC9-A4F3-FE4B0054F883}" type="slidenum">
              <a:rPr lang="en-US" smtClean="0"/>
              <a:t>27</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Footer Placeholder 4"/>
          <p:cNvSpPr txBox="1">
            <a:spLocks/>
          </p:cNvSpPr>
          <p:nvPr/>
        </p:nvSpPr>
        <p:spPr>
          <a:xfrm>
            <a:off x="5071133" y="120073"/>
            <a:ext cx="4989576" cy="5334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i="1" dirty="0">
                <a:solidFill>
                  <a:srgbClr val="FF0000"/>
                </a:solidFill>
                <a:latin typeface="Candara" panose="020E0502030303020204" pitchFamily="34" charset="0"/>
              </a:rPr>
              <a:t>Dr. Aiman Qais Afar</a:t>
            </a:r>
          </a:p>
        </p:txBody>
      </p:sp>
      <p:sp>
        <p:nvSpPr>
          <p:cNvPr id="7" name="Date Placeholder 3"/>
          <p:cNvSpPr txBox="1">
            <a:spLocks/>
          </p:cNvSpPr>
          <p:nvPr/>
        </p:nvSpPr>
        <p:spPr>
          <a:xfrm>
            <a:off x="5205060" y="773546"/>
            <a:ext cx="60563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i="1" dirty="0" smtClean="0">
                <a:solidFill>
                  <a:srgbClr val="FF0000"/>
                </a:solidFill>
                <a:latin typeface="Candara" pitchFamily="34" charset="0"/>
              </a:rPr>
              <a:t>Wednesday 8 </a:t>
            </a:r>
            <a:r>
              <a:rPr lang="en-US" sz="4000" b="1" i="1" dirty="0">
                <a:solidFill>
                  <a:srgbClr val="FF0000"/>
                </a:solidFill>
                <a:latin typeface="Candara" pitchFamily="34" charset="0"/>
              </a:rPr>
              <a:t>March </a:t>
            </a:r>
            <a:r>
              <a:rPr lang="en-US" sz="4000" b="1" i="1" dirty="0" smtClean="0">
                <a:solidFill>
                  <a:srgbClr val="FF0000"/>
                </a:solidFill>
                <a:latin typeface="Candara" pitchFamily="34" charset="0"/>
              </a:rPr>
              <a:t>2023</a:t>
            </a:r>
            <a:endParaRPr lang="en-US" sz="4000" b="1" i="1" dirty="0">
              <a:solidFill>
                <a:srgbClr val="FF0000"/>
              </a:solidFill>
              <a:latin typeface="Candara" pitchFamily="34" charset="0"/>
            </a:endParaRPr>
          </a:p>
        </p:txBody>
      </p:sp>
    </p:spTree>
    <p:extLst>
      <p:ext uri="{BB962C8B-B14F-4D97-AF65-F5344CB8AC3E}">
        <p14:creationId xmlns:p14="http://schemas.microsoft.com/office/powerpoint/2010/main" val="2235748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6B20F2"/>
                </a:solidFill>
              </a:rPr>
              <a:t>Wednesday  8 March 2023</a:t>
            </a:r>
            <a:endParaRPr lang="en-US" b="1">
              <a:solidFill>
                <a:srgbClr val="6B20F2"/>
              </a:solidFill>
            </a:endParaRPr>
          </a:p>
        </p:txBody>
      </p:sp>
      <p:sp>
        <p:nvSpPr>
          <p:cNvPr id="3" name="Footer Placeholder 2"/>
          <p:cNvSpPr>
            <a:spLocks noGrp="1"/>
          </p:cNvSpPr>
          <p:nvPr>
            <p:ph type="ftr" sz="quarter" idx="11"/>
          </p:nvPr>
        </p:nvSpPr>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p:txBody>
          <a:bodyPr/>
          <a:lstStyle/>
          <a:p>
            <a:fld id="{4CD77138-ADD4-4AC9-A4F3-FE4B0054F883}" type="slidenum">
              <a:rPr lang="en-US" b="1" smtClean="0">
                <a:solidFill>
                  <a:srgbClr val="6B20F2"/>
                </a:solidFill>
              </a:rPr>
              <a:t>3</a:t>
            </a:fld>
            <a:endParaRPr lang="en-US" b="1">
              <a:solidFill>
                <a:srgbClr val="6B20F2"/>
              </a:solidFill>
            </a:endParaRPr>
          </a:p>
        </p:txBody>
      </p:sp>
      <p:pic>
        <p:nvPicPr>
          <p:cNvPr id="5" name="Picture 4" descr="ÙØªÙØ¬Ø© Ø¨Ø­Ø« Ø§ÙØµÙØ± Ø¹Ù âªTenon capsuleâ¬â"/>
          <p:cNvPicPr>
            <a:picLocks noChangeAspect="1" noChangeArrowheads="1"/>
          </p:cNvPicPr>
          <p:nvPr/>
        </p:nvPicPr>
        <p:blipFill>
          <a:blip r:embed="rId2" cstate="print"/>
          <a:srcRect/>
          <a:stretch>
            <a:fillRect/>
          </a:stretch>
        </p:blipFill>
        <p:spPr bwMode="auto">
          <a:xfrm>
            <a:off x="4162589" y="1893455"/>
            <a:ext cx="7761556" cy="4462895"/>
          </a:xfrm>
          <a:prstGeom prst="rect">
            <a:avLst/>
          </a:prstGeom>
          <a:noFill/>
          <a:ln w="57150">
            <a:solidFill>
              <a:srgbClr val="00FF00"/>
            </a:solidFill>
          </a:ln>
        </p:spPr>
      </p:pic>
      <p:sp>
        <p:nvSpPr>
          <p:cNvPr id="6" name="Rectangle 5"/>
          <p:cNvSpPr/>
          <p:nvPr/>
        </p:nvSpPr>
        <p:spPr>
          <a:xfrm>
            <a:off x="69273" y="628003"/>
            <a:ext cx="11854872" cy="954107"/>
          </a:xfrm>
          <a:prstGeom prst="rect">
            <a:avLst/>
          </a:prstGeom>
        </p:spPr>
        <p:txBody>
          <a:bodyPr wrap="square">
            <a:spAutoFit/>
          </a:bodyPr>
          <a:lstStyle/>
          <a:p>
            <a:r>
              <a:rPr lang="en-GB" sz="2800" b="1" i="1" dirty="0">
                <a:latin typeface="Candara" pitchFamily="34" charset="0"/>
              </a:rPr>
              <a:t>The eyeball proper has </a:t>
            </a:r>
            <a:r>
              <a:rPr lang="en-GB" sz="2800" b="1" i="1" dirty="0">
                <a:solidFill>
                  <a:srgbClr val="FF0000"/>
                </a:solidFill>
                <a:latin typeface="Candara" pitchFamily="34" charset="0"/>
              </a:rPr>
              <a:t>three layers</a:t>
            </a:r>
            <a:r>
              <a:rPr lang="en-GB" sz="2800" b="1" i="1" dirty="0">
                <a:latin typeface="Candara" pitchFamily="34" charset="0"/>
              </a:rPr>
              <a:t>; however, there is an additional connective tissue layer that surrounds the eyeball, supporting it within the orbit. </a:t>
            </a:r>
          </a:p>
        </p:txBody>
      </p:sp>
      <p:sp>
        <p:nvSpPr>
          <p:cNvPr id="7" name="Rectangle 6"/>
          <p:cNvSpPr/>
          <p:nvPr/>
        </p:nvSpPr>
        <p:spPr>
          <a:xfrm>
            <a:off x="221673" y="115669"/>
            <a:ext cx="1268296" cy="523220"/>
          </a:xfrm>
          <a:prstGeom prst="rect">
            <a:avLst/>
          </a:prstGeom>
          <a:ln w="57150">
            <a:solidFill>
              <a:schemeClr val="tx1"/>
            </a:solidFill>
          </a:ln>
        </p:spPr>
        <p:txBody>
          <a:bodyPr wrap="none">
            <a:spAutoFit/>
          </a:bodyPr>
          <a:lstStyle/>
          <a:p>
            <a:r>
              <a:rPr lang="en-GB" sz="2800" b="1" i="1" dirty="0">
                <a:solidFill>
                  <a:srgbClr val="FF0000"/>
                </a:solidFill>
                <a:latin typeface="Candara" pitchFamily="34" charset="0"/>
              </a:rPr>
              <a:t>Eyeball</a:t>
            </a:r>
            <a:endParaRPr lang="en-GB" sz="2800" i="1" dirty="0">
              <a:solidFill>
                <a:srgbClr val="FF0000"/>
              </a:solidFill>
              <a:latin typeface="Candara" pitchFamily="34" charset="0"/>
            </a:endParaRPr>
          </a:p>
        </p:txBody>
      </p:sp>
      <p:sp>
        <p:nvSpPr>
          <p:cNvPr id="8" name="TextBox 7">
            <a:extLst>
              <a:ext uri="{FF2B5EF4-FFF2-40B4-BE49-F238E27FC236}">
                <a16:creationId xmlns:a16="http://schemas.microsoft.com/office/drawing/2014/main" id="{53B3DE07-0B74-4864-B17C-032F067A54C7}"/>
              </a:ext>
            </a:extLst>
          </p:cNvPr>
          <p:cNvSpPr txBox="1"/>
          <p:nvPr/>
        </p:nvSpPr>
        <p:spPr>
          <a:xfrm>
            <a:off x="221673" y="2094444"/>
            <a:ext cx="3801918" cy="3970318"/>
          </a:xfrm>
          <a:prstGeom prst="rect">
            <a:avLst/>
          </a:prstGeom>
          <a:noFill/>
        </p:spPr>
        <p:txBody>
          <a:bodyPr wrap="square">
            <a:spAutoFit/>
          </a:bodyPr>
          <a:lstStyle/>
          <a:p>
            <a:r>
              <a:rPr lang="en-GB" sz="2800" b="1" i="1" dirty="0">
                <a:latin typeface="Candara" pitchFamily="34" charset="0"/>
              </a:rPr>
              <a:t>The connective tissue layer is composed posteriorly of </a:t>
            </a:r>
            <a:r>
              <a:rPr lang="en-GB" sz="2800" b="1" i="1" dirty="0">
                <a:solidFill>
                  <a:srgbClr val="0033CC"/>
                </a:solidFill>
                <a:latin typeface="Candara" pitchFamily="34" charset="0"/>
              </a:rPr>
              <a:t>the fascial sheath of the eyeball</a:t>
            </a:r>
            <a:r>
              <a:rPr lang="en-GB" sz="2800" b="1" i="1" dirty="0">
                <a:latin typeface="Candara" pitchFamily="34" charset="0"/>
              </a:rPr>
              <a:t> </a:t>
            </a:r>
            <a:r>
              <a:rPr lang="en-GB" sz="2800" b="1" i="1" dirty="0">
                <a:solidFill>
                  <a:srgbClr val="C00000"/>
                </a:solidFill>
                <a:latin typeface="Candara" pitchFamily="34" charset="0"/>
              </a:rPr>
              <a:t>(bulbar fascia or Tenon capsule), </a:t>
            </a:r>
            <a:r>
              <a:rPr lang="en-GB" sz="2800" b="1" i="1" dirty="0">
                <a:latin typeface="Candara" pitchFamily="34" charset="0"/>
              </a:rPr>
              <a:t>which forms the actual socket for the eyeball, </a:t>
            </a:r>
            <a:r>
              <a:rPr lang="en-GB" sz="2800" b="1" i="1" dirty="0">
                <a:solidFill>
                  <a:srgbClr val="0033CC"/>
                </a:solidFill>
                <a:latin typeface="Candara" pitchFamily="34" charset="0"/>
              </a:rPr>
              <a:t>and anteriorly </a:t>
            </a:r>
            <a:r>
              <a:rPr lang="en-GB" sz="2800" b="1" i="1" dirty="0">
                <a:latin typeface="Candara" pitchFamily="34" charset="0"/>
              </a:rPr>
              <a:t>of </a:t>
            </a:r>
            <a:r>
              <a:rPr lang="en-GB" sz="2800" b="1" i="1" dirty="0">
                <a:solidFill>
                  <a:srgbClr val="C00000"/>
                </a:solidFill>
                <a:latin typeface="Candara" pitchFamily="34" charset="0"/>
              </a:rPr>
              <a:t>bulbar conjunctiva</a:t>
            </a:r>
          </a:p>
        </p:txBody>
      </p:sp>
    </p:spTree>
    <p:extLst>
      <p:ext uri="{BB962C8B-B14F-4D97-AF65-F5344CB8AC3E}">
        <p14:creationId xmlns:p14="http://schemas.microsoft.com/office/powerpoint/2010/main" val="1395373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FF0000"/>
                </a:solidFill>
              </a:rPr>
              <a:t>Wednesday  8 March 2023</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b="1" smtClean="0">
                <a:solidFill>
                  <a:srgbClr val="FF0000"/>
                </a:solidFill>
              </a:rPr>
              <a:t>Dr. Aiman Al Maathidy</a:t>
            </a:r>
            <a:endParaRPr lang="en-US" b="1">
              <a:solidFill>
                <a:srgbClr val="FF0000"/>
              </a:solidFill>
            </a:endParaRPr>
          </a:p>
        </p:txBody>
      </p:sp>
      <p:sp>
        <p:nvSpPr>
          <p:cNvPr id="4" name="Slide Number Placeholder 3"/>
          <p:cNvSpPr>
            <a:spLocks noGrp="1"/>
          </p:cNvSpPr>
          <p:nvPr>
            <p:ph type="sldNum" sz="quarter" idx="12"/>
          </p:nvPr>
        </p:nvSpPr>
        <p:spPr/>
        <p:txBody>
          <a:bodyPr/>
          <a:lstStyle/>
          <a:p>
            <a:fld id="{4CD77138-ADD4-4AC9-A4F3-FE4B0054F883}" type="slidenum">
              <a:rPr lang="en-US" b="1" smtClean="0">
                <a:solidFill>
                  <a:srgbClr val="FF0000"/>
                </a:solidFill>
              </a:rPr>
              <a:t>4</a:t>
            </a:fld>
            <a:endParaRPr lang="en-US" b="1">
              <a:solidFill>
                <a:srgbClr val="FF0000"/>
              </a:solidFill>
            </a:endParaRPr>
          </a:p>
        </p:txBody>
      </p:sp>
      <p:sp>
        <p:nvSpPr>
          <p:cNvPr id="7" name="Rectangle 6"/>
          <p:cNvSpPr/>
          <p:nvPr/>
        </p:nvSpPr>
        <p:spPr>
          <a:xfrm>
            <a:off x="228599" y="115669"/>
            <a:ext cx="1572491" cy="584775"/>
          </a:xfrm>
          <a:prstGeom prst="rect">
            <a:avLst/>
          </a:prstGeom>
          <a:ln w="57150">
            <a:solidFill>
              <a:schemeClr val="tx1"/>
            </a:solidFill>
          </a:ln>
        </p:spPr>
        <p:txBody>
          <a:bodyPr wrap="square">
            <a:spAutoFit/>
          </a:bodyPr>
          <a:lstStyle/>
          <a:p>
            <a:r>
              <a:rPr lang="en-GB" sz="3200" b="1" i="1" dirty="0">
                <a:solidFill>
                  <a:srgbClr val="FF0000"/>
                </a:solidFill>
                <a:latin typeface="Candara" pitchFamily="34" charset="0"/>
              </a:rPr>
              <a:t>Eyeball</a:t>
            </a:r>
            <a:endParaRPr lang="en-GB" sz="3200" i="1" dirty="0">
              <a:solidFill>
                <a:srgbClr val="FF0000"/>
              </a:solidFill>
              <a:latin typeface="Candara" pitchFamily="34" charset="0"/>
            </a:endParaRPr>
          </a:p>
        </p:txBody>
      </p:sp>
      <p:sp>
        <p:nvSpPr>
          <p:cNvPr id="8" name="Rectangle 7"/>
          <p:cNvSpPr/>
          <p:nvPr/>
        </p:nvSpPr>
        <p:spPr>
          <a:xfrm>
            <a:off x="77755" y="693289"/>
            <a:ext cx="12031118" cy="1938992"/>
          </a:xfrm>
          <a:prstGeom prst="rect">
            <a:avLst/>
          </a:prstGeom>
        </p:spPr>
        <p:txBody>
          <a:bodyPr wrap="square">
            <a:spAutoFit/>
          </a:bodyPr>
          <a:lstStyle/>
          <a:p>
            <a:r>
              <a:rPr lang="en-GB" sz="2400" b="1" i="1" dirty="0">
                <a:latin typeface="Candara" pitchFamily="34" charset="0"/>
              </a:rPr>
              <a:t>The fascial sheath is the most substantial portion of the suspensory apparatus.</a:t>
            </a:r>
          </a:p>
          <a:p>
            <a:endParaRPr lang="en-GB" sz="2400" b="1" i="1" dirty="0">
              <a:latin typeface="Candara" pitchFamily="34" charset="0"/>
            </a:endParaRPr>
          </a:p>
          <a:p>
            <a:r>
              <a:rPr lang="en-GB" sz="2400" b="1" i="1" dirty="0">
                <a:latin typeface="Candara" pitchFamily="34" charset="0"/>
              </a:rPr>
              <a:t> A very loose connective tissue layer, </a:t>
            </a:r>
            <a:r>
              <a:rPr lang="en-GB" sz="2400" b="1" i="1" dirty="0">
                <a:solidFill>
                  <a:srgbClr val="C00000"/>
                </a:solidFill>
                <a:latin typeface="Candara" pitchFamily="34" charset="0"/>
              </a:rPr>
              <a:t>the episcleral space (a potential space), </a:t>
            </a:r>
            <a:r>
              <a:rPr lang="en-GB" sz="2400" b="1" i="1" dirty="0">
                <a:latin typeface="Candara" pitchFamily="34" charset="0"/>
              </a:rPr>
              <a:t>lies between the fascial sheath and the outer layer of the eyeball, </a:t>
            </a:r>
            <a:r>
              <a:rPr lang="en-GB" sz="2400" b="1" i="1" dirty="0" smtClean="0">
                <a:latin typeface="Candara" pitchFamily="34" charset="0"/>
              </a:rPr>
              <a:t>facilitating movements </a:t>
            </a:r>
            <a:r>
              <a:rPr lang="en-GB" sz="2400" b="1" i="1" dirty="0">
                <a:latin typeface="Candara" pitchFamily="34" charset="0"/>
              </a:rPr>
              <a:t>of the eyeball within the fascial </a:t>
            </a:r>
            <a:r>
              <a:rPr lang="en-GB" sz="2400" b="1" i="1" dirty="0" smtClean="0">
                <a:latin typeface="Candara" pitchFamily="34" charset="0"/>
              </a:rPr>
              <a:t>sheath </a:t>
            </a:r>
            <a:r>
              <a:rPr lang="en-GB" sz="2400" b="1" i="1" dirty="0" smtClean="0">
                <a:solidFill>
                  <a:srgbClr val="FF0000"/>
                </a:solidFill>
                <a:latin typeface="Candara" pitchFamily="34" charset="0"/>
              </a:rPr>
              <a:t>(Tenon space).</a:t>
            </a:r>
            <a:endParaRPr lang="en-GB" sz="2400" b="1" i="1" dirty="0">
              <a:solidFill>
                <a:srgbClr val="FF0000"/>
              </a:solidFill>
              <a:latin typeface="Candara" pitchFamily="34" charset="0"/>
            </a:endParaRPr>
          </a:p>
        </p:txBody>
      </p:sp>
      <p:sp>
        <p:nvSpPr>
          <p:cNvPr id="9" name="Rectangle 8"/>
          <p:cNvSpPr/>
          <p:nvPr/>
        </p:nvSpPr>
        <p:spPr>
          <a:xfrm>
            <a:off x="77755" y="2786155"/>
            <a:ext cx="5454073" cy="3416320"/>
          </a:xfrm>
          <a:prstGeom prst="rect">
            <a:avLst/>
          </a:prstGeom>
        </p:spPr>
        <p:txBody>
          <a:bodyPr wrap="square">
            <a:spAutoFit/>
          </a:bodyPr>
          <a:lstStyle/>
          <a:p>
            <a:r>
              <a:rPr lang="en-GB" sz="2400" b="1" i="1" dirty="0">
                <a:solidFill>
                  <a:srgbClr val="7030A0"/>
                </a:solidFill>
                <a:latin typeface="Candara" pitchFamily="34" charset="0"/>
              </a:rPr>
              <a:t>The three layers of the eyeball are the:</a:t>
            </a:r>
          </a:p>
          <a:p>
            <a:endParaRPr lang="en-GB" sz="2400" b="1" i="1" dirty="0">
              <a:solidFill>
                <a:srgbClr val="7030A0"/>
              </a:solidFill>
              <a:latin typeface="Candara" pitchFamily="34" charset="0"/>
            </a:endParaRPr>
          </a:p>
          <a:p>
            <a:r>
              <a:rPr lang="en-GB" sz="2400" b="1" i="1" dirty="0" smtClean="0">
                <a:solidFill>
                  <a:srgbClr val="0033CC"/>
                </a:solidFill>
                <a:latin typeface="Candara" pitchFamily="34" charset="0"/>
              </a:rPr>
              <a:t>1. Fibrous </a:t>
            </a:r>
            <a:r>
              <a:rPr lang="en-GB" sz="2400" b="1" i="1" dirty="0">
                <a:solidFill>
                  <a:srgbClr val="0033CC"/>
                </a:solidFill>
                <a:latin typeface="Candara" pitchFamily="34" charset="0"/>
              </a:rPr>
              <a:t>layer </a:t>
            </a:r>
            <a:r>
              <a:rPr lang="en-GB" sz="2400" b="1" i="1" dirty="0">
                <a:latin typeface="Candara" pitchFamily="34" charset="0"/>
              </a:rPr>
              <a:t>(outer coat), consisting of the </a:t>
            </a:r>
            <a:r>
              <a:rPr lang="en-GB" sz="2400" b="1" i="1" dirty="0">
                <a:solidFill>
                  <a:srgbClr val="FF0000"/>
                </a:solidFill>
                <a:latin typeface="Candara" pitchFamily="34" charset="0"/>
              </a:rPr>
              <a:t>sclera </a:t>
            </a:r>
            <a:r>
              <a:rPr lang="en-GB" sz="2400" b="1" i="1" dirty="0">
                <a:latin typeface="Candara" pitchFamily="34" charset="0"/>
              </a:rPr>
              <a:t>and </a:t>
            </a:r>
            <a:r>
              <a:rPr lang="en-GB" sz="2400" b="1" i="1" dirty="0">
                <a:solidFill>
                  <a:srgbClr val="FF0000"/>
                </a:solidFill>
                <a:latin typeface="Candara" pitchFamily="34" charset="0"/>
              </a:rPr>
              <a:t>cornea</a:t>
            </a:r>
          </a:p>
          <a:p>
            <a:r>
              <a:rPr lang="en-GB" sz="2400" b="1" i="1" dirty="0">
                <a:solidFill>
                  <a:srgbClr val="6B20F2"/>
                </a:solidFill>
                <a:latin typeface="Candara" pitchFamily="34" charset="0"/>
              </a:rPr>
              <a:t>2. </a:t>
            </a:r>
            <a:r>
              <a:rPr lang="en-GB" sz="2400" b="1" i="1" dirty="0">
                <a:solidFill>
                  <a:srgbClr val="0033CC"/>
                </a:solidFill>
                <a:latin typeface="Candara" pitchFamily="34" charset="0"/>
              </a:rPr>
              <a:t>Vascular layer </a:t>
            </a:r>
            <a:r>
              <a:rPr lang="en-GB" sz="2400" b="1" i="1" dirty="0">
                <a:latin typeface="Candara" pitchFamily="34" charset="0"/>
              </a:rPr>
              <a:t>(middle coat), consisting of </a:t>
            </a:r>
            <a:r>
              <a:rPr lang="en-GB" sz="2400" b="1" i="1" dirty="0">
                <a:solidFill>
                  <a:srgbClr val="FF0000"/>
                </a:solidFill>
                <a:latin typeface="Candara" pitchFamily="34" charset="0"/>
              </a:rPr>
              <a:t>the choroid, ciliary body</a:t>
            </a:r>
            <a:r>
              <a:rPr lang="en-GB" sz="2400" b="1" i="1" dirty="0">
                <a:latin typeface="Candara" pitchFamily="34" charset="0"/>
              </a:rPr>
              <a:t>, and </a:t>
            </a:r>
            <a:r>
              <a:rPr lang="en-GB" sz="2400" b="1" i="1" dirty="0">
                <a:solidFill>
                  <a:srgbClr val="FF0000"/>
                </a:solidFill>
                <a:latin typeface="Candara" pitchFamily="34" charset="0"/>
              </a:rPr>
              <a:t>iris</a:t>
            </a:r>
          </a:p>
          <a:p>
            <a:r>
              <a:rPr lang="en-GB" sz="2400" b="1" i="1" dirty="0">
                <a:solidFill>
                  <a:srgbClr val="6B20F2"/>
                </a:solidFill>
                <a:latin typeface="Candara" pitchFamily="34" charset="0"/>
              </a:rPr>
              <a:t>3. Inner </a:t>
            </a:r>
            <a:r>
              <a:rPr lang="en-GB" sz="2400" b="1" i="1" dirty="0">
                <a:solidFill>
                  <a:srgbClr val="0033CC"/>
                </a:solidFill>
                <a:latin typeface="Candara" pitchFamily="34" charset="0"/>
              </a:rPr>
              <a:t>layer </a:t>
            </a:r>
            <a:r>
              <a:rPr lang="en-GB" sz="2400" b="1" i="1" dirty="0">
                <a:latin typeface="Candara" pitchFamily="34" charset="0"/>
              </a:rPr>
              <a:t>(inner coat), consisting of </a:t>
            </a:r>
            <a:r>
              <a:rPr lang="en-GB" sz="2400" b="1" i="1" dirty="0">
                <a:solidFill>
                  <a:srgbClr val="FF0000"/>
                </a:solidFill>
                <a:latin typeface="Candara" pitchFamily="34" charset="0"/>
              </a:rPr>
              <a:t>the retina, </a:t>
            </a:r>
            <a:r>
              <a:rPr lang="en-GB" sz="2400" b="1" i="1" dirty="0">
                <a:latin typeface="Candara" pitchFamily="34" charset="0"/>
              </a:rPr>
              <a:t>which has both optic and nonvisual parts</a:t>
            </a:r>
          </a:p>
        </p:txBody>
      </p:sp>
      <p:pic>
        <p:nvPicPr>
          <p:cNvPr id="10" name="Picture 2" descr="ÙØªÙØ¬Ø© Ø¨Ø­Ø« Ø§ÙØµÙØ± Ø¹Ù âªThe three layers of the eyeballâ¬â"/>
          <p:cNvPicPr>
            <a:picLocks noChangeAspect="1" noChangeArrowheads="1"/>
          </p:cNvPicPr>
          <p:nvPr/>
        </p:nvPicPr>
        <p:blipFill>
          <a:blip r:embed="rId2" cstate="print"/>
          <a:srcRect l="6203"/>
          <a:stretch>
            <a:fillRect/>
          </a:stretch>
        </p:blipFill>
        <p:spPr bwMode="auto">
          <a:xfrm>
            <a:off x="5682673" y="3050781"/>
            <a:ext cx="6341152" cy="3299114"/>
          </a:xfrm>
          <a:prstGeom prst="rect">
            <a:avLst/>
          </a:prstGeom>
          <a:noFill/>
          <a:ln w="57150">
            <a:solidFill>
              <a:srgbClr val="00FF00"/>
            </a:solidFill>
          </a:ln>
        </p:spPr>
      </p:pic>
    </p:spTree>
    <p:extLst>
      <p:ext uri="{BB962C8B-B14F-4D97-AF65-F5344CB8AC3E}">
        <p14:creationId xmlns:p14="http://schemas.microsoft.com/office/powerpoint/2010/main" val="2340676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6B20F2"/>
                </a:solidFill>
              </a:rPr>
              <a:t>Wednesday  8 March 2023</a:t>
            </a:r>
            <a:endParaRPr lang="en-US" b="1">
              <a:solidFill>
                <a:srgbClr val="6B20F2"/>
              </a:solidFill>
            </a:endParaRPr>
          </a:p>
        </p:txBody>
      </p:sp>
      <p:sp>
        <p:nvSpPr>
          <p:cNvPr id="3" name="Footer Placeholder 2"/>
          <p:cNvSpPr>
            <a:spLocks noGrp="1"/>
          </p:cNvSpPr>
          <p:nvPr>
            <p:ph type="ftr" sz="quarter" idx="11"/>
          </p:nvPr>
        </p:nvSpPr>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p:txBody>
          <a:bodyPr/>
          <a:lstStyle/>
          <a:p>
            <a:fld id="{4CD77138-ADD4-4AC9-A4F3-FE4B0054F883}" type="slidenum">
              <a:rPr lang="en-US" b="1" smtClean="0">
                <a:solidFill>
                  <a:srgbClr val="6B20F2"/>
                </a:solidFill>
              </a:rPr>
              <a:t>5</a:t>
            </a:fld>
            <a:endParaRPr lang="en-US" b="1">
              <a:solidFill>
                <a:srgbClr val="6B20F2"/>
              </a:solidFill>
            </a:endParaRPr>
          </a:p>
        </p:txBody>
      </p:sp>
      <p:sp>
        <p:nvSpPr>
          <p:cNvPr id="5" name="Rectangle 4"/>
          <p:cNvSpPr/>
          <p:nvPr/>
        </p:nvSpPr>
        <p:spPr>
          <a:xfrm>
            <a:off x="228600" y="115669"/>
            <a:ext cx="1268296" cy="523220"/>
          </a:xfrm>
          <a:prstGeom prst="rect">
            <a:avLst/>
          </a:prstGeom>
          <a:ln w="57150">
            <a:solidFill>
              <a:schemeClr val="tx1"/>
            </a:solidFill>
          </a:ln>
        </p:spPr>
        <p:txBody>
          <a:bodyPr wrap="none">
            <a:spAutoFit/>
          </a:bodyPr>
          <a:lstStyle/>
          <a:p>
            <a:r>
              <a:rPr lang="en-GB" sz="2800" b="1" i="1" dirty="0">
                <a:solidFill>
                  <a:srgbClr val="FF0000"/>
                </a:solidFill>
                <a:latin typeface="Candara" pitchFamily="34" charset="0"/>
              </a:rPr>
              <a:t>Eyeball</a:t>
            </a:r>
            <a:endParaRPr lang="en-GB" sz="2800" i="1" dirty="0">
              <a:solidFill>
                <a:srgbClr val="FF0000"/>
              </a:solidFill>
              <a:latin typeface="Candara" pitchFamily="34" charset="0"/>
            </a:endParaRPr>
          </a:p>
        </p:txBody>
      </p:sp>
      <p:sp>
        <p:nvSpPr>
          <p:cNvPr id="6" name="Rectangle 5"/>
          <p:cNvSpPr/>
          <p:nvPr/>
        </p:nvSpPr>
        <p:spPr>
          <a:xfrm>
            <a:off x="2165476" y="137805"/>
            <a:ext cx="4694940" cy="523220"/>
          </a:xfrm>
          <a:prstGeom prst="rect">
            <a:avLst/>
          </a:prstGeom>
          <a:ln w="57150">
            <a:solidFill>
              <a:srgbClr val="00FF00"/>
            </a:solidFill>
          </a:ln>
        </p:spPr>
        <p:txBody>
          <a:bodyPr wrap="none">
            <a:spAutoFit/>
          </a:bodyPr>
          <a:lstStyle/>
          <a:p>
            <a:r>
              <a:rPr lang="en-GB" sz="2800" b="1" i="1" dirty="0">
                <a:solidFill>
                  <a:srgbClr val="0033CC"/>
                </a:solidFill>
                <a:latin typeface="Candara" pitchFamily="34" charset="0"/>
              </a:rPr>
              <a:t>1. FIBROUS LAYER OF EYEBALL</a:t>
            </a:r>
            <a:endParaRPr lang="en-GB" sz="2800" i="1" dirty="0">
              <a:solidFill>
                <a:srgbClr val="0033CC"/>
              </a:solidFill>
              <a:latin typeface="Candara" pitchFamily="34" charset="0"/>
            </a:endParaRPr>
          </a:p>
        </p:txBody>
      </p:sp>
      <p:sp>
        <p:nvSpPr>
          <p:cNvPr id="7" name="Rectangle 6"/>
          <p:cNvSpPr/>
          <p:nvPr/>
        </p:nvSpPr>
        <p:spPr>
          <a:xfrm>
            <a:off x="82419" y="732194"/>
            <a:ext cx="11971035" cy="1569660"/>
          </a:xfrm>
          <a:prstGeom prst="rect">
            <a:avLst/>
          </a:prstGeom>
        </p:spPr>
        <p:txBody>
          <a:bodyPr wrap="square">
            <a:spAutoFit/>
          </a:bodyPr>
          <a:lstStyle/>
          <a:p>
            <a:r>
              <a:rPr lang="en-GB" sz="2400" b="1" i="1" dirty="0">
                <a:latin typeface="Candara" pitchFamily="34" charset="0"/>
              </a:rPr>
              <a:t>The fibrous layer of the eyeball is the external fibrous skeleton of the eyeball, providing shape and resistance. </a:t>
            </a:r>
            <a:r>
              <a:rPr lang="en-GB" sz="2400" b="1" i="1" dirty="0">
                <a:solidFill>
                  <a:srgbClr val="FF0000"/>
                </a:solidFill>
                <a:latin typeface="Candara" pitchFamily="34" charset="0"/>
              </a:rPr>
              <a:t>The sclera </a:t>
            </a:r>
            <a:r>
              <a:rPr lang="en-GB" sz="2400" b="1" i="1" dirty="0">
                <a:latin typeface="Candara" pitchFamily="34" charset="0"/>
              </a:rPr>
              <a:t>is the </a:t>
            </a:r>
            <a:r>
              <a:rPr lang="en-GB" sz="2400" b="1" i="1" dirty="0">
                <a:solidFill>
                  <a:srgbClr val="C00000"/>
                </a:solidFill>
                <a:latin typeface="Candara" pitchFamily="34" charset="0"/>
              </a:rPr>
              <a:t>tough opaque part </a:t>
            </a:r>
            <a:r>
              <a:rPr lang="en-GB" sz="2400" b="1" i="1" dirty="0">
                <a:latin typeface="Candara" pitchFamily="34" charset="0"/>
              </a:rPr>
              <a:t>of the fibrous layer (coat) of the eyeball, covering </a:t>
            </a:r>
            <a:r>
              <a:rPr lang="en-GB" sz="2400" b="1" i="1" dirty="0">
                <a:solidFill>
                  <a:srgbClr val="0033CC"/>
                </a:solidFill>
                <a:latin typeface="Candara" pitchFamily="34" charset="0"/>
              </a:rPr>
              <a:t>the posterior five sixths </a:t>
            </a:r>
            <a:r>
              <a:rPr lang="en-GB" sz="2400" b="1" i="1" dirty="0">
                <a:latin typeface="Candara" pitchFamily="34" charset="0"/>
              </a:rPr>
              <a:t>of the eyeball  and providing attachment for both the extrinsic (extra-ocular) and the intrinsic muscles of the eye</a:t>
            </a:r>
          </a:p>
        </p:txBody>
      </p:sp>
      <p:pic>
        <p:nvPicPr>
          <p:cNvPr id="8" name="Picture 1"/>
          <p:cNvPicPr>
            <a:picLocks noChangeAspect="1" noChangeArrowheads="1"/>
          </p:cNvPicPr>
          <p:nvPr/>
        </p:nvPicPr>
        <p:blipFill>
          <a:blip r:embed="rId2" cstate="print"/>
          <a:srcRect l="26940" t="30208" r="23280" b="28125"/>
          <a:stretch>
            <a:fillRect/>
          </a:stretch>
        </p:blipFill>
        <p:spPr bwMode="auto">
          <a:xfrm>
            <a:off x="1826011" y="2373023"/>
            <a:ext cx="8464569" cy="3983327"/>
          </a:xfrm>
          <a:prstGeom prst="rect">
            <a:avLst/>
          </a:prstGeom>
          <a:noFill/>
          <a:ln w="76200">
            <a:solidFill>
              <a:srgbClr val="00FF00"/>
            </a:solidFill>
            <a:miter lim="800000"/>
            <a:headEnd/>
            <a:tailEnd/>
          </a:ln>
        </p:spPr>
      </p:pic>
    </p:spTree>
    <p:extLst>
      <p:ext uri="{BB962C8B-B14F-4D97-AF65-F5344CB8AC3E}">
        <p14:creationId xmlns:p14="http://schemas.microsoft.com/office/powerpoint/2010/main" val="1714949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smtClean="0">
                <a:solidFill>
                  <a:srgbClr val="6B20F2"/>
                </a:solidFill>
              </a:rPr>
              <a:t>Wednesday  8 March 2023</a:t>
            </a:r>
            <a:endParaRPr lang="en-US" b="1">
              <a:solidFill>
                <a:srgbClr val="6B20F2"/>
              </a:solidFill>
            </a:endParaRPr>
          </a:p>
        </p:txBody>
      </p:sp>
      <p:sp>
        <p:nvSpPr>
          <p:cNvPr id="3" name="Footer Placeholder 2"/>
          <p:cNvSpPr>
            <a:spLocks noGrp="1"/>
          </p:cNvSpPr>
          <p:nvPr>
            <p:ph type="ftr" sz="quarter" idx="11"/>
          </p:nvPr>
        </p:nvSpPr>
        <p:spPr>
          <a:xfrm>
            <a:off x="-533400" y="6173787"/>
            <a:ext cx="4114800" cy="365125"/>
          </a:xfrm>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a:xfrm>
            <a:off x="-1028700" y="6538912"/>
            <a:ext cx="2743200" cy="365125"/>
          </a:xfrm>
        </p:spPr>
        <p:txBody>
          <a:bodyPr/>
          <a:lstStyle/>
          <a:p>
            <a:fld id="{4CD77138-ADD4-4AC9-A4F3-FE4B0054F883}" type="slidenum">
              <a:rPr lang="en-US" b="1" smtClean="0">
                <a:solidFill>
                  <a:srgbClr val="6B20F2"/>
                </a:solidFill>
              </a:rPr>
              <a:t>6</a:t>
            </a:fld>
            <a:endParaRPr lang="en-US" b="1">
              <a:solidFill>
                <a:srgbClr val="6B20F2"/>
              </a:solidFill>
            </a:endParaRPr>
          </a:p>
        </p:txBody>
      </p:sp>
      <p:sp>
        <p:nvSpPr>
          <p:cNvPr id="5" name="Rectangle 4"/>
          <p:cNvSpPr/>
          <p:nvPr/>
        </p:nvSpPr>
        <p:spPr>
          <a:xfrm>
            <a:off x="228600" y="714493"/>
            <a:ext cx="11769436" cy="1815882"/>
          </a:xfrm>
          <a:prstGeom prst="rect">
            <a:avLst/>
          </a:prstGeom>
        </p:spPr>
        <p:txBody>
          <a:bodyPr wrap="square">
            <a:spAutoFit/>
          </a:bodyPr>
          <a:lstStyle/>
          <a:p>
            <a:r>
              <a:rPr lang="en-GB" sz="2800" b="1" i="1" dirty="0">
                <a:latin typeface="Candara" pitchFamily="34" charset="0"/>
              </a:rPr>
              <a:t>The anterior part of the sclera is visible through the transparent bulbar conjunctiva as </a:t>
            </a:r>
            <a:r>
              <a:rPr lang="en-GB" sz="2800" b="1" i="1" dirty="0">
                <a:solidFill>
                  <a:srgbClr val="0033CC"/>
                </a:solidFill>
                <a:latin typeface="Candara" pitchFamily="34" charset="0"/>
              </a:rPr>
              <a:t>“the white of the eye” </a:t>
            </a:r>
            <a:r>
              <a:rPr lang="en-GB" sz="2800" b="1" i="1" dirty="0">
                <a:latin typeface="Candara" pitchFamily="34" charset="0"/>
              </a:rPr>
              <a:t>. </a:t>
            </a:r>
          </a:p>
          <a:p>
            <a:r>
              <a:rPr lang="en-GB" sz="2800" b="1" i="1" dirty="0">
                <a:solidFill>
                  <a:srgbClr val="FF0000"/>
                </a:solidFill>
                <a:latin typeface="Candara" pitchFamily="34" charset="0"/>
              </a:rPr>
              <a:t>The cornea </a:t>
            </a:r>
            <a:r>
              <a:rPr lang="en-GB" sz="2800" b="1" i="1" dirty="0">
                <a:latin typeface="Candara" pitchFamily="34" charset="0"/>
              </a:rPr>
              <a:t>is the </a:t>
            </a:r>
            <a:r>
              <a:rPr lang="en-GB" sz="2800" b="1" i="1" dirty="0">
                <a:solidFill>
                  <a:srgbClr val="C00000"/>
                </a:solidFill>
                <a:latin typeface="Candara" pitchFamily="34" charset="0"/>
              </a:rPr>
              <a:t>transparent part </a:t>
            </a:r>
            <a:r>
              <a:rPr lang="en-GB" sz="2800" b="1" i="1" dirty="0">
                <a:latin typeface="Candara" pitchFamily="34" charset="0"/>
              </a:rPr>
              <a:t>of the fibrous layer covering </a:t>
            </a:r>
            <a:r>
              <a:rPr lang="en-GB" sz="2800" b="1" i="1" dirty="0">
                <a:solidFill>
                  <a:srgbClr val="0033CC"/>
                </a:solidFill>
                <a:latin typeface="Candara" pitchFamily="34" charset="0"/>
              </a:rPr>
              <a:t>the anterior one sixth</a:t>
            </a:r>
            <a:r>
              <a:rPr lang="en-GB" sz="2800" b="1" i="1" dirty="0">
                <a:latin typeface="Candara" pitchFamily="34" charset="0"/>
              </a:rPr>
              <a:t> of the eyeball. </a:t>
            </a:r>
          </a:p>
        </p:txBody>
      </p:sp>
      <p:sp>
        <p:nvSpPr>
          <p:cNvPr id="6" name="Rectangle 5"/>
          <p:cNvSpPr/>
          <p:nvPr/>
        </p:nvSpPr>
        <p:spPr>
          <a:xfrm>
            <a:off x="152400" y="162580"/>
            <a:ext cx="4694940" cy="523220"/>
          </a:xfrm>
          <a:prstGeom prst="rect">
            <a:avLst/>
          </a:prstGeom>
          <a:ln w="57150">
            <a:solidFill>
              <a:srgbClr val="FF0000"/>
            </a:solidFill>
          </a:ln>
        </p:spPr>
        <p:txBody>
          <a:bodyPr wrap="none">
            <a:spAutoFit/>
          </a:bodyPr>
          <a:lstStyle/>
          <a:p>
            <a:r>
              <a:rPr lang="en-GB" sz="2800" b="1" i="1" dirty="0">
                <a:solidFill>
                  <a:srgbClr val="0033CC"/>
                </a:solidFill>
                <a:latin typeface="Candara" pitchFamily="34" charset="0"/>
              </a:rPr>
              <a:t>1. FIBROUS LAYER OF EYEBALL</a:t>
            </a:r>
            <a:endParaRPr lang="en-GB" sz="2800" i="1" dirty="0">
              <a:solidFill>
                <a:srgbClr val="0033CC"/>
              </a:solidFill>
              <a:latin typeface="Candara" pitchFamily="34" charset="0"/>
            </a:endParaRPr>
          </a:p>
        </p:txBody>
      </p:sp>
      <p:pic>
        <p:nvPicPr>
          <p:cNvPr id="7" name="Picture 2" descr="ÙØªÙØ¬Ø© Ø¨Ø­Ø« Ø§ÙØµÙØ± Ø¹Ù âªThe three layers of the eyeballâ¬â"/>
          <p:cNvPicPr>
            <a:picLocks noChangeAspect="1" noChangeArrowheads="1"/>
          </p:cNvPicPr>
          <p:nvPr/>
        </p:nvPicPr>
        <p:blipFill>
          <a:blip r:embed="rId2" cstate="print"/>
          <a:srcRect l="3762" t="1670" r="7210" b="4802"/>
          <a:stretch>
            <a:fillRect/>
          </a:stretch>
        </p:blipFill>
        <p:spPr bwMode="auto">
          <a:xfrm>
            <a:off x="6179127" y="2224797"/>
            <a:ext cx="5701145" cy="4496677"/>
          </a:xfrm>
          <a:prstGeom prst="rect">
            <a:avLst/>
          </a:prstGeom>
          <a:noFill/>
          <a:ln w="76200">
            <a:solidFill>
              <a:srgbClr val="00FF00"/>
            </a:solidFill>
          </a:ln>
        </p:spPr>
      </p:pic>
      <p:sp>
        <p:nvSpPr>
          <p:cNvPr id="8" name="Rectangle 7"/>
          <p:cNvSpPr/>
          <p:nvPr/>
        </p:nvSpPr>
        <p:spPr>
          <a:xfrm>
            <a:off x="167408" y="3561893"/>
            <a:ext cx="4712855" cy="2246769"/>
          </a:xfrm>
          <a:prstGeom prst="rect">
            <a:avLst/>
          </a:prstGeom>
          <a:ln w="28575">
            <a:solidFill>
              <a:schemeClr val="tx1"/>
            </a:solidFill>
          </a:ln>
        </p:spPr>
        <p:txBody>
          <a:bodyPr wrap="square">
            <a:spAutoFit/>
          </a:bodyPr>
          <a:lstStyle/>
          <a:p>
            <a:r>
              <a:rPr lang="en-GB" sz="2800" b="1" i="1" dirty="0">
                <a:solidFill>
                  <a:srgbClr val="7030A0"/>
                </a:solidFill>
                <a:latin typeface="Candara" pitchFamily="34" charset="0"/>
              </a:rPr>
              <a:t>The convexity of the cornea is greater than that of the sclera and so it appears to protrude from the eyeball when viewed laterally.</a:t>
            </a:r>
          </a:p>
        </p:txBody>
      </p:sp>
    </p:spTree>
    <p:extLst>
      <p:ext uri="{BB962C8B-B14F-4D97-AF65-F5344CB8AC3E}">
        <p14:creationId xmlns:p14="http://schemas.microsoft.com/office/powerpoint/2010/main" val="1843558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751438" y="6394415"/>
            <a:ext cx="2743200" cy="365125"/>
          </a:xfrm>
        </p:spPr>
        <p:txBody>
          <a:bodyPr/>
          <a:lstStyle/>
          <a:p>
            <a:r>
              <a:rPr lang="en-US" b="1" dirty="0" smtClean="0">
                <a:solidFill>
                  <a:srgbClr val="6B20F2"/>
                </a:solidFill>
              </a:rPr>
              <a:t>Wednesday  8 March 2023</a:t>
            </a:r>
            <a:endParaRPr lang="en-US" b="1" dirty="0">
              <a:solidFill>
                <a:srgbClr val="6B20F2"/>
              </a:solidFill>
            </a:endParaRPr>
          </a:p>
        </p:txBody>
      </p:sp>
      <p:sp>
        <p:nvSpPr>
          <p:cNvPr id="3" name="Footer Placeholder 2"/>
          <p:cNvSpPr>
            <a:spLocks noGrp="1"/>
          </p:cNvSpPr>
          <p:nvPr>
            <p:ph type="ftr" sz="quarter" idx="11"/>
          </p:nvPr>
        </p:nvSpPr>
        <p:spPr>
          <a:xfrm>
            <a:off x="3620624" y="6444366"/>
            <a:ext cx="4114800" cy="365125"/>
          </a:xfrm>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a:xfrm>
            <a:off x="-1066800" y="6508393"/>
            <a:ext cx="2743200" cy="365125"/>
          </a:xfrm>
        </p:spPr>
        <p:txBody>
          <a:bodyPr/>
          <a:lstStyle/>
          <a:p>
            <a:fld id="{4CD77138-ADD4-4AC9-A4F3-FE4B0054F883}" type="slidenum">
              <a:rPr lang="en-US" b="1" smtClean="0">
                <a:solidFill>
                  <a:srgbClr val="6B20F2"/>
                </a:solidFill>
              </a:rPr>
              <a:t>7</a:t>
            </a:fld>
            <a:endParaRPr lang="en-US" b="1">
              <a:solidFill>
                <a:srgbClr val="6B20F2"/>
              </a:solidFill>
            </a:endParaRPr>
          </a:p>
        </p:txBody>
      </p:sp>
      <p:sp>
        <p:nvSpPr>
          <p:cNvPr id="5" name="Rectangle 4"/>
          <p:cNvSpPr/>
          <p:nvPr/>
        </p:nvSpPr>
        <p:spPr>
          <a:xfrm>
            <a:off x="103018" y="1038498"/>
            <a:ext cx="5026891" cy="44012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i="1" dirty="0">
                <a:latin typeface="Candara" pitchFamily="34" charset="0"/>
              </a:rPr>
              <a:t>Whereas </a:t>
            </a:r>
            <a:r>
              <a:rPr lang="en-GB" sz="2800" b="1" i="1" dirty="0">
                <a:solidFill>
                  <a:srgbClr val="0033CC"/>
                </a:solidFill>
                <a:latin typeface="Candara" pitchFamily="34" charset="0"/>
              </a:rPr>
              <a:t>the sclera is relatively avascular</a:t>
            </a:r>
            <a:r>
              <a:rPr lang="en-GB" sz="2800" b="1" i="1" dirty="0">
                <a:latin typeface="Candara" pitchFamily="34" charset="0"/>
              </a:rPr>
              <a:t>, </a:t>
            </a:r>
            <a:r>
              <a:rPr lang="en-GB" sz="2800" b="1" i="1" dirty="0">
                <a:solidFill>
                  <a:srgbClr val="FF0000"/>
                </a:solidFill>
                <a:latin typeface="Candara" pitchFamily="34" charset="0"/>
              </a:rPr>
              <a:t>the cornea is completely avascular</a:t>
            </a:r>
            <a:r>
              <a:rPr lang="en-GB" sz="2800" b="1" i="1" dirty="0">
                <a:latin typeface="Candara" pitchFamily="34" charset="0"/>
              </a:rPr>
              <a:t>, receiving its nourishment from </a:t>
            </a:r>
            <a:r>
              <a:rPr lang="en-GB" sz="2800" b="1" i="1" dirty="0">
                <a:solidFill>
                  <a:srgbClr val="C00000"/>
                </a:solidFill>
                <a:latin typeface="Candara" pitchFamily="34" charset="0"/>
              </a:rPr>
              <a:t>capillary beds</a:t>
            </a:r>
            <a:r>
              <a:rPr lang="en-GB" sz="2800" b="1" i="1" dirty="0">
                <a:latin typeface="Candara" pitchFamily="34" charset="0"/>
              </a:rPr>
              <a:t> around its periphery and fluids on its external and internal surfaces,</a:t>
            </a:r>
            <a:r>
              <a:rPr kumimoji="0" lang="en-GB" sz="2800" b="1" i="1" u="none" strike="noStrike" kern="1200" cap="none" spc="0" normalizeH="0" baseline="0" noProof="0" dirty="0">
                <a:ln>
                  <a:noFill/>
                </a:ln>
                <a:solidFill>
                  <a:srgbClr val="C00000"/>
                </a:solidFill>
                <a:effectLst/>
                <a:uLnTx/>
                <a:uFillTx/>
                <a:latin typeface="Candara" pitchFamily="34" charset="0"/>
              </a:rPr>
              <a:t> the lacrimal fluid </a:t>
            </a:r>
            <a:r>
              <a:rPr kumimoji="0" lang="en-GB" sz="2800" b="1" i="1" u="none" strike="noStrike" kern="1200" cap="none" spc="0" normalizeH="0" baseline="0" noProof="0" dirty="0">
                <a:ln>
                  <a:noFill/>
                </a:ln>
                <a:solidFill>
                  <a:prstClr val="black"/>
                </a:solidFill>
                <a:effectLst/>
                <a:uLnTx/>
                <a:uFillTx/>
                <a:latin typeface="Candara" pitchFamily="34" charset="0"/>
              </a:rPr>
              <a:t>and </a:t>
            </a:r>
            <a:r>
              <a:rPr kumimoji="0" lang="en-GB" sz="2800" b="1" i="1" u="none" strike="noStrike" kern="1200" cap="none" spc="0" normalizeH="0" baseline="0" noProof="0" dirty="0">
                <a:ln>
                  <a:noFill/>
                </a:ln>
                <a:solidFill>
                  <a:srgbClr val="C00000"/>
                </a:solidFill>
                <a:effectLst/>
                <a:uLnTx/>
                <a:uFillTx/>
                <a:latin typeface="Candara" pitchFamily="34" charset="0"/>
              </a:rPr>
              <a:t>aqueous </a:t>
            </a:r>
            <a:r>
              <a:rPr kumimoji="0" lang="en-GB" sz="2800" b="1" i="1" u="none" strike="noStrike" kern="1200" cap="none" spc="0" normalizeH="0" baseline="0" noProof="0" dirty="0" err="1">
                <a:ln>
                  <a:noFill/>
                </a:ln>
                <a:solidFill>
                  <a:srgbClr val="C00000"/>
                </a:solidFill>
                <a:effectLst/>
                <a:uLnTx/>
                <a:uFillTx/>
                <a:latin typeface="Candara" pitchFamily="34" charset="0"/>
              </a:rPr>
              <a:t>humor</a:t>
            </a:r>
            <a:r>
              <a:rPr kumimoji="0" lang="en-GB" sz="2800" b="1" i="1" u="none" strike="noStrike" kern="1200" cap="none" spc="0" normalizeH="0" baseline="0" noProof="0" dirty="0">
                <a:ln>
                  <a:noFill/>
                </a:ln>
                <a:solidFill>
                  <a:prstClr val="black"/>
                </a:solidFill>
                <a:effectLst/>
                <a:uLnTx/>
                <a:uFillTx/>
                <a:latin typeface="Candara" pitchFamily="34" charset="0"/>
              </a:rPr>
              <a:t>, respectively .</a:t>
            </a:r>
          </a:p>
          <a:p>
            <a:r>
              <a:rPr lang="en-GB" sz="2800" b="1" i="1" dirty="0">
                <a:latin typeface="Candara" pitchFamily="34" charset="0"/>
              </a:rPr>
              <a:t> </a:t>
            </a:r>
          </a:p>
        </p:txBody>
      </p:sp>
      <p:sp>
        <p:nvSpPr>
          <p:cNvPr id="6" name="Rectangle 5"/>
          <p:cNvSpPr/>
          <p:nvPr/>
        </p:nvSpPr>
        <p:spPr>
          <a:xfrm>
            <a:off x="152400" y="162580"/>
            <a:ext cx="4694940" cy="523220"/>
          </a:xfrm>
          <a:prstGeom prst="rect">
            <a:avLst/>
          </a:prstGeom>
          <a:ln w="57150">
            <a:solidFill>
              <a:srgbClr val="FF0000"/>
            </a:solidFill>
          </a:ln>
        </p:spPr>
        <p:txBody>
          <a:bodyPr wrap="none">
            <a:spAutoFit/>
          </a:bodyPr>
          <a:lstStyle/>
          <a:p>
            <a:r>
              <a:rPr lang="en-GB" sz="2800" b="1" i="1" dirty="0">
                <a:solidFill>
                  <a:srgbClr val="0033CC"/>
                </a:solidFill>
                <a:latin typeface="Candara" pitchFamily="34" charset="0"/>
              </a:rPr>
              <a:t>1. FIBROUS LAYER OF EYEBALL</a:t>
            </a:r>
            <a:endParaRPr lang="en-GB" sz="2800" i="1" dirty="0">
              <a:solidFill>
                <a:srgbClr val="0033CC"/>
              </a:solidFill>
              <a:latin typeface="Candara" pitchFamily="34" charset="0"/>
            </a:endParaRPr>
          </a:p>
        </p:txBody>
      </p:sp>
      <p:pic>
        <p:nvPicPr>
          <p:cNvPr id="7" name="Picture 2"/>
          <p:cNvPicPr>
            <a:picLocks noChangeAspect="1" noChangeArrowheads="1"/>
          </p:cNvPicPr>
          <p:nvPr/>
        </p:nvPicPr>
        <p:blipFill>
          <a:blip r:embed="rId2" cstate="print"/>
          <a:srcRect l="32797" t="22917" r="27379" b="18750"/>
          <a:stretch>
            <a:fillRect/>
          </a:stretch>
        </p:blipFill>
        <p:spPr bwMode="auto">
          <a:xfrm>
            <a:off x="5412478" y="162580"/>
            <a:ext cx="6677921" cy="5499464"/>
          </a:xfrm>
          <a:prstGeom prst="rect">
            <a:avLst/>
          </a:prstGeom>
          <a:noFill/>
          <a:ln w="57150">
            <a:solidFill>
              <a:srgbClr val="00FF00"/>
            </a:solidFill>
            <a:miter lim="800000"/>
            <a:headEnd/>
            <a:tailEnd/>
          </a:ln>
        </p:spPr>
      </p:pic>
      <p:sp>
        <p:nvSpPr>
          <p:cNvPr id="8" name="TextBox 7">
            <a:extLst>
              <a:ext uri="{FF2B5EF4-FFF2-40B4-BE49-F238E27FC236}">
                <a16:creationId xmlns:a16="http://schemas.microsoft.com/office/drawing/2014/main" id="{50CFC24B-F1EA-48A1-8590-8A6FC336F953}"/>
              </a:ext>
            </a:extLst>
          </p:cNvPr>
          <p:cNvSpPr txBox="1"/>
          <p:nvPr/>
        </p:nvSpPr>
        <p:spPr>
          <a:xfrm>
            <a:off x="152400" y="5851739"/>
            <a:ext cx="893156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prstClr val="black"/>
                </a:solidFill>
                <a:effectLst/>
                <a:uLnTx/>
                <a:uFillTx/>
                <a:latin typeface="Candara" pitchFamily="34" charset="0"/>
                <a:ea typeface="+mn-ea"/>
                <a:cs typeface="+mn-cs"/>
              </a:rPr>
              <a:t>Lacrimal fluid also provides oxygen absorbed from the air</a:t>
            </a:r>
          </a:p>
        </p:txBody>
      </p:sp>
    </p:spTree>
    <p:extLst>
      <p:ext uri="{BB962C8B-B14F-4D97-AF65-F5344CB8AC3E}">
        <p14:creationId xmlns:p14="http://schemas.microsoft.com/office/powerpoint/2010/main" val="974174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566564" y="185998"/>
            <a:ext cx="2743200" cy="365125"/>
          </a:xfrm>
        </p:spPr>
        <p:txBody>
          <a:bodyPr/>
          <a:lstStyle/>
          <a:p>
            <a:r>
              <a:rPr lang="en-US" b="1" smtClean="0">
                <a:solidFill>
                  <a:srgbClr val="6B20F2"/>
                </a:solidFill>
              </a:rPr>
              <a:t>Wednesday  8 March 2023</a:t>
            </a:r>
            <a:endParaRPr lang="en-US" b="1">
              <a:solidFill>
                <a:srgbClr val="6B20F2"/>
              </a:solidFill>
            </a:endParaRPr>
          </a:p>
        </p:txBody>
      </p:sp>
      <p:sp>
        <p:nvSpPr>
          <p:cNvPr id="3" name="Footer Placeholder 2"/>
          <p:cNvSpPr>
            <a:spLocks noGrp="1"/>
          </p:cNvSpPr>
          <p:nvPr>
            <p:ph type="ftr" sz="quarter" idx="11"/>
          </p:nvPr>
        </p:nvSpPr>
        <p:spPr>
          <a:xfrm>
            <a:off x="8305800" y="-19983"/>
            <a:ext cx="4114800" cy="365125"/>
          </a:xfrm>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a:xfrm>
            <a:off x="9127837" y="96352"/>
            <a:ext cx="2743200" cy="365125"/>
          </a:xfrm>
        </p:spPr>
        <p:txBody>
          <a:bodyPr/>
          <a:lstStyle/>
          <a:p>
            <a:fld id="{4CD77138-ADD4-4AC9-A4F3-FE4B0054F883}" type="slidenum">
              <a:rPr lang="en-US" b="1" smtClean="0">
                <a:solidFill>
                  <a:srgbClr val="6B20F2"/>
                </a:solidFill>
              </a:rPr>
              <a:t>8</a:t>
            </a:fld>
            <a:endParaRPr lang="en-US" b="1">
              <a:solidFill>
                <a:srgbClr val="6B20F2"/>
              </a:solidFill>
            </a:endParaRPr>
          </a:p>
        </p:txBody>
      </p:sp>
      <p:sp>
        <p:nvSpPr>
          <p:cNvPr id="5" name="Rectangle 4"/>
          <p:cNvSpPr/>
          <p:nvPr/>
        </p:nvSpPr>
        <p:spPr>
          <a:xfrm>
            <a:off x="136849" y="757105"/>
            <a:ext cx="11888896" cy="1200329"/>
          </a:xfrm>
          <a:prstGeom prst="rect">
            <a:avLst/>
          </a:prstGeom>
          <a:solidFill>
            <a:schemeClr val="tx2">
              <a:lumMod val="20000"/>
              <a:lumOff val="80000"/>
            </a:schemeClr>
          </a:solidFill>
        </p:spPr>
        <p:txBody>
          <a:bodyPr wrap="square">
            <a:spAutoFit/>
          </a:bodyPr>
          <a:lstStyle/>
          <a:p>
            <a:r>
              <a:rPr lang="en-GB" sz="2400" b="1" i="1" dirty="0">
                <a:solidFill>
                  <a:srgbClr val="0033CC"/>
                </a:solidFill>
                <a:latin typeface="Candara" pitchFamily="34" charset="0"/>
              </a:rPr>
              <a:t>The cornea </a:t>
            </a:r>
            <a:r>
              <a:rPr lang="en-GB" sz="2400" b="1" i="1" dirty="0">
                <a:latin typeface="Candara" pitchFamily="34" charset="0"/>
              </a:rPr>
              <a:t>is highly sensitive to touch; its innervation is provided by the ophthalmic nerve (CN V1). Even very small foreign bodies (e.g., dust particles) elicit </a:t>
            </a:r>
            <a:r>
              <a:rPr lang="en-GB" sz="2400" b="1" i="1" dirty="0">
                <a:solidFill>
                  <a:srgbClr val="0033CC"/>
                </a:solidFill>
                <a:latin typeface="Candara" pitchFamily="34" charset="0"/>
              </a:rPr>
              <a:t>blinking, flow of tears, and sometimes severe pain</a:t>
            </a:r>
            <a:r>
              <a:rPr lang="en-GB" sz="2400" b="1" i="1" dirty="0">
                <a:latin typeface="Candara" pitchFamily="34" charset="0"/>
              </a:rPr>
              <a:t>. Drying of the </a:t>
            </a:r>
            <a:r>
              <a:rPr lang="en-GB" sz="2400" b="1" i="1" dirty="0" smtClean="0">
                <a:latin typeface="Candara" pitchFamily="34" charset="0"/>
              </a:rPr>
              <a:t>corneal surface </a:t>
            </a:r>
            <a:r>
              <a:rPr lang="en-GB" sz="2400" b="1" i="1" dirty="0">
                <a:latin typeface="Candara" pitchFamily="34" charset="0"/>
              </a:rPr>
              <a:t>may cause ulceration</a:t>
            </a:r>
          </a:p>
        </p:txBody>
      </p:sp>
      <p:sp>
        <p:nvSpPr>
          <p:cNvPr id="6" name="Rectangle 5"/>
          <p:cNvSpPr/>
          <p:nvPr/>
        </p:nvSpPr>
        <p:spPr>
          <a:xfrm>
            <a:off x="72194" y="2183546"/>
            <a:ext cx="6127727" cy="1200329"/>
          </a:xfrm>
          <a:prstGeom prst="rect">
            <a:avLst/>
          </a:prstGeom>
        </p:spPr>
        <p:txBody>
          <a:bodyPr wrap="square">
            <a:spAutoFit/>
          </a:bodyPr>
          <a:lstStyle/>
          <a:p>
            <a:r>
              <a:rPr lang="en-GB" sz="2400" b="1" i="1" dirty="0">
                <a:solidFill>
                  <a:srgbClr val="FF0000"/>
                </a:solidFill>
                <a:latin typeface="Candara" pitchFamily="34" charset="0"/>
              </a:rPr>
              <a:t>The limbus of the cornea </a:t>
            </a:r>
            <a:r>
              <a:rPr lang="en-GB" sz="2400" b="1" i="1" dirty="0">
                <a:latin typeface="Candara" pitchFamily="34" charset="0"/>
              </a:rPr>
              <a:t>is the angle formed by the intersecting curvatures of sclera and cornea </a:t>
            </a:r>
            <a:r>
              <a:rPr lang="en-GB" sz="2400" b="1" i="1" dirty="0">
                <a:solidFill>
                  <a:srgbClr val="0033CC"/>
                </a:solidFill>
                <a:latin typeface="Candara" pitchFamily="34" charset="0"/>
              </a:rPr>
              <a:t>at the corneoscleral Junction</a:t>
            </a:r>
            <a:r>
              <a:rPr lang="en-GB" sz="2400" b="1" i="1" dirty="0">
                <a:latin typeface="Candara" pitchFamily="34" charset="0"/>
              </a:rPr>
              <a:t>.</a:t>
            </a:r>
          </a:p>
        </p:txBody>
      </p:sp>
      <p:sp>
        <p:nvSpPr>
          <p:cNvPr id="7" name="Rectangle 6"/>
          <p:cNvSpPr/>
          <p:nvPr/>
        </p:nvSpPr>
        <p:spPr>
          <a:xfrm>
            <a:off x="152400" y="162580"/>
            <a:ext cx="4694940" cy="523220"/>
          </a:xfrm>
          <a:prstGeom prst="rect">
            <a:avLst/>
          </a:prstGeom>
          <a:ln w="57150">
            <a:solidFill>
              <a:srgbClr val="FF0000"/>
            </a:solidFill>
          </a:ln>
        </p:spPr>
        <p:txBody>
          <a:bodyPr wrap="none">
            <a:spAutoFit/>
          </a:bodyPr>
          <a:lstStyle/>
          <a:p>
            <a:r>
              <a:rPr lang="en-GB" sz="2800" b="1" i="1" dirty="0">
                <a:solidFill>
                  <a:srgbClr val="0033CC"/>
                </a:solidFill>
                <a:latin typeface="Candara" pitchFamily="34" charset="0"/>
              </a:rPr>
              <a:t>1. FIBROUS LAYER OF EYEBALL</a:t>
            </a:r>
            <a:endParaRPr lang="en-GB" sz="2800" i="1" dirty="0">
              <a:solidFill>
                <a:srgbClr val="0033CC"/>
              </a:solidFill>
              <a:latin typeface="Candara" pitchFamily="34" charset="0"/>
            </a:endParaRPr>
          </a:p>
        </p:txBody>
      </p:sp>
      <p:pic>
        <p:nvPicPr>
          <p:cNvPr id="8" name="Picture 2" descr="Figure 1">
            <a:extLst>
              <a:ext uri="{FF2B5EF4-FFF2-40B4-BE49-F238E27FC236}">
                <a16:creationId xmlns:a16="http://schemas.microsoft.com/office/drawing/2014/main" id="{78727CF1-01CC-47A9-AC0C-C0ABAAD3F6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77" t="2755" r="37129" b="6950"/>
          <a:stretch/>
        </p:blipFill>
        <p:spPr bwMode="auto">
          <a:xfrm>
            <a:off x="291546" y="3585269"/>
            <a:ext cx="3966418" cy="2225132"/>
          </a:xfrm>
          <a:prstGeom prst="rect">
            <a:avLst/>
          </a:prstGeom>
          <a:noFill/>
          <a:ln w="76200">
            <a:solidFill>
              <a:srgbClr val="00FF00"/>
            </a:solidFill>
          </a:ln>
          <a:extLst>
            <a:ext uri="{909E8E84-426E-40DD-AFC4-6F175D3DCCD1}">
              <a14:hiddenFill xmlns:a14="http://schemas.microsoft.com/office/drawing/2010/main">
                <a:solidFill>
                  <a:srgbClr val="FFFFFF"/>
                </a:solidFill>
              </a14:hiddenFill>
            </a:ext>
          </a:extLst>
        </p:spPr>
      </p:pic>
      <p:pic>
        <p:nvPicPr>
          <p:cNvPr id="9" name="Picture 4" descr="NCRM ophthalmology corneal limbal stem cells tissue culture feeder free  technology endothelial damage and retina diseases research">
            <a:extLst>
              <a:ext uri="{FF2B5EF4-FFF2-40B4-BE49-F238E27FC236}">
                <a16:creationId xmlns:a16="http://schemas.microsoft.com/office/drawing/2014/main" id="{DF74387A-DCA2-4241-BEF4-AC4C86AC5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094" y="2146603"/>
            <a:ext cx="5482542" cy="3865192"/>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193BB2E-2ADD-4172-8A60-8C0449730433}"/>
              </a:ext>
            </a:extLst>
          </p:cNvPr>
          <p:cNvSpPr txBox="1"/>
          <p:nvPr/>
        </p:nvSpPr>
        <p:spPr>
          <a:xfrm>
            <a:off x="0" y="6011795"/>
            <a:ext cx="1194663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Candara" pitchFamily="34" charset="0"/>
                <a:ea typeface="+mn-ea"/>
                <a:cs typeface="+mn-cs"/>
              </a:rPr>
              <a:t>The junction is a </a:t>
            </a:r>
            <a:r>
              <a:rPr kumimoji="0" lang="en-GB" sz="2400" b="1" i="1" u="none" strike="noStrike" kern="1200" cap="none" spc="0" normalizeH="0" baseline="0" noProof="0" dirty="0">
                <a:ln>
                  <a:noFill/>
                </a:ln>
                <a:solidFill>
                  <a:srgbClr val="FF0000"/>
                </a:solidFill>
                <a:effectLst/>
                <a:uLnTx/>
                <a:uFillTx/>
                <a:latin typeface="Candara" pitchFamily="34" charset="0"/>
                <a:ea typeface="+mn-ea"/>
                <a:cs typeface="+mn-cs"/>
              </a:rPr>
              <a:t>1-mm</a:t>
            </a:r>
            <a:r>
              <a:rPr kumimoji="0" lang="en-GB" sz="2400" b="1" i="1" u="none" strike="noStrike" kern="1200" cap="none" spc="0" normalizeH="0" baseline="0" noProof="0" dirty="0">
                <a:ln>
                  <a:noFill/>
                </a:ln>
                <a:solidFill>
                  <a:prstClr val="black"/>
                </a:solidFill>
                <a:effectLst/>
                <a:uLnTx/>
                <a:uFillTx/>
                <a:latin typeface="Candara" pitchFamily="34" charset="0"/>
                <a:ea typeface="+mn-ea"/>
                <a:cs typeface="+mn-cs"/>
              </a:rPr>
              <a:t> </a:t>
            </a:r>
            <a:r>
              <a:rPr kumimoji="0" lang="en-GB" sz="2400" b="1" i="1" u="none" strike="noStrike" kern="1200" cap="none" spc="0" normalizeH="0" baseline="0" noProof="0" dirty="0">
                <a:ln>
                  <a:noFill/>
                </a:ln>
                <a:solidFill>
                  <a:srgbClr val="FF0000"/>
                </a:solidFill>
                <a:effectLst/>
                <a:uLnTx/>
                <a:uFillTx/>
                <a:latin typeface="Candara" pitchFamily="34" charset="0"/>
                <a:ea typeface="+mn-ea"/>
                <a:cs typeface="+mn-cs"/>
              </a:rPr>
              <a:t>wide,</a:t>
            </a:r>
            <a:r>
              <a:rPr kumimoji="0" lang="en-GB" sz="2400" b="1" i="1" u="none" strike="noStrike" kern="1200" cap="none" spc="0" normalizeH="0" baseline="0" noProof="0" dirty="0">
                <a:ln>
                  <a:noFill/>
                </a:ln>
                <a:solidFill>
                  <a:prstClr val="black"/>
                </a:solidFill>
                <a:effectLst/>
                <a:uLnTx/>
                <a:uFillTx/>
                <a:latin typeface="Candara" pitchFamily="34" charset="0"/>
                <a:ea typeface="+mn-ea"/>
                <a:cs typeface="+mn-cs"/>
              </a:rPr>
              <a:t> </a:t>
            </a:r>
            <a:r>
              <a:rPr kumimoji="0" lang="en-GB" sz="2400" b="1" i="1" u="none" strike="noStrike" kern="1200" cap="none" spc="0" normalizeH="0" baseline="0" noProof="0" dirty="0" err="1">
                <a:ln>
                  <a:noFill/>
                </a:ln>
                <a:solidFill>
                  <a:prstClr val="black"/>
                </a:solidFill>
                <a:effectLst/>
                <a:uLnTx/>
                <a:uFillTx/>
                <a:latin typeface="Candara" pitchFamily="34" charset="0"/>
                <a:ea typeface="+mn-ea"/>
                <a:cs typeface="+mn-cs"/>
              </a:rPr>
              <a:t>gray</a:t>
            </a:r>
            <a:r>
              <a:rPr kumimoji="0" lang="en-GB" sz="2400" b="1" i="1" u="none" strike="noStrike" kern="1200" cap="none" spc="0" normalizeH="0" baseline="0" noProof="0" dirty="0">
                <a:ln>
                  <a:noFill/>
                </a:ln>
                <a:solidFill>
                  <a:prstClr val="black"/>
                </a:solidFill>
                <a:effectLst/>
                <a:uLnTx/>
                <a:uFillTx/>
                <a:latin typeface="Candara" pitchFamily="34" charset="0"/>
                <a:ea typeface="+mn-ea"/>
                <a:cs typeface="+mn-cs"/>
              </a:rPr>
              <a:t>, and translucent circle including numerous capillary loops involved in nourishing the avascular cornea.</a:t>
            </a:r>
          </a:p>
        </p:txBody>
      </p:sp>
    </p:spTree>
    <p:extLst>
      <p:ext uri="{BB962C8B-B14F-4D97-AF65-F5344CB8AC3E}">
        <p14:creationId xmlns:p14="http://schemas.microsoft.com/office/powerpoint/2010/main" val="67493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735291" y="345213"/>
            <a:ext cx="2743200" cy="365125"/>
          </a:xfrm>
        </p:spPr>
        <p:txBody>
          <a:bodyPr/>
          <a:lstStyle/>
          <a:p>
            <a:r>
              <a:rPr lang="en-US" b="1" smtClean="0">
                <a:solidFill>
                  <a:srgbClr val="6B20F2"/>
                </a:solidFill>
              </a:rPr>
              <a:t>Wednesday  8 March 2023</a:t>
            </a:r>
            <a:endParaRPr lang="en-US" b="1">
              <a:solidFill>
                <a:srgbClr val="6B20F2"/>
              </a:solidFill>
            </a:endParaRPr>
          </a:p>
        </p:txBody>
      </p:sp>
      <p:sp>
        <p:nvSpPr>
          <p:cNvPr id="3" name="Footer Placeholder 2"/>
          <p:cNvSpPr>
            <a:spLocks noGrp="1"/>
          </p:cNvSpPr>
          <p:nvPr>
            <p:ph type="ftr" sz="quarter" idx="11"/>
          </p:nvPr>
        </p:nvSpPr>
        <p:spPr>
          <a:xfrm>
            <a:off x="7456055" y="79662"/>
            <a:ext cx="4114800" cy="365125"/>
          </a:xfrm>
        </p:spPr>
        <p:txBody>
          <a:bodyPr/>
          <a:lstStyle/>
          <a:p>
            <a:r>
              <a:rPr lang="en-US" b="1" smtClean="0">
                <a:solidFill>
                  <a:srgbClr val="6B20F2"/>
                </a:solidFill>
              </a:rPr>
              <a:t>Dr. Aiman Al Maathidy</a:t>
            </a:r>
            <a:endParaRPr lang="en-US" b="1">
              <a:solidFill>
                <a:srgbClr val="6B20F2"/>
              </a:solidFill>
            </a:endParaRPr>
          </a:p>
        </p:txBody>
      </p:sp>
      <p:sp>
        <p:nvSpPr>
          <p:cNvPr id="4" name="Slide Number Placeholder 3"/>
          <p:cNvSpPr>
            <a:spLocks noGrp="1"/>
          </p:cNvSpPr>
          <p:nvPr>
            <p:ph type="sldNum" sz="quarter" idx="12"/>
          </p:nvPr>
        </p:nvSpPr>
        <p:spPr/>
        <p:txBody>
          <a:bodyPr/>
          <a:lstStyle/>
          <a:p>
            <a:fld id="{4CD77138-ADD4-4AC9-A4F3-FE4B0054F883}" type="slidenum">
              <a:rPr lang="en-US" b="1" smtClean="0">
                <a:solidFill>
                  <a:srgbClr val="6B20F2"/>
                </a:solidFill>
              </a:rPr>
              <a:t>9</a:t>
            </a:fld>
            <a:endParaRPr lang="en-US" b="1">
              <a:solidFill>
                <a:srgbClr val="6B20F2"/>
              </a:solidFill>
            </a:endParaRPr>
          </a:p>
        </p:txBody>
      </p:sp>
      <p:sp>
        <p:nvSpPr>
          <p:cNvPr id="5" name="Rectangle 4"/>
          <p:cNvSpPr/>
          <p:nvPr/>
        </p:nvSpPr>
        <p:spPr>
          <a:xfrm>
            <a:off x="228600" y="152400"/>
            <a:ext cx="5684185" cy="584775"/>
          </a:xfrm>
          <a:prstGeom prst="rect">
            <a:avLst/>
          </a:prstGeom>
          <a:ln w="57150">
            <a:solidFill>
              <a:schemeClr val="tx1"/>
            </a:solidFill>
          </a:ln>
        </p:spPr>
        <p:txBody>
          <a:bodyPr wrap="none">
            <a:spAutoFit/>
          </a:bodyPr>
          <a:lstStyle/>
          <a:p>
            <a:r>
              <a:rPr lang="en-GB" sz="3200" b="1" i="1" dirty="0">
                <a:solidFill>
                  <a:srgbClr val="FF0000"/>
                </a:solidFill>
                <a:latin typeface="Candara" pitchFamily="34" charset="0"/>
              </a:rPr>
              <a:t>2. VASCULAR LAYER OF EYEBALL</a:t>
            </a:r>
            <a:endParaRPr lang="en-GB" sz="3200" i="1" dirty="0">
              <a:solidFill>
                <a:srgbClr val="FF0000"/>
              </a:solidFill>
              <a:latin typeface="Candara" pitchFamily="34" charset="0"/>
            </a:endParaRPr>
          </a:p>
        </p:txBody>
      </p:sp>
      <p:sp>
        <p:nvSpPr>
          <p:cNvPr id="6" name="Rectangle 5"/>
          <p:cNvSpPr/>
          <p:nvPr/>
        </p:nvSpPr>
        <p:spPr>
          <a:xfrm>
            <a:off x="152400" y="762000"/>
            <a:ext cx="11726512" cy="954107"/>
          </a:xfrm>
          <a:prstGeom prst="rect">
            <a:avLst/>
          </a:prstGeom>
        </p:spPr>
        <p:txBody>
          <a:bodyPr wrap="square">
            <a:spAutoFit/>
          </a:bodyPr>
          <a:lstStyle/>
          <a:p>
            <a:r>
              <a:rPr lang="en-GB" sz="2800" b="1" i="1" dirty="0">
                <a:latin typeface="Candara" panose="020E0502030303020204" pitchFamily="34" charset="0"/>
              </a:rPr>
              <a:t>The vascular layer of the eyeball (also called the uvea or uveal tract) consists of </a:t>
            </a:r>
            <a:r>
              <a:rPr lang="en-GB" sz="2800" b="1" i="1" dirty="0">
                <a:solidFill>
                  <a:srgbClr val="FF0000"/>
                </a:solidFill>
                <a:latin typeface="Candara" panose="020E0502030303020204" pitchFamily="34" charset="0"/>
              </a:rPr>
              <a:t>the choroid, ciliary body</a:t>
            </a:r>
            <a:r>
              <a:rPr lang="en-GB" sz="2800" b="1" i="1" dirty="0">
                <a:latin typeface="Candara" panose="020E0502030303020204" pitchFamily="34" charset="0"/>
              </a:rPr>
              <a:t>, and </a:t>
            </a:r>
            <a:r>
              <a:rPr lang="en-GB" sz="2800" b="1" i="1" dirty="0">
                <a:solidFill>
                  <a:srgbClr val="FF0000"/>
                </a:solidFill>
                <a:latin typeface="Candara" panose="020E0502030303020204" pitchFamily="34" charset="0"/>
              </a:rPr>
              <a:t>iris</a:t>
            </a:r>
            <a:r>
              <a:rPr lang="en-GB" sz="2800" b="1" i="1" dirty="0">
                <a:latin typeface="Candara" panose="020E0502030303020204" pitchFamily="34" charset="0"/>
              </a:rPr>
              <a:t>.</a:t>
            </a:r>
          </a:p>
        </p:txBody>
      </p:sp>
      <p:pic>
        <p:nvPicPr>
          <p:cNvPr id="7" name="Picture 2" descr="ÙØªÙØ¬Ø© Ø¨Ø­Ø« Ø§ÙØµÙØ± Ø¹Ù âªanatomy of eyeball imagesâ¬â"/>
          <p:cNvPicPr>
            <a:picLocks noChangeAspect="1" noChangeArrowheads="1"/>
          </p:cNvPicPr>
          <p:nvPr/>
        </p:nvPicPr>
        <p:blipFill>
          <a:blip r:embed="rId2" cstate="print"/>
          <a:srcRect/>
          <a:stretch>
            <a:fillRect/>
          </a:stretch>
        </p:blipFill>
        <p:spPr bwMode="auto">
          <a:xfrm>
            <a:off x="5680365" y="1436560"/>
            <a:ext cx="6198548" cy="4215013"/>
          </a:xfrm>
          <a:prstGeom prst="rect">
            <a:avLst/>
          </a:prstGeom>
          <a:noFill/>
          <a:ln w="57150">
            <a:solidFill>
              <a:srgbClr val="00FF00"/>
            </a:solidFill>
          </a:ln>
        </p:spPr>
      </p:pic>
      <p:sp>
        <p:nvSpPr>
          <p:cNvPr id="8" name="TextBox 7">
            <a:extLst>
              <a:ext uri="{FF2B5EF4-FFF2-40B4-BE49-F238E27FC236}">
                <a16:creationId xmlns:a16="http://schemas.microsoft.com/office/drawing/2014/main" id="{969821E5-CBD7-4615-A9BD-3F76E1EC11B6}"/>
              </a:ext>
            </a:extLst>
          </p:cNvPr>
          <p:cNvSpPr txBox="1"/>
          <p:nvPr/>
        </p:nvSpPr>
        <p:spPr>
          <a:xfrm>
            <a:off x="228600" y="2162857"/>
            <a:ext cx="5156200"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1" u="sng" strike="noStrike" kern="1200" cap="none" spc="0" normalizeH="0" baseline="0" noProof="0" dirty="0">
                <a:ln>
                  <a:noFill/>
                </a:ln>
                <a:solidFill>
                  <a:srgbClr val="FF0000"/>
                </a:solidFill>
                <a:effectLst/>
                <a:uLnTx/>
                <a:uFillTx/>
                <a:latin typeface="Candara" panose="020E0502030303020204" pitchFamily="34" charset="0"/>
                <a:ea typeface="+mn-ea"/>
                <a:cs typeface="+mn-cs"/>
              </a:rPr>
              <a:t>The choroid,</a:t>
            </a:r>
            <a:r>
              <a:rPr kumimoji="0" lang="en-GB" sz="2800" b="1" i="1"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a dark reddish-brown layer between the sclera and the retina, forms the largest part of the vascular layer of the eyeball and lines most of the sclera.  </a:t>
            </a:r>
            <a:endParaRPr kumimoji="0" lang="en-GB" sz="2800" b="1" i="1" u="none" strike="noStrike" kern="1200" cap="none" spc="0" normalizeH="0" baseline="0" noProof="0" dirty="0">
              <a:ln>
                <a:noFill/>
              </a:ln>
              <a:solidFill>
                <a:srgbClr val="0033CC"/>
              </a:solidFill>
              <a:effectLst/>
              <a:uLnTx/>
              <a:uFillTx/>
              <a:latin typeface="Candara" panose="020E0502030303020204" pitchFamily="34" charset="0"/>
              <a:ea typeface="+mn-ea"/>
              <a:cs typeface="+mn-cs"/>
            </a:endParaRPr>
          </a:p>
        </p:txBody>
      </p:sp>
      <p:sp>
        <p:nvSpPr>
          <p:cNvPr id="9" name="TextBox 8">
            <a:extLst>
              <a:ext uri="{FF2B5EF4-FFF2-40B4-BE49-F238E27FC236}">
                <a16:creationId xmlns:a16="http://schemas.microsoft.com/office/drawing/2014/main" id="{1B8B77E6-6A7C-4E9A-A1E5-DF52536C011A}"/>
              </a:ext>
            </a:extLst>
          </p:cNvPr>
          <p:cNvSpPr txBox="1"/>
          <p:nvPr/>
        </p:nvSpPr>
        <p:spPr>
          <a:xfrm>
            <a:off x="104362" y="5849079"/>
            <a:ext cx="11774550" cy="954107"/>
          </a:xfrm>
          <a:prstGeom prst="rect">
            <a:avLst/>
          </a:prstGeom>
          <a:noFill/>
        </p:spPr>
        <p:txBody>
          <a:bodyPr wrap="square">
            <a:spAutoFit/>
          </a:bodyPr>
          <a:lstStyle/>
          <a:p>
            <a:r>
              <a:rPr kumimoji="0" lang="en-GB" sz="2800" b="1" i="1" u="none" strike="noStrike" kern="1200" cap="none" spc="0" normalizeH="0" baseline="0" noProof="0" dirty="0">
                <a:ln>
                  <a:noFill/>
                </a:ln>
                <a:solidFill>
                  <a:srgbClr val="0033CC"/>
                </a:solidFill>
                <a:effectLst/>
                <a:uLnTx/>
                <a:uFillTx/>
                <a:latin typeface="Candara" panose="020E0502030303020204" pitchFamily="34" charset="0"/>
                <a:ea typeface="+mn-ea"/>
                <a:cs typeface="+mn-cs"/>
              </a:rPr>
              <a:t>Within this pigmented and dense vascular bed, </a:t>
            </a:r>
            <a:r>
              <a:rPr kumimoji="0" lang="en-GB" sz="2800" b="1" i="1" u="none" strike="noStrike" kern="1200" cap="none" spc="0" normalizeH="0" baseline="0" noProof="0" dirty="0">
                <a:ln>
                  <a:noFill/>
                </a:ln>
                <a:solidFill>
                  <a:srgbClr val="FF0000"/>
                </a:solidFill>
                <a:effectLst/>
                <a:uLnTx/>
                <a:uFillTx/>
                <a:latin typeface="Candara" panose="020E0502030303020204" pitchFamily="34" charset="0"/>
                <a:ea typeface="+mn-ea"/>
                <a:cs typeface="+mn-cs"/>
              </a:rPr>
              <a:t>larger vessels </a:t>
            </a:r>
            <a:r>
              <a:rPr kumimoji="0" lang="en-GB" sz="2800" b="1" i="1" u="none" strike="noStrike" kern="1200" cap="none" spc="0" normalizeH="0" baseline="0" noProof="0" dirty="0">
                <a:ln>
                  <a:noFill/>
                </a:ln>
                <a:solidFill>
                  <a:srgbClr val="0033CC"/>
                </a:solidFill>
                <a:effectLst/>
                <a:uLnTx/>
                <a:uFillTx/>
                <a:latin typeface="Candara" panose="020E0502030303020204" pitchFamily="34" charset="0"/>
                <a:ea typeface="+mn-ea"/>
                <a:cs typeface="+mn-cs"/>
              </a:rPr>
              <a:t>are located externally (near the sclera).</a:t>
            </a:r>
            <a:endParaRPr lang="en-US" sz="2000" dirty="0"/>
          </a:p>
        </p:txBody>
      </p:sp>
    </p:spTree>
    <p:extLst>
      <p:ext uri="{BB962C8B-B14F-4D97-AF65-F5344CB8AC3E}">
        <p14:creationId xmlns:p14="http://schemas.microsoft.com/office/powerpoint/2010/main" val="2400587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1961</Words>
  <Application>Microsoft Office PowerPoint</Application>
  <PresentationFormat>Widescreen</PresentationFormat>
  <Paragraphs>193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Candara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12</cp:revision>
  <dcterms:created xsi:type="dcterms:W3CDTF">2023-02-18T04:26:26Z</dcterms:created>
  <dcterms:modified xsi:type="dcterms:W3CDTF">2023-03-07T18:17:47Z</dcterms:modified>
</cp:coreProperties>
</file>