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96" r:id="rId5"/>
    <p:sldId id="259" r:id="rId6"/>
    <p:sldId id="260" r:id="rId7"/>
    <p:sldId id="261" r:id="rId8"/>
    <p:sldId id="297" r:id="rId9"/>
    <p:sldId id="295" r:id="rId10"/>
    <p:sldId id="299" r:id="rId11"/>
    <p:sldId id="301" r:id="rId12"/>
    <p:sldId id="300" r:id="rId13"/>
    <p:sldId id="264" r:id="rId14"/>
    <p:sldId id="262" r:id="rId15"/>
    <p:sldId id="267" r:id="rId16"/>
    <p:sldId id="269" r:id="rId17"/>
    <p:sldId id="303" r:id="rId18"/>
    <p:sldId id="270" r:id="rId19"/>
    <p:sldId id="271" r:id="rId20"/>
    <p:sldId id="276" r:id="rId21"/>
    <p:sldId id="280" r:id="rId22"/>
    <p:sldId id="286" r:id="rId23"/>
    <p:sldId id="287" r:id="rId24"/>
    <p:sldId id="289" r:id="rId25"/>
    <p:sldId id="302" r:id="rId26"/>
    <p:sldId id="291" r:id="rId27"/>
    <p:sldId id="293" r:id="rId28"/>
    <p:sldId id="304" r:id="rId29"/>
    <p:sldId id="305" r:id="rId30"/>
    <p:sldId id="307" r:id="rId31"/>
    <p:sldId id="328" r:id="rId32"/>
    <p:sldId id="309" r:id="rId33"/>
    <p:sldId id="310" r:id="rId34"/>
    <p:sldId id="311" r:id="rId35"/>
    <p:sldId id="312" r:id="rId36"/>
    <p:sldId id="313" r:id="rId37"/>
    <p:sldId id="320" r:id="rId38"/>
    <p:sldId id="314" r:id="rId39"/>
    <p:sldId id="317" r:id="rId40"/>
    <p:sldId id="322" r:id="rId41"/>
    <p:sldId id="327" r:id="rId42"/>
    <p:sldId id="29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44132-1FB2-4547-81D4-DF420261CA6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7F30759-9393-4652-828F-7548FB1C26B6}">
      <dgm:prSet phldrT="[Text]"/>
      <dgm:spPr/>
      <dgm:t>
        <a:bodyPr/>
        <a:lstStyle/>
        <a:p>
          <a:r>
            <a:rPr lang="en-US" dirty="0" smtClean="0"/>
            <a:t>Patients at risk </a:t>
          </a:r>
          <a:endParaRPr lang="en-US" dirty="0"/>
        </a:p>
      </dgm:t>
    </dgm:pt>
    <dgm:pt modelId="{24905807-8671-437F-AE39-A923751EDC2F}" type="parTrans" cxnId="{6775E64D-5F21-4DA3-9F84-FDA9C190D402}">
      <dgm:prSet/>
      <dgm:spPr/>
      <dgm:t>
        <a:bodyPr/>
        <a:lstStyle/>
        <a:p>
          <a:endParaRPr lang="en-US"/>
        </a:p>
      </dgm:t>
    </dgm:pt>
    <dgm:pt modelId="{8C92B5A1-EF6D-49AC-A47F-62CF4B2F9F7C}" type="sibTrans" cxnId="{6775E64D-5F21-4DA3-9F84-FDA9C190D402}">
      <dgm:prSet/>
      <dgm:spPr/>
      <dgm:t>
        <a:bodyPr/>
        <a:lstStyle/>
        <a:p>
          <a:endParaRPr lang="en-US"/>
        </a:p>
      </dgm:t>
    </dgm:pt>
    <dgm:pt modelId="{4AF5E352-BABF-4C24-B94A-EA7BCF281DFA}">
      <dgm:prSet phldrT="[Text]"/>
      <dgm:spPr/>
      <dgm:t>
        <a:bodyPr/>
        <a:lstStyle/>
        <a:p>
          <a:r>
            <a:rPr lang="en-US" dirty="0" smtClean="0"/>
            <a:t>Premature </a:t>
          </a:r>
          <a:endParaRPr lang="en-US" dirty="0"/>
        </a:p>
      </dgm:t>
    </dgm:pt>
    <dgm:pt modelId="{7D1F847B-677D-4CDD-BF80-9E1989564041}" type="parTrans" cxnId="{4E9865F6-56E9-4688-BC0C-23194EA79421}">
      <dgm:prSet/>
      <dgm:spPr/>
      <dgm:t>
        <a:bodyPr/>
        <a:lstStyle/>
        <a:p>
          <a:endParaRPr lang="en-US"/>
        </a:p>
      </dgm:t>
    </dgm:pt>
    <dgm:pt modelId="{B160412D-38F7-4BAD-A07F-A3B9EE9EB2CF}" type="sibTrans" cxnId="{4E9865F6-56E9-4688-BC0C-23194EA79421}">
      <dgm:prSet/>
      <dgm:spPr/>
      <dgm:t>
        <a:bodyPr/>
        <a:lstStyle/>
        <a:p>
          <a:endParaRPr lang="en-US"/>
        </a:p>
      </dgm:t>
    </dgm:pt>
    <dgm:pt modelId="{F0083DC1-E97A-42F0-AA61-18CB9B99C8C6}">
      <dgm:prSet phldrT="[Text]"/>
      <dgm:spPr/>
      <dgm:t>
        <a:bodyPr/>
        <a:lstStyle/>
        <a:p>
          <a:r>
            <a:rPr lang="en-US" dirty="0" smtClean="0"/>
            <a:t>Have comorbidities </a:t>
          </a:r>
          <a:endParaRPr lang="en-US" dirty="0"/>
        </a:p>
      </dgm:t>
    </dgm:pt>
    <dgm:pt modelId="{C1EAE752-6227-4D74-9F00-DC49BFA0EC1A}" type="parTrans" cxnId="{F1928FCC-0B2B-427B-AECC-FFBC907E8CBB}">
      <dgm:prSet/>
      <dgm:spPr/>
      <dgm:t>
        <a:bodyPr/>
        <a:lstStyle/>
        <a:p>
          <a:endParaRPr lang="en-US"/>
        </a:p>
      </dgm:t>
    </dgm:pt>
    <dgm:pt modelId="{47D6E6A5-27CB-451A-9AC6-3BA077E6529E}" type="sibTrans" cxnId="{F1928FCC-0B2B-427B-AECC-FFBC907E8CBB}">
      <dgm:prSet/>
      <dgm:spPr/>
      <dgm:t>
        <a:bodyPr/>
        <a:lstStyle/>
        <a:p>
          <a:endParaRPr lang="en-US"/>
        </a:p>
      </dgm:t>
    </dgm:pt>
    <dgm:pt modelId="{48A278F1-1C30-43DA-9093-619D44742040}">
      <dgm:prSet phldrT="[Text]"/>
      <dgm:spPr/>
      <dgm:t>
        <a:bodyPr/>
        <a:lstStyle/>
        <a:p>
          <a:r>
            <a:rPr lang="en-US" dirty="0" smtClean="0"/>
            <a:t>CHD</a:t>
          </a:r>
          <a:endParaRPr lang="en-US" dirty="0"/>
        </a:p>
      </dgm:t>
    </dgm:pt>
    <dgm:pt modelId="{9EB04015-57E5-49B9-8892-E714368BB80B}" type="parTrans" cxnId="{42BE8640-089C-4E4C-B849-C20E8FFF07A5}">
      <dgm:prSet/>
      <dgm:spPr/>
      <dgm:t>
        <a:bodyPr/>
        <a:lstStyle/>
        <a:p>
          <a:endParaRPr lang="en-US"/>
        </a:p>
      </dgm:t>
    </dgm:pt>
    <dgm:pt modelId="{169D6CBB-A5A4-49EA-9BD4-ADEF3A3BE3B0}" type="sibTrans" cxnId="{42BE8640-089C-4E4C-B849-C20E8FFF07A5}">
      <dgm:prSet/>
      <dgm:spPr/>
      <dgm:t>
        <a:bodyPr/>
        <a:lstStyle/>
        <a:p>
          <a:endParaRPr lang="en-US"/>
        </a:p>
      </dgm:t>
    </dgm:pt>
    <dgm:pt modelId="{06ECC93A-6095-4D1D-B3AB-88D2508316CF}">
      <dgm:prSet/>
      <dgm:spPr/>
      <dgm:t>
        <a:bodyPr/>
        <a:lstStyle/>
        <a:p>
          <a:r>
            <a:rPr lang="en-US" dirty="0" smtClean="0"/>
            <a:t>Cystic fibrosis </a:t>
          </a:r>
          <a:endParaRPr lang="en-US" dirty="0"/>
        </a:p>
      </dgm:t>
    </dgm:pt>
    <dgm:pt modelId="{D34B3A27-D734-4B55-9389-30BB9B270DAB}" type="parTrans" cxnId="{176654E1-D977-4BBE-B801-B3948BEC9B6C}">
      <dgm:prSet/>
      <dgm:spPr/>
      <dgm:t>
        <a:bodyPr/>
        <a:lstStyle/>
        <a:p>
          <a:endParaRPr lang="en-US"/>
        </a:p>
      </dgm:t>
    </dgm:pt>
    <dgm:pt modelId="{1A45C92F-713E-42CB-A794-DFC4CF71EC46}" type="sibTrans" cxnId="{176654E1-D977-4BBE-B801-B3948BEC9B6C}">
      <dgm:prSet/>
      <dgm:spPr/>
      <dgm:t>
        <a:bodyPr/>
        <a:lstStyle/>
        <a:p>
          <a:endParaRPr lang="en-US"/>
        </a:p>
      </dgm:t>
    </dgm:pt>
    <dgm:pt modelId="{F6863C08-04A9-4F41-B08B-E90B95066C93}">
      <dgm:prSet/>
      <dgm:spPr/>
      <dgm:t>
        <a:bodyPr/>
        <a:lstStyle/>
        <a:p>
          <a:r>
            <a:rPr lang="en-US" dirty="0" smtClean="0"/>
            <a:t>Chronic lung disease </a:t>
          </a:r>
          <a:endParaRPr lang="en-US" dirty="0"/>
        </a:p>
      </dgm:t>
    </dgm:pt>
    <dgm:pt modelId="{712FDBA0-6E4F-451C-856D-0E79CF12BFF2}" type="parTrans" cxnId="{6AC2B26E-9629-4567-9926-E066E971B1FF}">
      <dgm:prSet/>
      <dgm:spPr/>
      <dgm:t>
        <a:bodyPr/>
        <a:lstStyle/>
        <a:p>
          <a:endParaRPr lang="en-US"/>
        </a:p>
      </dgm:t>
    </dgm:pt>
    <dgm:pt modelId="{23C95B9A-73CE-4970-96BF-81249410310D}" type="sibTrans" cxnId="{6AC2B26E-9629-4567-9926-E066E971B1FF}">
      <dgm:prSet/>
      <dgm:spPr/>
      <dgm:t>
        <a:bodyPr/>
        <a:lstStyle/>
        <a:p>
          <a:endParaRPr lang="en-US"/>
        </a:p>
      </dgm:t>
    </dgm:pt>
    <dgm:pt modelId="{C0F29C05-CF98-466C-B8EE-0F6A5F8407E0}">
      <dgm:prSet/>
      <dgm:spPr/>
      <dgm:t>
        <a:bodyPr/>
        <a:lstStyle/>
        <a:p>
          <a:r>
            <a:rPr lang="en-US" dirty="0" smtClean="0"/>
            <a:t>immunodeficiency</a:t>
          </a:r>
          <a:endParaRPr lang="en-US" dirty="0"/>
        </a:p>
      </dgm:t>
    </dgm:pt>
    <dgm:pt modelId="{14669A07-C59B-463C-A71B-4C63A22FC176}" type="parTrans" cxnId="{F0129745-B1F2-4621-83A9-CED5A5BE914A}">
      <dgm:prSet/>
      <dgm:spPr/>
      <dgm:t>
        <a:bodyPr/>
        <a:lstStyle/>
        <a:p>
          <a:endParaRPr lang="en-US"/>
        </a:p>
      </dgm:t>
    </dgm:pt>
    <dgm:pt modelId="{B3EA43D1-DC54-4988-8193-FA8B84081A14}" type="sibTrans" cxnId="{F0129745-B1F2-4621-83A9-CED5A5BE914A}">
      <dgm:prSet/>
      <dgm:spPr/>
      <dgm:t>
        <a:bodyPr/>
        <a:lstStyle/>
        <a:p>
          <a:endParaRPr lang="en-US"/>
        </a:p>
      </dgm:t>
    </dgm:pt>
    <dgm:pt modelId="{67CDA355-AA8C-4B4E-944D-1D8EBCEB1DAE}">
      <dgm:prSet/>
      <dgm:spPr/>
      <dgm:t>
        <a:bodyPr/>
        <a:lstStyle/>
        <a:p>
          <a:r>
            <a:rPr lang="en-US" dirty="0" smtClean="0"/>
            <a:t>Down syndrome </a:t>
          </a:r>
          <a:endParaRPr lang="en-US" dirty="0"/>
        </a:p>
      </dgm:t>
    </dgm:pt>
    <dgm:pt modelId="{F3BCC630-C160-4FC7-8EC3-AA88E39FCA01}" type="parTrans" cxnId="{69FDC9C2-B381-47BD-A828-EF1819915F12}">
      <dgm:prSet/>
      <dgm:spPr/>
      <dgm:t>
        <a:bodyPr/>
        <a:lstStyle/>
        <a:p>
          <a:endParaRPr lang="en-US"/>
        </a:p>
      </dgm:t>
    </dgm:pt>
    <dgm:pt modelId="{591220DA-DD91-4F40-A09E-AD8EC08D9E7C}" type="sibTrans" cxnId="{69FDC9C2-B381-47BD-A828-EF1819915F12}">
      <dgm:prSet/>
      <dgm:spPr/>
      <dgm:t>
        <a:bodyPr/>
        <a:lstStyle/>
        <a:p>
          <a:endParaRPr lang="en-US"/>
        </a:p>
      </dgm:t>
    </dgm:pt>
    <dgm:pt modelId="{44EAF881-EBC3-4841-9CEF-5FF018DFBE18}">
      <dgm:prSet/>
      <dgm:spPr/>
      <dgm:t>
        <a:bodyPr/>
        <a:lstStyle/>
        <a:p>
          <a:r>
            <a:rPr lang="en-US" dirty="0" smtClean="0"/>
            <a:t>Cerebral palsy </a:t>
          </a:r>
          <a:endParaRPr lang="en-US" dirty="0"/>
        </a:p>
      </dgm:t>
    </dgm:pt>
    <dgm:pt modelId="{D91BA1F3-0A43-45A3-BE71-520691B2EE5E}" type="parTrans" cxnId="{8F891A57-FEAC-43FC-A11B-1DAFA82577E3}">
      <dgm:prSet/>
      <dgm:spPr/>
      <dgm:t>
        <a:bodyPr/>
        <a:lstStyle/>
        <a:p>
          <a:endParaRPr lang="en-US"/>
        </a:p>
      </dgm:t>
    </dgm:pt>
    <dgm:pt modelId="{29E3FC39-09B4-44E3-A78A-6079782BC1A5}" type="sibTrans" cxnId="{8F891A57-FEAC-43FC-A11B-1DAFA82577E3}">
      <dgm:prSet/>
      <dgm:spPr/>
      <dgm:t>
        <a:bodyPr/>
        <a:lstStyle/>
        <a:p>
          <a:endParaRPr lang="en-US"/>
        </a:p>
      </dgm:t>
    </dgm:pt>
    <dgm:pt modelId="{E85F968A-5C1B-47B1-A11A-F2049F9F8112}" type="pres">
      <dgm:prSet presAssocID="{8CA44132-1FB2-4547-81D4-DF420261CA65}" presName="diagram" presStyleCnt="0">
        <dgm:presLayoutVars>
          <dgm:chPref val="1"/>
          <dgm:dir/>
          <dgm:animOne val="branch"/>
          <dgm:animLvl val="lvl"/>
          <dgm:resizeHandles val="exact"/>
        </dgm:presLayoutVars>
      </dgm:prSet>
      <dgm:spPr/>
      <dgm:t>
        <a:bodyPr/>
        <a:lstStyle/>
        <a:p>
          <a:endParaRPr lang="en-US"/>
        </a:p>
      </dgm:t>
    </dgm:pt>
    <dgm:pt modelId="{D49E9D6F-CB38-4191-9AAE-9A0CE7062134}" type="pres">
      <dgm:prSet presAssocID="{27F30759-9393-4652-828F-7548FB1C26B6}" presName="root1" presStyleCnt="0"/>
      <dgm:spPr/>
    </dgm:pt>
    <dgm:pt modelId="{C2B55E93-0F0F-461C-93E0-850860D38C15}" type="pres">
      <dgm:prSet presAssocID="{27F30759-9393-4652-828F-7548FB1C26B6}" presName="LevelOneTextNode" presStyleLbl="node0" presStyleIdx="0" presStyleCnt="1">
        <dgm:presLayoutVars>
          <dgm:chPref val="3"/>
        </dgm:presLayoutVars>
      </dgm:prSet>
      <dgm:spPr/>
      <dgm:t>
        <a:bodyPr/>
        <a:lstStyle/>
        <a:p>
          <a:endParaRPr lang="en-US"/>
        </a:p>
      </dgm:t>
    </dgm:pt>
    <dgm:pt modelId="{3FB731DD-C4D2-45EB-8F01-E5F530B84A47}" type="pres">
      <dgm:prSet presAssocID="{27F30759-9393-4652-828F-7548FB1C26B6}" presName="level2hierChild" presStyleCnt="0"/>
      <dgm:spPr/>
    </dgm:pt>
    <dgm:pt modelId="{D6BC35DB-40CA-40B3-BA9F-1B5D30E9E60E}" type="pres">
      <dgm:prSet presAssocID="{7D1F847B-677D-4CDD-BF80-9E1989564041}" presName="conn2-1" presStyleLbl="parChTrans1D2" presStyleIdx="0" presStyleCnt="2"/>
      <dgm:spPr/>
      <dgm:t>
        <a:bodyPr/>
        <a:lstStyle/>
        <a:p>
          <a:endParaRPr lang="en-US"/>
        </a:p>
      </dgm:t>
    </dgm:pt>
    <dgm:pt modelId="{E9A7FAF5-B1C3-417D-B398-6E337FADDF90}" type="pres">
      <dgm:prSet presAssocID="{7D1F847B-677D-4CDD-BF80-9E1989564041}" presName="connTx" presStyleLbl="parChTrans1D2" presStyleIdx="0" presStyleCnt="2"/>
      <dgm:spPr/>
      <dgm:t>
        <a:bodyPr/>
        <a:lstStyle/>
        <a:p>
          <a:endParaRPr lang="en-US"/>
        </a:p>
      </dgm:t>
    </dgm:pt>
    <dgm:pt modelId="{C3B0491B-4317-438F-B281-ED40732A2508}" type="pres">
      <dgm:prSet presAssocID="{4AF5E352-BABF-4C24-B94A-EA7BCF281DFA}" presName="root2" presStyleCnt="0"/>
      <dgm:spPr/>
    </dgm:pt>
    <dgm:pt modelId="{8BE42789-DDC6-454E-BD92-20CD41DB9460}" type="pres">
      <dgm:prSet presAssocID="{4AF5E352-BABF-4C24-B94A-EA7BCF281DFA}" presName="LevelTwoTextNode" presStyleLbl="node2" presStyleIdx="0" presStyleCnt="2">
        <dgm:presLayoutVars>
          <dgm:chPref val="3"/>
        </dgm:presLayoutVars>
      </dgm:prSet>
      <dgm:spPr/>
      <dgm:t>
        <a:bodyPr/>
        <a:lstStyle/>
        <a:p>
          <a:endParaRPr lang="en-US"/>
        </a:p>
      </dgm:t>
    </dgm:pt>
    <dgm:pt modelId="{7AA11F8B-0B3D-499F-A1FC-3D3B9A66A2C9}" type="pres">
      <dgm:prSet presAssocID="{4AF5E352-BABF-4C24-B94A-EA7BCF281DFA}" presName="level3hierChild" presStyleCnt="0"/>
      <dgm:spPr/>
    </dgm:pt>
    <dgm:pt modelId="{73B4E710-6FFF-4819-B66A-56C3F3E7CD85}" type="pres">
      <dgm:prSet presAssocID="{C1EAE752-6227-4D74-9F00-DC49BFA0EC1A}" presName="conn2-1" presStyleLbl="parChTrans1D2" presStyleIdx="1" presStyleCnt="2"/>
      <dgm:spPr/>
      <dgm:t>
        <a:bodyPr/>
        <a:lstStyle/>
        <a:p>
          <a:endParaRPr lang="en-US"/>
        </a:p>
      </dgm:t>
    </dgm:pt>
    <dgm:pt modelId="{C031DEF7-4DA4-4EE8-A8AA-E0E9E4746B63}" type="pres">
      <dgm:prSet presAssocID="{C1EAE752-6227-4D74-9F00-DC49BFA0EC1A}" presName="connTx" presStyleLbl="parChTrans1D2" presStyleIdx="1" presStyleCnt="2"/>
      <dgm:spPr/>
      <dgm:t>
        <a:bodyPr/>
        <a:lstStyle/>
        <a:p>
          <a:endParaRPr lang="en-US"/>
        </a:p>
      </dgm:t>
    </dgm:pt>
    <dgm:pt modelId="{2717A0D2-1425-4E63-9557-B486F1483F14}" type="pres">
      <dgm:prSet presAssocID="{F0083DC1-E97A-42F0-AA61-18CB9B99C8C6}" presName="root2" presStyleCnt="0"/>
      <dgm:spPr/>
    </dgm:pt>
    <dgm:pt modelId="{BA179775-FBE7-407D-9DB7-BC397FBEAC77}" type="pres">
      <dgm:prSet presAssocID="{F0083DC1-E97A-42F0-AA61-18CB9B99C8C6}" presName="LevelTwoTextNode" presStyleLbl="node2" presStyleIdx="1" presStyleCnt="2">
        <dgm:presLayoutVars>
          <dgm:chPref val="3"/>
        </dgm:presLayoutVars>
      </dgm:prSet>
      <dgm:spPr/>
      <dgm:t>
        <a:bodyPr/>
        <a:lstStyle/>
        <a:p>
          <a:endParaRPr lang="en-US"/>
        </a:p>
      </dgm:t>
    </dgm:pt>
    <dgm:pt modelId="{D9BDF10B-ABAD-46B1-83D3-D4F5A2304A96}" type="pres">
      <dgm:prSet presAssocID="{F0083DC1-E97A-42F0-AA61-18CB9B99C8C6}" presName="level3hierChild" presStyleCnt="0"/>
      <dgm:spPr/>
    </dgm:pt>
    <dgm:pt modelId="{1F156A99-C6D5-48E3-814A-CBE5CC2079F5}" type="pres">
      <dgm:prSet presAssocID="{9EB04015-57E5-49B9-8892-E714368BB80B}" presName="conn2-1" presStyleLbl="parChTrans1D3" presStyleIdx="0" presStyleCnt="6"/>
      <dgm:spPr/>
      <dgm:t>
        <a:bodyPr/>
        <a:lstStyle/>
        <a:p>
          <a:endParaRPr lang="en-US"/>
        </a:p>
      </dgm:t>
    </dgm:pt>
    <dgm:pt modelId="{362FD046-D3D4-4F6D-9B21-E3FF725523D3}" type="pres">
      <dgm:prSet presAssocID="{9EB04015-57E5-49B9-8892-E714368BB80B}" presName="connTx" presStyleLbl="parChTrans1D3" presStyleIdx="0" presStyleCnt="6"/>
      <dgm:spPr/>
      <dgm:t>
        <a:bodyPr/>
        <a:lstStyle/>
        <a:p>
          <a:endParaRPr lang="en-US"/>
        </a:p>
      </dgm:t>
    </dgm:pt>
    <dgm:pt modelId="{5A2DB3CB-74B2-4B3D-8B7C-E24E519197D5}" type="pres">
      <dgm:prSet presAssocID="{48A278F1-1C30-43DA-9093-619D44742040}" presName="root2" presStyleCnt="0"/>
      <dgm:spPr/>
    </dgm:pt>
    <dgm:pt modelId="{6B148527-984D-4483-95C8-1CC0131DAE7E}" type="pres">
      <dgm:prSet presAssocID="{48A278F1-1C30-43DA-9093-619D44742040}" presName="LevelTwoTextNode" presStyleLbl="node3" presStyleIdx="0" presStyleCnt="6">
        <dgm:presLayoutVars>
          <dgm:chPref val="3"/>
        </dgm:presLayoutVars>
      </dgm:prSet>
      <dgm:spPr/>
      <dgm:t>
        <a:bodyPr/>
        <a:lstStyle/>
        <a:p>
          <a:endParaRPr lang="en-US"/>
        </a:p>
      </dgm:t>
    </dgm:pt>
    <dgm:pt modelId="{95F6C04D-07CF-4377-ACE7-5338A1E9C3E7}" type="pres">
      <dgm:prSet presAssocID="{48A278F1-1C30-43DA-9093-619D44742040}" presName="level3hierChild" presStyleCnt="0"/>
      <dgm:spPr/>
    </dgm:pt>
    <dgm:pt modelId="{11453AF4-F068-4CE5-BBD2-338A2103A0C5}" type="pres">
      <dgm:prSet presAssocID="{D34B3A27-D734-4B55-9389-30BB9B270DAB}" presName="conn2-1" presStyleLbl="parChTrans1D3" presStyleIdx="1" presStyleCnt="6"/>
      <dgm:spPr/>
      <dgm:t>
        <a:bodyPr/>
        <a:lstStyle/>
        <a:p>
          <a:endParaRPr lang="en-US"/>
        </a:p>
      </dgm:t>
    </dgm:pt>
    <dgm:pt modelId="{EA3F5355-F61C-4779-B634-317BAE23740D}" type="pres">
      <dgm:prSet presAssocID="{D34B3A27-D734-4B55-9389-30BB9B270DAB}" presName="connTx" presStyleLbl="parChTrans1D3" presStyleIdx="1" presStyleCnt="6"/>
      <dgm:spPr/>
      <dgm:t>
        <a:bodyPr/>
        <a:lstStyle/>
        <a:p>
          <a:endParaRPr lang="en-US"/>
        </a:p>
      </dgm:t>
    </dgm:pt>
    <dgm:pt modelId="{0CC7C6AE-F91D-472B-B6B7-77A446CF2FA7}" type="pres">
      <dgm:prSet presAssocID="{06ECC93A-6095-4D1D-B3AB-88D2508316CF}" presName="root2" presStyleCnt="0"/>
      <dgm:spPr/>
    </dgm:pt>
    <dgm:pt modelId="{82C4877D-2BF0-4ADD-BC8E-099A73B6A500}" type="pres">
      <dgm:prSet presAssocID="{06ECC93A-6095-4D1D-B3AB-88D2508316CF}" presName="LevelTwoTextNode" presStyleLbl="node3" presStyleIdx="1" presStyleCnt="6">
        <dgm:presLayoutVars>
          <dgm:chPref val="3"/>
        </dgm:presLayoutVars>
      </dgm:prSet>
      <dgm:spPr/>
      <dgm:t>
        <a:bodyPr/>
        <a:lstStyle/>
        <a:p>
          <a:endParaRPr lang="en-US"/>
        </a:p>
      </dgm:t>
    </dgm:pt>
    <dgm:pt modelId="{4AFE8BFB-7494-4ED4-930C-2DA208C576FF}" type="pres">
      <dgm:prSet presAssocID="{06ECC93A-6095-4D1D-B3AB-88D2508316CF}" presName="level3hierChild" presStyleCnt="0"/>
      <dgm:spPr/>
    </dgm:pt>
    <dgm:pt modelId="{7A1100D1-F14B-476E-8EE1-0EC10D2C1114}" type="pres">
      <dgm:prSet presAssocID="{712FDBA0-6E4F-451C-856D-0E79CF12BFF2}" presName="conn2-1" presStyleLbl="parChTrans1D3" presStyleIdx="2" presStyleCnt="6"/>
      <dgm:spPr/>
      <dgm:t>
        <a:bodyPr/>
        <a:lstStyle/>
        <a:p>
          <a:endParaRPr lang="en-US"/>
        </a:p>
      </dgm:t>
    </dgm:pt>
    <dgm:pt modelId="{EFFDCF9E-739B-435C-8144-EBA94D4A42D5}" type="pres">
      <dgm:prSet presAssocID="{712FDBA0-6E4F-451C-856D-0E79CF12BFF2}" presName="connTx" presStyleLbl="parChTrans1D3" presStyleIdx="2" presStyleCnt="6"/>
      <dgm:spPr/>
      <dgm:t>
        <a:bodyPr/>
        <a:lstStyle/>
        <a:p>
          <a:endParaRPr lang="en-US"/>
        </a:p>
      </dgm:t>
    </dgm:pt>
    <dgm:pt modelId="{6314151C-3C0D-4302-AA9F-C4D23C5829A6}" type="pres">
      <dgm:prSet presAssocID="{F6863C08-04A9-4F41-B08B-E90B95066C93}" presName="root2" presStyleCnt="0"/>
      <dgm:spPr/>
    </dgm:pt>
    <dgm:pt modelId="{0DFD51FC-6701-4430-A851-E53CFA7FA21D}" type="pres">
      <dgm:prSet presAssocID="{F6863C08-04A9-4F41-B08B-E90B95066C93}" presName="LevelTwoTextNode" presStyleLbl="node3" presStyleIdx="2" presStyleCnt="6">
        <dgm:presLayoutVars>
          <dgm:chPref val="3"/>
        </dgm:presLayoutVars>
      </dgm:prSet>
      <dgm:spPr/>
      <dgm:t>
        <a:bodyPr/>
        <a:lstStyle/>
        <a:p>
          <a:endParaRPr lang="en-US"/>
        </a:p>
      </dgm:t>
    </dgm:pt>
    <dgm:pt modelId="{55256B89-A9C6-407D-B83F-8E56484F7D34}" type="pres">
      <dgm:prSet presAssocID="{F6863C08-04A9-4F41-B08B-E90B95066C93}" presName="level3hierChild" presStyleCnt="0"/>
      <dgm:spPr/>
    </dgm:pt>
    <dgm:pt modelId="{4E1AEEB3-0F11-4804-8DDA-FA41A0F03824}" type="pres">
      <dgm:prSet presAssocID="{14669A07-C59B-463C-A71B-4C63A22FC176}" presName="conn2-1" presStyleLbl="parChTrans1D3" presStyleIdx="3" presStyleCnt="6"/>
      <dgm:spPr/>
      <dgm:t>
        <a:bodyPr/>
        <a:lstStyle/>
        <a:p>
          <a:endParaRPr lang="en-US"/>
        </a:p>
      </dgm:t>
    </dgm:pt>
    <dgm:pt modelId="{A60ED8A6-07B6-4E06-B036-40CF2EB22A86}" type="pres">
      <dgm:prSet presAssocID="{14669A07-C59B-463C-A71B-4C63A22FC176}" presName="connTx" presStyleLbl="parChTrans1D3" presStyleIdx="3" presStyleCnt="6"/>
      <dgm:spPr/>
      <dgm:t>
        <a:bodyPr/>
        <a:lstStyle/>
        <a:p>
          <a:endParaRPr lang="en-US"/>
        </a:p>
      </dgm:t>
    </dgm:pt>
    <dgm:pt modelId="{A023E12E-CF94-462E-B5DA-CDBA2E42DC6F}" type="pres">
      <dgm:prSet presAssocID="{C0F29C05-CF98-466C-B8EE-0F6A5F8407E0}" presName="root2" presStyleCnt="0"/>
      <dgm:spPr/>
    </dgm:pt>
    <dgm:pt modelId="{1FBAE5F8-7AE2-4727-9714-FDC6FEF820F8}" type="pres">
      <dgm:prSet presAssocID="{C0F29C05-CF98-466C-B8EE-0F6A5F8407E0}" presName="LevelTwoTextNode" presStyleLbl="node3" presStyleIdx="3" presStyleCnt="6">
        <dgm:presLayoutVars>
          <dgm:chPref val="3"/>
        </dgm:presLayoutVars>
      </dgm:prSet>
      <dgm:spPr/>
      <dgm:t>
        <a:bodyPr/>
        <a:lstStyle/>
        <a:p>
          <a:endParaRPr lang="en-US"/>
        </a:p>
      </dgm:t>
    </dgm:pt>
    <dgm:pt modelId="{BC3361DB-1E11-491D-AC0F-81A7579030C4}" type="pres">
      <dgm:prSet presAssocID="{C0F29C05-CF98-466C-B8EE-0F6A5F8407E0}" presName="level3hierChild" presStyleCnt="0"/>
      <dgm:spPr/>
    </dgm:pt>
    <dgm:pt modelId="{547FA1DB-13DB-48D0-917A-65C093DD29C3}" type="pres">
      <dgm:prSet presAssocID="{F3BCC630-C160-4FC7-8EC3-AA88E39FCA01}" presName="conn2-1" presStyleLbl="parChTrans1D3" presStyleIdx="4" presStyleCnt="6"/>
      <dgm:spPr/>
      <dgm:t>
        <a:bodyPr/>
        <a:lstStyle/>
        <a:p>
          <a:endParaRPr lang="en-US"/>
        </a:p>
      </dgm:t>
    </dgm:pt>
    <dgm:pt modelId="{94AFC2B5-89D2-48D1-A020-DF451D35FEE0}" type="pres">
      <dgm:prSet presAssocID="{F3BCC630-C160-4FC7-8EC3-AA88E39FCA01}" presName="connTx" presStyleLbl="parChTrans1D3" presStyleIdx="4" presStyleCnt="6"/>
      <dgm:spPr/>
      <dgm:t>
        <a:bodyPr/>
        <a:lstStyle/>
        <a:p>
          <a:endParaRPr lang="en-US"/>
        </a:p>
      </dgm:t>
    </dgm:pt>
    <dgm:pt modelId="{D6226DF4-265D-4503-8D05-A546B8A30C00}" type="pres">
      <dgm:prSet presAssocID="{67CDA355-AA8C-4B4E-944D-1D8EBCEB1DAE}" presName="root2" presStyleCnt="0"/>
      <dgm:spPr/>
    </dgm:pt>
    <dgm:pt modelId="{E6536BC2-D517-4061-ABF1-653B99C54192}" type="pres">
      <dgm:prSet presAssocID="{67CDA355-AA8C-4B4E-944D-1D8EBCEB1DAE}" presName="LevelTwoTextNode" presStyleLbl="node3" presStyleIdx="4" presStyleCnt="6">
        <dgm:presLayoutVars>
          <dgm:chPref val="3"/>
        </dgm:presLayoutVars>
      </dgm:prSet>
      <dgm:spPr/>
      <dgm:t>
        <a:bodyPr/>
        <a:lstStyle/>
        <a:p>
          <a:endParaRPr lang="en-US"/>
        </a:p>
      </dgm:t>
    </dgm:pt>
    <dgm:pt modelId="{EE787E79-1A99-4E42-910B-815AD7761DA2}" type="pres">
      <dgm:prSet presAssocID="{67CDA355-AA8C-4B4E-944D-1D8EBCEB1DAE}" presName="level3hierChild" presStyleCnt="0"/>
      <dgm:spPr/>
    </dgm:pt>
    <dgm:pt modelId="{4A8C09AD-F86A-4272-8908-C337160F37FB}" type="pres">
      <dgm:prSet presAssocID="{D91BA1F3-0A43-45A3-BE71-520691B2EE5E}" presName="conn2-1" presStyleLbl="parChTrans1D3" presStyleIdx="5" presStyleCnt="6"/>
      <dgm:spPr/>
      <dgm:t>
        <a:bodyPr/>
        <a:lstStyle/>
        <a:p>
          <a:endParaRPr lang="en-US"/>
        </a:p>
      </dgm:t>
    </dgm:pt>
    <dgm:pt modelId="{992C495E-D41D-4E5F-8E49-C869B163F357}" type="pres">
      <dgm:prSet presAssocID="{D91BA1F3-0A43-45A3-BE71-520691B2EE5E}" presName="connTx" presStyleLbl="parChTrans1D3" presStyleIdx="5" presStyleCnt="6"/>
      <dgm:spPr/>
      <dgm:t>
        <a:bodyPr/>
        <a:lstStyle/>
        <a:p>
          <a:endParaRPr lang="en-US"/>
        </a:p>
      </dgm:t>
    </dgm:pt>
    <dgm:pt modelId="{C4277502-BE95-44EE-83D8-76D7FC979B3F}" type="pres">
      <dgm:prSet presAssocID="{44EAF881-EBC3-4841-9CEF-5FF018DFBE18}" presName="root2" presStyleCnt="0"/>
      <dgm:spPr/>
    </dgm:pt>
    <dgm:pt modelId="{2BABA2B8-7D06-41B5-8FD4-05F778B6A7E1}" type="pres">
      <dgm:prSet presAssocID="{44EAF881-EBC3-4841-9CEF-5FF018DFBE18}" presName="LevelTwoTextNode" presStyleLbl="node3" presStyleIdx="5" presStyleCnt="6">
        <dgm:presLayoutVars>
          <dgm:chPref val="3"/>
        </dgm:presLayoutVars>
      </dgm:prSet>
      <dgm:spPr/>
      <dgm:t>
        <a:bodyPr/>
        <a:lstStyle/>
        <a:p>
          <a:endParaRPr lang="en-US"/>
        </a:p>
      </dgm:t>
    </dgm:pt>
    <dgm:pt modelId="{645D0A87-2944-4748-B925-70072AE8F229}" type="pres">
      <dgm:prSet presAssocID="{44EAF881-EBC3-4841-9CEF-5FF018DFBE18}" presName="level3hierChild" presStyleCnt="0"/>
      <dgm:spPr/>
    </dgm:pt>
  </dgm:ptLst>
  <dgm:cxnLst>
    <dgm:cxn modelId="{A89D6064-5051-44DF-8589-992D2F95FD84}" type="presOf" srcId="{67CDA355-AA8C-4B4E-944D-1D8EBCEB1DAE}" destId="{E6536BC2-D517-4061-ABF1-653B99C54192}" srcOrd="0" destOrd="0" presId="urn:microsoft.com/office/officeart/2005/8/layout/hierarchy2"/>
    <dgm:cxn modelId="{CA4B858A-67FC-4679-877F-76DAEDD14E85}" type="presOf" srcId="{9EB04015-57E5-49B9-8892-E714368BB80B}" destId="{362FD046-D3D4-4F6D-9B21-E3FF725523D3}" srcOrd="1" destOrd="0" presId="urn:microsoft.com/office/officeart/2005/8/layout/hierarchy2"/>
    <dgm:cxn modelId="{B3D037BB-5420-436B-90ED-ABF38CAC1345}" type="presOf" srcId="{14669A07-C59B-463C-A71B-4C63A22FC176}" destId="{4E1AEEB3-0F11-4804-8DDA-FA41A0F03824}" srcOrd="0" destOrd="0" presId="urn:microsoft.com/office/officeart/2005/8/layout/hierarchy2"/>
    <dgm:cxn modelId="{F1928FCC-0B2B-427B-AECC-FFBC907E8CBB}" srcId="{27F30759-9393-4652-828F-7548FB1C26B6}" destId="{F0083DC1-E97A-42F0-AA61-18CB9B99C8C6}" srcOrd="1" destOrd="0" parTransId="{C1EAE752-6227-4D74-9F00-DC49BFA0EC1A}" sibTransId="{47D6E6A5-27CB-451A-9AC6-3BA077E6529E}"/>
    <dgm:cxn modelId="{176654E1-D977-4BBE-B801-B3948BEC9B6C}" srcId="{F0083DC1-E97A-42F0-AA61-18CB9B99C8C6}" destId="{06ECC93A-6095-4D1D-B3AB-88D2508316CF}" srcOrd="1" destOrd="0" parTransId="{D34B3A27-D734-4B55-9389-30BB9B270DAB}" sibTransId="{1A45C92F-713E-42CB-A794-DFC4CF71EC46}"/>
    <dgm:cxn modelId="{10DE98D7-265F-4862-A744-3FE87A556F65}" type="presOf" srcId="{14669A07-C59B-463C-A71B-4C63A22FC176}" destId="{A60ED8A6-07B6-4E06-B036-40CF2EB22A86}" srcOrd="1" destOrd="0" presId="urn:microsoft.com/office/officeart/2005/8/layout/hierarchy2"/>
    <dgm:cxn modelId="{6775E64D-5F21-4DA3-9F84-FDA9C190D402}" srcId="{8CA44132-1FB2-4547-81D4-DF420261CA65}" destId="{27F30759-9393-4652-828F-7548FB1C26B6}" srcOrd="0" destOrd="0" parTransId="{24905807-8671-437F-AE39-A923751EDC2F}" sibTransId="{8C92B5A1-EF6D-49AC-A47F-62CF4B2F9F7C}"/>
    <dgm:cxn modelId="{2F000C88-1901-483C-A85E-D009121B7E5A}" type="presOf" srcId="{F0083DC1-E97A-42F0-AA61-18CB9B99C8C6}" destId="{BA179775-FBE7-407D-9DB7-BC397FBEAC77}" srcOrd="0" destOrd="0" presId="urn:microsoft.com/office/officeart/2005/8/layout/hierarchy2"/>
    <dgm:cxn modelId="{8776172E-232E-4566-AC50-3154522809BB}" type="presOf" srcId="{7D1F847B-677D-4CDD-BF80-9E1989564041}" destId="{E9A7FAF5-B1C3-417D-B398-6E337FADDF90}" srcOrd="1" destOrd="0" presId="urn:microsoft.com/office/officeart/2005/8/layout/hierarchy2"/>
    <dgm:cxn modelId="{F0129745-B1F2-4621-83A9-CED5A5BE914A}" srcId="{F0083DC1-E97A-42F0-AA61-18CB9B99C8C6}" destId="{C0F29C05-CF98-466C-B8EE-0F6A5F8407E0}" srcOrd="3" destOrd="0" parTransId="{14669A07-C59B-463C-A71B-4C63A22FC176}" sibTransId="{B3EA43D1-DC54-4988-8193-FA8B84081A14}"/>
    <dgm:cxn modelId="{8F891A57-FEAC-43FC-A11B-1DAFA82577E3}" srcId="{F0083DC1-E97A-42F0-AA61-18CB9B99C8C6}" destId="{44EAF881-EBC3-4841-9CEF-5FF018DFBE18}" srcOrd="5" destOrd="0" parTransId="{D91BA1F3-0A43-45A3-BE71-520691B2EE5E}" sibTransId="{29E3FC39-09B4-44E3-A78A-6079782BC1A5}"/>
    <dgm:cxn modelId="{B4E68887-48FE-4ED3-970F-DA861D62C68D}" type="presOf" srcId="{7D1F847B-677D-4CDD-BF80-9E1989564041}" destId="{D6BC35DB-40CA-40B3-BA9F-1B5D30E9E60E}" srcOrd="0" destOrd="0" presId="urn:microsoft.com/office/officeart/2005/8/layout/hierarchy2"/>
    <dgm:cxn modelId="{3C73651A-ED5F-4890-88B1-E0095322D8DE}" type="presOf" srcId="{F6863C08-04A9-4F41-B08B-E90B95066C93}" destId="{0DFD51FC-6701-4430-A851-E53CFA7FA21D}" srcOrd="0" destOrd="0" presId="urn:microsoft.com/office/officeart/2005/8/layout/hierarchy2"/>
    <dgm:cxn modelId="{3A44873E-77B7-41CA-B681-12594A509DBF}" type="presOf" srcId="{C1EAE752-6227-4D74-9F00-DC49BFA0EC1A}" destId="{C031DEF7-4DA4-4EE8-A8AA-E0E9E4746B63}" srcOrd="1" destOrd="0" presId="urn:microsoft.com/office/officeart/2005/8/layout/hierarchy2"/>
    <dgm:cxn modelId="{B9FF2063-9E3C-468C-8CD4-125C711124A7}" type="presOf" srcId="{D34B3A27-D734-4B55-9389-30BB9B270DAB}" destId="{11453AF4-F068-4CE5-BBD2-338A2103A0C5}" srcOrd="0" destOrd="0" presId="urn:microsoft.com/office/officeart/2005/8/layout/hierarchy2"/>
    <dgm:cxn modelId="{54502898-09F5-4F7C-AE19-67E6FD23AA88}" type="presOf" srcId="{F3BCC630-C160-4FC7-8EC3-AA88E39FCA01}" destId="{94AFC2B5-89D2-48D1-A020-DF451D35FEE0}" srcOrd="1" destOrd="0" presId="urn:microsoft.com/office/officeart/2005/8/layout/hierarchy2"/>
    <dgm:cxn modelId="{5FC3F324-805C-4385-92DA-AE55C493C11F}" type="presOf" srcId="{48A278F1-1C30-43DA-9093-619D44742040}" destId="{6B148527-984D-4483-95C8-1CC0131DAE7E}" srcOrd="0" destOrd="0" presId="urn:microsoft.com/office/officeart/2005/8/layout/hierarchy2"/>
    <dgm:cxn modelId="{D01BBE2B-4DFC-4705-B910-1F3E35D80FE3}" type="presOf" srcId="{C0F29C05-CF98-466C-B8EE-0F6A5F8407E0}" destId="{1FBAE5F8-7AE2-4727-9714-FDC6FEF820F8}" srcOrd="0" destOrd="0" presId="urn:microsoft.com/office/officeart/2005/8/layout/hierarchy2"/>
    <dgm:cxn modelId="{42BE8640-089C-4E4C-B849-C20E8FFF07A5}" srcId="{F0083DC1-E97A-42F0-AA61-18CB9B99C8C6}" destId="{48A278F1-1C30-43DA-9093-619D44742040}" srcOrd="0" destOrd="0" parTransId="{9EB04015-57E5-49B9-8892-E714368BB80B}" sibTransId="{169D6CBB-A5A4-49EA-9BD4-ADEF3A3BE3B0}"/>
    <dgm:cxn modelId="{FED8C926-AB42-41DF-8A5B-576399578DF3}" type="presOf" srcId="{D91BA1F3-0A43-45A3-BE71-520691B2EE5E}" destId="{4A8C09AD-F86A-4272-8908-C337160F37FB}" srcOrd="0" destOrd="0" presId="urn:microsoft.com/office/officeart/2005/8/layout/hierarchy2"/>
    <dgm:cxn modelId="{34EC5443-CBBE-4554-BD7A-ABC8A6F2897C}" type="presOf" srcId="{712FDBA0-6E4F-451C-856D-0E79CF12BFF2}" destId="{7A1100D1-F14B-476E-8EE1-0EC10D2C1114}" srcOrd="0" destOrd="0" presId="urn:microsoft.com/office/officeart/2005/8/layout/hierarchy2"/>
    <dgm:cxn modelId="{AFF4B0DC-AE6D-4770-8479-D55A1D3E9514}" type="presOf" srcId="{27F30759-9393-4652-828F-7548FB1C26B6}" destId="{C2B55E93-0F0F-461C-93E0-850860D38C15}" srcOrd="0" destOrd="0" presId="urn:microsoft.com/office/officeart/2005/8/layout/hierarchy2"/>
    <dgm:cxn modelId="{4D503165-B303-40F9-888C-2F2F3C02E45C}" type="presOf" srcId="{D91BA1F3-0A43-45A3-BE71-520691B2EE5E}" destId="{992C495E-D41D-4E5F-8E49-C869B163F357}" srcOrd="1" destOrd="0" presId="urn:microsoft.com/office/officeart/2005/8/layout/hierarchy2"/>
    <dgm:cxn modelId="{308CA941-B22D-4FAF-923F-99931961CD0E}" type="presOf" srcId="{44EAF881-EBC3-4841-9CEF-5FF018DFBE18}" destId="{2BABA2B8-7D06-41B5-8FD4-05F778B6A7E1}" srcOrd="0" destOrd="0" presId="urn:microsoft.com/office/officeart/2005/8/layout/hierarchy2"/>
    <dgm:cxn modelId="{87EFF6A1-A1A2-4428-8697-EEC335A60215}" type="presOf" srcId="{8CA44132-1FB2-4547-81D4-DF420261CA65}" destId="{E85F968A-5C1B-47B1-A11A-F2049F9F8112}" srcOrd="0" destOrd="0" presId="urn:microsoft.com/office/officeart/2005/8/layout/hierarchy2"/>
    <dgm:cxn modelId="{83FE0385-B21C-46FA-92E4-C1E1B1B9C649}" type="presOf" srcId="{F3BCC630-C160-4FC7-8EC3-AA88E39FCA01}" destId="{547FA1DB-13DB-48D0-917A-65C093DD29C3}" srcOrd="0" destOrd="0" presId="urn:microsoft.com/office/officeart/2005/8/layout/hierarchy2"/>
    <dgm:cxn modelId="{9D188AFB-1EBA-444D-9F52-0A0874B03ABC}" type="presOf" srcId="{712FDBA0-6E4F-451C-856D-0E79CF12BFF2}" destId="{EFFDCF9E-739B-435C-8144-EBA94D4A42D5}" srcOrd="1" destOrd="0" presId="urn:microsoft.com/office/officeart/2005/8/layout/hierarchy2"/>
    <dgm:cxn modelId="{B1631906-1E0F-408F-AF69-9507ACD23652}" type="presOf" srcId="{C1EAE752-6227-4D74-9F00-DC49BFA0EC1A}" destId="{73B4E710-6FFF-4819-B66A-56C3F3E7CD85}" srcOrd="0" destOrd="0" presId="urn:microsoft.com/office/officeart/2005/8/layout/hierarchy2"/>
    <dgm:cxn modelId="{10F740D9-A313-4327-9AEA-64A388AE31C8}" type="presOf" srcId="{4AF5E352-BABF-4C24-B94A-EA7BCF281DFA}" destId="{8BE42789-DDC6-454E-BD92-20CD41DB9460}" srcOrd="0" destOrd="0" presId="urn:microsoft.com/office/officeart/2005/8/layout/hierarchy2"/>
    <dgm:cxn modelId="{6AC2B26E-9629-4567-9926-E066E971B1FF}" srcId="{F0083DC1-E97A-42F0-AA61-18CB9B99C8C6}" destId="{F6863C08-04A9-4F41-B08B-E90B95066C93}" srcOrd="2" destOrd="0" parTransId="{712FDBA0-6E4F-451C-856D-0E79CF12BFF2}" sibTransId="{23C95B9A-73CE-4970-96BF-81249410310D}"/>
    <dgm:cxn modelId="{9D457555-9D31-410C-B77D-BB11432E81E2}" type="presOf" srcId="{06ECC93A-6095-4D1D-B3AB-88D2508316CF}" destId="{82C4877D-2BF0-4ADD-BC8E-099A73B6A500}" srcOrd="0" destOrd="0" presId="urn:microsoft.com/office/officeart/2005/8/layout/hierarchy2"/>
    <dgm:cxn modelId="{69FDC9C2-B381-47BD-A828-EF1819915F12}" srcId="{F0083DC1-E97A-42F0-AA61-18CB9B99C8C6}" destId="{67CDA355-AA8C-4B4E-944D-1D8EBCEB1DAE}" srcOrd="4" destOrd="0" parTransId="{F3BCC630-C160-4FC7-8EC3-AA88E39FCA01}" sibTransId="{591220DA-DD91-4F40-A09E-AD8EC08D9E7C}"/>
    <dgm:cxn modelId="{4E9865F6-56E9-4688-BC0C-23194EA79421}" srcId="{27F30759-9393-4652-828F-7548FB1C26B6}" destId="{4AF5E352-BABF-4C24-B94A-EA7BCF281DFA}" srcOrd="0" destOrd="0" parTransId="{7D1F847B-677D-4CDD-BF80-9E1989564041}" sibTransId="{B160412D-38F7-4BAD-A07F-A3B9EE9EB2CF}"/>
    <dgm:cxn modelId="{EB38F7E1-BB4C-4F77-B977-BF872D772DF9}" type="presOf" srcId="{9EB04015-57E5-49B9-8892-E714368BB80B}" destId="{1F156A99-C6D5-48E3-814A-CBE5CC2079F5}" srcOrd="0" destOrd="0" presId="urn:microsoft.com/office/officeart/2005/8/layout/hierarchy2"/>
    <dgm:cxn modelId="{9953C3E6-80B7-40DF-98DA-78FEF495F5F4}" type="presOf" srcId="{D34B3A27-D734-4B55-9389-30BB9B270DAB}" destId="{EA3F5355-F61C-4779-B634-317BAE23740D}" srcOrd="1" destOrd="0" presId="urn:microsoft.com/office/officeart/2005/8/layout/hierarchy2"/>
    <dgm:cxn modelId="{89EB6BEA-0700-4090-80B4-B457D3059314}" type="presParOf" srcId="{E85F968A-5C1B-47B1-A11A-F2049F9F8112}" destId="{D49E9D6F-CB38-4191-9AAE-9A0CE7062134}" srcOrd="0" destOrd="0" presId="urn:microsoft.com/office/officeart/2005/8/layout/hierarchy2"/>
    <dgm:cxn modelId="{B1F5D967-0B15-404B-8F42-DDC26390E24D}" type="presParOf" srcId="{D49E9D6F-CB38-4191-9AAE-9A0CE7062134}" destId="{C2B55E93-0F0F-461C-93E0-850860D38C15}" srcOrd="0" destOrd="0" presId="urn:microsoft.com/office/officeart/2005/8/layout/hierarchy2"/>
    <dgm:cxn modelId="{F4797405-CC08-4A20-AA7F-A2BBF5483A73}" type="presParOf" srcId="{D49E9D6F-CB38-4191-9AAE-9A0CE7062134}" destId="{3FB731DD-C4D2-45EB-8F01-E5F530B84A47}" srcOrd="1" destOrd="0" presId="urn:microsoft.com/office/officeart/2005/8/layout/hierarchy2"/>
    <dgm:cxn modelId="{3C6A3F15-EED5-4AAC-BEBB-9EF19E2B2ACE}" type="presParOf" srcId="{3FB731DD-C4D2-45EB-8F01-E5F530B84A47}" destId="{D6BC35DB-40CA-40B3-BA9F-1B5D30E9E60E}" srcOrd="0" destOrd="0" presId="urn:microsoft.com/office/officeart/2005/8/layout/hierarchy2"/>
    <dgm:cxn modelId="{492FC669-FF34-4DCA-A122-DDB5F712EC60}" type="presParOf" srcId="{D6BC35DB-40CA-40B3-BA9F-1B5D30E9E60E}" destId="{E9A7FAF5-B1C3-417D-B398-6E337FADDF90}" srcOrd="0" destOrd="0" presId="urn:microsoft.com/office/officeart/2005/8/layout/hierarchy2"/>
    <dgm:cxn modelId="{04CBEFA7-75B6-47EE-AB15-026C1F527FD6}" type="presParOf" srcId="{3FB731DD-C4D2-45EB-8F01-E5F530B84A47}" destId="{C3B0491B-4317-438F-B281-ED40732A2508}" srcOrd="1" destOrd="0" presId="urn:microsoft.com/office/officeart/2005/8/layout/hierarchy2"/>
    <dgm:cxn modelId="{4E2E08B3-15DB-41FA-8D47-3D432F34A807}" type="presParOf" srcId="{C3B0491B-4317-438F-B281-ED40732A2508}" destId="{8BE42789-DDC6-454E-BD92-20CD41DB9460}" srcOrd="0" destOrd="0" presId="urn:microsoft.com/office/officeart/2005/8/layout/hierarchy2"/>
    <dgm:cxn modelId="{D2C349FC-5872-4FF6-96AF-1B78DF427A20}" type="presParOf" srcId="{C3B0491B-4317-438F-B281-ED40732A2508}" destId="{7AA11F8B-0B3D-499F-A1FC-3D3B9A66A2C9}" srcOrd="1" destOrd="0" presId="urn:microsoft.com/office/officeart/2005/8/layout/hierarchy2"/>
    <dgm:cxn modelId="{72E175F2-B615-44AF-BBEF-748849433AD9}" type="presParOf" srcId="{3FB731DD-C4D2-45EB-8F01-E5F530B84A47}" destId="{73B4E710-6FFF-4819-B66A-56C3F3E7CD85}" srcOrd="2" destOrd="0" presId="urn:microsoft.com/office/officeart/2005/8/layout/hierarchy2"/>
    <dgm:cxn modelId="{296E6D94-BE73-4AFF-A188-3034A1BDB7A3}" type="presParOf" srcId="{73B4E710-6FFF-4819-B66A-56C3F3E7CD85}" destId="{C031DEF7-4DA4-4EE8-A8AA-E0E9E4746B63}" srcOrd="0" destOrd="0" presId="urn:microsoft.com/office/officeart/2005/8/layout/hierarchy2"/>
    <dgm:cxn modelId="{791382F9-8760-4FD6-93C5-91B725793049}" type="presParOf" srcId="{3FB731DD-C4D2-45EB-8F01-E5F530B84A47}" destId="{2717A0D2-1425-4E63-9557-B486F1483F14}" srcOrd="3" destOrd="0" presId="urn:microsoft.com/office/officeart/2005/8/layout/hierarchy2"/>
    <dgm:cxn modelId="{AA770182-945C-46DC-9BD3-0FBFF0519574}" type="presParOf" srcId="{2717A0D2-1425-4E63-9557-B486F1483F14}" destId="{BA179775-FBE7-407D-9DB7-BC397FBEAC77}" srcOrd="0" destOrd="0" presId="urn:microsoft.com/office/officeart/2005/8/layout/hierarchy2"/>
    <dgm:cxn modelId="{6666C560-941B-4DEA-B7F8-5E80D45EA972}" type="presParOf" srcId="{2717A0D2-1425-4E63-9557-B486F1483F14}" destId="{D9BDF10B-ABAD-46B1-83D3-D4F5A2304A96}" srcOrd="1" destOrd="0" presId="urn:microsoft.com/office/officeart/2005/8/layout/hierarchy2"/>
    <dgm:cxn modelId="{AEC055A1-33AE-4A59-BBEF-4C2445EE1277}" type="presParOf" srcId="{D9BDF10B-ABAD-46B1-83D3-D4F5A2304A96}" destId="{1F156A99-C6D5-48E3-814A-CBE5CC2079F5}" srcOrd="0" destOrd="0" presId="urn:microsoft.com/office/officeart/2005/8/layout/hierarchy2"/>
    <dgm:cxn modelId="{DE604ED2-C533-4325-837A-32E0EA203CAF}" type="presParOf" srcId="{1F156A99-C6D5-48E3-814A-CBE5CC2079F5}" destId="{362FD046-D3D4-4F6D-9B21-E3FF725523D3}" srcOrd="0" destOrd="0" presId="urn:microsoft.com/office/officeart/2005/8/layout/hierarchy2"/>
    <dgm:cxn modelId="{E8008338-521A-4E5E-A753-365FF715EEEB}" type="presParOf" srcId="{D9BDF10B-ABAD-46B1-83D3-D4F5A2304A96}" destId="{5A2DB3CB-74B2-4B3D-8B7C-E24E519197D5}" srcOrd="1" destOrd="0" presId="urn:microsoft.com/office/officeart/2005/8/layout/hierarchy2"/>
    <dgm:cxn modelId="{FF0F9122-1713-4AB8-AD93-D6C78A23943D}" type="presParOf" srcId="{5A2DB3CB-74B2-4B3D-8B7C-E24E519197D5}" destId="{6B148527-984D-4483-95C8-1CC0131DAE7E}" srcOrd="0" destOrd="0" presId="urn:microsoft.com/office/officeart/2005/8/layout/hierarchy2"/>
    <dgm:cxn modelId="{C9F32708-794A-49D3-9C88-8DA4A84FF7B4}" type="presParOf" srcId="{5A2DB3CB-74B2-4B3D-8B7C-E24E519197D5}" destId="{95F6C04D-07CF-4377-ACE7-5338A1E9C3E7}" srcOrd="1" destOrd="0" presId="urn:microsoft.com/office/officeart/2005/8/layout/hierarchy2"/>
    <dgm:cxn modelId="{8409425A-828A-4657-A1DB-186BE59EF08F}" type="presParOf" srcId="{D9BDF10B-ABAD-46B1-83D3-D4F5A2304A96}" destId="{11453AF4-F068-4CE5-BBD2-338A2103A0C5}" srcOrd="2" destOrd="0" presId="urn:microsoft.com/office/officeart/2005/8/layout/hierarchy2"/>
    <dgm:cxn modelId="{EE50903A-7044-418C-91B1-3276117732AE}" type="presParOf" srcId="{11453AF4-F068-4CE5-BBD2-338A2103A0C5}" destId="{EA3F5355-F61C-4779-B634-317BAE23740D}" srcOrd="0" destOrd="0" presId="urn:microsoft.com/office/officeart/2005/8/layout/hierarchy2"/>
    <dgm:cxn modelId="{58ECBDDD-4349-4990-A2E1-93AE7C1990EC}" type="presParOf" srcId="{D9BDF10B-ABAD-46B1-83D3-D4F5A2304A96}" destId="{0CC7C6AE-F91D-472B-B6B7-77A446CF2FA7}" srcOrd="3" destOrd="0" presId="urn:microsoft.com/office/officeart/2005/8/layout/hierarchy2"/>
    <dgm:cxn modelId="{1880A182-DD01-4DD2-9274-02F1DD32A743}" type="presParOf" srcId="{0CC7C6AE-F91D-472B-B6B7-77A446CF2FA7}" destId="{82C4877D-2BF0-4ADD-BC8E-099A73B6A500}" srcOrd="0" destOrd="0" presId="urn:microsoft.com/office/officeart/2005/8/layout/hierarchy2"/>
    <dgm:cxn modelId="{E423B140-712E-4A68-A347-99B0E0EA04CC}" type="presParOf" srcId="{0CC7C6AE-F91D-472B-B6B7-77A446CF2FA7}" destId="{4AFE8BFB-7494-4ED4-930C-2DA208C576FF}" srcOrd="1" destOrd="0" presId="urn:microsoft.com/office/officeart/2005/8/layout/hierarchy2"/>
    <dgm:cxn modelId="{40686A4C-3CEE-4B89-97F7-33ED617D1566}" type="presParOf" srcId="{D9BDF10B-ABAD-46B1-83D3-D4F5A2304A96}" destId="{7A1100D1-F14B-476E-8EE1-0EC10D2C1114}" srcOrd="4" destOrd="0" presId="urn:microsoft.com/office/officeart/2005/8/layout/hierarchy2"/>
    <dgm:cxn modelId="{54C47BA9-CCEF-4688-92EA-AE838FFEFB7A}" type="presParOf" srcId="{7A1100D1-F14B-476E-8EE1-0EC10D2C1114}" destId="{EFFDCF9E-739B-435C-8144-EBA94D4A42D5}" srcOrd="0" destOrd="0" presId="urn:microsoft.com/office/officeart/2005/8/layout/hierarchy2"/>
    <dgm:cxn modelId="{776F2D97-815C-47B2-96DC-546BC3AF48A8}" type="presParOf" srcId="{D9BDF10B-ABAD-46B1-83D3-D4F5A2304A96}" destId="{6314151C-3C0D-4302-AA9F-C4D23C5829A6}" srcOrd="5" destOrd="0" presId="urn:microsoft.com/office/officeart/2005/8/layout/hierarchy2"/>
    <dgm:cxn modelId="{99BBE4A7-31A4-48D8-B405-2A79B2C7D6C0}" type="presParOf" srcId="{6314151C-3C0D-4302-AA9F-C4D23C5829A6}" destId="{0DFD51FC-6701-4430-A851-E53CFA7FA21D}" srcOrd="0" destOrd="0" presId="urn:microsoft.com/office/officeart/2005/8/layout/hierarchy2"/>
    <dgm:cxn modelId="{1B4C2FAD-4021-4622-BAFE-5299CE80145B}" type="presParOf" srcId="{6314151C-3C0D-4302-AA9F-C4D23C5829A6}" destId="{55256B89-A9C6-407D-B83F-8E56484F7D34}" srcOrd="1" destOrd="0" presId="urn:microsoft.com/office/officeart/2005/8/layout/hierarchy2"/>
    <dgm:cxn modelId="{77745018-ECEE-4802-8E2B-C5BA3F6086B4}" type="presParOf" srcId="{D9BDF10B-ABAD-46B1-83D3-D4F5A2304A96}" destId="{4E1AEEB3-0F11-4804-8DDA-FA41A0F03824}" srcOrd="6" destOrd="0" presId="urn:microsoft.com/office/officeart/2005/8/layout/hierarchy2"/>
    <dgm:cxn modelId="{5618BA3C-8214-45C7-8C1E-F87F864146FE}" type="presParOf" srcId="{4E1AEEB3-0F11-4804-8DDA-FA41A0F03824}" destId="{A60ED8A6-07B6-4E06-B036-40CF2EB22A86}" srcOrd="0" destOrd="0" presId="urn:microsoft.com/office/officeart/2005/8/layout/hierarchy2"/>
    <dgm:cxn modelId="{3C3391E3-A4ED-4611-9DDD-BD46D92916E9}" type="presParOf" srcId="{D9BDF10B-ABAD-46B1-83D3-D4F5A2304A96}" destId="{A023E12E-CF94-462E-B5DA-CDBA2E42DC6F}" srcOrd="7" destOrd="0" presId="urn:microsoft.com/office/officeart/2005/8/layout/hierarchy2"/>
    <dgm:cxn modelId="{7FD30C0A-CAB9-4A77-917D-25024C833786}" type="presParOf" srcId="{A023E12E-CF94-462E-B5DA-CDBA2E42DC6F}" destId="{1FBAE5F8-7AE2-4727-9714-FDC6FEF820F8}" srcOrd="0" destOrd="0" presId="urn:microsoft.com/office/officeart/2005/8/layout/hierarchy2"/>
    <dgm:cxn modelId="{DAA4D8B2-CC65-48EB-A8F8-BCC4D81BAED7}" type="presParOf" srcId="{A023E12E-CF94-462E-B5DA-CDBA2E42DC6F}" destId="{BC3361DB-1E11-491D-AC0F-81A7579030C4}" srcOrd="1" destOrd="0" presId="urn:microsoft.com/office/officeart/2005/8/layout/hierarchy2"/>
    <dgm:cxn modelId="{1A979EDC-D1BA-463E-857E-2DAE8EB4E58C}" type="presParOf" srcId="{D9BDF10B-ABAD-46B1-83D3-D4F5A2304A96}" destId="{547FA1DB-13DB-48D0-917A-65C093DD29C3}" srcOrd="8" destOrd="0" presId="urn:microsoft.com/office/officeart/2005/8/layout/hierarchy2"/>
    <dgm:cxn modelId="{39BE13C7-76E5-4348-ACE1-634C0C9BC650}" type="presParOf" srcId="{547FA1DB-13DB-48D0-917A-65C093DD29C3}" destId="{94AFC2B5-89D2-48D1-A020-DF451D35FEE0}" srcOrd="0" destOrd="0" presId="urn:microsoft.com/office/officeart/2005/8/layout/hierarchy2"/>
    <dgm:cxn modelId="{069974C9-9CE7-4B38-9009-5560701B613C}" type="presParOf" srcId="{D9BDF10B-ABAD-46B1-83D3-D4F5A2304A96}" destId="{D6226DF4-265D-4503-8D05-A546B8A30C00}" srcOrd="9" destOrd="0" presId="urn:microsoft.com/office/officeart/2005/8/layout/hierarchy2"/>
    <dgm:cxn modelId="{F90930A3-A907-40F9-BFC8-187CDDB2724C}" type="presParOf" srcId="{D6226DF4-265D-4503-8D05-A546B8A30C00}" destId="{E6536BC2-D517-4061-ABF1-653B99C54192}" srcOrd="0" destOrd="0" presId="urn:microsoft.com/office/officeart/2005/8/layout/hierarchy2"/>
    <dgm:cxn modelId="{ECAF35BE-B169-4295-9834-3AAD2B250B94}" type="presParOf" srcId="{D6226DF4-265D-4503-8D05-A546B8A30C00}" destId="{EE787E79-1A99-4E42-910B-815AD7761DA2}" srcOrd="1" destOrd="0" presId="urn:microsoft.com/office/officeart/2005/8/layout/hierarchy2"/>
    <dgm:cxn modelId="{9E6727B8-330A-4F74-ABDD-705A6AFA9614}" type="presParOf" srcId="{D9BDF10B-ABAD-46B1-83D3-D4F5A2304A96}" destId="{4A8C09AD-F86A-4272-8908-C337160F37FB}" srcOrd="10" destOrd="0" presId="urn:microsoft.com/office/officeart/2005/8/layout/hierarchy2"/>
    <dgm:cxn modelId="{BCE22570-1036-40AB-AA9F-C292A777FE2B}" type="presParOf" srcId="{4A8C09AD-F86A-4272-8908-C337160F37FB}" destId="{992C495E-D41D-4E5F-8E49-C869B163F357}" srcOrd="0" destOrd="0" presId="urn:microsoft.com/office/officeart/2005/8/layout/hierarchy2"/>
    <dgm:cxn modelId="{BE0A06D8-E6CA-448C-9D8A-0CFB2CFAB788}" type="presParOf" srcId="{D9BDF10B-ABAD-46B1-83D3-D4F5A2304A96}" destId="{C4277502-BE95-44EE-83D8-76D7FC979B3F}" srcOrd="11" destOrd="0" presId="urn:microsoft.com/office/officeart/2005/8/layout/hierarchy2"/>
    <dgm:cxn modelId="{B68FB6CD-93FE-4F66-B76F-AF66E4A7CB7B}" type="presParOf" srcId="{C4277502-BE95-44EE-83D8-76D7FC979B3F}" destId="{2BABA2B8-7D06-41B5-8FD4-05F778B6A7E1}" srcOrd="0" destOrd="0" presId="urn:microsoft.com/office/officeart/2005/8/layout/hierarchy2"/>
    <dgm:cxn modelId="{99D361B6-AA9F-4E33-BD58-582F6936EBDA}" type="presParOf" srcId="{C4277502-BE95-44EE-83D8-76D7FC979B3F}" destId="{645D0A87-2944-4748-B925-70072AE8F22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CE7EC-30EA-4BAC-896F-248BE18B3A3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0D33235-27E9-4650-9147-4D2E745ACBF7}">
      <dgm:prSet phldrT="[Text]"/>
      <dgm:spPr/>
      <dgm:t>
        <a:bodyPr/>
        <a:lstStyle/>
        <a:p>
          <a:r>
            <a:rPr lang="en-US" dirty="0" smtClean="0"/>
            <a:t>Disease severity depends on</a:t>
          </a:r>
          <a:endParaRPr lang="en-US" dirty="0"/>
        </a:p>
      </dgm:t>
    </dgm:pt>
    <dgm:pt modelId="{A806803C-97BA-46D7-A95D-A29ACE44AF57}" type="parTrans" cxnId="{C6144530-8897-48F2-924B-6CEE335C3827}">
      <dgm:prSet/>
      <dgm:spPr/>
      <dgm:t>
        <a:bodyPr/>
        <a:lstStyle/>
        <a:p>
          <a:endParaRPr lang="en-US"/>
        </a:p>
      </dgm:t>
    </dgm:pt>
    <dgm:pt modelId="{BECAE58B-1909-4179-B3FB-4AE6CBDA84E9}" type="sibTrans" cxnId="{C6144530-8897-48F2-924B-6CEE335C3827}">
      <dgm:prSet/>
      <dgm:spPr/>
      <dgm:t>
        <a:bodyPr/>
        <a:lstStyle/>
        <a:p>
          <a:endParaRPr lang="en-US"/>
        </a:p>
      </dgm:t>
    </dgm:pt>
    <dgm:pt modelId="{971F9BEF-7A84-4326-A6B2-3EEE7F0DAD41}">
      <dgm:prSet phldrT="[Text]"/>
      <dgm:spPr/>
      <dgm:t>
        <a:bodyPr/>
        <a:lstStyle/>
        <a:p>
          <a:r>
            <a:rPr lang="en-US" dirty="0" smtClean="0"/>
            <a:t>Infant/child risk factors</a:t>
          </a:r>
          <a:endParaRPr lang="en-US" dirty="0"/>
        </a:p>
      </dgm:t>
    </dgm:pt>
    <dgm:pt modelId="{B4ED57C2-1908-4D08-BAB8-B1CFB78F3583}" type="parTrans" cxnId="{5589D8CD-EF2A-4EDA-AB9D-03190BF0DD86}">
      <dgm:prSet/>
      <dgm:spPr/>
      <dgm:t>
        <a:bodyPr/>
        <a:lstStyle/>
        <a:p>
          <a:endParaRPr lang="en-US"/>
        </a:p>
      </dgm:t>
    </dgm:pt>
    <dgm:pt modelId="{B73BF3B6-B8DE-4BB1-8F40-5E031F4429A0}" type="sibTrans" cxnId="{5589D8CD-EF2A-4EDA-AB9D-03190BF0DD86}">
      <dgm:prSet/>
      <dgm:spPr/>
      <dgm:t>
        <a:bodyPr/>
        <a:lstStyle/>
        <a:p>
          <a:endParaRPr lang="en-US"/>
        </a:p>
      </dgm:t>
    </dgm:pt>
    <dgm:pt modelId="{3491F7B9-AA96-436F-9B3C-FB9A9CE2D64C}">
      <dgm:prSet phldrT="[Text]"/>
      <dgm:spPr/>
      <dgm:t>
        <a:bodyPr/>
        <a:lstStyle/>
        <a:p>
          <a:r>
            <a:rPr lang="en-US" dirty="0" smtClean="0"/>
            <a:t>Virus specific factors </a:t>
          </a:r>
          <a:endParaRPr lang="en-US" dirty="0"/>
        </a:p>
      </dgm:t>
    </dgm:pt>
    <dgm:pt modelId="{CC3EFD41-5F2B-4441-9594-AAD22AB0BB90}" type="parTrans" cxnId="{C47DE430-AB90-4767-8FF6-3A9993D9B36C}">
      <dgm:prSet/>
      <dgm:spPr/>
      <dgm:t>
        <a:bodyPr/>
        <a:lstStyle/>
        <a:p>
          <a:endParaRPr lang="en-US"/>
        </a:p>
      </dgm:t>
    </dgm:pt>
    <dgm:pt modelId="{7AD4DFCD-E5E3-49C7-A9AF-65EA5B89C75F}" type="sibTrans" cxnId="{C47DE430-AB90-4767-8FF6-3A9993D9B36C}">
      <dgm:prSet/>
      <dgm:spPr/>
      <dgm:t>
        <a:bodyPr/>
        <a:lstStyle/>
        <a:p>
          <a:endParaRPr lang="en-US"/>
        </a:p>
      </dgm:t>
    </dgm:pt>
    <dgm:pt modelId="{28E36C91-0A67-4C87-8EEC-0BBE83F0E289}">
      <dgm:prSet/>
      <dgm:spPr>
        <a:blipFill rotWithShape="0">
          <a:blip xmlns:r="http://schemas.openxmlformats.org/officeDocument/2006/relationships" r:embed="rId1"/>
          <a:stretch>
            <a:fillRect/>
          </a:stretch>
        </a:blipFill>
      </dgm:spPr>
      <dgm:t>
        <a:bodyPr/>
        <a:lstStyle/>
        <a:p>
          <a:endParaRPr lang="en-US"/>
        </a:p>
      </dgm:t>
    </dgm:pt>
    <dgm:pt modelId="{9EB23079-687A-4396-9924-522018A145E2}" type="parTrans" cxnId="{3271C066-868A-40EA-B554-4FA9BF33CEFF}">
      <dgm:prSet/>
      <dgm:spPr/>
      <dgm:t>
        <a:bodyPr/>
        <a:lstStyle/>
        <a:p>
          <a:endParaRPr lang="en-US"/>
        </a:p>
      </dgm:t>
    </dgm:pt>
    <dgm:pt modelId="{15D631C9-B65E-4AF5-8BF5-04FF98C89427}" type="sibTrans" cxnId="{3271C066-868A-40EA-B554-4FA9BF33CEFF}">
      <dgm:prSet/>
      <dgm:spPr/>
      <dgm:t>
        <a:bodyPr/>
        <a:lstStyle/>
        <a:p>
          <a:endParaRPr lang="en-US"/>
        </a:p>
      </dgm:t>
    </dgm:pt>
    <dgm:pt modelId="{CAB6F73A-AED3-4E07-830A-B72244AB7669}">
      <dgm:prSet/>
      <dgm:spPr>
        <a:blipFill rotWithShape="0">
          <a:blip xmlns:r="http://schemas.openxmlformats.org/officeDocument/2006/relationships" r:embed="rId2"/>
          <a:stretch>
            <a:fillRect/>
          </a:stretch>
        </a:blipFill>
      </dgm:spPr>
      <dgm:t>
        <a:bodyPr/>
        <a:lstStyle/>
        <a:p>
          <a:endParaRPr lang="en-US"/>
        </a:p>
      </dgm:t>
    </dgm:pt>
    <dgm:pt modelId="{5E11D87A-C991-4255-9450-16EC24E6CFF2}" type="parTrans" cxnId="{407631BA-ECB3-4C31-BD5A-E4E1312A18D3}">
      <dgm:prSet/>
      <dgm:spPr/>
      <dgm:t>
        <a:bodyPr/>
        <a:lstStyle/>
        <a:p>
          <a:endParaRPr lang="en-US"/>
        </a:p>
      </dgm:t>
    </dgm:pt>
    <dgm:pt modelId="{83D58483-B08A-438E-9AC5-C62851B28A09}" type="sibTrans" cxnId="{407631BA-ECB3-4C31-BD5A-E4E1312A18D3}">
      <dgm:prSet/>
      <dgm:spPr/>
      <dgm:t>
        <a:bodyPr/>
        <a:lstStyle/>
        <a:p>
          <a:endParaRPr lang="en-US"/>
        </a:p>
      </dgm:t>
    </dgm:pt>
    <dgm:pt modelId="{8C63B367-E08E-4211-8FAA-B8197447C84B}" type="pres">
      <dgm:prSet presAssocID="{E3CCE7EC-30EA-4BAC-896F-248BE18B3A35}" presName="hierChild1" presStyleCnt="0">
        <dgm:presLayoutVars>
          <dgm:orgChart val="1"/>
          <dgm:chPref val="1"/>
          <dgm:dir/>
          <dgm:animOne val="branch"/>
          <dgm:animLvl val="lvl"/>
          <dgm:resizeHandles/>
        </dgm:presLayoutVars>
      </dgm:prSet>
      <dgm:spPr/>
      <dgm:t>
        <a:bodyPr/>
        <a:lstStyle/>
        <a:p>
          <a:endParaRPr lang="en-US"/>
        </a:p>
      </dgm:t>
    </dgm:pt>
    <dgm:pt modelId="{6D39D6CD-022B-4CF4-9767-521E7D25F718}" type="pres">
      <dgm:prSet presAssocID="{60D33235-27E9-4650-9147-4D2E745ACBF7}" presName="hierRoot1" presStyleCnt="0">
        <dgm:presLayoutVars>
          <dgm:hierBranch val="init"/>
        </dgm:presLayoutVars>
      </dgm:prSet>
      <dgm:spPr/>
    </dgm:pt>
    <dgm:pt modelId="{94B186C4-B301-44C7-980E-9EF8BD94F034}" type="pres">
      <dgm:prSet presAssocID="{60D33235-27E9-4650-9147-4D2E745ACBF7}" presName="rootComposite1" presStyleCnt="0"/>
      <dgm:spPr/>
    </dgm:pt>
    <dgm:pt modelId="{9ED05027-252C-4F50-BBB2-9465A5ECD8FA}" type="pres">
      <dgm:prSet presAssocID="{60D33235-27E9-4650-9147-4D2E745ACBF7}" presName="rootText1" presStyleLbl="node0" presStyleIdx="0" presStyleCnt="1">
        <dgm:presLayoutVars>
          <dgm:chPref val="3"/>
        </dgm:presLayoutVars>
      </dgm:prSet>
      <dgm:spPr/>
      <dgm:t>
        <a:bodyPr/>
        <a:lstStyle/>
        <a:p>
          <a:endParaRPr lang="en-US"/>
        </a:p>
      </dgm:t>
    </dgm:pt>
    <dgm:pt modelId="{78709D94-E2AE-4634-B3CC-46576B933526}" type="pres">
      <dgm:prSet presAssocID="{60D33235-27E9-4650-9147-4D2E745ACBF7}" presName="rootConnector1" presStyleLbl="node1" presStyleIdx="0" presStyleCnt="0"/>
      <dgm:spPr/>
      <dgm:t>
        <a:bodyPr/>
        <a:lstStyle/>
        <a:p>
          <a:endParaRPr lang="en-US"/>
        </a:p>
      </dgm:t>
    </dgm:pt>
    <dgm:pt modelId="{9BF6A866-D918-48C1-84E9-87C2196E5D5F}" type="pres">
      <dgm:prSet presAssocID="{60D33235-27E9-4650-9147-4D2E745ACBF7}" presName="hierChild2" presStyleCnt="0"/>
      <dgm:spPr/>
    </dgm:pt>
    <dgm:pt modelId="{01CD99A2-DA63-484A-97E7-67819F7C594E}" type="pres">
      <dgm:prSet presAssocID="{B4ED57C2-1908-4D08-BAB8-B1CFB78F3583}" presName="Name37" presStyleLbl="parChTrans1D2" presStyleIdx="0" presStyleCnt="2"/>
      <dgm:spPr/>
      <dgm:t>
        <a:bodyPr/>
        <a:lstStyle/>
        <a:p>
          <a:endParaRPr lang="en-US"/>
        </a:p>
      </dgm:t>
    </dgm:pt>
    <dgm:pt modelId="{FD3A9B59-A0A5-4261-9B34-856A3F2E1708}" type="pres">
      <dgm:prSet presAssocID="{971F9BEF-7A84-4326-A6B2-3EEE7F0DAD41}" presName="hierRoot2" presStyleCnt="0">
        <dgm:presLayoutVars>
          <dgm:hierBranch val="init"/>
        </dgm:presLayoutVars>
      </dgm:prSet>
      <dgm:spPr/>
    </dgm:pt>
    <dgm:pt modelId="{4D5E0B8E-F6DC-4544-907A-7130B0404282}" type="pres">
      <dgm:prSet presAssocID="{971F9BEF-7A84-4326-A6B2-3EEE7F0DAD41}" presName="rootComposite" presStyleCnt="0"/>
      <dgm:spPr/>
    </dgm:pt>
    <dgm:pt modelId="{9356F165-CC6F-4E63-AD35-7FD6A96DDB15}" type="pres">
      <dgm:prSet presAssocID="{971F9BEF-7A84-4326-A6B2-3EEE7F0DAD41}" presName="rootText" presStyleLbl="node2" presStyleIdx="0" presStyleCnt="2">
        <dgm:presLayoutVars>
          <dgm:chPref val="3"/>
        </dgm:presLayoutVars>
      </dgm:prSet>
      <dgm:spPr/>
      <dgm:t>
        <a:bodyPr/>
        <a:lstStyle/>
        <a:p>
          <a:endParaRPr lang="en-US"/>
        </a:p>
      </dgm:t>
    </dgm:pt>
    <dgm:pt modelId="{129560EA-0AB2-4313-BD19-53C1C36AC9C9}" type="pres">
      <dgm:prSet presAssocID="{971F9BEF-7A84-4326-A6B2-3EEE7F0DAD41}" presName="rootConnector" presStyleLbl="node2" presStyleIdx="0" presStyleCnt="2"/>
      <dgm:spPr/>
      <dgm:t>
        <a:bodyPr/>
        <a:lstStyle/>
        <a:p>
          <a:endParaRPr lang="en-US"/>
        </a:p>
      </dgm:t>
    </dgm:pt>
    <dgm:pt modelId="{0BC12B1F-31DD-4D77-819D-1AE1599F30BF}" type="pres">
      <dgm:prSet presAssocID="{971F9BEF-7A84-4326-A6B2-3EEE7F0DAD41}" presName="hierChild4" presStyleCnt="0"/>
      <dgm:spPr/>
    </dgm:pt>
    <dgm:pt modelId="{EFCE705D-466D-42E8-8A5E-5254CF37D13B}" type="pres">
      <dgm:prSet presAssocID="{9EB23079-687A-4396-9924-522018A145E2}" presName="Name37" presStyleLbl="parChTrans1D3" presStyleIdx="0" presStyleCnt="2"/>
      <dgm:spPr/>
      <dgm:t>
        <a:bodyPr/>
        <a:lstStyle/>
        <a:p>
          <a:endParaRPr lang="en-US"/>
        </a:p>
      </dgm:t>
    </dgm:pt>
    <dgm:pt modelId="{355917B9-7355-4FD2-AB96-40755FFC5B24}" type="pres">
      <dgm:prSet presAssocID="{28E36C91-0A67-4C87-8EEC-0BBE83F0E289}" presName="hierRoot2" presStyleCnt="0">
        <dgm:presLayoutVars>
          <dgm:hierBranch val="init"/>
        </dgm:presLayoutVars>
      </dgm:prSet>
      <dgm:spPr/>
    </dgm:pt>
    <dgm:pt modelId="{77D80C90-3511-4860-A7C6-7F53B487A1B0}" type="pres">
      <dgm:prSet presAssocID="{28E36C91-0A67-4C87-8EEC-0BBE83F0E289}" presName="rootComposite" presStyleCnt="0"/>
      <dgm:spPr/>
    </dgm:pt>
    <dgm:pt modelId="{C334ED3D-144B-46D6-A9CE-FB1129893889}" type="pres">
      <dgm:prSet presAssocID="{28E36C91-0A67-4C87-8EEC-0BBE83F0E289}" presName="rootText" presStyleLbl="node3" presStyleIdx="0" presStyleCnt="2" custScaleX="148753">
        <dgm:presLayoutVars>
          <dgm:chPref val="3"/>
        </dgm:presLayoutVars>
      </dgm:prSet>
      <dgm:spPr/>
      <dgm:t>
        <a:bodyPr/>
        <a:lstStyle/>
        <a:p>
          <a:endParaRPr lang="en-US"/>
        </a:p>
      </dgm:t>
    </dgm:pt>
    <dgm:pt modelId="{B3F5C380-436B-4C17-B947-BA99FCA3FA1E}" type="pres">
      <dgm:prSet presAssocID="{28E36C91-0A67-4C87-8EEC-0BBE83F0E289}" presName="rootConnector" presStyleLbl="node3" presStyleIdx="0" presStyleCnt="2"/>
      <dgm:spPr/>
      <dgm:t>
        <a:bodyPr/>
        <a:lstStyle/>
        <a:p>
          <a:endParaRPr lang="en-US"/>
        </a:p>
      </dgm:t>
    </dgm:pt>
    <dgm:pt modelId="{B1C6D54D-5AE9-4E5F-84CD-9CE63806A4FD}" type="pres">
      <dgm:prSet presAssocID="{28E36C91-0A67-4C87-8EEC-0BBE83F0E289}" presName="hierChild4" presStyleCnt="0"/>
      <dgm:spPr/>
    </dgm:pt>
    <dgm:pt modelId="{D1095F22-B314-4C42-B07F-DD1B4A0E7C80}" type="pres">
      <dgm:prSet presAssocID="{28E36C91-0A67-4C87-8EEC-0BBE83F0E289}" presName="hierChild5" presStyleCnt="0"/>
      <dgm:spPr/>
    </dgm:pt>
    <dgm:pt modelId="{59C17413-CA41-466F-B10A-69F6DE93B607}" type="pres">
      <dgm:prSet presAssocID="{971F9BEF-7A84-4326-A6B2-3EEE7F0DAD41}" presName="hierChild5" presStyleCnt="0"/>
      <dgm:spPr/>
    </dgm:pt>
    <dgm:pt modelId="{4D8CFFF2-F52C-493D-BFFA-2C3F4EF4289C}" type="pres">
      <dgm:prSet presAssocID="{CC3EFD41-5F2B-4441-9594-AAD22AB0BB90}" presName="Name37" presStyleLbl="parChTrans1D2" presStyleIdx="1" presStyleCnt="2"/>
      <dgm:spPr/>
      <dgm:t>
        <a:bodyPr/>
        <a:lstStyle/>
        <a:p>
          <a:endParaRPr lang="en-US"/>
        </a:p>
      </dgm:t>
    </dgm:pt>
    <dgm:pt modelId="{4FCB113A-7E9D-4C13-BB7B-63F355F3357C}" type="pres">
      <dgm:prSet presAssocID="{3491F7B9-AA96-436F-9B3C-FB9A9CE2D64C}" presName="hierRoot2" presStyleCnt="0">
        <dgm:presLayoutVars>
          <dgm:hierBranch val="init"/>
        </dgm:presLayoutVars>
      </dgm:prSet>
      <dgm:spPr/>
    </dgm:pt>
    <dgm:pt modelId="{D23233A2-DFB4-4807-9C97-D25173394304}" type="pres">
      <dgm:prSet presAssocID="{3491F7B9-AA96-436F-9B3C-FB9A9CE2D64C}" presName="rootComposite" presStyleCnt="0"/>
      <dgm:spPr/>
    </dgm:pt>
    <dgm:pt modelId="{2CCF2870-3BAA-42A7-A394-CD76F31F48DA}" type="pres">
      <dgm:prSet presAssocID="{3491F7B9-AA96-436F-9B3C-FB9A9CE2D64C}" presName="rootText" presStyleLbl="node2" presStyleIdx="1" presStyleCnt="2">
        <dgm:presLayoutVars>
          <dgm:chPref val="3"/>
        </dgm:presLayoutVars>
      </dgm:prSet>
      <dgm:spPr/>
      <dgm:t>
        <a:bodyPr/>
        <a:lstStyle/>
        <a:p>
          <a:endParaRPr lang="en-US"/>
        </a:p>
      </dgm:t>
    </dgm:pt>
    <dgm:pt modelId="{2D8495FE-ADDE-4859-8238-B9C9E412CFA0}" type="pres">
      <dgm:prSet presAssocID="{3491F7B9-AA96-436F-9B3C-FB9A9CE2D64C}" presName="rootConnector" presStyleLbl="node2" presStyleIdx="1" presStyleCnt="2"/>
      <dgm:spPr/>
      <dgm:t>
        <a:bodyPr/>
        <a:lstStyle/>
        <a:p>
          <a:endParaRPr lang="en-US"/>
        </a:p>
      </dgm:t>
    </dgm:pt>
    <dgm:pt modelId="{82225915-4719-4952-825D-C45B41688F45}" type="pres">
      <dgm:prSet presAssocID="{3491F7B9-AA96-436F-9B3C-FB9A9CE2D64C}" presName="hierChild4" presStyleCnt="0"/>
      <dgm:spPr/>
    </dgm:pt>
    <dgm:pt modelId="{D449C111-6A4C-4100-849E-A4442E9B97D6}" type="pres">
      <dgm:prSet presAssocID="{5E11D87A-C991-4255-9450-16EC24E6CFF2}" presName="Name37" presStyleLbl="parChTrans1D3" presStyleIdx="1" presStyleCnt="2"/>
      <dgm:spPr/>
      <dgm:t>
        <a:bodyPr/>
        <a:lstStyle/>
        <a:p>
          <a:endParaRPr lang="en-US"/>
        </a:p>
      </dgm:t>
    </dgm:pt>
    <dgm:pt modelId="{3692F217-6126-445F-8669-0E22FD092579}" type="pres">
      <dgm:prSet presAssocID="{CAB6F73A-AED3-4E07-830A-B72244AB7669}" presName="hierRoot2" presStyleCnt="0">
        <dgm:presLayoutVars>
          <dgm:hierBranch val="init"/>
        </dgm:presLayoutVars>
      </dgm:prSet>
      <dgm:spPr/>
    </dgm:pt>
    <dgm:pt modelId="{1177FB02-8D0A-48AE-9E65-7565A9FEC913}" type="pres">
      <dgm:prSet presAssocID="{CAB6F73A-AED3-4E07-830A-B72244AB7669}" presName="rootComposite" presStyleCnt="0"/>
      <dgm:spPr/>
    </dgm:pt>
    <dgm:pt modelId="{D18254D9-D132-4666-83E1-B66A9D31EDDE}" type="pres">
      <dgm:prSet presAssocID="{CAB6F73A-AED3-4E07-830A-B72244AB7669}" presName="rootText" presStyleLbl="node3" presStyleIdx="1" presStyleCnt="2" custScaleX="155021">
        <dgm:presLayoutVars>
          <dgm:chPref val="3"/>
        </dgm:presLayoutVars>
      </dgm:prSet>
      <dgm:spPr/>
      <dgm:t>
        <a:bodyPr/>
        <a:lstStyle/>
        <a:p>
          <a:endParaRPr lang="en-US"/>
        </a:p>
      </dgm:t>
    </dgm:pt>
    <dgm:pt modelId="{F7902F7D-A596-4037-83FC-A2F6F08D7749}" type="pres">
      <dgm:prSet presAssocID="{CAB6F73A-AED3-4E07-830A-B72244AB7669}" presName="rootConnector" presStyleLbl="node3" presStyleIdx="1" presStyleCnt="2"/>
      <dgm:spPr/>
      <dgm:t>
        <a:bodyPr/>
        <a:lstStyle/>
        <a:p>
          <a:endParaRPr lang="en-US"/>
        </a:p>
      </dgm:t>
    </dgm:pt>
    <dgm:pt modelId="{F8287CF3-98DC-44F5-8153-810C1C4F0096}" type="pres">
      <dgm:prSet presAssocID="{CAB6F73A-AED3-4E07-830A-B72244AB7669}" presName="hierChild4" presStyleCnt="0"/>
      <dgm:spPr/>
    </dgm:pt>
    <dgm:pt modelId="{1526AA28-9A3F-4FC7-AEE0-5ABD764D9BA1}" type="pres">
      <dgm:prSet presAssocID="{CAB6F73A-AED3-4E07-830A-B72244AB7669}" presName="hierChild5" presStyleCnt="0"/>
      <dgm:spPr/>
    </dgm:pt>
    <dgm:pt modelId="{6047630D-EBA0-4495-9C3D-F92F1B44735A}" type="pres">
      <dgm:prSet presAssocID="{3491F7B9-AA96-436F-9B3C-FB9A9CE2D64C}" presName="hierChild5" presStyleCnt="0"/>
      <dgm:spPr/>
    </dgm:pt>
    <dgm:pt modelId="{0CD9C370-D642-4FF5-9C71-51C7DC218B97}" type="pres">
      <dgm:prSet presAssocID="{60D33235-27E9-4650-9147-4D2E745ACBF7}" presName="hierChild3" presStyleCnt="0"/>
      <dgm:spPr/>
    </dgm:pt>
  </dgm:ptLst>
  <dgm:cxnLst>
    <dgm:cxn modelId="{C6144530-8897-48F2-924B-6CEE335C3827}" srcId="{E3CCE7EC-30EA-4BAC-896F-248BE18B3A35}" destId="{60D33235-27E9-4650-9147-4D2E745ACBF7}" srcOrd="0" destOrd="0" parTransId="{A806803C-97BA-46D7-A95D-A29ACE44AF57}" sibTransId="{BECAE58B-1909-4179-B3FB-4AE6CBDA84E9}"/>
    <dgm:cxn modelId="{C47DE430-AB90-4767-8FF6-3A9993D9B36C}" srcId="{60D33235-27E9-4650-9147-4D2E745ACBF7}" destId="{3491F7B9-AA96-436F-9B3C-FB9A9CE2D64C}" srcOrd="1" destOrd="0" parTransId="{CC3EFD41-5F2B-4441-9594-AAD22AB0BB90}" sibTransId="{7AD4DFCD-E5E3-49C7-A9AF-65EA5B89C75F}"/>
    <dgm:cxn modelId="{24366DF9-F17C-40EE-9469-CA41D86C7912}" type="presOf" srcId="{CC3EFD41-5F2B-4441-9594-AAD22AB0BB90}" destId="{4D8CFFF2-F52C-493D-BFFA-2C3F4EF4289C}" srcOrd="0" destOrd="0" presId="urn:microsoft.com/office/officeart/2005/8/layout/orgChart1"/>
    <dgm:cxn modelId="{8F7F96A2-9CAB-4A2B-A8B5-54AC85164A68}" type="presOf" srcId="{971F9BEF-7A84-4326-A6B2-3EEE7F0DAD41}" destId="{129560EA-0AB2-4313-BD19-53C1C36AC9C9}" srcOrd="1" destOrd="0" presId="urn:microsoft.com/office/officeart/2005/8/layout/orgChart1"/>
    <dgm:cxn modelId="{D5415F4A-0D27-4FC4-A0D4-3401195D1E63}" type="presOf" srcId="{3491F7B9-AA96-436F-9B3C-FB9A9CE2D64C}" destId="{2D8495FE-ADDE-4859-8238-B9C9E412CFA0}" srcOrd="1" destOrd="0" presId="urn:microsoft.com/office/officeart/2005/8/layout/orgChart1"/>
    <dgm:cxn modelId="{514BA92E-66C0-4706-9712-66EB8FB4AB1D}" type="presOf" srcId="{3491F7B9-AA96-436F-9B3C-FB9A9CE2D64C}" destId="{2CCF2870-3BAA-42A7-A394-CD76F31F48DA}" srcOrd="0" destOrd="0" presId="urn:microsoft.com/office/officeart/2005/8/layout/orgChart1"/>
    <dgm:cxn modelId="{3271C066-868A-40EA-B554-4FA9BF33CEFF}" srcId="{971F9BEF-7A84-4326-A6B2-3EEE7F0DAD41}" destId="{28E36C91-0A67-4C87-8EEC-0BBE83F0E289}" srcOrd="0" destOrd="0" parTransId="{9EB23079-687A-4396-9924-522018A145E2}" sibTransId="{15D631C9-B65E-4AF5-8BF5-04FF98C89427}"/>
    <dgm:cxn modelId="{EEA9FDFC-6278-49DC-B859-CA21D381CE04}" type="presOf" srcId="{B4ED57C2-1908-4D08-BAB8-B1CFB78F3583}" destId="{01CD99A2-DA63-484A-97E7-67819F7C594E}" srcOrd="0" destOrd="0" presId="urn:microsoft.com/office/officeart/2005/8/layout/orgChart1"/>
    <dgm:cxn modelId="{9D6645D7-4CC5-4C4B-92B9-B11B99B1335E}" type="presOf" srcId="{971F9BEF-7A84-4326-A6B2-3EEE7F0DAD41}" destId="{9356F165-CC6F-4E63-AD35-7FD6A96DDB15}" srcOrd="0" destOrd="0" presId="urn:microsoft.com/office/officeart/2005/8/layout/orgChart1"/>
    <dgm:cxn modelId="{2799F770-1F84-4966-89B1-902D473406E0}" type="presOf" srcId="{60D33235-27E9-4650-9147-4D2E745ACBF7}" destId="{78709D94-E2AE-4634-B3CC-46576B933526}" srcOrd="1" destOrd="0" presId="urn:microsoft.com/office/officeart/2005/8/layout/orgChart1"/>
    <dgm:cxn modelId="{407631BA-ECB3-4C31-BD5A-E4E1312A18D3}" srcId="{3491F7B9-AA96-436F-9B3C-FB9A9CE2D64C}" destId="{CAB6F73A-AED3-4E07-830A-B72244AB7669}" srcOrd="0" destOrd="0" parTransId="{5E11D87A-C991-4255-9450-16EC24E6CFF2}" sibTransId="{83D58483-B08A-438E-9AC5-C62851B28A09}"/>
    <dgm:cxn modelId="{8A49BC8B-7700-4911-810C-04ADCE79C1CE}" type="presOf" srcId="{CAB6F73A-AED3-4E07-830A-B72244AB7669}" destId="{D18254D9-D132-4666-83E1-B66A9D31EDDE}" srcOrd="0" destOrd="0" presId="urn:microsoft.com/office/officeart/2005/8/layout/orgChart1"/>
    <dgm:cxn modelId="{B4ACAC9D-2F3B-4EB8-AA05-366EC59045CA}" type="presOf" srcId="{9EB23079-687A-4396-9924-522018A145E2}" destId="{EFCE705D-466D-42E8-8A5E-5254CF37D13B}" srcOrd="0" destOrd="0" presId="urn:microsoft.com/office/officeart/2005/8/layout/orgChart1"/>
    <dgm:cxn modelId="{388B840A-02F0-491F-A231-59FE9192BEC4}" type="presOf" srcId="{CAB6F73A-AED3-4E07-830A-B72244AB7669}" destId="{F7902F7D-A596-4037-83FC-A2F6F08D7749}" srcOrd="1" destOrd="0" presId="urn:microsoft.com/office/officeart/2005/8/layout/orgChart1"/>
    <dgm:cxn modelId="{3282F35D-3B03-4667-9C83-A3BD47B12256}" type="presOf" srcId="{28E36C91-0A67-4C87-8EEC-0BBE83F0E289}" destId="{B3F5C380-436B-4C17-B947-BA99FCA3FA1E}" srcOrd="1" destOrd="0" presId="urn:microsoft.com/office/officeart/2005/8/layout/orgChart1"/>
    <dgm:cxn modelId="{17BBDE78-0CC7-4856-9BDD-E771CC766512}" type="presOf" srcId="{28E36C91-0A67-4C87-8EEC-0BBE83F0E289}" destId="{C334ED3D-144B-46D6-A9CE-FB1129893889}" srcOrd="0" destOrd="0" presId="urn:microsoft.com/office/officeart/2005/8/layout/orgChart1"/>
    <dgm:cxn modelId="{97FFB1B3-2E9C-4110-9CB2-FD52488098CA}" type="presOf" srcId="{E3CCE7EC-30EA-4BAC-896F-248BE18B3A35}" destId="{8C63B367-E08E-4211-8FAA-B8197447C84B}" srcOrd="0" destOrd="0" presId="urn:microsoft.com/office/officeart/2005/8/layout/orgChart1"/>
    <dgm:cxn modelId="{3B215E62-9CB7-4F89-AEF5-D642EDD313DC}" type="presOf" srcId="{5E11D87A-C991-4255-9450-16EC24E6CFF2}" destId="{D449C111-6A4C-4100-849E-A4442E9B97D6}" srcOrd="0" destOrd="0" presId="urn:microsoft.com/office/officeart/2005/8/layout/orgChart1"/>
    <dgm:cxn modelId="{5589D8CD-EF2A-4EDA-AB9D-03190BF0DD86}" srcId="{60D33235-27E9-4650-9147-4D2E745ACBF7}" destId="{971F9BEF-7A84-4326-A6B2-3EEE7F0DAD41}" srcOrd="0" destOrd="0" parTransId="{B4ED57C2-1908-4D08-BAB8-B1CFB78F3583}" sibTransId="{B73BF3B6-B8DE-4BB1-8F40-5E031F4429A0}"/>
    <dgm:cxn modelId="{5636DC53-9E53-4F6F-AD99-FB8B84B4E742}" type="presOf" srcId="{60D33235-27E9-4650-9147-4D2E745ACBF7}" destId="{9ED05027-252C-4F50-BBB2-9465A5ECD8FA}" srcOrd="0" destOrd="0" presId="urn:microsoft.com/office/officeart/2005/8/layout/orgChart1"/>
    <dgm:cxn modelId="{3265336A-A575-4610-94B1-31B4E138D03A}" type="presParOf" srcId="{8C63B367-E08E-4211-8FAA-B8197447C84B}" destId="{6D39D6CD-022B-4CF4-9767-521E7D25F718}" srcOrd="0" destOrd="0" presId="urn:microsoft.com/office/officeart/2005/8/layout/orgChart1"/>
    <dgm:cxn modelId="{62F489AB-71B9-4B0B-9011-73D9572D1C0B}" type="presParOf" srcId="{6D39D6CD-022B-4CF4-9767-521E7D25F718}" destId="{94B186C4-B301-44C7-980E-9EF8BD94F034}" srcOrd="0" destOrd="0" presId="urn:microsoft.com/office/officeart/2005/8/layout/orgChart1"/>
    <dgm:cxn modelId="{0D44071C-3F68-4512-9978-DBC6577FF0E8}" type="presParOf" srcId="{94B186C4-B301-44C7-980E-9EF8BD94F034}" destId="{9ED05027-252C-4F50-BBB2-9465A5ECD8FA}" srcOrd="0" destOrd="0" presId="urn:microsoft.com/office/officeart/2005/8/layout/orgChart1"/>
    <dgm:cxn modelId="{B5F5D5B8-6184-41BB-B3B9-B06C952EAE4B}" type="presParOf" srcId="{94B186C4-B301-44C7-980E-9EF8BD94F034}" destId="{78709D94-E2AE-4634-B3CC-46576B933526}" srcOrd="1" destOrd="0" presId="urn:microsoft.com/office/officeart/2005/8/layout/orgChart1"/>
    <dgm:cxn modelId="{75CA2456-1415-4C62-9A83-CFB2EBB758DE}" type="presParOf" srcId="{6D39D6CD-022B-4CF4-9767-521E7D25F718}" destId="{9BF6A866-D918-48C1-84E9-87C2196E5D5F}" srcOrd="1" destOrd="0" presId="urn:microsoft.com/office/officeart/2005/8/layout/orgChart1"/>
    <dgm:cxn modelId="{27B0DE3C-0737-46DE-B550-C2A1D51D7CAF}" type="presParOf" srcId="{9BF6A866-D918-48C1-84E9-87C2196E5D5F}" destId="{01CD99A2-DA63-484A-97E7-67819F7C594E}" srcOrd="0" destOrd="0" presId="urn:microsoft.com/office/officeart/2005/8/layout/orgChart1"/>
    <dgm:cxn modelId="{C72F0FFB-FF3A-4409-BEDD-C17840274135}" type="presParOf" srcId="{9BF6A866-D918-48C1-84E9-87C2196E5D5F}" destId="{FD3A9B59-A0A5-4261-9B34-856A3F2E1708}" srcOrd="1" destOrd="0" presId="urn:microsoft.com/office/officeart/2005/8/layout/orgChart1"/>
    <dgm:cxn modelId="{1AE5D37A-77E4-45EA-A65D-4453D4E5DBD7}" type="presParOf" srcId="{FD3A9B59-A0A5-4261-9B34-856A3F2E1708}" destId="{4D5E0B8E-F6DC-4544-907A-7130B0404282}" srcOrd="0" destOrd="0" presId="urn:microsoft.com/office/officeart/2005/8/layout/orgChart1"/>
    <dgm:cxn modelId="{E062F9A6-1908-468E-B2BC-9814AB1AE0BC}" type="presParOf" srcId="{4D5E0B8E-F6DC-4544-907A-7130B0404282}" destId="{9356F165-CC6F-4E63-AD35-7FD6A96DDB15}" srcOrd="0" destOrd="0" presId="urn:microsoft.com/office/officeart/2005/8/layout/orgChart1"/>
    <dgm:cxn modelId="{BCBA313D-62DD-4EAC-B650-E80E7FD8B082}" type="presParOf" srcId="{4D5E0B8E-F6DC-4544-907A-7130B0404282}" destId="{129560EA-0AB2-4313-BD19-53C1C36AC9C9}" srcOrd="1" destOrd="0" presId="urn:microsoft.com/office/officeart/2005/8/layout/orgChart1"/>
    <dgm:cxn modelId="{552BA0A2-2EB6-4EDA-80CF-7CE29CA88E9D}" type="presParOf" srcId="{FD3A9B59-A0A5-4261-9B34-856A3F2E1708}" destId="{0BC12B1F-31DD-4D77-819D-1AE1599F30BF}" srcOrd="1" destOrd="0" presId="urn:microsoft.com/office/officeart/2005/8/layout/orgChart1"/>
    <dgm:cxn modelId="{4588C3F5-F50B-4788-85DC-177ED4E83747}" type="presParOf" srcId="{0BC12B1F-31DD-4D77-819D-1AE1599F30BF}" destId="{EFCE705D-466D-42E8-8A5E-5254CF37D13B}" srcOrd="0" destOrd="0" presId="urn:microsoft.com/office/officeart/2005/8/layout/orgChart1"/>
    <dgm:cxn modelId="{5C43EE29-174D-4FEC-9531-33BC45461394}" type="presParOf" srcId="{0BC12B1F-31DD-4D77-819D-1AE1599F30BF}" destId="{355917B9-7355-4FD2-AB96-40755FFC5B24}" srcOrd="1" destOrd="0" presId="urn:microsoft.com/office/officeart/2005/8/layout/orgChart1"/>
    <dgm:cxn modelId="{F4A7257E-EE6B-4C13-93B4-DB7822020E72}" type="presParOf" srcId="{355917B9-7355-4FD2-AB96-40755FFC5B24}" destId="{77D80C90-3511-4860-A7C6-7F53B487A1B0}" srcOrd="0" destOrd="0" presId="urn:microsoft.com/office/officeart/2005/8/layout/orgChart1"/>
    <dgm:cxn modelId="{F72742E9-BC99-407D-A127-5377FE5BCF29}" type="presParOf" srcId="{77D80C90-3511-4860-A7C6-7F53B487A1B0}" destId="{C334ED3D-144B-46D6-A9CE-FB1129893889}" srcOrd="0" destOrd="0" presId="urn:microsoft.com/office/officeart/2005/8/layout/orgChart1"/>
    <dgm:cxn modelId="{B959F7FB-A09C-4EAD-8A12-F022B046D9A2}" type="presParOf" srcId="{77D80C90-3511-4860-A7C6-7F53B487A1B0}" destId="{B3F5C380-436B-4C17-B947-BA99FCA3FA1E}" srcOrd="1" destOrd="0" presId="urn:microsoft.com/office/officeart/2005/8/layout/orgChart1"/>
    <dgm:cxn modelId="{4375AB0E-7109-4767-88AD-E9C6583E3DB1}" type="presParOf" srcId="{355917B9-7355-4FD2-AB96-40755FFC5B24}" destId="{B1C6D54D-5AE9-4E5F-84CD-9CE63806A4FD}" srcOrd="1" destOrd="0" presId="urn:microsoft.com/office/officeart/2005/8/layout/orgChart1"/>
    <dgm:cxn modelId="{8E1241B1-7D34-4F45-84A1-B84C5A3843C5}" type="presParOf" srcId="{355917B9-7355-4FD2-AB96-40755FFC5B24}" destId="{D1095F22-B314-4C42-B07F-DD1B4A0E7C80}" srcOrd="2" destOrd="0" presId="urn:microsoft.com/office/officeart/2005/8/layout/orgChart1"/>
    <dgm:cxn modelId="{8ADE542B-A1D5-4859-84C2-B2CC68FB3999}" type="presParOf" srcId="{FD3A9B59-A0A5-4261-9B34-856A3F2E1708}" destId="{59C17413-CA41-466F-B10A-69F6DE93B607}" srcOrd="2" destOrd="0" presId="urn:microsoft.com/office/officeart/2005/8/layout/orgChart1"/>
    <dgm:cxn modelId="{DBE872DC-91CE-49A2-9A47-92AA16721D05}" type="presParOf" srcId="{9BF6A866-D918-48C1-84E9-87C2196E5D5F}" destId="{4D8CFFF2-F52C-493D-BFFA-2C3F4EF4289C}" srcOrd="2" destOrd="0" presId="urn:microsoft.com/office/officeart/2005/8/layout/orgChart1"/>
    <dgm:cxn modelId="{CC44FCE4-A61A-4F62-9CC7-EF1392947CF1}" type="presParOf" srcId="{9BF6A866-D918-48C1-84E9-87C2196E5D5F}" destId="{4FCB113A-7E9D-4C13-BB7B-63F355F3357C}" srcOrd="3" destOrd="0" presId="urn:microsoft.com/office/officeart/2005/8/layout/orgChart1"/>
    <dgm:cxn modelId="{6E5F7327-C8DC-4CFC-9C35-923BE55480A9}" type="presParOf" srcId="{4FCB113A-7E9D-4C13-BB7B-63F355F3357C}" destId="{D23233A2-DFB4-4807-9C97-D25173394304}" srcOrd="0" destOrd="0" presId="urn:microsoft.com/office/officeart/2005/8/layout/orgChart1"/>
    <dgm:cxn modelId="{A678F8F0-D3D4-4668-A77F-94FE05E51AB3}" type="presParOf" srcId="{D23233A2-DFB4-4807-9C97-D25173394304}" destId="{2CCF2870-3BAA-42A7-A394-CD76F31F48DA}" srcOrd="0" destOrd="0" presId="urn:microsoft.com/office/officeart/2005/8/layout/orgChart1"/>
    <dgm:cxn modelId="{7453A000-9C59-4AC6-9396-80A5D95044EB}" type="presParOf" srcId="{D23233A2-DFB4-4807-9C97-D25173394304}" destId="{2D8495FE-ADDE-4859-8238-B9C9E412CFA0}" srcOrd="1" destOrd="0" presId="urn:microsoft.com/office/officeart/2005/8/layout/orgChart1"/>
    <dgm:cxn modelId="{ACC7D900-4CBB-4E3B-AE72-2CC1399A0B69}" type="presParOf" srcId="{4FCB113A-7E9D-4C13-BB7B-63F355F3357C}" destId="{82225915-4719-4952-825D-C45B41688F45}" srcOrd="1" destOrd="0" presId="urn:microsoft.com/office/officeart/2005/8/layout/orgChart1"/>
    <dgm:cxn modelId="{5ED83412-15D6-48C0-A105-B15F48D3D88C}" type="presParOf" srcId="{82225915-4719-4952-825D-C45B41688F45}" destId="{D449C111-6A4C-4100-849E-A4442E9B97D6}" srcOrd="0" destOrd="0" presId="urn:microsoft.com/office/officeart/2005/8/layout/orgChart1"/>
    <dgm:cxn modelId="{9F848A05-085E-452F-8ECF-506254D5D84B}" type="presParOf" srcId="{82225915-4719-4952-825D-C45B41688F45}" destId="{3692F217-6126-445F-8669-0E22FD092579}" srcOrd="1" destOrd="0" presId="urn:microsoft.com/office/officeart/2005/8/layout/orgChart1"/>
    <dgm:cxn modelId="{8F359C22-7616-45E1-94CE-E3AE6E04C8C8}" type="presParOf" srcId="{3692F217-6126-445F-8669-0E22FD092579}" destId="{1177FB02-8D0A-48AE-9E65-7565A9FEC913}" srcOrd="0" destOrd="0" presId="urn:microsoft.com/office/officeart/2005/8/layout/orgChart1"/>
    <dgm:cxn modelId="{74C5D99F-C5CB-4FE4-9349-FD34E4B2FD24}" type="presParOf" srcId="{1177FB02-8D0A-48AE-9E65-7565A9FEC913}" destId="{D18254D9-D132-4666-83E1-B66A9D31EDDE}" srcOrd="0" destOrd="0" presId="urn:microsoft.com/office/officeart/2005/8/layout/orgChart1"/>
    <dgm:cxn modelId="{3F41EEEE-A0C6-4601-8F57-B8A27165D9F4}" type="presParOf" srcId="{1177FB02-8D0A-48AE-9E65-7565A9FEC913}" destId="{F7902F7D-A596-4037-83FC-A2F6F08D7749}" srcOrd="1" destOrd="0" presId="urn:microsoft.com/office/officeart/2005/8/layout/orgChart1"/>
    <dgm:cxn modelId="{6CC1DF1E-3E13-4BA3-BC15-ED035DA783F3}" type="presParOf" srcId="{3692F217-6126-445F-8669-0E22FD092579}" destId="{F8287CF3-98DC-44F5-8153-810C1C4F0096}" srcOrd="1" destOrd="0" presId="urn:microsoft.com/office/officeart/2005/8/layout/orgChart1"/>
    <dgm:cxn modelId="{ED3E1C3E-C42A-45F3-87E4-A401AB52B900}" type="presParOf" srcId="{3692F217-6126-445F-8669-0E22FD092579}" destId="{1526AA28-9A3F-4FC7-AEE0-5ABD764D9BA1}" srcOrd="2" destOrd="0" presId="urn:microsoft.com/office/officeart/2005/8/layout/orgChart1"/>
    <dgm:cxn modelId="{3F1B8A78-E3C5-4688-A4EC-4FE3B9F41DE5}" type="presParOf" srcId="{4FCB113A-7E9D-4C13-BB7B-63F355F3357C}" destId="{6047630D-EBA0-4495-9C3D-F92F1B44735A}" srcOrd="2" destOrd="0" presId="urn:microsoft.com/office/officeart/2005/8/layout/orgChart1"/>
    <dgm:cxn modelId="{9787F148-3542-45D7-A240-38742458C595}" type="presParOf" srcId="{6D39D6CD-022B-4CF4-9767-521E7D25F718}" destId="{0CD9C370-D642-4FF5-9C71-51C7DC218B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55E93-0F0F-461C-93E0-850860D38C15}">
      <dsp:nvSpPr>
        <dsp:cNvPr id="0" name=""/>
        <dsp:cNvSpPr/>
      </dsp:nvSpPr>
      <dsp:spPr>
        <a:xfrm>
          <a:off x="1119554" y="2041542"/>
          <a:ext cx="1771758" cy="88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Patients at risk </a:t>
          </a:r>
          <a:endParaRPr lang="en-US" sz="1700" kern="1200" dirty="0"/>
        </a:p>
      </dsp:txBody>
      <dsp:txXfrm>
        <a:off x="1145501" y="2067489"/>
        <a:ext cx="1719864" cy="833985"/>
      </dsp:txXfrm>
    </dsp:sp>
    <dsp:sp modelId="{D6BC35DB-40CA-40B3-BA9F-1B5D30E9E60E}">
      <dsp:nvSpPr>
        <dsp:cNvPr id="0" name=""/>
        <dsp:cNvSpPr/>
      </dsp:nvSpPr>
      <dsp:spPr>
        <a:xfrm rot="19457599">
          <a:off x="2809279" y="2216476"/>
          <a:ext cx="872771" cy="26630"/>
        </a:xfrm>
        <a:custGeom>
          <a:avLst/>
          <a:gdLst/>
          <a:ahLst/>
          <a:cxnLst/>
          <a:rect l="0" t="0" r="0" b="0"/>
          <a:pathLst>
            <a:path>
              <a:moveTo>
                <a:pt x="0" y="13315"/>
              </a:moveTo>
              <a:lnTo>
                <a:pt x="872771" y="1331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3845" y="2207972"/>
        <a:ext cx="43638" cy="43638"/>
      </dsp:txXfrm>
    </dsp:sp>
    <dsp:sp modelId="{8BE42789-DDC6-454E-BD92-20CD41DB9460}">
      <dsp:nvSpPr>
        <dsp:cNvPr id="0" name=""/>
        <dsp:cNvSpPr/>
      </dsp:nvSpPr>
      <dsp:spPr>
        <a:xfrm>
          <a:off x="3600016" y="1532162"/>
          <a:ext cx="1771758" cy="88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Premature </a:t>
          </a:r>
          <a:endParaRPr lang="en-US" sz="1700" kern="1200" dirty="0"/>
        </a:p>
      </dsp:txBody>
      <dsp:txXfrm>
        <a:off x="3625963" y="1558109"/>
        <a:ext cx="1719864" cy="833985"/>
      </dsp:txXfrm>
    </dsp:sp>
    <dsp:sp modelId="{73B4E710-6FFF-4819-B66A-56C3F3E7CD85}">
      <dsp:nvSpPr>
        <dsp:cNvPr id="0" name=""/>
        <dsp:cNvSpPr/>
      </dsp:nvSpPr>
      <dsp:spPr>
        <a:xfrm rot="2142401">
          <a:off x="2809279" y="2725857"/>
          <a:ext cx="872771" cy="26630"/>
        </a:xfrm>
        <a:custGeom>
          <a:avLst/>
          <a:gdLst/>
          <a:ahLst/>
          <a:cxnLst/>
          <a:rect l="0" t="0" r="0" b="0"/>
          <a:pathLst>
            <a:path>
              <a:moveTo>
                <a:pt x="0" y="13315"/>
              </a:moveTo>
              <a:lnTo>
                <a:pt x="872771" y="1331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3845" y="2717353"/>
        <a:ext cx="43638" cy="43638"/>
      </dsp:txXfrm>
    </dsp:sp>
    <dsp:sp modelId="{BA179775-FBE7-407D-9DB7-BC397FBEAC77}">
      <dsp:nvSpPr>
        <dsp:cNvPr id="0" name=""/>
        <dsp:cNvSpPr/>
      </dsp:nvSpPr>
      <dsp:spPr>
        <a:xfrm>
          <a:off x="3600016" y="2550923"/>
          <a:ext cx="1771758" cy="88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Have comorbidities </a:t>
          </a:r>
          <a:endParaRPr lang="en-US" sz="1700" kern="1200" dirty="0"/>
        </a:p>
      </dsp:txBody>
      <dsp:txXfrm>
        <a:off x="3625963" y="2576870"/>
        <a:ext cx="1719864" cy="833985"/>
      </dsp:txXfrm>
    </dsp:sp>
    <dsp:sp modelId="{1F156A99-C6D5-48E3-814A-CBE5CC2079F5}">
      <dsp:nvSpPr>
        <dsp:cNvPr id="0" name=""/>
        <dsp:cNvSpPr/>
      </dsp:nvSpPr>
      <dsp:spPr>
        <a:xfrm rot="17132988">
          <a:off x="4404293" y="1707095"/>
          <a:ext cx="2643667" cy="26630"/>
        </a:xfrm>
        <a:custGeom>
          <a:avLst/>
          <a:gdLst/>
          <a:ahLst/>
          <a:cxnLst/>
          <a:rect l="0" t="0" r="0" b="0"/>
          <a:pathLst>
            <a:path>
              <a:moveTo>
                <a:pt x="0" y="13315"/>
              </a:moveTo>
              <a:lnTo>
                <a:pt x="2643667"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5660035" y="1654319"/>
        <a:ext cx="132183" cy="132183"/>
      </dsp:txXfrm>
    </dsp:sp>
    <dsp:sp modelId="{6B148527-984D-4483-95C8-1CC0131DAE7E}">
      <dsp:nvSpPr>
        <dsp:cNvPr id="0" name=""/>
        <dsp:cNvSpPr/>
      </dsp:nvSpPr>
      <dsp:spPr>
        <a:xfrm>
          <a:off x="6080478" y="4020"/>
          <a:ext cx="1771758" cy="88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CHD</a:t>
          </a:r>
          <a:endParaRPr lang="en-US" sz="1700" kern="1200" dirty="0"/>
        </a:p>
      </dsp:txBody>
      <dsp:txXfrm>
        <a:off x="6106425" y="29967"/>
        <a:ext cx="1719864" cy="833985"/>
      </dsp:txXfrm>
    </dsp:sp>
    <dsp:sp modelId="{11453AF4-F068-4CE5-BBD2-338A2103A0C5}">
      <dsp:nvSpPr>
        <dsp:cNvPr id="0" name=""/>
        <dsp:cNvSpPr/>
      </dsp:nvSpPr>
      <dsp:spPr>
        <a:xfrm rot="17692822">
          <a:off x="4883886" y="2216476"/>
          <a:ext cx="1684481" cy="26630"/>
        </a:xfrm>
        <a:custGeom>
          <a:avLst/>
          <a:gdLst/>
          <a:ahLst/>
          <a:cxnLst/>
          <a:rect l="0" t="0" r="0" b="0"/>
          <a:pathLst>
            <a:path>
              <a:moveTo>
                <a:pt x="0" y="13315"/>
              </a:moveTo>
              <a:lnTo>
                <a:pt x="1684481"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684015" y="2187679"/>
        <a:ext cx="84224" cy="84224"/>
      </dsp:txXfrm>
    </dsp:sp>
    <dsp:sp modelId="{82C4877D-2BF0-4ADD-BC8E-099A73B6A500}">
      <dsp:nvSpPr>
        <dsp:cNvPr id="0" name=""/>
        <dsp:cNvSpPr/>
      </dsp:nvSpPr>
      <dsp:spPr>
        <a:xfrm>
          <a:off x="6080478" y="1022781"/>
          <a:ext cx="1771758" cy="88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Cystic fibrosis </a:t>
          </a:r>
          <a:endParaRPr lang="en-US" sz="1700" kern="1200" dirty="0"/>
        </a:p>
      </dsp:txBody>
      <dsp:txXfrm>
        <a:off x="6106425" y="1048728"/>
        <a:ext cx="1719864" cy="833985"/>
      </dsp:txXfrm>
    </dsp:sp>
    <dsp:sp modelId="{7A1100D1-F14B-476E-8EE1-0EC10D2C1114}">
      <dsp:nvSpPr>
        <dsp:cNvPr id="0" name=""/>
        <dsp:cNvSpPr/>
      </dsp:nvSpPr>
      <dsp:spPr>
        <a:xfrm rot="19457599">
          <a:off x="5289741" y="2725857"/>
          <a:ext cx="872771" cy="26630"/>
        </a:xfrm>
        <a:custGeom>
          <a:avLst/>
          <a:gdLst/>
          <a:ahLst/>
          <a:cxnLst/>
          <a:rect l="0" t="0" r="0" b="0"/>
          <a:pathLst>
            <a:path>
              <a:moveTo>
                <a:pt x="0" y="13315"/>
              </a:moveTo>
              <a:lnTo>
                <a:pt x="872771"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04307" y="2717353"/>
        <a:ext cx="43638" cy="43638"/>
      </dsp:txXfrm>
    </dsp:sp>
    <dsp:sp modelId="{0DFD51FC-6701-4430-A851-E53CFA7FA21D}">
      <dsp:nvSpPr>
        <dsp:cNvPr id="0" name=""/>
        <dsp:cNvSpPr/>
      </dsp:nvSpPr>
      <dsp:spPr>
        <a:xfrm>
          <a:off x="6080478" y="2041542"/>
          <a:ext cx="1771758" cy="88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Chronic lung disease </a:t>
          </a:r>
          <a:endParaRPr lang="en-US" sz="1700" kern="1200" dirty="0"/>
        </a:p>
      </dsp:txBody>
      <dsp:txXfrm>
        <a:off x="6106425" y="2067489"/>
        <a:ext cx="1719864" cy="833985"/>
      </dsp:txXfrm>
    </dsp:sp>
    <dsp:sp modelId="{4E1AEEB3-0F11-4804-8DDA-FA41A0F03824}">
      <dsp:nvSpPr>
        <dsp:cNvPr id="0" name=""/>
        <dsp:cNvSpPr/>
      </dsp:nvSpPr>
      <dsp:spPr>
        <a:xfrm rot="2142401">
          <a:off x="5289741" y="3235237"/>
          <a:ext cx="872771" cy="26630"/>
        </a:xfrm>
        <a:custGeom>
          <a:avLst/>
          <a:gdLst/>
          <a:ahLst/>
          <a:cxnLst/>
          <a:rect l="0" t="0" r="0" b="0"/>
          <a:pathLst>
            <a:path>
              <a:moveTo>
                <a:pt x="0" y="13315"/>
              </a:moveTo>
              <a:lnTo>
                <a:pt x="872771"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04307" y="3226734"/>
        <a:ext cx="43638" cy="43638"/>
      </dsp:txXfrm>
    </dsp:sp>
    <dsp:sp modelId="{1FBAE5F8-7AE2-4727-9714-FDC6FEF820F8}">
      <dsp:nvSpPr>
        <dsp:cNvPr id="0" name=""/>
        <dsp:cNvSpPr/>
      </dsp:nvSpPr>
      <dsp:spPr>
        <a:xfrm>
          <a:off x="6080478" y="3060303"/>
          <a:ext cx="1771758" cy="88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immunodeficiency</a:t>
          </a:r>
          <a:endParaRPr lang="en-US" sz="1700" kern="1200" dirty="0"/>
        </a:p>
      </dsp:txBody>
      <dsp:txXfrm>
        <a:off x="6106425" y="3086250"/>
        <a:ext cx="1719864" cy="833985"/>
      </dsp:txXfrm>
    </dsp:sp>
    <dsp:sp modelId="{547FA1DB-13DB-48D0-917A-65C093DD29C3}">
      <dsp:nvSpPr>
        <dsp:cNvPr id="0" name=""/>
        <dsp:cNvSpPr/>
      </dsp:nvSpPr>
      <dsp:spPr>
        <a:xfrm rot="3907178">
          <a:off x="4883886" y="3744618"/>
          <a:ext cx="1684481" cy="26630"/>
        </a:xfrm>
        <a:custGeom>
          <a:avLst/>
          <a:gdLst/>
          <a:ahLst/>
          <a:cxnLst/>
          <a:rect l="0" t="0" r="0" b="0"/>
          <a:pathLst>
            <a:path>
              <a:moveTo>
                <a:pt x="0" y="13315"/>
              </a:moveTo>
              <a:lnTo>
                <a:pt x="1684481"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684015" y="3715821"/>
        <a:ext cx="84224" cy="84224"/>
      </dsp:txXfrm>
    </dsp:sp>
    <dsp:sp modelId="{E6536BC2-D517-4061-ABF1-653B99C54192}">
      <dsp:nvSpPr>
        <dsp:cNvPr id="0" name=""/>
        <dsp:cNvSpPr/>
      </dsp:nvSpPr>
      <dsp:spPr>
        <a:xfrm>
          <a:off x="6080478" y="4079065"/>
          <a:ext cx="1771758" cy="88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Down syndrome </a:t>
          </a:r>
          <a:endParaRPr lang="en-US" sz="1700" kern="1200" dirty="0"/>
        </a:p>
      </dsp:txBody>
      <dsp:txXfrm>
        <a:off x="6106425" y="4105012"/>
        <a:ext cx="1719864" cy="833985"/>
      </dsp:txXfrm>
    </dsp:sp>
    <dsp:sp modelId="{4A8C09AD-F86A-4272-8908-C337160F37FB}">
      <dsp:nvSpPr>
        <dsp:cNvPr id="0" name=""/>
        <dsp:cNvSpPr/>
      </dsp:nvSpPr>
      <dsp:spPr>
        <a:xfrm rot="4467012">
          <a:off x="4404293" y="4253999"/>
          <a:ext cx="2643667" cy="26630"/>
        </a:xfrm>
        <a:custGeom>
          <a:avLst/>
          <a:gdLst/>
          <a:ahLst/>
          <a:cxnLst/>
          <a:rect l="0" t="0" r="0" b="0"/>
          <a:pathLst>
            <a:path>
              <a:moveTo>
                <a:pt x="0" y="13315"/>
              </a:moveTo>
              <a:lnTo>
                <a:pt x="2643667" y="133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5660035" y="4201222"/>
        <a:ext cx="132183" cy="132183"/>
      </dsp:txXfrm>
    </dsp:sp>
    <dsp:sp modelId="{2BABA2B8-7D06-41B5-8FD4-05F778B6A7E1}">
      <dsp:nvSpPr>
        <dsp:cNvPr id="0" name=""/>
        <dsp:cNvSpPr/>
      </dsp:nvSpPr>
      <dsp:spPr>
        <a:xfrm>
          <a:off x="6080478" y="5097826"/>
          <a:ext cx="1771758" cy="88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Cerebral palsy </a:t>
          </a:r>
          <a:endParaRPr lang="en-US" sz="1700" kern="1200" dirty="0"/>
        </a:p>
      </dsp:txBody>
      <dsp:txXfrm>
        <a:off x="6106425" y="5123773"/>
        <a:ext cx="1719864" cy="833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9C111-6A4C-4100-849E-A4442E9B97D6}">
      <dsp:nvSpPr>
        <dsp:cNvPr id="0" name=""/>
        <dsp:cNvSpPr/>
      </dsp:nvSpPr>
      <dsp:spPr>
        <a:xfrm>
          <a:off x="5023334" y="3407372"/>
          <a:ext cx="418823" cy="1284392"/>
        </a:xfrm>
        <a:custGeom>
          <a:avLst/>
          <a:gdLst/>
          <a:ahLst/>
          <a:cxnLst/>
          <a:rect l="0" t="0" r="0" b="0"/>
          <a:pathLst>
            <a:path>
              <a:moveTo>
                <a:pt x="0" y="0"/>
              </a:moveTo>
              <a:lnTo>
                <a:pt x="0" y="1284392"/>
              </a:lnTo>
              <a:lnTo>
                <a:pt x="418823" y="128439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8CFFF2-F52C-493D-BFFA-2C3F4EF4289C}">
      <dsp:nvSpPr>
        <dsp:cNvPr id="0" name=""/>
        <dsp:cNvSpPr/>
      </dsp:nvSpPr>
      <dsp:spPr>
        <a:xfrm>
          <a:off x="3770312" y="1424941"/>
          <a:ext cx="2369885" cy="586352"/>
        </a:xfrm>
        <a:custGeom>
          <a:avLst/>
          <a:gdLst/>
          <a:ahLst/>
          <a:cxnLst/>
          <a:rect l="0" t="0" r="0" b="0"/>
          <a:pathLst>
            <a:path>
              <a:moveTo>
                <a:pt x="0" y="0"/>
              </a:moveTo>
              <a:lnTo>
                <a:pt x="0" y="293176"/>
              </a:lnTo>
              <a:lnTo>
                <a:pt x="2369885" y="293176"/>
              </a:lnTo>
              <a:lnTo>
                <a:pt x="2369885" y="58635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CE705D-466D-42E8-8A5E-5254CF37D13B}">
      <dsp:nvSpPr>
        <dsp:cNvPr id="0" name=""/>
        <dsp:cNvSpPr/>
      </dsp:nvSpPr>
      <dsp:spPr>
        <a:xfrm>
          <a:off x="283564" y="3407372"/>
          <a:ext cx="418823" cy="1284392"/>
        </a:xfrm>
        <a:custGeom>
          <a:avLst/>
          <a:gdLst/>
          <a:ahLst/>
          <a:cxnLst/>
          <a:rect l="0" t="0" r="0" b="0"/>
          <a:pathLst>
            <a:path>
              <a:moveTo>
                <a:pt x="0" y="0"/>
              </a:moveTo>
              <a:lnTo>
                <a:pt x="0" y="1284392"/>
              </a:lnTo>
              <a:lnTo>
                <a:pt x="418823" y="128439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D99A2-DA63-484A-97E7-67819F7C594E}">
      <dsp:nvSpPr>
        <dsp:cNvPr id="0" name=""/>
        <dsp:cNvSpPr/>
      </dsp:nvSpPr>
      <dsp:spPr>
        <a:xfrm>
          <a:off x="1400426" y="1424941"/>
          <a:ext cx="2369885" cy="586352"/>
        </a:xfrm>
        <a:custGeom>
          <a:avLst/>
          <a:gdLst/>
          <a:ahLst/>
          <a:cxnLst/>
          <a:rect l="0" t="0" r="0" b="0"/>
          <a:pathLst>
            <a:path>
              <a:moveTo>
                <a:pt x="2369885" y="0"/>
              </a:moveTo>
              <a:lnTo>
                <a:pt x="2369885" y="293176"/>
              </a:lnTo>
              <a:lnTo>
                <a:pt x="0" y="293176"/>
              </a:lnTo>
              <a:lnTo>
                <a:pt x="0" y="58635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05027-252C-4F50-BBB2-9465A5ECD8FA}">
      <dsp:nvSpPr>
        <dsp:cNvPr id="0" name=""/>
        <dsp:cNvSpPr/>
      </dsp:nvSpPr>
      <dsp:spPr>
        <a:xfrm>
          <a:off x="2374233" y="28862"/>
          <a:ext cx="2792157" cy="13960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Disease severity depends on</a:t>
          </a:r>
          <a:endParaRPr lang="en-US" sz="3300" kern="1200" dirty="0"/>
        </a:p>
      </dsp:txBody>
      <dsp:txXfrm>
        <a:off x="2374233" y="28862"/>
        <a:ext cx="2792157" cy="1396078"/>
      </dsp:txXfrm>
    </dsp:sp>
    <dsp:sp modelId="{9356F165-CC6F-4E63-AD35-7FD6A96DDB15}">
      <dsp:nvSpPr>
        <dsp:cNvPr id="0" name=""/>
        <dsp:cNvSpPr/>
      </dsp:nvSpPr>
      <dsp:spPr>
        <a:xfrm>
          <a:off x="4348" y="2011294"/>
          <a:ext cx="2792157" cy="13960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Infant/child risk factors</a:t>
          </a:r>
          <a:endParaRPr lang="en-US" sz="3300" kern="1200" dirty="0"/>
        </a:p>
      </dsp:txBody>
      <dsp:txXfrm>
        <a:off x="4348" y="2011294"/>
        <a:ext cx="2792157" cy="1396078"/>
      </dsp:txXfrm>
    </dsp:sp>
    <dsp:sp modelId="{C334ED3D-144B-46D6-A9CE-FB1129893889}">
      <dsp:nvSpPr>
        <dsp:cNvPr id="0" name=""/>
        <dsp:cNvSpPr/>
      </dsp:nvSpPr>
      <dsp:spPr>
        <a:xfrm>
          <a:off x="702387" y="3993725"/>
          <a:ext cx="4153417" cy="1396078"/>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a:p>
      </dsp:txBody>
      <dsp:txXfrm>
        <a:off x="702387" y="3993725"/>
        <a:ext cx="4153417" cy="1396078"/>
      </dsp:txXfrm>
    </dsp:sp>
    <dsp:sp modelId="{2CCF2870-3BAA-42A7-A394-CD76F31F48DA}">
      <dsp:nvSpPr>
        <dsp:cNvPr id="0" name=""/>
        <dsp:cNvSpPr/>
      </dsp:nvSpPr>
      <dsp:spPr>
        <a:xfrm>
          <a:off x="4744118" y="2011294"/>
          <a:ext cx="2792157" cy="13960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Virus specific factors </a:t>
          </a:r>
          <a:endParaRPr lang="en-US" sz="3300" kern="1200" dirty="0"/>
        </a:p>
      </dsp:txBody>
      <dsp:txXfrm>
        <a:off x="4744118" y="2011294"/>
        <a:ext cx="2792157" cy="1396078"/>
      </dsp:txXfrm>
    </dsp:sp>
    <dsp:sp modelId="{D18254D9-D132-4666-83E1-B66A9D31EDDE}">
      <dsp:nvSpPr>
        <dsp:cNvPr id="0" name=""/>
        <dsp:cNvSpPr/>
      </dsp:nvSpPr>
      <dsp:spPr>
        <a:xfrm>
          <a:off x="5442157" y="3993725"/>
          <a:ext cx="4328429" cy="1396078"/>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a:p>
      </dsp:txBody>
      <dsp:txXfrm>
        <a:off x="5442157" y="3993725"/>
        <a:ext cx="4328429" cy="13960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78B07C83-8F2C-4DC7-8910-201E0567F81D}" type="datetimeFigureOut">
              <a:rPr lang="en-US" smtClean="0"/>
              <a:t>08/08/2022</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5D982FF-8938-4B01-AC58-7797AF24D341}" type="slidenum">
              <a:rPr lang="en-US" smtClean="0"/>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65906301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07C83-8F2C-4DC7-8910-201E0567F81D}" type="datetimeFigureOut">
              <a:rPr lang="en-US" smtClean="0"/>
              <a:t>08/08/2022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D982FF-8938-4B01-AC58-7797AF24D341}" type="slidenum">
              <a:rPr lang="en-US" smtClean="0"/>
              <a:t>‹#›</a:t>
            </a:fld>
            <a:endParaRPr lang="en-US" dirty="0"/>
          </a:p>
        </p:txBody>
      </p:sp>
    </p:spTree>
    <p:extLst>
      <p:ext uri="{BB962C8B-B14F-4D97-AF65-F5344CB8AC3E}">
        <p14:creationId xmlns:p14="http://schemas.microsoft.com/office/powerpoint/2010/main" val="285246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8B07C83-8F2C-4DC7-8910-201E0567F81D}" type="datetimeFigureOut">
              <a:rPr lang="en-US" smtClean="0"/>
              <a:t>08/08/2022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5D982FF-8938-4B01-AC58-7797AF24D341}"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88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07C83-8F2C-4DC7-8910-201E0567F81D}" type="datetimeFigureOut">
              <a:rPr lang="en-US" smtClean="0"/>
              <a:t>08/08/2022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D982FF-8938-4B01-AC58-7797AF24D341}" type="slidenum">
              <a:rPr lang="en-US" smtClean="0"/>
              <a:t>‹#›</a:t>
            </a:fld>
            <a:endParaRPr lang="en-US" dirty="0"/>
          </a:p>
        </p:txBody>
      </p:sp>
    </p:spTree>
    <p:extLst>
      <p:ext uri="{BB962C8B-B14F-4D97-AF65-F5344CB8AC3E}">
        <p14:creationId xmlns:p14="http://schemas.microsoft.com/office/powerpoint/2010/main" val="305241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8B07C83-8F2C-4DC7-8910-201E0567F81D}" type="datetimeFigureOut">
              <a:rPr lang="en-US" smtClean="0"/>
              <a:t>08/08/2022</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5D982FF-8938-4B01-AC58-7797AF24D341}"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14298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B07C83-8F2C-4DC7-8910-201E0567F81D}" type="datetimeFigureOut">
              <a:rPr lang="en-US" smtClean="0"/>
              <a:t>08/08/2022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D982FF-8938-4B01-AC58-7797AF24D341}" type="slidenum">
              <a:rPr lang="en-US" smtClean="0"/>
              <a:t>‹#›</a:t>
            </a:fld>
            <a:endParaRPr lang="en-US" dirty="0"/>
          </a:p>
        </p:txBody>
      </p:sp>
    </p:spTree>
    <p:extLst>
      <p:ext uri="{BB962C8B-B14F-4D97-AF65-F5344CB8AC3E}">
        <p14:creationId xmlns:p14="http://schemas.microsoft.com/office/powerpoint/2010/main" val="251516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B07C83-8F2C-4DC7-8910-201E0567F81D}" type="datetimeFigureOut">
              <a:rPr lang="en-US" smtClean="0"/>
              <a:t>08/08/2022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D982FF-8938-4B01-AC58-7797AF24D341}" type="slidenum">
              <a:rPr lang="en-US" smtClean="0"/>
              <a:t>‹#›</a:t>
            </a:fld>
            <a:endParaRPr lang="en-US" dirty="0"/>
          </a:p>
        </p:txBody>
      </p:sp>
    </p:spTree>
    <p:extLst>
      <p:ext uri="{BB962C8B-B14F-4D97-AF65-F5344CB8AC3E}">
        <p14:creationId xmlns:p14="http://schemas.microsoft.com/office/powerpoint/2010/main" val="117215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B07C83-8F2C-4DC7-8910-201E0567F81D}" type="datetimeFigureOut">
              <a:rPr lang="en-US" smtClean="0"/>
              <a:t>08/08/2022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D982FF-8938-4B01-AC58-7797AF24D341}" type="slidenum">
              <a:rPr lang="en-US" smtClean="0"/>
              <a:t>‹#›</a:t>
            </a:fld>
            <a:endParaRPr lang="en-US" dirty="0"/>
          </a:p>
        </p:txBody>
      </p:sp>
    </p:spTree>
    <p:extLst>
      <p:ext uri="{BB962C8B-B14F-4D97-AF65-F5344CB8AC3E}">
        <p14:creationId xmlns:p14="http://schemas.microsoft.com/office/powerpoint/2010/main" val="322353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78B07C83-8F2C-4DC7-8910-201E0567F81D}" type="datetimeFigureOut">
              <a:rPr lang="en-US" smtClean="0"/>
              <a:t>08/08/2022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D982FF-8938-4B01-AC58-7797AF24D341}" type="slidenum">
              <a:rPr lang="en-US" smtClean="0"/>
              <a:t>‹#›</a:t>
            </a:fld>
            <a:endParaRPr lang="en-US" dirty="0"/>
          </a:p>
        </p:txBody>
      </p:sp>
    </p:spTree>
    <p:extLst>
      <p:ext uri="{BB962C8B-B14F-4D97-AF65-F5344CB8AC3E}">
        <p14:creationId xmlns:p14="http://schemas.microsoft.com/office/powerpoint/2010/main" val="72017424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8B07C83-8F2C-4DC7-8910-201E0567F81D}" type="datetimeFigureOut">
              <a:rPr lang="en-US" smtClean="0"/>
              <a:t>08/08/2022</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5D982FF-8938-4B01-AC58-7797AF24D341}" type="slidenum">
              <a:rPr lang="en-US" smtClean="0"/>
              <a:t>‹#›</a:t>
            </a:fld>
            <a:endParaRPr lang="en-US" dirty="0"/>
          </a:p>
        </p:txBody>
      </p:sp>
    </p:spTree>
    <p:extLst>
      <p:ext uri="{BB962C8B-B14F-4D97-AF65-F5344CB8AC3E}">
        <p14:creationId xmlns:p14="http://schemas.microsoft.com/office/powerpoint/2010/main" val="88029840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78B07C83-8F2C-4DC7-8910-201E0567F81D}" type="datetimeFigureOut">
              <a:rPr lang="en-US" smtClean="0"/>
              <a:t>08/08/2022</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5D982FF-8938-4B01-AC58-7797AF24D341}" type="slidenum">
              <a:rPr lang="en-US" smtClean="0"/>
              <a:t>‹#›</a:t>
            </a:fld>
            <a:endParaRPr lang="en-US" dirty="0"/>
          </a:p>
        </p:txBody>
      </p:sp>
    </p:spTree>
    <p:extLst>
      <p:ext uri="{BB962C8B-B14F-4D97-AF65-F5344CB8AC3E}">
        <p14:creationId xmlns:p14="http://schemas.microsoft.com/office/powerpoint/2010/main" val="276027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8B07C83-8F2C-4DC7-8910-201E0567F81D}" type="datetimeFigureOut">
              <a:rPr lang="en-US" smtClean="0"/>
              <a:t>08/08/2022</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5D982FF-8938-4B01-AC58-7797AF24D341}" type="slidenum">
              <a:rPr lang="en-US" smtClean="0"/>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751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a:t/>
            </a:r>
            <a:br>
              <a:rPr lang="en-US" dirty="0"/>
            </a:br>
            <a:r>
              <a:rPr lang="en-US" b="1" dirty="0" err="1" smtClean="0"/>
              <a:t>Broncholitis</a:t>
            </a:r>
            <a:r>
              <a:rPr lang="en-US" b="1" dirty="0" smtClean="0"/>
              <a:t> </a:t>
            </a:r>
            <a:endParaRPr lang="en-US" b="1" dirty="0"/>
          </a:p>
        </p:txBody>
      </p:sp>
      <p:sp>
        <p:nvSpPr>
          <p:cNvPr id="3" name="Subtitle 2"/>
          <p:cNvSpPr>
            <a:spLocks noGrp="1"/>
          </p:cNvSpPr>
          <p:nvPr>
            <p:ph type="subTitle" idx="1"/>
          </p:nvPr>
        </p:nvSpPr>
        <p:spPr>
          <a:xfrm>
            <a:off x="7920752" y="4771984"/>
            <a:ext cx="3793678" cy="1037760"/>
          </a:xfrm>
        </p:spPr>
        <p:txBody>
          <a:bodyPr>
            <a:noAutofit/>
          </a:bodyPr>
          <a:lstStyle/>
          <a:p>
            <a:r>
              <a:rPr lang="en-US" sz="2500" b="1" dirty="0" smtClean="0"/>
              <a:t>Lina ALSHADFAN </a:t>
            </a:r>
          </a:p>
          <a:p>
            <a:r>
              <a:rPr lang="en-US" sz="2500" b="1" dirty="0" smtClean="0"/>
              <a:t>Pediatric pulmonologist </a:t>
            </a:r>
            <a:endParaRPr lang="en-US" sz="2500" b="1" dirty="0"/>
          </a:p>
        </p:txBody>
      </p:sp>
      <p:pic>
        <p:nvPicPr>
          <p:cNvPr id="4" name="Picture 3"/>
          <p:cNvPicPr>
            <a:picLocks noChangeAspect="1"/>
          </p:cNvPicPr>
          <p:nvPr/>
        </p:nvPicPr>
        <p:blipFill>
          <a:blip r:embed="rId2"/>
          <a:stretch>
            <a:fillRect/>
          </a:stretch>
        </p:blipFill>
        <p:spPr>
          <a:xfrm>
            <a:off x="789214" y="1166539"/>
            <a:ext cx="6172200" cy="4124325"/>
          </a:xfrm>
          <a:prstGeom prst="rect">
            <a:avLst/>
          </a:prstGeom>
        </p:spPr>
      </p:pic>
    </p:spTree>
    <p:extLst>
      <p:ext uri="{BB962C8B-B14F-4D97-AF65-F5344CB8AC3E}">
        <p14:creationId xmlns:p14="http://schemas.microsoft.com/office/powerpoint/2010/main" val="4045193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p:cNvPicPr>
            <a:picLocks noGrp="1" noChangeAspect="1"/>
          </p:cNvPicPr>
          <p:nvPr>
            <p:ph idx="1"/>
          </p:nvPr>
        </p:nvPicPr>
        <p:blipFill>
          <a:blip r:embed="rId2"/>
          <a:stretch>
            <a:fillRect/>
          </a:stretch>
        </p:blipFill>
        <p:spPr>
          <a:xfrm>
            <a:off x="2002536" y="1616996"/>
            <a:ext cx="9439243" cy="4262595"/>
          </a:xfrm>
          <a:prstGeom prst="rect">
            <a:avLst/>
          </a:prstGeom>
        </p:spPr>
      </p:pic>
    </p:spTree>
    <p:extLst>
      <p:ext uri="{BB962C8B-B14F-4D97-AF65-F5344CB8AC3E}">
        <p14:creationId xmlns:p14="http://schemas.microsoft.com/office/powerpoint/2010/main" val="2394357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018" y="3302401"/>
            <a:ext cx="8897565" cy="1560716"/>
          </a:xfrm>
        </p:spPr>
        <p:txBody>
          <a:bodyPr/>
          <a:lstStyle/>
          <a:p>
            <a:r>
              <a:rPr lang="en-US" b="1" dirty="0" smtClean="0"/>
              <a:t>Clinical manifestation </a:t>
            </a:r>
            <a:endParaRPr lang="en-US" b="1" dirty="0"/>
          </a:p>
        </p:txBody>
      </p:sp>
    </p:spTree>
    <p:extLst>
      <p:ext uri="{BB962C8B-B14F-4D97-AF65-F5344CB8AC3E}">
        <p14:creationId xmlns:p14="http://schemas.microsoft.com/office/powerpoint/2010/main" val="263506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38344" y="173736"/>
            <a:ext cx="6238875" cy="6556248"/>
          </a:xfrm>
          <a:prstGeom prst="rect">
            <a:avLst/>
          </a:prstGeom>
        </p:spPr>
      </p:pic>
      <p:pic>
        <p:nvPicPr>
          <p:cNvPr id="4" name="Picture 3"/>
          <p:cNvPicPr>
            <a:picLocks noChangeAspect="1"/>
          </p:cNvPicPr>
          <p:nvPr/>
        </p:nvPicPr>
        <p:blipFill>
          <a:blip r:embed="rId3"/>
          <a:stretch>
            <a:fillRect/>
          </a:stretch>
        </p:blipFill>
        <p:spPr>
          <a:xfrm>
            <a:off x="138113" y="310705"/>
            <a:ext cx="4516184" cy="6044375"/>
          </a:xfrm>
          <a:prstGeom prst="rect">
            <a:avLst/>
          </a:prstGeom>
        </p:spPr>
      </p:pic>
    </p:spTree>
    <p:extLst>
      <p:ext uri="{BB962C8B-B14F-4D97-AF65-F5344CB8AC3E}">
        <p14:creationId xmlns:p14="http://schemas.microsoft.com/office/powerpoint/2010/main" val="364244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endParaRPr lang="en-US" dirty="0"/>
          </a:p>
        </p:txBody>
      </p:sp>
      <p:sp>
        <p:nvSpPr>
          <p:cNvPr id="3" name="Content Placeholder 2"/>
          <p:cNvSpPr>
            <a:spLocks noGrp="1"/>
          </p:cNvSpPr>
          <p:nvPr>
            <p:ph idx="1"/>
          </p:nvPr>
        </p:nvSpPr>
        <p:spPr>
          <a:xfrm>
            <a:off x="2103120" y="2438400"/>
            <a:ext cx="9601151" cy="4090416"/>
          </a:xfrm>
        </p:spPr>
        <p:txBody>
          <a:bodyPr>
            <a:normAutofit/>
          </a:bodyPr>
          <a:lstStyle/>
          <a:p>
            <a:r>
              <a:rPr lang="en-US" dirty="0" smtClean="0"/>
              <a:t>In </a:t>
            </a:r>
            <a:r>
              <a:rPr lang="en-US" dirty="0"/>
              <a:t>younger children (particularly &lt;6 weeks of age), </a:t>
            </a:r>
            <a:r>
              <a:rPr lang="en-US" dirty="0" smtClean="0"/>
              <a:t>apnea may </a:t>
            </a:r>
            <a:r>
              <a:rPr lang="en-US" dirty="0"/>
              <a:t>be a presenting sign, sometimes in the absence of </a:t>
            </a:r>
            <a:r>
              <a:rPr lang="en-US" dirty="0" smtClean="0"/>
              <a:t>other features </a:t>
            </a:r>
            <a:r>
              <a:rPr lang="en-US" dirty="0"/>
              <a:t>of bronchiolitis. </a:t>
            </a:r>
            <a:endParaRPr lang="en-US" dirty="0" smtClean="0"/>
          </a:p>
          <a:p>
            <a:endParaRPr lang="en-US" dirty="0" smtClean="0"/>
          </a:p>
          <a:p>
            <a:r>
              <a:rPr lang="en-US" dirty="0" smtClean="0"/>
              <a:t>Apnea </a:t>
            </a:r>
            <a:r>
              <a:rPr lang="en-US" dirty="0"/>
              <a:t>may be temporarily </a:t>
            </a:r>
            <a:r>
              <a:rPr lang="en-US" dirty="0" smtClean="0"/>
              <a:t>improved by </a:t>
            </a:r>
            <a:r>
              <a:rPr lang="en-US" dirty="0"/>
              <a:t>nasal suctioning, but it is most likely a direct viral </a:t>
            </a:r>
            <a:r>
              <a:rPr lang="en-US" dirty="0" smtClean="0"/>
              <a:t>effect in </a:t>
            </a:r>
            <a:r>
              <a:rPr lang="en-US" dirty="0"/>
              <a:t>young </a:t>
            </a:r>
            <a:r>
              <a:rPr lang="en-US" dirty="0" smtClean="0"/>
              <a:t>infants.</a:t>
            </a:r>
          </a:p>
          <a:p>
            <a:r>
              <a:rPr lang="en-US" dirty="0" smtClean="0"/>
              <a:t>Apnea </a:t>
            </a:r>
            <a:r>
              <a:rPr lang="en-US" dirty="0"/>
              <a:t>is a “red flag” sign in </a:t>
            </a:r>
            <a:r>
              <a:rPr lang="en-US" dirty="0" smtClean="0"/>
              <a:t>bronchiolitis </a:t>
            </a:r>
          </a:p>
          <a:p>
            <a:r>
              <a:rPr lang="en-US" dirty="0" smtClean="0"/>
              <a:t>Patients more likely to require intensive care include preterm infants and those with apnea, low birth weight, or a respiratory rate greater than 70/min.</a:t>
            </a:r>
          </a:p>
          <a:p>
            <a:endParaRPr lang="en-US" dirty="0"/>
          </a:p>
        </p:txBody>
      </p:sp>
    </p:spTree>
    <p:extLst>
      <p:ext uri="{BB962C8B-B14F-4D97-AF65-F5344CB8AC3E}">
        <p14:creationId xmlns:p14="http://schemas.microsoft.com/office/powerpoint/2010/main" val="562705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72285483"/>
              </p:ext>
            </p:extLst>
          </p:nvPr>
        </p:nvGraphicFramePr>
        <p:xfrm>
          <a:off x="1170432" y="719666"/>
          <a:ext cx="97749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494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4832" y="1679444"/>
            <a:ext cx="8037576" cy="4858516"/>
          </a:xfrm>
          <a:prstGeom prst="rect">
            <a:avLst/>
          </a:prstGeom>
        </p:spPr>
      </p:pic>
      <p:pic>
        <p:nvPicPr>
          <p:cNvPr id="5" name="Picture 4"/>
          <p:cNvPicPr>
            <a:picLocks noChangeAspect="1"/>
          </p:cNvPicPr>
          <p:nvPr/>
        </p:nvPicPr>
        <p:blipFill>
          <a:blip r:embed="rId3"/>
          <a:stretch>
            <a:fillRect/>
          </a:stretch>
        </p:blipFill>
        <p:spPr>
          <a:xfrm>
            <a:off x="2962656" y="937222"/>
            <a:ext cx="5779008" cy="443521"/>
          </a:xfrm>
          <a:prstGeom prst="rect">
            <a:avLst/>
          </a:prstGeom>
        </p:spPr>
      </p:pic>
    </p:spTree>
    <p:extLst>
      <p:ext uri="{BB962C8B-B14F-4D97-AF65-F5344CB8AC3E}">
        <p14:creationId xmlns:p14="http://schemas.microsoft.com/office/powerpoint/2010/main" val="3012357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50000"/>
                    <a:lumOff val="50000"/>
                  </a:schemeClr>
                </a:solidFill>
              </a:rPr>
              <a:t>IMAGING</a:t>
            </a:r>
            <a:r>
              <a:rPr lang="en-US" b="1" dirty="0" smtClean="0"/>
              <a:t/>
            </a:r>
            <a:br>
              <a:rPr lang="en-US" b="1" dirty="0" smtClean="0"/>
            </a:br>
            <a:endParaRPr lang="en-US" dirty="0"/>
          </a:p>
        </p:txBody>
      </p:sp>
      <p:sp>
        <p:nvSpPr>
          <p:cNvPr id="3" name="Content Placeholder 2"/>
          <p:cNvSpPr>
            <a:spLocks noGrp="1"/>
          </p:cNvSpPr>
          <p:nvPr>
            <p:ph idx="1"/>
          </p:nvPr>
        </p:nvSpPr>
        <p:spPr>
          <a:xfrm>
            <a:off x="1938528" y="2438400"/>
            <a:ext cx="9765743" cy="3651504"/>
          </a:xfrm>
        </p:spPr>
        <p:txBody>
          <a:bodyPr>
            <a:normAutofit/>
          </a:bodyPr>
          <a:lstStyle/>
          <a:p>
            <a:r>
              <a:rPr lang="en-US" dirty="0" smtClean="0"/>
              <a:t>Chest </a:t>
            </a:r>
            <a:r>
              <a:rPr lang="en-US" dirty="0"/>
              <a:t>radiography is not required to confirm a diagnosis </a:t>
            </a:r>
            <a:r>
              <a:rPr lang="en-US" dirty="0" smtClean="0"/>
              <a:t>of bronchiolitis</a:t>
            </a:r>
            <a:r>
              <a:rPr lang="en-US" dirty="0"/>
              <a:t>. </a:t>
            </a:r>
            <a:endParaRPr lang="en-US" dirty="0" smtClean="0"/>
          </a:p>
          <a:p>
            <a:r>
              <a:rPr lang="en-US" dirty="0" smtClean="0"/>
              <a:t>A </a:t>
            </a:r>
            <a:r>
              <a:rPr lang="en-US" dirty="0"/>
              <a:t>chest radiograph often leads to increased </a:t>
            </a:r>
            <a:r>
              <a:rPr lang="en-US" dirty="0" smtClean="0"/>
              <a:t>diagnostic uncertainty </a:t>
            </a:r>
            <a:r>
              <a:rPr lang="en-US" dirty="0"/>
              <a:t>as the features may be similar to those </a:t>
            </a:r>
            <a:r>
              <a:rPr lang="en-US" dirty="0" smtClean="0"/>
              <a:t>of pneumonia </a:t>
            </a:r>
            <a:r>
              <a:rPr lang="en-US" dirty="0"/>
              <a:t>(atelectasis, mucous plugging, and loss of </a:t>
            </a:r>
            <a:r>
              <a:rPr lang="en-US" dirty="0" smtClean="0"/>
              <a:t>volume) and </a:t>
            </a:r>
            <a:r>
              <a:rPr lang="en-US" dirty="0"/>
              <a:t>consequently lead to greater inappropriate use of antibiotics.</a:t>
            </a:r>
          </a:p>
          <a:p>
            <a:r>
              <a:rPr lang="en-US" dirty="0" smtClean="0"/>
              <a:t> </a:t>
            </a:r>
            <a:r>
              <a:rPr lang="en-US" dirty="0"/>
              <a:t>Chest radiography should be reserved for </a:t>
            </a:r>
            <a:r>
              <a:rPr lang="en-US" b="1" dirty="0"/>
              <a:t>a child </a:t>
            </a:r>
            <a:r>
              <a:rPr lang="en-US" b="1" dirty="0" smtClean="0"/>
              <a:t>who is atypical</a:t>
            </a:r>
            <a:r>
              <a:rPr lang="en-US" dirty="0" smtClean="0"/>
              <a:t> :</a:t>
            </a:r>
          </a:p>
          <a:p>
            <a:pPr marL="0" indent="0">
              <a:buNone/>
            </a:pPr>
            <a:r>
              <a:rPr lang="en-US" dirty="0" smtClean="0"/>
              <a:t>                  * showing </a:t>
            </a:r>
            <a:r>
              <a:rPr lang="en-US" dirty="0"/>
              <a:t>persistently focal </a:t>
            </a:r>
            <a:r>
              <a:rPr lang="en-US" dirty="0" smtClean="0"/>
              <a:t>crackles .</a:t>
            </a:r>
          </a:p>
          <a:p>
            <a:pPr marL="0" indent="0">
              <a:buNone/>
            </a:pPr>
            <a:r>
              <a:rPr lang="en-US" dirty="0" smtClean="0"/>
              <a:t>                  * a </a:t>
            </a:r>
            <a:r>
              <a:rPr lang="en-US" dirty="0"/>
              <a:t>temperature remaining above 39°C despite </a:t>
            </a:r>
            <a:r>
              <a:rPr lang="en-US" dirty="0" smtClean="0"/>
              <a:t>antipyretics.</a:t>
            </a:r>
          </a:p>
          <a:p>
            <a:pPr marL="0" indent="0">
              <a:buNone/>
            </a:pPr>
            <a:r>
              <a:rPr lang="en-US" dirty="0" smtClean="0"/>
              <a:t>                  *  respiratory </a:t>
            </a:r>
            <a:r>
              <a:rPr lang="en-US" dirty="0"/>
              <a:t>failure requiring critical care </a:t>
            </a:r>
            <a:r>
              <a:rPr lang="en-US" dirty="0" smtClean="0"/>
              <a:t>support .</a:t>
            </a:r>
            <a:endParaRPr lang="en-US" dirty="0"/>
          </a:p>
        </p:txBody>
      </p:sp>
    </p:spTree>
    <p:extLst>
      <p:ext uri="{BB962C8B-B14F-4D97-AF65-F5344CB8AC3E}">
        <p14:creationId xmlns:p14="http://schemas.microsoft.com/office/powerpoint/2010/main" val="141645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3824" y="568345"/>
            <a:ext cx="6355080" cy="61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455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50000"/>
                    <a:lumOff val="50000"/>
                  </a:schemeClr>
                </a:solidFill>
              </a:rPr>
              <a:t>Laboratory tests</a:t>
            </a:r>
            <a:endParaRPr lang="en-US" b="1" dirty="0">
              <a:solidFill>
                <a:schemeClr val="tx2">
                  <a:lumMod val="50000"/>
                  <a:lumOff val="50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smtClean="0"/>
              <a:t>do </a:t>
            </a:r>
            <a:r>
              <a:rPr lang="en-US" dirty="0"/>
              <a:t>not aid in the clinical diagnosis </a:t>
            </a:r>
            <a:r>
              <a:rPr lang="en-US" dirty="0" smtClean="0"/>
              <a:t>of bronchiolitis</a:t>
            </a:r>
            <a:r>
              <a:rPr lang="en-US" dirty="0"/>
              <a:t>. </a:t>
            </a:r>
            <a:endParaRPr lang="en-US" dirty="0" smtClean="0"/>
          </a:p>
          <a:p>
            <a:r>
              <a:rPr lang="en-US" dirty="0" smtClean="0"/>
              <a:t>Viral panel could be done (PCR) .</a:t>
            </a:r>
          </a:p>
          <a:p>
            <a:r>
              <a:rPr lang="en-US" dirty="0" smtClean="0"/>
              <a:t>Serious </a:t>
            </a:r>
            <a:r>
              <a:rPr lang="en-US" dirty="0"/>
              <a:t>bacterial infection is unusual and </a:t>
            </a:r>
            <a:r>
              <a:rPr lang="en-US" dirty="0" smtClean="0"/>
              <a:t>complete blood </a:t>
            </a:r>
            <a:r>
              <a:rPr lang="en-US" dirty="0"/>
              <a:t>counts and blood cultures are unhelpful (</a:t>
            </a:r>
            <a:r>
              <a:rPr lang="en-US" dirty="0" smtClean="0"/>
              <a:t>though recent </a:t>
            </a:r>
            <a:r>
              <a:rPr lang="en-US" dirty="0"/>
              <a:t>evidence suggests that although still uncommon, </a:t>
            </a:r>
            <a:r>
              <a:rPr lang="en-US" dirty="0" smtClean="0"/>
              <a:t>it may </a:t>
            </a:r>
            <a:r>
              <a:rPr lang="en-US" dirty="0"/>
              <a:t>be more frequent than previously considered</a:t>
            </a:r>
            <a:r>
              <a:rPr lang="en-US" dirty="0" smtClean="0"/>
              <a:t>).</a:t>
            </a:r>
            <a:endParaRPr lang="en-US" dirty="0"/>
          </a:p>
          <a:p>
            <a:r>
              <a:rPr lang="en-US" dirty="0" smtClean="0"/>
              <a:t>Dehydration is </a:t>
            </a:r>
            <a:r>
              <a:rPr lang="en-US" dirty="0"/>
              <a:t>usually mild and best assessed clinically </a:t>
            </a:r>
            <a:r>
              <a:rPr lang="en-US" dirty="0" smtClean="0"/>
              <a:t>without electrolyte </a:t>
            </a:r>
            <a:r>
              <a:rPr lang="en-US" dirty="0"/>
              <a:t>measurement</a:t>
            </a:r>
            <a:r>
              <a:rPr lang="en-US" dirty="0" smtClean="0"/>
              <a:t>.</a:t>
            </a:r>
          </a:p>
          <a:p>
            <a:r>
              <a:rPr lang="en-US" dirty="0" smtClean="0"/>
              <a:t> </a:t>
            </a:r>
            <a:r>
              <a:rPr lang="en-US" dirty="0"/>
              <a:t>Approximately </a:t>
            </a:r>
            <a:r>
              <a:rPr lang="en-US" b="1" dirty="0"/>
              <a:t>6% of infants </a:t>
            </a:r>
            <a:r>
              <a:rPr lang="en-US" b="1" dirty="0" smtClean="0"/>
              <a:t>with bronchiolitis </a:t>
            </a:r>
            <a:r>
              <a:rPr lang="en-US" b="1" dirty="0"/>
              <a:t>can have concurrent urinary tract </a:t>
            </a:r>
            <a:r>
              <a:rPr lang="en-US" b="1" dirty="0" smtClean="0"/>
              <a:t>infection</a:t>
            </a:r>
            <a:r>
              <a:rPr lang="en-US" dirty="0" smtClean="0"/>
              <a:t>, so </a:t>
            </a:r>
            <a:r>
              <a:rPr lang="en-US" dirty="0"/>
              <a:t>urine culture may be of value in persistently febrile </a:t>
            </a:r>
            <a:r>
              <a:rPr lang="en-US" dirty="0" smtClean="0"/>
              <a:t>infants, particularly </a:t>
            </a:r>
            <a:r>
              <a:rPr lang="en-US" dirty="0"/>
              <a:t>those under 3 months of </a:t>
            </a:r>
            <a:r>
              <a:rPr lang="en-US" dirty="0" smtClean="0"/>
              <a:t>age.</a:t>
            </a:r>
            <a:endParaRPr lang="en-US" dirty="0"/>
          </a:p>
          <a:p>
            <a:r>
              <a:rPr lang="en-US" dirty="0"/>
              <a:t>Measurement of arterial/capillary carbon dioxide is </a:t>
            </a:r>
            <a:r>
              <a:rPr lang="en-US" dirty="0" smtClean="0"/>
              <a:t>commonly performed</a:t>
            </a:r>
            <a:r>
              <a:rPr lang="en-US" dirty="0"/>
              <a:t>, but can be restricted to those </a:t>
            </a:r>
            <a:r>
              <a:rPr lang="en-US" dirty="0" smtClean="0"/>
              <a:t>children with </a:t>
            </a:r>
            <a:r>
              <a:rPr lang="en-US" dirty="0"/>
              <a:t>increased respiratory rate and work of breathing </a:t>
            </a:r>
            <a:r>
              <a:rPr lang="en-US" dirty="0" smtClean="0"/>
              <a:t>despite oxygen </a:t>
            </a:r>
            <a:r>
              <a:rPr lang="en-US" dirty="0"/>
              <a:t>supplementation.</a:t>
            </a:r>
          </a:p>
        </p:txBody>
      </p:sp>
    </p:spTree>
    <p:extLst>
      <p:ext uri="{BB962C8B-B14F-4D97-AF65-F5344CB8AC3E}">
        <p14:creationId xmlns:p14="http://schemas.microsoft.com/office/powerpoint/2010/main" val="1980683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and Differential</a:t>
            </a:r>
            <a:br>
              <a:rPr lang="en-US" b="1" dirty="0"/>
            </a:br>
            <a:r>
              <a:rPr lang="en-US" b="1" dirty="0" err="1"/>
              <a:t>Diagnosi</a:t>
            </a:r>
            <a:endParaRPr lang="en-US" dirty="0"/>
          </a:p>
        </p:txBody>
      </p:sp>
      <p:sp>
        <p:nvSpPr>
          <p:cNvPr id="3" name="Content Placeholder 2"/>
          <p:cNvSpPr>
            <a:spLocks noGrp="1"/>
          </p:cNvSpPr>
          <p:nvPr>
            <p:ph idx="1"/>
          </p:nvPr>
        </p:nvSpPr>
        <p:spPr/>
        <p:txBody>
          <a:bodyPr>
            <a:normAutofit/>
          </a:bodyPr>
          <a:lstStyle/>
          <a:p>
            <a:r>
              <a:rPr lang="en-US" dirty="0"/>
              <a:t>Diagnosis has a typical onset of a viral respiratory tract </a:t>
            </a:r>
            <a:r>
              <a:rPr lang="en-US" dirty="0" err="1"/>
              <a:t>prodrome</a:t>
            </a:r>
            <a:r>
              <a:rPr lang="en-US" dirty="0"/>
              <a:t> proceeding to lower respiratory symptoms over 3 to 4 days. </a:t>
            </a:r>
            <a:endParaRPr lang="en-US" dirty="0" smtClean="0"/>
          </a:p>
          <a:p>
            <a:r>
              <a:rPr lang="en-US" dirty="0" smtClean="0"/>
              <a:t>The </a:t>
            </a:r>
            <a:r>
              <a:rPr lang="en-US" dirty="0"/>
              <a:t>clinical interpretation of signs and symptoms is </a:t>
            </a:r>
            <a:r>
              <a:rPr lang="en-US" dirty="0" smtClean="0"/>
              <a:t>difficult in </a:t>
            </a:r>
            <a:r>
              <a:rPr lang="en-US" dirty="0"/>
              <a:t>a condition where age boundaries are loose (and skew </a:t>
            </a:r>
            <a:r>
              <a:rPr lang="en-US" dirty="0" smtClean="0"/>
              <a:t>to older </a:t>
            </a:r>
            <a:r>
              <a:rPr lang="en-US" dirty="0"/>
              <a:t>ages in those with comorbidity) and symptoms </a:t>
            </a:r>
            <a:r>
              <a:rPr lang="en-US" dirty="0" smtClean="0"/>
              <a:t>vary from </a:t>
            </a:r>
            <a:r>
              <a:rPr lang="en-US" dirty="0"/>
              <a:t>patient to patient and time to time. This naturally </a:t>
            </a:r>
            <a:r>
              <a:rPr lang="en-US" dirty="0" smtClean="0"/>
              <a:t>leads to </a:t>
            </a:r>
            <a:r>
              <a:rPr lang="en-US" dirty="0"/>
              <a:t>variation in diagnosis and differential </a:t>
            </a:r>
            <a:r>
              <a:rPr lang="en-US" dirty="0" smtClean="0"/>
              <a:t>diagnosis</a:t>
            </a:r>
          </a:p>
          <a:p>
            <a:r>
              <a:rPr lang="en-US" dirty="0" smtClean="0"/>
              <a:t>There is a </a:t>
            </a:r>
            <a:r>
              <a:rPr lang="en-US" dirty="0"/>
              <a:t>common understanding that a clearer diagnosis is </a:t>
            </a:r>
            <a:r>
              <a:rPr lang="en-US" dirty="0" smtClean="0"/>
              <a:t>possible in </a:t>
            </a:r>
            <a:r>
              <a:rPr lang="en-US" dirty="0"/>
              <a:t>those under 1 year of age and most guidelines reflect </a:t>
            </a:r>
            <a:r>
              <a:rPr lang="en-US" dirty="0" smtClean="0"/>
              <a:t>this</a:t>
            </a:r>
            <a:endParaRPr lang="en-US" dirty="0"/>
          </a:p>
        </p:txBody>
      </p:sp>
    </p:spTree>
    <p:extLst>
      <p:ext uri="{BB962C8B-B14F-4D97-AF65-F5344CB8AC3E}">
        <p14:creationId xmlns:p14="http://schemas.microsoft.com/office/powerpoint/2010/main" val="335068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9898" y="897529"/>
            <a:ext cx="8897565" cy="1560716"/>
          </a:xfrm>
        </p:spPr>
        <p:txBody>
          <a:bodyPr/>
          <a:lstStyle/>
          <a:p>
            <a:r>
              <a:rPr lang="en-US" b="1" dirty="0">
                <a:solidFill>
                  <a:schemeClr val="accent1">
                    <a:lumMod val="60000"/>
                    <a:lumOff val="40000"/>
                  </a:schemeClr>
                </a:solidFill>
              </a:rPr>
              <a:t>Epidemiology</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1508760" y="2386148"/>
            <a:ext cx="9866375" cy="4051227"/>
          </a:xfrm>
        </p:spPr>
        <p:txBody>
          <a:bodyPr>
            <a:noAutofit/>
          </a:bodyPr>
          <a:lstStyle/>
          <a:p>
            <a:r>
              <a:rPr lang="en-US" sz="2200" dirty="0"/>
              <a:t>Bronchiolitis is the most common lower respiratory </a:t>
            </a:r>
            <a:r>
              <a:rPr lang="en-US" sz="2200" dirty="0" smtClean="0"/>
              <a:t>tract infection </a:t>
            </a:r>
            <a:r>
              <a:rPr lang="en-US" sz="2200" dirty="0"/>
              <a:t>in children</a:t>
            </a:r>
            <a:r>
              <a:rPr lang="en-US" sz="2200" dirty="0" smtClean="0"/>
              <a:t>.</a:t>
            </a:r>
          </a:p>
          <a:p>
            <a:r>
              <a:rPr lang="en-US" sz="2200" dirty="0" smtClean="0"/>
              <a:t>The </a:t>
            </a:r>
            <a:r>
              <a:rPr lang="en-US" sz="2200" dirty="0"/>
              <a:t>condition forms part of the </a:t>
            </a:r>
            <a:r>
              <a:rPr lang="en-US" sz="2200" dirty="0" smtClean="0"/>
              <a:t>spectrum  of </a:t>
            </a:r>
            <a:r>
              <a:rPr lang="en-US" sz="2200" dirty="0"/>
              <a:t>viral lower respiratory tract infection that </a:t>
            </a:r>
            <a:r>
              <a:rPr lang="en-US" sz="2200" dirty="0" smtClean="0"/>
              <a:t>include bronchiolitis</a:t>
            </a:r>
            <a:r>
              <a:rPr lang="en-US" sz="2200" dirty="0"/>
              <a:t>, viral pneumonia, and viral-induced </a:t>
            </a:r>
            <a:r>
              <a:rPr lang="en-US" sz="2200" dirty="0" smtClean="0"/>
              <a:t>wheeze.</a:t>
            </a:r>
          </a:p>
          <a:p>
            <a:r>
              <a:rPr lang="en-US" sz="2200" dirty="0" smtClean="0"/>
              <a:t>bronchiolitis </a:t>
            </a:r>
            <a:r>
              <a:rPr lang="en-US" sz="2200" dirty="0"/>
              <a:t>is </a:t>
            </a:r>
            <a:r>
              <a:rPr lang="en-US" sz="2200" dirty="0" smtClean="0"/>
              <a:t>a seasonal </a:t>
            </a:r>
            <a:r>
              <a:rPr lang="en-US" sz="2200" dirty="0"/>
              <a:t>disease, dominating winter </a:t>
            </a:r>
            <a:r>
              <a:rPr lang="en-US" sz="2200" dirty="0" smtClean="0"/>
              <a:t>months.</a:t>
            </a:r>
          </a:p>
          <a:p>
            <a:r>
              <a:rPr lang="en-US" sz="2200" dirty="0" smtClean="0"/>
              <a:t> </a:t>
            </a:r>
            <a:r>
              <a:rPr lang="en-US" sz="2200" dirty="0"/>
              <a:t>majority of cases occur in </a:t>
            </a:r>
            <a:r>
              <a:rPr lang="en-US" sz="2200" dirty="0" smtClean="0"/>
              <a:t>children under </a:t>
            </a:r>
            <a:r>
              <a:rPr lang="en-US" sz="2200" dirty="0"/>
              <a:t>1 year of </a:t>
            </a:r>
            <a:r>
              <a:rPr lang="en-US" sz="2200" dirty="0" smtClean="0"/>
              <a:t>age .</a:t>
            </a:r>
          </a:p>
          <a:p>
            <a:r>
              <a:rPr lang="en-US" sz="2200" dirty="0" smtClean="0"/>
              <a:t> </a:t>
            </a:r>
            <a:r>
              <a:rPr lang="en-US" sz="2200" dirty="0"/>
              <a:t>can be caused by </a:t>
            </a:r>
            <a:r>
              <a:rPr lang="en-US" sz="2200" dirty="0" smtClean="0"/>
              <a:t>any respiratory </a:t>
            </a:r>
            <a:r>
              <a:rPr lang="en-US" sz="2200" dirty="0"/>
              <a:t>virus and has a wide spectrum of disease </a:t>
            </a:r>
            <a:r>
              <a:rPr lang="en-US" sz="2200" dirty="0" smtClean="0"/>
              <a:t>severity .</a:t>
            </a:r>
            <a:endParaRPr lang="en-US" sz="2200" dirty="0"/>
          </a:p>
        </p:txBody>
      </p:sp>
    </p:spTree>
    <p:extLst>
      <p:ext uri="{BB962C8B-B14F-4D97-AF65-F5344CB8AC3E}">
        <p14:creationId xmlns:p14="http://schemas.microsoft.com/office/powerpoint/2010/main" val="1585358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 includes  :</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bacterial </a:t>
            </a:r>
            <a:r>
              <a:rPr lang="en-US" dirty="0"/>
              <a:t>pneumonia </a:t>
            </a:r>
          </a:p>
          <a:p>
            <a:pPr marL="457200" indent="-457200">
              <a:buFont typeface="+mj-lt"/>
              <a:buAutoNum type="arabicPeriod"/>
            </a:pPr>
            <a:r>
              <a:rPr lang="en-US" dirty="0"/>
              <a:t>alternative cause of crackles, wheeze, and increased work </a:t>
            </a:r>
            <a:r>
              <a:rPr lang="en-US" dirty="0" smtClean="0"/>
              <a:t>of breathing </a:t>
            </a:r>
            <a:r>
              <a:rPr lang="en-US" dirty="0"/>
              <a:t>in a young child. </a:t>
            </a:r>
            <a:endParaRPr lang="en-US" dirty="0" smtClean="0"/>
          </a:p>
          <a:p>
            <a:pPr marL="457200" indent="-457200">
              <a:buFont typeface="+mj-lt"/>
              <a:buAutoNum type="arabicPeriod"/>
            </a:pPr>
            <a:r>
              <a:rPr lang="en-US" dirty="0" smtClean="0"/>
              <a:t>Persisting </a:t>
            </a:r>
            <a:r>
              <a:rPr lang="en-US" dirty="0"/>
              <a:t>crackles (</a:t>
            </a:r>
            <a:r>
              <a:rPr lang="en-US" dirty="0" err="1"/>
              <a:t>crepitations</a:t>
            </a:r>
            <a:r>
              <a:rPr lang="en-US" dirty="0"/>
              <a:t>) </a:t>
            </a:r>
            <a:r>
              <a:rPr lang="en-US" dirty="0" smtClean="0"/>
              <a:t>in one </a:t>
            </a:r>
            <a:r>
              <a:rPr lang="en-US" dirty="0"/>
              <a:t>lung zone, fixed focal wheeze, persistent pyrexia (&gt;</a:t>
            </a:r>
            <a:r>
              <a:rPr lang="en-US" dirty="0" smtClean="0"/>
              <a:t>39°C) or </a:t>
            </a:r>
            <a:r>
              <a:rPr lang="en-US" dirty="0"/>
              <a:t>persistently increased work of breathing in a child </a:t>
            </a:r>
            <a:r>
              <a:rPr lang="en-US" dirty="0" smtClean="0"/>
              <a:t>who appears </a:t>
            </a:r>
            <a:r>
              <a:rPr lang="en-US" dirty="0"/>
              <a:t>otherwise recovered warrant further </a:t>
            </a:r>
            <a:r>
              <a:rPr lang="en-US" dirty="0" smtClean="0"/>
              <a:t>evaluation .</a:t>
            </a:r>
            <a:endParaRPr lang="en-US" dirty="0"/>
          </a:p>
        </p:txBody>
      </p:sp>
    </p:spTree>
    <p:extLst>
      <p:ext uri="{BB962C8B-B14F-4D97-AF65-F5344CB8AC3E}">
        <p14:creationId xmlns:p14="http://schemas.microsoft.com/office/powerpoint/2010/main" val="3579149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lumOff val="50000"/>
                  </a:schemeClr>
                </a:solidFill>
              </a:rPr>
              <a:t>Management and Treatment</a:t>
            </a:r>
            <a:endParaRPr lang="en-US" dirty="0">
              <a:solidFill>
                <a:schemeClr val="tx2">
                  <a:lumMod val="50000"/>
                  <a:lumOff val="5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a:t>Management of bronchiolitis </a:t>
            </a:r>
            <a:r>
              <a:rPr lang="en-US" b="1" dirty="0"/>
              <a:t>is supportive</a:t>
            </a:r>
            <a:r>
              <a:rPr lang="en-US" dirty="0"/>
              <a:t>, assisting </a:t>
            </a:r>
            <a:r>
              <a:rPr lang="en-US" b="1" dirty="0" smtClean="0"/>
              <a:t>hydration and </a:t>
            </a:r>
            <a:r>
              <a:rPr lang="en-US" b="1" dirty="0"/>
              <a:t>hypoxemia </a:t>
            </a:r>
            <a:r>
              <a:rPr lang="en-US" dirty="0"/>
              <a:t>until improvement</a:t>
            </a:r>
            <a:r>
              <a:rPr lang="en-US" dirty="0" smtClean="0"/>
              <a:t>.</a:t>
            </a:r>
          </a:p>
          <a:p>
            <a:r>
              <a:rPr lang="en-US" dirty="0" smtClean="0"/>
              <a:t> </a:t>
            </a:r>
            <a:r>
              <a:rPr lang="en-US" dirty="0"/>
              <a:t>With </a:t>
            </a:r>
            <a:r>
              <a:rPr lang="en-US" dirty="0" smtClean="0"/>
              <a:t>increased respiratory </a:t>
            </a:r>
            <a:r>
              <a:rPr lang="en-US" dirty="0"/>
              <a:t>rate and nasal secretions, oral feeding is </a:t>
            </a:r>
            <a:r>
              <a:rPr lang="en-US" dirty="0" smtClean="0"/>
              <a:t>challenged, and </a:t>
            </a:r>
            <a:r>
              <a:rPr lang="en-US" dirty="0"/>
              <a:t>those with severe disease require assistance </a:t>
            </a:r>
            <a:r>
              <a:rPr lang="en-US" dirty="0" smtClean="0"/>
              <a:t>with feeding </a:t>
            </a:r>
            <a:r>
              <a:rPr lang="en-US" dirty="0"/>
              <a:t>by enteral or </a:t>
            </a:r>
            <a:r>
              <a:rPr lang="en-US" dirty="0" smtClean="0"/>
              <a:t>parenteral means. </a:t>
            </a:r>
          </a:p>
          <a:p>
            <a:r>
              <a:rPr lang="en-US" dirty="0"/>
              <a:t>therapies in addition to supplemental oxygen and hydration are poorly supported by current evidence. </a:t>
            </a:r>
          </a:p>
          <a:p>
            <a:r>
              <a:rPr lang="en-US" dirty="0"/>
              <a:t>There is some evidence that infants handled less get better quicker, and the use of additional therapies should be considered with that in </a:t>
            </a:r>
            <a:r>
              <a:rPr lang="en-US" dirty="0" smtClean="0"/>
              <a:t>mind .</a:t>
            </a:r>
          </a:p>
          <a:p>
            <a:r>
              <a:rPr lang="en-US" b="1" dirty="0"/>
              <a:t>Nebulized hypertonic </a:t>
            </a:r>
            <a:r>
              <a:rPr lang="en-US" b="1" dirty="0" smtClean="0"/>
              <a:t>saline ???</a:t>
            </a:r>
          </a:p>
          <a:p>
            <a:r>
              <a:rPr lang="en-US" b="1" dirty="0"/>
              <a:t>HFNC oxygen, CPAP, and intubation</a:t>
            </a:r>
          </a:p>
          <a:p>
            <a:endParaRPr lang="en-US" dirty="0" smtClean="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02057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There are no current effective pharmacological </a:t>
            </a:r>
            <a:r>
              <a:rPr lang="en-US" dirty="0" smtClean="0"/>
              <a:t>treatments for </a:t>
            </a:r>
            <a:r>
              <a:rPr lang="en-US" dirty="0"/>
              <a:t>RSV. </a:t>
            </a:r>
            <a:endParaRPr lang="en-US" dirty="0" smtClean="0"/>
          </a:p>
          <a:p>
            <a:r>
              <a:rPr lang="en-US" dirty="0" smtClean="0"/>
              <a:t>While </a:t>
            </a:r>
            <a:r>
              <a:rPr lang="en-US" dirty="0"/>
              <a:t>ribavirin was previously used as an </a:t>
            </a:r>
            <a:r>
              <a:rPr lang="en-US" dirty="0" smtClean="0"/>
              <a:t>antiviral treatment </a:t>
            </a:r>
            <a:r>
              <a:rPr lang="en-US" dirty="0"/>
              <a:t>for RSV, it is now considered </a:t>
            </a:r>
            <a:r>
              <a:rPr lang="en-US" dirty="0" smtClean="0"/>
              <a:t>ineffective.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14488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Prevention </a:t>
            </a:r>
            <a:r>
              <a:rPr lang="en-US" dirty="0"/>
              <a:t>of spread of RSV depends on </a:t>
            </a:r>
            <a:r>
              <a:rPr lang="en-US" b="1" dirty="0"/>
              <a:t>good hygiene</a:t>
            </a:r>
            <a:r>
              <a:rPr lang="en-US" dirty="0"/>
              <a:t>, </a:t>
            </a:r>
            <a:r>
              <a:rPr lang="en-US" dirty="0" smtClean="0"/>
              <a:t>in particular</a:t>
            </a:r>
            <a:r>
              <a:rPr lang="en-US" dirty="0"/>
              <a:t>, hand washing, as RSV may survive for up to </a:t>
            </a:r>
            <a:r>
              <a:rPr lang="en-US" dirty="0" smtClean="0"/>
              <a:t>6 hours </a:t>
            </a:r>
            <a:r>
              <a:rPr lang="en-US" dirty="0"/>
              <a:t>on surfaces contaminated by </a:t>
            </a:r>
            <a:r>
              <a:rPr lang="en-US" dirty="0" smtClean="0"/>
              <a:t>droplets.</a:t>
            </a:r>
          </a:p>
          <a:p>
            <a:r>
              <a:rPr lang="en-US" dirty="0" smtClean="0"/>
              <a:t> </a:t>
            </a:r>
            <a:r>
              <a:rPr lang="en-US" dirty="0"/>
              <a:t>Similar </a:t>
            </a:r>
            <a:r>
              <a:rPr lang="en-US" dirty="0" smtClean="0"/>
              <a:t>precautions are </a:t>
            </a:r>
            <a:r>
              <a:rPr lang="en-US" dirty="0"/>
              <a:t>appropriate for other respiratory virus </a:t>
            </a:r>
            <a:r>
              <a:rPr lang="en-US" dirty="0" smtClean="0"/>
              <a:t>infection .</a:t>
            </a:r>
          </a:p>
          <a:p>
            <a:r>
              <a:rPr lang="en-US" dirty="0" smtClean="0"/>
              <a:t>RSV vaccine understudying ??? </a:t>
            </a:r>
            <a:endParaRPr lang="en-US" dirty="0"/>
          </a:p>
        </p:txBody>
      </p:sp>
    </p:spTree>
    <p:extLst>
      <p:ext uri="{BB962C8B-B14F-4D97-AF65-F5344CB8AC3E}">
        <p14:creationId xmlns:p14="http://schemas.microsoft.com/office/powerpoint/2010/main" val="1054352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 </a:t>
            </a:r>
            <a:r>
              <a:rPr lang="en-US" sz="3000" b="1" dirty="0" err="1" smtClean="0"/>
              <a:t>palivizumab</a:t>
            </a:r>
            <a:r>
              <a:rPr lang="en-US" sz="3000" b="1" dirty="0" smtClean="0"/>
              <a:t> </a:t>
            </a:r>
            <a:endParaRPr lang="en-US" sz="3000" b="1" dirty="0"/>
          </a:p>
          <a:p>
            <a:r>
              <a:rPr lang="en-US" dirty="0"/>
              <a:t>a monoclonal antibody delivered by monthly </a:t>
            </a:r>
            <a:r>
              <a:rPr lang="en-US" dirty="0" smtClean="0"/>
              <a:t>intramuscular injection</a:t>
            </a:r>
            <a:r>
              <a:rPr lang="en-US" dirty="0"/>
              <a:t>. When administered over the RSV season, it </a:t>
            </a:r>
            <a:r>
              <a:rPr lang="en-US" dirty="0" smtClean="0"/>
              <a:t>reduces hospital </a:t>
            </a:r>
            <a:r>
              <a:rPr lang="en-US" dirty="0"/>
              <a:t>admission in high-risk </a:t>
            </a:r>
            <a:r>
              <a:rPr lang="en-US" dirty="0" smtClean="0"/>
              <a:t>infants.</a:t>
            </a:r>
          </a:p>
          <a:p>
            <a:endParaRPr lang="en-US" dirty="0"/>
          </a:p>
        </p:txBody>
      </p:sp>
    </p:spTree>
    <p:extLst>
      <p:ext uri="{BB962C8B-B14F-4D97-AF65-F5344CB8AC3E}">
        <p14:creationId xmlns:p14="http://schemas.microsoft.com/office/powerpoint/2010/main" val="197873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67512" y="347472"/>
            <a:ext cx="11036759" cy="6291072"/>
          </a:xfrm>
          <a:prstGeom prst="rect">
            <a:avLst/>
          </a:prstGeom>
        </p:spPr>
      </p:pic>
    </p:spTree>
    <p:extLst>
      <p:ext uri="{BB962C8B-B14F-4D97-AF65-F5344CB8AC3E}">
        <p14:creationId xmlns:p14="http://schemas.microsoft.com/office/powerpoint/2010/main" val="2184838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674" y="1007257"/>
            <a:ext cx="8897565" cy="1560716"/>
          </a:xfrm>
        </p:spPr>
        <p:txBody>
          <a:bodyPr/>
          <a:lstStyle/>
          <a:p>
            <a:r>
              <a:rPr lang="en-US" b="1" dirty="0" smtClean="0">
                <a:solidFill>
                  <a:schemeClr val="tx2">
                    <a:lumMod val="50000"/>
                    <a:lumOff val="50000"/>
                  </a:schemeClr>
                </a:solidFill>
              </a:rPr>
              <a:t>Prognosis</a:t>
            </a:r>
            <a:r>
              <a:rPr lang="en-US" b="1" dirty="0" smtClean="0"/>
              <a:t/>
            </a:r>
            <a:br>
              <a:rPr lang="en-US" b="1" dirty="0" smtClean="0"/>
            </a:br>
            <a:endParaRPr lang="en-US" dirty="0"/>
          </a:p>
        </p:txBody>
      </p:sp>
      <p:sp>
        <p:nvSpPr>
          <p:cNvPr id="3" name="Content Placeholder 2"/>
          <p:cNvSpPr>
            <a:spLocks noGrp="1"/>
          </p:cNvSpPr>
          <p:nvPr>
            <p:ph idx="1"/>
          </p:nvPr>
        </p:nvSpPr>
        <p:spPr>
          <a:xfrm>
            <a:off x="758952" y="2438400"/>
            <a:ext cx="10945319" cy="3925824"/>
          </a:xfrm>
        </p:spPr>
        <p:txBody>
          <a:bodyPr>
            <a:normAutofit lnSpcReduction="10000"/>
          </a:bodyPr>
          <a:lstStyle/>
          <a:p>
            <a:r>
              <a:rPr lang="en-US" dirty="0" smtClean="0"/>
              <a:t>For </a:t>
            </a:r>
            <a:r>
              <a:rPr lang="en-US" dirty="0"/>
              <a:t>most children, bronchiolitis is a self-limiting disease, </a:t>
            </a:r>
            <a:r>
              <a:rPr lang="en-US" dirty="0" smtClean="0"/>
              <a:t>with cough as the most persistent symptom resolving at a median of </a:t>
            </a:r>
            <a:r>
              <a:rPr lang="en-US" dirty="0"/>
              <a:t>12 to 15 </a:t>
            </a:r>
            <a:r>
              <a:rPr lang="en-US" dirty="0" smtClean="0"/>
              <a:t>days.</a:t>
            </a:r>
          </a:p>
          <a:p>
            <a:r>
              <a:rPr lang="en-US" dirty="0" smtClean="0"/>
              <a:t> </a:t>
            </a:r>
            <a:r>
              <a:rPr lang="en-US" dirty="0"/>
              <a:t>Many children, however, develop </a:t>
            </a:r>
            <a:r>
              <a:rPr lang="en-US" dirty="0" smtClean="0"/>
              <a:t>recurrent respiratory </a:t>
            </a:r>
            <a:r>
              <a:rPr lang="en-US" dirty="0"/>
              <a:t>symptoms. </a:t>
            </a:r>
            <a:endParaRPr lang="en-US" dirty="0" smtClean="0"/>
          </a:p>
          <a:p>
            <a:r>
              <a:rPr lang="en-US" dirty="0" smtClean="0"/>
              <a:t>In </a:t>
            </a:r>
            <a:r>
              <a:rPr lang="en-US" dirty="0"/>
              <a:t>the first few months </a:t>
            </a:r>
            <a:r>
              <a:rPr lang="en-US" dirty="0" smtClean="0"/>
              <a:t>following illness</a:t>
            </a:r>
            <a:r>
              <a:rPr lang="en-US" dirty="0"/>
              <a:t>, this is considered in part to result from loss of </a:t>
            </a:r>
            <a:r>
              <a:rPr lang="en-US" dirty="0" smtClean="0"/>
              <a:t>cilia from </a:t>
            </a:r>
            <a:r>
              <a:rPr lang="en-US" dirty="0"/>
              <a:t>the airway epithelial surfaces during the acute </a:t>
            </a:r>
            <a:r>
              <a:rPr lang="en-US" dirty="0" smtClean="0"/>
              <a:t>illness.</a:t>
            </a:r>
          </a:p>
          <a:p>
            <a:r>
              <a:rPr lang="en-US" dirty="0" smtClean="0"/>
              <a:t>Recurrent </a:t>
            </a:r>
            <a:r>
              <a:rPr lang="en-US" dirty="0"/>
              <a:t>wheeze in the year </a:t>
            </a:r>
            <a:r>
              <a:rPr lang="en-US" dirty="0" smtClean="0"/>
              <a:t>following </a:t>
            </a:r>
            <a:r>
              <a:rPr lang="en-US" dirty="0"/>
              <a:t>bronchiolitis occurs in 62% of those who are RSV positive and 32% of those who are RSV negative. </a:t>
            </a:r>
          </a:p>
          <a:p>
            <a:r>
              <a:rPr lang="en-US" dirty="0"/>
              <a:t>In the longer term, there is good evidence that children who have had an admission to the hospital for RSV bronchiolitis are 3 times more likely to have a diagnosis of asthma and lower lung function at age 6 years and a higher incidence of asthma at age 13and </a:t>
            </a:r>
            <a:r>
              <a:rPr lang="en-US" dirty="0" smtClean="0"/>
              <a:t>18year .</a:t>
            </a:r>
            <a:endParaRPr lang="en-US" dirty="0"/>
          </a:p>
          <a:p>
            <a:endParaRPr lang="en-US" dirty="0"/>
          </a:p>
        </p:txBody>
      </p:sp>
    </p:spTree>
    <p:extLst>
      <p:ext uri="{BB962C8B-B14F-4D97-AF65-F5344CB8AC3E}">
        <p14:creationId xmlns:p14="http://schemas.microsoft.com/office/powerpoint/2010/main" val="1060128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55797" y="1459992"/>
            <a:ext cx="7788216" cy="3651250"/>
          </a:xfrm>
          <a:prstGeom prst="rect">
            <a:avLst/>
          </a:prstGeom>
        </p:spPr>
      </p:pic>
      <p:sp>
        <p:nvSpPr>
          <p:cNvPr id="7" name="Rectangle 6"/>
          <p:cNvSpPr/>
          <p:nvPr/>
        </p:nvSpPr>
        <p:spPr>
          <a:xfrm>
            <a:off x="3020568" y="5435743"/>
            <a:ext cx="6918960" cy="646331"/>
          </a:xfrm>
          <a:prstGeom prst="rect">
            <a:avLst/>
          </a:prstGeom>
        </p:spPr>
        <p:txBody>
          <a:bodyPr wrap="square">
            <a:spAutoFit/>
          </a:bodyPr>
          <a:lstStyle/>
          <a:p>
            <a:r>
              <a:rPr lang="en-US" b="1" dirty="0"/>
              <a:t>The case fatality rate is &lt;1%, </a:t>
            </a:r>
            <a:r>
              <a:rPr lang="en-US" dirty="0"/>
              <a:t>with death attributable to apnea, respiratory arrest, or severe dehydration. </a:t>
            </a:r>
          </a:p>
        </p:txBody>
      </p:sp>
    </p:spTree>
    <p:extLst>
      <p:ext uri="{BB962C8B-B14F-4D97-AF65-F5344CB8AC3E}">
        <p14:creationId xmlns:p14="http://schemas.microsoft.com/office/powerpoint/2010/main" val="4206455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966651" y="2438400"/>
            <a:ext cx="10737621" cy="3651504"/>
          </a:xfrm>
        </p:spPr>
        <p:txBody>
          <a:bodyPr>
            <a:normAutofit/>
          </a:bodyPr>
          <a:lstStyle/>
          <a:p>
            <a:pPr marL="0" indent="0">
              <a:buNone/>
            </a:pPr>
            <a:r>
              <a:rPr lang="en-US" sz="6000" dirty="0" smtClean="0"/>
              <a:t>Recurrent Wheezing in children</a:t>
            </a:r>
            <a:endParaRPr lang="en-US" sz="6000" dirty="0"/>
          </a:p>
        </p:txBody>
      </p:sp>
    </p:spTree>
    <p:extLst>
      <p:ext uri="{BB962C8B-B14F-4D97-AF65-F5344CB8AC3E}">
        <p14:creationId xmlns:p14="http://schemas.microsoft.com/office/powerpoint/2010/main" val="1963384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7646" y="2438400"/>
            <a:ext cx="10946625" cy="4119154"/>
          </a:xfrm>
        </p:spPr>
        <p:txBody>
          <a:bodyPr>
            <a:normAutofit/>
          </a:bodyPr>
          <a:lstStyle/>
          <a:p>
            <a:r>
              <a:rPr lang="en-US" dirty="0"/>
              <a:t>Wheezing in early life is a common disorder, with approximately 50% of children having an episode of wheezing in the first year of life </a:t>
            </a:r>
            <a:r>
              <a:rPr lang="en-US" dirty="0" smtClean="0"/>
              <a:t>. </a:t>
            </a:r>
          </a:p>
          <a:p>
            <a:r>
              <a:rPr lang="en-US" dirty="0" smtClean="0"/>
              <a:t>A </a:t>
            </a:r>
            <a:r>
              <a:rPr lang="en-US" dirty="0"/>
              <a:t>recurrent wheeze is estimated to occur in </a:t>
            </a:r>
            <a:r>
              <a:rPr lang="en-US" dirty="0" smtClean="0"/>
              <a:t>one third </a:t>
            </a:r>
            <a:r>
              <a:rPr lang="en-US" dirty="0"/>
              <a:t>of children of preschool age and can cause significant morbidity, decrease quality of life, and increase the frequency of the use of health care services and economic costs </a:t>
            </a:r>
            <a:r>
              <a:rPr lang="en-US" dirty="0" smtClean="0"/>
              <a:t>. </a:t>
            </a:r>
          </a:p>
          <a:p>
            <a:r>
              <a:rPr lang="en-US" dirty="0" smtClean="0"/>
              <a:t> wheezing in children  </a:t>
            </a:r>
            <a:r>
              <a:rPr lang="en-US" dirty="0"/>
              <a:t>is clinically heterogeneous in early life in terms of its temporal pattern (i.e., age of onset and duration until symptoms disappear) and its risk factors, which include atopy and genetic or environmental factors, and the outcomes are different for such phenotypes </a:t>
            </a:r>
            <a:r>
              <a:rPr lang="en-US" dirty="0" smtClean="0"/>
              <a:t>.</a:t>
            </a:r>
          </a:p>
          <a:p>
            <a:pPr marL="0" indent="0">
              <a:buNone/>
            </a:pPr>
            <a:endParaRPr lang="en-US" dirty="0"/>
          </a:p>
        </p:txBody>
      </p:sp>
    </p:spTree>
    <p:extLst>
      <p:ext uri="{BB962C8B-B14F-4D97-AF65-F5344CB8AC3E}">
        <p14:creationId xmlns:p14="http://schemas.microsoft.com/office/powerpoint/2010/main" val="68413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21913409"/>
              </p:ext>
            </p:extLst>
          </p:nvPr>
        </p:nvGraphicFramePr>
        <p:xfrm>
          <a:off x="1624490" y="224815"/>
          <a:ext cx="8971792" cy="5987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554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74470" y="2129061"/>
            <a:ext cx="11329802" cy="4402368"/>
          </a:xfrm>
        </p:spPr>
        <p:txBody>
          <a:bodyPr>
            <a:normAutofit/>
          </a:bodyPr>
          <a:lstStyle/>
          <a:p>
            <a:r>
              <a:rPr lang="en-US" b="1" dirty="0">
                <a:solidFill>
                  <a:schemeClr val="accent2">
                    <a:lumMod val="75000"/>
                  </a:schemeClr>
                </a:solidFill>
              </a:rPr>
              <a:t>Wheeze can be divided according to its pattern and duration: </a:t>
            </a:r>
            <a:endParaRPr lang="en-US" b="1" dirty="0" smtClean="0">
              <a:solidFill>
                <a:schemeClr val="accent2">
                  <a:lumMod val="75000"/>
                </a:schemeClr>
              </a:solidFill>
            </a:endParaRPr>
          </a:p>
          <a:p>
            <a:pPr marL="0" indent="0">
              <a:buNone/>
            </a:pPr>
            <a:r>
              <a:rPr lang="en-US" b="1" u="sng" dirty="0" smtClean="0"/>
              <a:t>1</a:t>
            </a:r>
            <a:r>
              <a:rPr lang="en-US" b="1" u="sng" dirty="0"/>
              <a:t>. Wheeze subtypes according to pattern (symptomatic classification): </a:t>
            </a:r>
            <a:endParaRPr lang="en-US" b="1" u="sng" dirty="0" smtClean="0"/>
          </a:p>
          <a:p>
            <a:pPr marL="457200" indent="-457200">
              <a:buAutoNum type="alphaLcPeriod"/>
            </a:pPr>
            <a:r>
              <a:rPr lang="en-US" dirty="0" smtClean="0"/>
              <a:t>Episodic </a:t>
            </a:r>
            <a:r>
              <a:rPr lang="en-US" dirty="0"/>
              <a:t>wheeze: </a:t>
            </a:r>
            <a:endParaRPr lang="en-US" dirty="0" smtClean="0"/>
          </a:p>
          <a:p>
            <a:pPr marL="0" indent="0">
              <a:buNone/>
            </a:pPr>
            <a:r>
              <a:rPr lang="en-US" dirty="0"/>
              <a:t> </a:t>
            </a:r>
            <a:r>
              <a:rPr lang="en-US" dirty="0" smtClean="0"/>
              <a:t>            Wheezing </a:t>
            </a:r>
            <a:r>
              <a:rPr lang="en-US" dirty="0"/>
              <a:t>within a discrete period that is often associated with clinical evidence of a viral cold. There </a:t>
            </a:r>
            <a:r>
              <a:rPr lang="en-US" dirty="0" smtClean="0"/>
              <a:t>is no  </a:t>
            </a:r>
            <a:r>
              <a:rPr lang="en-US" dirty="0"/>
              <a:t>wheezing </a:t>
            </a:r>
            <a:r>
              <a:rPr lang="en-US" dirty="0" smtClean="0"/>
              <a:t>    between </a:t>
            </a:r>
            <a:r>
              <a:rPr lang="en-US" dirty="0"/>
              <a:t>episodes </a:t>
            </a:r>
            <a:r>
              <a:rPr lang="en-US" dirty="0" smtClean="0"/>
              <a:t>.</a:t>
            </a:r>
          </a:p>
          <a:p>
            <a:pPr marL="457200" indent="-457200">
              <a:buAutoNum type="alphaLcPeriod"/>
            </a:pPr>
            <a:r>
              <a:rPr lang="en-US" dirty="0" smtClean="0"/>
              <a:t> </a:t>
            </a:r>
            <a:r>
              <a:rPr lang="en-US" dirty="0" err="1" smtClean="0"/>
              <a:t>Multitrigger</a:t>
            </a:r>
            <a:r>
              <a:rPr lang="en-US" dirty="0" smtClean="0"/>
              <a:t> </a:t>
            </a:r>
            <a:r>
              <a:rPr lang="en-US" dirty="0"/>
              <a:t>wheeze: </a:t>
            </a:r>
            <a:endParaRPr lang="en-US" dirty="0" smtClean="0"/>
          </a:p>
          <a:p>
            <a:pPr marL="0" indent="0">
              <a:buNone/>
            </a:pPr>
            <a:r>
              <a:rPr lang="en-US" dirty="0" smtClean="0"/>
              <a:t>               Wheezing </a:t>
            </a:r>
            <a:r>
              <a:rPr lang="en-US" dirty="0"/>
              <a:t>presenting with and apart from an acute viral episode </a:t>
            </a:r>
            <a:r>
              <a:rPr lang="en-US" dirty="0" smtClean="0"/>
              <a:t>. </a:t>
            </a:r>
          </a:p>
        </p:txBody>
      </p:sp>
    </p:spTree>
    <p:extLst>
      <p:ext uri="{BB962C8B-B14F-4D97-AF65-F5344CB8AC3E}">
        <p14:creationId xmlns:p14="http://schemas.microsoft.com/office/powerpoint/2010/main" val="737257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22514" y="2360023"/>
            <a:ext cx="11181757" cy="4188823"/>
          </a:xfrm>
        </p:spPr>
        <p:txBody>
          <a:bodyPr>
            <a:normAutofit fontScale="92500" lnSpcReduction="10000"/>
          </a:bodyPr>
          <a:lstStyle/>
          <a:p>
            <a:pPr marL="0" indent="0">
              <a:buNone/>
            </a:pPr>
            <a:r>
              <a:rPr lang="en-US" dirty="0"/>
              <a:t>2. </a:t>
            </a:r>
            <a:r>
              <a:rPr lang="en-US" b="1" u="sng" dirty="0"/>
              <a:t>Wheeze according to duration: </a:t>
            </a:r>
          </a:p>
          <a:p>
            <a:pPr marL="457200" indent="-457200">
              <a:buAutoNum type="alphaLcPeriod"/>
            </a:pPr>
            <a:r>
              <a:rPr lang="en-US" b="1" dirty="0"/>
              <a:t>Never or infrequent</a:t>
            </a:r>
            <a:r>
              <a:rPr lang="en-US" dirty="0"/>
              <a:t>: Children who never wheeze or have presented with wheezing once in their life. </a:t>
            </a:r>
          </a:p>
          <a:p>
            <a:pPr marL="0" indent="0">
              <a:buNone/>
            </a:pPr>
            <a:r>
              <a:rPr lang="en-US" b="1" dirty="0"/>
              <a:t>b. Transient early wheeze</a:t>
            </a:r>
            <a:r>
              <a:rPr lang="en-US" dirty="0"/>
              <a:t>: This is a type of wheeze that starts early in the first year of life and then continues through the second year before beginning to subside after the third year.</a:t>
            </a:r>
          </a:p>
          <a:p>
            <a:pPr marL="0" indent="0">
              <a:buNone/>
            </a:pPr>
            <a:r>
              <a:rPr lang="en-US" dirty="0"/>
              <a:t>- Most of these patients are not atopic and exhibit no evidence of eosinophilia or other markers of inflammation, which are observed in approximately 16% of affected patients . </a:t>
            </a:r>
          </a:p>
          <a:p>
            <a:pPr>
              <a:buFontTx/>
              <a:buChar char="-"/>
            </a:pPr>
            <a:r>
              <a:rPr lang="en-US" dirty="0" smtClean="0"/>
              <a:t>The </a:t>
            </a:r>
            <a:r>
              <a:rPr lang="en-US" dirty="0"/>
              <a:t>main risk factors in this group are maternal exposure to smoke, prematurity, low maternal age, low </a:t>
            </a:r>
            <a:r>
              <a:rPr lang="en-US" dirty="0" smtClean="0"/>
              <a:t>socioeconomic </a:t>
            </a:r>
            <a:r>
              <a:rPr lang="en-US" dirty="0"/>
              <a:t>status, low birth weight, attending day-care center at an early age, and more than two siblings at home</a:t>
            </a:r>
            <a:r>
              <a:rPr lang="en-US" dirty="0" smtClean="0"/>
              <a:t>.</a:t>
            </a:r>
          </a:p>
          <a:p>
            <a:pPr>
              <a:buFontTx/>
              <a:buChar char="-"/>
            </a:pPr>
            <a:r>
              <a:rPr lang="en-US" dirty="0" smtClean="0"/>
              <a:t> </a:t>
            </a:r>
            <a:r>
              <a:rPr lang="en-US" dirty="0"/>
              <a:t>Additionally, in these patients, pulmonary function test (PFT) scores are low even before the onset of the wheeze, suggesting that affected individuals may have had smaller airways than were </a:t>
            </a:r>
            <a:r>
              <a:rPr lang="en-US" dirty="0" smtClean="0"/>
              <a:t>observed</a:t>
            </a:r>
            <a:endParaRPr lang="en-US" dirty="0"/>
          </a:p>
          <a:p>
            <a:endParaRPr lang="en-US" dirty="0"/>
          </a:p>
        </p:txBody>
      </p:sp>
    </p:spTree>
    <p:extLst>
      <p:ext uri="{BB962C8B-B14F-4D97-AF65-F5344CB8AC3E}">
        <p14:creationId xmlns:p14="http://schemas.microsoft.com/office/powerpoint/2010/main" val="1381026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6354" y="2333897"/>
            <a:ext cx="10937917" cy="4145280"/>
          </a:xfrm>
        </p:spPr>
        <p:txBody>
          <a:bodyPr>
            <a:normAutofit/>
          </a:bodyPr>
          <a:lstStyle/>
          <a:p>
            <a:pPr marL="0" indent="0">
              <a:buNone/>
            </a:pPr>
            <a:r>
              <a:rPr lang="en-US" b="1" dirty="0"/>
              <a:t>c. Intermediate wheeze: </a:t>
            </a:r>
            <a:endParaRPr lang="en-US" b="1" dirty="0" smtClean="0"/>
          </a:p>
          <a:p>
            <a:pPr marL="0" indent="0">
              <a:buNone/>
            </a:pPr>
            <a:r>
              <a:rPr lang="en-US" dirty="0" smtClean="0"/>
              <a:t>This </a:t>
            </a:r>
            <a:r>
              <a:rPr lang="en-US" dirty="0"/>
              <a:t>condition presents as wheezing with onset between </a:t>
            </a:r>
            <a:r>
              <a:rPr lang="en-US" dirty="0" smtClean="0"/>
              <a:t>1.5 year and 3.5 year  </a:t>
            </a:r>
            <a:r>
              <a:rPr lang="en-US" dirty="0"/>
              <a:t>that subsequently persists into later childhood and is strongly associated with atopy, allergic sensitization, </a:t>
            </a:r>
            <a:r>
              <a:rPr lang="en-US" dirty="0" err="1"/>
              <a:t>hyperresponsiveness</a:t>
            </a:r>
            <a:r>
              <a:rPr lang="en-US" dirty="0"/>
              <a:t>, and lower PFT scores </a:t>
            </a:r>
            <a:r>
              <a:rPr lang="en-US" dirty="0" smtClean="0"/>
              <a:t>.</a:t>
            </a:r>
            <a:endParaRPr lang="en-US" dirty="0"/>
          </a:p>
          <a:p>
            <a:pPr marL="0" indent="0">
              <a:buNone/>
            </a:pPr>
            <a:r>
              <a:rPr lang="en-US" b="1" dirty="0" smtClean="0"/>
              <a:t>d</a:t>
            </a:r>
            <a:r>
              <a:rPr lang="en-US" b="1" dirty="0"/>
              <a:t>. Late-onset wheeze</a:t>
            </a:r>
            <a:r>
              <a:rPr lang="en-US" b="1" dirty="0" smtClean="0"/>
              <a:t>:</a:t>
            </a:r>
          </a:p>
          <a:p>
            <a:pPr marL="0" indent="0">
              <a:buNone/>
            </a:pPr>
            <a:r>
              <a:rPr lang="en-US" b="1" dirty="0" smtClean="0"/>
              <a:t> </a:t>
            </a:r>
            <a:r>
              <a:rPr lang="en-US" dirty="0"/>
              <a:t>This presents as infrequent wheezing from 6 to 42 months </a:t>
            </a:r>
            <a:r>
              <a:rPr lang="en-US" dirty="0" smtClean="0"/>
              <a:t>old </a:t>
            </a:r>
            <a:r>
              <a:rPr lang="en-US" dirty="0"/>
              <a:t>age that becomes more frequent at 42 months of age and then persists to an age of 6 years </a:t>
            </a:r>
            <a:r>
              <a:rPr lang="en-US" dirty="0" smtClean="0"/>
              <a:t>. </a:t>
            </a:r>
          </a:p>
          <a:p>
            <a:pPr marL="0" indent="0">
              <a:buNone/>
            </a:pPr>
            <a:r>
              <a:rPr lang="en-US" dirty="0" smtClean="0"/>
              <a:t>Risk factors : allergy and smoking </a:t>
            </a:r>
          </a:p>
        </p:txBody>
      </p:sp>
    </p:spTree>
    <p:extLst>
      <p:ext uri="{BB962C8B-B14F-4D97-AF65-F5344CB8AC3E}">
        <p14:creationId xmlns:p14="http://schemas.microsoft.com/office/powerpoint/2010/main" val="852808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2438400"/>
            <a:ext cx="11094671" cy="4293326"/>
          </a:xfrm>
        </p:spPr>
        <p:txBody>
          <a:bodyPr>
            <a:normAutofit fontScale="70000" lnSpcReduction="20000"/>
          </a:bodyPr>
          <a:lstStyle/>
          <a:p>
            <a:pPr marL="0" indent="0">
              <a:buNone/>
            </a:pPr>
            <a:r>
              <a:rPr lang="en-US" b="1" dirty="0"/>
              <a:t>E</a:t>
            </a:r>
            <a:r>
              <a:rPr lang="en-US" b="1" dirty="0" smtClean="0"/>
              <a:t>. </a:t>
            </a:r>
            <a:r>
              <a:rPr lang="en-US" b="1" dirty="0"/>
              <a:t>Persistent wheeze: </a:t>
            </a:r>
            <a:endParaRPr lang="en-US" b="1" dirty="0" smtClean="0"/>
          </a:p>
          <a:p>
            <a:pPr marL="0" indent="0">
              <a:buNone/>
            </a:pPr>
            <a:r>
              <a:rPr lang="en-US" dirty="0" smtClean="0"/>
              <a:t>This </a:t>
            </a:r>
            <a:r>
              <a:rPr lang="en-US" dirty="0"/>
              <a:t>is wheeze with onset at 6 months of age or </a:t>
            </a:r>
            <a:r>
              <a:rPr lang="en-US" dirty="0" smtClean="0"/>
              <a:t>later </a:t>
            </a:r>
          </a:p>
          <a:p>
            <a:pPr marL="0" indent="0">
              <a:buNone/>
            </a:pPr>
            <a:r>
              <a:rPr lang="en-US" dirty="0" smtClean="0"/>
              <a:t>This </a:t>
            </a:r>
            <a:r>
              <a:rPr lang="en-US" dirty="0"/>
              <a:t>subgroup presents with symptoms similar to </a:t>
            </a:r>
            <a:r>
              <a:rPr lang="en-US" dirty="0" smtClean="0"/>
              <a:t>asthma</a:t>
            </a:r>
          </a:p>
          <a:p>
            <a:pPr marL="0" indent="0">
              <a:buNone/>
            </a:pPr>
            <a:r>
              <a:rPr lang="en-US" dirty="0" smtClean="0"/>
              <a:t> divided </a:t>
            </a:r>
            <a:r>
              <a:rPr lang="en-US" dirty="0"/>
              <a:t>into two main subgroups: </a:t>
            </a:r>
          </a:p>
          <a:p>
            <a:pPr marL="0" indent="0">
              <a:buNone/>
            </a:pPr>
            <a:r>
              <a:rPr lang="en-US" dirty="0" smtClean="0"/>
              <a:t> </a:t>
            </a:r>
            <a:r>
              <a:rPr lang="en-US" b="1" dirty="0" err="1"/>
              <a:t>Nonatopic</a:t>
            </a:r>
            <a:r>
              <a:rPr lang="en-US" b="1" dirty="0"/>
              <a:t> persistent wheezing phenotype: </a:t>
            </a:r>
            <a:endParaRPr lang="en-US" b="1" dirty="0" smtClean="0"/>
          </a:p>
          <a:p>
            <a:pPr marL="0" indent="0">
              <a:buNone/>
            </a:pPr>
            <a:r>
              <a:rPr lang="en-US" dirty="0" smtClean="0"/>
              <a:t>This </a:t>
            </a:r>
            <a:r>
              <a:rPr lang="en-US" dirty="0"/>
              <a:t>accounts for approximately 40% of patients with persistent wheeze and usually presents as episodic wheezing triggered mainly by viral illness; it is therefore often referred to in the literature as a viral-induced wheeze </a:t>
            </a:r>
            <a:r>
              <a:rPr lang="en-US" dirty="0" smtClean="0"/>
              <a:t>. </a:t>
            </a:r>
          </a:p>
          <a:p>
            <a:pPr marL="0" indent="0">
              <a:buNone/>
            </a:pPr>
            <a:r>
              <a:rPr lang="en-US" dirty="0" smtClean="0"/>
              <a:t>Many </a:t>
            </a:r>
            <a:r>
              <a:rPr lang="en-US" dirty="0"/>
              <a:t>viruses implicated in this subgroup can also cause new-onset wheeze, and include respiratory syncytial virus (RSV), rhinovirus, parainfluenza virus, and human </a:t>
            </a:r>
            <a:r>
              <a:rPr lang="en-US" dirty="0" err="1"/>
              <a:t>metapneumovirus</a:t>
            </a:r>
            <a:r>
              <a:rPr lang="en-US" dirty="0" smtClean="0"/>
              <a:t>.</a:t>
            </a:r>
          </a:p>
          <a:p>
            <a:pPr marL="0" indent="0">
              <a:buNone/>
            </a:pPr>
            <a:r>
              <a:rPr lang="en-US" dirty="0" smtClean="0"/>
              <a:t> </a:t>
            </a:r>
            <a:r>
              <a:rPr lang="en-US" dirty="0"/>
              <a:t>Exacerbations involve RSV, parainfluenza virus, influenza virus, or corona viruses or persistent wheeze, which can be caused by adenovirus, chlamydia, or mycoplasma. RSV causes persistent wheezing in children younger than 2 years, while rhinovirus is the most common cause of recurrent or persistent wheezing in children older than 2 years </a:t>
            </a:r>
            <a:r>
              <a:rPr lang="en-US" dirty="0" smtClean="0"/>
              <a:t>.  </a:t>
            </a:r>
          </a:p>
          <a:p>
            <a:pPr marL="0" indent="0">
              <a:buNone/>
            </a:pPr>
            <a:r>
              <a:rPr lang="en-US" b="1" dirty="0" err="1" smtClean="0"/>
              <a:t>IgE</a:t>
            </a:r>
            <a:r>
              <a:rPr lang="en-US" b="1" dirty="0" smtClean="0"/>
              <a:t>-associated </a:t>
            </a:r>
            <a:r>
              <a:rPr lang="en-US" b="1" dirty="0"/>
              <a:t>atopic and/or persistent wheezing phenotype</a:t>
            </a:r>
            <a:r>
              <a:rPr lang="en-US" dirty="0"/>
              <a:t>: Accounting for 60% of persistent wheezing cases, this type of wheezing usually begins in the second year of life and persists into late childhood </a:t>
            </a:r>
            <a:r>
              <a:rPr lang="en-US" dirty="0" smtClean="0"/>
              <a:t>. The </a:t>
            </a:r>
            <a:r>
              <a:rPr lang="en-US" dirty="0"/>
              <a:t>risk factors in this subgroup include male sex, house dust mites, a family history of asthma atopic dermatitis, eosinophilia in the first year of life, and early sensitization to food and aeroallergens </a:t>
            </a:r>
          </a:p>
        </p:txBody>
      </p:sp>
    </p:spTree>
    <p:extLst>
      <p:ext uri="{BB962C8B-B14F-4D97-AF65-F5344CB8AC3E}">
        <p14:creationId xmlns:p14="http://schemas.microsoft.com/office/powerpoint/2010/main" val="2858318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a:xfrm>
            <a:off x="801190" y="2438399"/>
            <a:ext cx="10903082" cy="4101737"/>
          </a:xfrm>
        </p:spPr>
        <p:txBody>
          <a:bodyPr>
            <a:normAutofit lnSpcReduction="10000"/>
          </a:bodyPr>
          <a:lstStyle/>
          <a:p>
            <a:r>
              <a:rPr lang="en-US" dirty="0" smtClean="0"/>
              <a:t>Although </a:t>
            </a:r>
            <a:r>
              <a:rPr lang="en-US" dirty="0"/>
              <a:t>wheezing is very common in children, its pathophysiology is complex and not well understood. Multiple factors play a role in wheezy conditions that can interact with each other and affect airway patency :  </a:t>
            </a:r>
            <a:endParaRPr lang="en-US" dirty="0" smtClean="0"/>
          </a:p>
          <a:p>
            <a:r>
              <a:rPr lang="en-US" dirty="0" smtClean="0"/>
              <a:t>Anatomical</a:t>
            </a:r>
          </a:p>
          <a:p>
            <a:r>
              <a:rPr lang="en-US" dirty="0" smtClean="0"/>
              <a:t> genetic </a:t>
            </a:r>
          </a:p>
          <a:p>
            <a:r>
              <a:rPr lang="en-US" dirty="0" smtClean="0"/>
              <a:t> </a:t>
            </a:r>
            <a:r>
              <a:rPr lang="en-US" dirty="0"/>
              <a:t>environmental, </a:t>
            </a:r>
          </a:p>
          <a:p>
            <a:r>
              <a:rPr lang="en-US" dirty="0" smtClean="0"/>
              <a:t>immunological </a:t>
            </a:r>
            <a:r>
              <a:rPr lang="en-US" dirty="0"/>
              <a:t>factors </a:t>
            </a:r>
            <a:endParaRPr lang="en-US" dirty="0" smtClean="0"/>
          </a:p>
          <a:p>
            <a:r>
              <a:rPr lang="en-US" dirty="0" smtClean="0">
                <a:solidFill>
                  <a:srgbClr val="FF0000"/>
                </a:solidFill>
              </a:rPr>
              <a:t>Airflow </a:t>
            </a:r>
            <a:r>
              <a:rPr lang="en-US" dirty="0">
                <a:solidFill>
                  <a:srgbClr val="FF0000"/>
                </a:solidFill>
              </a:rPr>
              <a:t>obstruction is affected by the caliber of the airway and compliance of the child's lung</a:t>
            </a:r>
            <a:r>
              <a:rPr lang="en-US" dirty="0" smtClean="0">
                <a:solidFill>
                  <a:srgbClr val="FF0000"/>
                </a:solidFill>
              </a:rPr>
              <a:t>.</a:t>
            </a:r>
          </a:p>
          <a:p>
            <a:r>
              <a:rPr lang="en-US" dirty="0" smtClean="0">
                <a:solidFill>
                  <a:srgbClr val="FF0000"/>
                </a:solidFill>
              </a:rPr>
              <a:t> </a:t>
            </a:r>
            <a:r>
              <a:rPr lang="en-US" dirty="0">
                <a:solidFill>
                  <a:srgbClr val="FF0000"/>
                </a:solidFill>
              </a:rPr>
              <a:t>Resistance to airflow through the airway is inversely related to the radius of the tube to the power of </a:t>
            </a:r>
            <a:r>
              <a:rPr lang="en-US" dirty="0" smtClean="0">
                <a:solidFill>
                  <a:srgbClr val="FF0000"/>
                </a:solidFill>
              </a:rPr>
              <a:t>4</a:t>
            </a:r>
            <a:r>
              <a:rPr lang="en-US" dirty="0" smtClean="0"/>
              <a:t>.</a:t>
            </a:r>
          </a:p>
        </p:txBody>
      </p:sp>
    </p:spTree>
    <p:extLst>
      <p:ext uri="{BB962C8B-B14F-4D97-AF65-F5344CB8AC3E}">
        <p14:creationId xmlns:p14="http://schemas.microsoft.com/office/powerpoint/2010/main" val="136427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35429" y="1219201"/>
            <a:ext cx="10232571" cy="5225142"/>
          </a:xfrm>
          <a:prstGeom prst="rect">
            <a:avLst/>
          </a:prstGeom>
        </p:spPr>
      </p:pic>
    </p:spTree>
    <p:extLst>
      <p:ext uri="{BB962C8B-B14F-4D97-AF65-F5344CB8AC3E}">
        <p14:creationId xmlns:p14="http://schemas.microsoft.com/office/powerpoint/2010/main" val="1365424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53738" y="2438400"/>
            <a:ext cx="10650534" cy="3651504"/>
          </a:xfrm>
        </p:spPr>
        <p:txBody>
          <a:bodyPr>
            <a:normAutofit/>
          </a:bodyPr>
          <a:lstStyle/>
          <a:p>
            <a:pPr marL="0" indent="0">
              <a:buNone/>
            </a:pPr>
            <a:r>
              <a:rPr lang="en-US" dirty="0" smtClean="0"/>
              <a:t>Association of Atopy </a:t>
            </a:r>
            <a:r>
              <a:rPr lang="en-US" dirty="0"/>
              <a:t>and </a:t>
            </a:r>
            <a:r>
              <a:rPr lang="en-US" dirty="0" smtClean="0"/>
              <a:t>wheeze</a:t>
            </a:r>
          </a:p>
          <a:p>
            <a:pPr marL="0" indent="0">
              <a:buNone/>
            </a:pPr>
            <a:r>
              <a:rPr lang="en-US" dirty="0" smtClean="0"/>
              <a:t>The </a:t>
            </a:r>
            <a:r>
              <a:rPr lang="en-US" dirty="0"/>
              <a:t>Asthma Predictive Index was developed to help physicians who suspect </a:t>
            </a:r>
            <a:r>
              <a:rPr lang="en-US" dirty="0" smtClean="0"/>
              <a:t>asthma</a:t>
            </a:r>
          </a:p>
          <a:p>
            <a:pPr marL="0" indent="0">
              <a:buNone/>
            </a:pPr>
            <a:endParaRPr lang="en-US" dirty="0"/>
          </a:p>
        </p:txBody>
      </p:sp>
      <p:pic>
        <p:nvPicPr>
          <p:cNvPr id="4" name="Content Placeholder 3"/>
          <p:cNvPicPr>
            <a:picLocks noChangeAspect="1"/>
          </p:cNvPicPr>
          <p:nvPr/>
        </p:nvPicPr>
        <p:blipFill>
          <a:blip r:embed="rId2"/>
          <a:stretch>
            <a:fillRect/>
          </a:stretch>
        </p:blipFill>
        <p:spPr>
          <a:xfrm>
            <a:off x="1219200" y="3371123"/>
            <a:ext cx="8908869" cy="2890339"/>
          </a:xfrm>
          <a:prstGeom prst="rect">
            <a:avLst/>
          </a:prstGeom>
        </p:spPr>
      </p:pic>
    </p:spTree>
    <p:extLst>
      <p:ext uri="{BB962C8B-B14F-4D97-AF65-F5344CB8AC3E}">
        <p14:creationId xmlns:p14="http://schemas.microsoft.com/office/powerpoint/2010/main" val="2151311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84366" y="2429691"/>
            <a:ext cx="10520272" cy="3492138"/>
          </a:xfrm>
          <a:prstGeom prst="rect">
            <a:avLst/>
          </a:prstGeom>
        </p:spPr>
      </p:pic>
    </p:spTree>
    <p:extLst>
      <p:ext uri="{BB962C8B-B14F-4D97-AF65-F5344CB8AC3E}">
        <p14:creationId xmlns:p14="http://schemas.microsoft.com/office/powerpoint/2010/main" val="1689219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a:t>
            </a:r>
            <a:endParaRPr lang="en-US" dirty="0"/>
          </a:p>
        </p:txBody>
      </p:sp>
      <p:sp>
        <p:nvSpPr>
          <p:cNvPr id="3" name="Content Placeholder 2"/>
          <p:cNvSpPr>
            <a:spLocks noGrp="1"/>
          </p:cNvSpPr>
          <p:nvPr>
            <p:ph idx="1"/>
          </p:nvPr>
        </p:nvSpPr>
        <p:spPr>
          <a:xfrm>
            <a:off x="888274" y="2438400"/>
            <a:ext cx="10815997" cy="4145280"/>
          </a:xfrm>
        </p:spPr>
        <p:txBody>
          <a:bodyPr>
            <a:normAutofit fontScale="77500" lnSpcReduction="20000"/>
          </a:bodyPr>
          <a:lstStyle/>
          <a:p>
            <a:r>
              <a:rPr lang="en-US" dirty="0" smtClean="0"/>
              <a:t>Wheeze </a:t>
            </a:r>
            <a:r>
              <a:rPr lang="en-US" dirty="0"/>
              <a:t>is often clinically diagnosed as requiring no further tests, but patients who continue to have </a:t>
            </a:r>
            <a:r>
              <a:rPr lang="en-US" u="sng" dirty="0">
                <a:solidFill>
                  <a:srgbClr val="FF0000"/>
                </a:solidFill>
              </a:rPr>
              <a:t>recurrent or persistent wheeze </a:t>
            </a:r>
            <a:r>
              <a:rPr lang="en-US" dirty="0"/>
              <a:t>should be investigated </a:t>
            </a:r>
            <a:endParaRPr lang="en-US" dirty="0" smtClean="0"/>
          </a:p>
          <a:p>
            <a:r>
              <a:rPr lang="en-US" dirty="0" smtClean="0"/>
              <a:t>chest </a:t>
            </a:r>
            <a:r>
              <a:rPr lang="en-US" dirty="0"/>
              <a:t>X-rays, which are mainly used to identify structural anomalies or other underlying conditions, such as foreign body aspirations </a:t>
            </a:r>
            <a:r>
              <a:rPr lang="en-US" dirty="0" smtClean="0"/>
              <a:t>. </a:t>
            </a:r>
          </a:p>
          <a:p>
            <a:r>
              <a:rPr lang="en-US" dirty="0" smtClean="0"/>
              <a:t>A </a:t>
            </a:r>
            <a:r>
              <a:rPr lang="en-US" dirty="0"/>
              <a:t>chest CT scan can be used to determine whether persistent abnormal chest X-ray results or symptoms persist despite therapies </a:t>
            </a:r>
            <a:r>
              <a:rPr lang="en-US" dirty="0" smtClean="0"/>
              <a:t>. </a:t>
            </a:r>
          </a:p>
          <a:p>
            <a:r>
              <a:rPr lang="en-US" dirty="0" smtClean="0"/>
              <a:t>In </a:t>
            </a:r>
            <a:r>
              <a:rPr lang="en-US" dirty="0"/>
              <a:t>atopic patients, a full blood count could be helpful for diagnosing </a:t>
            </a:r>
            <a:r>
              <a:rPr lang="en-US" dirty="0" err="1" smtClean="0"/>
              <a:t>eosinophilia,allergy</a:t>
            </a:r>
            <a:r>
              <a:rPr lang="en-US" dirty="0" smtClean="0"/>
              <a:t> </a:t>
            </a:r>
            <a:r>
              <a:rPr lang="en-US" dirty="0"/>
              <a:t>skin test, or immunoglobulin assay, especially to check </a:t>
            </a:r>
            <a:r>
              <a:rPr lang="en-US" dirty="0" err="1"/>
              <a:t>IgE</a:t>
            </a:r>
            <a:r>
              <a:rPr lang="en-US" dirty="0"/>
              <a:t> levels </a:t>
            </a:r>
            <a:endParaRPr lang="en-US" dirty="0" smtClean="0"/>
          </a:p>
          <a:p>
            <a:r>
              <a:rPr lang="en-US" dirty="0" smtClean="0"/>
              <a:t>Barium meal </a:t>
            </a:r>
          </a:p>
          <a:p>
            <a:r>
              <a:rPr lang="en-US" dirty="0" smtClean="0"/>
              <a:t>Bronchoscopy </a:t>
            </a:r>
          </a:p>
          <a:p>
            <a:r>
              <a:rPr lang="en-US" dirty="0" smtClean="0"/>
              <a:t>PFT</a:t>
            </a:r>
          </a:p>
          <a:p>
            <a:r>
              <a:rPr lang="en-US" dirty="0" smtClean="0"/>
              <a:t>Exhaled nitric oxide </a:t>
            </a:r>
          </a:p>
          <a:p>
            <a:r>
              <a:rPr lang="en-US" i="1" dirty="0"/>
              <a:t>There is often no benefit to performing a viral culture, nasopharyngeal aspirate culture, or PCR for common viral illness as the results will not affect the management plan</a:t>
            </a:r>
            <a:endParaRPr lang="en-US" i="1" dirty="0" smtClean="0"/>
          </a:p>
          <a:p>
            <a:endParaRPr lang="en-US" dirty="0"/>
          </a:p>
        </p:txBody>
      </p:sp>
    </p:spTree>
    <p:extLst>
      <p:ext uri="{BB962C8B-B14F-4D97-AF65-F5344CB8AC3E}">
        <p14:creationId xmlns:p14="http://schemas.microsoft.com/office/powerpoint/2010/main" val="3088028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1332412" y="2438400"/>
            <a:ext cx="10371860" cy="3651504"/>
          </a:xfrm>
        </p:spPr>
        <p:txBody>
          <a:bodyPr>
            <a:normAutofit/>
          </a:bodyPr>
          <a:lstStyle/>
          <a:p>
            <a:pPr marL="457200" indent="-457200">
              <a:buAutoNum type="arabicPeriod"/>
            </a:pPr>
            <a:r>
              <a:rPr lang="en-US" b="1" dirty="0" smtClean="0"/>
              <a:t>Bronchodilator </a:t>
            </a:r>
            <a:r>
              <a:rPr lang="en-US" b="1" dirty="0"/>
              <a:t>Short-acting and rapidly acting b2-agonists </a:t>
            </a:r>
            <a:r>
              <a:rPr lang="en-US" dirty="0" smtClean="0"/>
              <a:t>:</a:t>
            </a:r>
          </a:p>
          <a:p>
            <a:pPr marL="0" indent="0">
              <a:buNone/>
            </a:pPr>
            <a:r>
              <a:rPr lang="en-US" dirty="0" smtClean="0"/>
              <a:t>are </a:t>
            </a:r>
            <a:r>
              <a:rPr lang="en-US" dirty="0"/>
              <a:t>the most popular and most commonly used first-line bronchodilators used to treat acute symptoms including wheeze, cough, and shortness of breath. </a:t>
            </a:r>
            <a:endParaRPr lang="en-US" dirty="0" smtClean="0"/>
          </a:p>
          <a:p>
            <a:pPr marL="0" indent="0">
              <a:buNone/>
            </a:pPr>
            <a:r>
              <a:rPr lang="en-US" b="1" dirty="0"/>
              <a:t>2. Inhaled steroids Inhaled steroids </a:t>
            </a:r>
            <a:r>
              <a:rPr lang="en-US" dirty="0"/>
              <a:t>can be used in recurrent wheeze in the presence of positive indicators with careful monitoring of efficacy. This treatment is effective in persistent and late-onset wheezing, but it is not as effective in transient wheezing. </a:t>
            </a:r>
          </a:p>
          <a:p>
            <a:pPr marL="0" indent="0">
              <a:buNone/>
            </a:pPr>
            <a:r>
              <a:rPr lang="en-US" b="1" dirty="0"/>
              <a:t>3. Systemic steroids Systemic steroids:</a:t>
            </a:r>
            <a:r>
              <a:rPr lang="en-US" dirty="0"/>
              <a:t> can be used to treat wheezy patients</a:t>
            </a:r>
          </a:p>
          <a:p>
            <a:pPr marL="0" indent="0">
              <a:buNone/>
            </a:pPr>
            <a:r>
              <a:rPr lang="en-US" b="1" dirty="0"/>
              <a:t>4. </a:t>
            </a:r>
            <a:r>
              <a:rPr lang="en-US" b="1" dirty="0" err="1"/>
              <a:t>Antileukotriene</a:t>
            </a:r>
            <a:r>
              <a:rPr lang="en-US" b="1" dirty="0"/>
              <a:t> </a:t>
            </a:r>
            <a:r>
              <a:rPr lang="en-US" b="1" dirty="0" err="1"/>
              <a:t>Montelukast</a:t>
            </a:r>
            <a:r>
              <a:rPr lang="en-US" b="1" dirty="0"/>
              <a:t> </a:t>
            </a:r>
            <a:r>
              <a:rPr lang="en-US" dirty="0"/>
              <a:t>: are effective in treating </a:t>
            </a:r>
            <a:r>
              <a:rPr lang="en-US" dirty="0" err="1"/>
              <a:t>postviral</a:t>
            </a:r>
            <a:r>
              <a:rPr lang="en-US" dirty="0"/>
              <a:t> </a:t>
            </a:r>
            <a:r>
              <a:rPr lang="en-US" dirty="0" smtClean="0"/>
              <a:t>wheezing</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9585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lumOff val="50000"/>
                  </a:schemeClr>
                </a:solidFill>
              </a:rPr>
              <a:t>Risk factors for sever disease </a:t>
            </a:r>
            <a:endParaRPr lang="en-US" dirty="0">
              <a:solidFill>
                <a:schemeClr val="tx2">
                  <a:lumMod val="50000"/>
                  <a:lumOff val="50000"/>
                </a:schemeClr>
              </a:solidFill>
            </a:endParaRPr>
          </a:p>
        </p:txBody>
      </p:sp>
      <p:sp>
        <p:nvSpPr>
          <p:cNvPr id="3" name="Content Placeholder 2"/>
          <p:cNvSpPr>
            <a:spLocks noGrp="1"/>
          </p:cNvSpPr>
          <p:nvPr>
            <p:ph idx="1"/>
          </p:nvPr>
        </p:nvSpPr>
        <p:spPr>
          <a:xfrm>
            <a:off x="2342030" y="2312894"/>
            <a:ext cx="8770571" cy="4016188"/>
          </a:xfrm>
        </p:spPr>
        <p:txBody>
          <a:bodyPr>
            <a:normAutofit fontScale="92500" lnSpcReduction="20000"/>
          </a:bodyPr>
          <a:lstStyle/>
          <a:p>
            <a:pPr marL="457200" indent="-457200">
              <a:buFont typeface="+mj-lt"/>
              <a:buAutoNum type="arabicPeriod"/>
            </a:pPr>
            <a:r>
              <a:rPr lang="en-US" dirty="0" smtClean="0"/>
              <a:t>Premature </a:t>
            </a:r>
          </a:p>
          <a:p>
            <a:pPr marL="457200" indent="-457200">
              <a:buFont typeface="+mj-lt"/>
              <a:buAutoNum type="arabicPeriod"/>
            </a:pPr>
            <a:r>
              <a:rPr lang="en-US" dirty="0" smtClean="0"/>
              <a:t>CHD </a:t>
            </a:r>
          </a:p>
          <a:p>
            <a:pPr marL="457200" indent="-457200">
              <a:buFont typeface="+mj-lt"/>
              <a:buAutoNum type="arabicPeriod"/>
            </a:pPr>
            <a:r>
              <a:rPr lang="en-US" dirty="0" smtClean="0"/>
              <a:t>Congenital lung malformation </a:t>
            </a:r>
          </a:p>
          <a:p>
            <a:pPr marL="457200" indent="-457200">
              <a:buFont typeface="+mj-lt"/>
              <a:buAutoNum type="arabicPeriod"/>
            </a:pPr>
            <a:r>
              <a:rPr lang="en-US" dirty="0" smtClean="0"/>
              <a:t>Chronic lung disease </a:t>
            </a:r>
          </a:p>
          <a:p>
            <a:pPr marL="457200" indent="-457200">
              <a:buFont typeface="+mj-lt"/>
              <a:buAutoNum type="arabicPeriod"/>
            </a:pPr>
            <a:r>
              <a:rPr lang="en-US" dirty="0" smtClean="0"/>
              <a:t>Neuromuscular disease </a:t>
            </a:r>
          </a:p>
          <a:p>
            <a:pPr marL="457200" indent="-457200">
              <a:buFont typeface="+mj-lt"/>
              <a:buAutoNum type="arabicPeriod"/>
            </a:pPr>
            <a:r>
              <a:rPr lang="en-US" dirty="0" smtClean="0"/>
              <a:t>Age &lt; 6 months </a:t>
            </a:r>
          </a:p>
          <a:p>
            <a:pPr marL="457200" indent="-457200">
              <a:buFont typeface="+mj-lt"/>
              <a:buAutoNum type="arabicPeriod"/>
            </a:pPr>
            <a:r>
              <a:rPr lang="en-US" dirty="0" smtClean="0"/>
              <a:t>Male sex </a:t>
            </a:r>
          </a:p>
          <a:p>
            <a:pPr marL="457200" indent="-457200">
              <a:buFont typeface="+mj-lt"/>
              <a:buAutoNum type="arabicPeriod"/>
            </a:pPr>
            <a:r>
              <a:rPr lang="en-US" dirty="0" smtClean="0"/>
              <a:t>Daycare a attendance</a:t>
            </a:r>
          </a:p>
          <a:p>
            <a:pPr marL="457200" indent="-457200">
              <a:buFont typeface="+mj-lt"/>
              <a:buAutoNum type="arabicPeriod"/>
            </a:pPr>
            <a:r>
              <a:rPr lang="en-US" dirty="0" smtClean="0"/>
              <a:t>Exposure to tobacco smoking </a:t>
            </a:r>
          </a:p>
          <a:p>
            <a:pPr marL="457200" indent="-457200">
              <a:buFont typeface="+mj-lt"/>
              <a:buAutoNum type="arabicPeriod"/>
            </a:pPr>
            <a:r>
              <a:rPr lang="en-US" dirty="0" smtClean="0"/>
              <a:t>Immune deficiencies ( congenital or acquired ) </a:t>
            </a:r>
          </a:p>
          <a:p>
            <a:pPr marL="457200" indent="-457200">
              <a:buFont typeface="+mj-lt"/>
              <a:buAutoNum type="arabicPeriod"/>
            </a:pPr>
            <a:endParaRPr lang="en-US" dirty="0"/>
          </a:p>
        </p:txBody>
      </p:sp>
    </p:spTree>
    <p:extLst>
      <p:ext uri="{BB962C8B-B14F-4D97-AF65-F5344CB8AC3E}">
        <p14:creationId xmlns:p14="http://schemas.microsoft.com/office/powerpoint/2010/main" val="2313312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7350" y="2438400"/>
            <a:ext cx="11146922" cy="3651504"/>
          </a:xfrm>
        </p:spPr>
        <p:txBody>
          <a:bodyPr>
            <a:normAutofit fontScale="92500" lnSpcReduction="20000"/>
          </a:bodyPr>
          <a:lstStyle/>
          <a:p>
            <a:pPr marL="0" indent="0">
              <a:buNone/>
            </a:pPr>
            <a:r>
              <a:rPr lang="en-US" b="1" u="sng" dirty="0"/>
              <a:t>Other medications  </a:t>
            </a:r>
          </a:p>
          <a:p>
            <a:pPr marL="0" indent="0">
              <a:buNone/>
            </a:pPr>
            <a:r>
              <a:rPr lang="en-US" b="1" dirty="0" smtClean="0"/>
              <a:t>- Antibiotics </a:t>
            </a:r>
            <a:r>
              <a:rPr lang="en-US" b="1" dirty="0"/>
              <a:t>:  </a:t>
            </a:r>
            <a:r>
              <a:rPr lang="en-US" dirty="0"/>
              <a:t>There is no justification for the routine use of antibiotics because viruses are the main causes of infections of the respiratory tract.</a:t>
            </a:r>
          </a:p>
          <a:p>
            <a:pPr marL="0" indent="0">
              <a:buNone/>
            </a:pPr>
            <a:r>
              <a:rPr lang="en-US" dirty="0">
                <a:solidFill>
                  <a:srgbClr val="FF0000"/>
                </a:solidFill>
              </a:rPr>
              <a:t>Antibiotic use in infancy may increase the risk of asthma by changing the flora</a:t>
            </a:r>
          </a:p>
          <a:p>
            <a:endParaRPr lang="en-US" dirty="0" smtClean="0"/>
          </a:p>
          <a:p>
            <a:r>
              <a:rPr lang="en-US" b="1" dirty="0" err="1" smtClean="0"/>
              <a:t>Palivizumab</a:t>
            </a:r>
            <a:r>
              <a:rPr lang="en-US" b="1" dirty="0" smtClean="0"/>
              <a:t> </a:t>
            </a:r>
            <a:r>
              <a:rPr lang="en-US" b="1" dirty="0"/>
              <a:t>Monoclonal antibodies </a:t>
            </a:r>
            <a:r>
              <a:rPr lang="en-US" dirty="0"/>
              <a:t>can be used to prevent RSV in high-risk groups, such as premature babies or patients with congenital heart disease and chronic lung </a:t>
            </a:r>
            <a:r>
              <a:rPr lang="en-US" dirty="0" smtClean="0"/>
              <a:t>disease</a:t>
            </a:r>
          </a:p>
          <a:p>
            <a:r>
              <a:rPr lang="en-US" b="1" dirty="0"/>
              <a:t>Antihistamine </a:t>
            </a:r>
          </a:p>
          <a:p>
            <a:pPr marL="0" indent="0">
              <a:buNone/>
            </a:pPr>
            <a:r>
              <a:rPr lang="en-US" dirty="0" smtClean="0"/>
              <a:t>Studies concluded that preschool  </a:t>
            </a:r>
            <a:r>
              <a:rPr lang="en-US" dirty="0"/>
              <a:t>children treated with </a:t>
            </a:r>
            <a:r>
              <a:rPr lang="en-US" dirty="0" err="1"/>
              <a:t>ketotifen</a:t>
            </a:r>
            <a:r>
              <a:rPr lang="en-US" dirty="0"/>
              <a:t> were 2.4 times more likely than those treated with placebo to reduce or stop their bronchodilator treatment.</a:t>
            </a:r>
          </a:p>
          <a:p>
            <a:endParaRPr lang="en-US" dirty="0"/>
          </a:p>
        </p:txBody>
      </p:sp>
    </p:spTree>
    <p:extLst>
      <p:ext uri="{BB962C8B-B14F-4D97-AF65-F5344CB8AC3E}">
        <p14:creationId xmlns:p14="http://schemas.microsoft.com/office/powerpoint/2010/main" val="1586566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62743" y="1227909"/>
            <a:ext cx="9504476" cy="4736329"/>
          </a:xfrm>
          <a:prstGeom prst="rect">
            <a:avLst/>
          </a:prstGeom>
        </p:spPr>
      </p:pic>
    </p:spTree>
    <p:extLst>
      <p:ext uri="{BB962C8B-B14F-4D97-AF65-F5344CB8AC3E}">
        <p14:creationId xmlns:p14="http://schemas.microsoft.com/office/powerpoint/2010/main" val="1527814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5000" b="1" dirty="0" smtClean="0">
              <a:solidFill>
                <a:schemeClr val="tx2">
                  <a:lumMod val="50000"/>
                  <a:lumOff val="50000"/>
                </a:schemeClr>
              </a:solidFill>
            </a:endParaRPr>
          </a:p>
          <a:p>
            <a:pPr marL="0" indent="0">
              <a:buNone/>
            </a:pPr>
            <a:r>
              <a:rPr lang="en-US" sz="5000" b="1" dirty="0">
                <a:solidFill>
                  <a:schemeClr val="tx2">
                    <a:lumMod val="50000"/>
                    <a:lumOff val="50000"/>
                  </a:schemeClr>
                </a:solidFill>
              </a:rPr>
              <a:t> </a:t>
            </a:r>
            <a:r>
              <a:rPr lang="en-US" sz="5000" b="1" dirty="0" smtClean="0">
                <a:solidFill>
                  <a:schemeClr val="tx2">
                    <a:lumMod val="50000"/>
                    <a:lumOff val="50000"/>
                  </a:schemeClr>
                </a:solidFill>
              </a:rPr>
              <a:t>          THANK YOU </a:t>
            </a:r>
            <a:endParaRPr lang="en-US" sz="5000" b="1" dirty="0">
              <a:solidFill>
                <a:schemeClr val="tx2">
                  <a:lumMod val="50000"/>
                  <a:lumOff val="50000"/>
                </a:schemeClr>
              </a:solidFill>
            </a:endParaRPr>
          </a:p>
        </p:txBody>
      </p:sp>
    </p:spTree>
    <p:extLst>
      <p:ext uri="{BB962C8B-B14F-4D97-AF65-F5344CB8AC3E}">
        <p14:creationId xmlns:p14="http://schemas.microsoft.com/office/powerpoint/2010/main" val="3996859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50000"/>
                    <a:lumOff val="50000"/>
                  </a:schemeClr>
                </a:solidFill>
              </a:rPr>
              <a:t>Etiology</a:t>
            </a:r>
            <a:br>
              <a:rPr lang="en-US" b="1" dirty="0" smtClean="0">
                <a:solidFill>
                  <a:schemeClr val="tx2">
                    <a:lumMod val="50000"/>
                    <a:lumOff val="50000"/>
                  </a:schemeClr>
                </a:solidFill>
              </a:rPr>
            </a:br>
            <a:r>
              <a:rPr lang="en-US" b="1" i="1" dirty="0" smtClean="0">
                <a:solidFill>
                  <a:schemeClr val="tx2">
                    <a:lumMod val="50000"/>
                    <a:lumOff val="50000"/>
                  </a:schemeClr>
                </a:solidFill>
              </a:rPr>
              <a:t>“</a:t>
            </a:r>
            <a:r>
              <a:rPr lang="en-US" b="1" i="1" dirty="0">
                <a:solidFill>
                  <a:schemeClr val="tx2">
                    <a:lumMod val="50000"/>
                    <a:lumOff val="50000"/>
                  </a:schemeClr>
                </a:solidFill>
              </a:rPr>
              <a:t>any respiratory virus.”</a:t>
            </a:r>
            <a:r>
              <a:rPr lang="en-US" dirty="0"/>
              <a:t/>
            </a:r>
            <a:br>
              <a:rPr lang="en-US" dirty="0"/>
            </a:br>
            <a:r>
              <a:rPr lang="en-US" b="1" dirty="0" smtClean="0"/>
              <a:t/>
            </a:r>
            <a:br>
              <a:rPr lang="en-US" b="1" dirty="0" smtClean="0"/>
            </a:br>
            <a:endParaRPr lang="en-US" dirty="0"/>
          </a:p>
        </p:txBody>
      </p:sp>
      <p:sp>
        <p:nvSpPr>
          <p:cNvPr id="3" name="Content Placeholder 2"/>
          <p:cNvSpPr>
            <a:spLocks noGrp="1"/>
          </p:cNvSpPr>
          <p:nvPr>
            <p:ph idx="1"/>
          </p:nvPr>
        </p:nvSpPr>
        <p:spPr>
          <a:xfrm>
            <a:off x="1993392" y="2438400"/>
            <a:ext cx="9710880" cy="4141694"/>
          </a:xfrm>
        </p:spPr>
        <p:txBody>
          <a:bodyPr>
            <a:normAutofit fontScale="85000" lnSpcReduction="20000"/>
          </a:bodyPr>
          <a:lstStyle/>
          <a:p>
            <a:r>
              <a:rPr lang="en-US" dirty="0" smtClean="0"/>
              <a:t>Bronchiolitis </a:t>
            </a:r>
            <a:r>
              <a:rPr lang="en-US" dirty="0"/>
              <a:t>has a viral </a:t>
            </a:r>
            <a:r>
              <a:rPr lang="en-US" dirty="0" smtClean="0"/>
              <a:t>etiology .</a:t>
            </a:r>
          </a:p>
          <a:p>
            <a:r>
              <a:rPr lang="en-US" dirty="0" smtClean="0"/>
              <a:t> </a:t>
            </a:r>
            <a:r>
              <a:rPr lang="en-US" sz="2900" b="1" dirty="0" smtClean="0"/>
              <a:t> </a:t>
            </a:r>
            <a:r>
              <a:rPr lang="en-US" sz="2900" b="1" dirty="0"/>
              <a:t>RSV </a:t>
            </a:r>
            <a:r>
              <a:rPr lang="en-US" sz="2900" b="1" dirty="0" smtClean="0"/>
              <a:t> </a:t>
            </a:r>
            <a:r>
              <a:rPr lang="en-US" dirty="0" smtClean="0"/>
              <a:t>is the </a:t>
            </a:r>
            <a:r>
              <a:rPr lang="en-US" dirty="0"/>
              <a:t>most </a:t>
            </a:r>
            <a:r>
              <a:rPr lang="en-US" dirty="0" smtClean="0"/>
              <a:t>common cause</a:t>
            </a:r>
            <a:r>
              <a:rPr lang="en-US" dirty="0"/>
              <a:t>, reported in 43% to </a:t>
            </a:r>
            <a:r>
              <a:rPr lang="en-US" dirty="0" smtClean="0"/>
              <a:t>75 % of </a:t>
            </a:r>
            <a:r>
              <a:rPr lang="en-US" dirty="0"/>
              <a:t>cases. </a:t>
            </a:r>
            <a:endParaRPr lang="en-US" dirty="0" smtClean="0"/>
          </a:p>
          <a:p>
            <a:r>
              <a:rPr lang="en-US" dirty="0" smtClean="0"/>
              <a:t>Other viruses are :</a:t>
            </a:r>
          </a:p>
          <a:p>
            <a:pPr marL="0" indent="0">
              <a:buNone/>
            </a:pPr>
            <a:r>
              <a:rPr lang="en-US" dirty="0"/>
              <a:t> </a:t>
            </a:r>
            <a:r>
              <a:rPr lang="en-US" dirty="0" smtClean="0"/>
              <a:t>                                        - </a:t>
            </a:r>
            <a:r>
              <a:rPr lang="en-US" dirty="0"/>
              <a:t>human rhinovirus (18</a:t>
            </a:r>
            <a:r>
              <a:rPr lang="en-US" dirty="0" smtClean="0"/>
              <a:t>%) .</a:t>
            </a:r>
          </a:p>
          <a:p>
            <a:pPr marL="0" indent="0">
              <a:buNone/>
            </a:pPr>
            <a:r>
              <a:rPr lang="en-US" dirty="0"/>
              <a:t> </a:t>
            </a:r>
            <a:r>
              <a:rPr lang="en-US" dirty="0" smtClean="0"/>
              <a:t>                                          - influenza .</a:t>
            </a:r>
          </a:p>
          <a:p>
            <a:pPr marL="0" indent="0">
              <a:buNone/>
            </a:pPr>
            <a:r>
              <a:rPr lang="en-US" dirty="0"/>
              <a:t> </a:t>
            </a:r>
            <a:r>
              <a:rPr lang="en-US" dirty="0" smtClean="0"/>
              <a:t>                                         - coronavirus .</a:t>
            </a:r>
          </a:p>
          <a:p>
            <a:pPr marL="0" indent="0">
              <a:buNone/>
            </a:pPr>
            <a:r>
              <a:rPr lang="en-US" dirty="0"/>
              <a:t> </a:t>
            </a:r>
            <a:r>
              <a:rPr lang="en-US" dirty="0" smtClean="0"/>
              <a:t>                                         - </a:t>
            </a:r>
            <a:r>
              <a:rPr lang="en-US" dirty="0"/>
              <a:t>human </a:t>
            </a:r>
            <a:r>
              <a:rPr lang="en-US" dirty="0" err="1" smtClean="0"/>
              <a:t>metapneumovirus</a:t>
            </a:r>
            <a:r>
              <a:rPr lang="en-US" dirty="0" smtClean="0"/>
              <a:t> . </a:t>
            </a:r>
          </a:p>
          <a:p>
            <a:pPr marL="0" indent="0">
              <a:buNone/>
            </a:pPr>
            <a:r>
              <a:rPr lang="en-US" dirty="0"/>
              <a:t> </a:t>
            </a:r>
            <a:r>
              <a:rPr lang="en-US" dirty="0" smtClean="0"/>
              <a:t>                                        -  adenovirus.</a:t>
            </a:r>
          </a:p>
          <a:p>
            <a:pPr marL="0" indent="0">
              <a:buNone/>
            </a:pPr>
            <a:r>
              <a:rPr lang="en-US" dirty="0"/>
              <a:t> </a:t>
            </a:r>
            <a:r>
              <a:rPr lang="en-US" dirty="0" smtClean="0"/>
              <a:t>                                        -  parainfluenza </a:t>
            </a:r>
            <a:r>
              <a:rPr lang="en-US" dirty="0"/>
              <a:t>virus </a:t>
            </a:r>
            <a:endParaRPr lang="en-US" dirty="0" smtClean="0"/>
          </a:p>
          <a:p>
            <a:pPr marL="0" indent="0">
              <a:buNone/>
            </a:pPr>
            <a:r>
              <a:rPr lang="en-US" dirty="0"/>
              <a:t> </a:t>
            </a:r>
            <a:r>
              <a:rPr lang="en-US" dirty="0" smtClean="0"/>
              <a:t>                                        -  human </a:t>
            </a:r>
            <a:r>
              <a:rPr lang="en-US" dirty="0"/>
              <a:t>Boca </a:t>
            </a:r>
            <a:r>
              <a:rPr lang="en-US" dirty="0" smtClean="0"/>
              <a:t>virus .</a:t>
            </a:r>
          </a:p>
          <a:p>
            <a:pPr marL="0" indent="0">
              <a:buNone/>
            </a:pPr>
            <a:r>
              <a:rPr lang="en-US" dirty="0" smtClean="0"/>
              <a:t> </a:t>
            </a:r>
            <a:endParaRPr lang="en-US" dirty="0"/>
          </a:p>
        </p:txBody>
      </p:sp>
    </p:spTree>
    <p:extLst>
      <p:ext uri="{BB962C8B-B14F-4D97-AF65-F5344CB8AC3E}">
        <p14:creationId xmlns:p14="http://schemas.microsoft.com/office/powerpoint/2010/main" val="2646555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50000"/>
                    <a:lumOff val="50000"/>
                  </a:schemeClr>
                </a:solidFill>
              </a:rPr>
              <a:t>RSV</a:t>
            </a:r>
            <a:endParaRPr lang="en-US" b="1" dirty="0">
              <a:solidFill>
                <a:schemeClr val="tx2">
                  <a:lumMod val="50000"/>
                  <a:lumOff val="50000"/>
                </a:schemeClr>
              </a:solidFill>
            </a:endParaRPr>
          </a:p>
        </p:txBody>
      </p:sp>
      <p:sp>
        <p:nvSpPr>
          <p:cNvPr id="3" name="Content Placeholder 2"/>
          <p:cNvSpPr>
            <a:spLocks noGrp="1"/>
          </p:cNvSpPr>
          <p:nvPr>
            <p:ph idx="1"/>
          </p:nvPr>
        </p:nvSpPr>
        <p:spPr>
          <a:xfrm>
            <a:off x="4984376" y="2438399"/>
            <a:ext cx="6719895" cy="4135667"/>
          </a:xfrm>
        </p:spPr>
        <p:txBody>
          <a:bodyPr>
            <a:normAutofit/>
          </a:bodyPr>
          <a:lstStyle/>
          <a:p>
            <a:r>
              <a:rPr lang="en-US" dirty="0" smtClean="0"/>
              <a:t> it has </a:t>
            </a:r>
            <a:r>
              <a:rPr lang="en-US" dirty="0"/>
              <a:t>two </a:t>
            </a:r>
            <a:r>
              <a:rPr lang="en-US" dirty="0" smtClean="0"/>
              <a:t>strains, </a:t>
            </a:r>
            <a:r>
              <a:rPr lang="en-US" b="1" dirty="0" smtClean="0"/>
              <a:t>A</a:t>
            </a:r>
            <a:r>
              <a:rPr lang="en-US" dirty="0" smtClean="0"/>
              <a:t> and </a:t>
            </a:r>
            <a:r>
              <a:rPr lang="en-US" dirty="0"/>
              <a:t>B, with RSV A associated </a:t>
            </a:r>
            <a:r>
              <a:rPr lang="en-US" dirty="0" smtClean="0"/>
              <a:t>with more </a:t>
            </a:r>
            <a:r>
              <a:rPr lang="en-US" dirty="0"/>
              <a:t>severe </a:t>
            </a:r>
            <a:r>
              <a:rPr lang="en-US" dirty="0" smtClean="0"/>
              <a:t>disease.</a:t>
            </a:r>
          </a:p>
          <a:p>
            <a:r>
              <a:rPr lang="en-US" dirty="0" smtClean="0"/>
              <a:t> </a:t>
            </a:r>
            <a:r>
              <a:rPr lang="en-US" dirty="0"/>
              <a:t>Reinfection in the same season </a:t>
            </a:r>
            <a:r>
              <a:rPr lang="en-US" dirty="0" smtClean="0"/>
              <a:t>with  the </a:t>
            </a:r>
            <a:r>
              <a:rPr lang="en-US" dirty="0"/>
              <a:t>same or different strain is </a:t>
            </a:r>
            <a:r>
              <a:rPr lang="en-US" dirty="0" smtClean="0"/>
              <a:t>possible.</a:t>
            </a:r>
          </a:p>
          <a:p>
            <a:r>
              <a:rPr lang="en-US" dirty="0" smtClean="0"/>
              <a:t> </a:t>
            </a:r>
            <a:r>
              <a:rPr lang="en-US" dirty="0"/>
              <a:t>As a sole </a:t>
            </a:r>
            <a:r>
              <a:rPr lang="en-US" dirty="0" smtClean="0"/>
              <a:t>infecting agent</a:t>
            </a:r>
            <a:r>
              <a:rPr lang="en-US" dirty="0"/>
              <a:t>, RSV is associated with more severe bronchiolitis </a:t>
            </a:r>
            <a:r>
              <a:rPr lang="en-US" dirty="0" smtClean="0"/>
              <a:t>than other </a:t>
            </a:r>
            <a:r>
              <a:rPr lang="en-US" dirty="0"/>
              <a:t>single respiratory virus infections</a:t>
            </a:r>
            <a:r>
              <a:rPr lang="en-US" dirty="0" smtClean="0"/>
              <a:t>.</a:t>
            </a:r>
          </a:p>
          <a:p>
            <a:r>
              <a:rPr lang="en-US" dirty="0" smtClean="0"/>
              <a:t> </a:t>
            </a:r>
            <a:r>
              <a:rPr lang="en-US" dirty="0"/>
              <a:t>Coinfection of </a:t>
            </a:r>
            <a:r>
              <a:rPr lang="en-US" dirty="0" smtClean="0"/>
              <a:t>RSV with </a:t>
            </a:r>
            <a:r>
              <a:rPr lang="en-US" dirty="0"/>
              <a:t>rhinovirus can produce even more severe </a:t>
            </a:r>
            <a:r>
              <a:rPr lang="en-US" dirty="0" smtClean="0"/>
              <a:t>disease. </a:t>
            </a:r>
          </a:p>
        </p:txBody>
      </p:sp>
      <p:pic>
        <p:nvPicPr>
          <p:cNvPr id="4" name="Picture 3"/>
          <p:cNvPicPr>
            <a:picLocks noChangeAspect="1"/>
          </p:cNvPicPr>
          <p:nvPr/>
        </p:nvPicPr>
        <p:blipFill>
          <a:blip r:embed="rId2"/>
          <a:stretch>
            <a:fillRect/>
          </a:stretch>
        </p:blipFill>
        <p:spPr>
          <a:xfrm>
            <a:off x="338978" y="2259242"/>
            <a:ext cx="4019550" cy="4314825"/>
          </a:xfrm>
          <a:prstGeom prst="rect">
            <a:avLst/>
          </a:prstGeom>
        </p:spPr>
      </p:pic>
    </p:spTree>
    <p:extLst>
      <p:ext uri="{BB962C8B-B14F-4D97-AF65-F5344CB8AC3E}">
        <p14:creationId xmlns:p14="http://schemas.microsoft.com/office/powerpoint/2010/main" val="1592982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Pathology/Pathogenesis</a:t>
            </a:r>
            <a:endParaRPr lang="en-US" dirty="0"/>
          </a:p>
        </p:txBody>
      </p:sp>
      <p:sp>
        <p:nvSpPr>
          <p:cNvPr id="3" name="Content Placeholder 2"/>
          <p:cNvSpPr>
            <a:spLocks noGrp="1"/>
          </p:cNvSpPr>
          <p:nvPr>
            <p:ph idx="1"/>
          </p:nvPr>
        </p:nvSpPr>
        <p:spPr/>
        <p:txBody>
          <a:bodyPr>
            <a:normAutofit lnSpcReduction="10000"/>
          </a:bodyPr>
          <a:lstStyle/>
          <a:p>
            <a:r>
              <a:rPr lang="en-US" dirty="0" smtClean="0"/>
              <a:t>Infants </a:t>
            </a:r>
            <a:r>
              <a:rPr lang="en-US" dirty="0"/>
              <a:t>are particularly susceptible as </a:t>
            </a:r>
            <a:r>
              <a:rPr lang="en-US" dirty="0" smtClean="0"/>
              <a:t>they have </a:t>
            </a:r>
            <a:r>
              <a:rPr lang="en-US" dirty="0"/>
              <a:t>small bronchi that are more likely to become </a:t>
            </a:r>
            <a:r>
              <a:rPr lang="en-US" dirty="0" smtClean="0"/>
              <a:t>blocked by </a:t>
            </a:r>
            <a:r>
              <a:rPr lang="en-US" dirty="0"/>
              <a:t>secretions and edema, and a less well-developed </a:t>
            </a:r>
            <a:r>
              <a:rPr lang="en-US" dirty="0" smtClean="0"/>
              <a:t>ability to </a:t>
            </a:r>
            <a:r>
              <a:rPr lang="en-US" dirty="0"/>
              <a:t>respond to and clear viral </a:t>
            </a:r>
            <a:r>
              <a:rPr lang="en-US" dirty="0" smtClean="0"/>
              <a:t>infection.</a:t>
            </a:r>
          </a:p>
          <a:p>
            <a:r>
              <a:rPr lang="en-US" dirty="0"/>
              <a:t>Histopathology :</a:t>
            </a:r>
            <a:r>
              <a:rPr lang="en-US" dirty="0" smtClean="0"/>
              <a:t> </a:t>
            </a:r>
            <a:r>
              <a:rPr lang="en-US" dirty="0"/>
              <a:t>where the bronchioles are edematous </a:t>
            </a:r>
            <a:r>
              <a:rPr lang="en-US" dirty="0" smtClean="0"/>
              <a:t>and blocked </a:t>
            </a:r>
            <a:r>
              <a:rPr lang="en-US" dirty="0"/>
              <a:t>by necrotic epithelium and neutrophils, with </a:t>
            </a:r>
            <a:r>
              <a:rPr lang="en-US" dirty="0" smtClean="0"/>
              <a:t>some mucus </a:t>
            </a:r>
            <a:r>
              <a:rPr lang="en-US" dirty="0"/>
              <a:t>binding this debris </a:t>
            </a:r>
            <a:r>
              <a:rPr lang="en-US" dirty="0" smtClean="0"/>
              <a:t>together.</a:t>
            </a:r>
          </a:p>
          <a:p>
            <a:r>
              <a:rPr lang="en-US" dirty="0" smtClean="0"/>
              <a:t> </a:t>
            </a:r>
            <a:r>
              <a:rPr lang="en-US" dirty="0"/>
              <a:t>Airway </a:t>
            </a:r>
            <a:r>
              <a:rPr lang="en-US" dirty="0" smtClean="0"/>
              <a:t>obstruction is </a:t>
            </a:r>
            <a:r>
              <a:rPr lang="en-US" dirty="0"/>
              <a:t>intensified by poor airway clearance associated with </a:t>
            </a:r>
            <a:r>
              <a:rPr lang="en-US" dirty="0" smtClean="0"/>
              <a:t>loss of </a:t>
            </a:r>
            <a:r>
              <a:rPr lang="en-US" dirty="0"/>
              <a:t>cilia function occurring within 24 hours and </a:t>
            </a:r>
            <a:r>
              <a:rPr lang="en-US" dirty="0" smtClean="0"/>
              <a:t>persisting for </a:t>
            </a:r>
            <a:r>
              <a:rPr lang="en-US" dirty="0"/>
              <a:t>up to 3 months after the </a:t>
            </a:r>
            <a:r>
              <a:rPr lang="en-US" dirty="0" smtClean="0"/>
              <a:t>illness.</a:t>
            </a:r>
          </a:p>
          <a:p>
            <a:r>
              <a:rPr lang="en-US" dirty="0" smtClean="0"/>
              <a:t> </a:t>
            </a:r>
            <a:r>
              <a:rPr lang="en-US" dirty="0"/>
              <a:t>Destruction of cilia </a:t>
            </a:r>
            <a:r>
              <a:rPr lang="en-US" dirty="0" smtClean="0"/>
              <a:t>is considered </a:t>
            </a:r>
            <a:r>
              <a:rPr lang="en-US" dirty="0"/>
              <a:t>to be caused by virus replication and not </a:t>
            </a:r>
            <a:r>
              <a:rPr lang="en-US" dirty="0" smtClean="0"/>
              <a:t>mediated by inflammation.</a:t>
            </a:r>
          </a:p>
          <a:p>
            <a:endParaRPr lang="en-US" dirty="0"/>
          </a:p>
        </p:txBody>
      </p:sp>
    </p:spTree>
    <p:extLst>
      <p:ext uri="{BB962C8B-B14F-4D97-AF65-F5344CB8AC3E}">
        <p14:creationId xmlns:p14="http://schemas.microsoft.com/office/powerpoint/2010/main" val="3152438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41119" y="505097"/>
            <a:ext cx="9553303" cy="5584553"/>
          </a:xfrm>
          <a:prstGeom prst="rect">
            <a:avLst/>
          </a:prstGeom>
        </p:spPr>
      </p:pic>
    </p:spTree>
    <p:extLst>
      <p:ext uri="{BB962C8B-B14F-4D97-AF65-F5344CB8AC3E}">
        <p14:creationId xmlns:p14="http://schemas.microsoft.com/office/powerpoint/2010/main" val="338813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47743" y="334927"/>
            <a:ext cx="8743950" cy="6212177"/>
          </a:xfrm>
          <a:prstGeom prst="rect">
            <a:avLst/>
          </a:prstGeom>
        </p:spPr>
      </p:pic>
    </p:spTree>
    <p:extLst>
      <p:ext uri="{BB962C8B-B14F-4D97-AF65-F5344CB8AC3E}">
        <p14:creationId xmlns:p14="http://schemas.microsoft.com/office/powerpoint/2010/main" val="3517385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docProps/app.xml><?xml version="1.0" encoding="utf-8"?>
<Properties xmlns="http://schemas.openxmlformats.org/officeDocument/2006/extended-properties" xmlns:vt="http://schemas.openxmlformats.org/officeDocument/2006/docPropsVTypes">
  <Template>Feathered</Template>
  <TotalTime>3854</TotalTime>
  <Words>2329</Words>
  <Application>Microsoft Office PowerPoint</Application>
  <PresentationFormat>Widescreen</PresentationFormat>
  <Paragraphs>172</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Calibri</vt:lpstr>
      <vt:lpstr>Century Schoolbook</vt:lpstr>
      <vt:lpstr>Corbel</vt:lpstr>
      <vt:lpstr>Feathered</vt:lpstr>
      <vt:lpstr>  Broncholitis </vt:lpstr>
      <vt:lpstr>Epidemiology</vt:lpstr>
      <vt:lpstr>PowerPoint Presentation</vt:lpstr>
      <vt:lpstr>Risk factors for sever disease </vt:lpstr>
      <vt:lpstr>Etiology “any respiratory virus.”  </vt:lpstr>
      <vt:lpstr>RSV</vt:lpstr>
      <vt:lpstr>Pathology/Pathogenesis</vt:lpstr>
      <vt:lpstr>PowerPoint Presentation</vt:lpstr>
      <vt:lpstr>PowerPoint Presentation</vt:lpstr>
      <vt:lpstr>PowerPoint Presentation</vt:lpstr>
      <vt:lpstr>Clinical manifestation </vt:lpstr>
      <vt:lpstr>PowerPoint Presentation</vt:lpstr>
      <vt:lpstr> </vt:lpstr>
      <vt:lpstr>PowerPoint Presentation</vt:lpstr>
      <vt:lpstr>PowerPoint Presentation</vt:lpstr>
      <vt:lpstr>IMAGING </vt:lpstr>
      <vt:lpstr>PowerPoint Presentation</vt:lpstr>
      <vt:lpstr>Laboratory tests</vt:lpstr>
      <vt:lpstr>Diagnosis and Differential Diagnosi</vt:lpstr>
      <vt:lpstr>Differential diagnosis includes  : </vt:lpstr>
      <vt:lpstr>Management and Treatment</vt:lpstr>
      <vt:lpstr>PowerPoint Presentation</vt:lpstr>
      <vt:lpstr>Prevention </vt:lpstr>
      <vt:lpstr>PowerPoint Presentation</vt:lpstr>
      <vt:lpstr>PowerPoint Presentation</vt:lpstr>
      <vt:lpstr>Prognosis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Pathophysiology</vt:lpstr>
      <vt:lpstr>PowerPoint Presentation</vt:lpstr>
      <vt:lpstr>PowerPoint Presentation</vt:lpstr>
      <vt:lpstr>PowerPoint Presentation</vt:lpstr>
      <vt:lpstr>Investigation </vt:lpstr>
      <vt:lpstr>Treatment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Broncholitis</dc:title>
  <dc:creator>Dell</dc:creator>
  <cp:lastModifiedBy>Admin</cp:lastModifiedBy>
  <cp:revision>51</cp:revision>
  <dcterms:created xsi:type="dcterms:W3CDTF">2019-11-17T16:36:33Z</dcterms:created>
  <dcterms:modified xsi:type="dcterms:W3CDTF">2022-08-08T07:33:24Z</dcterms:modified>
</cp:coreProperties>
</file>