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16"/>
  </p:notesMasterIdLst>
  <p:sldIdLst>
    <p:sldId id="256" r:id="rId2"/>
    <p:sldId id="268" r:id="rId3"/>
    <p:sldId id="269" r:id="rId4"/>
    <p:sldId id="270" r:id="rId5"/>
    <p:sldId id="271" r:id="rId6"/>
    <p:sldId id="272" r:id="rId7"/>
    <p:sldId id="273" r:id="rId8"/>
    <p:sldId id="274" r:id="rId9"/>
    <p:sldId id="275" r:id="rId10"/>
    <p:sldId id="276" r:id="rId11"/>
    <p:sldId id="262" r:id="rId12"/>
    <p:sldId id="263" r:id="rId13"/>
    <p:sldId id="264"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DA960-82C8-4F26-AECF-9893466FDBDF}"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24717C-1165-44F2-AF5A-D20AF954B4EA}" type="slidenum">
              <a:rPr lang="en-US" smtClean="0"/>
              <a:t>‹#›</a:t>
            </a:fld>
            <a:endParaRPr lang="en-US"/>
          </a:p>
        </p:txBody>
      </p:sp>
    </p:spTree>
    <p:extLst>
      <p:ext uri="{BB962C8B-B14F-4D97-AF65-F5344CB8AC3E}">
        <p14:creationId xmlns:p14="http://schemas.microsoft.com/office/powerpoint/2010/main" val="364456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Monday, November 20, 2023</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123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CF612A-4CB0-4F57-9A87-F049CECB184D}" type="datetime2">
              <a:rPr lang="en-US" smtClean="0"/>
              <a:t>Monday, November 20, 2023</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5445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97F40-C8F7-4897-A6B8-241042F913A9}" type="datetime2">
              <a:rPr lang="en-US" smtClean="0"/>
              <a:t>Monday, November 20, 2023</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32061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6C2ED-54A4-480D-B5C8-65C0D62359B9}" type="datetime2">
              <a:rPr lang="en-US" smtClean="0"/>
              <a:pPr/>
              <a:t>Monday, November 20, 2023</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795260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EDCA73-0A86-4195-A787-75037827079D}" type="datetime2">
              <a:rPr lang="en-US" smtClean="0"/>
              <a:t>Monday, November 20, 2023</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46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C75374-B296-498E-A935-80631EA9020D}" type="datetime2">
              <a:rPr lang="en-US" smtClean="0"/>
              <a:t>Monday, November 20, 2023</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13522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98B728-214A-4ABC-8432-5B3A5A66A987}" type="datetime2">
              <a:rPr lang="en-US" smtClean="0"/>
              <a:t>Monday, November 20, 2023</a:t>
            </a:fld>
            <a:endParaRPr lang="en-US" dirty="0"/>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53310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5F02D0-6806-43AF-9888-2359BF40C204}" type="datetime2">
              <a:rPr lang="en-US" smtClean="0"/>
              <a:t>Monday, November 20, 2023</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78384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EE14D2D-B1AF-4197-82D6-FC1F8BD05681}" type="datetime2">
              <a:rPr lang="en-US" smtClean="0"/>
              <a:t>Monday, November 20, 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Sample Footer Text</a:t>
            </a:r>
          </a:p>
        </p:txBody>
      </p:sp>
      <p:sp>
        <p:nvSpPr>
          <p:cNvPr id="9" name="Slide Number Placeholder 8"/>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411944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8771CEB-9838-4245-91B8-EFBAFE2D8B44}" type="datetime2">
              <a:rPr lang="en-US" smtClean="0"/>
              <a:t>Monday, November 20, 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Sample Footer Text</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D309695-DEC3-40DA-9DF5-330280C9D0E8}" type="slidenum">
              <a:rPr lang="en-US" smtClean="0"/>
              <a:t>‹#›</a:t>
            </a:fld>
            <a:endParaRPr lang="en-US"/>
          </a:p>
        </p:txBody>
      </p:sp>
    </p:spTree>
    <p:extLst>
      <p:ext uri="{BB962C8B-B14F-4D97-AF65-F5344CB8AC3E}">
        <p14:creationId xmlns:p14="http://schemas.microsoft.com/office/powerpoint/2010/main" val="956477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1D3F6BF-A585-41F8-88DF-7E5D069F892A}" type="datetime2">
              <a:rPr lang="en-US" smtClean="0"/>
              <a:t>Monday, November 20, 2023</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285435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256C2ED-54A4-480D-B5C8-65C0D62359B9}" type="datetime2">
              <a:rPr lang="en-US" smtClean="0"/>
              <a:pPr/>
              <a:t>Monday, November 20, 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pc="200"/>
              <a:t>Sample Footer Text</a:t>
            </a:r>
            <a:endParaRPr lang="en-US" spc="20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D309695-DEC3-40DA-9DF5-330280C9D0E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30475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2.emf"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D9245-3D3E-4D48-88D8-3A0C8A1F6932}"/>
              </a:ext>
            </a:extLst>
          </p:cNvPr>
          <p:cNvSpPr>
            <a:spLocks noGrp="1"/>
          </p:cNvSpPr>
          <p:nvPr>
            <p:ph type="ctrTitle"/>
          </p:nvPr>
        </p:nvSpPr>
        <p:spPr>
          <a:xfrm>
            <a:off x="448054" y="133816"/>
            <a:ext cx="11271877" cy="2215490"/>
          </a:xfrm>
        </p:spPr>
        <p:txBody>
          <a:bodyPr anchor="b">
            <a:normAutofit/>
          </a:bodyPr>
          <a:lstStyle/>
          <a:p>
            <a:pPr algn="ctr"/>
            <a:r>
              <a:rPr lang="en-US" dirty="0">
                <a:latin typeface="Times New Roman" panose="02020603050405020304" pitchFamily="18" charset="0"/>
                <a:cs typeface="Times New Roman" panose="02020603050405020304" pitchFamily="18" charset="0"/>
              </a:rPr>
              <a:t>Effect of exercise on Cardiovascular system</a:t>
            </a:r>
          </a:p>
        </p:txBody>
      </p:sp>
      <p:sp>
        <p:nvSpPr>
          <p:cNvPr id="3" name="Subtitle 2">
            <a:extLst>
              <a:ext uri="{FF2B5EF4-FFF2-40B4-BE49-F238E27FC236}">
                <a16:creationId xmlns:a16="http://schemas.microsoft.com/office/drawing/2014/main" id="{46E3A04C-9F7C-40D7-8FF3-6837C75EA427}"/>
              </a:ext>
            </a:extLst>
          </p:cNvPr>
          <p:cNvSpPr>
            <a:spLocks noGrp="1"/>
          </p:cNvSpPr>
          <p:nvPr>
            <p:ph type="subTitle" idx="1"/>
          </p:nvPr>
        </p:nvSpPr>
        <p:spPr>
          <a:xfrm>
            <a:off x="0" y="2653990"/>
            <a:ext cx="11719931" cy="3296866"/>
          </a:xfrm>
        </p:spPr>
        <p:txBody>
          <a:bodyPr>
            <a:normAutofit/>
          </a:bodyPr>
          <a:lstStyle/>
          <a:p>
            <a:pPr algn="ctr"/>
            <a:r>
              <a:rPr lang="en-US" sz="2800" b="1" i="1" dirty="0">
                <a:solidFill>
                  <a:schemeClr val="tx1">
                    <a:alpha val="55000"/>
                  </a:schemeClr>
                </a:solidFill>
                <a:latin typeface="Times New Roman" panose="02020603050405020304" pitchFamily="18" charset="0"/>
                <a:cs typeface="Times New Roman" panose="02020603050405020304" pitchFamily="18" charset="0"/>
              </a:rPr>
              <a:t>By</a:t>
            </a:r>
          </a:p>
          <a:p>
            <a:pPr algn="ctr"/>
            <a:r>
              <a:rPr lang="en-US" b="1" cap="none" dirty="0">
                <a:solidFill>
                  <a:schemeClr val="tx1"/>
                </a:solidFill>
                <a:latin typeface="Times New Roman" panose="02020603050405020304" pitchFamily="18" charset="0"/>
                <a:cs typeface="Times New Roman" panose="02020603050405020304" pitchFamily="18" charset="0"/>
              </a:rPr>
              <a:t>Nourelhuda A. Mohammed</a:t>
            </a:r>
          </a:p>
          <a:p>
            <a:pPr algn="ctr"/>
            <a:r>
              <a:rPr lang="en-US" b="1" cap="none" dirty="0">
                <a:solidFill>
                  <a:schemeClr val="tx1"/>
                </a:solidFill>
                <a:latin typeface="Times New Roman" panose="02020603050405020304" pitchFamily="18" charset="0"/>
                <a:cs typeface="Times New Roman" panose="02020603050405020304" pitchFamily="18" charset="0"/>
              </a:rPr>
              <a:t>Associate professor of physiology</a:t>
            </a:r>
          </a:p>
          <a:p>
            <a:pPr algn="l"/>
            <a:endParaRPr lang="en-US" b="0" i="0" u="none" strike="noStrike" baseline="0" dirty="0">
              <a:solidFill>
                <a:schemeClr val="tx1"/>
              </a:solidFill>
              <a:latin typeface="Times New Roman" panose="02020603050405020304" pitchFamily="18" charset="0"/>
              <a:cs typeface="Times New Roman" panose="02020603050405020304" pitchFamily="18" charset="0"/>
            </a:endParaRPr>
          </a:p>
          <a:p>
            <a:pPr algn="ctr"/>
            <a:r>
              <a:rPr lang="en-US" sz="3600" b="1" i="0" u="none" strike="noStrike" cap="none" baseline="0" dirty="0">
                <a:solidFill>
                  <a:schemeClr val="tx1"/>
                </a:solidFill>
                <a:latin typeface="Times New Roman" panose="02020603050405020304" pitchFamily="18" charset="0"/>
                <a:cs typeface="Times New Roman" panose="02020603050405020304" pitchFamily="18" charset="0"/>
              </a:rPr>
              <a:t> Faculty Of</a:t>
            </a:r>
            <a:r>
              <a:rPr lang="en-US" sz="3600" b="1" i="0" u="none" strike="noStrike" cap="none" dirty="0">
                <a:solidFill>
                  <a:schemeClr val="tx1"/>
                </a:solidFill>
                <a:latin typeface="Times New Roman" panose="02020603050405020304" pitchFamily="18" charset="0"/>
                <a:cs typeface="Times New Roman" panose="02020603050405020304" pitchFamily="18" charset="0"/>
              </a:rPr>
              <a:t> Medicine</a:t>
            </a:r>
            <a:r>
              <a:rPr lang="en-US" sz="3600" b="1" i="0" u="none" strike="noStrike" dirty="0">
                <a:solidFill>
                  <a:schemeClr val="tx1"/>
                </a:solidFill>
                <a:latin typeface="Times New Roman" panose="02020603050405020304" pitchFamily="18" charset="0"/>
                <a:cs typeface="Times New Roman" panose="02020603050405020304" pitchFamily="18" charset="0"/>
              </a:rPr>
              <a:t>, </a:t>
            </a:r>
            <a:r>
              <a:rPr lang="en-US" sz="3600" b="1" i="0" u="none" strike="noStrike" cap="none" dirty="0">
                <a:solidFill>
                  <a:schemeClr val="tx1"/>
                </a:solidFill>
                <a:latin typeface="Times New Roman" panose="02020603050405020304" pitchFamily="18" charset="0"/>
                <a:cs typeface="Times New Roman" panose="02020603050405020304" pitchFamily="18" charset="0"/>
              </a:rPr>
              <a:t>Mutah University</a:t>
            </a:r>
            <a:endParaRPr lang="en-US" sz="3600" b="1" cap="none"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0090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Increase of the O2 uptake</a:t>
            </a:r>
            <a:br>
              <a:rPr lang="en-US" dirty="0"/>
            </a:br>
            <a:endParaRPr lang="en-US" dirty="0"/>
          </a:p>
        </p:txBody>
      </p:sp>
      <p:sp>
        <p:nvSpPr>
          <p:cNvPr id="3" name="Content Placeholder 2"/>
          <p:cNvSpPr>
            <a:spLocks noGrp="1"/>
          </p:cNvSpPr>
          <p:nvPr>
            <p:ph idx="1"/>
          </p:nvPr>
        </p:nvSpPr>
        <p:spPr/>
        <p:txBody>
          <a:bodyPr/>
          <a:lstStyle/>
          <a:p>
            <a:r>
              <a:rPr lang="en-US" dirty="0"/>
              <a:t>In active muscles, the </a:t>
            </a:r>
            <a:r>
              <a:rPr lang="en-US" b="1" dirty="0">
                <a:solidFill>
                  <a:schemeClr val="accent2">
                    <a:lumMod val="60000"/>
                    <a:lumOff val="40000"/>
                  </a:schemeClr>
                </a:solidFill>
              </a:rPr>
              <a:t>O2 consumption </a:t>
            </a:r>
            <a:r>
              <a:rPr lang="en-US" dirty="0"/>
              <a:t>may increase 60-100-fold as a result of the following effects:</a:t>
            </a:r>
          </a:p>
          <a:p>
            <a:r>
              <a:rPr lang="en-US" dirty="0"/>
              <a:t>a-The marked increase in the muscle blood flow .</a:t>
            </a:r>
          </a:p>
          <a:p>
            <a:r>
              <a:rPr lang="en-US" dirty="0"/>
              <a:t>b-More unloading of O2 from oxy-</a:t>
            </a:r>
            <a:r>
              <a:rPr lang="en-US" dirty="0" err="1"/>
              <a:t>Hb</a:t>
            </a:r>
            <a:r>
              <a:rPr lang="en-US" dirty="0"/>
              <a:t>: This is helped by the local increase of CO2, H+ and temperature, as well as by the increase in</a:t>
            </a:r>
            <a:r>
              <a:rPr lang="en-US" u="sng" dirty="0"/>
              <a:t> 2,3 DPG</a:t>
            </a:r>
            <a:r>
              <a:rPr lang="en-US" dirty="0"/>
              <a:t>(=2.3diphosphoglycerate). All these factors decrease the </a:t>
            </a:r>
            <a:r>
              <a:rPr lang="en-US" dirty="0" err="1"/>
              <a:t>Hb</a:t>
            </a:r>
            <a:r>
              <a:rPr lang="en-US" dirty="0"/>
              <a:t> affinity to O2&amp; shift the O2 dissociation curve to</a:t>
            </a:r>
            <a:r>
              <a:rPr lang="en-US" u="sng" dirty="0"/>
              <a:t> the righ</a:t>
            </a:r>
            <a:r>
              <a:rPr lang="en-US" dirty="0"/>
              <a:t>t .</a:t>
            </a:r>
          </a:p>
          <a:p>
            <a:r>
              <a:rPr lang="en-US" dirty="0"/>
              <a:t>c-The greater O2 extraction from the blood: This is facilitated by the slow blood flow, and it results in rise of the </a:t>
            </a:r>
            <a:r>
              <a:rPr lang="en-US" dirty="0" err="1"/>
              <a:t>arterio</a:t>
            </a:r>
            <a:r>
              <a:rPr lang="en-US" dirty="0"/>
              <a:t>-venous O2 difference 3 times (from 5 to 15 ml%). </a:t>
            </a:r>
          </a:p>
          <a:p>
            <a:r>
              <a:rPr lang="en-US" dirty="0"/>
              <a:t>CO2 transport out of active muscles is also facilitated</a:t>
            </a:r>
          </a:p>
          <a:p>
            <a:endParaRPr lang="en-US" dirty="0"/>
          </a:p>
        </p:txBody>
      </p:sp>
    </p:spTree>
    <p:extLst>
      <p:ext uri="{BB962C8B-B14F-4D97-AF65-F5344CB8AC3E}">
        <p14:creationId xmlns:p14="http://schemas.microsoft.com/office/powerpoint/2010/main" val="1523787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ABB6-D172-44A0-B4C6-183CC809B4D4}"/>
              </a:ext>
            </a:extLst>
          </p:cNvPr>
          <p:cNvSpPr>
            <a:spLocks noGrp="1"/>
          </p:cNvSpPr>
          <p:nvPr>
            <p:ph type="title"/>
          </p:nvPr>
        </p:nvSpPr>
        <p:spPr>
          <a:xfrm>
            <a:off x="448056" y="388800"/>
            <a:ext cx="11301984" cy="272382"/>
          </a:xfrm>
        </p:spPr>
        <p:txBody>
          <a:bodyPr>
            <a:normAutofit fontScale="90000"/>
          </a:bodyPr>
          <a:lstStyle/>
          <a:p>
            <a:r>
              <a:rPr lang="ar-EG" dirty="0"/>
              <a:t> </a:t>
            </a:r>
            <a:endParaRPr lang="en-US" dirty="0"/>
          </a:p>
        </p:txBody>
      </p:sp>
      <p:pic>
        <p:nvPicPr>
          <p:cNvPr id="7" name="Content Placeholder 6">
            <a:extLst>
              <a:ext uri="{FF2B5EF4-FFF2-40B4-BE49-F238E27FC236}">
                <a16:creationId xmlns:a16="http://schemas.microsoft.com/office/drawing/2014/main" id="{C18761E1-C6D4-4122-BEE4-D318451021B4}"/>
              </a:ext>
            </a:extLst>
          </p:cNvPr>
          <p:cNvPicPr>
            <a:picLocks noGrp="1" noChangeAspect="1"/>
          </p:cNvPicPr>
          <p:nvPr>
            <p:ph idx="1"/>
          </p:nvPr>
        </p:nvPicPr>
        <p:blipFill>
          <a:blip r:embed="rId2"/>
          <a:stretch>
            <a:fillRect/>
          </a:stretch>
        </p:blipFill>
        <p:spPr>
          <a:xfrm>
            <a:off x="689317" y="886266"/>
            <a:ext cx="10508566" cy="5582934"/>
          </a:xfrm>
        </p:spPr>
      </p:pic>
    </p:spTree>
    <p:extLst>
      <p:ext uri="{BB962C8B-B14F-4D97-AF65-F5344CB8AC3E}">
        <p14:creationId xmlns:p14="http://schemas.microsoft.com/office/powerpoint/2010/main" val="1091123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A81ED-96DA-4E14-AD4C-A5F69B3D8E0C}"/>
              </a:ext>
            </a:extLst>
          </p:cNvPr>
          <p:cNvSpPr>
            <a:spLocks noGrp="1"/>
          </p:cNvSpPr>
          <p:nvPr>
            <p:ph type="title"/>
          </p:nvPr>
        </p:nvSpPr>
        <p:spPr>
          <a:xfrm>
            <a:off x="448056" y="388800"/>
            <a:ext cx="11301984" cy="258314"/>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F8DF8A4A-783A-4A65-9A3F-64B0076529D7}"/>
              </a:ext>
            </a:extLst>
          </p:cNvPr>
          <p:cNvPicPr>
            <a:picLocks noGrp="1" noChangeAspect="1"/>
          </p:cNvPicPr>
          <p:nvPr>
            <p:ph idx="1"/>
          </p:nvPr>
        </p:nvPicPr>
        <p:blipFill>
          <a:blip r:embed="rId2"/>
          <a:stretch>
            <a:fillRect/>
          </a:stretch>
        </p:blipFill>
        <p:spPr>
          <a:xfrm>
            <a:off x="211015" y="388800"/>
            <a:ext cx="10888394" cy="6223016"/>
          </a:xfrm>
        </p:spPr>
      </p:pic>
    </p:spTree>
    <p:extLst>
      <p:ext uri="{BB962C8B-B14F-4D97-AF65-F5344CB8AC3E}">
        <p14:creationId xmlns:p14="http://schemas.microsoft.com/office/powerpoint/2010/main" val="851422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768D0-EAB6-42C8-8E7D-2C805DAC1423}"/>
              </a:ext>
            </a:extLst>
          </p:cNvPr>
          <p:cNvSpPr>
            <a:spLocks noGrp="1"/>
          </p:cNvSpPr>
          <p:nvPr>
            <p:ph type="title"/>
          </p:nvPr>
        </p:nvSpPr>
        <p:spPr>
          <a:xfrm>
            <a:off x="448056" y="388800"/>
            <a:ext cx="11301984" cy="31458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1BF2681-BCF9-4C92-B1EC-CCF2588EEF49}"/>
              </a:ext>
            </a:extLst>
          </p:cNvPr>
          <p:cNvSpPr>
            <a:spLocks noGrp="1"/>
          </p:cNvSpPr>
          <p:nvPr>
            <p:ph idx="1"/>
          </p:nvPr>
        </p:nvSpPr>
        <p:spPr>
          <a:xfrm>
            <a:off x="169515" y="872410"/>
            <a:ext cx="11859065" cy="5824023"/>
          </a:xfrm>
        </p:spPr>
        <p:txBody>
          <a:bodyPr>
            <a:normAutofit/>
          </a:bodyPr>
          <a:lstStyle/>
          <a:p>
            <a:pPr marL="1944" indent="0" algn="l">
              <a:buNone/>
            </a:pPr>
            <a:r>
              <a:rPr lang="en-US" sz="2800" b="1" i="0" u="none" strike="noStrike" baseline="0" dirty="0">
                <a:solidFill>
                  <a:schemeClr val="accent2">
                    <a:lumMod val="75000"/>
                    <a:alpha val="55000"/>
                  </a:schemeClr>
                </a:solidFill>
                <a:latin typeface="Slimbach-Bold"/>
              </a:rPr>
              <a:t>Active hyperemia </a:t>
            </a:r>
            <a:r>
              <a:rPr lang="en-US" sz="2800" b="0" i="0" u="none" strike="noStrike" baseline="0" dirty="0">
                <a:solidFill>
                  <a:schemeClr val="tx1">
                    <a:alpha val="55000"/>
                  </a:schemeClr>
                </a:solidFill>
                <a:latin typeface="Slimbach-Book"/>
              </a:rPr>
              <a:t>illustrates the concept that blood flow to an organ is proportional to its metabolic activity. If metabolic activity in skeletal muscle increases as a result of</a:t>
            </a:r>
            <a:r>
              <a:rPr lang="en-US" sz="2800" dirty="0">
                <a:solidFill>
                  <a:schemeClr val="tx1">
                    <a:alpha val="55000"/>
                  </a:schemeClr>
                </a:solidFill>
                <a:latin typeface="Slimbach-Book"/>
              </a:rPr>
              <a:t> </a:t>
            </a:r>
            <a:r>
              <a:rPr lang="en-US" sz="2800" b="0" i="0" u="none" strike="noStrike" baseline="0" dirty="0">
                <a:solidFill>
                  <a:schemeClr val="tx1">
                    <a:alpha val="55000"/>
                  </a:schemeClr>
                </a:solidFill>
                <a:latin typeface="Slimbach-Book"/>
              </a:rPr>
              <a:t>exercise, then blood flow to the muscle will increase</a:t>
            </a:r>
          </a:p>
          <a:p>
            <a:pPr marL="1944" indent="0" algn="l">
              <a:buNone/>
            </a:pPr>
            <a:r>
              <a:rPr lang="en-US" sz="2800" b="0" i="0" u="none" strike="noStrike" baseline="0" dirty="0">
                <a:solidFill>
                  <a:schemeClr val="tx1">
                    <a:alpha val="55000"/>
                  </a:schemeClr>
                </a:solidFill>
                <a:latin typeface="Slimbach-Book"/>
              </a:rPr>
              <a:t>proportionately to meet the increased metabolic demand.</a:t>
            </a:r>
          </a:p>
          <a:p>
            <a:pPr marL="1944" indent="0" algn="l">
              <a:buNone/>
            </a:pPr>
            <a:r>
              <a:rPr lang="en-US" sz="2800" b="1" i="0" u="none" strike="noStrike" baseline="0" dirty="0">
                <a:solidFill>
                  <a:schemeClr val="accent2">
                    <a:lumMod val="75000"/>
                  </a:schemeClr>
                </a:solidFill>
                <a:latin typeface="Slimbach-Bold"/>
              </a:rPr>
              <a:t>Reactive hyperemia </a:t>
            </a:r>
            <a:r>
              <a:rPr lang="en-US" sz="2800" b="0" i="0" u="none" strike="noStrike" baseline="0" dirty="0">
                <a:latin typeface="Slimbach-Book"/>
              </a:rPr>
              <a:t>is an increase in blood flow </a:t>
            </a:r>
            <a:r>
              <a:rPr lang="en-US" sz="2800" b="0" i="1" u="none" strike="noStrike" baseline="0" dirty="0">
                <a:latin typeface="Slimbach-BookItalic"/>
              </a:rPr>
              <a:t>in response </a:t>
            </a:r>
            <a:r>
              <a:rPr lang="en-US" sz="2800" b="0" i="0" u="none" strike="noStrike" baseline="0" dirty="0">
                <a:latin typeface="Slimbach-Book"/>
              </a:rPr>
              <a:t>to or </a:t>
            </a:r>
            <a:r>
              <a:rPr lang="en-US" sz="2800" b="0" i="1" u="none" strike="noStrike" baseline="0" dirty="0">
                <a:latin typeface="Slimbach-BookItalic"/>
              </a:rPr>
              <a:t>reacting </a:t>
            </a:r>
            <a:r>
              <a:rPr lang="en-US" sz="2800" b="0" i="0" u="none" strike="noStrike" baseline="0" dirty="0">
                <a:latin typeface="Slimbach-Book"/>
              </a:rPr>
              <a:t>to a prior period of decreased blood flow. For example, reactive hyperemia is the increase in blood flow to an organ that occurs following a period of arterial occlusion. During the occlusion, an O2 debt is accumulated. The longer the period of occlusion, the greater the O2 debt and the greater the subsequent increase in blood flow</a:t>
            </a:r>
          </a:p>
        </p:txBody>
      </p:sp>
    </p:spTree>
    <p:extLst>
      <p:ext uri="{BB962C8B-B14F-4D97-AF65-F5344CB8AC3E}">
        <p14:creationId xmlns:p14="http://schemas.microsoft.com/office/powerpoint/2010/main" val="1051848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A93A1-5AE5-432A-AB21-5B37AAF1A0C8}"/>
              </a:ext>
            </a:extLst>
          </p:cNvPr>
          <p:cNvSpPr>
            <a:spLocks noGrp="1"/>
          </p:cNvSpPr>
          <p:nvPr>
            <p:ph type="title"/>
          </p:nvPr>
        </p:nvSpPr>
        <p:spPr>
          <a:xfrm>
            <a:off x="448056" y="388800"/>
            <a:ext cx="11301984" cy="300517"/>
          </a:xfrm>
        </p:spPr>
        <p:txBody>
          <a:bodyPr>
            <a:normAutofit fontScale="90000"/>
          </a:bodyPr>
          <a:lstStyle/>
          <a:p>
            <a:endParaRPr lang="en-US" dirty="0"/>
          </a:p>
        </p:txBody>
      </p:sp>
      <p:pic>
        <p:nvPicPr>
          <p:cNvPr id="8" name="Content Placeholder 7">
            <a:extLst>
              <a:ext uri="{FF2B5EF4-FFF2-40B4-BE49-F238E27FC236}">
                <a16:creationId xmlns:a16="http://schemas.microsoft.com/office/drawing/2014/main" id="{87AD581D-CAC5-4D58-B5CB-1155B5F39007}"/>
              </a:ext>
            </a:extLst>
          </p:cNvPr>
          <p:cNvPicPr>
            <a:picLocks noGrp="1" noChangeAspect="1"/>
          </p:cNvPicPr>
          <p:nvPr>
            <p:ph idx="1"/>
          </p:nvPr>
        </p:nvPicPr>
        <p:blipFill>
          <a:blip r:embed="rId2"/>
          <a:stretch>
            <a:fillRect/>
          </a:stretch>
        </p:blipFill>
        <p:spPr>
          <a:xfrm>
            <a:off x="448056" y="866463"/>
            <a:ext cx="10693556" cy="5602737"/>
          </a:xfrm>
          <a:prstGeom prst="rect">
            <a:avLst/>
          </a:prstGeom>
        </p:spPr>
      </p:pic>
    </p:spTree>
    <p:extLst>
      <p:ext uri="{BB962C8B-B14F-4D97-AF65-F5344CB8AC3E}">
        <p14:creationId xmlns:p14="http://schemas.microsoft.com/office/powerpoint/2010/main" val="2455511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05856"/>
          </a:xfrm>
        </p:spPr>
        <p:txBody>
          <a:bodyPr>
            <a:normAutofit/>
          </a:bodyPr>
          <a:lstStyle/>
          <a:p>
            <a:pPr algn="ct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69795" y="992460"/>
            <a:ext cx="10694019" cy="4876634"/>
          </a:xfrm>
        </p:spPr>
        <p:txBody>
          <a:bodyPr>
            <a:normAutofit/>
          </a:bodyPr>
          <a:lstStyle/>
          <a:p>
            <a:pPr algn="ctr"/>
            <a:r>
              <a:rPr lang="en-US" sz="3600" dirty="0">
                <a:latin typeface="Times New Roman" panose="02020603050405020304" pitchFamily="18" charset="0"/>
                <a:cs typeface="Times New Roman" panose="02020603050405020304" pitchFamily="18" charset="0"/>
              </a:rPr>
              <a:t>Introduction</a:t>
            </a:r>
            <a:endParaRPr lang="ar-JO" sz="3600" dirty="0">
              <a:latin typeface="Times New Roman" panose="02020603050405020304" pitchFamily="18" charset="0"/>
              <a:cs typeface="Times New Roman" panose="02020603050405020304" pitchFamily="18" charset="0"/>
            </a:endParaRPr>
          </a:p>
          <a:p>
            <a:pPr algn="just"/>
            <a:endParaRPr lang="en-US" dirty="0">
              <a:cs typeface="+mj-cs"/>
            </a:endParaRPr>
          </a:p>
          <a:p>
            <a:pPr algn="just"/>
            <a:r>
              <a:rPr lang="en-US" dirty="0">
                <a:cs typeface="+mj-cs"/>
              </a:rPr>
              <a:t>An adequate O2 supply is essential for performance of muscular exercise.</a:t>
            </a:r>
            <a:endParaRPr lang="ar-JO" dirty="0">
              <a:cs typeface="+mj-cs"/>
            </a:endParaRPr>
          </a:p>
          <a:p>
            <a:pPr algn="just"/>
            <a:r>
              <a:rPr lang="en-US" dirty="0">
                <a:cs typeface="+mj-cs"/>
              </a:rPr>
              <a:t>This is achieved through alterations in both the </a:t>
            </a:r>
            <a:r>
              <a:rPr lang="en-US" b="1" dirty="0">
                <a:solidFill>
                  <a:schemeClr val="accent2">
                    <a:lumMod val="60000"/>
                    <a:lumOff val="40000"/>
                  </a:schemeClr>
                </a:solidFill>
                <a:cs typeface="+mj-cs"/>
              </a:rPr>
              <a:t>circulatory </a:t>
            </a:r>
            <a:r>
              <a:rPr lang="en-US" dirty="0">
                <a:cs typeface="+mj-cs"/>
              </a:rPr>
              <a:t>and </a:t>
            </a:r>
            <a:r>
              <a:rPr lang="en-US" b="1" dirty="0">
                <a:solidFill>
                  <a:schemeClr val="accent2">
                    <a:lumMod val="60000"/>
                    <a:lumOff val="40000"/>
                  </a:schemeClr>
                </a:solidFill>
                <a:cs typeface="+mj-cs"/>
              </a:rPr>
              <a:t>respiratory</a:t>
            </a:r>
            <a:r>
              <a:rPr lang="en-US" dirty="0">
                <a:cs typeface="+mj-cs"/>
              </a:rPr>
              <a:t> systems. </a:t>
            </a:r>
            <a:endParaRPr lang="ar-JO" dirty="0">
              <a:cs typeface="+mj-cs"/>
            </a:endParaRPr>
          </a:p>
          <a:p>
            <a:pPr algn="just"/>
            <a:r>
              <a:rPr lang="en-US" dirty="0">
                <a:cs typeface="+mj-cs"/>
              </a:rPr>
              <a:t>The resting O2 consumption (</a:t>
            </a:r>
            <a:r>
              <a:rPr lang="en-US" b="1" dirty="0">
                <a:solidFill>
                  <a:schemeClr val="accent2">
                    <a:lumMod val="60000"/>
                    <a:lumOff val="40000"/>
                  </a:schemeClr>
                </a:solidFill>
                <a:cs typeface="+mj-cs"/>
              </a:rPr>
              <a:t>250 ml/min</a:t>
            </a:r>
            <a:r>
              <a:rPr lang="en-US" dirty="0">
                <a:cs typeface="+mj-cs"/>
              </a:rPr>
              <a:t>) is markedly increased during exercise .</a:t>
            </a:r>
          </a:p>
          <a:p>
            <a:pPr algn="just"/>
            <a:r>
              <a:rPr lang="en-US" dirty="0">
                <a:cs typeface="+mj-cs"/>
              </a:rPr>
              <a:t>The circulatory adjustments during exercise </a:t>
            </a:r>
            <a:r>
              <a:rPr lang="en-US" b="1" u="sng" dirty="0">
                <a:solidFill>
                  <a:schemeClr val="accent2">
                    <a:lumMod val="60000"/>
                    <a:lumOff val="40000"/>
                  </a:schemeClr>
                </a:solidFill>
                <a:cs typeface="+mj-cs"/>
              </a:rPr>
              <a:t>aim to increase the</a:t>
            </a:r>
            <a:r>
              <a:rPr lang="en-US" b="1" dirty="0">
                <a:solidFill>
                  <a:schemeClr val="accent2">
                    <a:lumMod val="60000"/>
                    <a:lumOff val="40000"/>
                  </a:schemeClr>
                </a:solidFill>
                <a:cs typeface="+mj-cs"/>
              </a:rPr>
              <a:t> </a:t>
            </a:r>
            <a:r>
              <a:rPr lang="en-US" b="1" u="sng" dirty="0">
                <a:solidFill>
                  <a:schemeClr val="accent2">
                    <a:lumMod val="60000"/>
                    <a:lumOff val="40000"/>
                  </a:schemeClr>
                </a:solidFill>
                <a:cs typeface="+mj-cs"/>
              </a:rPr>
              <a:t>muscular blood flow</a:t>
            </a:r>
            <a:r>
              <a:rPr lang="en-US" dirty="0">
                <a:cs typeface="+mj-cs"/>
              </a:rPr>
              <a:t>. </a:t>
            </a:r>
          </a:p>
          <a:p>
            <a:pPr algn="just"/>
            <a:r>
              <a:rPr lang="en-US" dirty="0">
                <a:cs typeface="+mj-cs"/>
              </a:rPr>
              <a:t>This may increase from the resting level (</a:t>
            </a:r>
            <a:r>
              <a:rPr lang="en-US" b="1" dirty="0">
                <a:solidFill>
                  <a:schemeClr val="accent2">
                    <a:lumMod val="60000"/>
                    <a:lumOff val="40000"/>
                  </a:schemeClr>
                </a:solidFill>
                <a:cs typeface="+mj-cs"/>
              </a:rPr>
              <a:t>2-4 ml/100gm /min</a:t>
            </a:r>
            <a:r>
              <a:rPr lang="en-US" dirty="0">
                <a:cs typeface="+mj-cs"/>
              </a:rPr>
              <a:t>) up to </a:t>
            </a:r>
            <a:r>
              <a:rPr lang="en-US" b="1" dirty="0">
                <a:solidFill>
                  <a:schemeClr val="accent2">
                    <a:lumMod val="60000"/>
                    <a:lumOff val="40000"/>
                  </a:schemeClr>
                </a:solidFill>
                <a:cs typeface="+mj-cs"/>
              </a:rPr>
              <a:t>30-fold</a:t>
            </a:r>
            <a:r>
              <a:rPr lang="en-US" dirty="0">
                <a:cs typeface="+mj-cs"/>
              </a:rPr>
              <a:t> and it occurs mainly in the periods between muscle contractions (during which the blood vessels are not compressed). </a:t>
            </a:r>
          </a:p>
          <a:p>
            <a:pPr algn="just"/>
            <a:r>
              <a:rPr lang="en-US" dirty="0">
                <a:cs typeface="+mj-cs"/>
              </a:rPr>
              <a:t>The muscular blood flow increases as a result of both </a:t>
            </a:r>
            <a:r>
              <a:rPr lang="en-US" b="1" dirty="0">
                <a:solidFill>
                  <a:schemeClr val="accent2">
                    <a:lumMod val="60000"/>
                    <a:lumOff val="40000"/>
                  </a:schemeClr>
                </a:solidFill>
                <a:cs typeface="+mj-cs"/>
              </a:rPr>
              <a:t>systemic circulatory changes </a:t>
            </a:r>
            <a:r>
              <a:rPr lang="en-US" dirty="0">
                <a:cs typeface="+mj-cs"/>
              </a:rPr>
              <a:t>as well as </a:t>
            </a:r>
            <a:r>
              <a:rPr lang="en-US" b="1" dirty="0">
                <a:solidFill>
                  <a:schemeClr val="accent2">
                    <a:lumMod val="60000"/>
                    <a:lumOff val="40000"/>
                  </a:schemeClr>
                </a:solidFill>
                <a:cs typeface="+mj-cs"/>
              </a:rPr>
              <a:t>local changes in the active muscles</a:t>
            </a:r>
          </a:p>
          <a:p>
            <a:pPr algn="ctr"/>
            <a:endParaRPr lang="en-US" sz="3600" dirty="0"/>
          </a:p>
        </p:txBody>
      </p:sp>
    </p:spTree>
    <p:extLst>
      <p:ext uri="{BB962C8B-B14F-4D97-AF65-F5344CB8AC3E}">
        <p14:creationId xmlns:p14="http://schemas.microsoft.com/office/powerpoint/2010/main" val="357444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05856"/>
          </a:xfrm>
        </p:spPr>
        <p:txBody>
          <a:bodyPr>
            <a:normAutofit/>
          </a:bodyPr>
          <a:lstStyle/>
          <a:p>
            <a:pPr algn="ctr"/>
            <a:r>
              <a:rPr lang="en-US" sz="3600" b="1" dirty="0">
                <a:solidFill>
                  <a:schemeClr val="accent2">
                    <a:lumMod val="60000"/>
                    <a:lumOff val="40000"/>
                  </a:schemeClr>
                </a:solidFill>
                <a:latin typeface="Times New Roman" panose="02020603050405020304" pitchFamily="18" charset="0"/>
                <a:cs typeface="Times New Roman" panose="02020603050405020304" pitchFamily="18" charset="0"/>
              </a:rPr>
              <a:t>A- Systemic circulatory changes</a:t>
            </a:r>
          </a:p>
        </p:txBody>
      </p:sp>
      <p:sp>
        <p:nvSpPr>
          <p:cNvPr id="3" name="Content Placeholder 2"/>
          <p:cNvSpPr>
            <a:spLocks noGrp="1"/>
          </p:cNvSpPr>
          <p:nvPr>
            <p:ph idx="1"/>
          </p:nvPr>
        </p:nvSpPr>
        <p:spPr>
          <a:xfrm>
            <a:off x="189571" y="992460"/>
            <a:ext cx="11719931" cy="5352584"/>
          </a:xfrm>
        </p:spPr>
        <p:txBody>
          <a:bodyPr>
            <a:normAutofit fontScale="55000" lnSpcReduction="20000"/>
          </a:bodyPr>
          <a:lstStyle/>
          <a:p>
            <a:pPr algn="ctr"/>
            <a:endParaRPr lang="en-US" sz="2800" b="1" dirty="0">
              <a:latin typeface="Times New Roman" panose="02020603050405020304" pitchFamily="18" charset="0"/>
              <a:cs typeface="Times New Roman" panose="02020603050405020304" pitchFamily="18" charset="0"/>
            </a:endParaRPr>
          </a:p>
          <a:p>
            <a:pPr algn="ctr"/>
            <a:r>
              <a:rPr lang="en-US" sz="3800" b="1" dirty="0">
                <a:solidFill>
                  <a:schemeClr val="accent2">
                    <a:lumMod val="60000"/>
                    <a:lumOff val="40000"/>
                  </a:schemeClr>
                </a:solidFill>
                <a:latin typeface="Times New Roman" panose="02020603050405020304" pitchFamily="18" charset="0"/>
                <a:cs typeface="Times New Roman" panose="02020603050405020304" pitchFamily="18" charset="0"/>
              </a:rPr>
              <a:t>(1) Increase of the cardiac output</a:t>
            </a:r>
          </a:p>
          <a:p>
            <a:pPr algn="ctr"/>
            <a:endParaRPr lang="en-US" sz="2800" b="1" dirty="0">
              <a:latin typeface="Times New Roman" panose="02020603050405020304" pitchFamily="18" charset="0"/>
              <a:cs typeface="Times New Roman" panose="02020603050405020304" pitchFamily="18" charset="0"/>
            </a:endParaRPr>
          </a:p>
          <a:p>
            <a:pPr>
              <a:lnSpc>
                <a:spcPct val="120000"/>
              </a:lnSpc>
            </a:pPr>
            <a:r>
              <a:rPr lang="en-US" sz="2900" dirty="0">
                <a:latin typeface="Times New Roman" panose="02020603050405020304" pitchFamily="18" charset="0"/>
                <a:cs typeface="Times New Roman" panose="02020603050405020304" pitchFamily="18" charset="0"/>
              </a:rPr>
              <a:t>The CO markedly increases (</a:t>
            </a:r>
            <a:r>
              <a:rPr lang="en-US" sz="2900" b="1" dirty="0">
                <a:solidFill>
                  <a:schemeClr val="accent2">
                    <a:lumMod val="60000"/>
                    <a:lumOff val="40000"/>
                  </a:schemeClr>
                </a:solidFill>
                <a:latin typeface="Times New Roman" panose="02020603050405020304" pitchFamily="18" charset="0"/>
                <a:cs typeface="Times New Roman" panose="02020603050405020304" pitchFamily="18" charset="0"/>
              </a:rPr>
              <a:t>up to 35 liters/minute</a:t>
            </a:r>
            <a:r>
              <a:rPr lang="en-US" sz="2900" dirty="0">
                <a:latin typeface="Times New Roman" panose="02020603050405020304" pitchFamily="18" charset="0"/>
                <a:cs typeface="Times New Roman" panose="02020603050405020304" pitchFamily="18" charset="0"/>
              </a:rPr>
              <a:t>) due to an increase in both the </a:t>
            </a:r>
            <a:r>
              <a:rPr lang="en-US" sz="2900" b="1" dirty="0">
                <a:solidFill>
                  <a:schemeClr val="accent2">
                    <a:lumMod val="60000"/>
                    <a:lumOff val="40000"/>
                  </a:schemeClr>
                </a:solidFill>
                <a:latin typeface="Times New Roman" panose="02020603050405020304" pitchFamily="18" charset="0"/>
                <a:cs typeface="Times New Roman" panose="02020603050405020304" pitchFamily="18" charset="0"/>
              </a:rPr>
              <a:t>heart rate </a:t>
            </a:r>
            <a:r>
              <a:rPr lang="en-US" sz="2900" dirty="0">
                <a:latin typeface="Times New Roman" panose="02020603050405020304" pitchFamily="18" charset="0"/>
                <a:cs typeface="Times New Roman" panose="02020603050405020304" pitchFamily="18" charset="0"/>
              </a:rPr>
              <a:t>and </a:t>
            </a:r>
            <a:r>
              <a:rPr lang="en-US" sz="2900" b="1" dirty="0">
                <a:solidFill>
                  <a:schemeClr val="accent2">
                    <a:lumMod val="60000"/>
                    <a:lumOff val="40000"/>
                  </a:schemeClr>
                </a:solidFill>
                <a:latin typeface="Times New Roman" panose="02020603050405020304" pitchFamily="18" charset="0"/>
                <a:cs typeface="Times New Roman" panose="02020603050405020304" pitchFamily="18" charset="0"/>
              </a:rPr>
              <a:t>stroke volume</a:t>
            </a:r>
            <a:r>
              <a:rPr lang="en-US" sz="2900" dirty="0">
                <a:latin typeface="Times New Roman" panose="02020603050405020304" pitchFamily="18" charset="0"/>
                <a:cs typeface="Times New Roman" panose="02020603050405020304" pitchFamily="18" charset="0"/>
              </a:rPr>
              <a:t>, and the magnitude of its increase is </a:t>
            </a:r>
            <a:r>
              <a:rPr lang="en-US" sz="2900" b="1" dirty="0">
                <a:solidFill>
                  <a:schemeClr val="accent2">
                    <a:lumMod val="60000"/>
                    <a:lumOff val="40000"/>
                  </a:schemeClr>
                </a:solidFill>
                <a:latin typeface="Times New Roman" panose="02020603050405020304" pitchFamily="18" charset="0"/>
                <a:cs typeface="Times New Roman" panose="02020603050405020304" pitchFamily="18" charset="0"/>
              </a:rPr>
              <a:t>proportional</a:t>
            </a:r>
            <a:r>
              <a:rPr lang="en-US" sz="2900" dirty="0">
                <a:latin typeface="Times New Roman" panose="02020603050405020304" pitchFamily="18" charset="0"/>
                <a:cs typeface="Times New Roman" panose="02020603050405020304" pitchFamily="18" charset="0"/>
              </a:rPr>
              <a:t> to the increase in </a:t>
            </a:r>
            <a:r>
              <a:rPr lang="en-US" sz="2900" b="1" dirty="0">
                <a:solidFill>
                  <a:schemeClr val="accent2">
                    <a:lumMod val="60000"/>
                    <a:lumOff val="40000"/>
                  </a:schemeClr>
                </a:solidFill>
                <a:latin typeface="Times New Roman" panose="02020603050405020304" pitchFamily="18" charset="0"/>
                <a:cs typeface="Times New Roman" panose="02020603050405020304" pitchFamily="18" charset="0"/>
              </a:rPr>
              <a:t>O2 consumption</a:t>
            </a:r>
            <a:r>
              <a:rPr lang="en-US" sz="2900" dirty="0">
                <a:latin typeface="Times New Roman" panose="02020603050405020304" pitchFamily="18" charset="0"/>
                <a:cs typeface="Times New Roman" panose="02020603050405020304" pitchFamily="18" charset="0"/>
              </a:rPr>
              <a:t>.</a:t>
            </a:r>
          </a:p>
          <a:p>
            <a:pPr>
              <a:lnSpc>
                <a:spcPct val="120000"/>
              </a:lnSpc>
            </a:pPr>
            <a:r>
              <a:rPr lang="en-US" sz="4400" b="1" dirty="0">
                <a:latin typeface="Times New Roman" panose="02020603050405020304" pitchFamily="18" charset="0"/>
                <a:cs typeface="Times New Roman" panose="02020603050405020304" pitchFamily="18" charset="0"/>
              </a:rPr>
              <a:t>(a)The heart rate </a:t>
            </a:r>
            <a:endParaRPr lang="en-US" sz="2900" dirty="0">
              <a:latin typeface="Times New Roman" panose="02020603050405020304" pitchFamily="18" charset="0"/>
              <a:cs typeface="Times New Roman" panose="02020603050405020304" pitchFamily="18" charset="0"/>
            </a:endParaRPr>
          </a:p>
          <a:p>
            <a:pPr>
              <a:lnSpc>
                <a:spcPct val="120000"/>
              </a:lnSpc>
            </a:pPr>
            <a:r>
              <a:rPr lang="en-US" sz="2900" dirty="0">
                <a:latin typeface="Times New Roman" panose="02020603050405020304" pitchFamily="18" charset="0"/>
                <a:cs typeface="Times New Roman" panose="02020603050405020304" pitchFamily="18" charset="0"/>
              </a:rPr>
              <a:t>This increases up to </a:t>
            </a:r>
            <a:r>
              <a:rPr lang="en-US" sz="2900" b="1" dirty="0">
                <a:solidFill>
                  <a:schemeClr val="accent2">
                    <a:lumMod val="60000"/>
                    <a:lumOff val="40000"/>
                  </a:schemeClr>
                </a:solidFill>
                <a:latin typeface="Times New Roman" panose="02020603050405020304" pitchFamily="18" charset="0"/>
                <a:cs typeface="Times New Roman" panose="02020603050405020304" pitchFamily="18" charset="0"/>
              </a:rPr>
              <a:t>180-200 beats/minute </a:t>
            </a:r>
            <a:r>
              <a:rPr lang="en-US" sz="2900" dirty="0">
                <a:latin typeface="Times New Roman" panose="02020603050405020304" pitchFamily="18" charset="0"/>
                <a:cs typeface="Times New Roman" panose="02020603050405020304" pitchFamily="18" charset="0"/>
              </a:rPr>
              <a:t>as a result of :</a:t>
            </a:r>
          </a:p>
          <a:p>
            <a:pPr>
              <a:lnSpc>
                <a:spcPct val="120000"/>
              </a:lnSpc>
            </a:pPr>
            <a:r>
              <a:rPr lang="en-US" sz="2900" dirty="0">
                <a:latin typeface="Times New Roman" panose="02020603050405020304" pitchFamily="18" charset="0"/>
                <a:cs typeface="Times New Roman" panose="02020603050405020304" pitchFamily="18" charset="0"/>
              </a:rPr>
              <a:t>-</a:t>
            </a:r>
            <a:r>
              <a:rPr lang="en-US" sz="2900" b="1" dirty="0">
                <a:latin typeface="Times New Roman" panose="02020603050405020304" pitchFamily="18" charset="0"/>
                <a:cs typeface="Times New Roman" panose="02020603050405020304" pitchFamily="18" charset="0"/>
              </a:rPr>
              <a:t>Psychic stimuli </a:t>
            </a:r>
            <a:r>
              <a:rPr lang="en-US" sz="2900" dirty="0">
                <a:latin typeface="Times New Roman" panose="02020603050405020304" pitchFamily="18" charset="0"/>
                <a:cs typeface="Times New Roman" panose="02020603050405020304" pitchFamily="18" charset="0"/>
              </a:rPr>
              <a:t>initiated in the cerebral cortex. These increase the heart rate before starting the exercise by </a:t>
            </a:r>
            <a:r>
              <a:rPr lang="en-US" sz="2900" b="1" dirty="0">
                <a:solidFill>
                  <a:schemeClr val="accent2">
                    <a:lumMod val="60000"/>
                    <a:lumOff val="40000"/>
                  </a:schemeClr>
                </a:solidFill>
                <a:latin typeface="Times New Roman" panose="02020603050405020304" pitchFamily="18" charset="0"/>
                <a:cs typeface="Times New Roman" panose="02020603050405020304" pitchFamily="18" charset="0"/>
              </a:rPr>
              <a:t>decreasing the vagal tone </a:t>
            </a:r>
            <a:r>
              <a:rPr lang="en-US" sz="2900" dirty="0">
                <a:latin typeface="Times New Roman" panose="02020603050405020304" pitchFamily="18" charset="0"/>
                <a:cs typeface="Times New Roman" panose="02020603050405020304" pitchFamily="18" charset="0"/>
              </a:rPr>
              <a:t>and </a:t>
            </a:r>
            <a:r>
              <a:rPr lang="en-US" sz="2900" b="1" dirty="0">
                <a:solidFill>
                  <a:schemeClr val="accent2">
                    <a:lumMod val="60000"/>
                    <a:lumOff val="40000"/>
                  </a:schemeClr>
                </a:solidFill>
                <a:latin typeface="Times New Roman" panose="02020603050405020304" pitchFamily="18" charset="0"/>
                <a:cs typeface="Times New Roman" panose="02020603050405020304" pitchFamily="18" charset="0"/>
              </a:rPr>
              <a:t>stimulating the V.C.C</a:t>
            </a:r>
            <a:r>
              <a:rPr lang="en-US" sz="2900" dirty="0">
                <a:latin typeface="Times New Roman" panose="02020603050405020304" pitchFamily="18" charset="0"/>
                <a:cs typeface="Times New Roman" panose="02020603050405020304" pitchFamily="18" charset="0"/>
              </a:rPr>
              <a:t>. (which </a:t>
            </a:r>
            <a:r>
              <a:rPr lang="en-US" sz="2900" b="1" dirty="0">
                <a:solidFill>
                  <a:schemeClr val="accent2">
                    <a:lumMod val="60000"/>
                    <a:lumOff val="40000"/>
                  </a:schemeClr>
                </a:solidFill>
                <a:latin typeface="Times New Roman" panose="02020603050405020304" pitchFamily="18" charset="0"/>
                <a:cs typeface="Times New Roman" panose="02020603050405020304" pitchFamily="18" charset="0"/>
              </a:rPr>
              <a:t>increases the sympathetic discharge </a:t>
            </a:r>
            <a:r>
              <a:rPr lang="en-US" sz="2900" dirty="0">
                <a:latin typeface="Times New Roman" panose="02020603050405020304" pitchFamily="18" charset="0"/>
                <a:cs typeface="Times New Roman" panose="02020603050405020304" pitchFamily="18" charset="0"/>
              </a:rPr>
              <a:t>to the heart and the </a:t>
            </a:r>
            <a:r>
              <a:rPr lang="en-US" sz="2900" b="1" dirty="0">
                <a:solidFill>
                  <a:schemeClr val="accent2">
                    <a:lumMod val="60000"/>
                    <a:lumOff val="40000"/>
                  </a:schemeClr>
                </a:solidFill>
                <a:latin typeface="Times New Roman" panose="02020603050405020304" pitchFamily="18" charset="0"/>
                <a:cs typeface="Times New Roman" panose="02020603050405020304" pitchFamily="18" charset="0"/>
              </a:rPr>
              <a:t>secretion of catecholamines</a:t>
            </a:r>
            <a:r>
              <a:rPr lang="en-US" sz="2900" dirty="0">
                <a:latin typeface="Times New Roman" panose="02020603050405020304" pitchFamily="18" charset="0"/>
                <a:cs typeface="Times New Roman" panose="02020603050405020304" pitchFamily="18" charset="0"/>
              </a:rPr>
              <a:t> from the adrenal medulla).</a:t>
            </a:r>
          </a:p>
          <a:p>
            <a:pPr>
              <a:lnSpc>
                <a:spcPct val="120000"/>
              </a:lnSpc>
            </a:pPr>
            <a:r>
              <a:rPr lang="en-US" sz="2900" dirty="0">
                <a:latin typeface="Times New Roman" panose="02020603050405020304" pitchFamily="18" charset="0"/>
                <a:cs typeface="Times New Roman" panose="02020603050405020304" pitchFamily="18" charset="0"/>
              </a:rPr>
              <a:t>-</a:t>
            </a:r>
            <a:r>
              <a:rPr lang="en-US" sz="2900" b="1" dirty="0">
                <a:solidFill>
                  <a:schemeClr val="tx1"/>
                </a:solidFill>
                <a:latin typeface="Times New Roman" panose="02020603050405020304" pitchFamily="18" charset="0"/>
                <a:cs typeface="Times New Roman" panose="02020603050405020304" pitchFamily="18" charset="0"/>
              </a:rPr>
              <a:t>Bainbridge reflex (An increase in right atrial pressure, leads to heart acceleration)</a:t>
            </a:r>
            <a:r>
              <a:rPr lang="en-US" sz="2900" dirty="0">
                <a:latin typeface="Times New Roman" panose="02020603050405020304" pitchFamily="18" charset="0"/>
                <a:cs typeface="Times New Roman" panose="02020603050405020304" pitchFamily="18" charset="0"/>
              </a:rPr>
              <a:t>initiated by the increased venous return.</a:t>
            </a:r>
          </a:p>
          <a:p>
            <a:pPr>
              <a:lnSpc>
                <a:spcPct val="120000"/>
              </a:lnSpc>
            </a:pPr>
            <a:r>
              <a:rPr lang="en-US" sz="2900" dirty="0">
                <a:latin typeface="Times New Roman" panose="02020603050405020304" pitchFamily="18" charset="0"/>
                <a:cs typeface="Times New Roman" panose="02020603050405020304" pitchFamily="18" charset="0"/>
              </a:rPr>
              <a:t>-</a:t>
            </a:r>
            <a:r>
              <a:rPr lang="en-US" sz="2900" b="1" dirty="0">
                <a:latin typeface="Times New Roman" panose="02020603050405020304" pitchFamily="18" charset="0"/>
                <a:cs typeface="Times New Roman" panose="02020603050405020304" pitchFamily="18" charset="0"/>
              </a:rPr>
              <a:t>ALAM - SMIRK reflex </a:t>
            </a:r>
            <a:r>
              <a:rPr lang="en-US" sz="2900" dirty="0">
                <a:latin typeface="Times New Roman" panose="02020603050405020304" pitchFamily="18" charset="0"/>
                <a:cs typeface="Times New Roman" panose="02020603050405020304" pitchFamily="18" charset="0"/>
              </a:rPr>
              <a:t>(Voluntary muscle contraction, </a:t>
            </a:r>
            <a:r>
              <a:rPr lang="en-US" sz="2900" b="1" dirty="0">
                <a:solidFill>
                  <a:schemeClr val="tx1"/>
                </a:solidFill>
                <a:latin typeface="Times New Roman" panose="02020603050405020304" pitchFamily="18" charset="0"/>
                <a:cs typeface="Times New Roman" panose="02020603050405020304" pitchFamily="18" charset="0"/>
              </a:rPr>
              <a:t>leads to increase in heart rate)</a:t>
            </a:r>
            <a:endParaRPr lang="en-US" sz="2900" dirty="0">
              <a:latin typeface="Times New Roman" panose="02020603050405020304" pitchFamily="18" charset="0"/>
              <a:cs typeface="Times New Roman" panose="02020603050405020304" pitchFamily="18" charset="0"/>
            </a:endParaRPr>
          </a:p>
          <a:p>
            <a:pPr>
              <a:lnSpc>
                <a:spcPct val="120000"/>
              </a:lnSpc>
            </a:pPr>
            <a:r>
              <a:rPr lang="en-US" sz="2900" dirty="0">
                <a:latin typeface="Times New Roman" panose="02020603050405020304" pitchFamily="18" charset="0"/>
                <a:cs typeface="Times New Roman" panose="02020603050405020304" pitchFamily="18" charset="0"/>
              </a:rPr>
              <a:t>-</a:t>
            </a:r>
            <a:r>
              <a:rPr lang="en-US" sz="2900" b="1" dirty="0">
                <a:latin typeface="Times New Roman" panose="02020603050405020304" pitchFamily="18" charset="0"/>
                <a:cs typeface="Times New Roman" panose="02020603050405020304" pitchFamily="18" charset="0"/>
              </a:rPr>
              <a:t>The increase in PCO2 &amp; H+ </a:t>
            </a:r>
            <a:r>
              <a:rPr lang="en-US" sz="2900" dirty="0">
                <a:latin typeface="Times New Roman" panose="02020603050405020304" pitchFamily="18" charset="0"/>
                <a:cs typeface="Times New Roman" panose="02020603050405020304" pitchFamily="18" charset="0"/>
              </a:rPr>
              <a:t>which activate the </a:t>
            </a:r>
            <a:r>
              <a:rPr lang="en-US" sz="2900" b="1" dirty="0">
                <a:latin typeface="Times New Roman" panose="02020603050405020304" pitchFamily="18" charset="0"/>
                <a:cs typeface="Times New Roman" panose="02020603050405020304" pitchFamily="18" charset="0"/>
              </a:rPr>
              <a:t>V.C.C</a:t>
            </a:r>
            <a:r>
              <a:rPr lang="en-US" sz="2900" dirty="0">
                <a:latin typeface="Times New Roman" panose="02020603050405020304" pitchFamily="18" charset="0"/>
                <a:cs typeface="Times New Roman" panose="02020603050405020304" pitchFamily="18" charset="0"/>
              </a:rPr>
              <a:t> through stimulating the </a:t>
            </a:r>
            <a:r>
              <a:rPr lang="en-US" sz="2900" b="1" dirty="0">
                <a:latin typeface="Times New Roman" panose="02020603050405020304" pitchFamily="18" charset="0"/>
                <a:cs typeface="Times New Roman" panose="02020603050405020304" pitchFamily="18" charset="0"/>
              </a:rPr>
              <a:t>Central &amp; peripheral chemoreceptors</a:t>
            </a:r>
            <a:endParaRPr lang="en-US" sz="2900" dirty="0">
              <a:latin typeface="Times New Roman" panose="02020603050405020304" pitchFamily="18" charset="0"/>
              <a:cs typeface="Times New Roman" panose="02020603050405020304" pitchFamily="18" charset="0"/>
            </a:endParaRPr>
          </a:p>
          <a:p>
            <a:pPr>
              <a:lnSpc>
                <a:spcPct val="120000"/>
              </a:lnSpc>
            </a:pPr>
            <a:r>
              <a:rPr lang="en-US" sz="2900" dirty="0">
                <a:latin typeface="Times New Roman" panose="02020603050405020304" pitchFamily="18" charset="0"/>
                <a:cs typeface="Times New Roman" panose="02020603050405020304" pitchFamily="18" charset="0"/>
              </a:rPr>
              <a:t>-</a:t>
            </a:r>
            <a:r>
              <a:rPr lang="en-US" sz="2900" b="1" dirty="0">
                <a:latin typeface="Times New Roman" panose="02020603050405020304" pitchFamily="18" charset="0"/>
                <a:cs typeface="Times New Roman" panose="02020603050405020304" pitchFamily="18" charset="0"/>
              </a:rPr>
              <a:t>Rise of the blood temperature</a:t>
            </a:r>
            <a:r>
              <a:rPr lang="en-US" sz="2900" dirty="0">
                <a:latin typeface="Times New Roman" panose="02020603050405020304" pitchFamily="18" charset="0"/>
                <a:cs typeface="Times New Roman" panose="02020603050405020304" pitchFamily="18" charset="0"/>
              </a:rPr>
              <a:t>.</a:t>
            </a:r>
          </a:p>
          <a:p>
            <a:pPr algn="ctr">
              <a:lnSpc>
                <a:spcPct val="120000"/>
              </a:lnSpc>
            </a:pP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7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73846"/>
          </a:xfrm>
        </p:spPr>
        <p:txBody>
          <a:bodyPr>
            <a:normAutofit/>
          </a:bodyPr>
          <a:lstStyle/>
          <a:p>
            <a:pPr algn="ct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68712" y="1845733"/>
            <a:ext cx="11296186" cy="4421251"/>
          </a:xfrm>
        </p:spPr>
        <p:txBody>
          <a:bodyPr>
            <a:normAutofit fontScale="40000" lnSpcReduction="20000"/>
          </a:bodyPr>
          <a:lstStyle/>
          <a:p>
            <a:pPr algn="just">
              <a:lnSpc>
                <a:spcPct val="120000"/>
              </a:lnSpc>
            </a:pPr>
            <a:r>
              <a:rPr lang="en-US" sz="5500" b="1" dirty="0">
                <a:latin typeface="Times New Roman" panose="02020603050405020304" pitchFamily="18" charset="0"/>
                <a:cs typeface="Times New Roman" panose="02020603050405020304" pitchFamily="18" charset="0"/>
              </a:rPr>
              <a:t>(b) The stroke volume</a:t>
            </a:r>
          </a:p>
          <a:p>
            <a:pPr algn="just">
              <a:lnSpc>
                <a:spcPct val="120000"/>
              </a:lnSpc>
            </a:pPr>
            <a:r>
              <a:rPr lang="en-US" sz="5500" dirty="0">
                <a:latin typeface="Times New Roman" panose="02020603050405020304" pitchFamily="18" charset="0"/>
                <a:cs typeface="Times New Roman" panose="02020603050405020304" pitchFamily="18" charset="0"/>
              </a:rPr>
              <a:t>This increases due to </a:t>
            </a:r>
            <a:r>
              <a:rPr lang="en-US" sz="5500" b="1" dirty="0">
                <a:solidFill>
                  <a:schemeClr val="accent2">
                    <a:lumMod val="60000"/>
                    <a:lumOff val="40000"/>
                  </a:schemeClr>
                </a:solidFill>
                <a:latin typeface="Times New Roman" panose="02020603050405020304" pitchFamily="18" charset="0"/>
                <a:cs typeface="Times New Roman" panose="02020603050405020304" pitchFamily="18" charset="0"/>
              </a:rPr>
              <a:t>forceful ventricular contraction </a:t>
            </a:r>
            <a:r>
              <a:rPr lang="en-US" sz="5500" dirty="0">
                <a:latin typeface="Times New Roman" panose="02020603050405020304" pitchFamily="18" charset="0"/>
                <a:cs typeface="Times New Roman" panose="02020603050405020304" pitchFamily="18" charset="0"/>
              </a:rPr>
              <a:t>that is produced by: </a:t>
            </a:r>
          </a:p>
          <a:p>
            <a:pPr algn="just">
              <a:lnSpc>
                <a:spcPct val="120000"/>
              </a:lnSpc>
            </a:pPr>
            <a:r>
              <a:rPr lang="en-US" sz="5500" dirty="0">
                <a:latin typeface="Times New Roman" panose="02020603050405020304" pitchFamily="18" charset="0"/>
                <a:cs typeface="Times New Roman" panose="02020603050405020304" pitchFamily="18" charset="0"/>
              </a:rPr>
              <a:t>-The increased </a:t>
            </a:r>
            <a:r>
              <a:rPr lang="en-US" sz="5500" b="1" dirty="0">
                <a:solidFill>
                  <a:schemeClr val="accent2">
                    <a:lumMod val="60000"/>
                    <a:lumOff val="40000"/>
                  </a:schemeClr>
                </a:solidFill>
                <a:latin typeface="Times New Roman" panose="02020603050405020304" pitchFamily="18" charset="0"/>
                <a:cs typeface="Times New Roman" panose="02020603050405020304" pitchFamily="18" charset="0"/>
              </a:rPr>
              <a:t>sympathetic activity </a:t>
            </a:r>
            <a:r>
              <a:rPr lang="en-US" sz="5500" dirty="0">
                <a:latin typeface="Times New Roman" panose="02020603050405020304" pitchFamily="18" charset="0"/>
                <a:cs typeface="Times New Roman" panose="02020603050405020304" pitchFamily="18" charset="0"/>
              </a:rPr>
              <a:t>&amp; </a:t>
            </a:r>
            <a:r>
              <a:rPr lang="en-US" sz="5500" b="1" dirty="0">
                <a:solidFill>
                  <a:schemeClr val="accent2">
                    <a:lumMod val="60000"/>
                    <a:lumOff val="40000"/>
                  </a:schemeClr>
                </a:solidFill>
                <a:latin typeface="Times New Roman" panose="02020603050405020304" pitchFamily="18" charset="0"/>
                <a:cs typeface="Times New Roman" panose="02020603050405020304" pitchFamily="18" charset="0"/>
              </a:rPr>
              <a:t>catecholamines secretion</a:t>
            </a:r>
          </a:p>
          <a:p>
            <a:pPr algn="just">
              <a:lnSpc>
                <a:spcPct val="120000"/>
              </a:lnSpc>
            </a:pPr>
            <a:r>
              <a:rPr lang="en-US" sz="5500" dirty="0">
                <a:latin typeface="Times New Roman" panose="02020603050405020304" pitchFamily="18" charset="0"/>
                <a:cs typeface="Times New Roman" panose="02020603050405020304" pitchFamily="18" charset="0"/>
              </a:rPr>
              <a:t>-In normal hearts, </a:t>
            </a:r>
            <a:r>
              <a:rPr lang="en-US" sz="5500" b="1" dirty="0">
                <a:solidFill>
                  <a:schemeClr val="accent2">
                    <a:lumMod val="60000"/>
                    <a:lumOff val="40000"/>
                  </a:schemeClr>
                </a:solidFill>
                <a:latin typeface="Times New Roman" panose="02020603050405020304" pitchFamily="18" charset="0"/>
                <a:cs typeface="Times New Roman" panose="02020603050405020304" pitchFamily="18" charset="0"/>
              </a:rPr>
              <a:t>the EDV </a:t>
            </a:r>
            <a:r>
              <a:rPr lang="en-US" sz="5500" dirty="0">
                <a:latin typeface="Times New Roman" panose="02020603050405020304" pitchFamily="18" charset="0"/>
                <a:cs typeface="Times New Roman" panose="02020603050405020304" pitchFamily="18" charset="0"/>
              </a:rPr>
              <a:t>is not increased during exercise .Accordingly, the Starling's mechanism plays </a:t>
            </a:r>
            <a:r>
              <a:rPr lang="en-US" sz="5500" b="1" u="sng" dirty="0">
                <a:solidFill>
                  <a:schemeClr val="accent2">
                    <a:lumMod val="60000"/>
                    <a:lumOff val="40000"/>
                  </a:schemeClr>
                </a:solidFill>
                <a:latin typeface="Times New Roman" panose="02020603050405020304" pitchFamily="18" charset="0"/>
                <a:cs typeface="Times New Roman" panose="02020603050405020304" pitchFamily="18" charset="0"/>
              </a:rPr>
              <a:t>almost no role </a:t>
            </a:r>
            <a:r>
              <a:rPr lang="en-US" sz="5500" dirty="0">
                <a:latin typeface="Times New Roman" panose="02020603050405020304" pitchFamily="18" charset="0"/>
                <a:cs typeface="Times New Roman" panose="02020603050405020304" pitchFamily="18" charset="0"/>
              </a:rPr>
              <a:t>in increasing the stroke volume in normal hearts during exercise. However, it becomes the main mechanism that increases the stroke volume in transplanted hearts because they are denervated, so they do not respond to the increased sympathetic activity (but they still respond to the circulating catecholamines)</a:t>
            </a:r>
          </a:p>
          <a:p>
            <a:pPr algn="just">
              <a:lnSpc>
                <a:spcPct val="120000"/>
              </a:lnSpc>
            </a:pPr>
            <a:r>
              <a:rPr lang="en-US" sz="5500" dirty="0">
                <a:latin typeface="Times New Roman" panose="02020603050405020304" pitchFamily="18" charset="0"/>
                <a:cs typeface="Times New Roman" panose="02020603050405020304" pitchFamily="18" charset="0"/>
              </a:rPr>
              <a:t>The transplanted hearts beat by the</a:t>
            </a:r>
            <a:r>
              <a:rPr lang="en-US" sz="5500" u="sng" dirty="0">
                <a:latin typeface="Times New Roman" panose="02020603050405020304" pitchFamily="18" charset="0"/>
                <a:cs typeface="Times New Roman" panose="02020603050405020304" pitchFamily="18" charset="0"/>
              </a:rPr>
              <a:t> </a:t>
            </a:r>
            <a:r>
              <a:rPr lang="en-US" sz="5500" b="1" dirty="0">
                <a:solidFill>
                  <a:schemeClr val="accent2">
                    <a:lumMod val="60000"/>
                    <a:lumOff val="40000"/>
                  </a:schemeClr>
                </a:solidFill>
                <a:latin typeface="Times New Roman" panose="02020603050405020304" pitchFamily="18" charset="0"/>
                <a:cs typeface="Times New Roman" panose="02020603050405020304" pitchFamily="18" charset="0"/>
              </a:rPr>
              <a:t>S-A rhythm </a:t>
            </a:r>
            <a:r>
              <a:rPr lang="en-US" sz="5500" dirty="0">
                <a:latin typeface="Times New Roman" panose="02020603050405020304" pitchFamily="18" charset="0"/>
                <a:cs typeface="Times New Roman" panose="02020603050405020304" pitchFamily="18" charset="0"/>
              </a:rPr>
              <a:t>(100-110 beats/minute) and can pump about 70 % of the maximal CO of normal hearts.</a:t>
            </a:r>
          </a:p>
          <a:p>
            <a:pPr>
              <a:lnSpc>
                <a:spcPct val="12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333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68713"/>
            <a:ext cx="10058400" cy="1277022"/>
          </a:xfrm>
        </p:spPr>
        <p:txBody>
          <a:bodyPr>
            <a:normAutofit/>
          </a:bodyPr>
          <a:lstStyle/>
          <a:p>
            <a:pPr algn="ctr"/>
            <a:r>
              <a:rPr lang="en-US" sz="3100" b="1" dirty="0">
                <a:solidFill>
                  <a:schemeClr val="accent2">
                    <a:lumMod val="60000"/>
                    <a:lumOff val="40000"/>
                  </a:schemeClr>
                </a:solidFill>
                <a:latin typeface="Times New Roman" panose="02020603050405020304" pitchFamily="18" charset="0"/>
                <a:cs typeface="Times New Roman" panose="02020603050405020304" pitchFamily="18" charset="0"/>
              </a:rPr>
              <a:t>(2) Increase of the venous return</a:t>
            </a:r>
            <a:br>
              <a:rPr lang="en-US" b="1" dirty="0">
                <a:solidFill>
                  <a:schemeClr val="accent2">
                    <a:lumMod val="60000"/>
                    <a:lumOff val="40000"/>
                  </a:schemeClr>
                </a:solidFill>
              </a:rPr>
            </a:br>
            <a:endParaRPr lang="en-US" b="1" dirty="0">
              <a:solidFill>
                <a:schemeClr val="accent2">
                  <a:lumMod val="60000"/>
                  <a:lumOff val="40000"/>
                </a:schemeClr>
              </a:solidFill>
            </a:endParaRPr>
          </a:p>
        </p:txBody>
      </p:sp>
      <p:sp>
        <p:nvSpPr>
          <p:cNvPr id="3" name="Content Placeholder 2"/>
          <p:cNvSpPr>
            <a:spLocks noGrp="1"/>
          </p:cNvSpPr>
          <p:nvPr>
            <p:ph idx="1"/>
          </p:nvPr>
        </p:nvSpPr>
        <p:spPr>
          <a:xfrm>
            <a:off x="702527" y="1845733"/>
            <a:ext cx="10727473" cy="4477007"/>
          </a:xfrm>
        </p:spPr>
        <p:txBody>
          <a:bodyPr>
            <a:normAutofit fontScale="62500" lnSpcReduction="20000"/>
          </a:bodyPr>
          <a:lstStyle/>
          <a:p>
            <a:pPr>
              <a:lnSpc>
                <a:spcPct val="120000"/>
              </a:lnSpc>
            </a:pPr>
            <a:r>
              <a:rPr lang="en-US" sz="3200" dirty="0">
                <a:latin typeface="Times New Roman" panose="02020603050405020304" pitchFamily="18" charset="0"/>
                <a:cs typeface="Times New Roman" panose="02020603050405020304" pitchFamily="18" charset="0"/>
              </a:rPr>
              <a:t>This is increased </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4-5 times </a:t>
            </a:r>
            <a:r>
              <a:rPr lang="en-US" sz="3200" dirty="0">
                <a:latin typeface="Times New Roman" panose="02020603050405020304" pitchFamily="18" charset="0"/>
                <a:cs typeface="Times New Roman" panose="02020603050405020304" pitchFamily="18" charset="0"/>
              </a:rPr>
              <a:t>as a result of:</a:t>
            </a:r>
          </a:p>
          <a:p>
            <a:pPr>
              <a:lnSpc>
                <a:spcPct val="120000"/>
              </a:lnSpc>
            </a:pPr>
            <a:r>
              <a:rPr lang="en-US" sz="3200" dirty="0">
                <a:latin typeface="Times New Roman" panose="02020603050405020304" pitchFamily="18" charset="0"/>
                <a:cs typeface="Times New Roman" panose="02020603050405020304" pitchFamily="18" charset="0"/>
              </a:rPr>
              <a:t>a- An increase in both the muscle and respiratory pumps .</a:t>
            </a:r>
          </a:p>
          <a:p>
            <a:pPr>
              <a:lnSpc>
                <a:spcPct val="120000"/>
              </a:lnSpc>
            </a:pPr>
            <a:r>
              <a:rPr lang="en-US" sz="3200" dirty="0">
                <a:latin typeface="Times New Roman" panose="02020603050405020304" pitchFamily="18" charset="0"/>
                <a:cs typeface="Times New Roman" panose="02020603050405020304" pitchFamily="18" charset="0"/>
              </a:rPr>
              <a:t>b-Mobilization of blood from the viscera and other reservoirs .</a:t>
            </a:r>
          </a:p>
          <a:p>
            <a:pPr>
              <a:lnSpc>
                <a:spcPct val="120000"/>
              </a:lnSpc>
            </a:pPr>
            <a:r>
              <a:rPr lang="en-US" sz="3200" dirty="0">
                <a:latin typeface="Times New Roman" panose="02020603050405020304" pitchFamily="18" charset="0"/>
                <a:cs typeface="Times New Roman" panose="02020603050405020304" pitchFamily="18" charset="0"/>
              </a:rPr>
              <a:t>c- Arteriolar dilatation in the active muscles</a:t>
            </a:r>
          </a:p>
          <a:p>
            <a:pPr>
              <a:lnSpc>
                <a:spcPct val="120000"/>
              </a:lnSpc>
            </a:pPr>
            <a:r>
              <a:rPr lang="en-US" sz="3200" dirty="0">
                <a:latin typeface="Times New Roman" panose="02020603050405020304" pitchFamily="18" charset="0"/>
                <a:cs typeface="Times New Roman" panose="02020603050405020304" pitchFamily="18" charset="0"/>
              </a:rPr>
              <a:t>d- Venoconstriction produced by the increased sympathetic activity.</a:t>
            </a:r>
          </a:p>
          <a:p>
            <a:pPr algn="ctr">
              <a:lnSpc>
                <a:spcPct val="120000"/>
              </a:lnSpc>
            </a:pPr>
            <a:r>
              <a:rPr lang="en-US" sz="5100" b="1" dirty="0">
                <a:solidFill>
                  <a:schemeClr val="accent2">
                    <a:lumMod val="60000"/>
                    <a:lumOff val="40000"/>
                  </a:schemeClr>
                </a:solidFill>
                <a:latin typeface="Times New Roman" panose="02020603050405020304" pitchFamily="18" charset="0"/>
                <a:cs typeface="Times New Roman" panose="02020603050405020304" pitchFamily="18" charset="0"/>
              </a:rPr>
              <a:t>(3) Increase of the arterial blood pressure</a:t>
            </a:r>
          </a:p>
          <a:p>
            <a:pPr>
              <a:lnSpc>
                <a:spcPct val="120000"/>
              </a:lnSpc>
            </a:pPr>
            <a:r>
              <a:rPr lang="en-US" sz="3200" dirty="0">
                <a:latin typeface="Times New Roman" panose="02020603050405020304" pitchFamily="18" charset="0"/>
                <a:cs typeface="Times New Roman" panose="02020603050405020304" pitchFamily="18" charset="0"/>
              </a:rPr>
              <a:t>The increased CO leads to rise of the mean arterial B.P. The systolic pressure increases markedly due to the increase in the stroke volume ,While the diastolic pressure is often unchanged or even falls because the total peripheral resistance falls as a result of the </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marked V.D. </a:t>
            </a:r>
            <a:r>
              <a:rPr lang="en-US" sz="3200" dirty="0">
                <a:latin typeface="Times New Roman" panose="02020603050405020304" pitchFamily="18" charset="0"/>
                <a:cs typeface="Times New Roman" panose="02020603050405020304" pitchFamily="18" charset="0"/>
              </a:rPr>
              <a:t>in the active muscles.</a:t>
            </a:r>
          </a:p>
          <a:p>
            <a:pPr>
              <a:lnSpc>
                <a:spcPct val="120000"/>
              </a:lnSpc>
            </a:pPr>
            <a:endParaRPr lang="en-US" sz="2800" dirty="0"/>
          </a:p>
          <a:p>
            <a:endParaRPr lang="en-US" sz="2800" dirty="0"/>
          </a:p>
          <a:p>
            <a:endParaRPr lang="en-US" sz="2800" dirty="0"/>
          </a:p>
        </p:txBody>
      </p:sp>
    </p:spTree>
    <p:extLst>
      <p:ext uri="{BB962C8B-B14F-4D97-AF65-F5344CB8AC3E}">
        <p14:creationId xmlns:p14="http://schemas.microsoft.com/office/powerpoint/2010/main" val="604103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13317"/>
            <a:ext cx="10058400" cy="1126273"/>
          </a:xfrm>
        </p:spPr>
        <p:txBody>
          <a:bodyPr>
            <a:normAutofit fontScale="90000"/>
          </a:bodyPr>
          <a:lstStyle/>
          <a:p>
            <a:pPr algn="ct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b="1" dirty="0">
                <a:solidFill>
                  <a:schemeClr val="accent2">
                    <a:lumMod val="60000"/>
                    <a:lumOff val="40000"/>
                  </a:schemeClr>
                </a:solidFill>
                <a:latin typeface="Times New Roman" panose="02020603050405020304" pitchFamily="18" charset="0"/>
                <a:cs typeface="Times New Roman" panose="02020603050405020304" pitchFamily="18" charset="0"/>
              </a:rPr>
              <a:t>(4) Generalized V.C. (redistribution of blood)</a:t>
            </a:r>
            <a:br>
              <a:rPr lang="en-US" sz="3600" b="1" dirty="0">
                <a:solidFill>
                  <a:schemeClr val="accent2">
                    <a:lumMod val="60000"/>
                    <a:lumOff val="40000"/>
                  </a:schemeClr>
                </a:solidFill>
                <a:latin typeface="Times New Roman" panose="02020603050405020304" pitchFamily="18" charset="0"/>
                <a:cs typeface="Times New Roman" panose="02020603050405020304" pitchFamily="18" charset="0"/>
              </a:rPr>
            </a:br>
            <a:endParaRPr lang="en-US" sz="36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36702" y="1845733"/>
            <a:ext cx="10218978" cy="4488159"/>
          </a:xfrm>
        </p:spPr>
        <p:txBody>
          <a:bodyPr>
            <a:noAutofit/>
          </a:bodyPr>
          <a:lstStyle/>
          <a:p>
            <a:r>
              <a:rPr lang="en-US" dirty="0">
                <a:latin typeface="Times New Roman" panose="02020603050405020304" pitchFamily="18" charset="0"/>
                <a:cs typeface="Times New Roman" panose="02020603050405020304" pitchFamily="18" charset="0"/>
              </a:rPr>
              <a:t>Generalized </a:t>
            </a:r>
            <a:r>
              <a:rPr lang="en-US" b="1" dirty="0">
                <a:solidFill>
                  <a:schemeClr val="accent2">
                    <a:lumMod val="60000"/>
                    <a:lumOff val="40000"/>
                  </a:schemeClr>
                </a:solidFill>
                <a:latin typeface="Times New Roman" panose="02020603050405020304" pitchFamily="18" charset="0"/>
                <a:cs typeface="Times New Roman" panose="02020603050405020304" pitchFamily="18" charset="0"/>
              </a:rPr>
              <a:t>V.C</a:t>
            </a:r>
            <a:r>
              <a:rPr lang="en-US" dirty="0">
                <a:latin typeface="Times New Roman" panose="02020603050405020304" pitchFamily="18" charset="0"/>
                <a:cs typeface="Times New Roman" panose="02020603050405020304" pitchFamily="18" charset="0"/>
              </a:rPr>
              <a:t> occurs in areas </a:t>
            </a:r>
            <a:r>
              <a:rPr lang="en-US" b="1" u="sng" dirty="0">
                <a:solidFill>
                  <a:schemeClr val="accent2">
                    <a:lumMod val="60000"/>
                    <a:lumOff val="40000"/>
                  </a:schemeClr>
                </a:solidFill>
                <a:latin typeface="Times New Roman" panose="02020603050405020304" pitchFamily="18" charset="0"/>
                <a:cs typeface="Times New Roman" panose="02020603050405020304" pitchFamily="18" charset="0"/>
              </a:rPr>
              <a:t>other than the active muscles</a:t>
            </a:r>
            <a:r>
              <a:rPr lang="en-US" dirty="0">
                <a:latin typeface="Times New Roman" panose="02020603050405020304" pitchFamily="18" charset="0"/>
                <a:cs typeface="Times New Roman" panose="02020603050405020304" pitchFamily="18" charset="0"/>
              </a:rPr>
              <a:t>, specially the </a:t>
            </a:r>
            <a:r>
              <a:rPr lang="en-US" b="1" dirty="0">
                <a:latin typeface="Times New Roman" panose="02020603050405020304" pitchFamily="18" charset="0"/>
                <a:cs typeface="Times New Roman" panose="02020603050405020304" pitchFamily="18" charset="0"/>
              </a:rPr>
              <a:t>splanchnic area</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skin,</a:t>
            </a:r>
            <a:r>
              <a:rPr lang="en-US" dirty="0">
                <a:latin typeface="Times New Roman" panose="02020603050405020304" pitchFamily="18" charset="0"/>
                <a:cs typeface="Times New Roman" panose="02020603050405020304" pitchFamily="18" charset="0"/>
              </a:rPr>
              <a:t> so blood is shifted from the viscera and skin to the active muscles and the heart (where V.D. occurs). </a:t>
            </a:r>
          </a:p>
          <a:p>
            <a:r>
              <a:rPr lang="en-US" b="1" u="sng" dirty="0">
                <a:solidFill>
                  <a:schemeClr val="accent2">
                    <a:lumMod val="60000"/>
                    <a:lumOff val="40000"/>
                  </a:schemeClr>
                </a:solidFill>
                <a:latin typeface="Times New Roman" panose="02020603050405020304" pitchFamily="18" charset="0"/>
                <a:cs typeface="Times New Roman" panose="02020603050405020304" pitchFamily="18" charset="0"/>
              </a:rPr>
              <a:t>This V.C</a:t>
            </a:r>
            <a:r>
              <a:rPr lang="en-US" u="sng"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produced by the increased </a:t>
            </a:r>
            <a:r>
              <a:rPr lang="en-US" dirty="0" err="1">
                <a:latin typeface="Times New Roman" panose="02020603050405020304" pitchFamily="18" charset="0"/>
                <a:cs typeface="Times New Roman" panose="02020603050405020304" pitchFamily="18" charset="0"/>
              </a:rPr>
              <a:t>symp</a:t>
            </a:r>
            <a:r>
              <a:rPr lang="en-US" dirty="0">
                <a:latin typeface="Times New Roman" panose="02020603050405020304" pitchFamily="18" charset="0"/>
                <a:cs typeface="Times New Roman" panose="02020603050405020304" pitchFamily="18" charset="0"/>
              </a:rPr>
              <a:t>. activity &amp; catecholamines secretion, which occur as a result of stimulation of the </a:t>
            </a:r>
            <a:r>
              <a:rPr lang="en-US" b="1" dirty="0">
                <a:solidFill>
                  <a:schemeClr val="accent2">
                    <a:lumMod val="60000"/>
                    <a:lumOff val="40000"/>
                  </a:schemeClr>
                </a:solidFill>
                <a:latin typeface="Times New Roman" panose="02020603050405020304" pitchFamily="18" charset="0"/>
                <a:cs typeface="Times New Roman" panose="02020603050405020304" pitchFamily="18" charset="0"/>
              </a:rPr>
              <a:t>VCC</a:t>
            </a:r>
            <a:r>
              <a:rPr lang="en-US" dirty="0">
                <a:latin typeface="Times New Roman" panose="02020603050405020304" pitchFamily="18" charset="0"/>
                <a:cs typeface="Times New Roman" panose="02020603050405020304" pitchFamily="18" charset="0"/>
              </a:rPr>
              <a:t> by </a:t>
            </a:r>
          </a:p>
          <a:p>
            <a:r>
              <a:rPr lang="en-US" dirty="0">
                <a:latin typeface="Times New Roman" panose="02020603050405020304" pitchFamily="18" charset="0"/>
                <a:cs typeface="Times New Roman" panose="02020603050405020304" pitchFamily="18" charset="0"/>
              </a:rPr>
              <a:t>(a) Psychic stimuli (b) Stimulating the chemoreceptors by the raised PCO2 &amp; H+</a:t>
            </a:r>
          </a:p>
          <a:p>
            <a:r>
              <a:rPr lang="en-US" dirty="0">
                <a:latin typeface="Times New Roman" panose="02020603050405020304" pitchFamily="18" charset="0"/>
                <a:cs typeface="Times New Roman" panose="02020603050405020304" pitchFamily="18" charset="0"/>
              </a:rPr>
              <a:t>* During exercise, the cerebral blood flow remains almost constant , While the coronary blood flow increases </a:t>
            </a:r>
            <a:r>
              <a:rPr lang="en-US" b="1" u="sng" dirty="0">
                <a:solidFill>
                  <a:schemeClr val="accent2">
                    <a:lumMod val="60000"/>
                    <a:lumOff val="40000"/>
                  </a:schemeClr>
                </a:solidFill>
                <a:latin typeface="Times New Roman" panose="02020603050405020304" pitchFamily="18" charset="0"/>
                <a:cs typeface="Times New Roman" panose="02020603050405020304" pitchFamily="18" charset="0"/>
              </a:rPr>
              <a:t>about 5-fold </a:t>
            </a:r>
          </a:p>
          <a:p>
            <a:r>
              <a:rPr lang="en-US" dirty="0">
                <a:latin typeface="Times New Roman" panose="02020603050405020304" pitchFamily="18" charset="0"/>
                <a:cs typeface="Times New Roman" panose="02020603050405020304" pitchFamily="18" charset="0"/>
              </a:rPr>
              <a:t>*If the exercise is prolonged and the body temperature increases, the cutaneous vessels dilate to increase the rate of heat loss. </a:t>
            </a:r>
          </a:p>
          <a:p>
            <a:r>
              <a:rPr lang="en-US" dirty="0">
                <a:latin typeface="Times New Roman" panose="02020603050405020304" pitchFamily="18" charset="0"/>
                <a:cs typeface="Times New Roman" panose="02020603050405020304" pitchFamily="18" charset="0"/>
              </a:rPr>
              <a:t>Also, the prolonged V.C of the renal vessels may result in </a:t>
            </a:r>
            <a:r>
              <a:rPr lang="en-US" b="1" dirty="0">
                <a:solidFill>
                  <a:schemeClr val="accent2">
                    <a:lumMod val="60000"/>
                    <a:lumOff val="40000"/>
                  </a:schemeClr>
                </a:solidFill>
                <a:latin typeface="Times New Roman" panose="02020603050405020304" pitchFamily="18" charset="0"/>
                <a:cs typeface="Times New Roman" panose="02020603050405020304" pitchFamily="18" charset="0"/>
              </a:rPr>
              <a:t>transient albuminuria </a:t>
            </a:r>
            <a:r>
              <a:rPr lang="en-US" dirty="0">
                <a:latin typeface="Times New Roman" panose="02020603050405020304" pitchFamily="18" charset="0"/>
                <a:cs typeface="Times New Roman" panose="02020603050405020304" pitchFamily="18" charset="0"/>
              </a:rPr>
              <a:t>,and together with the excessive sweating, it also leads to </a:t>
            </a:r>
            <a:r>
              <a:rPr lang="en-US" b="1" dirty="0">
                <a:solidFill>
                  <a:schemeClr val="accent2">
                    <a:lumMod val="60000"/>
                    <a:lumOff val="40000"/>
                  </a:schemeClr>
                </a:solidFill>
                <a:latin typeface="Times New Roman" panose="02020603050405020304" pitchFamily="18" charset="0"/>
                <a:cs typeface="Times New Roman" panose="02020603050405020304" pitchFamily="18" charset="0"/>
              </a:rPr>
              <a:t>oliguria</a:t>
            </a:r>
            <a:endParaRPr lang="en-US"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36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13318"/>
            <a:ext cx="10058400" cy="680224"/>
          </a:xfrm>
        </p:spPr>
        <p:txBody>
          <a:bodyPr>
            <a:normAutofit/>
          </a:bodyPr>
          <a:lstStyle/>
          <a:p>
            <a:pPr algn="ctr"/>
            <a:r>
              <a:rPr lang="en-US" sz="4000" b="1" dirty="0">
                <a:solidFill>
                  <a:schemeClr val="accent2">
                    <a:lumMod val="60000"/>
                    <a:lumOff val="40000"/>
                  </a:schemeClr>
                </a:solidFill>
                <a:latin typeface="Times New Roman" panose="02020603050405020304" pitchFamily="18" charset="0"/>
                <a:cs typeface="Times New Roman" panose="02020603050405020304" pitchFamily="18" charset="0"/>
              </a:rPr>
              <a:t>B- Local changes in the active muscles</a:t>
            </a:r>
          </a:p>
        </p:txBody>
      </p:sp>
      <p:sp>
        <p:nvSpPr>
          <p:cNvPr id="3" name="Content Placeholder 2"/>
          <p:cNvSpPr>
            <a:spLocks noGrp="1"/>
          </p:cNvSpPr>
          <p:nvPr>
            <p:ph idx="1"/>
          </p:nvPr>
        </p:nvSpPr>
        <p:spPr/>
        <p:txBody>
          <a:bodyPr/>
          <a:lstStyle/>
          <a:p>
            <a:r>
              <a:rPr lang="en-US" b="1" dirty="0"/>
              <a:t>(1) V.D. of the muscle arterioles</a:t>
            </a:r>
          </a:p>
          <a:p>
            <a:r>
              <a:rPr lang="en-US" dirty="0"/>
              <a:t>This together with the above systemic effects, leads to a marked increase of the muscle blood flow (up to 30 fold), It occurs even before starting the exercise through activation of the </a:t>
            </a:r>
            <a:r>
              <a:rPr lang="en-US" b="1" u="sng" dirty="0">
                <a:solidFill>
                  <a:schemeClr val="accent2">
                    <a:lumMod val="60000"/>
                    <a:lumOff val="40000"/>
                  </a:schemeClr>
                </a:solidFill>
              </a:rPr>
              <a:t>sympathetic V.D. system</a:t>
            </a:r>
            <a:r>
              <a:rPr lang="en-US" b="1" dirty="0">
                <a:solidFill>
                  <a:schemeClr val="accent2">
                    <a:lumMod val="60000"/>
                    <a:lumOff val="40000"/>
                  </a:schemeClr>
                </a:solidFill>
              </a:rPr>
              <a:t> </a:t>
            </a:r>
            <a:r>
              <a:rPr lang="en-US" dirty="0"/>
              <a:t>and is then maintained and augmented by the effects of:</a:t>
            </a:r>
          </a:p>
          <a:p>
            <a:r>
              <a:rPr lang="en-US" dirty="0"/>
              <a:t>a-Certain metabolites e.g. K+ and adenosine.</a:t>
            </a:r>
          </a:p>
          <a:p>
            <a:r>
              <a:rPr lang="en-US" dirty="0"/>
              <a:t>b-The local O</a:t>
            </a:r>
            <a:r>
              <a:rPr lang="en-US" sz="1600" dirty="0"/>
              <a:t>2</a:t>
            </a:r>
            <a:r>
              <a:rPr lang="en-US" dirty="0"/>
              <a:t>lack and increased PCO2 and H+ .</a:t>
            </a:r>
          </a:p>
          <a:p>
            <a:r>
              <a:rPr lang="en-US" dirty="0"/>
              <a:t>c-The excess heat liberated in the active muscles.</a:t>
            </a:r>
          </a:p>
          <a:p>
            <a:r>
              <a:rPr lang="en-US" dirty="0"/>
              <a:t>d- The increased arterial B.P(which mechanically dilates the arterioles)</a:t>
            </a:r>
          </a:p>
          <a:p>
            <a:r>
              <a:rPr lang="en-US" dirty="0"/>
              <a:t> the arteriolar V.D. also leads to reduction of the peripheral resistance and slowing of the blood flow.</a:t>
            </a:r>
          </a:p>
          <a:p>
            <a:endParaRPr lang="en-US" dirty="0"/>
          </a:p>
          <a:p>
            <a:endParaRPr lang="en-US" dirty="0"/>
          </a:p>
        </p:txBody>
      </p:sp>
    </p:spTree>
    <p:extLst>
      <p:ext uri="{BB962C8B-B14F-4D97-AF65-F5344CB8AC3E}">
        <p14:creationId xmlns:p14="http://schemas.microsoft.com/office/powerpoint/2010/main" val="251091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800" b="1" dirty="0">
                <a:latin typeface="Times New Roman" panose="02020603050405020304" pitchFamily="18" charset="0"/>
                <a:cs typeface="Times New Roman" panose="02020603050405020304" pitchFamily="18" charset="0"/>
              </a:rPr>
              <a:t>(2) Capillary changes</a:t>
            </a:r>
          </a:p>
          <a:p>
            <a:r>
              <a:rPr lang="en-US" sz="2800" dirty="0">
                <a:latin typeface="Times New Roman" panose="02020603050405020304" pitchFamily="18" charset="0"/>
                <a:cs typeface="Times New Roman" panose="02020603050405020304" pitchFamily="18" charset="0"/>
              </a:rPr>
              <a:t>The precapillary sphincters are relaxed, so the open capillaries increase 10-100 times, and they become widely dilated. </a:t>
            </a:r>
          </a:p>
          <a:p>
            <a:r>
              <a:rPr lang="en-US" sz="2800" dirty="0">
                <a:latin typeface="Times New Roman" panose="02020603050405020304" pitchFamily="18" charset="0"/>
                <a:cs typeface="Times New Roman" panose="02020603050405020304" pitchFamily="18" charset="0"/>
              </a:rPr>
              <a:t>These effects increase both the </a:t>
            </a:r>
            <a:r>
              <a:rPr lang="en-US" sz="2800" b="1" dirty="0">
                <a:solidFill>
                  <a:schemeClr val="accent2">
                    <a:lumMod val="60000"/>
                    <a:lumOff val="40000"/>
                  </a:schemeClr>
                </a:solidFill>
                <a:latin typeface="Times New Roman" panose="02020603050405020304" pitchFamily="18" charset="0"/>
                <a:cs typeface="Times New Roman" panose="02020603050405020304" pitchFamily="18" charset="0"/>
              </a:rPr>
              <a:t>capillary pressure </a:t>
            </a:r>
            <a:r>
              <a:rPr lang="en-US" sz="2800" dirty="0">
                <a:latin typeface="Times New Roman" panose="02020603050405020304" pitchFamily="18" charset="0"/>
                <a:cs typeface="Times New Roman" panose="02020603050405020304" pitchFamily="18" charset="0"/>
              </a:rPr>
              <a:t>&amp; </a:t>
            </a:r>
            <a:r>
              <a:rPr lang="en-US" sz="2800" b="1" dirty="0">
                <a:solidFill>
                  <a:schemeClr val="accent2">
                    <a:lumMod val="60000"/>
                    <a:lumOff val="40000"/>
                  </a:schemeClr>
                </a:solidFill>
                <a:latin typeface="Times New Roman" panose="02020603050405020304" pitchFamily="18" charset="0"/>
                <a:cs typeface="Times New Roman" panose="02020603050405020304" pitchFamily="18" charset="0"/>
              </a:rPr>
              <a:t>capillary permeability</a:t>
            </a:r>
            <a:r>
              <a:rPr lang="en-US" sz="2800" dirty="0">
                <a:latin typeface="Times New Roman" panose="02020603050405020304" pitchFamily="18" charset="0"/>
                <a:cs typeface="Times New Roman" panose="02020603050405020304" pitchFamily="18" charset="0"/>
              </a:rPr>
              <a:t>, which lead to filtration of excessive amounts of interstitial fluid and local edema. Also some plasma proteins often escape in the filtrate, and by their osmotic pressure, they help filtration of more fluid (which may then occur along the whole length of the capillaries).</a:t>
            </a:r>
          </a:p>
          <a:p>
            <a:endParaRPr lang="en-US" b="1" dirty="0"/>
          </a:p>
          <a:p>
            <a:endParaRPr lang="en-US" dirty="0"/>
          </a:p>
        </p:txBody>
      </p:sp>
    </p:spTree>
    <p:extLst>
      <p:ext uri="{BB962C8B-B14F-4D97-AF65-F5344CB8AC3E}">
        <p14:creationId xmlns:p14="http://schemas.microsoft.com/office/powerpoint/2010/main" val="2847435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3600" dirty="0">
                <a:latin typeface="Times New Roman" panose="02020603050405020304" pitchFamily="18" charset="0"/>
                <a:cs typeface="Times New Roman" panose="02020603050405020304" pitchFamily="18" charset="0"/>
              </a:rPr>
              <a:t>(3) Increase of the lymph flow</a:t>
            </a:r>
          </a:p>
          <a:p>
            <a:r>
              <a:rPr lang="en-US" sz="2800" dirty="0">
                <a:latin typeface="Times New Roman" panose="02020603050405020304" pitchFamily="18" charset="0"/>
                <a:cs typeface="Times New Roman" panose="02020603050405020304" pitchFamily="18" charset="0"/>
              </a:rPr>
              <a:t>Large amounts of lymph are formed in active muscles due to </a:t>
            </a:r>
          </a:p>
          <a:p>
            <a:r>
              <a:rPr lang="en-US" sz="2800" dirty="0">
                <a:latin typeface="Times New Roman" panose="02020603050405020304" pitchFamily="18" charset="0"/>
                <a:cs typeface="Times New Roman" panose="02020603050405020304" pitchFamily="18" charset="0"/>
              </a:rPr>
              <a:t>the excessive filtration of the interstitial fluid , and the lymph flow from these muscles </a:t>
            </a:r>
            <a:r>
              <a:rPr lang="en-US" sz="2800" b="1" u="sng" dirty="0">
                <a:solidFill>
                  <a:schemeClr val="accent2">
                    <a:lumMod val="60000"/>
                    <a:lumOff val="40000"/>
                  </a:schemeClr>
                </a:solidFill>
                <a:latin typeface="Times New Roman" panose="02020603050405020304" pitchFamily="18" charset="0"/>
                <a:cs typeface="Times New Roman" panose="02020603050405020304" pitchFamily="18" charset="0"/>
              </a:rPr>
              <a:t>markedly increases </a:t>
            </a:r>
            <a:r>
              <a:rPr lang="en-US" sz="2800" dirty="0">
                <a:latin typeface="Times New Roman" panose="02020603050405020304" pitchFamily="18" charset="0"/>
                <a:cs typeface="Times New Roman" panose="02020603050405020304" pitchFamily="18" charset="0"/>
              </a:rPr>
              <a:t>as a result of their increased pumping activity (which also increases the venous return from them). </a:t>
            </a:r>
          </a:p>
          <a:p>
            <a:r>
              <a:rPr lang="en-US" sz="2800" dirty="0">
                <a:latin typeface="Times New Roman" panose="02020603050405020304" pitchFamily="18" charset="0"/>
                <a:cs typeface="Times New Roman" panose="02020603050405020304" pitchFamily="18" charset="0"/>
              </a:rPr>
              <a:t>This decreases the </a:t>
            </a:r>
            <a:r>
              <a:rPr lang="en-US" sz="2800" b="1" u="sng" dirty="0">
                <a:latin typeface="Times New Roman" panose="02020603050405020304" pitchFamily="18" charset="0"/>
                <a:cs typeface="Times New Roman" panose="02020603050405020304" pitchFamily="18" charset="0"/>
              </a:rPr>
              <a:t>local edema</a:t>
            </a:r>
            <a:r>
              <a:rPr lang="en-US" sz="2800" dirty="0">
                <a:latin typeface="Times New Roman" panose="02020603050405020304" pitchFamily="18" charset="0"/>
                <a:cs typeface="Times New Roman" panose="02020603050405020304" pitchFamily="18" charset="0"/>
              </a:rPr>
              <a:t>, but it often does not abolish it.</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60795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408</TotalTime>
  <Words>1241</Words>
  <Application>Microsoft Office PowerPoint</Application>
  <PresentationFormat>Widescreen</PresentationFormat>
  <Paragraphs>72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Retrospect</vt:lpstr>
      <vt:lpstr>Effect of exercise on Cardiovascular system</vt:lpstr>
      <vt:lpstr>PowerPoint Presentation</vt:lpstr>
      <vt:lpstr>A- Systemic circulatory changes</vt:lpstr>
      <vt:lpstr>PowerPoint Presentation</vt:lpstr>
      <vt:lpstr>(2) Increase of the venous return </vt:lpstr>
      <vt:lpstr>  (4) Generalized V.C. (redistribution of blood) </vt:lpstr>
      <vt:lpstr>B- Local changes in the active muscles</vt:lpstr>
      <vt:lpstr>PowerPoint Presentation</vt:lpstr>
      <vt:lpstr>PowerPoint Presentation</vt:lpstr>
      <vt:lpstr>(4) Increase of the O2 uptake </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impacts on Cardiovascular system</dc:title>
  <dc:creator>NAMohammed</dc:creator>
  <cp:lastModifiedBy>Hamza Muhammad</cp:lastModifiedBy>
  <cp:revision>30</cp:revision>
  <dcterms:created xsi:type="dcterms:W3CDTF">2021-11-06T07:54:22Z</dcterms:created>
  <dcterms:modified xsi:type="dcterms:W3CDTF">2023-11-20T16:40:50Z</dcterms:modified>
</cp:coreProperties>
</file>