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4"/>
  </p:sldMasterIdLst>
  <p:notesMasterIdLst>
    <p:notesMasterId r:id="rId32"/>
  </p:notesMasterIdLst>
  <p:sldIdLst>
    <p:sldId id="421" r:id="rId5"/>
    <p:sldId id="422" r:id="rId6"/>
    <p:sldId id="425" r:id="rId7"/>
    <p:sldId id="440" r:id="rId8"/>
    <p:sldId id="426" r:id="rId9"/>
    <p:sldId id="427" r:id="rId10"/>
    <p:sldId id="439" r:id="rId11"/>
    <p:sldId id="431" r:id="rId12"/>
    <p:sldId id="435" r:id="rId13"/>
    <p:sldId id="436" r:id="rId14"/>
    <p:sldId id="438" r:id="rId15"/>
    <p:sldId id="458" r:id="rId16"/>
    <p:sldId id="453" r:id="rId17"/>
    <p:sldId id="459" r:id="rId18"/>
    <p:sldId id="454" r:id="rId19"/>
    <p:sldId id="457" r:id="rId20"/>
    <p:sldId id="441" r:id="rId21"/>
    <p:sldId id="455" r:id="rId22"/>
    <p:sldId id="443" r:id="rId23"/>
    <p:sldId id="445" r:id="rId24"/>
    <p:sldId id="446" r:id="rId25"/>
    <p:sldId id="450" r:id="rId26"/>
    <p:sldId id="451" r:id="rId27"/>
    <p:sldId id="447" r:id="rId28"/>
    <p:sldId id="448" r:id="rId29"/>
    <p:sldId id="460" r:id="rId30"/>
    <p:sldId id="45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5" autoAdjust="0"/>
    <p:restoredTop sz="94660"/>
  </p:normalViewPr>
  <p:slideViewPr>
    <p:cSldViewPr>
      <p:cViewPr varScale="1">
        <p:scale>
          <a:sx n="84" d="100"/>
          <a:sy n="84" d="100"/>
        </p:scale>
        <p:origin x="180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viewProps" Target="view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presProps" Target="pres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tableStyles" Target="tableStyle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4656A-C73E-496E-B78C-5809DEF0B4D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82433-5240-454B-AD0F-8B5DF390C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57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AAFE249-3A30-428C-A2DB-D35557B0871D}" type="slidenum">
              <a:rPr lang="ar-SA" altLang="en-US"/>
              <a:pPr/>
              <a:t>16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74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8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22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6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2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6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1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0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2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06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6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1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4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issinglink.ucsf.edu/lm/IDS_101_histo_resource/images/basophil.JPG" TargetMode="External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4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5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4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5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4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31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34.jpeg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5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>
                <a:latin typeface="Arial Black" pitchFamily="34" charset="0"/>
              </a:rPr>
              <a:t>RBCs </a:t>
            </a:r>
            <a:endParaRPr lang="ar-JO" dirty="0">
              <a:latin typeface="Arial Black" pitchFamily="34" charset="0"/>
            </a:endParaRPr>
          </a:p>
        </p:txBody>
      </p:sp>
      <p:pic>
        <p:nvPicPr>
          <p:cNvPr id="5" name="Content Placeholder 4" descr="RBC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-42000"/>
          </a:blip>
          <a:srcRect/>
          <a:stretch>
            <a:fillRect/>
          </a:stretch>
        </p:blipFill>
        <p:spPr bwMode="auto">
          <a:xfrm>
            <a:off x="4644008" y="1484784"/>
            <a:ext cx="432048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MCC\Desktop\صورة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3" y="1484784"/>
            <a:ext cx="3994194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766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>
                <a:latin typeface="Arial Black" pitchFamily="34" charset="0"/>
              </a:rPr>
              <a:t>Platelets </a:t>
            </a:r>
            <a:endParaRPr lang="ar-JO" dirty="0">
              <a:latin typeface="Arial Black" pitchFamily="34" charset="0"/>
            </a:endParaRP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 rtl="0"/>
            <a:r>
              <a:rPr lang="en-US" dirty="0">
                <a:ln w="180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Basophils</a:t>
            </a:r>
            <a:endParaRPr lang="ar-JO" dirty="0"/>
          </a:p>
        </p:txBody>
      </p:sp>
      <p:pic>
        <p:nvPicPr>
          <p:cNvPr id="7" name="Picture 2" descr="sm_platel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381642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basophil_small">
            <a:hlinkClick r:id="rId3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04864"/>
            <a:ext cx="432047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461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 Black" pitchFamily="34" charset="0"/>
              </a:rPr>
              <a:t>Bone marrow </a:t>
            </a:r>
            <a:endParaRPr lang="ar-JO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l" rtl="0"/>
            <a:r>
              <a:rPr lang="en-US" sz="2800" dirty="0">
                <a:solidFill>
                  <a:prstClr val="black"/>
                </a:solidFill>
              </a:rPr>
              <a:t>Red  bone marrow </a:t>
            </a:r>
            <a:endParaRPr lang="ar-JO" sz="2800" dirty="0">
              <a:solidFill>
                <a:prstClr val="black"/>
              </a:solidFill>
            </a:endParaRP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800" dirty="0"/>
              <a:t>Yellow bone marrow </a:t>
            </a:r>
            <a:endParaRPr lang="ar-JO" sz="2800" dirty="0"/>
          </a:p>
        </p:txBody>
      </p:sp>
      <p:pic>
        <p:nvPicPr>
          <p:cNvPr id="7" name="Picture 4" descr="http://farm1.static.flickr.com/158/355316595_d578327bd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0268" y="2276872"/>
            <a:ext cx="4301332" cy="4047727"/>
          </a:xfrm>
          <a:noFill/>
        </p:spPr>
      </p:pic>
      <p:pic>
        <p:nvPicPr>
          <p:cNvPr id="8" name="Picture 4" descr="http://ctrgenpath.net/static/atlas/mousehistology/Windows/lymphatic/pictures/bone20xle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76872"/>
            <a:ext cx="4347592" cy="4123928"/>
          </a:xfrm>
          <a:noFill/>
        </p:spPr>
      </p:pic>
    </p:spTree>
    <p:extLst>
      <p:ext uri="{BB962C8B-B14F-4D97-AF65-F5344CB8AC3E}">
        <p14:creationId xmlns:p14="http://schemas.microsoft.com/office/powerpoint/2010/main" val="3320152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عنوان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Arial Black" panose="020B0A04020102020204" pitchFamily="34" charset="0"/>
              </a:rPr>
              <a:t>Prenatal hematopoiesis </a:t>
            </a:r>
            <a:endParaRPr lang="ar-JO" altLang="en-US" sz="320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648200" cy="3733800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FontTx/>
              <a:buNone/>
              <a:defRPr/>
            </a:pPr>
            <a:r>
              <a:rPr lang="en-US" altLang="en-US" sz="2000" b="1" dirty="0">
                <a:solidFill>
                  <a:srgbClr val="FF0000"/>
                </a:solidFill>
                <a:ea typeface="MS PGothic" pitchFamily="34" charset="-128"/>
              </a:rPr>
              <a:t>1- </a:t>
            </a:r>
            <a:r>
              <a:rPr lang="en-US" altLang="en-US" sz="2000" b="1" dirty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Yolk Sac Hematopoiesis</a:t>
            </a:r>
          </a:p>
          <a:p>
            <a:pPr marL="0" indent="0" algn="l">
              <a:buFontTx/>
              <a:buNone/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 (blood islands) 2-8 weeks:</a:t>
            </a:r>
          </a:p>
          <a:p>
            <a:pPr>
              <a:defRPr/>
            </a:pPr>
            <a:r>
              <a:rPr lang="en-US" altLang="en-US" sz="2000" b="1" dirty="0">
                <a:solidFill>
                  <a:srgbClr val="000000"/>
                </a:solidFill>
                <a:ea typeface="MS PGothic" pitchFamily="34" charset="-128"/>
              </a:rPr>
              <a:t>In the yolk sac, </a:t>
            </a:r>
            <a:r>
              <a:rPr lang="en-US" altLang="en-US" sz="2000" dirty="0">
                <a:solidFill>
                  <a:srgbClr val="000000"/>
                </a:solidFill>
                <a:ea typeface="MS PGothic" pitchFamily="34" charset="-128"/>
              </a:rPr>
              <a:t>mesenchymal cells differentiate to clusters of </a:t>
            </a:r>
            <a:r>
              <a:rPr lang="en-US" altLang="en-US" sz="2000" b="1" dirty="0" err="1">
                <a:solidFill>
                  <a:srgbClr val="000000"/>
                </a:solidFill>
                <a:ea typeface="MS PGothic" pitchFamily="34" charset="-128"/>
              </a:rPr>
              <a:t>hemangioblast</a:t>
            </a:r>
            <a:r>
              <a:rPr lang="en-US" altLang="en-US" sz="2000" b="1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ea typeface="MS PGothic" pitchFamily="34" charset="-128"/>
              </a:rPr>
              <a:t>cells. </a:t>
            </a:r>
            <a:r>
              <a:rPr lang="en-US" altLang="en-US" sz="2000" b="1" dirty="0">
                <a:solidFill>
                  <a:srgbClr val="FF0000"/>
                </a:solidFill>
                <a:ea typeface="MS PGothic" pitchFamily="34" charset="-128"/>
              </a:rPr>
              <a:t>Mesoblastic phase</a:t>
            </a:r>
            <a:r>
              <a:rPr lang="en-US" altLang="en-US" sz="2000" b="1" dirty="0">
                <a:solidFill>
                  <a:srgbClr val="000000"/>
                </a:solidFill>
                <a:ea typeface="MS PGothic" pitchFamily="34" charset="-128"/>
              </a:rPr>
              <a:t> </a:t>
            </a:r>
          </a:p>
          <a:p>
            <a:pPr algn="l" rtl="0">
              <a:defRPr/>
            </a:pPr>
            <a:r>
              <a:rPr lang="en-US" altLang="en-US" sz="2000" b="1" dirty="0">
                <a:solidFill>
                  <a:srgbClr val="000000"/>
                </a:solidFill>
                <a:ea typeface="MS PGothic" pitchFamily="34" charset="-128"/>
              </a:rPr>
              <a:t>1-Peripheral </a:t>
            </a:r>
            <a:r>
              <a:rPr lang="en-US" altLang="en-US" sz="2000" b="1" dirty="0" err="1">
                <a:solidFill>
                  <a:srgbClr val="000000"/>
                </a:solidFill>
                <a:ea typeface="MS PGothic" pitchFamily="34" charset="-128"/>
              </a:rPr>
              <a:t>hemangioblasts</a:t>
            </a:r>
            <a:r>
              <a:rPr lang="en-US" altLang="en-US" sz="2000" dirty="0">
                <a:solidFill>
                  <a:srgbClr val="000000"/>
                </a:solidFill>
                <a:ea typeface="MS PGothic" pitchFamily="34" charset="-128"/>
              </a:rPr>
              <a:t> further differentiate into </a:t>
            </a:r>
            <a:r>
              <a:rPr lang="en-US" altLang="en-US" sz="2000" b="1" dirty="0">
                <a:solidFill>
                  <a:srgbClr val="000000"/>
                </a:solidFill>
                <a:ea typeface="MS PGothic" pitchFamily="34" charset="-128"/>
              </a:rPr>
              <a:t>endothelial </a:t>
            </a:r>
            <a:r>
              <a:rPr lang="en-US" altLang="en-US" sz="2000" dirty="0">
                <a:solidFill>
                  <a:srgbClr val="000000"/>
                </a:solidFill>
                <a:ea typeface="MS PGothic" pitchFamily="34" charset="-128"/>
              </a:rPr>
              <a:t>cells &amp;</a:t>
            </a:r>
          </a:p>
          <a:p>
            <a:pPr algn="l" rtl="0">
              <a:defRPr/>
            </a:pPr>
            <a:r>
              <a:rPr lang="en-US" altLang="en-US" sz="2000" b="1" dirty="0">
                <a:solidFill>
                  <a:srgbClr val="000000"/>
                </a:solidFill>
                <a:ea typeface="MS PGothic" pitchFamily="34" charset="-128"/>
              </a:rPr>
              <a:t>2-Central </a:t>
            </a:r>
            <a:r>
              <a:rPr lang="en-US" altLang="en-US" sz="2000" b="1" dirty="0" err="1">
                <a:solidFill>
                  <a:srgbClr val="000000"/>
                </a:solidFill>
                <a:ea typeface="MS PGothic" pitchFamily="34" charset="-128"/>
              </a:rPr>
              <a:t>hemangioblasts</a:t>
            </a:r>
            <a:r>
              <a:rPr lang="en-US" altLang="en-US" sz="2000" dirty="0">
                <a:solidFill>
                  <a:srgbClr val="000000"/>
                </a:solidFill>
                <a:ea typeface="MS PGothic" pitchFamily="34" charset="-128"/>
              </a:rPr>
              <a:t> give rise </a:t>
            </a:r>
            <a:r>
              <a:rPr lang="en-US" altLang="en-US" sz="2000" dirty="0">
                <a:solidFill>
                  <a:srgbClr val="FF0000"/>
                </a:solidFill>
                <a:ea typeface="MS PGothic" pitchFamily="34" charset="-128"/>
              </a:rPr>
              <a:t>to </a:t>
            </a:r>
            <a:r>
              <a:rPr lang="en-US" altLang="en-US" sz="2000" b="1" dirty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nucleated  red blood </a:t>
            </a:r>
            <a:r>
              <a:rPr lang="en-US" altLang="en-US" sz="2000" b="1" dirty="0">
                <a:solidFill>
                  <a:srgbClr val="000000"/>
                </a:solidFill>
                <a:ea typeface="MS PGothic" pitchFamily="34" charset="-128"/>
              </a:rPr>
              <a:t>cells ,</a:t>
            </a:r>
            <a:r>
              <a:rPr lang="en-US" altLang="en-US" sz="2000" b="1" dirty="0">
                <a:latin typeface="Arial Black" pitchFamily="34" charset="0"/>
              </a:rPr>
              <a:t>no leukocytes </a:t>
            </a:r>
            <a:r>
              <a:rPr lang="en-US" altLang="en-US" sz="2000" dirty="0">
                <a:solidFill>
                  <a:srgbClr val="000000"/>
                </a:solidFill>
              </a:rPr>
              <a:t>are formed in this phase. </a:t>
            </a:r>
          </a:p>
          <a:p>
            <a:pPr algn="l" rtl="0"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 This is the first “blood vessel” like structure in the embryo.</a:t>
            </a:r>
          </a:p>
          <a:p>
            <a:pPr marL="0" indent="0" algn="l" rtl="0">
              <a:buFontTx/>
              <a:buNone/>
              <a:defRPr/>
            </a:pPr>
            <a:endParaRPr lang="ar-JO" sz="2000" dirty="0"/>
          </a:p>
        </p:txBody>
      </p:sp>
      <p:sp>
        <p:nvSpPr>
          <p:cNvPr id="22532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95800" cy="5653088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altLang="en-US" sz="2000" b="1">
                <a:solidFill>
                  <a:srgbClr val="FF0066"/>
                </a:solidFill>
                <a:ea typeface="MS PGothic" panose="020B0600070205080204" pitchFamily="34" charset="-128"/>
              </a:rPr>
              <a:t>2- </a:t>
            </a:r>
            <a:r>
              <a:rPr lang="en-US" altLang="en-US" sz="2000" b="1">
                <a:solidFill>
                  <a:srgbClr val="FF0066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  <a:t>Fetal Liver&amp; spleen ,L.N </a:t>
            </a:r>
            <a:r>
              <a:rPr lang="en-US" altLang="en-US" sz="1800" b="1">
                <a:solidFill>
                  <a:srgbClr val="FF0066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  <a:t>Hemopoiesis:</a:t>
            </a:r>
            <a:r>
              <a:rPr lang="en-US" altLang="en-US" sz="1800">
                <a:solidFill>
                  <a:srgbClr val="000000"/>
                </a:solidFill>
              </a:rPr>
              <a:t> From </a:t>
            </a:r>
            <a:r>
              <a:rPr lang="en-US" altLang="en-US" sz="1800">
                <a:solidFill>
                  <a:srgbClr val="000000"/>
                </a:solidFill>
                <a:latin typeface="Arial Black" panose="020B0A04020102020204" pitchFamily="34" charset="0"/>
              </a:rPr>
              <a:t>8 - 28</a:t>
            </a:r>
            <a:r>
              <a:rPr lang="en-US" altLang="en-US" sz="1800">
                <a:solidFill>
                  <a:srgbClr val="000000"/>
                </a:solidFill>
              </a:rPr>
              <a:t> wks;</a:t>
            </a:r>
            <a:r>
              <a:rPr lang="en-US" altLang="en-US" sz="180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</a:p>
          <a:p>
            <a:pPr algn="l" rtl="0"/>
            <a:r>
              <a:rPr lang="en-US" altLang="en-US" sz="1800">
                <a:solidFill>
                  <a:srgbClr val="000000"/>
                </a:solidFill>
                <a:ea typeface="MS PGothic" panose="020B0600070205080204" pitchFamily="34" charset="-128"/>
              </a:rPr>
              <a:t>*Liver and spleen are colonized by definitive hematopoietic stem cells.</a:t>
            </a:r>
            <a:endParaRPr lang="en-US" altLang="en-US" sz="1800">
              <a:solidFill>
                <a:srgbClr val="000000"/>
              </a:solidFill>
            </a:endParaRPr>
          </a:p>
          <a:p>
            <a:pPr algn="l" rtl="0"/>
            <a:r>
              <a:rPr lang="en-US" altLang="en-US" sz="1800">
                <a:solidFill>
                  <a:srgbClr val="000000"/>
                </a:solidFill>
              </a:rPr>
              <a:t>*</a:t>
            </a:r>
            <a:r>
              <a:rPr lang="en-US" altLang="en-US" sz="1800" b="1">
                <a:solidFill>
                  <a:srgbClr val="FF0000"/>
                </a:solidFill>
                <a:latin typeface="Arial Black" panose="020B0A04020102020204" pitchFamily="34" charset="0"/>
              </a:rPr>
              <a:t>Erythrocytes still have nuclei</a:t>
            </a:r>
            <a:r>
              <a:rPr lang="en-US" altLang="en-US" sz="1800">
                <a:solidFill>
                  <a:srgbClr val="000000"/>
                </a:solidFill>
                <a:latin typeface="Arial Black" panose="020B0A04020102020204" pitchFamily="34" charset="0"/>
              </a:rPr>
              <a:t>, </a:t>
            </a:r>
            <a:r>
              <a:rPr lang="en-US" altLang="en-US" sz="1800" b="1">
                <a:solidFill>
                  <a:srgbClr val="000000"/>
                </a:solidFill>
              </a:rPr>
              <a:t>leukocytes begin to appear</a:t>
            </a:r>
            <a:r>
              <a:rPr lang="en-US" altLang="en-US" sz="1800">
                <a:solidFill>
                  <a:srgbClr val="000000"/>
                </a:solidFill>
              </a:rPr>
              <a:t>. All blood cell types </a:t>
            </a:r>
            <a:r>
              <a:rPr lang="en-US" altLang="en-US" sz="1800" b="1">
                <a:solidFill>
                  <a:srgbClr val="FF0000"/>
                </a:solidFill>
                <a:latin typeface="Arial Black" panose="020B0A04020102020204" pitchFamily="34" charset="0"/>
              </a:rPr>
              <a:t>(except T cells) </a:t>
            </a:r>
            <a:r>
              <a:rPr lang="en-US" altLang="en-US" sz="1800">
                <a:solidFill>
                  <a:srgbClr val="000000"/>
                </a:solidFill>
              </a:rPr>
              <a:t>can differentiate in the fetal liver &amp; spleen.</a:t>
            </a:r>
          </a:p>
          <a:p>
            <a:pPr algn="l" rtl="0"/>
            <a:r>
              <a:rPr lang="en-US" altLang="en-US" sz="1800">
                <a:solidFill>
                  <a:srgbClr val="000000"/>
                </a:solidFill>
              </a:rPr>
              <a:t>**extra-medullary hematopoiesis</a:t>
            </a:r>
          </a:p>
          <a:p>
            <a:pPr algn="l" rtl="0"/>
            <a:r>
              <a:rPr lang="en-US" altLang="en-US" sz="2000" b="1">
                <a:solidFill>
                  <a:srgbClr val="FF0000"/>
                </a:solidFill>
                <a:latin typeface="Arial Black" panose="020B0A04020102020204" pitchFamily="34" charset="0"/>
              </a:rPr>
              <a:t>3- Prenatal Myeloid phase:  </a:t>
            </a:r>
            <a:br>
              <a:rPr lang="en-US" altLang="en-US" sz="2000" b="1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altLang="en-US" sz="1800">
                <a:solidFill>
                  <a:srgbClr val="000000"/>
                </a:solidFill>
                <a:ea typeface="MS PGothic" panose="020B0600070205080204" pitchFamily="34" charset="-128"/>
              </a:rPr>
              <a:t>Bone marrow is colonized late in embryogenesis (after </a:t>
            </a:r>
            <a:r>
              <a:rPr lang="en-US" altLang="en-US" sz="1800">
                <a:solidFill>
                  <a:srgbClr val="000000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  <a:t>22 weeks</a:t>
            </a:r>
            <a:r>
              <a:rPr lang="en-US" altLang="en-US" sz="1800">
                <a:solidFill>
                  <a:srgbClr val="000000"/>
                </a:solidFill>
                <a:ea typeface="MS PGothic" panose="020B0600070205080204" pitchFamily="34" charset="-128"/>
              </a:rPr>
              <a:t>) by definitive hematopoietic stem cells derived from the fetal liver &amp;spleen.</a:t>
            </a:r>
          </a:p>
          <a:p>
            <a:pPr algn="l" rtl="0"/>
            <a:r>
              <a:rPr lang="en-US" altLang="en-US" sz="1800">
                <a:solidFill>
                  <a:srgbClr val="000000"/>
                </a:solidFill>
                <a:ea typeface="MS PGothic" panose="020B0600070205080204" pitchFamily="34" charset="-128"/>
              </a:rPr>
              <a:t>All blood cell types </a:t>
            </a:r>
            <a:r>
              <a:rPr lang="en-US" altLang="en-US" sz="1800" b="1">
                <a:solidFill>
                  <a:srgbClr val="FF0000"/>
                </a:solidFill>
                <a:ea typeface="MS PGothic" panose="020B0600070205080204" pitchFamily="34" charset="-128"/>
              </a:rPr>
              <a:t>(except T cells) </a:t>
            </a:r>
            <a:r>
              <a:rPr lang="en-US" altLang="en-US" sz="1800">
                <a:solidFill>
                  <a:srgbClr val="000000"/>
                </a:solidFill>
                <a:ea typeface="MS PGothic" panose="020B0600070205080204" pitchFamily="34" charset="-128"/>
              </a:rPr>
              <a:t>can differentiate in the bone marrow.</a:t>
            </a:r>
          </a:p>
        </p:txBody>
      </p:sp>
      <p:pic>
        <p:nvPicPr>
          <p:cNvPr id="22533" name="Picture 3" descr="hemangio.jpg                                                   000B2C03Macintosh HD                   B7C7AF9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57800"/>
            <a:ext cx="4572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162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" y="-381000"/>
            <a:ext cx="8229600" cy="1295400"/>
          </a:xfrm>
        </p:spPr>
        <p:txBody>
          <a:bodyPr>
            <a:normAutofit/>
          </a:bodyPr>
          <a:lstStyle/>
          <a:p>
            <a:r>
              <a:rPr lang="en-GB" altLang="en-US" sz="3600" dirty="0">
                <a:latin typeface="Arial Black" panose="020B0A04020102020204" pitchFamily="34" charset="0"/>
              </a:rPr>
              <a:t>Erythropoiesis</a:t>
            </a:r>
            <a:endParaRPr lang="en-US" sz="3600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8229600" cy="207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hematologyoutlines.com/images/erythroid_maturation_dia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693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040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latin typeface="Arial Black" pitchFamily="34" charset="0"/>
                <a:cs typeface="Aharoni" pitchFamily="2" charset="-79"/>
              </a:rPr>
              <a:t>THROMBOPOIESIS</a:t>
            </a:r>
            <a:endParaRPr lang="en-US" dirty="0"/>
          </a:p>
        </p:txBody>
      </p:sp>
      <p:pic>
        <p:nvPicPr>
          <p:cNvPr id="4" name="Picture 4" descr="http://encyclopedia.lubopitko-bg.com/images/The%20processes%20of%20hemopoiesi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0" t="16399"/>
          <a:stretch>
            <a:fillRect/>
          </a:stretch>
        </p:blipFill>
        <p:spPr bwMode="auto">
          <a:xfrm>
            <a:off x="2819400" y="1417638"/>
            <a:ext cx="2971800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00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28575">
                  <a:solidFill>
                    <a:srgbClr val="7030A0"/>
                  </a:solidFill>
                  <a:prstDash val="solid"/>
                  <a:miter lim="800000"/>
                </a:ln>
                <a:solidFill>
                  <a:schemeClr val="bg2">
                    <a:lumMod val="9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Megakaryocyte</a:t>
            </a:r>
            <a:endParaRPr lang="en-US" dirty="0"/>
          </a:p>
        </p:txBody>
      </p:sp>
      <p:pic>
        <p:nvPicPr>
          <p:cNvPr id="4" name="Picture Placeholder 3" descr="13x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8" r="-1408"/>
          <a:stretch>
            <a:fillRect/>
          </a:stretch>
        </p:blipFill>
        <p:spPr bwMode="auto">
          <a:xfrm>
            <a:off x="137160" y="1740077"/>
            <a:ext cx="5577840" cy="458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000" y="1783080"/>
            <a:ext cx="32004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b="1" dirty="0"/>
              <a:t>Lobulated nucleus +numerous cytoplasmic granules (</a:t>
            </a:r>
            <a:r>
              <a:rPr lang="en-US" sz="1600" b="1" dirty="0"/>
              <a:t>Alpha, Delta, Lambda )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CC0099"/>
                </a:solidFill>
              </a:rPr>
              <a:t>Membranous demarcation lines around the granules 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▼▼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Lines of cleavage.</a:t>
            </a:r>
          </a:p>
        </p:txBody>
      </p:sp>
    </p:spTree>
    <p:extLst>
      <p:ext uri="{BB962C8B-B14F-4D97-AF65-F5344CB8AC3E}">
        <p14:creationId xmlns:p14="http://schemas.microsoft.com/office/powerpoint/2010/main" val="293517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-152400"/>
            <a:ext cx="6019800" cy="1143000"/>
          </a:xfrm>
        </p:spPr>
        <p:txBody>
          <a:bodyPr/>
          <a:lstStyle/>
          <a:p>
            <a:pPr algn="r" eaLnBrk="1" hangingPunct="1"/>
            <a:r>
              <a:rPr lang="en-US" altLang="en-US" sz="3600" b="1">
                <a:solidFill>
                  <a:schemeClr val="tx1"/>
                </a:solidFill>
                <a:latin typeface="Arial Black" panose="020B0A04020102020204" pitchFamily="34" charset="0"/>
              </a:rPr>
              <a:t>Granulopoiesis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263"/>
            <a:ext cx="8991600" cy="6637337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1-UMC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Pluripotential </a:t>
            </a:r>
            <a:r>
              <a:rPr lang="en-US" alt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hemopoietic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 cells </a:t>
            </a:r>
            <a:r>
              <a:rPr lang="en-US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(hemocytoblasts)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-Restricted granulocyte progenitor,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are called </a:t>
            </a:r>
          </a:p>
          <a:p>
            <a:pPr algn="l" rtl="0"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(Colony-forming unit granulocytes </a:t>
            </a:r>
            <a:r>
              <a:rPr lang="en-US" alt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(CFU-G</a:t>
            </a:r>
            <a:r>
              <a:rPr lang="en-US" alt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4-Myeloblast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5-Promyelocyte :</a:t>
            </a:r>
            <a:r>
              <a:rPr lang="en-US" alt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nonspecific granules)</a:t>
            </a:r>
          </a:p>
          <a:p>
            <a:pPr algn="l" eaLnBrk="1" hangingPunct="1">
              <a:buFontTx/>
              <a:buNone/>
            </a:pP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6-Myelocyte</a:t>
            </a:r>
            <a:r>
              <a:rPr lang="en-US" alt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 eaLnBrk="1" hangingPunct="1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(specific granules N,E,B…..? )</a:t>
            </a:r>
          </a:p>
          <a:p>
            <a:pPr algn="l" eaLnBrk="1" hangingPunct="1">
              <a:buFontTx/>
              <a:buNone/>
            </a:pP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7-Metamyelocyte: </a:t>
            </a:r>
          </a:p>
          <a:p>
            <a:pPr algn="l" eaLnBrk="1" hangingPunct="1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(specific granules N, E,B </a:t>
            </a:r>
          </a:p>
          <a:p>
            <a:pPr algn="l" rtl="0" eaLnBrk="1" hangingPunct="1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indentation of nucleus)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8-Band cell</a:t>
            </a:r>
            <a:endParaRPr lang="en-US" alt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Smaller cells ,curved band 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nuclei ,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cannot divide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May be 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in peripheral blood.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9-Mature cells: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(Neutrophils ,Eosinophils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Basophils )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buFontTx/>
              <a:buNone/>
            </a:pPr>
            <a:r>
              <a:rPr lang="en-US" altLang="en-US" sz="2000" dirty="0"/>
              <a:t> 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endParaRPr lang="en-US" altLang="en-US" sz="2400" dirty="0"/>
          </a:p>
          <a:p>
            <a:pPr algn="l" eaLnBrk="1" hangingPunct="1">
              <a:lnSpc>
                <a:spcPct val="90000"/>
              </a:lnSpc>
              <a:buFontTx/>
              <a:buNone/>
            </a:pPr>
            <a:endParaRPr lang="en-US" altLang="en-US" sz="2800" dirty="0"/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r="52351" b="9682"/>
          <a:stretch>
            <a:fillRect/>
          </a:stretch>
        </p:blipFill>
        <p:spPr bwMode="auto">
          <a:xfrm>
            <a:off x="5410200" y="1219200"/>
            <a:ext cx="3581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مستطيل 1"/>
          <p:cNvSpPr>
            <a:spLocks noChangeArrowheads="1"/>
          </p:cNvSpPr>
          <p:nvPr/>
        </p:nvSpPr>
        <p:spPr bwMode="auto">
          <a:xfrm>
            <a:off x="5410200" y="838200"/>
            <a:ext cx="3581400" cy="381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Takes about 10-11 days </a:t>
            </a:r>
            <a:endParaRPr lang="ar-JO" altLang="en-US" sz="1800"/>
          </a:p>
        </p:txBody>
      </p:sp>
    </p:spTree>
    <p:extLst>
      <p:ext uri="{BB962C8B-B14F-4D97-AF65-F5344CB8AC3E}">
        <p14:creationId xmlns:p14="http://schemas.microsoft.com/office/powerpoint/2010/main" val="2003033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1" y="7223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Thymus gland 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A-Stroma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2174875"/>
            <a:ext cx="4040188" cy="3951288"/>
          </a:xfrm>
        </p:spPr>
        <p:txBody>
          <a:bodyPr/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b="1" dirty="0">
                <a:latin typeface="Arial" pitchFamily="34" charset="0"/>
                <a:cs typeface="Arial" pitchFamily="34" charset="0"/>
              </a:rPr>
              <a:t>Capsule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b="1" dirty="0">
                <a:latin typeface="Arial" pitchFamily="34" charset="0"/>
                <a:cs typeface="Arial" pitchFamily="34" charset="0"/>
              </a:rPr>
              <a:t>Trabeculae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b="1" dirty="0">
                <a:latin typeface="Arial" pitchFamily="34" charset="0"/>
                <a:cs typeface="Arial" pitchFamily="34" charset="0"/>
              </a:rPr>
              <a:t>NO reticular F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B-Parenchyma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>
                <a:latin typeface="Arial" pitchFamily="34" charset="0"/>
                <a:cs typeface="Arial" pitchFamily="34" charset="0"/>
              </a:rPr>
              <a:t>1- Cortex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>
                <a:latin typeface="Arial" pitchFamily="34" charset="0"/>
                <a:cs typeface="Arial" pitchFamily="34" charset="0"/>
              </a:rPr>
              <a:t>2- Medulla</a:t>
            </a:r>
          </a:p>
        </p:txBody>
      </p:sp>
      <p:pic>
        <p:nvPicPr>
          <p:cNvPr id="7" name="Picture 15" descr="hl5A-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b="11539"/>
          <a:stretch>
            <a:fillRect/>
          </a:stretch>
        </p:blipFill>
        <p:spPr bwMode="auto">
          <a:xfrm>
            <a:off x="1676400" y="3581400"/>
            <a:ext cx="533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340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 Black" pitchFamily="34" charset="0"/>
              </a:rPr>
              <a:t>Hassall's corpuscles</a:t>
            </a:r>
            <a:endParaRPr lang="en-US" sz="3600" dirty="0"/>
          </a:p>
        </p:txBody>
      </p:sp>
      <p:pic>
        <p:nvPicPr>
          <p:cNvPr id="5" name="Picture 2" descr="C:\Users\MCC\Desktop\صورة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00200"/>
            <a:ext cx="4572001" cy="385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1" t="57007" r="7895" b="6841"/>
          <a:stretch>
            <a:fillRect/>
          </a:stretch>
        </p:blipFill>
        <p:spPr bwMode="auto">
          <a:xfrm>
            <a:off x="5131104" y="1454236"/>
            <a:ext cx="3860496" cy="400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461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10600" cy="1265238"/>
          </a:xfrm>
        </p:spPr>
        <p:txBody>
          <a:bodyPr/>
          <a:lstStyle/>
          <a:p>
            <a:pPr lvl="1"/>
            <a:r>
              <a:rPr lang="en-US" sz="2800" dirty="0">
                <a:latin typeface="Aharoni" pitchFamily="2" charset="-79"/>
                <a:cs typeface="Aharoni" pitchFamily="2" charset="-79"/>
              </a:rPr>
              <a:t>Blood </a:t>
            </a:r>
            <a:r>
              <a:rPr lang="en-US" sz="2800" dirty="0" err="1">
                <a:latin typeface="Aharoni" pitchFamily="2" charset="-79"/>
                <a:cs typeface="Aharoni" pitchFamily="2" charset="-79"/>
              </a:rPr>
              <a:t>thymic</a:t>
            </a:r>
            <a:r>
              <a:rPr lang="en-US" sz="2800" dirty="0">
                <a:latin typeface="Aharoni" pitchFamily="2" charset="-79"/>
                <a:cs typeface="Aharoni" pitchFamily="2" charset="-79"/>
              </a:rPr>
              <a:t> barrier </a:t>
            </a:r>
            <a:br>
              <a:rPr lang="en-US" sz="2800" dirty="0">
                <a:latin typeface="Aharoni" pitchFamily="2" charset="-79"/>
                <a:cs typeface="Aharoni" pitchFamily="2" charset="-79"/>
              </a:rPr>
            </a:br>
            <a:r>
              <a:rPr lang="en-US" sz="1800" dirty="0">
                <a:solidFill>
                  <a:srgbClr val="000000"/>
                </a:solidFill>
              </a:rPr>
              <a:t>It is a barrier </a:t>
            </a:r>
            <a:r>
              <a:rPr lang="en-US" sz="1800" b="1" dirty="0">
                <a:solidFill>
                  <a:srgbClr val="000000"/>
                </a:solidFill>
              </a:rPr>
              <a:t>between T cells and the lumen of the cortical vessels.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5029200" cy="4525963"/>
          </a:xfrm>
        </p:spPr>
        <p:txBody>
          <a:bodyPr/>
          <a:lstStyle/>
          <a:p>
            <a:pPr marL="457200" indent="-457200" algn="l" rtl="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Continuous endothelium with tight junction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Thick basal lamina</a:t>
            </a:r>
          </a:p>
          <a:p>
            <a:pPr marL="457200" indent="-457200" algn="l" rtl="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Pericyte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 rtl="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perivascular space with macrophages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basal lamina of  </a:t>
            </a:r>
            <a:r>
              <a:rPr lang="en-US" sz="2000" dirty="0">
                <a:solidFill>
                  <a:srgbClr val="006600"/>
                </a:solidFill>
                <a:latin typeface="Arial Black" pitchFamily="34" charset="0"/>
              </a:rPr>
              <a:t>Epithelial reticular cell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Epithelial reticular cells with tight junction</a:t>
            </a:r>
          </a:p>
          <a:p>
            <a:pPr algn="l" rtl="0"/>
            <a:endParaRPr lang="ar-J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t13_0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6"/>
          <a:stretch>
            <a:fillRect/>
          </a:stretch>
        </p:blipFill>
        <p:spPr bwMode="auto">
          <a:xfrm>
            <a:off x="5029200" y="1524000"/>
            <a:ext cx="4038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4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subplasmalemmal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cytoskeleton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 actin,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spectrin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ankyrin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/>
              <a:t>responsible for the flexibility </a:t>
            </a:r>
            <a:r>
              <a:rPr lang="en-US" sz="2800" dirty="0">
                <a:latin typeface="Arial Black" pitchFamily="34" charset="0"/>
              </a:rPr>
              <a:t>of RBCs</a:t>
            </a:r>
            <a:r>
              <a:rPr lang="en-US" sz="2800" dirty="0"/>
              <a:t>.</a:t>
            </a:r>
            <a:br>
              <a:rPr lang="en-US" sz="2800" dirty="0"/>
            </a:br>
            <a:endParaRPr lang="ar-JO" sz="2800" dirty="0"/>
          </a:p>
        </p:txBody>
      </p:sp>
      <p:pic>
        <p:nvPicPr>
          <p:cNvPr id="4" name="Picture 6" descr="https://classconnection.s3.amazonaws.com/81/flashcards/741081/png/s132051855848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8"/>
          <a:stretch>
            <a:fillRect/>
          </a:stretch>
        </p:blipFill>
        <p:spPr bwMode="auto">
          <a:xfrm>
            <a:off x="395536" y="1556792"/>
            <a:ext cx="835292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369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Secondary nodules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94" y="1600200"/>
            <a:ext cx="6905812" cy="4648200"/>
          </a:xfrm>
        </p:spPr>
      </p:pic>
    </p:spTree>
    <p:extLst>
      <p:ext uri="{BB962C8B-B14F-4D97-AF65-F5344CB8AC3E}">
        <p14:creationId xmlns:p14="http://schemas.microsoft.com/office/powerpoint/2010/main" val="1338537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LN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7086600" cy="4876800"/>
          </a:xfrm>
        </p:spPr>
      </p:pic>
    </p:spTree>
    <p:extLst>
      <p:ext uri="{BB962C8B-B14F-4D97-AF65-F5344CB8AC3E}">
        <p14:creationId xmlns:p14="http://schemas.microsoft.com/office/powerpoint/2010/main" val="2828788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عنوان 1"/>
          <p:cNvSpPr>
            <a:spLocks noGrp="1"/>
          </p:cNvSpPr>
          <p:nvPr>
            <p:ph type="title"/>
          </p:nvPr>
        </p:nvSpPr>
        <p:spPr>
          <a:xfrm>
            <a:off x="468313" y="12700"/>
            <a:ext cx="8229600" cy="1143000"/>
          </a:xfrm>
        </p:spPr>
        <p:txBody>
          <a:bodyPr/>
          <a:lstStyle/>
          <a:p>
            <a:pPr algn="r"/>
            <a:r>
              <a:rPr lang="en-US" altLang="en-US">
                <a:latin typeface="Aharoni" pitchFamily="2" charset="-79"/>
                <a:cs typeface="Aharoni" pitchFamily="2" charset="-79"/>
              </a:rPr>
              <a:t>Lymphatic circulation</a:t>
            </a:r>
            <a:endParaRPr lang="ar-JO" altLang="en-US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068638"/>
            <a:ext cx="4183063" cy="3562350"/>
          </a:xfrm>
        </p:spPr>
      </p:pic>
      <p:pic>
        <p:nvPicPr>
          <p:cNvPr id="29700" name="Picture 3" descr="A-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8813" y="1592263"/>
            <a:ext cx="44958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 descr="C:\Users\MCC\Desktop\image blood\lymph_node_dia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29511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مستطيل 9"/>
          <p:cNvSpPr>
            <a:spLocks noChangeArrowheads="1"/>
          </p:cNvSpPr>
          <p:nvPr/>
        </p:nvSpPr>
        <p:spPr bwMode="auto">
          <a:xfrm>
            <a:off x="6607175" y="1408113"/>
            <a:ext cx="2536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Arial Black" panose="020B0A04020102020204" pitchFamily="34" charset="0"/>
              </a:rPr>
              <a:t>Afferent lymphatic</a:t>
            </a:r>
          </a:p>
        </p:txBody>
      </p:sp>
      <p:sp>
        <p:nvSpPr>
          <p:cNvPr id="29703" name="مستطيل 11"/>
          <p:cNvSpPr>
            <a:spLocks noChangeArrowheads="1"/>
          </p:cNvSpPr>
          <p:nvPr/>
        </p:nvSpPr>
        <p:spPr bwMode="auto">
          <a:xfrm>
            <a:off x="4067175" y="2444750"/>
            <a:ext cx="194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Arial Black" panose="020B0A04020102020204" pitchFamily="34" charset="0"/>
              </a:rPr>
              <a:t>Cortical sinus</a:t>
            </a:r>
          </a:p>
        </p:txBody>
      </p:sp>
      <p:sp>
        <p:nvSpPr>
          <p:cNvPr id="29704" name="مستطيل 12"/>
          <p:cNvSpPr>
            <a:spLocks noChangeArrowheads="1"/>
          </p:cNvSpPr>
          <p:nvPr/>
        </p:nvSpPr>
        <p:spPr bwMode="auto">
          <a:xfrm>
            <a:off x="4138613" y="3243263"/>
            <a:ext cx="2173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Arial Black" panose="020B0A04020102020204" pitchFamily="34" charset="0"/>
              </a:rPr>
              <a:t>Medullary sinus</a:t>
            </a:r>
          </a:p>
        </p:txBody>
      </p:sp>
      <p:sp>
        <p:nvSpPr>
          <p:cNvPr id="29705" name="مستطيل 13"/>
          <p:cNvSpPr>
            <a:spLocks noChangeArrowheads="1"/>
          </p:cNvSpPr>
          <p:nvPr/>
        </p:nvSpPr>
        <p:spPr bwMode="auto">
          <a:xfrm>
            <a:off x="5757863" y="5013325"/>
            <a:ext cx="2525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Arial Black" panose="020B0A04020102020204" pitchFamily="34" charset="0"/>
              </a:rPr>
              <a:t>Efferent lymphatic</a:t>
            </a:r>
          </a:p>
        </p:txBody>
      </p:sp>
      <p:sp>
        <p:nvSpPr>
          <p:cNvPr id="29706" name="مستطيل 14"/>
          <p:cNvSpPr>
            <a:spLocks noChangeArrowheads="1"/>
          </p:cNvSpPr>
          <p:nvPr/>
        </p:nvSpPr>
        <p:spPr bwMode="auto">
          <a:xfrm>
            <a:off x="3421063" y="1408113"/>
            <a:ext cx="2970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Arial Black" panose="020B0A04020102020204" pitchFamily="34" charset="0"/>
              </a:rPr>
              <a:t>Subcapsula lymphatic</a:t>
            </a:r>
          </a:p>
        </p:txBody>
      </p:sp>
      <p:cxnSp>
        <p:nvCxnSpPr>
          <p:cNvPr id="29707" name="رابط كسهم مستقيم 16"/>
          <p:cNvCxnSpPr>
            <a:cxnSpLocks noChangeShapeType="1"/>
          </p:cNvCxnSpPr>
          <p:nvPr/>
        </p:nvCxnSpPr>
        <p:spPr bwMode="auto">
          <a:xfrm>
            <a:off x="5405438" y="1662113"/>
            <a:ext cx="706437" cy="2984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08" name="رابط كسهم مستقيم 18"/>
          <p:cNvCxnSpPr>
            <a:cxnSpLocks noChangeShapeType="1"/>
            <a:stCxn id="29702" idx="2"/>
          </p:cNvCxnSpPr>
          <p:nvPr/>
        </p:nvCxnSpPr>
        <p:spPr bwMode="auto">
          <a:xfrm flipH="1">
            <a:off x="6875463" y="1776413"/>
            <a:ext cx="1000125" cy="714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09" name="رابط كسهم مستقيم 21"/>
          <p:cNvCxnSpPr>
            <a:cxnSpLocks noChangeShapeType="1"/>
          </p:cNvCxnSpPr>
          <p:nvPr/>
        </p:nvCxnSpPr>
        <p:spPr bwMode="auto">
          <a:xfrm flipV="1">
            <a:off x="5757863" y="2446338"/>
            <a:ext cx="706437" cy="1841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10" name="رابط كسهم مستقيم 23"/>
          <p:cNvCxnSpPr>
            <a:cxnSpLocks noChangeShapeType="1"/>
          </p:cNvCxnSpPr>
          <p:nvPr/>
        </p:nvCxnSpPr>
        <p:spPr bwMode="auto">
          <a:xfrm flipV="1">
            <a:off x="5873750" y="3357563"/>
            <a:ext cx="354013" cy="4413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80091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28977" y="1524173"/>
            <a:ext cx="4054363" cy="4128892"/>
            <a:chOff x="5394" y="7243"/>
            <a:chExt cx="4821" cy="8026"/>
          </a:xfrm>
        </p:grpSpPr>
        <p:pic>
          <p:nvPicPr>
            <p:cNvPr id="3584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5376" r="7542" b="25153"/>
            <a:stretch>
              <a:fillRect/>
            </a:stretch>
          </p:blipFill>
          <p:spPr bwMode="auto">
            <a:xfrm>
              <a:off x="5394" y="7243"/>
              <a:ext cx="4821" cy="8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7" name="Text Box 4"/>
            <p:cNvSpPr txBox="1">
              <a:spLocks noChangeArrowheads="1"/>
            </p:cNvSpPr>
            <p:nvPr/>
          </p:nvSpPr>
          <p:spPr bwMode="auto">
            <a:xfrm>
              <a:off x="8885" y="14848"/>
              <a:ext cx="366" cy="4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ar-EG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35844" name="Title 1"/>
          <p:cNvSpPr>
            <a:spLocks noGrp="1"/>
          </p:cNvSpPr>
          <p:nvPr>
            <p:ph type="title"/>
          </p:nvPr>
        </p:nvSpPr>
        <p:spPr>
          <a:xfrm>
            <a:off x="977955" y="125324"/>
            <a:ext cx="2828925" cy="1143000"/>
          </a:xfrm>
        </p:spPr>
        <p:txBody>
          <a:bodyPr/>
          <a:lstStyle/>
          <a:p>
            <a:pPr algn="r"/>
            <a:r>
              <a:rPr lang="en-US" altLang="en-US" sz="2800" b="1" dirty="0">
                <a:solidFill>
                  <a:schemeClr val="tx1"/>
                </a:solidFill>
                <a:latin typeface="Arial Black" pitchFamily="34" charset="0"/>
              </a:rPr>
              <a:t>Spleen</a:t>
            </a:r>
            <a:endParaRPr lang="ar-EG" altLang="en-US" sz="2800" dirty="0">
              <a:latin typeface="Arial Black" pitchFamily="34" charset="0"/>
            </a:endParaRPr>
          </a:p>
        </p:txBody>
      </p:sp>
      <p:sp>
        <p:nvSpPr>
          <p:cNvPr id="35845" name="Rectangle 10"/>
          <p:cNvSpPr>
            <a:spLocks noChangeArrowheads="1"/>
          </p:cNvSpPr>
          <p:nvPr/>
        </p:nvSpPr>
        <p:spPr bwMode="auto">
          <a:xfrm>
            <a:off x="1073" y="6114245"/>
            <a:ext cx="1079500" cy="719137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rtl="1"/>
            <a:r>
              <a:rPr lang="en-US" altLang="en-US" sz="3600" dirty="0">
                <a:solidFill>
                  <a:srgbClr val="000000"/>
                </a:solidFill>
                <a:latin typeface="Arial Black" pitchFamily="34" charset="0"/>
              </a:rPr>
              <a:t>LN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endParaRPr lang="ar-EG" alt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MCC\Desktop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1763"/>
            <a:ext cx="50292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CC\Desktop\unnamed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85518"/>
            <a:ext cx="4495800" cy="30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77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pulp 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6" b="4918"/>
          <a:stretch>
            <a:fillRect/>
          </a:stretch>
        </p:blipFill>
        <p:spPr bwMode="auto">
          <a:xfrm>
            <a:off x="1295401" y="1676400"/>
            <a:ext cx="635600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747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Red pulp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20" y="1600200"/>
            <a:ext cx="7522959" cy="4525963"/>
          </a:xfrm>
        </p:spPr>
      </p:pic>
    </p:spTree>
    <p:extLst>
      <p:ext uri="{BB962C8B-B14F-4D97-AF65-F5344CB8AC3E}">
        <p14:creationId xmlns:p14="http://schemas.microsoft.com/office/powerpoint/2010/main" val="278673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Palatine tonsil </a:t>
            </a:r>
          </a:p>
        </p:txBody>
      </p:sp>
      <p:pic>
        <p:nvPicPr>
          <p:cNvPr id="6" name="Picture 2" descr="C:\Users\MCC\Desktop\صورة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9" y="1600200"/>
            <a:ext cx="774491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latin typeface="Arial Black" pitchFamily="34" charset="0"/>
              </a:rPr>
              <a:t>Palatine Tonsil (H&amp;E)</a:t>
            </a:r>
            <a:endParaRPr lang="en-US" altLang="en-US" sz="3600">
              <a:latin typeface="Arial Black" pitchFamily="34" charset="0"/>
            </a:endParaRPr>
          </a:p>
        </p:txBody>
      </p:sp>
      <p:pic>
        <p:nvPicPr>
          <p:cNvPr id="45059" name="Picture 3" descr="tns02h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412875"/>
            <a:ext cx="4303713" cy="5184775"/>
          </a:xfrm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4392612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34128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38100">
                  <a:solidFill>
                    <a:srgbClr val="996633">
                      <a:lumMod val="40000"/>
                      <a:lumOff val="60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Platelet</a:t>
            </a: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 dirty="0"/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96260" y="1417638"/>
            <a:ext cx="8751480" cy="5255145"/>
            <a:chOff x="303" y="210"/>
            <a:chExt cx="5072" cy="3900"/>
          </a:xfrm>
        </p:grpSpPr>
        <p:pic>
          <p:nvPicPr>
            <p:cNvPr id="5" name="Picture 6" descr="normalRB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3" y="210"/>
              <a:ext cx="5072" cy="39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2644" y="391"/>
              <a:ext cx="195" cy="105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Right Arrow 6"/>
          <p:cNvSpPr/>
          <p:nvPr/>
        </p:nvSpPr>
        <p:spPr>
          <a:xfrm>
            <a:off x="5334000" y="4876800"/>
            <a:ext cx="838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2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itchFamily="34" charset="0"/>
              </a:rPr>
              <a:t>EM of</a:t>
            </a:r>
            <a:r>
              <a:rPr lang="en-US" sz="3600" b="1" dirty="0">
                <a:ln w="38100">
                  <a:solidFill>
                    <a:srgbClr val="996633">
                      <a:lumMod val="40000"/>
                      <a:lumOff val="60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Platelet</a:t>
            </a:r>
            <a:r>
              <a:rPr lang="en-US" sz="3600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68" y="1623218"/>
            <a:ext cx="7226663" cy="4525963"/>
          </a:xfrm>
        </p:spPr>
      </p:pic>
      <p:sp>
        <p:nvSpPr>
          <p:cNvPr id="3" name="Rectangle 2"/>
          <p:cNvSpPr/>
          <p:nvPr/>
        </p:nvSpPr>
        <p:spPr>
          <a:xfrm>
            <a:off x="2362200" y="1836420"/>
            <a:ext cx="1219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Hyalomere</a:t>
            </a: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3886200"/>
            <a:ext cx="1524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Granulomere </a:t>
            </a:r>
          </a:p>
        </p:txBody>
      </p:sp>
    </p:spTree>
    <p:extLst>
      <p:ext uri="{BB962C8B-B14F-4D97-AF65-F5344CB8AC3E}">
        <p14:creationId xmlns:p14="http://schemas.microsoft.com/office/powerpoint/2010/main" val="2551213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584176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altLang="en-US" sz="4000" b="1" dirty="0">
                <a:latin typeface="Arial Black" pitchFamily="34" charset="0"/>
                <a:cs typeface="Times New Roman" pitchFamily="18" charset="0"/>
              </a:rPr>
              <a:t>Neutrophils = </a:t>
            </a:r>
            <a:r>
              <a:rPr lang="en-US" altLang="en-US" sz="3100" b="1" dirty="0" err="1">
                <a:cs typeface="Times New Roman" pitchFamily="18" charset="0"/>
              </a:rPr>
              <a:t>polymorphonuclear</a:t>
            </a:r>
            <a:r>
              <a:rPr lang="en-US" altLang="en-US" sz="3100" b="1" dirty="0">
                <a:cs typeface="Times New Roman" pitchFamily="18" charset="0"/>
              </a:rPr>
              <a:t> leucocytes = Microphage = pus cell </a:t>
            </a:r>
            <a:r>
              <a:rPr lang="en-US" altLang="en-US" b="1" dirty="0">
                <a:cs typeface="Times New Roman" pitchFamily="18" charset="0"/>
              </a:rPr>
              <a:t> </a:t>
            </a:r>
            <a:br>
              <a:rPr lang="en-US" altLang="en-US" b="1" dirty="0">
                <a:cs typeface="Times New Roman" pitchFamily="18" charset="0"/>
              </a:rPr>
            </a:br>
            <a:endParaRPr lang="ar-JO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5" name="Picture 2" descr="trom"/>
          <p:cNvPicPr>
            <a:picLocks noChangeAspect="1" noChangeArrowheads="1"/>
          </p:cNvPicPr>
          <p:nvPr/>
        </p:nvPicPr>
        <p:blipFill>
          <a:blip r:embed="rId2"/>
          <a:srcRect r="12494" b="31120"/>
          <a:stretch>
            <a:fillRect/>
          </a:stretch>
        </p:blipFill>
        <p:spPr bwMode="auto">
          <a:xfrm>
            <a:off x="160920" y="1628800"/>
            <a:ext cx="8515535" cy="4825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>
          <a:xfrm>
            <a:off x="3733800" y="4419600"/>
            <a:ext cx="1447800" cy="1524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15635" y="4191000"/>
            <a:ext cx="1600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Barr body </a:t>
            </a:r>
          </a:p>
        </p:txBody>
      </p:sp>
    </p:spTree>
    <p:extLst>
      <p:ext uri="{BB962C8B-B14F-4D97-AF65-F5344CB8AC3E}">
        <p14:creationId xmlns:p14="http://schemas.microsoft.com/office/powerpoint/2010/main" val="3735084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n w="18000">
                  <a:solidFill>
                    <a:srgbClr val="00B0F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Eosinophils</a:t>
            </a:r>
            <a:endParaRPr lang="ar-JO" dirty="0"/>
          </a:p>
        </p:txBody>
      </p:sp>
      <p:pic>
        <p:nvPicPr>
          <p:cNvPr id="6" name="Picture 4" descr="basophil-01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6000" contrast="30000"/>
          </a:blip>
          <a:srcRect/>
          <a:stretch>
            <a:fillRect/>
          </a:stretch>
        </p:blipFill>
        <p:spPr bwMode="auto">
          <a:xfrm>
            <a:off x="4762500" y="1551248"/>
            <a:ext cx="4114800" cy="47636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499628" y="5638800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80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Basophils</a:t>
            </a:r>
            <a:endParaRPr lang="en-US" dirty="0"/>
          </a:p>
        </p:txBody>
      </p:sp>
      <p:pic>
        <p:nvPicPr>
          <p:cNvPr id="7" name="Picture 4" descr="eosinophi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t="21280"/>
          <a:stretch>
            <a:fillRect/>
          </a:stretch>
        </p:blipFill>
        <p:spPr bwMode="auto">
          <a:xfrm>
            <a:off x="228600" y="1551248"/>
            <a:ext cx="4343400" cy="476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134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143000"/>
          </a:xfrm>
        </p:spPr>
        <p:txBody>
          <a:bodyPr>
            <a:normAutofit/>
          </a:bodyPr>
          <a:lstStyle/>
          <a:p>
            <a:r>
              <a:rPr lang="en-US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lymphocyte</a:t>
            </a:r>
            <a:endParaRPr lang="ar-JO" dirty="0"/>
          </a:p>
        </p:txBody>
      </p:sp>
      <p:pic>
        <p:nvPicPr>
          <p:cNvPr id="4" name="Picture 2" descr="C:\Users\AL-YARMOUK\Desktop\Picture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792087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سهم للأسفل 4"/>
          <p:cNvSpPr/>
          <p:nvPr/>
        </p:nvSpPr>
        <p:spPr>
          <a:xfrm>
            <a:off x="4283968" y="1916832"/>
            <a:ext cx="2880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6" name="سهم للأسفل 5"/>
          <p:cNvSpPr/>
          <p:nvPr/>
        </p:nvSpPr>
        <p:spPr>
          <a:xfrm>
            <a:off x="5980896" y="4221088"/>
            <a:ext cx="2880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3942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Monocyte</a:t>
            </a:r>
            <a:endParaRPr lang="ar-JO" dirty="0"/>
          </a:p>
        </p:txBody>
      </p:sp>
      <p:pic>
        <p:nvPicPr>
          <p:cNvPr id="4" name="Picture 2" descr="http://education.vetmed.vt.edu/Curriculum/VM8054/Labs/Lab6/IMAGES/MONOCYTE%20IN%20SMEA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5292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سهم للأسفل 4"/>
          <p:cNvSpPr/>
          <p:nvPr/>
        </p:nvSpPr>
        <p:spPr>
          <a:xfrm>
            <a:off x="3707904" y="2411564"/>
            <a:ext cx="216024" cy="945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36187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err="1">
                <a:ln w="18000">
                  <a:solidFill>
                    <a:srgbClr val="00B0F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Eosinophils</a:t>
            </a:r>
            <a:endParaRPr lang="ar-JO" dirty="0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881185" y="1761441"/>
            <a:ext cx="4041775" cy="639762"/>
          </a:xfrm>
        </p:spPr>
        <p:txBody>
          <a:bodyPr/>
          <a:lstStyle/>
          <a:p>
            <a:pPr algn="l" rtl="0"/>
            <a:r>
              <a:rPr lang="en-US" altLang="en-US" dirty="0">
                <a:latin typeface="Arial Black" pitchFamily="34" charset="0"/>
                <a:cs typeface="Times New Roman" pitchFamily="18" charset="0"/>
              </a:rPr>
              <a:t>Neutrophils</a:t>
            </a:r>
            <a:endParaRPr lang="ar-JO" dirty="0"/>
          </a:p>
        </p:txBody>
      </p:sp>
      <p:pic>
        <p:nvPicPr>
          <p:cNvPr id="7" name="Picture 3" descr="C:\WINDOWS\TEMP\~AUT0005.bmp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439248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WINDOWS\TEMP\~AUT0008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4"/>
          <a:stretch>
            <a:fillRect/>
          </a:stretch>
        </p:blipFill>
        <p:spPr bwMode="auto">
          <a:xfrm>
            <a:off x="179512" y="2420888"/>
            <a:ext cx="410445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887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1E8E06EC6444FAFC969E2A8D1A55E" ma:contentTypeVersion="4" ma:contentTypeDescription="Create a new document." ma:contentTypeScope="" ma:versionID="f5dea1a68b0326f63c2e530132a118ad">
  <xsd:schema xmlns:xsd="http://www.w3.org/2001/XMLSchema" xmlns:xs="http://www.w3.org/2001/XMLSchema" xmlns:p="http://schemas.microsoft.com/office/2006/metadata/properties" xmlns:ns2="3ae45523-5a85-45e7-8008-accd3c84eec0" targetNamespace="http://schemas.microsoft.com/office/2006/metadata/properties" ma:root="true" ma:fieldsID="363deaca5050fa10968f66489b46302e" ns2:_="">
    <xsd:import namespace="3ae45523-5a85-45e7-8008-accd3c84ee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5523-5a85-45e7-8008-accd3c84e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626BCF-5567-47E7-B6A5-2AF9EDC993D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ae45523-5a85-45e7-8008-accd3c84eec0"/>
  </ds:schemaRefs>
</ds:datastoreItem>
</file>

<file path=customXml/itemProps2.xml><?xml version="1.0" encoding="utf-8"?>
<ds:datastoreItem xmlns:ds="http://schemas.openxmlformats.org/officeDocument/2006/customXml" ds:itemID="{8109B36C-A955-4730-A86E-E325E150C022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CAEA398D-E5D6-4F7E-B5B2-75203226D2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367</Words>
  <Application>Microsoft Office PowerPoint</Application>
  <PresentationFormat>On-screen Show (4:3)</PresentationFormat>
  <Paragraphs>92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2_Office Theme</vt:lpstr>
      <vt:lpstr>RBCs </vt:lpstr>
      <vt:lpstr>subplasmalemmal cytoskeleton  ( actin, spectrin &amp; ankyrin) responsible for the flexibility of RBCs. </vt:lpstr>
      <vt:lpstr>Platelet</vt:lpstr>
      <vt:lpstr>EM of Platelet </vt:lpstr>
      <vt:lpstr>Neutrophils = polymorphonuclear leucocytes = Microphage = pus cell   </vt:lpstr>
      <vt:lpstr>Eosinophils</vt:lpstr>
      <vt:lpstr>lymphocyte</vt:lpstr>
      <vt:lpstr>Monocyte</vt:lpstr>
      <vt:lpstr>PowerPoint Presentation</vt:lpstr>
      <vt:lpstr>PowerPoint Presentation</vt:lpstr>
      <vt:lpstr>Bone marrow </vt:lpstr>
      <vt:lpstr>Prenatal hematopoiesis </vt:lpstr>
      <vt:lpstr>Erythropoiesis</vt:lpstr>
      <vt:lpstr>THROMBOPOIESIS</vt:lpstr>
      <vt:lpstr>Megakaryocyte</vt:lpstr>
      <vt:lpstr>Granulopoiesis</vt:lpstr>
      <vt:lpstr>Thymus gland </vt:lpstr>
      <vt:lpstr>Hassall's corpuscles</vt:lpstr>
      <vt:lpstr>Blood thymic barrier  It is a barrier between T cells and the lumen of the cortical vessels. </vt:lpstr>
      <vt:lpstr>Secondary nodules</vt:lpstr>
      <vt:lpstr>LN </vt:lpstr>
      <vt:lpstr>Lymphatic circulation</vt:lpstr>
      <vt:lpstr>Spleen</vt:lpstr>
      <vt:lpstr>White pulp </vt:lpstr>
      <vt:lpstr>Red pulp </vt:lpstr>
      <vt:lpstr>Palatine tonsil </vt:lpstr>
      <vt:lpstr>Palatine Tonsil (H&amp;E)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Mutah</dc:creator>
  <cp:lastModifiedBy>Sanabil Hassanat</cp:lastModifiedBy>
  <cp:revision>96</cp:revision>
  <dcterms:created xsi:type="dcterms:W3CDTF">2006-08-16T00:00:00Z</dcterms:created>
  <dcterms:modified xsi:type="dcterms:W3CDTF">2022-03-30T18:45:13Z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0x01010081A1E8E06EC6444FAFC969E2A8D1A55E</vt:lpwstr>
  </property>
</Properties>
</file>