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18/04/2022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Hepatic neoplasms.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Dr. </a:t>
            </a:r>
            <a:r>
              <a:rPr lang="en-US" dirty="0" err="1" smtClean="0"/>
              <a:t>eman</a:t>
            </a:r>
            <a:r>
              <a:rPr lang="en-US" dirty="0" smtClean="0"/>
              <a:t> Krieshan, m.d.</a:t>
            </a:r>
          </a:p>
          <a:p>
            <a:pPr algn="r"/>
            <a:r>
              <a:rPr lang="en-US" dirty="0" smtClean="0"/>
              <a:t>18-4-2022.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Hepatocellular Carcinoma (</a:t>
            </a:r>
            <a:r>
              <a:rPr lang="en-US" dirty="0" smtClean="0"/>
              <a:t>HCC)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51" y="2015732"/>
            <a:ext cx="10088203" cy="451569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Primary malignancy of liver with hepatocellular </a:t>
            </a:r>
            <a:r>
              <a:rPr lang="en-US" dirty="0" smtClean="0"/>
              <a:t>differentiation.</a:t>
            </a:r>
          </a:p>
          <a:p>
            <a:pPr fontAlgn="base"/>
            <a:r>
              <a:rPr lang="en-US" dirty="0"/>
              <a:t>80% of hepatocellular carcinoma cases arise in </a:t>
            </a:r>
            <a:r>
              <a:rPr lang="en-US" dirty="0" smtClean="0"/>
              <a:t>cirrhosis.</a:t>
            </a:r>
          </a:p>
          <a:p>
            <a:pPr fontAlgn="base"/>
            <a:r>
              <a:rPr lang="en-US" dirty="0"/>
              <a:t>Risk </a:t>
            </a:r>
            <a:r>
              <a:rPr lang="en-US" dirty="0" smtClean="0"/>
              <a:t>factors:</a:t>
            </a:r>
          </a:p>
          <a:p>
            <a:pPr fontAlgn="base"/>
            <a:r>
              <a:rPr lang="en-US" dirty="0"/>
              <a:t>Chronic liver disease leading to cirrhosis; most common etiologies leading to this </a:t>
            </a:r>
            <a:r>
              <a:rPr lang="en-US" dirty="0" smtClean="0"/>
              <a:t>include: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chronic viral </a:t>
            </a:r>
            <a:r>
              <a:rPr lang="en-US" dirty="0" err="1" smtClean="0"/>
              <a:t>hepatits</a:t>
            </a:r>
            <a:r>
              <a:rPr lang="en-US" dirty="0" smtClean="0"/>
              <a:t> </a:t>
            </a:r>
            <a:r>
              <a:rPr lang="en-US" dirty="0"/>
              <a:t>(HBV and </a:t>
            </a:r>
            <a:r>
              <a:rPr lang="en-US" dirty="0" smtClean="0"/>
              <a:t>HCV).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heavy </a:t>
            </a:r>
            <a:r>
              <a:rPr lang="en-US" dirty="0"/>
              <a:t>alcohol </a:t>
            </a:r>
            <a:r>
              <a:rPr lang="en-US" dirty="0" smtClean="0"/>
              <a:t>consumption.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 Metabolic </a:t>
            </a:r>
            <a:r>
              <a:rPr lang="en-US" dirty="0" smtClean="0"/>
              <a:t>syndrome: </a:t>
            </a:r>
            <a:r>
              <a:rPr lang="en-US" dirty="0"/>
              <a:t>obesity, diabetes mellitus, and NAFLD </a:t>
            </a:r>
            <a:r>
              <a:rPr lang="en-US" dirty="0" smtClean="0"/>
              <a:t>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toxic </a:t>
            </a:r>
            <a:r>
              <a:rPr lang="en-US" dirty="0"/>
              <a:t>injuries (aflatoxin, </a:t>
            </a:r>
            <a:r>
              <a:rPr lang="en-US" dirty="0" smtClean="0"/>
              <a:t>it synergizes </a:t>
            </a:r>
            <a:r>
              <a:rPr lang="en-US" dirty="0"/>
              <a:t>with HBV (and perhaps also with HCV) to increase risk further</a:t>
            </a:r>
            <a:r>
              <a:rPr lang="en-US" dirty="0" smtClean="0"/>
              <a:t>.)..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/>
              <a:t>Inherited disorders, particularly hereditary </a:t>
            </a:r>
            <a:r>
              <a:rPr lang="en-US" dirty="0" smtClean="0"/>
              <a:t>hemochromatosis </a:t>
            </a:r>
            <a:r>
              <a:rPr lang="en-US" dirty="0"/>
              <a:t>and α1AT deficiency, and to a lesser degree Wilson disease</a:t>
            </a: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1026" name="Picture 2" descr="How to avoid aflatoxin contamination in crops?, Case studies | Sta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598" y="51651"/>
            <a:ext cx="3202402" cy="200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58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 is induced by acquired driver mutations in 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Oncogenes: </a:t>
            </a:r>
            <a:r>
              <a:rPr lang="en-US" dirty="0"/>
              <a:t>Gain of function mutations in beta-catenin , identified in up to 40% of </a:t>
            </a:r>
            <a:r>
              <a:rPr lang="en-US" dirty="0" smtClean="0"/>
              <a:t>HCCs.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tumor </a:t>
            </a:r>
            <a:r>
              <a:rPr lang="en-US" dirty="0"/>
              <a:t>suppressor </a:t>
            </a:r>
            <a:r>
              <a:rPr lang="en-US" dirty="0" smtClean="0"/>
              <a:t>genes: </a:t>
            </a:r>
            <a:r>
              <a:rPr lang="en-US" dirty="0"/>
              <a:t>loss of function </a:t>
            </a:r>
            <a:r>
              <a:rPr lang="en-US" dirty="0" smtClean="0"/>
              <a:t>mutation </a:t>
            </a:r>
            <a:r>
              <a:rPr lang="en-US" dirty="0"/>
              <a:t>in TP53, present in up to 60% of </a:t>
            </a:r>
            <a:r>
              <a:rPr lang="en-US" dirty="0" smtClean="0"/>
              <a:t>HCCs.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45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74320"/>
            <a:ext cx="9795541" cy="5192025"/>
          </a:xfrm>
        </p:spPr>
        <p:txBody>
          <a:bodyPr/>
          <a:lstStyle/>
          <a:p>
            <a:r>
              <a:rPr lang="en-US" dirty="0"/>
              <a:t>HCC often appears to arise from premalignant </a:t>
            </a:r>
            <a:r>
              <a:rPr lang="en-US" dirty="0" smtClean="0"/>
              <a:t>precursors lesions:</a:t>
            </a:r>
          </a:p>
          <a:p>
            <a:r>
              <a:rPr lang="en-US" dirty="0" smtClean="0"/>
              <a:t>Hepatic adenoma.</a:t>
            </a:r>
          </a:p>
          <a:p>
            <a:r>
              <a:rPr lang="en-US" dirty="0" smtClean="0"/>
              <a:t>Chronic </a:t>
            </a:r>
            <a:r>
              <a:rPr lang="en-US" dirty="0"/>
              <a:t>liver </a:t>
            </a:r>
            <a:r>
              <a:rPr lang="en-US" dirty="0" smtClean="0"/>
              <a:t>disease </a:t>
            </a:r>
            <a:r>
              <a:rPr lang="en-US" dirty="0"/>
              <a:t>associated with cellular </a:t>
            </a:r>
            <a:r>
              <a:rPr lang="en-US" dirty="0" err="1"/>
              <a:t>dysplasias</a:t>
            </a:r>
            <a:r>
              <a:rPr lang="en-US" dirty="0"/>
              <a:t>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large-cell change.: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increase </a:t>
            </a:r>
            <a:r>
              <a:rPr lang="en-US" dirty="0"/>
              <a:t>in both nuclear and cytoplasmic size, preserving nuclear to cytoplasmic ratio; nuclei are hyperchromatic, pleomorphic and frequently </a:t>
            </a:r>
            <a:r>
              <a:rPr lang="en-US" dirty="0" smtClean="0"/>
              <a:t>multinucleated.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small-cell change: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decreased cell volume, increased nuclear to cytoplasmic ratio, mild nuclear </a:t>
            </a:r>
            <a:r>
              <a:rPr lang="en-US" dirty="0" err="1"/>
              <a:t>pleomorphism</a:t>
            </a:r>
            <a:r>
              <a:rPr lang="en-US" dirty="0"/>
              <a:t>, </a:t>
            </a:r>
            <a:r>
              <a:rPr lang="en-US" dirty="0" err="1"/>
              <a:t>hyperchromasia</a:t>
            </a:r>
            <a:r>
              <a:rPr lang="en-US" dirty="0"/>
              <a:t> and cytoplasmic </a:t>
            </a:r>
            <a:r>
              <a:rPr lang="en-US" dirty="0" err="1"/>
              <a:t>basophilia</a:t>
            </a:r>
            <a:r>
              <a:rPr lang="en-US" dirty="0"/>
              <a:t>, giving the impression of nuclear crowding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934" t="16161" r="25771" b="14018"/>
          <a:stretch/>
        </p:blipFill>
        <p:spPr>
          <a:xfrm>
            <a:off x="6962504" y="4524055"/>
            <a:ext cx="3017519" cy="24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734" t="17411" r="25770" b="14374"/>
          <a:stretch/>
        </p:blipFill>
        <p:spPr>
          <a:xfrm>
            <a:off x="2050868" y="4475499"/>
            <a:ext cx="3226527" cy="250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53" y="1480155"/>
            <a:ext cx="10898101" cy="48422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ill-defined upper-abdominal pain, malaise, fatigue, weight </a:t>
            </a:r>
            <a:r>
              <a:rPr lang="en-US" dirty="0" smtClean="0"/>
              <a:t>loss.</a:t>
            </a:r>
          </a:p>
          <a:p>
            <a:r>
              <a:rPr lang="en-US" dirty="0" smtClean="0"/>
              <a:t>abdominal </a:t>
            </a:r>
            <a:r>
              <a:rPr lang="en-US" dirty="0"/>
              <a:t>mass or abdominal </a:t>
            </a:r>
            <a:r>
              <a:rPr lang="en-US" dirty="0" smtClean="0"/>
              <a:t>fullness.</a:t>
            </a:r>
          </a:p>
          <a:p>
            <a:r>
              <a:rPr lang="en-US" dirty="0"/>
              <a:t>Jaundice, fever, and </a:t>
            </a:r>
            <a:r>
              <a:rPr lang="en-US" dirty="0" smtClean="0"/>
              <a:t>gastrointestinal </a:t>
            </a:r>
            <a:r>
              <a:rPr lang="en-US" dirty="0"/>
              <a:t>or esophageal </a:t>
            </a:r>
            <a:r>
              <a:rPr lang="en-US" dirty="0" err="1"/>
              <a:t>variceal</a:t>
            </a:r>
            <a:r>
              <a:rPr lang="en-US" dirty="0"/>
              <a:t> </a:t>
            </a:r>
            <a:r>
              <a:rPr lang="en-US" dirty="0" smtClean="0"/>
              <a:t>bleeding.</a:t>
            </a:r>
          </a:p>
          <a:p>
            <a:r>
              <a:rPr lang="en-US" dirty="0" smtClean="0"/>
              <a:t>Metastatic : most </a:t>
            </a:r>
            <a:r>
              <a:rPr lang="en-US" dirty="0"/>
              <a:t>commonly to the lungs.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Laboratory studies: Elevated serum levels of </a:t>
            </a:r>
            <a:r>
              <a:rPr lang="en-US" dirty="0" smtClean="0"/>
              <a:t>α-fetoprotein.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imaging studies: Increasing arterialization during the </a:t>
            </a:r>
            <a:r>
              <a:rPr lang="en-US" dirty="0" smtClean="0"/>
              <a:t>development </a:t>
            </a:r>
            <a:r>
              <a:rPr lang="en-US" dirty="0"/>
              <a:t>and progression of HCC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Death usually occurs </a:t>
            </a:r>
            <a:r>
              <a:rPr lang="en-US" dirty="0" smtClean="0"/>
              <a:t>from: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(1) cachexia</a:t>
            </a:r>
            <a:r>
              <a:rPr lang="en-US" dirty="0" smtClean="0"/>
              <a:t>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(2) gastrointestinal or esophageal </a:t>
            </a:r>
            <a:r>
              <a:rPr lang="en-US" dirty="0" err="1"/>
              <a:t>variceal</a:t>
            </a:r>
            <a:r>
              <a:rPr lang="en-US" dirty="0"/>
              <a:t> </a:t>
            </a:r>
            <a:r>
              <a:rPr lang="en-US" dirty="0" smtClean="0"/>
              <a:t>bleeding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(3</a:t>
            </a:r>
            <a:r>
              <a:rPr lang="en-US" dirty="0"/>
              <a:t>) liver failure with hepatic </a:t>
            </a:r>
            <a:r>
              <a:rPr lang="en-US" dirty="0" smtClean="0"/>
              <a:t>coma.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 </a:t>
            </a:r>
            <a:r>
              <a:rPr lang="en-US" dirty="0"/>
              <a:t>(4) rupture of the tumor with fatal hemorrhage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452" t="15267" r="29285" b="22411"/>
          <a:stretch/>
        </p:blipFill>
        <p:spPr>
          <a:xfrm>
            <a:off x="8769532" y="-222227"/>
            <a:ext cx="3422468" cy="29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 may appear grossly </a:t>
            </a:r>
            <a:r>
              <a:rPr lang="en-US" dirty="0" smtClean="0"/>
              <a:t>as:</a:t>
            </a:r>
          </a:p>
          <a:p>
            <a:r>
              <a:rPr lang="en-US" dirty="0" smtClean="0"/>
              <a:t> </a:t>
            </a:r>
            <a:r>
              <a:rPr lang="en-US" dirty="0"/>
              <a:t>(1) a </a:t>
            </a:r>
            <a:r>
              <a:rPr lang="en-US" dirty="0" err="1"/>
              <a:t>unifocal</a:t>
            </a:r>
            <a:r>
              <a:rPr lang="en-US" dirty="0"/>
              <a:t> (usually large) </a:t>
            </a:r>
            <a:r>
              <a:rPr lang="en-US" dirty="0" smtClean="0"/>
              <a:t>mass.</a:t>
            </a:r>
          </a:p>
          <a:p>
            <a:r>
              <a:rPr lang="en-US" dirty="0" smtClean="0"/>
              <a:t>(2</a:t>
            </a:r>
            <a:r>
              <a:rPr lang="en-US" dirty="0"/>
              <a:t>) multifocal, widely distributed nodules of variable </a:t>
            </a:r>
            <a:r>
              <a:rPr lang="en-US" dirty="0" smtClean="0"/>
              <a:t>size.</a:t>
            </a:r>
          </a:p>
          <a:p>
            <a:r>
              <a:rPr lang="en-US" dirty="0" smtClean="0"/>
              <a:t>(3</a:t>
            </a:r>
            <a:r>
              <a:rPr lang="en-US" dirty="0"/>
              <a:t>) a diffusely infiltrative cancer,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13" t="25625" r="51974" b="41339"/>
          <a:stretch/>
        </p:blipFill>
        <p:spPr>
          <a:xfrm>
            <a:off x="1332412" y="4114800"/>
            <a:ext cx="3722914" cy="2416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834" t="15446" r="25068" b="31875"/>
          <a:stretch/>
        </p:blipFill>
        <p:spPr>
          <a:xfrm>
            <a:off x="7197634" y="4021393"/>
            <a:ext cx="4403785" cy="26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HCCs range from </a:t>
            </a:r>
            <a:r>
              <a:rPr lang="en-US" dirty="0" smtClean="0"/>
              <a:t>:</a:t>
            </a:r>
          </a:p>
          <a:p>
            <a:r>
              <a:rPr lang="en-US" dirty="0" smtClean="0"/>
              <a:t>well </a:t>
            </a:r>
            <a:r>
              <a:rPr lang="en-US" dirty="0"/>
              <a:t>differentiated </a:t>
            </a:r>
            <a:r>
              <a:rPr lang="en-US" dirty="0" smtClean="0"/>
              <a:t>to highly anaplastic lesions.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28" t="15625" r="25169" b="14196"/>
          <a:stretch/>
        </p:blipFill>
        <p:spPr>
          <a:xfrm>
            <a:off x="1841863" y="3234315"/>
            <a:ext cx="3644537" cy="2792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11669"/>
            <a:ext cx="6712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Well-differentiated HCCs are composed of cells that look like normal hepatocytes and grow as thick trabeculae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633" t="15625" r="25972" b="15090"/>
          <a:stretch/>
        </p:blipFill>
        <p:spPr>
          <a:xfrm>
            <a:off x="7488694" y="3213991"/>
            <a:ext cx="3566160" cy="2812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53216" y="61983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</a:rPr>
              <a:t>tumor cells appear malignant on H&amp;E and often cannot be distinguished from other poorly differentiated neoplasms;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46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Cholangiocarcinoma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second most common primary malignant tumor of the liver after </a:t>
            </a:r>
            <a:r>
              <a:rPr lang="en-US" dirty="0" smtClean="0"/>
              <a:t>HCC.</a:t>
            </a:r>
          </a:p>
          <a:p>
            <a:r>
              <a:rPr lang="en-US" dirty="0" smtClean="0"/>
              <a:t> </a:t>
            </a:r>
            <a:r>
              <a:rPr lang="en-US" dirty="0"/>
              <a:t>arises from intrahepatic and extrahepatic bile ducts</a:t>
            </a:r>
            <a:r>
              <a:rPr lang="en-US" dirty="0" smtClean="0"/>
              <a:t>.</a:t>
            </a:r>
          </a:p>
          <a:p>
            <a:r>
              <a:rPr lang="en-US" dirty="0"/>
              <a:t>All risk factors for </a:t>
            </a:r>
            <a:r>
              <a:rPr lang="en-US" dirty="0" err="1"/>
              <a:t>cholangiocarcinoma</a:t>
            </a:r>
            <a:r>
              <a:rPr lang="en-US" dirty="0"/>
              <a:t> cause chronic inflammation and cholestasis, which presumably promote occurrence of somatic mutations or epigenetic alterations in </a:t>
            </a:r>
            <a:r>
              <a:rPr lang="en-US" dirty="0" err="1"/>
              <a:t>cholangiocytes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16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451" y="509452"/>
            <a:ext cx="10545403" cy="4956894"/>
          </a:xfrm>
        </p:spPr>
        <p:txBody>
          <a:bodyPr/>
          <a:lstStyle/>
          <a:p>
            <a:r>
              <a:rPr lang="en-US" dirty="0"/>
              <a:t>The risk factors include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infestation </a:t>
            </a:r>
            <a:r>
              <a:rPr lang="en-US" dirty="0"/>
              <a:t>by liver flukes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chronic </a:t>
            </a:r>
            <a:r>
              <a:rPr lang="en-US" dirty="0"/>
              <a:t>inflammatory disease of the large bile ducts (such as primary sclerosing cholangitis</a:t>
            </a:r>
            <a:r>
              <a:rPr lang="en-US" dirty="0" smtClean="0"/>
              <a:t>),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err="1" smtClean="0"/>
              <a:t>hepatolithiasis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 smtClean="0"/>
              <a:t>fibropolycystic</a:t>
            </a:r>
            <a:r>
              <a:rPr lang="en-US" dirty="0" smtClean="0"/>
              <a:t> </a:t>
            </a:r>
            <a:r>
              <a:rPr lang="en-US" dirty="0"/>
              <a:t>liver disease. </a:t>
            </a:r>
          </a:p>
        </p:txBody>
      </p:sp>
      <p:pic>
        <p:nvPicPr>
          <p:cNvPr id="2050" name="Picture 2" descr="Tackling Resistance | Liver Fluke | SC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7" y="3285240"/>
            <a:ext cx="3162391" cy="23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patolithiasis and intrahepatic cholangiocarcinoma: A 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8" b="50956"/>
          <a:stretch/>
        </p:blipFill>
        <p:spPr bwMode="auto">
          <a:xfrm>
            <a:off x="4436496" y="2929560"/>
            <a:ext cx="3096079" cy="30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bropolycystic Liver Disease: CT and MR Imaging Findings | RadioGraph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73" y="3364724"/>
            <a:ext cx="3625354" cy="21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05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tumors appear as firm, gray nodules within the bile duct </a:t>
            </a:r>
            <a:r>
              <a:rPr lang="en-US" dirty="0" smtClean="0"/>
              <a:t>wall.</a:t>
            </a:r>
          </a:p>
          <a:p>
            <a:r>
              <a:rPr lang="en-US" dirty="0" err="1"/>
              <a:t>Cholangiocarcinomas</a:t>
            </a:r>
            <a:r>
              <a:rPr lang="en-US" dirty="0"/>
              <a:t> are typical mucin-producing </a:t>
            </a:r>
            <a:r>
              <a:rPr lang="en-US" dirty="0" smtClean="0"/>
              <a:t>adenocarcinomas</a:t>
            </a:r>
            <a:r>
              <a:rPr lang="en-US" dirty="0"/>
              <a:t>. Most are well to moderately differentiated, growing as glandular/tubular structures lined by malignant epithelial </a:t>
            </a:r>
            <a:r>
              <a:rPr lang="en-US" dirty="0" smtClean="0"/>
              <a:t>cells.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11" t="54031" r="52175" b="6161"/>
          <a:stretch/>
        </p:blipFill>
        <p:spPr>
          <a:xfrm>
            <a:off x="7067005" y="3472415"/>
            <a:ext cx="3749040" cy="2912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11" t="23304" r="52175" b="45223"/>
          <a:stretch/>
        </p:blipFill>
        <p:spPr>
          <a:xfrm>
            <a:off x="2033450" y="3881772"/>
            <a:ext cx="3749040" cy="23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7" y="2015732"/>
            <a:ext cx="10205768" cy="4189125"/>
          </a:xfrm>
        </p:spPr>
        <p:txBody>
          <a:bodyPr>
            <a:normAutofit/>
          </a:bodyPr>
          <a:lstStyle/>
          <a:p>
            <a:r>
              <a:rPr lang="en-US" u="sng" dirty="0"/>
              <a:t>GALLSTONE </a:t>
            </a:r>
            <a:r>
              <a:rPr lang="en-US" u="sng" dirty="0" smtClean="0"/>
              <a:t>DISEASE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CHOLECYSTITIS: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Acute Calculous </a:t>
            </a:r>
            <a:r>
              <a:rPr lang="en-US" dirty="0" err="1" smtClean="0"/>
              <a:t>Cholecystitis</a:t>
            </a:r>
            <a:r>
              <a:rPr lang="en-US" dirty="0"/>
              <a:t>: Acute inflammation of a gallbladder that contains </a:t>
            </a:r>
            <a:r>
              <a:rPr lang="en-US" dirty="0" smtClean="0"/>
              <a:t>stones.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Chronic </a:t>
            </a:r>
            <a:r>
              <a:rPr lang="en-US" dirty="0" err="1" smtClean="0"/>
              <a:t>Cholecystitis</a:t>
            </a:r>
            <a:r>
              <a:rPr lang="en-US" dirty="0" smtClean="0"/>
              <a:t>: </a:t>
            </a:r>
            <a:r>
              <a:rPr lang="en-US" dirty="0"/>
              <a:t>occur due to repeated bouts of acute </a:t>
            </a:r>
            <a:r>
              <a:rPr lang="en-US" dirty="0" err="1" smtClean="0"/>
              <a:t>cholecystitis</a:t>
            </a:r>
            <a:r>
              <a:rPr lang="en-US" dirty="0" smtClean="0"/>
              <a:t> or de novo.</a:t>
            </a:r>
          </a:p>
          <a:p>
            <a:r>
              <a:rPr lang="en-US" u="sng" dirty="0"/>
              <a:t>CARCINOMA OF THE </a:t>
            </a:r>
            <a:r>
              <a:rPr lang="en-US" u="sng" dirty="0" smtClean="0"/>
              <a:t>GALLBLADDER:</a:t>
            </a:r>
          </a:p>
          <a:p>
            <a:r>
              <a:rPr lang="en-US" dirty="0"/>
              <a:t>more common in women and occurs most frequently in the seventh decade of life. </a:t>
            </a:r>
            <a:endParaRPr lang="en-US" dirty="0" smtClean="0"/>
          </a:p>
          <a:p>
            <a:r>
              <a:rPr lang="en-US" dirty="0"/>
              <a:t>Presenting symptoms </a:t>
            </a:r>
            <a:r>
              <a:rPr lang="en-US" dirty="0" smtClean="0"/>
              <a:t>: </a:t>
            </a:r>
            <a:r>
              <a:rPr lang="en-US" dirty="0"/>
              <a:t>abdominal pain, jaundice, anorexia, nausea and vomiting. </a:t>
            </a:r>
            <a:endParaRPr lang="en-US" dirty="0" smtClean="0"/>
          </a:p>
          <a:p>
            <a:r>
              <a:rPr lang="en-US" dirty="0"/>
              <a:t>Most carcinomas of the gallbladder are adenocarcinomas.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10" t="32232" r="52376" b="29375"/>
          <a:stretch/>
        </p:blipFill>
        <p:spPr>
          <a:xfrm>
            <a:off x="8456023" y="0"/>
            <a:ext cx="3735977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3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Hepatic masses come to attention for a variety of </a:t>
            </a:r>
            <a:r>
              <a:rPr lang="en-US" dirty="0" smtClean="0"/>
              <a:t>reasons: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They </a:t>
            </a:r>
            <a:r>
              <a:rPr lang="en-US" dirty="0"/>
              <a:t>may generate epigastric fullness and discomfort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can </a:t>
            </a:r>
            <a:r>
              <a:rPr lang="en-US" dirty="0"/>
              <a:t>detected by routine physical </a:t>
            </a:r>
            <a:r>
              <a:rPr lang="en-US" dirty="0" smtClean="0"/>
              <a:t>examination.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Abnormal radiographic </a:t>
            </a:r>
            <a:r>
              <a:rPr lang="en-US" dirty="0"/>
              <a:t>studies for other indications.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Hepatic </a:t>
            </a:r>
            <a:r>
              <a:rPr lang="en-US" dirty="0"/>
              <a:t>masses </a:t>
            </a:r>
            <a:r>
              <a:rPr lang="en-US" dirty="0" smtClean="0"/>
              <a:t>include: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</a:t>
            </a:r>
            <a:r>
              <a:rPr lang="en-US" dirty="0"/>
              <a:t>nodular </a:t>
            </a:r>
            <a:r>
              <a:rPr lang="en-US" dirty="0" err="1"/>
              <a:t>hyperplasias</a:t>
            </a:r>
            <a:r>
              <a:rPr lang="en-US" dirty="0"/>
              <a:t> 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true </a:t>
            </a:r>
            <a:r>
              <a:rPr lang="en-US" dirty="0"/>
              <a:t>neoplasms</a:t>
            </a:r>
          </a:p>
        </p:txBody>
      </p:sp>
      <p:sp>
        <p:nvSpPr>
          <p:cNvPr id="4" name="Left Brace 3"/>
          <p:cNvSpPr/>
          <p:nvPr/>
        </p:nvSpPr>
        <p:spPr>
          <a:xfrm>
            <a:off x="3317148" y="4827158"/>
            <a:ext cx="1489166" cy="7315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67194" y="4630936"/>
            <a:ext cx="1904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Benign Neoplasms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7194" y="5334196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Malignant Neoplasms</a:t>
            </a:r>
          </a:p>
        </p:txBody>
      </p:sp>
    </p:spTree>
    <p:extLst>
      <p:ext uri="{BB962C8B-B14F-4D97-AF65-F5344CB8AC3E}">
        <p14:creationId xmlns:p14="http://schemas.microsoft.com/office/powerpoint/2010/main" val="343771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Congenital </a:t>
            </a:r>
            <a:r>
              <a:rPr lang="en-US" sz="2400" dirty="0" smtClean="0"/>
              <a:t>Anomalies.</a:t>
            </a:r>
          </a:p>
          <a:p>
            <a:r>
              <a:rPr lang="en-US" sz="2400" dirty="0" smtClean="0"/>
              <a:t>Pancreatitis.</a:t>
            </a:r>
          </a:p>
          <a:p>
            <a:r>
              <a:rPr lang="en-US" sz="2400" dirty="0"/>
              <a:t>Pancreatic </a:t>
            </a:r>
            <a:r>
              <a:rPr lang="en-US" sz="2400" dirty="0" smtClean="0"/>
              <a:t>Neoplasms: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 </a:t>
            </a:r>
            <a:r>
              <a:rPr lang="en-US" sz="2400" dirty="0"/>
              <a:t>Cystic </a:t>
            </a:r>
            <a:r>
              <a:rPr lang="en-US" sz="2400" dirty="0" smtClean="0"/>
              <a:t>Neoplasms.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/>
              <a:t> </a:t>
            </a:r>
            <a:r>
              <a:rPr lang="en-US" sz="2400" dirty="0"/>
              <a:t>Pancreatic Carcinoma</a:t>
            </a:r>
          </a:p>
        </p:txBody>
      </p:sp>
    </p:spTree>
    <p:extLst>
      <p:ext uri="{BB962C8B-B14F-4D97-AF65-F5344CB8AC3E}">
        <p14:creationId xmlns:p14="http://schemas.microsoft.com/office/powerpoint/2010/main" val="141941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Agenesis</a:t>
            </a:r>
            <a:r>
              <a:rPr lang="en-US" dirty="0"/>
              <a:t>: </a:t>
            </a:r>
            <a:r>
              <a:rPr lang="en-US" dirty="0" smtClean="0"/>
              <a:t>the pancreas is totally absent.</a:t>
            </a:r>
          </a:p>
          <a:p>
            <a:r>
              <a:rPr lang="en-US" dirty="0" smtClean="0"/>
              <a:t>2. Pancreas </a:t>
            </a:r>
            <a:r>
              <a:rPr lang="en-US" dirty="0" err="1" smtClean="0"/>
              <a:t>Divisum</a:t>
            </a:r>
            <a:r>
              <a:rPr lang="en-US" dirty="0" smtClean="0"/>
              <a:t>: </a:t>
            </a:r>
          </a:p>
          <a:p>
            <a:r>
              <a:rPr lang="en-US" dirty="0"/>
              <a:t>most common congenital anomaly of the </a:t>
            </a:r>
            <a:r>
              <a:rPr lang="en-US" dirty="0" smtClean="0"/>
              <a:t>pancreas.</a:t>
            </a:r>
          </a:p>
          <a:p>
            <a:r>
              <a:rPr lang="en-US" dirty="0"/>
              <a:t>caused by a failure of fusion of the fetal duct systems of the dorsal and ventral pancreatic </a:t>
            </a:r>
            <a:r>
              <a:rPr lang="en-US" dirty="0" smtClean="0"/>
              <a:t>primordia.</a:t>
            </a:r>
            <a:endParaRPr lang="en-US" dirty="0"/>
          </a:p>
        </p:txBody>
      </p:sp>
      <p:pic>
        <p:nvPicPr>
          <p:cNvPr id="3074" name="Picture 2" descr="Pancreas divisum: MedlinePlus Medical Encyclopedia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5"/>
          <a:stretch/>
        </p:blipFill>
        <p:spPr bwMode="auto">
          <a:xfrm>
            <a:off x="4165871" y="4263680"/>
            <a:ext cx="4573179" cy="24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35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 Annular </a:t>
            </a:r>
            <a:r>
              <a:rPr lang="en-US" dirty="0"/>
              <a:t>Pancreas: ring of pancreatic tissue </a:t>
            </a:r>
            <a:r>
              <a:rPr lang="en-US" dirty="0" smtClean="0"/>
              <a:t>completely </a:t>
            </a:r>
            <a:r>
              <a:rPr lang="en-US" dirty="0"/>
              <a:t>encircles the </a:t>
            </a:r>
            <a:r>
              <a:rPr lang="en-US" dirty="0" smtClean="0"/>
              <a:t>duodenum.</a:t>
            </a:r>
          </a:p>
          <a:p>
            <a:r>
              <a:rPr lang="en-US" dirty="0" smtClean="0"/>
              <a:t>4. Ectopic </a:t>
            </a:r>
            <a:r>
              <a:rPr lang="en-US" dirty="0"/>
              <a:t>Pancreas: favored sites are the stomach and duodenum, followed by the jejunum, Meckel </a:t>
            </a:r>
            <a:r>
              <a:rPr lang="en-US" dirty="0" smtClean="0"/>
              <a:t>diverticulum</a:t>
            </a:r>
            <a:r>
              <a:rPr lang="en-US" dirty="0"/>
              <a:t>, and ileum.</a:t>
            </a:r>
          </a:p>
        </p:txBody>
      </p:sp>
      <p:pic>
        <p:nvPicPr>
          <p:cNvPr id="4098" name="Picture 2" descr="Annular pancreas: MedlinePlus Medical Encyclopedia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45" y="3741038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ureus | Jejunal Ectopic Pancreas: A Rare Cause of Small Intestinal Ma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302" t="19018" r="14426" b="55089"/>
          <a:stretch/>
        </p:blipFill>
        <p:spPr>
          <a:xfrm>
            <a:off x="6688182" y="3741038"/>
            <a:ext cx="3735977" cy="29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PANCREATITIS: Acute Pancreatitis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967" y="2015732"/>
            <a:ext cx="10022888" cy="3901742"/>
          </a:xfrm>
        </p:spPr>
        <p:txBody>
          <a:bodyPr>
            <a:normAutofit/>
          </a:bodyPr>
          <a:lstStyle/>
          <a:p>
            <a:r>
              <a:rPr lang="en-US" dirty="0"/>
              <a:t>Acute pancreatitis is a reversible inflammatory disorder that varies in severity, from focal edema and fat necrosis to widespread hemorrhagic necrosis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Etiology: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Gallstones.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Non–gallstone-related </a:t>
            </a:r>
            <a:r>
              <a:rPr lang="en-US" dirty="0" smtClean="0"/>
              <a:t>obstruction.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Medications.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Infections.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Metabolic disorders</a:t>
            </a:r>
          </a:p>
        </p:txBody>
      </p:sp>
      <p:sp>
        <p:nvSpPr>
          <p:cNvPr id="4" name="AutoShape 2" descr="Mumps | Immunisation Advisory Cent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973" t="25447" r="1876" b="20804"/>
          <a:stretch/>
        </p:blipFill>
        <p:spPr>
          <a:xfrm>
            <a:off x="8085908" y="3389558"/>
            <a:ext cx="3884023" cy="307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</a:t>
            </a:r>
            <a:r>
              <a:rPr lang="en-US" dirty="0"/>
              <a:t>pancreatitis appears to be caused by autodigestion of the pancreas by inappropriately activated pancreatic enzymes.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845" t="54375" r="30791" b="12589"/>
          <a:stretch/>
        </p:blipFill>
        <p:spPr>
          <a:xfrm>
            <a:off x="2730138" y="3133317"/>
            <a:ext cx="7210697" cy="32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6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inflammatory cell infiltrate admixed with edema and fibrinous </a:t>
            </a:r>
            <a:r>
              <a:rPr lang="en-US" dirty="0" smtClean="0"/>
              <a:t>exudate.</a:t>
            </a:r>
          </a:p>
          <a:p>
            <a:r>
              <a:rPr lang="en-US" dirty="0"/>
              <a:t>patchy </a:t>
            </a:r>
            <a:r>
              <a:rPr lang="en-US" dirty="0" smtClean="0"/>
              <a:t>necrosis.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18" t="18482" r="50969" b="46339"/>
          <a:stretch/>
        </p:blipFill>
        <p:spPr>
          <a:xfrm>
            <a:off x="3526971" y="2782389"/>
            <a:ext cx="5590903" cy="38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Pancreatitis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Chronic pancreatitis is characterized by long-standing inflammation that leads to irreversible destruction of the exocrine pancreas, followed eventually by loss of the islets of Langerhans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Etiology: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long-term alcohol abuse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Duct </a:t>
            </a:r>
            <a:r>
              <a:rPr lang="en-US" dirty="0" smtClean="0"/>
              <a:t>Obstruction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Hereditary </a:t>
            </a:r>
            <a:r>
              <a:rPr lang="en-US" dirty="0" smtClean="0"/>
              <a:t>pancreatitis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Autoimmune </a:t>
            </a:r>
            <a:r>
              <a:rPr lang="en-US" dirty="0" smtClean="0"/>
              <a:t>pancreatitis.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18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Chronic pancreatitis is characterized by parenchymal fibrosis, reduced number and size of acini, and variable dilation of the pancreatic 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24" t="32411" r="50368" b="35982"/>
          <a:stretch/>
        </p:blipFill>
        <p:spPr>
          <a:xfrm>
            <a:off x="3631474" y="3140368"/>
            <a:ext cx="5251269" cy="34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7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NEOPLASMS: Cystic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Serous cystadenomas : composed of glycogen-rich cuboidal cells surrounding small cysts containing clear, </a:t>
            </a:r>
            <a:r>
              <a:rPr lang="en-US" dirty="0" smtClean="0"/>
              <a:t>straw colored fluid.</a:t>
            </a:r>
          </a:p>
          <a:p>
            <a:r>
              <a:rPr lang="en-US" dirty="0"/>
              <a:t>2. </a:t>
            </a:r>
            <a:r>
              <a:rPr lang="en-US" dirty="0" smtClean="0"/>
              <a:t>mucinous </a:t>
            </a:r>
            <a:r>
              <a:rPr lang="en-US" dirty="0"/>
              <a:t>cystic neoplasm: the cysts are lined by a columnar mucinous epithelium with an associated densely cellular stroma resembling that of the </a:t>
            </a:r>
            <a:r>
              <a:rPr lang="en-US" dirty="0" smtClean="0"/>
              <a:t>ovary.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04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11" t="15803" r="21755" b="11340"/>
          <a:stretch/>
        </p:blipFill>
        <p:spPr>
          <a:xfrm>
            <a:off x="1998618" y="587829"/>
            <a:ext cx="7720148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Nodular Hyperplasia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Solitary or multiple hyperplastic hepatocellular nodules that may develop in the </a:t>
            </a:r>
            <a:r>
              <a:rPr lang="en-US" dirty="0" err="1"/>
              <a:t>noncirrhotic</a:t>
            </a:r>
            <a:r>
              <a:rPr lang="en-US" dirty="0"/>
              <a:t> </a:t>
            </a:r>
            <a:r>
              <a:rPr lang="en-US" dirty="0" smtClean="0"/>
              <a:t>liver.</a:t>
            </a:r>
          </a:p>
          <a:p>
            <a:r>
              <a:rPr lang="en-US" dirty="0" smtClean="0"/>
              <a:t>They arise </a:t>
            </a:r>
            <a:r>
              <a:rPr lang="en-US" dirty="0"/>
              <a:t>from local </a:t>
            </a:r>
            <a:r>
              <a:rPr lang="en-US" dirty="0" smtClean="0"/>
              <a:t>alterations </a:t>
            </a:r>
            <a:r>
              <a:rPr lang="en-US" dirty="0"/>
              <a:t>in hepatic parenchymal blood supply, such as </a:t>
            </a:r>
            <a:r>
              <a:rPr lang="en-US" dirty="0" smtClean="0"/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arteriovenous malformations.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inflammatory </a:t>
            </a:r>
            <a:r>
              <a:rPr lang="en-US" dirty="0"/>
              <a:t>or posttraumatic obliteration of portal vein </a:t>
            </a:r>
            <a:r>
              <a:rPr lang="en-US" dirty="0" smtClean="0"/>
              <a:t>radicles.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compensatory augmentation </a:t>
            </a:r>
            <a:r>
              <a:rPr lang="en-US" dirty="0"/>
              <a:t>of arterial blood supply.</a:t>
            </a:r>
          </a:p>
        </p:txBody>
      </p:sp>
    </p:spTree>
    <p:extLst>
      <p:ext uri="{BB962C8B-B14F-4D97-AF65-F5344CB8AC3E}">
        <p14:creationId xmlns:p14="http://schemas.microsoft.com/office/powerpoint/2010/main" val="939197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pancreatic cancer arises as a consequence of inherited and acquired mutations in </a:t>
            </a:r>
            <a:r>
              <a:rPr lang="en-US" dirty="0" smtClean="0"/>
              <a:t>cancer-associated genes.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7" t="46161" r="18542" b="20625"/>
          <a:stretch/>
        </p:blipFill>
        <p:spPr>
          <a:xfrm>
            <a:off x="1698170" y="3331029"/>
            <a:ext cx="9209315" cy="28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9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99" y="543262"/>
            <a:ext cx="9603275" cy="1049235"/>
          </a:xfrm>
        </p:spPr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56" y="1329136"/>
            <a:ext cx="9603275" cy="3450613"/>
          </a:xfrm>
        </p:spPr>
        <p:txBody>
          <a:bodyPr/>
          <a:lstStyle/>
          <a:p>
            <a:r>
              <a:rPr lang="en-US" dirty="0"/>
              <a:t>Carcinomas of the pancreas usually are hard, gray-white, stellate, poorly defined </a:t>
            </a:r>
            <a:r>
              <a:rPr lang="en-US" dirty="0" smtClean="0"/>
              <a:t>masses.</a:t>
            </a:r>
          </a:p>
          <a:p>
            <a:r>
              <a:rPr lang="en-US" dirty="0"/>
              <a:t>On microscopic </a:t>
            </a:r>
            <a:r>
              <a:rPr lang="en-US" dirty="0" smtClean="0"/>
              <a:t>examination,:</a:t>
            </a:r>
          </a:p>
          <a:p>
            <a:r>
              <a:rPr lang="en-US" dirty="0" smtClean="0"/>
              <a:t>pancreatic </a:t>
            </a:r>
            <a:r>
              <a:rPr lang="en-US" dirty="0"/>
              <a:t>carcinoma </a:t>
            </a:r>
            <a:r>
              <a:rPr lang="en-US" dirty="0" smtClean="0"/>
              <a:t>usually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is a moderately to poorly differentiated </a:t>
            </a:r>
            <a:r>
              <a:rPr lang="en-US" dirty="0" smtClean="0"/>
              <a:t>adenocarcinoma </a:t>
            </a:r>
          </a:p>
          <a:p>
            <a:pPr marL="0" indent="0">
              <a:buNone/>
            </a:pPr>
            <a:r>
              <a:rPr lang="en-US" dirty="0" smtClean="0"/>
              <a:t>forming </a:t>
            </a:r>
            <a:r>
              <a:rPr lang="en-US" dirty="0"/>
              <a:t>abortive glands with mucin </a:t>
            </a:r>
            <a:r>
              <a:rPr lang="en-US" dirty="0" smtClean="0"/>
              <a:t>secretion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or cell clusters and exhibiting an aggressive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deeply infiltrative growth pattern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34" t="23482" r="22156" b="7768"/>
          <a:stretch/>
        </p:blipFill>
        <p:spPr>
          <a:xfrm>
            <a:off x="8503920" y="1949843"/>
            <a:ext cx="3531325" cy="49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Carcinomas of the pancreas typically remain silent until their extension impinges on some other </a:t>
            </a:r>
            <a:r>
              <a:rPr lang="en-US" dirty="0" smtClean="0"/>
              <a:t>structure.</a:t>
            </a:r>
          </a:p>
          <a:p>
            <a:r>
              <a:rPr lang="en-US" dirty="0" smtClean="0"/>
              <a:t>Pain.</a:t>
            </a:r>
          </a:p>
          <a:p>
            <a:r>
              <a:rPr lang="en-US" dirty="0"/>
              <a:t>Obstructive </a:t>
            </a:r>
            <a:r>
              <a:rPr lang="en-US" dirty="0" smtClean="0"/>
              <a:t>jaundice.</a:t>
            </a:r>
          </a:p>
          <a:p>
            <a:r>
              <a:rPr lang="en-US" dirty="0"/>
              <a:t>Weight loss, anorexia, and </a:t>
            </a:r>
            <a:r>
              <a:rPr lang="en-US" dirty="0" smtClean="0"/>
              <a:t>generalized </a:t>
            </a:r>
            <a:r>
              <a:rPr lang="en-US" dirty="0"/>
              <a:t>malaise and weakness are manifestations of advanced disease</a:t>
            </a:r>
          </a:p>
        </p:txBody>
      </p:sp>
    </p:spTree>
    <p:extLst>
      <p:ext uri="{BB962C8B-B14F-4D97-AF65-F5344CB8AC3E}">
        <p14:creationId xmlns:p14="http://schemas.microsoft.com/office/powerpoint/2010/main" val="8090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nodular </a:t>
            </a:r>
            <a:r>
              <a:rPr lang="en-US" dirty="0" smtClean="0"/>
              <a:t>hyperplasia: Gross.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well-demarcated, poorly encapsulated nodule in an otherwise normal </a:t>
            </a:r>
            <a:r>
              <a:rPr lang="en-US" dirty="0" smtClean="0"/>
              <a:t>liver.</a:t>
            </a:r>
          </a:p>
          <a:p>
            <a:r>
              <a:rPr lang="en-US" dirty="0"/>
              <a:t>there is a central gray-white, depressed stellate scar from which fibrous septa radiate to the </a:t>
            </a:r>
            <a:r>
              <a:rPr lang="en-US" dirty="0" smtClean="0"/>
              <a:t>periphery.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531" t="39554" r="21655" b="29375"/>
          <a:stretch/>
        </p:blipFill>
        <p:spPr>
          <a:xfrm>
            <a:off x="7471954" y="3360895"/>
            <a:ext cx="4376057" cy="26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04519"/>
            <a:ext cx="11054854" cy="1049235"/>
          </a:xfrm>
        </p:spPr>
        <p:txBody>
          <a:bodyPr/>
          <a:lstStyle/>
          <a:p>
            <a:r>
              <a:rPr lang="en-US" dirty="0"/>
              <a:t>Focal nodular </a:t>
            </a:r>
            <a:r>
              <a:rPr lang="en-US" dirty="0" smtClean="0"/>
              <a:t>hyperplasia: Microscopically.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796" y="1762314"/>
            <a:ext cx="9603275" cy="345061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central scar contains large abnormal vessels and </a:t>
            </a:r>
            <a:r>
              <a:rPr lang="en-US" dirty="0" err="1"/>
              <a:t>ductular</a:t>
            </a:r>
            <a:r>
              <a:rPr lang="en-US" dirty="0"/>
              <a:t> reactions along the spokes of scar. </a:t>
            </a:r>
            <a:endParaRPr lang="en-US" dirty="0" smtClean="0"/>
          </a:p>
          <a:p>
            <a:r>
              <a:rPr lang="en-US" dirty="0" smtClean="0"/>
              <a:t>The hyperplastic </a:t>
            </a:r>
            <a:r>
              <a:rPr lang="en-US" dirty="0"/>
              <a:t>regions are composed of normal hepatocytes separated by thickened sinusoidal plates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934" t="38839" r="21352" b="22054"/>
          <a:stretch/>
        </p:blipFill>
        <p:spPr>
          <a:xfrm>
            <a:off x="8791303" y="4209528"/>
            <a:ext cx="3526972" cy="27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2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73" y="425696"/>
            <a:ext cx="9603275" cy="1049235"/>
          </a:xfrm>
        </p:spPr>
        <p:txBody>
          <a:bodyPr/>
          <a:lstStyle/>
          <a:p>
            <a:r>
              <a:rPr lang="en-US" dirty="0"/>
              <a:t>Benign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19" y="1329136"/>
            <a:ext cx="9603275" cy="34506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u="sng" dirty="0"/>
              <a:t>1. Cavernous </a:t>
            </a:r>
            <a:r>
              <a:rPr lang="en-US" b="1" u="sng" dirty="0" smtClean="0"/>
              <a:t>hemangiomas:</a:t>
            </a:r>
          </a:p>
          <a:p>
            <a:r>
              <a:rPr lang="en-US" dirty="0"/>
              <a:t>the most common benign tumor of the </a:t>
            </a:r>
            <a:r>
              <a:rPr lang="en-US" dirty="0" smtClean="0"/>
              <a:t>liver.</a:t>
            </a:r>
          </a:p>
          <a:p>
            <a:r>
              <a:rPr lang="en-US" dirty="0"/>
              <a:t>Vast majority of hemangiomas are asymptomatic and require no </a:t>
            </a:r>
            <a:r>
              <a:rPr lang="en-US" dirty="0" smtClean="0"/>
              <a:t>intervention.</a:t>
            </a:r>
          </a:p>
          <a:p>
            <a:r>
              <a:rPr lang="en-US" b="1" dirty="0"/>
              <a:t>Gross </a:t>
            </a:r>
            <a:r>
              <a:rPr lang="en-US" b="1" dirty="0" smtClean="0"/>
              <a:t>description: </a:t>
            </a:r>
          </a:p>
          <a:p>
            <a:r>
              <a:rPr lang="en-US" dirty="0"/>
              <a:t>Well circumscribed with red-brown, spongy / honeycombed cut surface</a:t>
            </a:r>
          </a:p>
          <a:p>
            <a:r>
              <a:rPr lang="en-US" b="1" dirty="0" smtClean="0"/>
              <a:t>Microscopic:</a:t>
            </a:r>
          </a:p>
          <a:p>
            <a:r>
              <a:rPr lang="en-US" dirty="0"/>
              <a:t>Circumscribed proliferation of variably sized, dilated and thin walled vessels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38" t="15267" r="21153" b="24911"/>
          <a:stretch/>
        </p:blipFill>
        <p:spPr>
          <a:xfrm>
            <a:off x="8125097" y="-156754"/>
            <a:ext cx="3990733" cy="254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336" t="15625" r="25771" b="13839"/>
          <a:stretch/>
        </p:blipFill>
        <p:spPr>
          <a:xfrm>
            <a:off x="8307976" y="3707715"/>
            <a:ext cx="3884023" cy="31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3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Hepatocellular Adenomas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Benign neoplasms developing from </a:t>
            </a:r>
            <a:r>
              <a:rPr lang="en-US" dirty="0" smtClean="0"/>
              <a:t>hepatocytes.</a:t>
            </a:r>
          </a:p>
          <a:p>
            <a:r>
              <a:rPr lang="en-US" dirty="0"/>
              <a:t>may be detected incidentally </a:t>
            </a:r>
            <a:r>
              <a:rPr lang="en-US" dirty="0" smtClean="0"/>
              <a:t>or cause symptoms ( pain</a:t>
            </a:r>
            <a:r>
              <a:rPr lang="en-US" dirty="0"/>
              <a:t>, which may be caused by pressure placed on the liver capsule by the expanding mass or hemorrhagic necrosis of the tumor as it outstrips its blood </a:t>
            </a:r>
            <a:r>
              <a:rPr lang="en-US" dirty="0" smtClean="0"/>
              <a:t>supply).</a:t>
            </a:r>
          </a:p>
          <a:p>
            <a:r>
              <a:rPr lang="en-US" dirty="0" smtClean="0"/>
              <a:t>Hepatocellular </a:t>
            </a:r>
            <a:r>
              <a:rPr lang="en-US" dirty="0"/>
              <a:t>adenomas occasionally rupture, an event that may lead to life-threatening </a:t>
            </a:r>
            <a:r>
              <a:rPr lang="en-US" dirty="0" err="1"/>
              <a:t>intraabdominal</a:t>
            </a:r>
            <a:r>
              <a:rPr lang="en-US" dirty="0"/>
              <a:t> bleeding</a:t>
            </a:r>
            <a:r>
              <a:rPr lang="en-US" dirty="0" smtClean="0"/>
              <a:t>.</a:t>
            </a:r>
          </a:p>
          <a:p>
            <a:r>
              <a:rPr lang="en-US" dirty="0"/>
              <a:t>Sex hormone exposure (e.g., oral </a:t>
            </a:r>
            <a:r>
              <a:rPr lang="en-US" dirty="0" smtClean="0"/>
              <a:t>contraceptive pills) </a:t>
            </a:r>
            <a:r>
              <a:rPr lang="en-US" dirty="0"/>
              <a:t>markedly increases the </a:t>
            </a:r>
            <a:r>
              <a:rPr lang="en-US" dirty="0" smtClean="0"/>
              <a:t>frequency </a:t>
            </a:r>
            <a:r>
              <a:rPr lang="en-US" dirty="0"/>
              <a:t>of </a:t>
            </a:r>
            <a:r>
              <a:rPr lang="en-US" dirty="0" smtClean="0"/>
              <a:t>hepatic adenoma.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2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037" t="14732" r="20249" b="51340"/>
          <a:stretch/>
        </p:blipFill>
        <p:spPr>
          <a:xfrm>
            <a:off x="757646" y="1254035"/>
            <a:ext cx="5003074" cy="3323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37" t="47947" r="20148" b="13125"/>
          <a:stretch/>
        </p:blipFill>
        <p:spPr>
          <a:xfrm>
            <a:off x="6701245" y="1190463"/>
            <a:ext cx="4558938" cy="3450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5337" y="51175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Microscopic view showing cords of hepatocytes, with an arterial vascular supply (arrow) and no portal tracts.</a:t>
            </a:r>
          </a:p>
        </p:txBody>
      </p:sp>
    </p:spTree>
    <p:extLst>
      <p:ext uri="{BB962C8B-B14F-4D97-AF65-F5344CB8AC3E}">
        <p14:creationId xmlns:p14="http://schemas.microsoft.com/office/powerpoint/2010/main" val="123180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Neoplasms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950417"/>
            <a:ext cx="9603275" cy="3450613"/>
          </a:xfrm>
        </p:spPr>
        <p:txBody>
          <a:bodyPr/>
          <a:lstStyle/>
          <a:p>
            <a:r>
              <a:rPr lang="en-US" dirty="0"/>
              <a:t>Malignant tumors occurring in the liver can </a:t>
            </a:r>
            <a:r>
              <a:rPr lang="en-US" dirty="0" smtClean="0"/>
              <a:t>be:</a:t>
            </a:r>
          </a:p>
          <a:p>
            <a:r>
              <a:rPr lang="en-US" dirty="0" smtClean="0"/>
              <a:t> primary.</a:t>
            </a:r>
          </a:p>
          <a:p>
            <a:endParaRPr lang="en-US" dirty="0"/>
          </a:p>
          <a:p>
            <a:r>
              <a:rPr lang="en-US" dirty="0" smtClean="0"/>
              <a:t>metastatic</a:t>
            </a:r>
            <a:r>
              <a:rPr lang="en-US" dirty="0"/>
              <a:t>.</a:t>
            </a:r>
          </a:p>
        </p:txBody>
      </p:sp>
      <p:sp>
        <p:nvSpPr>
          <p:cNvPr id="4" name="Left Brace 3"/>
          <p:cNvSpPr/>
          <p:nvPr/>
        </p:nvSpPr>
        <p:spPr>
          <a:xfrm>
            <a:off x="2756263" y="2379506"/>
            <a:ext cx="1123405" cy="58782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8" y="2782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Arise from bile </a:t>
            </a:r>
            <a:r>
              <a:rPr lang="en-US" dirty="0"/>
              <a:t>duct origin, </a:t>
            </a:r>
            <a:r>
              <a:rPr lang="en-US" dirty="0" err="1"/>
              <a:t>cholangiocarcinomas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79668" y="22873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arise from hepatocytes (</a:t>
            </a:r>
            <a:r>
              <a:rPr lang="en-US" dirty="0" smtClean="0"/>
              <a:t>hepatocellular </a:t>
            </a:r>
            <a:r>
              <a:rPr lang="en-US" dirty="0"/>
              <a:t>carcinoma (</a:t>
            </a:r>
            <a:r>
              <a:rPr lang="en-US" dirty="0" smtClean="0"/>
              <a:t>HCC).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0891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A1E8E06EC6444FAFC969E2A8D1A55E" ma:contentTypeVersion="9" ma:contentTypeDescription="Create a new document." ma:contentTypeScope="" ma:versionID="d3892fa1bde7b531f7fa0a790ea43488">
  <xsd:schema xmlns:xsd="http://www.w3.org/2001/XMLSchema" xmlns:xs="http://www.w3.org/2001/XMLSchema" xmlns:p="http://schemas.microsoft.com/office/2006/metadata/properties" xmlns:ns2="3ae45523-5a85-45e7-8008-accd3c84eec0" xmlns:ns3="5b9ef952-99af-4d0a-b2f4-0e3827503894" targetNamespace="http://schemas.microsoft.com/office/2006/metadata/properties" ma:root="true" ma:fieldsID="d840f164b99fee1144f69857238fa762" ns2:_="" ns3:_="">
    <xsd:import namespace="3ae45523-5a85-45e7-8008-accd3c84eec0"/>
    <xsd:import namespace="5b9ef952-99af-4d0a-b2f4-0e38275038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5523-5a85-45e7-8008-accd3c84ee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ef952-99af-4d0a-b2f4-0e382750389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92bc8bc-752c-41c2-a696-5d2463662cd4}" ma:internalName="TaxCatchAll" ma:showField="CatchAllData" ma:web="5b9ef952-99af-4d0a-b2f4-0e38275038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9ef952-99af-4d0a-b2f4-0e3827503894" xsi:nil="true"/>
    <lcf76f155ced4ddcb4097134ff3c332f xmlns="3ae45523-5a85-45e7-8008-accd3c84eec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5D1330-7EE5-4713-BDE0-AD3B4BFF5FE6}"/>
</file>

<file path=customXml/itemProps2.xml><?xml version="1.0" encoding="utf-8"?>
<ds:datastoreItem xmlns:ds="http://schemas.openxmlformats.org/officeDocument/2006/customXml" ds:itemID="{D2715417-CFF8-4822-8E9F-7794C1DC9E70}"/>
</file>

<file path=customXml/itemProps3.xml><?xml version="1.0" encoding="utf-8"?>
<ds:datastoreItem xmlns:ds="http://schemas.openxmlformats.org/officeDocument/2006/customXml" ds:itemID="{1FAD3B46-2BAB-412C-B0E4-255EE83B3FB3}"/>
</file>

<file path=docProps/app.xml><?xml version="1.0" encoding="utf-8"?>
<Properties xmlns="http://schemas.openxmlformats.org/officeDocument/2006/extended-properties" xmlns:vt="http://schemas.openxmlformats.org/officeDocument/2006/docPropsVTypes">
  <Template>tf00001245_wac</Template>
  <TotalTime>122</TotalTime>
  <Words>1363</Words>
  <Application>Microsoft Office PowerPoint</Application>
  <PresentationFormat>Widescreen</PresentationFormat>
  <Paragraphs>164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Courier New</vt:lpstr>
      <vt:lpstr>Gill Sans MT</vt:lpstr>
      <vt:lpstr>Wingdings</vt:lpstr>
      <vt:lpstr>Gallery</vt:lpstr>
      <vt:lpstr>Hepatic neoplasms.</vt:lpstr>
      <vt:lpstr>PowerPoint Presentation</vt:lpstr>
      <vt:lpstr>Focal Nodular Hyperplasia</vt:lpstr>
      <vt:lpstr>Focal nodular hyperplasia: Gross.</vt:lpstr>
      <vt:lpstr>Focal nodular hyperplasia: Microscopically.</vt:lpstr>
      <vt:lpstr>Benign Neoplasms</vt:lpstr>
      <vt:lpstr>2. Hepatocellular Adenomas</vt:lpstr>
      <vt:lpstr>PowerPoint Presentation</vt:lpstr>
      <vt:lpstr>Malignant Neoplasms</vt:lpstr>
      <vt:lpstr>Hepatocellular Carcinoma (HCC)</vt:lpstr>
      <vt:lpstr>Pathogenesis</vt:lpstr>
      <vt:lpstr>PowerPoint Presentation</vt:lpstr>
      <vt:lpstr>Clinical Features</vt:lpstr>
      <vt:lpstr>MORPHOLOGY</vt:lpstr>
      <vt:lpstr>PowerPoint Presentation</vt:lpstr>
      <vt:lpstr>Cholangiocarcinoma</vt:lpstr>
      <vt:lpstr>PowerPoint Presentation</vt:lpstr>
      <vt:lpstr>MORPHOLOGY</vt:lpstr>
      <vt:lpstr>Gallbladder</vt:lpstr>
      <vt:lpstr>Pancreas</vt:lpstr>
      <vt:lpstr>Congenital Anomalies</vt:lpstr>
      <vt:lpstr>PowerPoint Presentation</vt:lpstr>
      <vt:lpstr>PANCREATITIS: Acute Pancreatitis</vt:lpstr>
      <vt:lpstr>Pathogenesis</vt:lpstr>
      <vt:lpstr>morphology</vt:lpstr>
      <vt:lpstr>Chronic Pancreatitis</vt:lpstr>
      <vt:lpstr>MORPHOLOGY</vt:lpstr>
      <vt:lpstr>PANCREATIC NEOPLASMS: Cystic Neoplasms</vt:lpstr>
      <vt:lpstr>PowerPoint Presentation</vt:lpstr>
      <vt:lpstr>Pancreatic Carcinoma</vt:lpstr>
      <vt:lpstr>MORPHOLOGY</vt:lpstr>
      <vt:lpstr>Clinical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Hepatic neoplasms.</dc:title>
  <dc:creator>Admin</dc:creator>
  <cp:lastModifiedBy>Admin</cp:lastModifiedBy>
  <cp:revision>15</cp:revision>
  <dcterms:created xsi:type="dcterms:W3CDTF">2022-04-17T22:11:48Z</dcterms:created>
  <dcterms:modified xsi:type="dcterms:W3CDTF">2022-04-18T00:14:19Z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0x01010081A1E8E06EC6444FAFC969E2A8D1A55E</vt:lpwstr>
  </property>
</Properties>
</file>