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0" r:id="rId4"/>
  </p:sldMasterIdLst>
  <p:notesMasterIdLst>
    <p:notesMasterId r:id="rId33"/>
  </p:notesMasterIdLst>
  <p:sldIdLst>
    <p:sldId id="284" r:id="rId5"/>
    <p:sldId id="256" r:id="rId6"/>
    <p:sldId id="296" r:id="rId7"/>
    <p:sldId id="295" r:id="rId8"/>
    <p:sldId id="297" r:id="rId9"/>
    <p:sldId id="290" r:id="rId10"/>
    <p:sldId id="257" r:id="rId11"/>
    <p:sldId id="272" r:id="rId12"/>
    <p:sldId id="289" r:id="rId13"/>
    <p:sldId id="286" r:id="rId14"/>
    <p:sldId id="299" r:id="rId15"/>
    <p:sldId id="298" r:id="rId16"/>
    <p:sldId id="282" r:id="rId17"/>
    <p:sldId id="261" r:id="rId18"/>
    <p:sldId id="263" r:id="rId19"/>
    <p:sldId id="300" r:id="rId20"/>
    <p:sldId id="265" r:id="rId21"/>
    <p:sldId id="292" r:id="rId22"/>
    <p:sldId id="294" r:id="rId23"/>
    <p:sldId id="301" r:id="rId24"/>
    <p:sldId id="267" r:id="rId25"/>
    <p:sldId id="270" r:id="rId26"/>
    <p:sldId id="302" r:id="rId27"/>
    <p:sldId id="303" r:id="rId28"/>
    <p:sldId id="304" r:id="rId29"/>
    <p:sldId id="308" r:id="rId30"/>
    <p:sldId id="305" r:id="rId31"/>
    <p:sldId id="310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0000"/>
    <a:srgbClr val="500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82975" autoAdjust="0"/>
  </p:normalViewPr>
  <p:slideViewPr>
    <p:cSldViewPr>
      <p:cViewPr varScale="1">
        <p:scale>
          <a:sx n="92" d="100"/>
          <a:sy n="92" d="100"/>
        </p:scale>
        <p:origin x="135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presProps" Target="presProp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notesMaster" Target="notesMasters/notesMaster1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tableStyles" Target="tableStyle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theme" Target="theme/theme1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14FDF9-3DDF-F8B7-4459-A5B518DE5E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36650B-ADE9-1F2C-F0DD-E52CD29F011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D29A73-E80C-4BC3-B4B5-6A02EA7700E7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6E630B9-C5A8-56D8-28A3-6635AE8645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C0355B4-045A-769C-1AF9-C9578376CA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816D8-FD3B-0428-A54F-210455DC81F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A6FBF-DE1A-66C3-0DBA-7628747B0D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6FA4F26-BF27-4CB7-B666-C2EB1F832C3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9A95D0F7-2BE6-4065-9521-5D71B0C90A56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D218A89-DC09-1935-538B-FB69FD8D9BEA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2806017-A7F8-AF7C-DDA7-DA80F2A41926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00B29D03-A64A-90F7-855A-0E5F1FF266A1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2B08071B-66CA-6A5F-08D1-198B9A4BBAC1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50A2924B-B11E-E7CB-DF6C-2918C9B9B041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0CB359F7-887A-BA5A-B11C-D4238510BF55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EEA33B82-F2DE-E2FC-DE70-6D39737E2B4B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33C79FAC-F92A-4F52-0BCD-10AA74A60F84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2206F80C-D72E-796D-C00D-92439C2C1470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89D598BB-CFF9-159D-EB55-01914A23EF6F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2CA239D-F681-E035-7C64-A3C730A48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AA566-DCC8-44BC-A75B-853910040E3E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31F204B-A570-C65B-C159-4801E3901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19D7D8F-7F87-1209-62C5-0BFC1855C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9F600-13AB-4AF3-9A3A-AC72A39500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40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A87A9-64BC-356A-1B93-3281288DB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09153-9C19-480D-997D-C442ED6CA424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84612-B3B9-E9E9-A8F7-F339A0F43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FC94E-55DB-3142-08E2-212D0AA7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C275C-B25E-430F-9F42-A0D185158C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93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E551BA-0A7C-14AB-2FB3-3471CBDA9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836861-A65B-D665-C2D7-69FFEA1EE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CA36AD8-8749-CC30-A392-D96803C329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08213-FD98-4854-A241-B8DF288D56C8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98DE781-0003-F77A-33BA-2EA397A1AE1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4FF20DE-E086-FD73-7C47-35709DACFE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2D69543-12A3-4BC7-9F01-2DEE9581D0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914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88B2D-06A2-A7FC-2C2D-851B608AA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70503-F8DB-4CA0-B00A-8C251627D6A8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ABAF2-DB25-4AC1-FDD3-799584B93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00F4C-2664-EE0F-5647-1B5606C6F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FDEF9-C02E-442D-9AA5-E2B83C6861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647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E9EEEF-C4CC-8D9D-1A9C-F4A56A67B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EB412F-BF3E-6407-EDDC-2E7F41BD1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ADB61F7-65AB-809A-3E42-338E64718A6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8A13F-AC22-4C4F-A268-4BAE724211DD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E82CF85-8732-B0B6-A6CA-7D17C49D11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12487AB-96DE-5771-E3C9-EA3A35F8810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43F0FF8-36FD-4B58-AA7D-5173B16BC6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149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1E0F85-5C6A-9296-0C49-8BE3D49932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5D129-5557-462D-875B-EDCD5F2213EF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ADB0D7-69BE-C0BE-99AB-1991EC3ED7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2DEC53-39B6-87F8-CF53-B15CC59B33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4BF8D50-4AD5-477C-A9B8-2248AD5E05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814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FAE04-1FAE-2CD9-FCCA-3A8F6AC21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937FB-2BCF-4CAF-B5BA-B849EE29C89B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04EC9-EAF7-847A-2A9E-2C64689A1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A4BE7-7DB1-4BEE-DB73-6061EB54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DC23D-911F-40B0-80C3-C39CC65A16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041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5D9C6-692D-2AF0-ED0D-45CF87DDA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06E4-589A-4CC0-AB7B-EADB4024EFE4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FADA8-5574-4D83-9B96-8067EA4A6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EE909-5E6F-4AE5-DBB8-465ED9A88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17CAB-620C-4E1C-B7B4-F2F1BF21D4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072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A81AC-D461-618A-4F32-CD84B558A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3C218-F80E-49A3-8DEF-E566CCD0A675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9999D-F521-4AD0-80C3-274E8867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EC9D0-FE38-1BC6-71BD-D3A7DB187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D75E1-891B-439F-9410-6ED00BFB17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12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5F4AA-43F7-3A24-9971-2E2A0B408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2A67E-0238-48D0-9CD6-3B264FDCF444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57AED-809B-4A22-60C7-D9E03CA1E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96252-8D9E-E766-FCE4-8DFEE9CC7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57435-17ED-4BE2-B789-8BF6B495EA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00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2CF7FBF-8837-635F-1F3B-39AE2EFAA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E25F4-128E-4250-A35E-446775BD5FDC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AE1030-EF6E-B3D4-9383-0DD5B32AC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0FAE4C-9CFF-365B-2B54-265030596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E8E59-DFA6-4315-B781-871BB84A8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72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471D1B1-B0AC-A4C9-E939-514575838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A7E5C-4E38-431D-996A-B720BAB0A521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78BAFED-EC13-A3DB-A5F2-9F36D501F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05DFA8-C608-FABF-E09E-6D7B4CBC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7327F-0EB5-45BB-8AFC-532E34BA57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490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D3CD5D9-02E4-B2E1-8EDA-029CE7D7E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76E2B-F22B-4E2F-B7A9-6D2AADF98ABF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71E592E-38A7-2CC7-872D-05ED3162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1AD1C2-78C6-CC30-8853-7B9AAD9FD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1F01F-D7B5-49C7-852A-6DAD79FC3E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67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13EDA1F-A49D-13FB-29BD-04E7158E0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C778-30B7-4882-8996-8CA4F60C2624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F9E83FA-FA12-437C-1515-34699BA3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E8ED3A-1772-BDB8-FA2C-AE8A5BFC9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E55AF-6F01-4E70-91A4-9D18C23971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76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AFB04F-23CD-F0AB-7EB9-08475092C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7B1C4-6783-4071-A0D6-13A39A3274EB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4FB7C4-FB69-C302-2E8F-FDB460380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30E300-F88C-2394-01D7-21D475C2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D5B90-B34C-4491-9D47-72B8485F2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05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3021CA-DC11-1EFE-CBBC-4BBFF2691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FC946-ED1E-44EE-997A-E24B89C06F00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3903FE-953A-44A3-A0D0-FEBC2A005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4F3E4E-2D19-6544-DD40-ADE7942C2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8125E-1C22-48E0-96DD-C793C4EA8C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80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8DD30EF7-49E9-1867-9E45-FBC2CBCF96D1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CBFDC53-2912-D04D-B5DA-626B8A03032B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B554A3C-A3C6-C686-F0ED-1C051E9CB114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EF20546-1A40-B825-5DEE-B1FBD331E413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BCAB8F8-C4AA-522F-9323-BEA15793B930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16C00C3-C3B5-4B95-7BA5-7033CE3E969A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514D86E-BFF2-180C-DD34-C309B43691FD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476EEA5-0EB2-BB90-5D8B-573B886C07F3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2640F1E-535F-A247-7CFE-C5E471498ABD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EBDDECD-95DE-3F69-EDE7-447F9977F63F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C1A1205-CDCF-DBC5-1E7C-36CBA493BA0E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A58CBADD-D0A4-7868-2B4B-F1D98091C09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7E103AF1-5083-22E6-0A34-6909F80119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66945-0BE9-17CC-B8DE-71B405E454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436D08-8AA7-4991-B32C-1FBF4811B3F6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4CEDE-3583-4BE1-E78F-B42417181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0CBCD-1C6F-052C-287E-8D48F8DF5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fld id="{FBD2D6ED-BA5B-48D0-9CF1-8A4AE929B4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1" r:id="rId1"/>
    <p:sldLayoutId id="2147484498" r:id="rId2"/>
    <p:sldLayoutId id="2147484499" r:id="rId3"/>
    <p:sldLayoutId id="2147484500" r:id="rId4"/>
    <p:sldLayoutId id="2147484501" r:id="rId5"/>
    <p:sldLayoutId id="2147484502" r:id="rId6"/>
    <p:sldLayoutId id="2147484503" r:id="rId7"/>
    <p:sldLayoutId id="2147484504" r:id="rId8"/>
    <p:sldLayoutId id="2147484505" r:id="rId9"/>
    <p:sldLayoutId id="2147484506" r:id="rId10"/>
    <p:sldLayoutId id="2147484512" r:id="rId11"/>
    <p:sldLayoutId id="2147484507" r:id="rId12"/>
    <p:sldLayoutId id="2147484513" r:id="rId13"/>
    <p:sldLayoutId id="2147484508" r:id="rId14"/>
    <p:sldLayoutId id="2147484509" r:id="rId15"/>
    <p:sldLayoutId id="2147484510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8.jpeg" /><Relationship Id="rId4" Type="http://schemas.openxmlformats.org/officeDocument/2006/relationships/image" Target="../media/image17.jpeg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9.jpeg" /><Relationship Id="rId4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8F6FD1CA-7877-9305-A865-F2B10D3CA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9982200" cy="1470025"/>
          </a:xfrm>
        </p:spPr>
        <p:txBody>
          <a:bodyPr/>
          <a:lstStyle/>
          <a:p>
            <a:pPr algn="l" eaLnBrk="1" hangingPunct="1"/>
            <a:r>
              <a:rPr lang="en-US" altLang="en-US" sz="3600" b="1"/>
              <a:t>CYSTIC DISEASES of THE KIDNEY</a:t>
            </a:r>
          </a:p>
        </p:txBody>
      </p:sp>
      <p:sp>
        <p:nvSpPr>
          <p:cNvPr id="6147" name="Subtitle 9">
            <a:extLst>
              <a:ext uri="{FF2B5EF4-FFF2-40B4-BE49-F238E27FC236}">
                <a16:creationId xmlns:a16="http://schemas.microsoft.com/office/drawing/2014/main" id="{72CB9311-C9A9-EA97-7E71-7E39DA19C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027613"/>
            <a:ext cx="4343400" cy="1862137"/>
          </a:xfrm>
        </p:spPr>
        <p:txBody>
          <a:bodyPr>
            <a:spAutoFit/>
          </a:bodyPr>
          <a:lstStyle/>
          <a:p>
            <a:pPr algn="l" eaLnBrk="1" hangingPunct="1"/>
            <a:r>
              <a:rPr lang="en-US" altLang="en-US" sz="2400" b="1">
                <a:solidFill>
                  <a:schemeClr val="tx1"/>
                </a:solidFill>
              </a:rPr>
              <a:t>Dr. Sura Al-Rawabdeh, MD</a:t>
            </a:r>
          </a:p>
          <a:p>
            <a:pPr algn="l" eaLnBrk="1" hangingPunct="1"/>
            <a:r>
              <a:rPr lang="en-US" altLang="en-US" sz="2400" b="1">
                <a:solidFill>
                  <a:schemeClr val="tx1"/>
                </a:solidFill>
              </a:rPr>
              <a:t>May 23 2022</a:t>
            </a:r>
          </a:p>
          <a:p>
            <a:pPr algn="l" eaLnBrk="1" hangingPunct="1"/>
            <a:endParaRPr lang="en-US" altLang="en-US" sz="2400" b="1">
              <a:solidFill>
                <a:schemeClr val="tx1"/>
              </a:solidFill>
            </a:endParaRPr>
          </a:p>
          <a:p>
            <a:pPr algn="l" eaLnBrk="1" hangingPunct="1"/>
            <a:endParaRPr lang="en-US" altLang="en-US" b="1">
              <a:solidFill>
                <a:schemeClr val="tx1"/>
              </a:solidFill>
            </a:endParaRPr>
          </a:p>
        </p:txBody>
      </p:sp>
      <p:pic>
        <p:nvPicPr>
          <p:cNvPr id="6148" name="Picture 7">
            <a:extLst>
              <a:ext uri="{FF2B5EF4-FFF2-40B4-BE49-F238E27FC236}">
                <a16:creationId xmlns:a16="http://schemas.microsoft.com/office/drawing/2014/main" id="{2DAD4D31-1E1E-80A6-E873-9BA5CF99E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97313"/>
            <a:ext cx="2897188" cy="226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83B10AAB-B88F-8ED0-2161-322BEADE6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JO" altLang="en-US"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1F190D38-7F4B-AAED-0C9E-4ED1D8961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JO" altLang="en-US"/>
          </a:p>
        </p:txBody>
      </p:sp>
      <p:pic>
        <p:nvPicPr>
          <p:cNvPr id="15364" name="Picture 2" descr="C:\Users\Mohammed\Desktop\7Tm6Z4ypuqP5ZGe4XwLHkw.png">
            <a:extLst>
              <a:ext uri="{FF2B5EF4-FFF2-40B4-BE49-F238E27FC236}">
                <a16:creationId xmlns:a16="http://schemas.microsoft.com/office/drawing/2014/main" id="{5EF2B66B-05F7-9891-BB88-3A3328B62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C:\Users\Mohammed\Desktop\تنزيل (1).jpg">
            <a:extLst>
              <a:ext uri="{FF2B5EF4-FFF2-40B4-BE49-F238E27FC236}">
                <a16:creationId xmlns:a16="http://schemas.microsoft.com/office/drawing/2014/main" id="{01DD2A84-2D64-1768-31AE-39347AE3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73C8DE7C-07A5-6FC8-DF18-45FDE3728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3- Autosomal Dominant (Adult) Polycystic Kidney Disease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F6DAA014-F939-E281-ABC1-6245FB1DF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8" name="Picture 3" descr="C:\Users\Mohammed\Desktop\6bd07d144599a14ccc1a6325c47808_jumbo.jpg">
            <a:extLst>
              <a:ext uri="{FF2B5EF4-FFF2-40B4-BE49-F238E27FC236}">
                <a16:creationId xmlns:a16="http://schemas.microsoft.com/office/drawing/2014/main" id="{6C7FF336-3023-A336-EF02-71339A7EE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495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C:\Users\Mohammed\Desktop\pkd.png">
            <a:extLst>
              <a:ext uri="{FF2B5EF4-FFF2-40B4-BE49-F238E27FC236}">
                <a16:creationId xmlns:a16="http://schemas.microsoft.com/office/drawing/2014/main" id="{421EBF63-957B-7606-D5F6-1302EAA15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495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F5CAA232-8781-DCBF-7483-861C49B00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3- Autosomal Dominant (Adult) Polycystic Kidney Disease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52B4943-B72E-9146-2632-B2549FAE7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0"/>
            <a:ext cx="86868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</a:t>
            </a:r>
            <a:r>
              <a:rPr lang="en-US" altLang="en-US" sz="2400">
                <a:solidFill>
                  <a:schemeClr val="tx1"/>
                </a:solidFill>
                <a:latin typeface="Arial Rounded MT Bold" panose="020F0704030504030204" pitchFamily="34" charset="0"/>
              </a:rPr>
              <a:t>Multiple bilateral cysts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 Rounded MT Bold" panose="020F0704030504030204" pitchFamily="34" charset="0"/>
              </a:rPr>
              <a:t>Eventually destroy the renal parenchyma.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 Rounded MT Bold" panose="020F0704030504030204" pitchFamily="34" charset="0"/>
              </a:rPr>
              <a:t>Incidence (1: 500-1000) persons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 Rounded MT Bold" panose="020F0704030504030204" pitchFamily="34" charset="0"/>
              </a:rPr>
              <a:t>10% of chronic renal failure.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 Rounded MT Bold" panose="020F0704030504030204" pitchFamily="34" charset="0"/>
              </a:rPr>
              <a:t>inheritance of one of 2 autosomal dominant genes: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 Rounded MT Bold" panose="020F0704030504030204" pitchFamily="34" charset="0"/>
              </a:rPr>
              <a:t>(1)- PKD1: 85-90% (encodes polycystin-1)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 Rounded MT Bold" panose="020F0704030504030204" pitchFamily="34" charset="0"/>
              </a:rPr>
              <a:t>(2)- PKD2 :10-15% (encodes polycystin- 2).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CFD58775-64BE-EE57-412A-51362B070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066800"/>
            <a:ext cx="8077200" cy="778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280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Clinical presentation </a:t>
            </a:r>
            <a:r>
              <a:rPr lang="en-US" altLang="en-US" sz="2800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2800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asymptomatic until the 4th decade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2800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Symptoms: flank pain , heavy dragging sensation, abdominal mass, hemorrhage, obstruction, Intermittent gross hematuria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280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Complications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1- hypertension ( 75% 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2- urinary infection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3- vascular aneurysms of circle of Willis (10% -30%) (subarachnoid hemorrhage 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4- renal failure at age 50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 b="1">
              <a:solidFill>
                <a:schemeClr val="tx1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en-US" altLang="en-US" sz="3200" b="1" u="sng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en-US" sz="3200" b="1" u="sng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en-US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ar-JO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F3C81A-1BD1-BFFE-70D8-B18416ADD06A}"/>
              </a:ext>
            </a:extLst>
          </p:cNvPr>
          <p:cNvSpPr/>
          <p:nvPr/>
        </p:nvSpPr>
        <p:spPr>
          <a:xfrm>
            <a:off x="368300" y="0"/>
            <a:ext cx="8610600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500" dirty="0">
                <a:latin typeface="+mj-lt"/>
                <a:ea typeface="+mj-ea"/>
                <a:cs typeface="+mj-cs"/>
              </a:rPr>
              <a:t>3-Autosomal Dominant (Adult) Polycystic Kidney Disease – </a:t>
            </a:r>
            <a:r>
              <a:rPr lang="en-US" sz="3500" dirty="0" err="1">
                <a:latin typeface="+mj-lt"/>
                <a:ea typeface="+mj-ea"/>
                <a:cs typeface="+mj-cs"/>
              </a:rPr>
              <a:t>cont</a:t>
            </a:r>
            <a:endParaRPr lang="en-US" sz="35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1D6757FD-EF58-48A2-C3AB-9FB7170D4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525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Morphology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dirty="0">
                <a:latin typeface="Arial Rounded MT Bold" panose="020F0704030504030204" pitchFamily="34" charset="0"/>
                <a:cs typeface="Times New Roman" pitchFamily="18" charset="0"/>
              </a:rPr>
              <a:t>Kidney reach very large size &amp; weights as </a:t>
            </a:r>
            <a:r>
              <a:rPr lang="en-US" sz="3200" u="sng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Times New Roman" pitchFamily="18" charset="0"/>
              </a:rPr>
              <a:t>4kg.</a:t>
            </a:r>
            <a:r>
              <a:rPr lang="en-US" sz="3200" u="sng" dirty="0">
                <a:latin typeface="Arial Rounded MT Bold" panose="020F0704030504030204" pitchFamily="34" charset="0"/>
                <a:cs typeface="Times New Roman" pitchFamily="18" charset="0"/>
              </a:rPr>
              <a:t> </a:t>
            </a:r>
            <a:r>
              <a:rPr lang="en-US" sz="3200" dirty="0">
                <a:latin typeface="Arial Rounded MT Bold" panose="020F0704030504030204" pitchFamily="34" charset="0"/>
                <a:cs typeface="Times New Roman" pitchFamily="18" charset="0"/>
              </a:rPr>
              <a:t> (Normal: 125-170 mg)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dirty="0">
                <a:latin typeface="Arial Rounded MT Bold" panose="020F0704030504030204" pitchFamily="34" charset="0"/>
                <a:cs typeface="Times New Roman" pitchFamily="18" charset="0"/>
              </a:rPr>
              <a:t>Large kidneys are palpable abdominally as masses extending into the pelvis.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endParaRPr lang="en-US" sz="3200" dirty="0">
              <a:latin typeface="Arial Rounded MT Bold" panose="020F0704030504030204" pitchFamily="34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600" u="sng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Times New Roman" pitchFamily="18" charset="0"/>
              </a:rPr>
              <a:t>Gross examination: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dirty="0">
                <a:latin typeface="Arial Rounded MT Bold" panose="020F0704030504030204" pitchFamily="34" charset="0"/>
                <a:cs typeface="Times New Roman" pitchFamily="18" charset="0"/>
              </a:rPr>
              <a:t>Kidney is composed of mass of cysts of various sizes up to 3 or 4 cm in diameter.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dirty="0">
                <a:latin typeface="Arial Rounded MT Bold" panose="020F0704030504030204" pitchFamily="34" charset="0"/>
                <a:cs typeface="Times New Roman" pitchFamily="18" charset="0"/>
              </a:rPr>
              <a:t>No intervening parenchyma.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dirty="0">
                <a:latin typeface="Arial Rounded MT Bold" panose="020F0704030504030204" pitchFamily="34" charset="0"/>
                <a:cs typeface="Times New Roman" pitchFamily="18" charset="0"/>
              </a:rPr>
              <a:t>Cysts are filled with fluid: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dirty="0">
                <a:latin typeface="Arial Rounded MT Bold" panose="020F0704030504030204" pitchFamily="34" charset="0"/>
                <a:cs typeface="Times New Roman" pitchFamily="18" charset="0"/>
              </a:rPr>
              <a:t>Clear, turbid, or hemorrhagic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9459" name="Picture 2" descr="C:\Users\Mohammed\Desktop\20141117-kidney.jpg">
            <a:extLst>
              <a:ext uri="{FF2B5EF4-FFF2-40B4-BE49-F238E27FC236}">
                <a16:creationId xmlns:a16="http://schemas.microsoft.com/office/drawing/2014/main" id="{A508F98D-784E-63A2-7AA8-34B98AA88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648200"/>
            <a:ext cx="23479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843B34B-9980-6195-E9A5-C640C1498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9448800" cy="1066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Autosomal dominant adult polycystic kidney:</a:t>
            </a:r>
            <a:b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Kidney is enlarged, with numerous dilated cysts.  </a:t>
            </a:r>
            <a:b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ar-JO" altLang="en-US" sz="2400" b="1">
              <a:latin typeface="Times New Roman" panose="02020603050405020304" pitchFamily="18" charset="0"/>
            </a:endParaRPr>
          </a:p>
        </p:txBody>
      </p:sp>
      <p:pic>
        <p:nvPicPr>
          <p:cNvPr id="20483" name="Picture 5">
            <a:extLst>
              <a:ext uri="{FF2B5EF4-FFF2-40B4-BE49-F238E27FC236}">
                <a16:creationId xmlns:a16="http://schemas.microsoft.com/office/drawing/2014/main" id="{24B54238-5235-DB87-9B72-DD5947AE14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4343400" cy="2819400"/>
          </a:xfrm>
          <a:noFill/>
        </p:spPr>
      </p:pic>
      <p:pic>
        <p:nvPicPr>
          <p:cNvPr id="20484" name="Picture 4" descr="C:\Users\Mohammed\Desktop\PERI185.jpg">
            <a:extLst>
              <a:ext uri="{FF2B5EF4-FFF2-40B4-BE49-F238E27FC236}">
                <a16:creationId xmlns:a16="http://schemas.microsoft.com/office/drawing/2014/main" id="{DB83A92F-D4ED-5F7E-42C3-7A49ABB21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1371600"/>
            <a:ext cx="47085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C:\Users\Mohammed\Desktop\3.jpg">
            <a:extLst>
              <a:ext uri="{FF2B5EF4-FFF2-40B4-BE49-F238E27FC236}">
                <a16:creationId xmlns:a16="http://schemas.microsoft.com/office/drawing/2014/main" id="{93E021BE-91E3-C2F6-8F0D-311F1396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267200"/>
            <a:ext cx="4724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C:\Users\Mohammed\Desktop\images.jpg">
            <a:extLst>
              <a:ext uri="{FF2B5EF4-FFF2-40B4-BE49-F238E27FC236}">
                <a16:creationId xmlns:a16="http://schemas.microsoft.com/office/drawing/2014/main" id="{3B463F04-9F20-4EE0-835C-3A7300DE4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4343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B0074D04-E205-F9CD-EC47-DA6D4F2C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4-Autosomal Recessive (Childhood)</a:t>
            </a:r>
            <a:br>
              <a:rPr lang="en-US" altLang="en-US" dirty="0"/>
            </a:br>
            <a:r>
              <a:rPr lang="en-US" altLang="en-US" dirty="0"/>
              <a:t>Polycystic Kidney Disease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896B2E87-79D9-4282-3378-C730395A0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Autosomal recessive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1:20,000 live births.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Types: perinatal, neonatal, infantile, and juvenile.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Associated with liver cysts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Mutations in PKHD1 gene coding for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fibrocystin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Fibrocystin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 may be involved in the function of cilia in tubular epithelial cells 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284A6072-19B3-EE33-5EA3-1FF9FB585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9375"/>
            <a:ext cx="94488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Autosomal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recessive (childhood) polycystic</a:t>
            </a:r>
          </a:p>
          <a:p>
            <a:pPr algn="ctr" eaLnBrk="1" hangingPunct="1">
              <a:defRPr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Kidney disease</a:t>
            </a:r>
          </a:p>
          <a:p>
            <a:pPr eaLnBrk="1" hangingPunct="1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32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Perinatal: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Period immediately before &amp; after birth</a:t>
            </a:r>
          </a:p>
          <a:p>
            <a:pPr eaLnBrk="1" hangingPunct="1"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2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Neonatal: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Newborn.</a:t>
            </a:r>
          </a:p>
          <a:p>
            <a:pPr eaLnBrk="1" hangingPunct="1"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2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Infantile: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babies or very young children.</a:t>
            </a:r>
          </a:p>
          <a:p>
            <a:pPr eaLnBrk="1" hangingPunct="1"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2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Juvenile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Youth or young person.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4EFBD7A8-C8A9-A0C8-4F89-89DED872F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38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Baby with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autosomal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recessive polycystic kidney disease (ARPKD). </a:t>
            </a:r>
            <a:b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A. Distended abdomen due to </a:t>
            </a:r>
            <a:b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large kidneys.</a:t>
            </a:r>
            <a:b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Nephrectomized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kidney. </a:t>
            </a:r>
            <a:b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ar-JO" sz="3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23555" name="Picture 4" descr="C:\Users\Mohammed\Desktop\Baby-with-autosomal-recessive-polycystic-kidney-disease-ARPKD-a-Distended-abdomen-due.png">
            <a:extLst>
              <a:ext uri="{FF2B5EF4-FFF2-40B4-BE49-F238E27FC236}">
                <a16:creationId xmlns:a16="http://schemas.microsoft.com/office/drawing/2014/main" id="{90947DCC-2DA4-3BB4-3F9A-7DD3C8E34D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4191000"/>
            <a:ext cx="8305800" cy="4800600"/>
          </a:xfrm>
          <a:noFill/>
        </p:spPr>
      </p:pic>
      <p:pic>
        <p:nvPicPr>
          <p:cNvPr id="23556" name="Picture 4" descr="C:\Users\Mohammed\Desktop\arpkd_34w_0501-2.jpg">
            <a:extLst>
              <a:ext uri="{FF2B5EF4-FFF2-40B4-BE49-F238E27FC236}">
                <a16:creationId xmlns:a16="http://schemas.microsoft.com/office/drawing/2014/main" id="{5B92FD9D-4FDA-B0FA-D2D7-7ADD07CB1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533400"/>
            <a:ext cx="455136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>
            <a:extLst>
              <a:ext uri="{FF2B5EF4-FFF2-40B4-BE49-F238E27FC236}">
                <a16:creationId xmlns:a16="http://schemas.microsoft.com/office/drawing/2014/main" id="{5A5FBFCF-F8B7-2306-E0BB-3C9193406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3975"/>
            <a:ext cx="9320213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7CA94ADC-B606-D62F-D993-EFE926339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677400" cy="60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Cystic diseases of kidney</a:t>
            </a:r>
          </a:p>
          <a:p>
            <a:pPr eaLnBrk="1" hangingPunct="1"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A heterogeneous group that could be:</a:t>
            </a:r>
          </a:p>
          <a:p>
            <a:pPr eaLnBrk="1" hangingPunct="1"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1. Hereditary.</a:t>
            </a:r>
          </a:p>
          <a:p>
            <a:pPr eaLnBrk="1" hangingPunct="1"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2. Developmental.</a:t>
            </a:r>
          </a:p>
          <a:p>
            <a:pPr eaLnBrk="1" hangingPunct="1"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3. Acquired disorders.</a:t>
            </a:r>
          </a:p>
          <a:p>
            <a:pPr eaLnBrk="1" hangingPunct="1">
              <a:defRPr/>
            </a:pPr>
            <a:endParaRPr lang="en-US" sz="3200" b="1" u="sng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ar-JO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A2391C81-6081-612C-9318-A5328DBF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149FD19E-A0AC-F556-4CA4-D07291C8D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72331805-FC18-8730-352F-45825852F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067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09A75BD8-6211-9584-3D16-323B11295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2964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5-</a:t>
            </a:r>
            <a:r>
              <a:rPr lang="en-US" sz="36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Medullary Cystic Diseases</a:t>
            </a:r>
          </a:p>
          <a:p>
            <a:pPr eaLnBrk="1" hangingPunct="1"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Two major types: 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1-Medullary sponge kidney</a:t>
            </a:r>
          </a:p>
          <a:p>
            <a:pPr eaLnBrk="1" hangingPunct="1">
              <a:defRPr/>
            </a:pP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2-Nephronophthisis-medullary cystic disease complex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- almost always associated with renal dysfunction.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- usually begins in childhood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- Cysts are at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cortico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-medullary junction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ar-JO" sz="2800" b="1" u="sng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C:\Users\Mohammed\Desktop\UG pictures\images (30).jpg">
            <a:extLst>
              <a:ext uri="{FF2B5EF4-FFF2-40B4-BE49-F238E27FC236}">
                <a16:creationId xmlns:a16="http://schemas.microsoft.com/office/drawing/2014/main" id="{A10AD744-7A6E-BACA-7B67-A4D67E614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14800"/>
            <a:ext cx="5029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C:\Users\Mohammed\Desktop\UG pictures\images (29).jpg">
            <a:extLst>
              <a:ext uri="{FF2B5EF4-FFF2-40B4-BE49-F238E27FC236}">
                <a16:creationId xmlns:a16="http://schemas.microsoft.com/office/drawing/2014/main" id="{7332990C-F5C3-F3B2-EA78-979584BF4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2B463475-FCD4-843F-2C87-620DAA331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9372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Clinical Course</a:t>
            </a:r>
          </a:p>
          <a:p>
            <a:pPr eaLnBrk="1" hangingPunct="1">
              <a:defRPr/>
            </a:pPr>
            <a:r>
              <a:rPr lang="en-US" sz="3200" dirty="0">
                <a:latin typeface="Arial" charset="0"/>
                <a:cs typeface="Arial" charset="0"/>
              </a:rPr>
              <a:t>- </a:t>
            </a:r>
            <a:r>
              <a:rPr lang="en-US" sz="3200" dirty="0">
                <a:latin typeface="Arial Rounded MT Bold" panose="020F0704030504030204" pitchFamily="34" charset="0"/>
                <a:cs typeface="Arial" charset="0"/>
              </a:rPr>
              <a:t>polyuria and polydipsia (↓tubular function). 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3200" dirty="0">
                <a:latin typeface="Arial Rounded MT Bold" panose="020F0704030504030204" pitchFamily="34" charset="0"/>
                <a:cs typeface="Arial" charset="0"/>
              </a:rPr>
              <a:t>renal failure over 5-10-year 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3200" dirty="0">
                <a:latin typeface="Arial Rounded MT Bold" panose="020F0704030504030204" pitchFamily="34" charset="0"/>
                <a:cs typeface="Arial" charset="0"/>
              </a:rPr>
              <a:t> A positive family history and unexplained chronic renal failure in young patients should lead to suspicion of medullary cystic disease</a:t>
            </a:r>
            <a:r>
              <a:rPr lang="en-US" sz="3200" dirty="0">
                <a:latin typeface="Arial" charset="0"/>
                <a:cs typeface="Arial" charset="0"/>
              </a:rPr>
              <a:t>.</a:t>
            </a:r>
            <a:endParaRPr lang="en-US" sz="3200" b="1" u="sng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90E0227D-571E-1B6B-F877-BF512A75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E3BA3499-6261-AD9C-6252-7CAC7BCA4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1A39638F-A39C-AF0D-BAE8-6EDC6E4A7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788B9569-1F2F-A237-4729-A516B2BE2668}"/>
              </a:ext>
            </a:extLst>
          </p:cNvPr>
          <p:cNvSpPr txBox="1">
            <a:spLocks/>
          </p:cNvSpPr>
          <p:nvPr/>
        </p:nvSpPr>
        <p:spPr bwMode="auto">
          <a:xfrm>
            <a:off x="685800" y="22098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chemeClr val="tx1"/>
                </a:solidFill>
                <a:latin typeface="Calibri" panose="020F0502020204030204" pitchFamily="34" charset="0"/>
              </a:rPr>
              <a:t>Congenital anomalies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104D2-B407-21F0-DCF7-B68EB8428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" y="152400"/>
            <a:ext cx="8991600" cy="58975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b="1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Agenesis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 :Complete absence of renal tissue; unilateral or bilateral.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b="1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Bilateral agenesis: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incompatible with life; associated with large adrenal glands; leads to Potter 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oligohydramnios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) sequence.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b="1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Unilateral agenesis: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not fatal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b="1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Duplication of ureters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: &lt; 1% of individuals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b="1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Ectopic (displaced) kidneys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:Usually at pelvic brim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b="1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Horseshoe kidney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:Most common congenital kidney anomaly, 0.15 - 0.25% of all newborns , 90% are fused at lower pole. Associated with obstruction, anomalous superior vena cava . Complete fusion of the kidneys produces a formless mass in the pelvis (pancake kidney)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b="1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Hypoplasia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 : Rare; failure of kidney to develop to normal size without scarring.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94C473BA-F680-6DB2-BE6C-4BC7C4B070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CONGENITAL ANOMALIES</a:t>
            </a:r>
            <a:br>
              <a:rPr lang="en-US" altLang="en-US"/>
            </a:br>
            <a:r>
              <a:rPr lang="en-US" altLang="en-US"/>
              <a:t>OF THE KIDNEY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6B6E0-F48D-260A-766B-8191BC747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0588"/>
            <a:ext cx="7924800" cy="3881437"/>
          </a:xfrm>
        </p:spPr>
        <p:txBody>
          <a:bodyPr rtlCol="0">
            <a:normAutofit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Congenital cystic diseases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i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Multicystic</a:t>
            </a:r>
            <a:r>
              <a:rPr lang="en-US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 dysplasia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 Rounded MT Bold" panose="020F0704030504030204" pitchFamily="34" charset="0"/>
              </a:rPr>
              <a:t> is the </a:t>
            </a:r>
            <a:r>
              <a:rPr lang="en-US" b="1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most common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 Rounded MT Bold" panose="020F0704030504030204" pitchFamily="34" charset="0"/>
              </a:rPr>
              <a:t>form of renal cystic disease in childhood. 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 Rounded MT Bold" panose="020F0704030504030204" pitchFamily="34" charset="0"/>
              </a:rPr>
              <a:t>The term </a:t>
            </a:r>
            <a:r>
              <a:rPr lang="en-US" i="1" dirty="0">
                <a:solidFill>
                  <a:schemeClr val="tx1">
                    <a:lumMod val="95000"/>
                  </a:schemeClr>
                </a:solidFill>
                <a:latin typeface="Arial Rounded MT Bold" panose="020F0704030504030204" pitchFamily="34" charset="0"/>
              </a:rPr>
              <a:t>dysplasia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 Rounded MT Bold" panose="020F0704030504030204" pitchFamily="34" charset="0"/>
              </a:rPr>
              <a:t> refers to a developmental rather than a preneoplastic lesion. 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 Rounded MT Bold" panose="020F0704030504030204" pitchFamily="34" charset="0"/>
              </a:rPr>
              <a:t>Often associated with obstruction in the lower urinary tract, increased hydrostatic pressure in the developing kidney is thought to play a role in its development. 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 Rounded MT Bold" panose="020F0704030504030204" pitchFamily="34" charset="0"/>
              </a:rPr>
              <a:t>The kidneys are usually grossly distorted; the cysts range from microscopic to several centimeters in diameter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Meta Serif Office Pro"/>
              </a:rPr>
              <a:t>.</a:t>
            </a:r>
            <a:endParaRPr lang="en-US" altLang="en-US" dirty="0">
              <a:solidFill>
                <a:schemeClr val="tx1">
                  <a:lumMod val="95000"/>
                </a:schemeClr>
              </a:solidFill>
            </a:endParaRP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3D46A4C3-4632-9E6A-769E-2F1FA578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AEE68290-9F9F-BD62-9B22-DDBC8F2FA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2772" name="Picture 2">
            <a:extLst>
              <a:ext uri="{FF2B5EF4-FFF2-40B4-BE49-F238E27FC236}">
                <a16:creationId xmlns:a16="http://schemas.microsoft.com/office/drawing/2014/main" id="{E6FE7526-311B-3AF3-4378-4C66F6E89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>
            <a:extLst>
              <a:ext uri="{FF2B5EF4-FFF2-40B4-BE49-F238E27FC236}">
                <a16:creationId xmlns:a16="http://schemas.microsoft.com/office/drawing/2014/main" id="{DD273A18-B564-C909-7D6A-A7D72BDC8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5400"/>
            <a:ext cx="6348413" cy="1827213"/>
          </a:xfrm>
        </p:spPr>
        <p:txBody>
          <a:bodyPr/>
          <a:lstStyle/>
          <a:p>
            <a:r>
              <a:rPr lang="en-US" altLang="en-US"/>
              <a:t>             Thank you</a:t>
            </a:r>
          </a:p>
        </p:txBody>
      </p:sp>
      <p:sp>
        <p:nvSpPr>
          <p:cNvPr id="33795" name="Text Placeholder 4">
            <a:extLst>
              <a:ext uri="{FF2B5EF4-FFF2-40B4-BE49-F238E27FC236}">
                <a16:creationId xmlns:a16="http://schemas.microsoft.com/office/drawing/2014/main" id="{116D5C55-A76E-DB1B-7D07-F0314CAF3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27550"/>
            <a:ext cx="6348413" cy="860425"/>
          </a:xfrm>
        </p:spPr>
        <p:txBody>
          <a:bodyPr/>
          <a:lstStyle/>
          <a:p>
            <a:r>
              <a:rPr lang="en-US" altLang="en-US" sz="3600">
                <a:solidFill>
                  <a:srgbClr val="FF0000"/>
                </a:solidFill>
              </a:rPr>
              <a:t>Good luck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9B43361-AA9B-DBC8-DECA-2CB8E84FD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Types of cysts: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D81FBC37-D47C-74D7-EE02-EA5E01602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0588"/>
            <a:ext cx="7772400" cy="3881437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1-Simple Cysts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2-Dialysis-associated acquired cysts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3-Autosomal Dominant (Adult) Polycystic Kidney Disease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4-Autosomal Recessive (Childhood) Polycystic Kidney Disease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 5-Medullary Cystic Disease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2789EC78-CE8F-0D3B-9803-56438B55F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1- Simple Renal Cysts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C304983F-9BCA-0C7D-18F5-D1B53900E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0588"/>
            <a:ext cx="6705600" cy="3881437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 Rounded MT Bold" panose="020F0704030504030204" pitchFamily="34" charset="0"/>
              </a:rPr>
              <a:t>1-Simple Cysts 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 Rounded MT Bold" panose="020F0704030504030204" pitchFamily="34" charset="0"/>
              </a:rPr>
              <a:t>Multiple or single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 Rounded MT Bold" panose="020F0704030504030204" pitchFamily="34" charset="0"/>
              </a:rPr>
              <a:t>1-5 cm in diameter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 Rounded MT Bold" panose="020F0704030504030204" pitchFamily="34" charset="0"/>
              </a:rPr>
              <a:t>Filled with clear fluid.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 Rounded MT Bold" panose="020F0704030504030204" pitchFamily="34" charset="0"/>
              </a:rPr>
              <a:t>Confined to the </a:t>
            </a:r>
            <a:r>
              <a:rPr lang="en-US" altLang="en-US">
                <a:solidFill>
                  <a:srgbClr val="FF0000"/>
                </a:solidFill>
                <a:latin typeface="Arial Rounded MT Bold" panose="020F0704030504030204" pitchFamily="34" charset="0"/>
              </a:rPr>
              <a:t>cortex.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 Rounded MT Bold" panose="020F0704030504030204" pitchFamily="34" charset="0"/>
              </a:rPr>
              <a:t>No clinical significance.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 Rounded MT Bold" panose="020F0704030504030204" pitchFamily="34" charset="0"/>
              </a:rPr>
              <a:t>Usually discovered incidentally or because of hemorrhage and pain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 Rounded MT Bold" panose="020F0704030504030204" pitchFamily="34" charset="0"/>
              </a:rPr>
              <a:t>Importance: to differentiate from </a:t>
            </a:r>
            <a:r>
              <a:rPr lang="en-US" altLang="en-US"/>
              <a:t>kidney tumors</a:t>
            </a:r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9301F7B0-11A3-FB7A-6895-2EB36F094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3165475"/>
            <a:ext cx="2733675" cy="33194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1" name="Picture 3">
            <a:extLst>
              <a:ext uri="{FF2B5EF4-FFF2-40B4-BE49-F238E27FC236}">
                <a16:creationId xmlns:a16="http://schemas.microsoft.com/office/drawing/2014/main" id="{BBF9AF9F-55FA-EA26-5115-DDC2A5AC3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0"/>
            <a:ext cx="2674938" cy="3200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B7C6050C-57F1-C704-BFAC-E5D1944D8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2-Dialysis-associated acquired cysts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0243" name="Content Placeholder 1">
            <a:extLst>
              <a:ext uri="{FF2B5EF4-FFF2-40B4-BE49-F238E27FC236}">
                <a16:creationId xmlns:a16="http://schemas.microsoft.com/office/drawing/2014/main" id="{3866B828-11D6-4C44-938B-38DAAF999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0588"/>
            <a:ext cx="7924800" cy="3881437"/>
          </a:xfrm>
        </p:spPr>
        <p:txBody>
          <a:bodyPr/>
          <a:lstStyle/>
          <a:p>
            <a:pPr eaLnBrk="1" hangingPunct="1"/>
            <a:r>
              <a:rPr lang="en-US" altLang="en-US" sz="2000">
                <a:latin typeface="Arial Rounded MT Bold" panose="020F0704030504030204" pitchFamily="34" charset="0"/>
              </a:rPr>
              <a:t>In patients with renal failure who have prolonged dialysis.</a:t>
            </a:r>
          </a:p>
          <a:p>
            <a:pPr eaLnBrk="1" hangingPunct="1"/>
            <a:endParaRPr lang="en-US" altLang="en-US" sz="2000">
              <a:latin typeface="Arial Rounded MT Bold" panose="020F0704030504030204" pitchFamily="34" charset="0"/>
            </a:endParaRPr>
          </a:p>
          <a:p>
            <a:pPr eaLnBrk="1" hangingPunct="1"/>
            <a:r>
              <a:rPr lang="en-US" altLang="en-US" sz="2000">
                <a:latin typeface="Arial Rounded MT Bold" panose="020F0704030504030204" pitchFamily="34" charset="0"/>
              </a:rPr>
              <a:t>both cortex and medulla</a:t>
            </a:r>
          </a:p>
          <a:p>
            <a:pPr eaLnBrk="1" hangingPunct="1"/>
            <a:endParaRPr lang="en-US" altLang="en-US" sz="2000">
              <a:latin typeface="Arial Rounded MT Bold" panose="020F0704030504030204" pitchFamily="34" charset="0"/>
            </a:endParaRPr>
          </a:p>
          <a:p>
            <a:pPr eaLnBrk="1" hangingPunct="1"/>
            <a:r>
              <a:rPr lang="en-US" altLang="en-US" sz="2000">
                <a:latin typeface="Arial Rounded MT Bold" panose="020F0704030504030204" pitchFamily="34" charset="0"/>
              </a:rPr>
              <a:t>Complications: hematuria; pain</a:t>
            </a:r>
          </a:p>
          <a:p>
            <a:pPr eaLnBrk="1" hangingPunct="1"/>
            <a:endParaRPr lang="en-US" altLang="en-US" sz="2000">
              <a:latin typeface="Arial Rounded MT Bold" panose="020F0704030504030204" pitchFamily="34" charset="0"/>
            </a:endParaRPr>
          </a:p>
          <a:p>
            <a:pPr eaLnBrk="1" hangingPunct="1"/>
            <a:r>
              <a:rPr lang="en-US" altLang="en-US" sz="2000">
                <a:latin typeface="Arial Rounded MT Bold" panose="020F0704030504030204" pitchFamily="34" charset="0"/>
              </a:rPr>
              <a:t>Increased risk of renal carcinomas (100 times greater than in the general population)</a:t>
            </a:r>
          </a:p>
          <a:p>
            <a:pPr eaLnBrk="1" hangingPunct="1"/>
            <a:endParaRPr lang="en-US" altLang="en-US" sz="200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5981C1D7-3090-C7ED-5F2A-D3A3FCCA3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JO" altLang="en-US"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CC413FA5-55C0-BE7D-06AD-8D16B60DA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JO" altLang="en-US"/>
          </a:p>
        </p:txBody>
      </p:sp>
      <p:pic>
        <p:nvPicPr>
          <p:cNvPr id="11268" name="Picture 2" descr="C:\Users\Mohammed\Desktop\Cystic+change+associated+with+chronic+renal+dialysis..jpg">
            <a:extLst>
              <a:ext uri="{FF2B5EF4-FFF2-40B4-BE49-F238E27FC236}">
                <a16:creationId xmlns:a16="http://schemas.microsoft.com/office/drawing/2014/main" id="{FC4A796B-8D2F-5DC4-4CA4-B78FB14F3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D22A3656-AEBD-29C6-A0D4-13E1B2D09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738"/>
            <a:ext cx="9448800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Hereditary cystic diseases:</a:t>
            </a:r>
          </a:p>
          <a:p>
            <a:pPr eaLnBrk="1" hangingPunct="1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Defect is in 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cilia–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centrosome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complex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of tubular  </a:t>
            </a:r>
          </a:p>
          <a:p>
            <a:pPr eaLnBrk="1" hangingPunct="1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epithelial cells, interfere with 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fluid absorption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&amp; </a:t>
            </a:r>
          </a:p>
          <a:p>
            <a:pPr eaLnBrk="1" hangingPunct="1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cellular maturation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Cyst formation. </a:t>
            </a:r>
          </a:p>
          <a:p>
            <a:pPr eaLnBrk="1" hangingPunct="1">
              <a:defRPr/>
            </a:pPr>
            <a:endParaRPr lang="en-US" sz="3200" u="sng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200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Most common form:</a:t>
            </a:r>
          </a:p>
          <a:p>
            <a:pPr eaLnBrk="1" hangingPunct="1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Simple cysts.</a:t>
            </a:r>
          </a:p>
          <a:p>
            <a:pPr eaLnBrk="1" hangingPunct="1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Polycystic kidney disease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ar-JO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4" descr="C:\Users\Mohammed\Desktop\1-s2.0-S154855950600022X-gr1.jpg">
            <a:extLst>
              <a:ext uri="{FF2B5EF4-FFF2-40B4-BE49-F238E27FC236}">
                <a16:creationId xmlns:a16="http://schemas.microsoft.com/office/drawing/2014/main" id="{30E66DAE-D913-2425-0577-0971F682F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449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EAF4D3B0-BC59-2717-E988-959FCD2D8DB1}"/>
              </a:ext>
            </a:extLst>
          </p:cNvPr>
          <p:cNvSpPr/>
          <p:nvPr/>
        </p:nvSpPr>
        <p:spPr>
          <a:xfrm>
            <a:off x="3781425" y="1752600"/>
            <a:ext cx="977900" cy="484188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ar-JO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5BDE667B-7004-7859-2312-E091C5CA3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239000"/>
          </a:xfrm>
        </p:spPr>
        <p:txBody>
          <a:bodyPr/>
          <a:lstStyle/>
          <a:p>
            <a:pPr eaLnBrk="1" hangingPunct="1"/>
            <a:r>
              <a:rPr lang="en-US" altLang="en-US" sz="260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Microscopic examination</a:t>
            </a:r>
            <a:r>
              <a:rPr lang="en-US" altLang="en-US" sz="2600">
                <a:solidFill>
                  <a:srgbClr val="AE1078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:</a:t>
            </a:r>
            <a:br>
              <a:rPr lang="en-US" altLang="en-US" sz="3200">
                <a:solidFill>
                  <a:srgbClr val="AE1078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</a:br>
            <a:r>
              <a:rPr lang="en-US" altLang="en-US" sz="3200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Membranes are composed of single layer of cuboidal or flattened epithelium or completely atrophied</a:t>
            </a:r>
            <a:r>
              <a:rPr lang="en-US" altLang="en-US" sz="3200">
                <a:latin typeface="Arial Rounded MT Bold" panose="020F0704030504030204" pitchFamily="34" charset="0"/>
                <a:cs typeface="Times New Roman" panose="02020603050405020304" pitchFamily="18" charset="0"/>
              </a:rPr>
              <a:t>. </a:t>
            </a:r>
            <a:br>
              <a:rPr lang="en-US" altLang="en-US" sz="3200">
                <a:latin typeface="Arial Rounded MT Bold" panose="020F0704030504030204" pitchFamily="34" charset="0"/>
                <a:cs typeface="Times New Roman" panose="02020603050405020304" pitchFamily="18" charset="0"/>
              </a:rPr>
            </a:br>
            <a:br>
              <a:rPr lang="en-US" altLang="en-US" sz="3200">
                <a:latin typeface="Arial Rounded MT Bold" panose="020F0704030504030204" pitchFamily="34" charset="0"/>
                <a:cs typeface="Times New Roman" panose="02020603050405020304" pitchFamily="18" charset="0"/>
              </a:rPr>
            </a:br>
            <a:r>
              <a:rPr lang="en-US" altLang="en-US" sz="260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Radiographic studies</a:t>
            </a:r>
            <a:r>
              <a:rPr lang="en-US" altLang="en-US" sz="2600">
                <a:solidFill>
                  <a:srgbClr val="AE1078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:</a:t>
            </a:r>
            <a:br>
              <a:rPr lang="en-US" altLang="en-US" sz="2600">
                <a:solidFill>
                  <a:srgbClr val="AE1078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</a:br>
            <a:r>
              <a:rPr lang="en-US" altLang="en-US" sz="3200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In contrast with renal tumors, renal cysts:</a:t>
            </a:r>
            <a:br>
              <a:rPr lang="en-US" altLang="en-US" sz="3200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</a:br>
            <a:r>
              <a:rPr lang="en-US" altLang="en-US" sz="3200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1. Have smooth contours.</a:t>
            </a:r>
            <a:br>
              <a:rPr lang="en-US" altLang="en-US" sz="3200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</a:br>
            <a:r>
              <a:rPr lang="en-US" altLang="en-US" sz="3200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2. Always avascular.</a:t>
            </a:r>
            <a:br>
              <a:rPr lang="en-US" altLang="en-US" sz="3200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</a:br>
            <a:r>
              <a:rPr lang="en-US" altLang="en-US" sz="3200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3. Produce fluid rather than solid tissue signals on ultrasonography.</a:t>
            </a:r>
            <a:br>
              <a:rPr lang="en-US" altLang="en-US" sz="3200" b="1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</a:br>
            <a:br>
              <a:rPr lang="en-US" altLang="en-US" sz="3200" b="1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</a:br>
            <a:b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ar-JO" altLang="en-US" sz="3200"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FC2167D-FEC7-D93B-B4FE-9B75E354F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endParaRPr lang="ar-JO" altLang="en-US"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14339" name="Picture 2" descr="C:\Users\Mohammed\Desktop\cystic_disease-figureB_Big.jpg">
            <a:extLst>
              <a:ext uri="{FF2B5EF4-FFF2-40B4-BE49-F238E27FC236}">
                <a16:creationId xmlns:a16="http://schemas.microsoft.com/office/drawing/2014/main" id="{5A2B63C8-913A-EDEA-A76A-630288B4B6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0"/>
            <a:ext cx="4724400" cy="3429000"/>
          </a:xfrm>
          <a:noFill/>
        </p:spPr>
      </p:pic>
      <p:pic>
        <p:nvPicPr>
          <p:cNvPr id="14340" name="Picture 3" descr="C:\Users\Mohammed\Desktop\figure-001-a45355_medium.jpg">
            <a:extLst>
              <a:ext uri="{FF2B5EF4-FFF2-40B4-BE49-F238E27FC236}">
                <a16:creationId xmlns:a16="http://schemas.microsoft.com/office/drawing/2014/main" id="{A32B7E63-71D0-8FBC-F0A5-3DB369C95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C:\Users\Mohammed\Desktop\polycystic-figureD_Big.jpg">
            <a:extLst>
              <a:ext uri="{FF2B5EF4-FFF2-40B4-BE49-F238E27FC236}">
                <a16:creationId xmlns:a16="http://schemas.microsoft.com/office/drawing/2014/main" id="{B43C67E8-C274-38DF-7131-46FD8D100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26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 descr="C:\Users\Mohammed\Desktop\300px-Renal_cyst_with_papillary_projections_--_low_mag.jpg">
            <a:extLst>
              <a:ext uri="{FF2B5EF4-FFF2-40B4-BE49-F238E27FC236}">
                <a16:creationId xmlns:a16="http://schemas.microsoft.com/office/drawing/2014/main" id="{AE09BD62-94F5-951D-A3F5-A987E1688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29000"/>
            <a:ext cx="4724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3715E3F2C51640B4ECF0431D023F17" ma:contentTypeVersion="2" ma:contentTypeDescription="Create a new document." ma:contentTypeScope="" ma:versionID="8ff71a0f68f358fa63dc061683fe4d4f">
  <xsd:schema xmlns:xsd="http://www.w3.org/2001/XMLSchema" xmlns:xs="http://www.w3.org/2001/XMLSchema" xmlns:p="http://schemas.microsoft.com/office/2006/metadata/properties" xmlns:ns2="e0ad8373-bfde-47d8-b794-2f09d6972787" targetNamespace="http://schemas.microsoft.com/office/2006/metadata/properties" ma:root="true" ma:fieldsID="f0c5688218bff0f10fb04626d3881636" ns2:_="">
    <xsd:import namespace="e0ad8373-bfde-47d8-b794-2f09d69727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d8373-bfde-47d8-b794-2f09d69727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E42E6E-4E03-431F-8915-7E7C7F0BF53E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7A2BA08E-6640-47EC-BA2A-3F990DCC83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E4423F-2BF6-466D-8BF5-9356F0013DE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0ad8373-bfde-47d8-b794-2f09d697278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7374</TotalTime>
  <Words>733</Words>
  <Application>Microsoft Office PowerPoint</Application>
  <PresentationFormat>On-screen Show (4:3)</PresentationFormat>
  <Paragraphs>146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Facet</vt:lpstr>
      <vt:lpstr>CYSTIC DISEASES of THE KIDNEY</vt:lpstr>
      <vt:lpstr>PowerPoint Presentation</vt:lpstr>
      <vt:lpstr>Types of cysts: </vt:lpstr>
      <vt:lpstr>1- Simple Renal Cysts</vt:lpstr>
      <vt:lpstr>2-Dialysis-associated acquired cysts </vt:lpstr>
      <vt:lpstr>PowerPoint Presentation</vt:lpstr>
      <vt:lpstr>PowerPoint Presentation</vt:lpstr>
      <vt:lpstr>Microscopic examination: Membranes are composed of single layer of cuboidal or flattened epithelium or completely atrophied.   Radiographic studies: In contrast with renal tumors, renal cysts: 1. Have smooth contours. 2. Always avascular. 3. Produce fluid rather than solid tissue signals on ultrasonography.    </vt:lpstr>
      <vt:lpstr> </vt:lpstr>
      <vt:lpstr>PowerPoint Presentation</vt:lpstr>
      <vt:lpstr>3- Autosomal Dominant (Adult) Polycystic Kidney Disease</vt:lpstr>
      <vt:lpstr>3- Autosomal Dominant (Adult) Polycystic Kidney Disease</vt:lpstr>
      <vt:lpstr>PowerPoint Presentation</vt:lpstr>
      <vt:lpstr>PowerPoint Presentation</vt:lpstr>
      <vt:lpstr>Autosomal dominant adult polycystic kidney:  Kidney is enlarged, with numerous dilated cysts.   </vt:lpstr>
      <vt:lpstr>4-Autosomal Recessive (Childhood) Polycystic Kidney Disease </vt:lpstr>
      <vt:lpstr>PowerPoint Presentation</vt:lpstr>
      <vt:lpstr>Baby with autosomal recessive polycystic kidney disease (ARPKD).  A. Distended abdomen due to  large kidneys.  B. Nephrectomized kidney.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CONGENITAL ANOMALIES OF THE KIDNEY</vt:lpstr>
      <vt:lpstr>PowerPoint Presentation</vt:lpstr>
      <vt:lpstr>            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Intracellular accumulations</dc:title>
  <dc:creator>User</dc:creator>
  <cp:lastModifiedBy>Sanabil Hassanat</cp:lastModifiedBy>
  <cp:revision>574</cp:revision>
  <dcterms:created xsi:type="dcterms:W3CDTF">2009-10-22T14:48:26Z</dcterms:created>
  <dcterms:modified xsi:type="dcterms:W3CDTF">2022-05-23T08:18:03Z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