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4"/>
  </p:sld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4" r:id="rId21"/>
    <p:sldId id="276" r:id="rId22"/>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2E9A18-5F03-4DAF-99F6-B2450BCE93E6}" v="3" dt="2021-03-31T08:29:40.8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aximized" horzBarState="maximized">
    <p:restoredLeft sz="84380"/>
    <p:restoredTop sz="94660"/>
  </p:normalViewPr>
  <p:slideViewPr>
    <p:cSldViewPr>
      <p:cViewPr>
        <p:scale>
          <a:sx n="50" d="100"/>
          <a:sy n="50" d="100"/>
        </p:scale>
        <p:origin x="-1776" y="-163"/>
      </p:cViewPr>
      <p:guideLst>
        <p:guide orient="horz" pos="2160"/>
        <p:guide pos="2880"/>
      </p:guideLst>
    </p:cSldViewPr>
  </p:slideViewPr>
  <p:notesTextViewPr>
    <p:cViewPr>
      <p:scale>
        <a:sx n="1" d="1"/>
        <a:sy n="1" d="1"/>
      </p:scale>
      <p:origin x="0" y="0"/>
    </p:cViewPr>
  </p:notesTextViewPr>
  <p:sorterViewPr>
    <p:cViewPr>
      <p:scale>
        <a:sx n="100" d="100"/>
        <a:sy n="100" d="100"/>
      </p:scale>
      <p:origin x="0" y="39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دانا بدر" userId="S::420181501643@mutah.edu.jo::934b6c31-f7bd-4d7f-b9e4-7828d0025e5c" providerId="AD" clId="Web-{212E9A18-5F03-4DAF-99F6-B2450BCE93E6}"/>
    <pc:docChg chg="modSld">
      <pc:chgData name="دانا بدر" userId="S::420181501643@mutah.edu.jo::934b6c31-f7bd-4d7f-b9e4-7828d0025e5c" providerId="AD" clId="Web-{212E9A18-5F03-4DAF-99F6-B2450BCE93E6}" dt="2021-03-31T08:29:40.210" v="0" actId="20577"/>
      <pc:docMkLst>
        <pc:docMk/>
      </pc:docMkLst>
      <pc:sldChg chg="modSp">
        <pc:chgData name="دانا بدر" userId="S::420181501643@mutah.edu.jo::934b6c31-f7bd-4d7f-b9e4-7828d0025e5c" providerId="AD" clId="Web-{212E9A18-5F03-4DAF-99F6-B2450BCE93E6}" dt="2021-03-31T08:29:40.210" v="0" actId="20577"/>
        <pc:sldMkLst>
          <pc:docMk/>
          <pc:sldMk cId="252193244" sldId="257"/>
        </pc:sldMkLst>
        <pc:spChg chg="mod">
          <ac:chgData name="دانا بدر" userId="S::420181501643@mutah.edu.jo::934b6c31-f7bd-4d7f-b9e4-7828d0025e5c" providerId="AD" clId="Web-{212E9A18-5F03-4DAF-99F6-B2450BCE93E6}" dt="2021-03-31T08:29:40.210" v="0" actId="20577"/>
          <ac:spMkLst>
            <pc:docMk/>
            <pc:sldMk cId="252193244" sldId="257"/>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J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JO"/>
          </a:p>
        </p:txBody>
      </p:sp>
      <p:sp>
        <p:nvSpPr>
          <p:cNvPr id="4" name="Date Placeholder 3"/>
          <p:cNvSpPr>
            <a:spLocks noGrp="1"/>
          </p:cNvSpPr>
          <p:nvPr>
            <p:ph type="dt" sz="half" idx="10"/>
          </p:nvPr>
        </p:nvSpPr>
        <p:spPr/>
        <p:txBody>
          <a:bodyPr/>
          <a:lstStyle/>
          <a:p>
            <a:fld id="{930773E3-62FB-412D-826B-7103B1AE307D}" type="datetimeFigureOut">
              <a:rPr lang="ar-JO" smtClean="0"/>
              <a:t>18/08/1442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CC08D598-4C30-403F-90A2-EA05E53D17D0}" type="slidenum">
              <a:rPr lang="ar-JO" smtClean="0"/>
              <a:t>‹#›</a:t>
            </a:fld>
            <a:endParaRPr lang="ar-JO"/>
          </a:p>
        </p:txBody>
      </p:sp>
    </p:spTree>
    <p:extLst>
      <p:ext uri="{BB962C8B-B14F-4D97-AF65-F5344CB8AC3E}">
        <p14:creationId xmlns:p14="http://schemas.microsoft.com/office/powerpoint/2010/main" val="2840569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930773E3-62FB-412D-826B-7103B1AE307D}" type="datetimeFigureOut">
              <a:rPr lang="ar-JO" smtClean="0"/>
              <a:t>18/08/1442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CC08D598-4C30-403F-90A2-EA05E53D17D0}" type="slidenum">
              <a:rPr lang="ar-JO" smtClean="0"/>
              <a:t>‹#›</a:t>
            </a:fld>
            <a:endParaRPr lang="ar-JO"/>
          </a:p>
        </p:txBody>
      </p:sp>
    </p:spTree>
    <p:extLst>
      <p:ext uri="{BB962C8B-B14F-4D97-AF65-F5344CB8AC3E}">
        <p14:creationId xmlns:p14="http://schemas.microsoft.com/office/powerpoint/2010/main" val="1354678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J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930773E3-62FB-412D-826B-7103B1AE307D}" type="datetimeFigureOut">
              <a:rPr lang="ar-JO" smtClean="0"/>
              <a:t>18/08/1442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CC08D598-4C30-403F-90A2-EA05E53D17D0}" type="slidenum">
              <a:rPr lang="ar-JO" smtClean="0"/>
              <a:t>‹#›</a:t>
            </a:fld>
            <a:endParaRPr lang="ar-JO"/>
          </a:p>
        </p:txBody>
      </p:sp>
    </p:spTree>
    <p:extLst>
      <p:ext uri="{BB962C8B-B14F-4D97-AF65-F5344CB8AC3E}">
        <p14:creationId xmlns:p14="http://schemas.microsoft.com/office/powerpoint/2010/main" val="675306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930773E3-62FB-412D-826B-7103B1AE307D}" type="datetimeFigureOut">
              <a:rPr lang="ar-JO" smtClean="0"/>
              <a:t>18/08/1442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CC08D598-4C30-403F-90A2-EA05E53D17D0}" type="slidenum">
              <a:rPr lang="ar-JO" smtClean="0"/>
              <a:t>‹#›</a:t>
            </a:fld>
            <a:endParaRPr lang="ar-JO"/>
          </a:p>
        </p:txBody>
      </p:sp>
    </p:spTree>
    <p:extLst>
      <p:ext uri="{BB962C8B-B14F-4D97-AF65-F5344CB8AC3E}">
        <p14:creationId xmlns:p14="http://schemas.microsoft.com/office/powerpoint/2010/main" val="210389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0773E3-62FB-412D-826B-7103B1AE307D}" type="datetimeFigureOut">
              <a:rPr lang="ar-JO" smtClean="0"/>
              <a:t>18/08/1442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CC08D598-4C30-403F-90A2-EA05E53D17D0}" type="slidenum">
              <a:rPr lang="ar-JO" smtClean="0"/>
              <a:t>‹#›</a:t>
            </a:fld>
            <a:endParaRPr lang="ar-JO"/>
          </a:p>
        </p:txBody>
      </p:sp>
    </p:spTree>
    <p:extLst>
      <p:ext uri="{BB962C8B-B14F-4D97-AF65-F5344CB8AC3E}">
        <p14:creationId xmlns:p14="http://schemas.microsoft.com/office/powerpoint/2010/main" val="1564373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Date Placeholder 4"/>
          <p:cNvSpPr>
            <a:spLocks noGrp="1"/>
          </p:cNvSpPr>
          <p:nvPr>
            <p:ph type="dt" sz="half" idx="10"/>
          </p:nvPr>
        </p:nvSpPr>
        <p:spPr/>
        <p:txBody>
          <a:bodyPr/>
          <a:lstStyle/>
          <a:p>
            <a:fld id="{930773E3-62FB-412D-826B-7103B1AE307D}" type="datetimeFigureOut">
              <a:rPr lang="ar-JO" smtClean="0"/>
              <a:t>18/08/1442</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CC08D598-4C30-403F-90A2-EA05E53D17D0}" type="slidenum">
              <a:rPr lang="ar-JO" smtClean="0"/>
              <a:t>‹#›</a:t>
            </a:fld>
            <a:endParaRPr lang="ar-JO"/>
          </a:p>
        </p:txBody>
      </p:sp>
    </p:spTree>
    <p:extLst>
      <p:ext uri="{BB962C8B-B14F-4D97-AF65-F5344CB8AC3E}">
        <p14:creationId xmlns:p14="http://schemas.microsoft.com/office/powerpoint/2010/main" val="97687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7" name="Date Placeholder 6"/>
          <p:cNvSpPr>
            <a:spLocks noGrp="1"/>
          </p:cNvSpPr>
          <p:nvPr>
            <p:ph type="dt" sz="half" idx="10"/>
          </p:nvPr>
        </p:nvSpPr>
        <p:spPr/>
        <p:txBody>
          <a:bodyPr/>
          <a:lstStyle/>
          <a:p>
            <a:fld id="{930773E3-62FB-412D-826B-7103B1AE307D}" type="datetimeFigureOut">
              <a:rPr lang="ar-JO" smtClean="0"/>
              <a:t>18/08/1442</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CC08D598-4C30-403F-90A2-EA05E53D17D0}" type="slidenum">
              <a:rPr lang="ar-JO" smtClean="0"/>
              <a:t>‹#›</a:t>
            </a:fld>
            <a:endParaRPr lang="ar-JO"/>
          </a:p>
        </p:txBody>
      </p:sp>
    </p:spTree>
    <p:extLst>
      <p:ext uri="{BB962C8B-B14F-4D97-AF65-F5344CB8AC3E}">
        <p14:creationId xmlns:p14="http://schemas.microsoft.com/office/powerpoint/2010/main" val="2952691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Date Placeholder 2"/>
          <p:cNvSpPr>
            <a:spLocks noGrp="1"/>
          </p:cNvSpPr>
          <p:nvPr>
            <p:ph type="dt" sz="half" idx="10"/>
          </p:nvPr>
        </p:nvSpPr>
        <p:spPr/>
        <p:txBody>
          <a:bodyPr/>
          <a:lstStyle/>
          <a:p>
            <a:fld id="{930773E3-62FB-412D-826B-7103B1AE307D}" type="datetimeFigureOut">
              <a:rPr lang="ar-JO" smtClean="0"/>
              <a:t>18/08/1442</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CC08D598-4C30-403F-90A2-EA05E53D17D0}" type="slidenum">
              <a:rPr lang="ar-JO" smtClean="0"/>
              <a:t>‹#›</a:t>
            </a:fld>
            <a:endParaRPr lang="ar-JO"/>
          </a:p>
        </p:txBody>
      </p:sp>
    </p:spTree>
    <p:extLst>
      <p:ext uri="{BB962C8B-B14F-4D97-AF65-F5344CB8AC3E}">
        <p14:creationId xmlns:p14="http://schemas.microsoft.com/office/powerpoint/2010/main" val="4036581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0773E3-62FB-412D-826B-7103B1AE307D}" type="datetimeFigureOut">
              <a:rPr lang="ar-JO" smtClean="0"/>
              <a:t>18/08/1442</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CC08D598-4C30-403F-90A2-EA05E53D17D0}" type="slidenum">
              <a:rPr lang="ar-JO" smtClean="0"/>
              <a:t>‹#›</a:t>
            </a:fld>
            <a:endParaRPr lang="ar-JO"/>
          </a:p>
        </p:txBody>
      </p:sp>
    </p:spTree>
    <p:extLst>
      <p:ext uri="{BB962C8B-B14F-4D97-AF65-F5344CB8AC3E}">
        <p14:creationId xmlns:p14="http://schemas.microsoft.com/office/powerpoint/2010/main" val="3716829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0773E3-62FB-412D-826B-7103B1AE307D}" type="datetimeFigureOut">
              <a:rPr lang="ar-JO" smtClean="0"/>
              <a:t>18/08/1442</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CC08D598-4C30-403F-90A2-EA05E53D17D0}" type="slidenum">
              <a:rPr lang="ar-JO" smtClean="0"/>
              <a:t>‹#›</a:t>
            </a:fld>
            <a:endParaRPr lang="ar-JO"/>
          </a:p>
        </p:txBody>
      </p:sp>
    </p:spTree>
    <p:extLst>
      <p:ext uri="{BB962C8B-B14F-4D97-AF65-F5344CB8AC3E}">
        <p14:creationId xmlns:p14="http://schemas.microsoft.com/office/powerpoint/2010/main" val="3414166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0773E3-62FB-412D-826B-7103B1AE307D}" type="datetimeFigureOut">
              <a:rPr lang="ar-JO" smtClean="0"/>
              <a:t>18/08/1442</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CC08D598-4C30-403F-90A2-EA05E53D17D0}" type="slidenum">
              <a:rPr lang="ar-JO" smtClean="0"/>
              <a:t>‹#›</a:t>
            </a:fld>
            <a:endParaRPr lang="ar-JO"/>
          </a:p>
        </p:txBody>
      </p:sp>
    </p:spTree>
    <p:extLst>
      <p:ext uri="{BB962C8B-B14F-4D97-AF65-F5344CB8AC3E}">
        <p14:creationId xmlns:p14="http://schemas.microsoft.com/office/powerpoint/2010/main" val="3522456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J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30773E3-62FB-412D-826B-7103B1AE307D}" type="datetimeFigureOut">
              <a:rPr lang="ar-JO" smtClean="0"/>
              <a:t>18/08/1442</a:t>
            </a:fld>
            <a:endParaRPr lang="ar-J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C08D598-4C30-403F-90A2-EA05E53D17D0}" type="slidenum">
              <a:rPr lang="ar-JO" smtClean="0"/>
              <a:t>‹#›</a:t>
            </a:fld>
            <a:endParaRPr lang="ar-JO"/>
          </a:p>
        </p:txBody>
      </p:sp>
    </p:spTree>
    <p:extLst>
      <p:ext uri="{BB962C8B-B14F-4D97-AF65-F5344CB8AC3E}">
        <p14:creationId xmlns:p14="http://schemas.microsoft.com/office/powerpoint/2010/main" val="3277530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561975"/>
          </a:xfrm>
        </p:spPr>
        <p:txBody>
          <a:bodyPr>
            <a:normAutofit fontScale="90000"/>
          </a:bodyPr>
          <a:lstStyle/>
          <a:p>
            <a:pPr rtl="0">
              <a:defRPr/>
            </a:pPr>
            <a:r>
              <a:rPr lang="en-US" dirty="0"/>
              <a:t> </a:t>
            </a:r>
            <a:r>
              <a:rPr lang="en-US" sz="6000" dirty="0">
                <a:solidFill>
                  <a:srgbClr val="FF0000"/>
                </a:solidFill>
                <a:effectLst>
                  <a:outerShdw blurRad="38100" dist="38100" dir="2700000" algn="tl">
                    <a:srgbClr val="000000">
                      <a:alpha val="43137"/>
                    </a:srgbClr>
                  </a:outerShdw>
                </a:effectLst>
              </a:rPr>
              <a:t>Dysbarism </a:t>
            </a:r>
            <a:endParaRPr lang="ar-EG" sz="4800" dirty="0">
              <a:solidFill>
                <a:srgbClr val="FF0000"/>
              </a:solidFill>
              <a:effectLst>
                <a:outerShdw blurRad="38100" dist="38100" dir="2700000" algn="tl">
                  <a:srgbClr val="000000">
                    <a:alpha val="43137"/>
                  </a:srgbClr>
                </a:outerShdw>
              </a:effectLst>
            </a:endParaRPr>
          </a:p>
        </p:txBody>
      </p:sp>
      <p:sp>
        <p:nvSpPr>
          <p:cNvPr id="26627" name="Content Placeholder 2"/>
          <p:cNvSpPr>
            <a:spLocks noGrp="1"/>
          </p:cNvSpPr>
          <p:nvPr>
            <p:ph idx="1"/>
          </p:nvPr>
        </p:nvSpPr>
        <p:spPr>
          <a:xfrm>
            <a:off x="0" y="908050"/>
            <a:ext cx="8964488" cy="5949950"/>
          </a:xfrm>
        </p:spPr>
        <p:txBody>
          <a:bodyPr/>
          <a:lstStyle/>
          <a:p>
            <a:pPr algn="just" rtl="0" eaLnBrk="1" hangingPunct="1">
              <a:buFont typeface="Wingdings" pitchFamily="2" charset="2"/>
              <a:buChar char="q"/>
            </a:pPr>
            <a:r>
              <a:rPr lang="en-US" dirty="0"/>
              <a:t> </a:t>
            </a:r>
            <a:r>
              <a:rPr lang="en-US" sz="2400" dirty="0" err="1"/>
              <a:t>Dysbarism</a:t>
            </a:r>
            <a:r>
              <a:rPr lang="en-US" sz="2400" dirty="0"/>
              <a:t> is the collective term used to describe the pathological changes that occur when the human body is exposed to altered environmental pressure (rapid changes) and from the resulting abnormal behavior of gases in the body.</a:t>
            </a:r>
          </a:p>
          <a:p>
            <a:pPr algn="just" rtl="0" eaLnBrk="1" hangingPunct="1">
              <a:buFont typeface="Wingdings" pitchFamily="2" charset="2"/>
              <a:buChar char="q"/>
            </a:pPr>
            <a:r>
              <a:rPr lang="en-US" sz="2400" dirty="0"/>
              <a:t> </a:t>
            </a:r>
            <a:r>
              <a:rPr lang="en-US" sz="2400" u="sng" dirty="0">
                <a:solidFill>
                  <a:srgbClr val="FF0000"/>
                </a:solidFill>
              </a:rPr>
              <a:t>The inverse relationship between the pressure and the volume of a gas </a:t>
            </a:r>
            <a:r>
              <a:rPr lang="en-US" sz="2400" dirty="0"/>
              <a:t>explain the change of gas volume inside the body with changes in environmental pressure.</a:t>
            </a:r>
          </a:p>
          <a:p>
            <a:pPr algn="just" rtl="0" eaLnBrk="1" hangingPunct="1">
              <a:buFont typeface="Wingdings" pitchFamily="2" charset="2"/>
              <a:buChar char="q"/>
            </a:pPr>
            <a:r>
              <a:rPr lang="en-US" sz="2400" dirty="0"/>
              <a:t> The ambient pressure which we normally reside is defined (at sea level) as, </a:t>
            </a:r>
            <a:r>
              <a:rPr lang="en-US" sz="2400" u="sng" dirty="0">
                <a:solidFill>
                  <a:srgbClr val="FF0000"/>
                </a:solidFill>
              </a:rPr>
              <a:t>one atmosphere of barometric pressure (760 mmHg </a:t>
            </a:r>
            <a:r>
              <a:rPr lang="en-US" sz="2400" dirty="0"/>
              <a:t>at 33 feet or 10 meter of sea water). Hyperbaric exposures add to ambient pressure and hypobaric exposures subtract from it.</a:t>
            </a:r>
          </a:p>
          <a:p>
            <a:pPr algn="just" rtl="0" eaLnBrk="1" hangingPunct="1">
              <a:buFont typeface="Wingdings" pitchFamily="2" charset="2"/>
              <a:buChar char="q"/>
            </a:pPr>
            <a:r>
              <a:rPr lang="en-US" sz="2400" dirty="0"/>
              <a:t> The risk of </a:t>
            </a:r>
            <a:r>
              <a:rPr lang="en-US" sz="2400" dirty="0" err="1"/>
              <a:t>dysbaric</a:t>
            </a:r>
            <a:r>
              <a:rPr lang="en-US" sz="2400" dirty="0"/>
              <a:t> disorders can be reduced if the altered pressure to which an individual is exposed be </a:t>
            </a:r>
            <a:r>
              <a:rPr lang="en-US" sz="2800" u="sng" dirty="0">
                <a:solidFill>
                  <a:srgbClr val="FF0000"/>
                </a:solidFill>
              </a:rPr>
              <a:t>Gradually Returned </a:t>
            </a:r>
            <a:r>
              <a:rPr lang="en-US" sz="2400" dirty="0"/>
              <a:t>to normal according to recommended schedules.</a:t>
            </a:r>
            <a:endParaRPr lang="ar-EG" sz="2400" dirty="0"/>
          </a:p>
        </p:txBody>
      </p:sp>
      <p:sp>
        <p:nvSpPr>
          <p:cNvPr id="3" name="Slide Number Placeholder 2"/>
          <p:cNvSpPr>
            <a:spLocks noGrp="1"/>
          </p:cNvSpPr>
          <p:nvPr>
            <p:ph type="sldNum" sz="quarter" idx="12"/>
          </p:nvPr>
        </p:nvSpPr>
        <p:spPr/>
        <p:txBody>
          <a:bodyPr/>
          <a:lstStyle/>
          <a:p>
            <a:pPr>
              <a:defRPr/>
            </a:pPr>
            <a:fld id="{F75244EF-879A-4F88-809B-A17839850EB5}" type="slidenum">
              <a:rPr lang="en-US" smtClean="0"/>
              <a:pPr>
                <a:defRPr/>
              </a:pPr>
              <a:t>1</a:t>
            </a:fld>
            <a:endParaRPr lang="en-US"/>
          </a:p>
        </p:txBody>
      </p:sp>
    </p:spTree>
    <p:extLst>
      <p:ext uri="{BB962C8B-B14F-4D97-AF65-F5344CB8AC3E}">
        <p14:creationId xmlns:p14="http://schemas.microsoft.com/office/powerpoint/2010/main" val="252193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ar-EG"/>
          </a:p>
        </p:txBody>
      </p:sp>
      <p:sp>
        <p:nvSpPr>
          <p:cNvPr id="35843" name="Content Placeholder 2"/>
          <p:cNvSpPr>
            <a:spLocks noGrp="1"/>
          </p:cNvSpPr>
          <p:nvPr>
            <p:ph idx="1"/>
          </p:nvPr>
        </p:nvSpPr>
        <p:spPr/>
        <p:txBody>
          <a:bodyPr/>
          <a:lstStyle/>
          <a:p>
            <a:endParaRPr lang="ar-EG"/>
          </a:p>
        </p:txBody>
      </p:sp>
      <p:pic>
        <p:nvPicPr>
          <p:cNvPr id="358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333375"/>
            <a:ext cx="8856984" cy="633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F75244EF-879A-4F88-809B-A17839850EB5}" type="slidenum">
              <a:rPr lang="en-US" smtClean="0"/>
              <a:pPr>
                <a:defRPr/>
              </a:pPr>
              <a:t>10</a:t>
            </a:fld>
            <a:endParaRPr lang="en-US"/>
          </a:p>
        </p:txBody>
      </p:sp>
    </p:spTree>
    <p:extLst>
      <p:ext uri="{BB962C8B-B14F-4D97-AF65-F5344CB8AC3E}">
        <p14:creationId xmlns:p14="http://schemas.microsoft.com/office/powerpoint/2010/main" val="3306990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107504" y="115888"/>
            <a:ext cx="8856984" cy="6742112"/>
          </a:xfrm>
        </p:spPr>
        <p:txBody>
          <a:bodyPr>
            <a:normAutofit/>
          </a:bodyPr>
          <a:lstStyle/>
          <a:p>
            <a:pPr algn="just" rtl="0" eaLnBrk="1" hangingPunct="1"/>
            <a:r>
              <a:rPr lang="en-US" sz="2400" dirty="0"/>
              <a:t>When the body is exposed to an environment of higher than atmospheric gas pressure as in tunneling or diving, it absorbs more of the inhaled gases than it does at sea level. N2 concentration in tissues increases particularly those of the nervous system, bone marrow &amp; fat.</a:t>
            </a:r>
          </a:p>
          <a:p>
            <a:pPr algn="just" rtl="0" eaLnBrk="1" hangingPunct="1"/>
            <a:r>
              <a:rPr lang="en-US" sz="2400" dirty="0"/>
              <a:t>N2 enters &amp; leaves these tissues more slowly than O2 &amp; CO2 as the surrounding pressure decrease (during rapid decompression), N2 expands &amp; will form gas bubbles </a:t>
            </a:r>
            <a:r>
              <a:rPr lang="en-US" sz="2800" u="sng" dirty="0">
                <a:solidFill>
                  <a:srgbClr val="FF0000"/>
                </a:solidFill>
              </a:rPr>
              <a:t>because of the absence of sufficient time necessary for dissolution by diffusion from the tissues. </a:t>
            </a:r>
            <a:r>
              <a:rPr lang="en-US" sz="2400" dirty="0"/>
              <a:t>Because O2 &amp; CO2 have greater fluid solubility &amp; move easily between tissue compartments, then tendency for bubble formation is reduced.</a:t>
            </a:r>
          </a:p>
          <a:p>
            <a:pPr algn="just" rtl="0" eaLnBrk="1" hangingPunct="1"/>
            <a:r>
              <a:rPr lang="en-US" sz="2400" b="1" dirty="0"/>
              <a:t>Multiple organ involvement </a:t>
            </a:r>
            <a:r>
              <a:rPr lang="en-US" sz="2400" dirty="0"/>
              <a:t>is more frequent in </a:t>
            </a:r>
            <a:r>
              <a:rPr lang="en-US" sz="2400" b="1" dirty="0"/>
              <a:t>DCS</a:t>
            </a:r>
            <a:r>
              <a:rPr lang="en-US" sz="2400" dirty="0"/>
              <a:t> than in barotraumas of ascent. While in the latter signs &amp; symptoms and that of arterial gas embolism, occur </a:t>
            </a:r>
            <a:r>
              <a:rPr lang="en-US" sz="2400" u="sng" dirty="0">
                <a:solidFill>
                  <a:srgbClr val="FF0000"/>
                </a:solidFill>
              </a:rPr>
              <a:t>sudden &amp; immediate </a:t>
            </a:r>
            <a:r>
              <a:rPr lang="en-US" sz="2400" dirty="0">
                <a:solidFill>
                  <a:srgbClr val="FF0000"/>
                </a:solidFill>
              </a:rPr>
              <a:t>on surfacing;</a:t>
            </a:r>
            <a:r>
              <a:rPr lang="en-US" sz="2400" dirty="0"/>
              <a:t> </a:t>
            </a:r>
            <a:r>
              <a:rPr lang="en-US" sz="2400" b="1" u="sng" dirty="0">
                <a:solidFill>
                  <a:srgbClr val="FF0000"/>
                </a:solidFill>
              </a:rPr>
              <a:t>while DCS symptoms frequently delay for 6- 48hours.</a:t>
            </a:r>
            <a:endParaRPr lang="ar-EG" sz="2400" b="1" u="sng" dirty="0">
              <a:solidFill>
                <a:srgbClr val="FF0000"/>
              </a:solidFill>
            </a:endParaRPr>
          </a:p>
        </p:txBody>
      </p:sp>
      <p:sp>
        <p:nvSpPr>
          <p:cNvPr id="2" name="Slide Number Placeholder 1"/>
          <p:cNvSpPr>
            <a:spLocks noGrp="1"/>
          </p:cNvSpPr>
          <p:nvPr>
            <p:ph type="sldNum" sz="quarter" idx="12"/>
          </p:nvPr>
        </p:nvSpPr>
        <p:spPr/>
        <p:txBody>
          <a:bodyPr/>
          <a:lstStyle/>
          <a:p>
            <a:pPr>
              <a:defRPr/>
            </a:pPr>
            <a:fld id="{F75244EF-879A-4F88-809B-A17839850EB5}" type="slidenum">
              <a:rPr lang="en-US" smtClean="0"/>
              <a:pPr>
                <a:defRPr/>
              </a:pPr>
              <a:t>11</a:t>
            </a:fld>
            <a:endParaRPr lang="en-US"/>
          </a:p>
        </p:txBody>
      </p:sp>
    </p:spTree>
    <p:extLst>
      <p:ext uri="{BB962C8B-B14F-4D97-AF65-F5344CB8AC3E}">
        <p14:creationId xmlns:p14="http://schemas.microsoft.com/office/powerpoint/2010/main" val="1804682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76672"/>
            <a:ext cx="8784976" cy="6381328"/>
          </a:xfrm>
        </p:spPr>
        <p:txBody>
          <a:bodyPr rtlCol="0">
            <a:noAutofit/>
          </a:bodyPr>
          <a:lstStyle/>
          <a:p>
            <a:pPr algn="just" rtl="0" eaLnBrk="1" fontAlgn="auto" hangingPunct="1">
              <a:spcAft>
                <a:spcPts val="0"/>
              </a:spcAft>
              <a:defRPr/>
            </a:pPr>
            <a:r>
              <a:rPr lang="en-US" sz="2400" b="1" dirty="0"/>
              <a:t>DCS is classified into 2 types and a late 3rd type of chronic complication of dysbaric osteonecrosis.</a:t>
            </a:r>
          </a:p>
          <a:p>
            <a:pPr algn="just" rtl="0" eaLnBrk="1" fontAlgn="auto" hangingPunct="1">
              <a:spcAft>
                <a:spcPts val="0"/>
              </a:spcAft>
              <a:defRPr/>
            </a:pPr>
            <a:r>
              <a:rPr lang="en-US" sz="2000" dirty="0"/>
              <a:t>The types (type I &amp; II) and severity of symptoms depend on age, weight, and physical condition of the patient, the degree of physical exertion, the depth or altitude before decompression &amp; the rate &amp; duration of decompression.</a:t>
            </a:r>
          </a:p>
          <a:p>
            <a:pPr algn="just" rtl="0" eaLnBrk="1" fontAlgn="auto" hangingPunct="1">
              <a:spcAft>
                <a:spcPts val="0"/>
              </a:spcAft>
              <a:defRPr/>
            </a:pPr>
            <a:endParaRPr lang="en-US" sz="2000" dirty="0"/>
          </a:p>
          <a:p>
            <a:pPr algn="just" rtl="0" eaLnBrk="1" fontAlgn="auto" hangingPunct="1">
              <a:spcAft>
                <a:spcPts val="0"/>
              </a:spcAft>
              <a:defRPr/>
            </a:pPr>
            <a:r>
              <a:rPr lang="en-US" sz="2400" b="1" dirty="0"/>
              <a:t>Type I DCS</a:t>
            </a:r>
            <a:r>
              <a:rPr lang="en-US" sz="2400" dirty="0"/>
              <a:t> ( bone and skin) has the best prognosis &amp; is ChCh by:</a:t>
            </a:r>
          </a:p>
          <a:p>
            <a:pPr marL="571500" indent="-457200" algn="just" rtl="0" eaLnBrk="1" fontAlgn="auto" hangingPunct="1">
              <a:spcAft>
                <a:spcPts val="0"/>
              </a:spcAft>
              <a:buFont typeface="+mj-lt"/>
              <a:buAutoNum type="arabicPeriod"/>
              <a:defRPr/>
            </a:pPr>
            <a:r>
              <a:rPr lang="en-US" sz="2400" dirty="0"/>
              <a:t>Acute pain usually around major joints. It usually occur either soon after decompression or delay up to 12hours after.</a:t>
            </a:r>
          </a:p>
          <a:p>
            <a:pPr marL="571500" indent="-457200" algn="just" rtl="0" eaLnBrk="1" fontAlgn="auto" hangingPunct="1">
              <a:spcAft>
                <a:spcPts val="0"/>
              </a:spcAft>
              <a:buFont typeface="+mj-lt"/>
              <a:buAutoNum type="arabicPeriod"/>
              <a:defRPr/>
            </a:pPr>
            <a:r>
              <a:rPr lang="en-US" sz="2400" dirty="0"/>
              <a:t>Skin may show urticarial and blush-red mottling &amp; itching </a:t>
            </a:r>
            <a:r>
              <a:rPr lang="en-US" sz="2400" b="1" dirty="0"/>
              <a:t>(diver's lice).</a:t>
            </a:r>
          </a:p>
          <a:p>
            <a:pPr marL="571500" indent="-457200" algn="just" rtl="0" eaLnBrk="1" fontAlgn="auto" hangingPunct="1">
              <a:spcAft>
                <a:spcPts val="0"/>
              </a:spcAft>
              <a:buFont typeface="+mj-lt"/>
              <a:buAutoNum type="arabicPeriod"/>
              <a:defRPr/>
            </a:pPr>
            <a:endParaRPr lang="en-US" sz="2400" b="1" dirty="0"/>
          </a:p>
          <a:p>
            <a:pPr algn="just" rtl="0" eaLnBrk="1" fontAlgn="auto" hangingPunct="1">
              <a:spcAft>
                <a:spcPts val="0"/>
              </a:spcAft>
              <a:defRPr/>
            </a:pPr>
            <a:r>
              <a:rPr lang="en-US" sz="2400" b="1" dirty="0"/>
              <a:t>Type II DCS </a:t>
            </a:r>
            <a:r>
              <a:rPr lang="en-US" sz="2400" dirty="0"/>
              <a:t>primarily neurological including spinal, vestibular, cerebral involvement &amp; other systemic symptoms</a:t>
            </a:r>
          </a:p>
        </p:txBody>
      </p:sp>
      <p:sp>
        <p:nvSpPr>
          <p:cNvPr id="2" name="Slide Number Placeholder 1"/>
          <p:cNvSpPr>
            <a:spLocks noGrp="1"/>
          </p:cNvSpPr>
          <p:nvPr>
            <p:ph type="sldNum" sz="quarter" idx="12"/>
          </p:nvPr>
        </p:nvSpPr>
        <p:spPr/>
        <p:txBody>
          <a:bodyPr/>
          <a:lstStyle/>
          <a:p>
            <a:pPr>
              <a:defRPr/>
            </a:pPr>
            <a:fld id="{F75244EF-879A-4F88-809B-A17839850EB5}" type="slidenum">
              <a:rPr lang="en-US" smtClean="0"/>
              <a:pPr>
                <a:defRPr/>
              </a:pPr>
              <a:t>12</a:t>
            </a:fld>
            <a:endParaRPr lang="en-US"/>
          </a:p>
        </p:txBody>
      </p:sp>
    </p:spTree>
    <p:extLst>
      <p:ext uri="{BB962C8B-B14F-4D97-AF65-F5344CB8AC3E}">
        <p14:creationId xmlns:p14="http://schemas.microsoft.com/office/powerpoint/2010/main" val="3240400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ar-EG"/>
          </a:p>
        </p:txBody>
      </p:sp>
      <p:pic>
        <p:nvPicPr>
          <p:cNvPr id="3891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3" name="Slide Number Placeholder 2"/>
          <p:cNvSpPr>
            <a:spLocks noGrp="1"/>
          </p:cNvSpPr>
          <p:nvPr>
            <p:ph type="sldNum" sz="quarter" idx="12"/>
          </p:nvPr>
        </p:nvSpPr>
        <p:spPr/>
        <p:txBody>
          <a:bodyPr/>
          <a:lstStyle/>
          <a:p>
            <a:pPr>
              <a:defRPr/>
            </a:pPr>
            <a:fld id="{F75244EF-879A-4F88-809B-A17839850EB5}" type="slidenum">
              <a:rPr lang="en-US" smtClean="0"/>
              <a:pPr>
                <a:defRPr/>
              </a:pPr>
              <a:t>13</a:t>
            </a:fld>
            <a:endParaRPr lang="en-US"/>
          </a:p>
        </p:txBody>
      </p:sp>
    </p:spTree>
    <p:extLst>
      <p:ext uri="{BB962C8B-B14F-4D97-AF65-F5344CB8AC3E}">
        <p14:creationId xmlns:p14="http://schemas.microsoft.com/office/powerpoint/2010/main" val="805321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476672"/>
            <a:ext cx="8928992" cy="6381328"/>
          </a:xfrm>
        </p:spPr>
        <p:txBody>
          <a:bodyPr rtlCol="0">
            <a:normAutofit fontScale="92500" lnSpcReduction="10000"/>
          </a:bodyPr>
          <a:lstStyle/>
          <a:p>
            <a:pPr marL="457200" algn="just" rtl="0">
              <a:defRPr/>
            </a:pPr>
            <a:r>
              <a:rPr lang="en-US" sz="2800" dirty="0"/>
              <a:t>The typical presentation of </a:t>
            </a:r>
            <a:r>
              <a:rPr lang="en-US" sz="2800" b="1" dirty="0"/>
              <a:t>DCS in CNS </a:t>
            </a:r>
            <a:r>
              <a:rPr lang="en-US" sz="2800" dirty="0"/>
              <a:t>begins with transient back pain. Subsequently, parasthesia &amp; hypoesthesia develop in legs.</a:t>
            </a:r>
          </a:p>
          <a:p>
            <a:pPr marL="457200" algn="just" rtl="0">
              <a:defRPr/>
            </a:pPr>
            <a:r>
              <a:rPr lang="en-US" sz="2800" dirty="0"/>
              <a:t>Without medical intervention this situation progress to urinary retention, paresis of lower limb and even paralysis, impaired speech, tremors &amp; convulsions, coma.</a:t>
            </a:r>
          </a:p>
          <a:p>
            <a:pPr marL="457200" algn="just" rtl="0" eaLnBrk="1" fontAlgn="auto" hangingPunct="1">
              <a:spcAft>
                <a:spcPts val="0"/>
              </a:spcAft>
              <a:buFontTx/>
              <a:buChar char="-"/>
              <a:defRPr/>
            </a:pPr>
            <a:endParaRPr lang="en-US" sz="2800" dirty="0"/>
          </a:p>
          <a:p>
            <a:pPr algn="just" rtl="0" eaLnBrk="1" fontAlgn="auto" hangingPunct="1">
              <a:spcAft>
                <a:spcPts val="0"/>
              </a:spcAft>
              <a:buFont typeface="Wingdings" pitchFamily="2" charset="2"/>
              <a:buChar char="ü"/>
              <a:defRPr/>
            </a:pPr>
            <a:r>
              <a:rPr lang="en-US" sz="3500" b="1" u="sng" dirty="0">
                <a:solidFill>
                  <a:srgbClr val="FF0000"/>
                </a:solidFill>
              </a:rPr>
              <a:t>Pulmonary System Effects:</a:t>
            </a:r>
          </a:p>
          <a:p>
            <a:pPr marL="457200" algn="just" rtl="0">
              <a:defRPr/>
            </a:pPr>
            <a:r>
              <a:rPr lang="en-US" sz="2800" dirty="0"/>
              <a:t>In most cases of DCS, no pulmonary symptoms occur.</a:t>
            </a:r>
          </a:p>
          <a:p>
            <a:pPr marL="571500" indent="-457200" algn="just" rtl="0">
              <a:defRPr/>
            </a:pPr>
            <a:r>
              <a:rPr lang="en-US" sz="2800" dirty="0"/>
              <a:t>The syndrome called "the chokes" by divers, develops in 2-8% of DCS patients &amp; is characterized by paroxysmal cough, dyspnea, and sub sternal chest pain.</a:t>
            </a:r>
          </a:p>
          <a:p>
            <a:pPr marL="571500" indent="-457200" algn="just" rtl="0">
              <a:defRPr/>
            </a:pPr>
            <a:r>
              <a:rPr lang="en-US" sz="2800" dirty="0"/>
              <a:t>Without appropriate therapeutic intervention </a:t>
            </a:r>
            <a:r>
              <a:rPr lang="en-US" sz="3500" b="1" u="sng" dirty="0">
                <a:solidFill>
                  <a:srgbClr val="FF0000"/>
                </a:solidFill>
              </a:rPr>
              <a:t>(Recompression), </a:t>
            </a:r>
            <a:r>
              <a:rPr lang="en-US" sz="2800" dirty="0"/>
              <a:t>this syndrome may pass to non-cardiogenic pulmonary edema, circulatory collapse &amp; death.</a:t>
            </a:r>
            <a:endParaRPr lang="ar-EG" sz="2800" dirty="0"/>
          </a:p>
        </p:txBody>
      </p:sp>
      <p:sp>
        <p:nvSpPr>
          <p:cNvPr id="2" name="Slide Number Placeholder 1"/>
          <p:cNvSpPr>
            <a:spLocks noGrp="1"/>
          </p:cNvSpPr>
          <p:nvPr>
            <p:ph type="sldNum" sz="quarter" idx="12"/>
          </p:nvPr>
        </p:nvSpPr>
        <p:spPr>
          <a:xfrm>
            <a:off x="107504" y="6165304"/>
            <a:ext cx="2133600" cy="365125"/>
          </a:xfrm>
        </p:spPr>
        <p:txBody>
          <a:bodyPr/>
          <a:lstStyle/>
          <a:p>
            <a:pPr>
              <a:defRPr/>
            </a:pPr>
            <a:fld id="{F75244EF-879A-4F88-809B-A17839850EB5}" type="slidenum">
              <a:rPr lang="en-US" sz="2800" smtClean="0"/>
              <a:pPr>
                <a:defRPr/>
              </a:pPr>
              <a:t>14</a:t>
            </a:fld>
            <a:endParaRPr lang="en-US" sz="2800" dirty="0"/>
          </a:p>
        </p:txBody>
      </p:sp>
    </p:spTree>
    <p:extLst>
      <p:ext uri="{BB962C8B-B14F-4D97-AF65-F5344CB8AC3E}">
        <p14:creationId xmlns:p14="http://schemas.microsoft.com/office/powerpoint/2010/main" val="1487782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712968" cy="6192688"/>
          </a:xfrm>
        </p:spPr>
        <p:txBody>
          <a:bodyPr rtlCol="0">
            <a:noAutofit/>
          </a:bodyPr>
          <a:lstStyle/>
          <a:p>
            <a:pPr algn="l" rtl="0" eaLnBrk="1" fontAlgn="auto" hangingPunct="1">
              <a:spcAft>
                <a:spcPts val="0"/>
              </a:spcAft>
              <a:buFont typeface="Wingdings" pitchFamily="2" charset="2"/>
              <a:buChar char="ü"/>
              <a:defRPr/>
            </a:pPr>
            <a:r>
              <a:rPr lang="en-US" b="1" dirty="0"/>
              <a:t>Inner ear effects:</a:t>
            </a:r>
          </a:p>
          <a:p>
            <a:pPr marL="571500" indent="-457200" algn="l" rtl="0">
              <a:buFont typeface="Wingdings" pitchFamily="2" charset="2"/>
              <a:buChar char="Ø"/>
              <a:defRPr/>
            </a:pPr>
            <a:r>
              <a:rPr lang="en-US" sz="2800" dirty="0"/>
              <a:t>Inner ear decompression sickness occurs most common when breathing mixture is used for diving.</a:t>
            </a:r>
          </a:p>
          <a:p>
            <a:pPr marL="571500" indent="-457200" algn="l" rtl="0">
              <a:buFont typeface="Wingdings" pitchFamily="2" charset="2"/>
              <a:buChar char="Ø"/>
              <a:defRPr/>
            </a:pPr>
            <a:r>
              <a:rPr lang="en-US" sz="2800" dirty="0"/>
              <a:t>Symptoms include: Vertigo, tinnitus, Hearing loss</a:t>
            </a:r>
          </a:p>
          <a:p>
            <a:pPr marL="0" indent="0" algn="l" rtl="0" eaLnBrk="1" fontAlgn="auto" hangingPunct="1">
              <a:spcAft>
                <a:spcPts val="0"/>
              </a:spcAft>
              <a:buNone/>
              <a:defRPr/>
            </a:pPr>
            <a:endParaRPr lang="en-US" sz="2800" dirty="0"/>
          </a:p>
          <a:p>
            <a:pPr marL="114300" indent="0" algn="l" rtl="0" eaLnBrk="1" fontAlgn="auto" hangingPunct="1">
              <a:spcAft>
                <a:spcPts val="0"/>
              </a:spcAft>
              <a:buFont typeface="Arial" pitchFamily="34" charset="0"/>
              <a:buNone/>
              <a:defRPr/>
            </a:pPr>
            <a:r>
              <a:rPr lang="en-US" sz="2800" dirty="0"/>
              <a:t>These symptoms are similar to inner ear </a:t>
            </a:r>
            <a:r>
              <a:rPr lang="en-US" sz="2800" u="sng" dirty="0"/>
              <a:t>barotrauma of descent ( squeeze) </a:t>
            </a:r>
            <a:r>
              <a:rPr lang="en-US" sz="2800" dirty="0"/>
              <a:t>which on the contrary occur during compression and treatment is the opposite for both conditions (recompression for inner ear DCS, but not for barotrauma of descent).</a:t>
            </a:r>
            <a:endParaRPr lang="ar-EG" sz="2800" dirty="0"/>
          </a:p>
        </p:txBody>
      </p:sp>
      <p:sp>
        <p:nvSpPr>
          <p:cNvPr id="2" name="Slide Number Placeholder 1"/>
          <p:cNvSpPr>
            <a:spLocks noGrp="1"/>
          </p:cNvSpPr>
          <p:nvPr>
            <p:ph type="sldNum" sz="quarter" idx="12"/>
          </p:nvPr>
        </p:nvSpPr>
        <p:spPr/>
        <p:txBody>
          <a:bodyPr/>
          <a:lstStyle/>
          <a:p>
            <a:pPr>
              <a:defRPr/>
            </a:pPr>
            <a:fld id="{F75244EF-879A-4F88-809B-A17839850EB5}" type="slidenum">
              <a:rPr lang="en-US" smtClean="0"/>
              <a:pPr>
                <a:defRPr/>
              </a:pPr>
              <a:t>15</a:t>
            </a:fld>
            <a:endParaRPr lang="en-US"/>
          </a:p>
        </p:txBody>
      </p:sp>
    </p:spTree>
    <p:extLst>
      <p:ext uri="{BB962C8B-B14F-4D97-AF65-F5344CB8AC3E}">
        <p14:creationId xmlns:p14="http://schemas.microsoft.com/office/powerpoint/2010/main" val="364394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476672"/>
            <a:ext cx="8856984" cy="5832648"/>
          </a:xfrm>
        </p:spPr>
        <p:txBody>
          <a:bodyPr rtlCol="0">
            <a:normAutofit/>
          </a:bodyPr>
          <a:lstStyle/>
          <a:p>
            <a:pPr marL="114300" indent="0" algn="just" rtl="0" eaLnBrk="1" fontAlgn="auto" hangingPunct="1">
              <a:spcAft>
                <a:spcPts val="0"/>
              </a:spcAft>
              <a:buFont typeface="Arial" pitchFamily="34" charset="0"/>
              <a:buNone/>
              <a:defRPr/>
            </a:pPr>
            <a:r>
              <a:rPr lang="en-US" sz="2800" b="1" dirty="0"/>
              <a:t>Type III DCS (Chronic dysbaric osteonecrosis): </a:t>
            </a:r>
          </a:p>
          <a:p>
            <a:pPr algn="just" rtl="0" eaLnBrk="1" fontAlgn="auto" hangingPunct="1">
              <a:spcAft>
                <a:spcPts val="0"/>
              </a:spcAft>
              <a:buFont typeface="Wingdings" pitchFamily="2" charset="2"/>
              <a:buChar char="§"/>
              <a:defRPr/>
            </a:pPr>
            <a:r>
              <a:rPr lang="en-US" sz="2400" dirty="0"/>
              <a:t>Chronic dysbaric osteonecrosis (aseptic necrosis) is a late and chronic complication of exposure to </a:t>
            </a:r>
            <a:r>
              <a:rPr lang="en-US" sz="2400" b="1" dirty="0"/>
              <a:t>hyperbaric environment </a:t>
            </a:r>
            <a:r>
              <a:rPr lang="en-US" sz="2400" dirty="0"/>
              <a:t>(e.g. caisson workers or divers) and rarely occur in aviators exposed to hypobaric environment (barotraumas of ascent).</a:t>
            </a:r>
          </a:p>
          <a:p>
            <a:pPr algn="just" rtl="0" eaLnBrk="1" fontAlgn="auto" hangingPunct="1">
              <a:spcAft>
                <a:spcPts val="0"/>
              </a:spcAft>
              <a:buFont typeface="Wingdings" pitchFamily="2" charset="2"/>
              <a:buChar char="§"/>
              <a:defRPr/>
            </a:pPr>
            <a:r>
              <a:rPr lang="en-US" sz="2400" dirty="0"/>
              <a:t>The lesions develop only in long bones and in sites where fatty bone marrow is found in mature adult.</a:t>
            </a:r>
          </a:p>
          <a:p>
            <a:pPr algn="just" rtl="0" eaLnBrk="1" fontAlgn="auto" hangingPunct="1">
              <a:spcAft>
                <a:spcPts val="0"/>
              </a:spcAft>
              <a:buFont typeface="Wingdings" pitchFamily="2" charset="2"/>
              <a:buChar char="§"/>
              <a:defRPr/>
            </a:pPr>
            <a:endParaRPr lang="en-US" sz="2400" dirty="0"/>
          </a:p>
          <a:p>
            <a:pPr marL="114300" indent="0" algn="l" rtl="0">
              <a:buNone/>
              <a:defRPr/>
            </a:pPr>
            <a:r>
              <a:rPr lang="en-US" b="1" u="sng" dirty="0">
                <a:solidFill>
                  <a:srgbClr val="FF0000"/>
                </a:solidFill>
              </a:rPr>
              <a:t>Treatment DCS cases (and barotrauma of ascent)</a:t>
            </a:r>
          </a:p>
          <a:p>
            <a:pPr marL="114300" indent="0" algn="l" rtl="0">
              <a:buNone/>
              <a:defRPr/>
            </a:pPr>
            <a:r>
              <a:rPr lang="en-US" sz="2800" b="1" u="sng" dirty="0"/>
              <a:t>Rapid transport of the patient to a recompression facility </a:t>
            </a:r>
            <a:r>
              <a:rPr lang="en-US" sz="2400" dirty="0"/>
              <a:t>is the single and most important measure and the probability of recovery decreases with delay. Portable one person decompression chamber is now available for initiation of immediate treatment.</a:t>
            </a:r>
            <a:endParaRPr lang="ar-EG" sz="2400" dirty="0"/>
          </a:p>
          <a:p>
            <a:pPr algn="just" rtl="0" eaLnBrk="1" fontAlgn="auto" hangingPunct="1">
              <a:spcAft>
                <a:spcPts val="0"/>
              </a:spcAft>
              <a:buFont typeface="Wingdings" pitchFamily="2" charset="2"/>
              <a:buChar char="§"/>
              <a:defRPr/>
            </a:pPr>
            <a:endParaRPr lang="ar-EG" sz="2400" dirty="0"/>
          </a:p>
        </p:txBody>
      </p:sp>
      <p:sp>
        <p:nvSpPr>
          <p:cNvPr id="2" name="Slide Number Placeholder 1"/>
          <p:cNvSpPr>
            <a:spLocks noGrp="1"/>
          </p:cNvSpPr>
          <p:nvPr>
            <p:ph type="sldNum" sz="quarter" idx="12"/>
          </p:nvPr>
        </p:nvSpPr>
        <p:spPr/>
        <p:txBody>
          <a:bodyPr/>
          <a:lstStyle/>
          <a:p>
            <a:pPr>
              <a:defRPr/>
            </a:pPr>
            <a:fld id="{F75244EF-879A-4F88-809B-A17839850EB5}" type="slidenum">
              <a:rPr lang="en-US" smtClean="0"/>
              <a:pPr>
                <a:defRPr/>
              </a:pPr>
              <a:t>16</a:t>
            </a:fld>
            <a:endParaRPr lang="en-US"/>
          </a:p>
        </p:txBody>
      </p:sp>
    </p:spTree>
    <p:extLst>
      <p:ext uri="{BB962C8B-B14F-4D97-AF65-F5344CB8AC3E}">
        <p14:creationId xmlns:p14="http://schemas.microsoft.com/office/powerpoint/2010/main" val="3863432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407988" y="476250"/>
            <a:ext cx="7620000" cy="6069013"/>
          </a:xfrm>
        </p:spPr>
        <p:txBody>
          <a:bodyPr/>
          <a:lstStyle/>
          <a:p>
            <a:pPr marL="114300" indent="0" algn="l" rtl="0" eaLnBrk="1" hangingPunct="1">
              <a:buFont typeface="Arial" pitchFamily="34" charset="0"/>
              <a:buNone/>
            </a:pPr>
            <a:r>
              <a:rPr lang="en-US" sz="2800" b="1"/>
              <a:t>                                   Decompression chamber</a:t>
            </a:r>
            <a:endParaRPr lang="ar-EG" sz="2800" b="1"/>
          </a:p>
        </p:txBody>
      </p:sp>
      <p:pic>
        <p:nvPicPr>
          <p:cNvPr id="440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268413"/>
            <a:ext cx="5040313"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04813"/>
            <a:ext cx="2524125" cy="628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2438" y="4941888"/>
            <a:ext cx="5324475"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75244EF-879A-4F88-809B-A17839850EB5}" type="slidenum">
              <a:rPr lang="en-US" smtClean="0"/>
              <a:pPr>
                <a:defRPr/>
              </a:pPr>
              <a:t>17</a:t>
            </a:fld>
            <a:endParaRPr lang="en-US"/>
          </a:p>
        </p:txBody>
      </p:sp>
    </p:spTree>
    <p:extLst>
      <p:ext uri="{BB962C8B-B14F-4D97-AF65-F5344CB8AC3E}">
        <p14:creationId xmlns:p14="http://schemas.microsoft.com/office/powerpoint/2010/main" val="1785215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950" y="476672"/>
            <a:ext cx="8856538" cy="5924128"/>
          </a:xfrm>
        </p:spPr>
        <p:txBody>
          <a:bodyPr rtlCol="0">
            <a:normAutofit/>
          </a:bodyPr>
          <a:lstStyle/>
          <a:p>
            <a:pPr marL="571500" indent="-457200" algn="just" rtl="0">
              <a:buFont typeface="Wingdings" pitchFamily="2" charset="2"/>
              <a:buChar char="ü"/>
              <a:defRPr/>
            </a:pPr>
            <a:r>
              <a:rPr lang="en-US" sz="2800" dirty="0"/>
              <a:t>The patient is placed in the hyperbaric chamber in an atmosphere of raised pressure. </a:t>
            </a:r>
            <a:r>
              <a:rPr lang="en-US" sz="2800" dirty="0">
                <a:solidFill>
                  <a:srgbClr val="FF0000"/>
                </a:solidFill>
              </a:rPr>
              <a:t>The pressure is then reduced at slow rate,</a:t>
            </a:r>
            <a:r>
              <a:rPr lang="en-US" sz="2800" dirty="0"/>
              <a:t> with decompression pressures &amp; schedules determined on the phases of the duration and pressure exposure of the incident. This accompanied by alternating 100% O2 &amp; air breathing or helium O2 mixes. </a:t>
            </a:r>
          </a:p>
          <a:p>
            <a:pPr marL="571500" indent="-457200" algn="just" rtl="0">
              <a:buFont typeface="Wingdings" pitchFamily="2" charset="2"/>
              <a:buChar char="ü"/>
              <a:defRPr/>
            </a:pPr>
            <a:r>
              <a:rPr lang="en-US" sz="2800" dirty="0"/>
              <a:t>Recompression pressure causes bubbles to become smaller and breathing pure O2 produces a gradient by which inert gas in bubbles and tissue can diffuse out of the body &amp; thus shortens the period of decompression.</a:t>
            </a:r>
          </a:p>
          <a:p>
            <a:pPr marL="571500" indent="-457200" algn="just" rtl="0" eaLnBrk="1" fontAlgn="auto" hangingPunct="1">
              <a:spcAft>
                <a:spcPts val="0"/>
              </a:spcAft>
              <a:buFont typeface="Wingdings" pitchFamily="2" charset="2"/>
              <a:buChar char="ü"/>
              <a:defRPr/>
            </a:pPr>
            <a:r>
              <a:rPr lang="en-US" sz="2800" dirty="0"/>
              <a:t>Anti coagulant (heparin) can be given as necessary and symptomatic treatment.</a:t>
            </a:r>
            <a:endParaRPr lang="ar-EG" sz="2800" dirty="0"/>
          </a:p>
        </p:txBody>
      </p:sp>
      <p:sp>
        <p:nvSpPr>
          <p:cNvPr id="2" name="Slide Number Placeholder 1"/>
          <p:cNvSpPr>
            <a:spLocks noGrp="1"/>
          </p:cNvSpPr>
          <p:nvPr>
            <p:ph type="sldNum" sz="quarter" idx="12"/>
          </p:nvPr>
        </p:nvSpPr>
        <p:spPr/>
        <p:txBody>
          <a:bodyPr/>
          <a:lstStyle/>
          <a:p>
            <a:pPr>
              <a:defRPr/>
            </a:pPr>
            <a:fld id="{0F84F425-DF66-4132-932D-9D276601D583}" type="slidenum">
              <a:rPr lang="en-US" smtClean="0"/>
              <a:pPr>
                <a:defRPr/>
              </a:pPr>
              <a:t>18</a:t>
            </a:fld>
            <a:endParaRPr lang="en-US"/>
          </a:p>
        </p:txBody>
      </p:sp>
    </p:spTree>
    <p:extLst>
      <p:ext uri="{BB962C8B-B14F-4D97-AF65-F5344CB8AC3E}">
        <p14:creationId xmlns:p14="http://schemas.microsoft.com/office/powerpoint/2010/main" val="3845746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ar-EG"/>
          </a:p>
        </p:txBody>
      </p:sp>
      <p:sp>
        <p:nvSpPr>
          <p:cNvPr id="27651" name="Content Placeholder 2"/>
          <p:cNvSpPr>
            <a:spLocks noGrp="1"/>
          </p:cNvSpPr>
          <p:nvPr>
            <p:ph idx="1"/>
          </p:nvPr>
        </p:nvSpPr>
        <p:spPr/>
        <p:txBody>
          <a:bodyPr/>
          <a:lstStyle/>
          <a:p>
            <a:endParaRPr lang="ar-EG"/>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8913"/>
            <a:ext cx="8713663" cy="633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F75244EF-879A-4F88-809B-A17839850EB5}" type="slidenum">
              <a:rPr lang="en-US" smtClean="0"/>
              <a:pPr>
                <a:defRPr/>
              </a:pPr>
              <a:t>2</a:t>
            </a:fld>
            <a:endParaRPr lang="en-US"/>
          </a:p>
        </p:txBody>
      </p:sp>
    </p:spTree>
    <p:extLst>
      <p:ext uri="{BB962C8B-B14F-4D97-AF65-F5344CB8AC3E}">
        <p14:creationId xmlns:p14="http://schemas.microsoft.com/office/powerpoint/2010/main" val="418099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ar-JO"/>
          </a:p>
        </p:txBody>
      </p:sp>
      <p:sp>
        <p:nvSpPr>
          <p:cNvPr id="6" name="Content Placeholder 5"/>
          <p:cNvSpPr>
            <a:spLocks noGrp="1"/>
          </p:cNvSpPr>
          <p:nvPr>
            <p:ph idx="1"/>
          </p:nvPr>
        </p:nvSpPr>
        <p:spPr/>
        <p:txBody>
          <a:bodyPr/>
          <a:lstStyle/>
          <a:p>
            <a:endParaRPr lang="ar-JO"/>
          </a:p>
        </p:txBody>
      </p:sp>
      <p:sp>
        <p:nvSpPr>
          <p:cNvPr id="3" name="Slide Number Placeholder 2"/>
          <p:cNvSpPr>
            <a:spLocks noGrp="1"/>
          </p:cNvSpPr>
          <p:nvPr>
            <p:ph type="sldNum" sz="quarter" idx="12"/>
          </p:nvPr>
        </p:nvSpPr>
        <p:spPr/>
        <p:txBody>
          <a:bodyPr/>
          <a:lstStyle/>
          <a:p>
            <a:fld id="{F75244EF-879A-4F88-809B-A17839850EB5}" type="slidenum">
              <a:rPr lang="en-US" smtClean="0"/>
              <a:pPr/>
              <a:t>3</a:t>
            </a:fld>
            <a:endParaRPr lang="en-US"/>
          </a:p>
        </p:txBody>
      </p:sp>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928992" cy="655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0696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5888"/>
            <a:ext cx="7560840" cy="1009650"/>
          </a:xfrm>
        </p:spPr>
        <p:txBody>
          <a:bodyPr>
            <a:normAutofit fontScale="90000"/>
          </a:bodyPr>
          <a:lstStyle/>
          <a:p>
            <a:pPr eaLnBrk="1" fontAlgn="auto" hangingPunct="1">
              <a:spcAft>
                <a:spcPts val="0"/>
              </a:spcAft>
              <a:defRPr/>
            </a:pPr>
            <a:br>
              <a:rPr lang="en-US" dirty="0"/>
            </a:br>
            <a:r>
              <a:rPr lang="en-US" sz="3600" b="1" dirty="0">
                <a:solidFill>
                  <a:srgbClr val="FF0000"/>
                </a:solidFill>
              </a:rPr>
              <a:t>Nitrogen Narcosis (Inert Gas Narcosis)</a:t>
            </a:r>
            <a:r>
              <a:rPr lang="en-US" sz="4000" b="1" dirty="0">
                <a:solidFill>
                  <a:srgbClr val="FF0000"/>
                </a:solidFill>
              </a:rPr>
              <a:t>:</a:t>
            </a:r>
            <a:br>
              <a:rPr lang="en-US" sz="4000" b="1" dirty="0">
                <a:solidFill>
                  <a:srgbClr val="FF0000"/>
                </a:solidFill>
              </a:rPr>
            </a:br>
            <a:endParaRPr lang="ar-EG" b="1" dirty="0">
              <a:solidFill>
                <a:srgbClr val="FF0000"/>
              </a:solidFill>
            </a:endParaRPr>
          </a:p>
        </p:txBody>
      </p:sp>
      <p:sp>
        <p:nvSpPr>
          <p:cNvPr id="3" name="Content Placeholder 2"/>
          <p:cNvSpPr>
            <a:spLocks noGrp="1"/>
          </p:cNvSpPr>
          <p:nvPr>
            <p:ph idx="1"/>
          </p:nvPr>
        </p:nvSpPr>
        <p:spPr>
          <a:xfrm>
            <a:off x="0" y="908721"/>
            <a:ext cx="8964488" cy="5949280"/>
          </a:xfrm>
        </p:spPr>
        <p:txBody>
          <a:bodyPr rtlCol="0">
            <a:normAutofit lnSpcReduction="10000"/>
          </a:bodyPr>
          <a:lstStyle/>
          <a:p>
            <a:pPr algn="just" rtl="0" eaLnBrk="1" fontAlgn="auto" hangingPunct="1">
              <a:spcAft>
                <a:spcPts val="0"/>
              </a:spcAft>
              <a:buFont typeface="Wingdings" pitchFamily="2" charset="2"/>
              <a:buChar char="§"/>
              <a:defRPr/>
            </a:pPr>
            <a:r>
              <a:rPr lang="en-US" dirty="0"/>
              <a:t> </a:t>
            </a:r>
            <a:r>
              <a:rPr lang="en-US" sz="2400" dirty="0"/>
              <a:t>It occurs most commonly in deep diving while breathing compressed air, it also occurs with other inert gases (e.g. hydrogen because of their </a:t>
            </a:r>
            <a:r>
              <a:rPr lang="en-US" sz="2800" b="1" u="sng" dirty="0">
                <a:solidFill>
                  <a:srgbClr val="FF0000"/>
                </a:solidFill>
              </a:rPr>
              <a:t>Lipid Solubility </a:t>
            </a:r>
            <a:r>
              <a:rPr lang="en-US" sz="2400" dirty="0"/>
              <a:t>and thus the condition is called also </a:t>
            </a:r>
            <a:r>
              <a:rPr lang="en-US" sz="2400" b="1" dirty="0"/>
              <a:t>inert gas narcosis</a:t>
            </a:r>
            <a:r>
              <a:rPr lang="en-US" sz="2400" dirty="0"/>
              <a:t>.</a:t>
            </a:r>
          </a:p>
          <a:p>
            <a:pPr algn="just" rtl="0" eaLnBrk="1" fontAlgn="auto" hangingPunct="1">
              <a:spcAft>
                <a:spcPts val="0"/>
              </a:spcAft>
              <a:buFont typeface="Wingdings" pitchFamily="2" charset="2"/>
              <a:buChar char="§"/>
              <a:defRPr/>
            </a:pPr>
            <a:r>
              <a:rPr lang="en-US" sz="2400" dirty="0"/>
              <a:t>The resultant increase in partial pressure of inert gas (e.g. nitrogen) in compressed air generates additional nitrogen load which due to its </a:t>
            </a:r>
            <a:r>
              <a:rPr lang="en-US" sz="2400" dirty="0">
                <a:solidFill>
                  <a:srgbClr val="FF0000"/>
                </a:solidFill>
              </a:rPr>
              <a:t>lipid solubility</a:t>
            </a:r>
            <a:r>
              <a:rPr lang="en-US" sz="2400" dirty="0"/>
              <a:t> and the well perfusion of brain tissue, easily saturates </a:t>
            </a:r>
            <a:r>
              <a:rPr lang="en-US" sz="2400" dirty="0">
                <a:solidFill>
                  <a:srgbClr val="FF0000"/>
                </a:solidFill>
              </a:rPr>
              <a:t>the brain exerting its narcotic effect.</a:t>
            </a:r>
          </a:p>
          <a:p>
            <a:pPr algn="just" rtl="0">
              <a:buFont typeface="Wingdings" pitchFamily="2" charset="2"/>
              <a:buChar char="§"/>
              <a:defRPr/>
            </a:pPr>
            <a:r>
              <a:rPr lang="en-US" sz="2600" b="1" u="sng" dirty="0">
                <a:solidFill>
                  <a:srgbClr val="FF0000"/>
                </a:solidFill>
              </a:rPr>
              <a:t>The narcotic effect begins at depth 20 - 30m (3 - 4 ATA)*</a:t>
            </a:r>
            <a:r>
              <a:rPr lang="en-US" sz="2400" dirty="0"/>
              <a:t> causing symptoms quite similar to alcohol intoxication called </a:t>
            </a:r>
            <a:r>
              <a:rPr lang="en-US" sz="2400" b="1" dirty="0"/>
              <a:t>rapture of the depth</a:t>
            </a:r>
            <a:r>
              <a:rPr lang="en-US" sz="2400" dirty="0"/>
              <a:t> </a:t>
            </a:r>
            <a:r>
              <a:rPr lang="ar-EG" sz="2400" b="1" dirty="0"/>
              <a:t>متعة </a:t>
            </a:r>
            <a:r>
              <a:rPr lang="en-US" sz="2400" b="1" dirty="0"/>
              <a:t>,</a:t>
            </a:r>
            <a:r>
              <a:rPr lang="ar-JO" sz="2400" b="1" dirty="0"/>
              <a:t>:</a:t>
            </a:r>
            <a:r>
              <a:rPr lang="ar-JO" sz="2400" dirty="0"/>
              <a:t> </a:t>
            </a:r>
            <a:r>
              <a:rPr lang="ar-JO" sz="2400" b="1" dirty="0"/>
              <a:t>سكر الأعماق </a:t>
            </a:r>
            <a:r>
              <a:rPr lang="en-US" sz="2400" dirty="0"/>
              <a:t>characterized by:</a:t>
            </a:r>
          </a:p>
          <a:p>
            <a:pPr marL="571500" indent="-457200" algn="just" rtl="0" eaLnBrk="1" fontAlgn="auto" hangingPunct="1">
              <a:spcAft>
                <a:spcPts val="0"/>
              </a:spcAft>
              <a:buFont typeface="+mj-lt"/>
              <a:buAutoNum type="arabicPeriod"/>
              <a:defRPr/>
            </a:pPr>
            <a:r>
              <a:rPr lang="en-US" sz="2400" dirty="0"/>
              <a:t>Euphoria. </a:t>
            </a:r>
            <a:r>
              <a:rPr lang="ar-EG" sz="2400" dirty="0"/>
              <a:t>سعادة وانتعاش</a:t>
            </a:r>
          </a:p>
          <a:p>
            <a:pPr marL="571500" indent="-457200" algn="just" rtl="0" eaLnBrk="1" fontAlgn="auto" hangingPunct="1">
              <a:spcAft>
                <a:spcPts val="0"/>
              </a:spcAft>
              <a:buFont typeface="+mj-lt"/>
              <a:buAutoNum type="arabicPeriod"/>
              <a:defRPr/>
            </a:pPr>
            <a:r>
              <a:rPr lang="en-US" sz="2400" dirty="0"/>
              <a:t>Impaired judgment &amp; intellectual functions. </a:t>
            </a:r>
            <a:r>
              <a:rPr lang="ar-EG" sz="2400" dirty="0"/>
              <a:t>قدرات ذهنية</a:t>
            </a:r>
          </a:p>
          <a:p>
            <a:pPr marL="571500" indent="-457200" algn="just" rtl="0" eaLnBrk="1" fontAlgn="auto" hangingPunct="1">
              <a:spcAft>
                <a:spcPts val="0"/>
              </a:spcAft>
              <a:buFont typeface="+mj-lt"/>
              <a:buAutoNum type="arabicPeriod"/>
              <a:defRPr/>
            </a:pPr>
            <a:r>
              <a:rPr lang="en-US" sz="2400" dirty="0"/>
              <a:t>Incoordination of neuromuscular functions and performance.</a:t>
            </a:r>
          </a:p>
          <a:p>
            <a:pPr marL="114300" indent="0" algn="ctr" rtl="0">
              <a:buNone/>
              <a:defRPr/>
            </a:pPr>
            <a:r>
              <a:rPr lang="en-US" sz="2200" b="1" dirty="0"/>
              <a:t>*The ATA is an acronym for atmospheres absolute and is defined to be one standard atmosphere of pressure at sea level</a:t>
            </a:r>
            <a:endParaRPr lang="ar-EG" sz="2200" b="1" dirty="0"/>
          </a:p>
        </p:txBody>
      </p:sp>
      <p:sp>
        <p:nvSpPr>
          <p:cNvPr id="4" name="Slide Number Placeholder 3"/>
          <p:cNvSpPr>
            <a:spLocks noGrp="1"/>
          </p:cNvSpPr>
          <p:nvPr>
            <p:ph type="sldNum" sz="quarter" idx="12"/>
          </p:nvPr>
        </p:nvSpPr>
        <p:spPr/>
        <p:txBody>
          <a:bodyPr/>
          <a:lstStyle/>
          <a:p>
            <a:pPr>
              <a:defRPr/>
            </a:pPr>
            <a:fld id="{F75244EF-879A-4F88-809B-A17839850EB5}" type="slidenum">
              <a:rPr lang="en-US" smtClean="0"/>
              <a:pPr>
                <a:defRPr/>
              </a:pPr>
              <a:t>4</a:t>
            </a:fld>
            <a:endParaRPr lang="en-US"/>
          </a:p>
        </p:txBody>
      </p:sp>
    </p:spTree>
    <p:extLst>
      <p:ext uri="{BB962C8B-B14F-4D97-AF65-F5344CB8AC3E}">
        <p14:creationId xmlns:p14="http://schemas.microsoft.com/office/powerpoint/2010/main" val="3227389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260648"/>
            <a:ext cx="8856984" cy="6597352"/>
          </a:xfrm>
        </p:spPr>
        <p:txBody>
          <a:bodyPr rtlCol="0">
            <a:normAutofit/>
          </a:bodyPr>
          <a:lstStyle/>
          <a:p>
            <a:pPr algn="just" rtl="0" eaLnBrk="1" fontAlgn="auto" hangingPunct="1">
              <a:spcAft>
                <a:spcPts val="0"/>
              </a:spcAft>
              <a:defRPr/>
            </a:pPr>
            <a:r>
              <a:rPr lang="en-US" sz="2400" b="1" u="sng" dirty="0">
                <a:solidFill>
                  <a:srgbClr val="FF0000"/>
                </a:solidFill>
              </a:rPr>
              <a:t>At depth of 90 meters (10 ATA) </a:t>
            </a:r>
            <a:r>
              <a:rPr lang="en-US" sz="2400" dirty="0"/>
              <a:t>loss of consciousness occurs &amp; the risk of drowning accidents and death is very high.</a:t>
            </a:r>
          </a:p>
          <a:p>
            <a:pPr algn="just" rtl="0" eaLnBrk="1" fontAlgn="auto" hangingPunct="1">
              <a:spcAft>
                <a:spcPts val="0"/>
              </a:spcAft>
              <a:defRPr/>
            </a:pPr>
            <a:r>
              <a:rPr lang="en-US" sz="2400" dirty="0"/>
              <a:t> The narcotic effect is believed to be exacerbated by: </a:t>
            </a:r>
            <a:r>
              <a:rPr lang="en-US" sz="2400" u="sng" dirty="0">
                <a:solidFill>
                  <a:srgbClr val="FF0000"/>
                </a:solidFill>
              </a:rPr>
              <a:t>Cold Water  - </a:t>
            </a:r>
            <a:r>
              <a:rPr lang="en-US" sz="2400" u="sng" dirty="0" err="1">
                <a:solidFill>
                  <a:srgbClr val="FF0000"/>
                </a:solidFill>
              </a:rPr>
              <a:t>Hypercarbia</a:t>
            </a:r>
            <a:r>
              <a:rPr lang="en-US" sz="2400" u="sng" dirty="0">
                <a:solidFill>
                  <a:srgbClr val="FF0000"/>
                </a:solidFill>
              </a:rPr>
              <a:t> (↑ CO2)  - Strenuous Activity &amp; Fatigue &amp; Alcohol Consumption</a:t>
            </a:r>
          </a:p>
          <a:p>
            <a:pPr algn="just" rtl="0" eaLnBrk="1" fontAlgn="auto" hangingPunct="1">
              <a:spcAft>
                <a:spcPts val="0"/>
              </a:spcAft>
              <a:defRPr/>
            </a:pPr>
            <a:r>
              <a:rPr lang="en-US" sz="2400" dirty="0"/>
              <a:t> Upon decompression during ascent rapid and complete recovery occurs.</a:t>
            </a:r>
          </a:p>
          <a:p>
            <a:pPr marL="114300" indent="0" algn="just" rtl="0" eaLnBrk="1" fontAlgn="auto" hangingPunct="1">
              <a:spcAft>
                <a:spcPts val="0"/>
              </a:spcAft>
              <a:buFont typeface="Arial" pitchFamily="34" charset="0"/>
              <a:buNone/>
              <a:defRPr/>
            </a:pPr>
            <a:r>
              <a:rPr lang="en-US" sz="2800" b="1" dirty="0"/>
              <a:t> </a:t>
            </a:r>
            <a:r>
              <a:rPr lang="en-US" sz="3200" b="1" dirty="0"/>
              <a:t>High – Pressure Nervous Syndrome (HPNS):</a:t>
            </a:r>
          </a:p>
          <a:p>
            <a:pPr algn="just" rtl="0" eaLnBrk="1" fontAlgn="auto" hangingPunct="1">
              <a:spcAft>
                <a:spcPts val="0"/>
              </a:spcAft>
              <a:defRPr/>
            </a:pPr>
            <a:r>
              <a:rPr lang="en-US" sz="2400" dirty="0"/>
              <a:t>It occurs when breathing mixtures of </a:t>
            </a:r>
            <a:r>
              <a:rPr lang="en-US" sz="2400" b="1" dirty="0"/>
              <a:t>compressed helium, oxygen </a:t>
            </a:r>
            <a:r>
              <a:rPr lang="en-US" sz="2400" dirty="0"/>
              <a:t>was used to allow deep dives (exceeding depth of 100 meters) while avoiding the development of nitrogen narcosis.</a:t>
            </a:r>
          </a:p>
          <a:p>
            <a:pPr algn="just" rtl="0" eaLnBrk="1" fontAlgn="auto" hangingPunct="1">
              <a:spcAft>
                <a:spcPts val="0"/>
              </a:spcAft>
              <a:defRPr/>
            </a:pPr>
            <a:r>
              <a:rPr lang="en-US" sz="2400" dirty="0"/>
              <a:t>The syndrome is due to the effect of high pressure by itself. The pathogenesis of this effect is still unclear, but it is supposed to be due to disturbances in </a:t>
            </a:r>
            <a:r>
              <a:rPr lang="en-US" sz="2400" b="1" dirty="0"/>
              <a:t>neurotransmission :</a:t>
            </a:r>
            <a:r>
              <a:rPr lang="en-US" sz="2400" dirty="0"/>
              <a:t>This will lead to </a:t>
            </a:r>
            <a:r>
              <a:rPr lang="en-US" sz="2400" b="1" dirty="0"/>
              <a:t>N.S hyperexcitibility</a:t>
            </a:r>
            <a:r>
              <a:rPr lang="en-US" sz="2400" dirty="0"/>
              <a:t>.</a:t>
            </a:r>
            <a:endParaRPr lang="ar-EG" sz="2400" dirty="0"/>
          </a:p>
        </p:txBody>
      </p:sp>
      <p:sp>
        <p:nvSpPr>
          <p:cNvPr id="2" name="Slide Number Placeholder 1"/>
          <p:cNvSpPr>
            <a:spLocks noGrp="1"/>
          </p:cNvSpPr>
          <p:nvPr>
            <p:ph type="sldNum" sz="quarter" idx="12"/>
          </p:nvPr>
        </p:nvSpPr>
        <p:spPr/>
        <p:txBody>
          <a:bodyPr/>
          <a:lstStyle/>
          <a:p>
            <a:pPr>
              <a:defRPr/>
            </a:pPr>
            <a:fld id="{F75244EF-879A-4F88-809B-A17839850EB5}" type="slidenum">
              <a:rPr lang="en-US" smtClean="0"/>
              <a:pPr>
                <a:defRPr/>
              </a:pPr>
              <a:t>5</a:t>
            </a:fld>
            <a:endParaRPr lang="en-US"/>
          </a:p>
        </p:txBody>
      </p:sp>
    </p:spTree>
    <p:extLst>
      <p:ext uri="{BB962C8B-B14F-4D97-AF65-F5344CB8AC3E}">
        <p14:creationId xmlns:p14="http://schemas.microsoft.com/office/powerpoint/2010/main" val="1112045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76672"/>
            <a:ext cx="8712968" cy="6265441"/>
          </a:xfrm>
        </p:spPr>
        <p:txBody>
          <a:bodyPr rtlCol="0">
            <a:noAutofit/>
          </a:bodyPr>
          <a:lstStyle/>
          <a:p>
            <a:pPr algn="just" rtl="0" eaLnBrk="1" fontAlgn="auto" hangingPunct="1">
              <a:spcAft>
                <a:spcPts val="0"/>
              </a:spcAft>
              <a:defRPr/>
            </a:pPr>
            <a:r>
              <a:rPr lang="en-US" sz="2400" dirty="0"/>
              <a:t>HPNS is characterized clinically by hyperexcitibility of the central nervous system that lead to:  Euphoria </a:t>
            </a:r>
            <a:r>
              <a:rPr lang="ar-EG" sz="2400" dirty="0"/>
              <a:t>- </a:t>
            </a:r>
            <a:r>
              <a:rPr lang="en-US" sz="2400" dirty="0"/>
              <a:t>Headache, vertigo, nausea, vomiting,- Tremors,  Hypereflexia</a:t>
            </a:r>
          </a:p>
          <a:p>
            <a:pPr marL="114300" indent="0" algn="just" rtl="0" eaLnBrk="1" fontAlgn="auto" hangingPunct="1">
              <a:spcAft>
                <a:spcPts val="0"/>
              </a:spcAft>
              <a:buFont typeface="Arial" pitchFamily="34" charset="0"/>
              <a:buNone/>
              <a:defRPr/>
            </a:pPr>
            <a:r>
              <a:rPr lang="en-US" sz="2400" dirty="0"/>
              <a:t>- Sleeping disturbances with a wake periods at 300m (30 ATA).</a:t>
            </a:r>
          </a:p>
          <a:p>
            <a:pPr algn="just" rtl="0" eaLnBrk="1" fontAlgn="auto" hangingPunct="1">
              <a:spcAft>
                <a:spcPts val="0"/>
              </a:spcAft>
              <a:defRPr/>
            </a:pPr>
            <a:endParaRPr lang="en-US" b="1" u="sng" dirty="0"/>
          </a:p>
          <a:p>
            <a:pPr algn="just" rtl="0" eaLnBrk="1" fontAlgn="auto" hangingPunct="1">
              <a:spcAft>
                <a:spcPts val="0"/>
              </a:spcAft>
              <a:defRPr/>
            </a:pPr>
            <a:r>
              <a:rPr lang="en-US" b="1" u="sng" dirty="0"/>
              <a:t>Barotrauma:</a:t>
            </a:r>
            <a:endParaRPr lang="en-US" sz="2400" b="1" u="sng" dirty="0"/>
          </a:p>
          <a:p>
            <a:pPr algn="just" rtl="0" eaLnBrk="1" fontAlgn="auto" hangingPunct="1">
              <a:spcAft>
                <a:spcPts val="0"/>
              </a:spcAft>
              <a:defRPr/>
            </a:pPr>
            <a:r>
              <a:rPr lang="en-US" sz="2800" b="1" u="sng" dirty="0">
                <a:solidFill>
                  <a:srgbClr val="FF0000"/>
                </a:solidFill>
              </a:rPr>
              <a:t>The 2nd leading cause of death in  divers during ascent due to pulmonary complications (they call it bubble trouble). The primary (First Leading) cause of death is drowning due to nitrogen narcosis.</a:t>
            </a:r>
          </a:p>
          <a:p>
            <a:pPr algn="just" rtl="0" eaLnBrk="1" fontAlgn="auto" hangingPunct="1">
              <a:spcAft>
                <a:spcPts val="0"/>
              </a:spcAft>
              <a:defRPr/>
            </a:pPr>
            <a:r>
              <a:rPr lang="en-US" sz="2400" b="1" dirty="0"/>
              <a:t>Barotrauma </a:t>
            </a:r>
            <a:r>
              <a:rPr lang="en-US" sz="2400" dirty="0"/>
              <a:t>may occur during ascent or descent whenever a gas filled space such as pulmonary alveoli, middle ear, Para nasal sinuses, stomach or dental fillings, fail to equalize its internal pressure relative to changes in ambient pressure.</a:t>
            </a:r>
            <a:endParaRPr lang="ar-EG" sz="2400" dirty="0"/>
          </a:p>
        </p:txBody>
      </p:sp>
      <p:sp>
        <p:nvSpPr>
          <p:cNvPr id="2" name="Slide Number Placeholder 1"/>
          <p:cNvSpPr>
            <a:spLocks noGrp="1"/>
          </p:cNvSpPr>
          <p:nvPr>
            <p:ph type="sldNum" sz="quarter" idx="12"/>
          </p:nvPr>
        </p:nvSpPr>
        <p:spPr/>
        <p:txBody>
          <a:bodyPr/>
          <a:lstStyle/>
          <a:p>
            <a:pPr>
              <a:defRPr/>
            </a:pPr>
            <a:fld id="{F75244EF-879A-4F88-809B-A17839850EB5}" type="slidenum">
              <a:rPr lang="en-US" smtClean="0"/>
              <a:pPr>
                <a:defRPr/>
              </a:pPr>
              <a:t>6</a:t>
            </a:fld>
            <a:endParaRPr lang="en-US"/>
          </a:p>
        </p:txBody>
      </p:sp>
    </p:spTree>
    <p:extLst>
      <p:ext uri="{BB962C8B-B14F-4D97-AF65-F5344CB8AC3E}">
        <p14:creationId xmlns:p14="http://schemas.microsoft.com/office/powerpoint/2010/main" val="2288324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332656"/>
            <a:ext cx="8712968" cy="6337449"/>
          </a:xfrm>
        </p:spPr>
        <p:txBody>
          <a:bodyPr rtlCol="0">
            <a:noAutofit/>
          </a:bodyPr>
          <a:lstStyle/>
          <a:p>
            <a:pPr algn="just" rtl="0" eaLnBrk="1" fontAlgn="auto" hangingPunct="1">
              <a:spcAft>
                <a:spcPts val="0"/>
              </a:spcAft>
              <a:defRPr/>
            </a:pPr>
            <a:r>
              <a:rPr lang="en-US" sz="2800" dirty="0"/>
              <a:t> </a:t>
            </a:r>
            <a:r>
              <a:rPr lang="en-US" sz="2800" b="1" u="sng" dirty="0">
                <a:solidFill>
                  <a:srgbClr val="FF0000"/>
                </a:solidFill>
              </a:rPr>
              <a:t>Barotrauma Of Descent </a:t>
            </a:r>
            <a:r>
              <a:rPr lang="en-US" sz="2800" dirty="0"/>
              <a:t>(referred to as </a:t>
            </a:r>
            <a:r>
              <a:rPr lang="en-US" u="sng" dirty="0">
                <a:solidFill>
                  <a:srgbClr val="FF0000"/>
                </a:solidFill>
              </a:rPr>
              <a:t>squeeze </a:t>
            </a:r>
            <a:r>
              <a:rPr lang="en-US" sz="2800" dirty="0"/>
              <a:t>are characterized clinically by: Middle ear squeeze, Para nasal and sinus squeeze, Inner ear squeeze</a:t>
            </a:r>
          </a:p>
          <a:p>
            <a:pPr algn="just" rtl="0" eaLnBrk="1" fontAlgn="auto" hangingPunct="1">
              <a:spcAft>
                <a:spcPts val="0"/>
              </a:spcAft>
              <a:defRPr/>
            </a:pPr>
            <a:r>
              <a:rPr lang="en-US" sz="2800" u="sng" dirty="0"/>
              <a:t> </a:t>
            </a:r>
            <a:r>
              <a:rPr lang="en-US" sz="2800" b="1" u="sng" dirty="0">
                <a:solidFill>
                  <a:srgbClr val="FF0000"/>
                </a:solidFill>
              </a:rPr>
              <a:t>Barotrauma Of Ascent </a:t>
            </a:r>
            <a:r>
              <a:rPr lang="en-US" sz="2800" dirty="0"/>
              <a:t>(referred to </a:t>
            </a:r>
            <a:r>
              <a:rPr lang="en-US" u="sng" dirty="0">
                <a:solidFill>
                  <a:srgbClr val="FF0000"/>
                </a:solidFill>
              </a:rPr>
              <a:t>reverse squeeze</a:t>
            </a:r>
            <a:r>
              <a:rPr lang="en-US" sz="2800" dirty="0"/>
              <a:t>) are characterized by:</a:t>
            </a:r>
          </a:p>
          <a:p>
            <a:pPr algn="just" rtl="0" eaLnBrk="1" fontAlgn="auto" hangingPunct="1">
              <a:spcAft>
                <a:spcPts val="0"/>
              </a:spcAft>
              <a:defRPr/>
            </a:pPr>
            <a:endParaRPr lang="en-US" sz="2800" dirty="0"/>
          </a:p>
          <a:p>
            <a:pPr marL="0" indent="0" algn="just" rtl="0" eaLnBrk="1" fontAlgn="auto" hangingPunct="1">
              <a:spcAft>
                <a:spcPts val="0"/>
              </a:spcAft>
              <a:buNone/>
              <a:defRPr/>
            </a:pPr>
            <a:endParaRPr lang="en-US" sz="2800" dirty="0"/>
          </a:p>
          <a:p>
            <a:pPr marL="114300" indent="0" algn="just" rtl="0" eaLnBrk="1" fontAlgn="auto" hangingPunct="1">
              <a:spcAft>
                <a:spcPts val="0"/>
              </a:spcAft>
              <a:buFont typeface="Arial" pitchFamily="34" charset="0"/>
              <a:buNone/>
              <a:defRPr/>
            </a:pPr>
            <a:endParaRPr lang="en-US" sz="2800" dirty="0"/>
          </a:p>
          <a:p>
            <a:pPr marL="114300" indent="0" algn="just" rtl="0" eaLnBrk="1" fontAlgn="auto" hangingPunct="1">
              <a:spcAft>
                <a:spcPts val="0"/>
              </a:spcAft>
              <a:buFont typeface="Arial" pitchFamily="34" charset="0"/>
              <a:buNone/>
              <a:defRPr/>
            </a:pPr>
            <a:endParaRPr lang="en-US" sz="2800" dirty="0"/>
          </a:p>
          <a:p>
            <a:pPr marL="114300" indent="0" algn="just" rtl="0" eaLnBrk="1" fontAlgn="auto" hangingPunct="1">
              <a:spcAft>
                <a:spcPts val="0"/>
              </a:spcAft>
              <a:buFont typeface="Arial" pitchFamily="34" charset="0"/>
              <a:buNone/>
              <a:defRPr/>
            </a:pPr>
            <a:r>
              <a:rPr lang="en-US" sz="2800" dirty="0"/>
              <a:t>N.B. Prevention of barotraumas of descent can be accomplished by use of systemic or local decongestants &amp; anti-inflammatory corticosteroids sprays.</a:t>
            </a:r>
          </a:p>
          <a:p>
            <a:pPr marL="114300" indent="0" algn="l" rtl="0" eaLnBrk="1" fontAlgn="auto" hangingPunct="1">
              <a:spcAft>
                <a:spcPts val="0"/>
              </a:spcAft>
              <a:buFont typeface="Arial" pitchFamily="34" charset="0"/>
              <a:buNone/>
              <a:defRPr/>
            </a:pPr>
            <a:endParaRPr lang="ar-EG" sz="2800" dirty="0"/>
          </a:p>
        </p:txBody>
      </p:sp>
      <p:sp>
        <p:nvSpPr>
          <p:cNvPr id="2" name="Slide Number Placeholder 1"/>
          <p:cNvSpPr>
            <a:spLocks noGrp="1"/>
          </p:cNvSpPr>
          <p:nvPr>
            <p:ph type="sldNum" sz="quarter" idx="12"/>
          </p:nvPr>
        </p:nvSpPr>
        <p:spPr/>
        <p:txBody>
          <a:bodyPr/>
          <a:lstStyle/>
          <a:p>
            <a:pPr>
              <a:defRPr/>
            </a:pPr>
            <a:fld id="{F75244EF-879A-4F88-809B-A17839850EB5}" type="slidenum">
              <a:rPr lang="en-US" smtClean="0"/>
              <a:pPr>
                <a:defRPr/>
              </a:pPr>
              <a:t>7</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081369214"/>
              </p:ext>
            </p:extLst>
          </p:nvPr>
        </p:nvGraphicFramePr>
        <p:xfrm>
          <a:off x="395536" y="3356992"/>
          <a:ext cx="8496944" cy="1554480"/>
        </p:xfrm>
        <a:graphic>
          <a:graphicData uri="http://schemas.openxmlformats.org/drawingml/2006/table">
            <a:tbl>
              <a:tblPr rtl="1" firstRow="1" bandRow="1">
                <a:tableStyleId>{073A0DAA-6AF3-43AB-8588-CEC1D06C72B9}</a:tableStyleId>
              </a:tblPr>
              <a:tblGrid>
                <a:gridCol w="4633664">
                  <a:extLst>
                    <a:ext uri="{9D8B030D-6E8A-4147-A177-3AD203B41FA5}">
                      <a16:colId xmlns:a16="http://schemas.microsoft.com/office/drawing/2014/main" val="20000"/>
                    </a:ext>
                  </a:extLst>
                </a:gridCol>
                <a:gridCol w="3863280">
                  <a:extLst>
                    <a:ext uri="{9D8B030D-6E8A-4147-A177-3AD203B41FA5}">
                      <a16:colId xmlns:a16="http://schemas.microsoft.com/office/drawing/2014/main" val="20001"/>
                    </a:ext>
                  </a:extLst>
                </a:gridCol>
              </a:tblGrid>
              <a:tr h="432048">
                <a:tc>
                  <a:txBody>
                    <a:bodyPr/>
                    <a:lstStyle/>
                    <a:p>
                      <a:pPr marL="0" indent="0" algn="l" rtl="0">
                        <a:buFont typeface="+mj-lt"/>
                        <a:buNone/>
                      </a:pPr>
                      <a:r>
                        <a:rPr lang="en-US" sz="2800" b="1" dirty="0">
                          <a:solidFill>
                            <a:srgbClr val="FF0000"/>
                          </a:solidFill>
                        </a:rPr>
                        <a:t>Pneumothorax</a:t>
                      </a:r>
                      <a:endParaRPr lang="ar-JO" sz="2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rtl="0">
                        <a:buFont typeface="+mj-lt"/>
                        <a:buNone/>
                      </a:pPr>
                      <a:r>
                        <a:rPr lang="en-US" sz="2800" b="1" dirty="0">
                          <a:solidFill>
                            <a:srgbClr val="FF0000"/>
                          </a:solidFill>
                        </a:rPr>
                        <a:t>Arterial Gas Embolism</a:t>
                      </a:r>
                      <a:endParaRPr lang="ar-JO" sz="2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67856">
                <a:tc>
                  <a:txBody>
                    <a:bodyPr/>
                    <a:lstStyle/>
                    <a:p>
                      <a:pPr marL="0" indent="0" algn="l" rtl="0">
                        <a:buFont typeface="+mj-lt"/>
                        <a:buNone/>
                      </a:pPr>
                      <a:r>
                        <a:rPr lang="en-US" sz="2800" b="1" dirty="0">
                          <a:solidFill>
                            <a:srgbClr val="FF0000"/>
                          </a:solidFill>
                        </a:rPr>
                        <a:t>Subcutaneous Emphysema </a:t>
                      </a:r>
                      <a:endParaRPr lang="ar-JO" sz="2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2800" b="1" dirty="0">
                          <a:solidFill>
                            <a:srgbClr val="FF0000"/>
                          </a:solidFill>
                        </a:rPr>
                        <a:t>Gastric Rupture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32048">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2800" b="1" dirty="0" err="1">
                          <a:solidFill>
                            <a:srgbClr val="FF0000"/>
                          </a:solidFill>
                        </a:rPr>
                        <a:t>Pneumopericardium</a:t>
                      </a:r>
                      <a:endParaRPr lang="ar-JO" sz="2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rtl="0">
                        <a:buFont typeface="+mj-lt"/>
                        <a:buNone/>
                      </a:pPr>
                      <a:r>
                        <a:rPr lang="en-US" sz="2800" b="1" dirty="0" err="1">
                          <a:solidFill>
                            <a:srgbClr val="FF0000"/>
                          </a:solidFill>
                        </a:rPr>
                        <a:t>Pneumomediastinum</a:t>
                      </a:r>
                      <a:r>
                        <a:rPr lang="en-US" sz="2800" b="1" dirty="0">
                          <a:solidFill>
                            <a:srgbClr val="FF0000"/>
                          </a:solidFill>
                        </a:rPr>
                        <a:t> </a:t>
                      </a:r>
                      <a:endParaRPr lang="ar-JO" sz="2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78103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8913"/>
            <a:ext cx="8856984" cy="6669087"/>
          </a:xfrm>
        </p:spPr>
        <p:txBody>
          <a:bodyPr rtlCol="0">
            <a:normAutofit lnSpcReduction="10000"/>
          </a:bodyPr>
          <a:lstStyle/>
          <a:p>
            <a:pPr marL="114300" indent="0" algn="just" rtl="0" eaLnBrk="1" fontAlgn="auto" hangingPunct="1">
              <a:spcAft>
                <a:spcPts val="0"/>
              </a:spcAft>
              <a:buFont typeface="Arial" pitchFamily="34" charset="0"/>
              <a:buNone/>
              <a:defRPr/>
            </a:pPr>
            <a:r>
              <a:rPr lang="en-US" b="1" dirty="0">
                <a:solidFill>
                  <a:srgbClr val="FF0000"/>
                </a:solidFill>
              </a:rPr>
              <a:t>Arterial Gas Embolism (AGE):</a:t>
            </a:r>
          </a:p>
          <a:p>
            <a:pPr algn="just" rtl="0" eaLnBrk="1" fontAlgn="auto" hangingPunct="1">
              <a:spcAft>
                <a:spcPts val="0"/>
              </a:spcAft>
              <a:buFont typeface="Wingdings" pitchFamily="2" charset="2"/>
              <a:buChar char="§"/>
              <a:defRPr/>
            </a:pPr>
            <a:r>
              <a:rPr lang="en-US" sz="2400" dirty="0"/>
              <a:t>AGE and DCS (decompression sickness) share similar pathophysiology (formation of arterial gas bubbles and treatment (recompression).</a:t>
            </a:r>
          </a:p>
          <a:p>
            <a:pPr marL="0" indent="0" algn="ctr" rtl="0" eaLnBrk="1" fontAlgn="auto" hangingPunct="1">
              <a:spcAft>
                <a:spcPts val="0"/>
              </a:spcAft>
              <a:buNone/>
              <a:defRPr/>
            </a:pPr>
            <a:r>
              <a:rPr lang="en-US" sz="2800" u="sng" dirty="0"/>
              <a:t>Clinically there are two main presentation of AGE</a:t>
            </a:r>
          </a:p>
          <a:p>
            <a:pPr marL="571500" indent="-457200" algn="just" rtl="0" eaLnBrk="1" fontAlgn="auto" hangingPunct="1">
              <a:spcAft>
                <a:spcPts val="0"/>
              </a:spcAft>
              <a:buFont typeface="+mj-lt"/>
              <a:buAutoNum type="alphaUcPeriod"/>
              <a:defRPr/>
            </a:pPr>
            <a:r>
              <a:rPr lang="en-US" sz="2400" b="1" dirty="0"/>
              <a:t>Isolated central nervous system (CNS) symptoms.</a:t>
            </a:r>
          </a:p>
          <a:p>
            <a:pPr marL="571500" indent="-457200" algn="just" rtl="0" eaLnBrk="1" fontAlgn="auto" hangingPunct="1">
              <a:spcAft>
                <a:spcPts val="0"/>
              </a:spcAft>
              <a:buFont typeface="+mj-lt"/>
              <a:buAutoNum type="alphaUcPeriod"/>
              <a:defRPr/>
            </a:pPr>
            <a:r>
              <a:rPr lang="en-US" sz="2400" b="1" dirty="0"/>
              <a:t>Cardiovascular collapse. (sudden effect)</a:t>
            </a:r>
          </a:p>
          <a:p>
            <a:pPr algn="just" rtl="0" eaLnBrk="1" fontAlgn="auto" hangingPunct="1">
              <a:spcAft>
                <a:spcPts val="0"/>
              </a:spcAft>
              <a:buFont typeface="Wingdings" pitchFamily="2" charset="2"/>
              <a:buChar char="§"/>
              <a:defRPr/>
            </a:pPr>
            <a:r>
              <a:rPr lang="en-US" sz="2400" b="1" dirty="0">
                <a:solidFill>
                  <a:srgbClr val="FF0000"/>
                </a:solidFill>
              </a:rPr>
              <a:t>CNS symptoms:</a:t>
            </a:r>
          </a:p>
          <a:p>
            <a:pPr marL="571500" indent="-457200" algn="just" rtl="0" eaLnBrk="1" fontAlgn="auto" hangingPunct="1">
              <a:spcAft>
                <a:spcPts val="0"/>
              </a:spcAft>
              <a:buFont typeface="+mj-lt"/>
              <a:buAutoNum type="arabicPeriod"/>
              <a:defRPr/>
            </a:pPr>
            <a:r>
              <a:rPr lang="en-US" sz="2400" dirty="0"/>
              <a:t>Symptoms &amp; signs occur immediately upon surfacing.</a:t>
            </a:r>
          </a:p>
          <a:p>
            <a:pPr marL="571500" indent="-457200" algn="just" rtl="0" eaLnBrk="1" fontAlgn="auto" hangingPunct="1">
              <a:spcAft>
                <a:spcPts val="0"/>
              </a:spcAft>
              <a:buFont typeface="+mj-lt"/>
              <a:buAutoNum type="arabicPeriod"/>
              <a:defRPr/>
            </a:pPr>
            <a:r>
              <a:rPr lang="en-US" sz="2400" dirty="0"/>
              <a:t> Brain is the most frequent target (in contrast to DCS).</a:t>
            </a:r>
          </a:p>
          <a:p>
            <a:pPr marL="571500" indent="-457200" algn="just" rtl="0" eaLnBrk="1" fontAlgn="auto" hangingPunct="1">
              <a:spcAft>
                <a:spcPts val="0"/>
              </a:spcAft>
              <a:buFont typeface="+mj-lt"/>
              <a:buAutoNum type="arabicPeriod"/>
              <a:defRPr/>
            </a:pPr>
            <a:r>
              <a:rPr lang="en-US" sz="2400" dirty="0"/>
              <a:t> Embolization affects multiple brain arteries &amp; this explains. the diversity of neurological clinical finding which include:</a:t>
            </a:r>
          </a:p>
          <a:p>
            <a:pPr marL="457200" algn="just" rtl="0">
              <a:defRPr/>
            </a:pPr>
            <a:r>
              <a:rPr lang="en-US" sz="2400" dirty="0"/>
              <a:t>Vertigo, confusion and faintness.</a:t>
            </a:r>
          </a:p>
          <a:p>
            <a:pPr marL="457200" algn="just" rtl="0">
              <a:defRPr/>
            </a:pPr>
            <a:r>
              <a:rPr lang="en-US" sz="2400" dirty="0"/>
              <a:t>Signs rapidly progress from sensory disturbances and aphasia to hemiplegia, cortical blindness, gas in retinal arteries, convulsions &amp; coma.</a:t>
            </a:r>
            <a:endParaRPr lang="ar-EG" sz="2400" dirty="0"/>
          </a:p>
        </p:txBody>
      </p:sp>
      <p:sp>
        <p:nvSpPr>
          <p:cNvPr id="2" name="Slide Number Placeholder 1"/>
          <p:cNvSpPr>
            <a:spLocks noGrp="1"/>
          </p:cNvSpPr>
          <p:nvPr>
            <p:ph type="sldNum" sz="quarter" idx="12"/>
          </p:nvPr>
        </p:nvSpPr>
        <p:spPr/>
        <p:txBody>
          <a:bodyPr/>
          <a:lstStyle/>
          <a:p>
            <a:pPr>
              <a:defRPr/>
            </a:pPr>
            <a:fld id="{F75244EF-879A-4F88-809B-A17839850EB5}" type="slidenum">
              <a:rPr lang="en-US" smtClean="0"/>
              <a:pPr>
                <a:defRPr/>
              </a:pPr>
              <a:t>8</a:t>
            </a:fld>
            <a:endParaRPr lang="en-US"/>
          </a:p>
        </p:txBody>
      </p:sp>
    </p:spTree>
    <p:extLst>
      <p:ext uri="{BB962C8B-B14F-4D97-AF65-F5344CB8AC3E}">
        <p14:creationId xmlns:p14="http://schemas.microsoft.com/office/powerpoint/2010/main" val="1692369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5888"/>
            <a:ext cx="8784976" cy="6265440"/>
          </a:xfrm>
        </p:spPr>
        <p:txBody>
          <a:bodyPr rtlCol="0">
            <a:normAutofit lnSpcReduction="10000"/>
          </a:bodyPr>
          <a:lstStyle/>
          <a:p>
            <a:pPr algn="just" rtl="0" eaLnBrk="1" fontAlgn="auto" hangingPunct="1">
              <a:spcAft>
                <a:spcPts val="0"/>
              </a:spcAft>
              <a:defRPr/>
            </a:pPr>
            <a:r>
              <a:rPr lang="en-US" dirty="0"/>
              <a:t> </a:t>
            </a:r>
            <a:r>
              <a:rPr lang="en-US" sz="2400" dirty="0"/>
              <a:t>5% of individuals die but 60% improve within minutes after recompression, but 30% frequently relapse. </a:t>
            </a:r>
          </a:p>
          <a:p>
            <a:pPr algn="just" rtl="0" eaLnBrk="1" fontAlgn="auto" hangingPunct="1">
              <a:spcAft>
                <a:spcPts val="0"/>
              </a:spcAft>
              <a:defRPr/>
            </a:pPr>
            <a:r>
              <a:rPr lang="en-US" sz="2400" u="sng" dirty="0">
                <a:solidFill>
                  <a:srgbClr val="FF0000"/>
                </a:solidFill>
              </a:rPr>
              <a:t>All individuals who have suffered AGE should permanently refrain from diving.</a:t>
            </a:r>
          </a:p>
          <a:p>
            <a:pPr marL="0" indent="0" algn="just" rtl="0" eaLnBrk="1" fontAlgn="auto" hangingPunct="1">
              <a:spcAft>
                <a:spcPts val="0"/>
              </a:spcAft>
              <a:buNone/>
              <a:defRPr/>
            </a:pPr>
            <a:endParaRPr lang="en-US" sz="2400" u="sng" dirty="0">
              <a:solidFill>
                <a:srgbClr val="FF0000"/>
              </a:solidFill>
            </a:endParaRPr>
          </a:p>
          <a:p>
            <a:pPr marL="114300" indent="0" algn="just" rtl="0" eaLnBrk="1" fontAlgn="auto" hangingPunct="1">
              <a:spcAft>
                <a:spcPts val="0"/>
              </a:spcAft>
              <a:buFont typeface="Arial" pitchFamily="34" charset="0"/>
              <a:buNone/>
              <a:defRPr/>
            </a:pPr>
            <a:r>
              <a:rPr lang="en-US" sz="2800" b="1" dirty="0"/>
              <a:t> </a:t>
            </a:r>
            <a:r>
              <a:rPr lang="en-US" sz="2800" b="1" u="sng" dirty="0">
                <a:solidFill>
                  <a:srgbClr val="FF0000"/>
                </a:solidFill>
              </a:rPr>
              <a:t>Decompression sickness</a:t>
            </a:r>
            <a:r>
              <a:rPr lang="en-US" sz="2800" b="1" u="sng" dirty="0">
                <a:solidFill>
                  <a:srgbClr val="FF0000"/>
                </a:solidFill>
                <a:sym typeface="Wingdings" pitchFamily="2" charset="2"/>
              </a:rPr>
              <a:t> : (2</a:t>
            </a:r>
            <a:r>
              <a:rPr lang="en-US" sz="2800" b="1" u="sng" baseline="30000" dirty="0">
                <a:solidFill>
                  <a:srgbClr val="FF0000"/>
                </a:solidFill>
                <a:sym typeface="Wingdings" pitchFamily="2" charset="2"/>
              </a:rPr>
              <a:t>nd</a:t>
            </a:r>
            <a:r>
              <a:rPr lang="en-US" sz="2800" b="1" u="sng" dirty="0">
                <a:solidFill>
                  <a:srgbClr val="FF0000"/>
                </a:solidFill>
                <a:sym typeface="Wingdings" pitchFamily="2" charset="2"/>
              </a:rPr>
              <a:t> cause of death)</a:t>
            </a:r>
            <a:endParaRPr lang="en-US" sz="2800" b="1" u="sng" dirty="0">
              <a:solidFill>
                <a:srgbClr val="FF0000"/>
              </a:solidFill>
            </a:endParaRPr>
          </a:p>
          <a:p>
            <a:pPr algn="just" rtl="0" eaLnBrk="1" fontAlgn="auto" hangingPunct="1">
              <a:spcAft>
                <a:spcPts val="0"/>
              </a:spcAft>
              <a:buFont typeface="Wingdings" pitchFamily="2" charset="2"/>
              <a:buChar char="§"/>
              <a:defRPr/>
            </a:pPr>
            <a:r>
              <a:rPr lang="en-US" sz="2400" dirty="0"/>
              <a:t>Decompression sickness (DCS) results from mechanical &amp; physiopathologic effect of expanding gases &amp; bubbles in blood &amp; tissue.</a:t>
            </a:r>
          </a:p>
          <a:p>
            <a:pPr algn="just" rtl="0" eaLnBrk="1" fontAlgn="auto" hangingPunct="1">
              <a:spcAft>
                <a:spcPts val="0"/>
              </a:spcAft>
              <a:buFont typeface="Wingdings" pitchFamily="2" charset="2"/>
              <a:buChar char="§"/>
              <a:defRPr/>
            </a:pPr>
            <a:r>
              <a:rPr lang="en-US" sz="2400" dirty="0"/>
              <a:t>Bubbles occur intra &amp; extravascularly and even intracellularly. The high fat content of nervous tissue combined with the low fluid solubility of N2 may account for its vulnerability to bubble formation.</a:t>
            </a:r>
          </a:p>
          <a:p>
            <a:pPr algn="just" rtl="0" eaLnBrk="1" fontAlgn="auto" hangingPunct="1">
              <a:spcAft>
                <a:spcPts val="0"/>
              </a:spcAft>
              <a:buFont typeface="Wingdings" pitchFamily="2" charset="2"/>
              <a:buChar char="§"/>
              <a:defRPr/>
            </a:pPr>
            <a:r>
              <a:rPr lang="en-US" sz="2400" dirty="0"/>
              <a:t>DCS occurs upon return from </a:t>
            </a:r>
            <a:r>
              <a:rPr lang="en-US" sz="2800" b="1" u="sng" dirty="0">
                <a:solidFill>
                  <a:srgbClr val="FF0000"/>
                </a:solidFill>
              </a:rPr>
              <a:t>a hyperbaric </a:t>
            </a:r>
            <a:r>
              <a:rPr lang="en-US" sz="2400" dirty="0"/>
              <a:t>(e.g. during diver's ascent) or from </a:t>
            </a:r>
            <a:r>
              <a:rPr lang="en-US" sz="2800" b="1" u="sng" dirty="0">
                <a:solidFill>
                  <a:srgbClr val="FF0000"/>
                </a:solidFill>
              </a:rPr>
              <a:t>a hypobaric </a:t>
            </a:r>
            <a:r>
              <a:rPr lang="en-US" sz="2400" dirty="0"/>
              <a:t>exposure i.e. barotrauma of ascent (e.g. hypobaric or altitude DCS in aviators).</a:t>
            </a:r>
            <a:endParaRPr lang="ar-EG" sz="2400" dirty="0"/>
          </a:p>
        </p:txBody>
      </p:sp>
      <p:sp>
        <p:nvSpPr>
          <p:cNvPr id="2" name="Slide Number Placeholder 1"/>
          <p:cNvSpPr>
            <a:spLocks noGrp="1"/>
          </p:cNvSpPr>
          <p:nvPr>
            <p:ph type="sldNum" sz="quarter" idx="12"/>
          </p:nvPr>
        </p:nvSpPr>
        <p:spPr/>
        <p:txBody>
          <a:bodyPr/>
          <a:lstStyle/>
          <a:p>
            <a:pPr>
              <a:defRPr/>
            </a:pPr>
            <a:fld id="{F75244EF-879A-4F88-809B-A17839850EB5}" type="slidenum">
              <a:rPr lang="en-US" smtClean="0"/>
              <a:pPr>
                <a:defRPr/>
              </a:pPr>
              <a:t>9</a:t>
            </a:fld>
            <a:endParaRPr lang="en-US"/>
          </a:p>
        </p:txBody>
      </p:sp>
    </p:spTree>
    <p:extLst>
      <p:ext uri="{BB962C8B-B14F-4D97-AF65-F5344CB8AC3E}">
        <p14:creationId xmlns:p14="http://schemas.microsoft.com/office/powerpoint/2010/main" val="4144613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مستند" ma:contentTypeID="0x0101004E3F62F58E31954599AF5D7BF24514D4" ma:contentTypeVersion="4" ma:contentTypeDescription="إنشاء مستند جديد." ma:contentTypeScope="" ma:versionID="f37308ff582a38e3b46efcef849a1d3b">
  <xsd:schema xmlns:xsd="http://www.w3.org/2001/XMLSchema" xmlns:xs="http://www.w3.org/2001/XMLSchema" xmlns:p="http://schemas.microsoft.com/office/2006/metadata/properties" xmlns:ns2="d04b26b9-50b7-4329-ba0b-d0dc18387505" targetNamespace="http://schemas.microsoft.com/office/2006/metadata/properties" ma:root="true" ma:fieldsID="a7e1c94fe646e572e8faf06741d22e81" ns2:_="">
    <xsd:import namespace="d04b26b9-50b7-4329-ba0b-d0dc1838750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4b26b9-50b7-4329-ba0b-d0dc183875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978E164-4AFA-4885-BA07-58B69579D50A}">
  <ds:schemaRefs>
    <ds:schemaRef ds:uri="http://schemas.microsoft.com/sharepoint/v3/contenttype/forms"/>
  </ds:schemaRefs>
</ds:datastoreItem>
</file>

<file path=customXml/itemProps2.xml><?xml version="1.0" encoding="utf-8"?>
<ds:datastoreItem xmlns:ds="http://schemas.openxmlformats.org/officeDocument/2006/customXml" ds:itemID="{2EE5C793-A6BB-42CA-8B33-281F4FDA1694}"/>
</file>

<file path=customXml/itemProps3.xml><?xml version="1.0" encoding="utf-8"?>
<ds:datastoreItem xmlns:ds="http://schemas.openxmlformats.org/officeDocument/2006/customXml" ds:itemID="{3935BFDE-94D4-4A33-B059-613486A134C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506</TotalTime>
  <Words>1625</Words>
  <Application>Microsoft Office PowerPoint</Application>
  <PresentationFormat>On-screen Show (4:3)</PresentationFormat>
  <Paragraphs>107</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 Dysbarism </vt:lpstr>
      <vt:lpstr>PowerPoint Presentation</vt:lpstr>
      <vt:lpstr>PowerPoint Presentation</vt:lpstr>
      <vt:lpstr> Nitrogen Narcosis (Inert Gas Narcosis):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Dysbarism</dc:title>
  <dc:creator>MCC</dc:creator>
  <cp:lastModifiedBy>MCC</cp:lastModifiedBy>
  <cp:revision>18</cp:revision>
  <dcterms:created xsi:type="dcterms:W3CDTF">2020-03-22T13:30:22Z</dcterms:created>
  <dcterms:modified xsi:type="dcterms:W3CDTF">2021-03-31T08:29:51Z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0x0101004E3F62F58E31954599AF5D7BF24514D4</vt:lpwstr>
  </property>
</Properties>
</file>