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84" r:id="rId6"/>
    <p:sldId id="285" r:id="rId7"/>
    <p:sldId id="291" r:id="rId8"/>
    <p:sldId id="293" r:id="rId9"/>
    <p:sldId id="287" r:id="rId10"/>
    <p:sldId id="288" r:id="rId11"/>
    <p:sldId id="260" r:id="rId12"/>
    <p:sldId id="261" r:id="rId13"/>
    <p:sldId id="269" r:id="rId14"/>
    <p:sldId id="270" r:id="rId15"/>
    <p:sldId id="262" r:id="rId16"/>
    <p:sldId id="266" r:id="rId17"/>
    <p:sldId id="263" r:id="rId18"/>
    <p:sldId id="264" r:id="rId19"/>
    <p:sldId id="265" r:id="rId20"/>
    <p:sldId id="268" r:id="rId21"/>
    <p:sldId id="289" r:id="rId22"/>
    <p:sldId id="267" r:id="rId23"/>
    <p:sldId id="271" r:id="rId24"/>
    <p:sldId id="272" r:id="rId25"/>
    <p:sldId id="273" r:id="rId26"/>
    <p:sldId id="274" r:id="rId27"/>
    <p:sldId id="275" r:id="rId28"/>
    <p:sldId id="290" r:id="rId29"/>
    <p:sldId id="276" r:id="rId30"/>
    <p:sldId id="277" r:id="rId31"/>
    <p:sldId id="279" r:id="rId32"/>
    <p:sldId id="280" r:id="rId33"/>
    <p:sldId id="282" r:id="rId34"/>
    <p:sldId id="281" r:id="rId35"/>
    <p:sldId id="283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0337" autoAdjust="0"/>
  </p:normalViewPr>
  <p:slideViewPr>
    <p:cSldViewPr>
      <p:cViewPr>
        <p:scale>
          <a:sx n="50" d="100"/>
          <a:sy n="50" d="100"/>
        </p:scale>
        <p:origin x="-184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4A6EED2-90EA-412A-B7C4-36A50516A58F}" type="datetimeFigureOut">
              <a:rPr lang="ar-JO" smtClean="0"/>
              <a:pPr/>
              <a:t>04/02/1439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A937504-E05E-48D4-BD71-291D5042CF0D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805BB6-5DB4-47D6-B17B-F8FE72B60EFF}" type="slidenum">
              <a:rPr lang="en-CA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en-CA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BBA153-9894-4C22-97C4-6CE243E4C26E}" type="slidenum">
              <a:rPr lang="en-CA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en-CA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D93DC7-6055-4D7E-A28B-6E9B84ABC005}" type="slidenum">
              <a:rPr lang="en-CA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en-CA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u="sng" dirty="0" smtClean="0"/>
              <a:t>Mutations in the apical membrane transport proteins</a:t>
            </a:r>
            <a:r>
              <a:rPr lang="en-US" dirty="0" smtClean="0"/>
              <a:t> </a:t>
            </a:r>
            <a:r>
              <a:rPr lang="en-US" dirty="0" err="1" smtClean="0"/>
              <a:t>eg</a:t>
            </a:r>
            <a:r>
              <a:rPr lang="en-US" dirty="0" smtClean="0"/>
              <a:t>. Congenital chloride diarrhea, </a:t>
            </a:r>
            <a:r>
              <a:rPr lang="en-US" dirty="0" err="1" smtClean="0"/>
              <a:t>acrodermatitis</a:t>
            </a:r>
            <a:r>
              <a:rPr lang="en-US" dirty="0" smtClean="0"/>
              <a:t> </a:t>
            </a:r>
            <a:r>
              <a:rPr lang="en-US" dirty="0" err="1" smtClean="0"/>
              <a:t>enteropathica</a:t>
            </a:r>
            <a:r>
              <a:rPr lang="en-US" dirty="0" smtClean="0"/>
              <a:t>,…….</a:t>
            </a:r>
          </a:p>
          <a:p>
            <a:endParaRPr lang="en-US" dirty="0" smtClean="0"/>
          </a:p>
          <a:p>
            <a:r>
              <a:rPr lang="en-US" b="1" u="sng" dirty="0" smtClean="0"/>
              <a:t>Alteration in intestinal motility </a:t>
            </a:r>
            <a:r>
              <a:rPr lang="en-US" dirty="0" err="1" smtClean="0"/>
              <a:t>eg</a:t>
            </a:r>
            <a:r>
              <a:rPr lang="en-US" dirty="0" smtClean="0"/>
              <a:t>. Malnutrition, DM </a:t>
            </a:r>
          </a:p>
          <a:p>
            <a:pPr eaLnBrk="1" hangingPunct="1"/>
            <a:endParaRPr lang="en-CA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C5E53D-F290-402A-A667-26862C3E0107}" type="slidenum">
              <a:rPr lang="en-CA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en-CA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rotavirus and the </a:t>
            </a:r>
            <a:r>
              <a:rPr lang="en-US" dirty="0" err="1" smtClean="0"/>
              <a:t>noroviruses</a:t>
            </a:r>
            <a:r>
              <a:rPr lang="en-US" dirty="0" smtClean="0"/>
              <a:t> (small round viruses such as Norwalk-like virus and </a:t>
            </a:r>
            <a:r>
              <a:rPr lang="en-US" dirty="0" err="1" smtClean="0"/>
              <a:t>caliciviruses</a:t>
            </a:r>
            <a:r>
              <a:rPr lang="en-US" dirty="0" smtClean="0"/>
              <a:t>) are the most common viral agents, followed by </a:t>
            </a:r>
            <a:r>
              <a:rPr lang="en-US" dirty="0" err="1" smtClean="0"/>
              <a:t>sapovirus</a:t>
            </a:r>
            <a:r>
              <a:rPr lang="en-US" dirty="0" smtClean="0"/>
              <a:t>, enteric adenoviruses, and </a:t>
            </a:r>
            <a:r>
              <a:rPr lang="en-US" dirty="0" err="1" smtClean="0"/>
              <a:t>astroviruses</a:t>
            </a:r>
            <a:endParaRPr lang="ar-JO" dirty="0" smtClean="0"/>
          </a:p>
          <a:p>
            <a:r>
              <a:rPr lang="en-US" dirty="0" err="1" smtClean="0"/>
              <a:t>Shigella</a:t>
            </a:r>
            <a:r>
              <a:rPr lang="en-US" dirty="0" smtClean="0"/>
              <a:t> </a:t>
            </a:r>
            <a:r>
              <a:rPr lang="en-US" dirty="0" err="1" smtClean="0"/>
              <a:t>sallmonella</a:t>
            </a:r>
            <a:r>
              <a:rPr lang="en-US" dirty="0" smtClean="0"/>
              <a:t> </a:t>
            </a:r>
            <a:r>
              <a:rPr lang="en-US" dirty="0" err="1" smtClean="0"/>
              <a:t>e.coli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37504-E05E-48D4-BD71-291D5042CF0D}" type="slidenum">
              <a:rPr lang="ar-JO" smtClean="0"/>
              <a:pPr/>
              <a:t>11</a:t>
            </a:fld>
            <a:endParaRPr lang="ar-J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D1FEF3-A7C8-4CBF-8EC9-67396B3B9EED}" type="slidenum">
              <a:rPr lang="en-US" smtClean="0">
                <a:latin typeface="Arial" pitchFamily="34" charset="0"/>
                <a:cs typeface="Arial" pitchFamily="34" charset="0"/>
              </a:rPr>
              <a:pPr/>
              <a:t>28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Acute gastroenteritis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43975" cy="1066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ustralian Sunrise" pitchFamily="2" charset="0"/>
              </a:rPr>
              <a:t>Mechanisms of Diarrhea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0" y="1423988"/>
            <a:ext cx="9144000" cy="5434012"/>
          </a:xfrm>
        </p:spPr>
        <p:txBody>
          <a:bodyPr/>
          <a:lstStyle/>
          <a:p>
            <a:pPr>
              <a:buClr>
                <a:srgbClr val="FF3300"/>
              </a:buClr>
              <a:buNone/>
            </a:pPr>
            <a:r>
              <a:rPr lang="en-US" b="1" dirty="0" smtClean="0">
                <a:solidFill>
                  <a:srgbClr val="FF0000"/>
                </a:solidFill>
              </a:rPr>
              <a:t>Reduction in anatomic surface area of absorption 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Clr>
                <a:srgbClr val="FF3300"/>
              </a:buClr>
              <a:buNone/>
            </a:pPr>
            <a:r>
              <a:rPr lang="en-US" dirty="0" smtClean="0"/>
              <a:t>Short </a:t>
            </a:r>
            <a:r>
              <a:rPr lang="en-US" dirty="0" smtClean="0"/>
              <a:t>bowel syndrome</a:t>
            </a:r>
            <a:endParaRPr lang="en-US" dirty="0" smtClean="0"/>
          </a:p>
          <a:p>
            <a:pPr>
              <a:buClr>
                <a:srgbClr val="FF3300"/>
              </a:buClr>
              <a:buNone/>
            </a:pPr>
            <a:r>
              <a:rPr lang="en-US" dirty="0" smtClean="0"/>
              <a:t>celiac disease</a:t>
            </a:r>
          </a:p>
          <a:p>
            <a:pPr>
              <a:buClr>
                <a:srgbClr val="FF3300"/>
              </a:buClr>
              <a:buNone/>
            </a:pPr>
            <a:r>
              <a:rPr lang="en-US" dirty="0" smtClean="0"/>
              <a:t>partial </a:t>
            </a:r>
            <a:r>
              <a:rPr lang="en-US" dirty="0" smtClean="0"/>
              <a:t>villous atrophy secondary </a:t>
            </a:r>
            <a:r>
              <a:rPr lang="en-US" dirty="0" smtClean="0"/>
              <a:t>to </a:t>
            </a:r>
            <a:r>
              <a:rPr lang="en-US" dirty="0" err="1" smtClean="0"/>
              <a:t>postgastroenteritis</a:t>
            </a:r>
            <a:r>
              <a:rPr lang="en-US" dirty="0" smtClean="0"/>
              <a:t> </a:t>
            </a:r>
            <a:r>
              <a:rPr lang="en-US" dirty="0" err="1" smtClean="0"/>
              <a:t>malabsorption</a:t>
            </a:r>
            <a:r>
              <a:rPr lang="en-US" dirty="0" smtClean="0"/>
              <a:t> syndrome, tropical </a:t>
            </a:r>
            <a:r>
              <a:rPr lang="en-US" dirty="0" err="1" smtClean="0"/>
              <a:t>sprue</a:t>
            </a:r>
            <a:r>
              <a:rPr lang="en-US" dirty="0" smtClean="0"/>
              <a:t>, </a:t>
            </a:r>
            <a:r>
              <a:rPr lang="en-US" dirty="0" err="1" smtClean="0"/>
              <a:t>microvillous</a:t>
            </a:r>
            <a:r>
              <a:rPr lang="en-US" dirty="0" smtClean="0"/>
              <a:t> inclusion disease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Viral</a:t>
            </a:r>
          </a:p>
          <a:p>
            <a:r>
              <a:rPr lang="en-US" dirty="0" smtClean="0"/>
              <a:t>Bacterial </a:t>
            </a:r>
          </a:p>
          <a:p>
            <a:r>
              <a:rPr lang="en-US" dirty="0" smtClean="0"/>
              <a:t>Parasitic</a:t>
            </a:r>
          </a:p>
          <a:p>
            <a:endParaRPr lang="ar-JO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Viral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Rota</a:t>
            </a:r>
          </a:p>
          <a:p>
            <a:r>
              <a:rPr lang="en-US" dirty="0" err="1" smtClean="0"/>
              <a:t>Norovirus</a:t>
            </a:r>
            <a:endParaRPr lang="en-US" dirty="0" smtClean="0"/>
          </a:p>
          <a:p>
            <a:r>
              <a:rPr lang="en-US" dirty="0" smtClean="0"/>
              <a:t>Other viral agents (</a:t>
            </a:r>
            <a:r>
              <a:rPr lang="en-US" dirty="0" err="1" smtClean="0"/>
              <a:t>astroviruses</a:t>
            </a:r>
            <a:r>
              <a:rPr lang="en-US" dirty="0" smtClean="0"/>
              <a:t>, adenoviruses, </a:t>
            </a:r>
            <a:r>
              <a:rPr lang="en-US" dirty="0" err="1" smtClean="0"/>
              <a:t>parvoviruses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ar-JO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Rota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common</a:t>
            </a:r>
          </a:p>
          <a:p>
            <a:r>
              <a:rPr lang="en-US" dirty="0" smtClean="0"/>
              <a:t>4 serotypes (G1,G2,G3,G4)</a:t>
            </a:r>
          </a:p>
          <a:p>
            <a:r>
              <a:rPr lang="en-US" dirty="0" smtClean="0"/>
              <a:t>IP: 1-3 d, duration: 4-8 days</a:t>
            </a:r>
          </a:p>
          <a:p>
            <a:r>
              <a:rPr lang="en-US" dirty="0" smtClean="0"/>
              <a:t>Watery diarrhea, </a:t>
            </a:r>
            <a:r>
              <a:rPr lang="en-US" dirty="0" err="1" smtClean="0"/>
              <a:t>vomitting</a:t>
            </a:r>
            <a:r>
              <a:rPr lang="en-US" dirty="0" smtClean="0"/>
              <a:t>, fever</a:t>
            </a:r>
          </a:p>
          <a:p>
            <a:r>
              <a:rPr lang="en-US" dirty="0" err="1" smtClean="0"/>
              <a:t>Dx</a:t>
            </a:r>
            <a:r>
              <a:rPr lang="en-US" dirty="0" smtClean="0"/>
              <a:t>: Stool immunoassay</a:t>
            </a:r>
          </a:p>
          <a:p>
            <a:r>
              <a:rPr lang="en-US" dirty="0" err="1" smtClean="0"/>
              <a:t>Tx</a:t>
            </a:r>
            <a:r>
              <a:rPr lang="en-US" dirty="0" smtClean="0"/>
              <a:t>: supportive </a:t>
            </a:r>
          </a:p>
          <a:p>
            <a:r>
              <a:rPr lang="en-US" dirty="0" smtClean="0"/>
              <a:t>Prevention: Rota vaccine</a:t>
            </a:r>
            <a:endParaRPr lang="ar-JO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Calicivirus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including </a:t>
            </a:r>
            <a:r>
              <a:rPr lang="en-US" dirty="0" err="1" smtClean="0"/>
              <a:t>norovirses</a:t>
            </a:r>
            <a:r>
              <a:rPr lang="en-US" dirty="0" smtClean="0"/>
              <a:t> and </a:t>
            </a:r>
            <a:r>
              <a:rPr lang="en-US" dirty="0" err="1" smtClean="0"/>
              <a:t>sapoviruses</a:t>
            </a:r>
            <a:endParaRPr lang="en-US" dirty="0" smtClean="0"/>
          </a:p>
          <a:p>
            <a:r>
              <a:rPr lang="en-US" dirty="0" err="1" smtClean="0"/>
              <a:t>Vomitting</a:t>
            </a:r>
            <a:r>
              <a:rPr lang="en-US" dirty="0" smtClean="0"/>
              <a:t> is more prominent in children, diarrhea in adult</a:t>
            </a:r>
          </a:p>
          <a:p>
            <a:r>
              <a:rPr lang="en-US" dirty="0" smtClean="0"/>
              <a:t>Routine RT-PCR and EM on fresh unpreserved stool samples</a:t>
            </a:r>
          </a:p>
          <a:p>
            <a:r>
              <a:rPr lang="en-US" dirty="0" err="1" smtClean="0"/>
              <a:t>Dx</a:t>
            </a:r>
            <a:r>
              <a:rPr lang="en-US" dirty="0" smtClean="0"/>
              <a:t>: Routine RT-PCR and EM on fresh unpreserved stool samples</a:t>
            </a:r>
          </a:p>
          <a:p>
            <a:r>
              <a:rPr lang="en-US" dirty="0" err="1" smtClean="0"/>
              <a:t>Tx</a:t>
            </a:r>
            <a:r>
              <a:rPr lang="en-US" dirty="0" smtClean="0"/>
              <a:t>: supportive</a:t>
            </a:r>
            <a:endParaRPr lang="ar-JO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Bacterial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Salmonella</a:t>
            </a:r>
          </a:p>
          <a:p>
            <a:r>
              <a:rPr lang="en-US" dirty="0" err="1" smtClean="0"/>
              <a:t>Shigella</a:t>
            </a:r>
            <a:endParaRPr lang="en-US" dirty="0" smtClean="0"/>
          </a:p>
          <a:p>
            <a:r>
              <a:rPr lang="en-US" dirty="0" err="1" smtClean="0"/>
              <a:t>E.coli</a:t>
            </a:r>
            <a:endParaRPr lang="en-US" dirty="0" smtClean="0"/>
          </a:p>
          <a:p>
            <a:r>
              <a:rPr lang="en-US" dirty="0" smtClean="0"/>
              <a:t>Campylobacter </a:t>
            </a:r>
            <a:r>
              <a:rPr lang="en-US" dirty="0" err="1" smtClean="0"/>
              <a:t>jejuni</a:t>
            </a:r>
            <a:endParaRPr lang="en-US" dirty="0" smtClean="0"/>
          </a:p>
          <a:p>
            <a:r>
              <a:rPr lang="en-US" dirty="0" smtClean="0"/>
              <a:t>Others: Bacillus </a:t>
            </a:r>
            <a:r>
              <a:rPr lang="en-US" dirty="0" err="1" smtClean="0"/>
              <a:t>cerus,staph</a:t>
            </a:r>
            <a:r>
              <a:rPr lang="en-US" dirty="0" smtClean="0"/>
              <a:t> </a:t>
            </a:r>
            <a:r>
              <a:rPr lang="en-US" dirty="0" err="1" smtClean="0"/>
              <a:t>aureus</a:t>
            </a:r>
            <a:r>
              <a:rPr lang="en-US" dirty="0" smtClean="0"/>
              <a:t>, clostridium </a:t>
            </a:r>
            <a:r>
              <a:rPr lang="en-US" dirty="0" err="1" smtClean="0"/>
              <a:t>perferngis</a:t>
            </a:r>
            <a:r>
              <a:rPr lang="en-US" dirty="0" smtClean="0"/>
              <a:t>, </a:t>
            </a:r>
            <a:r>
              <a:rPr lang="en-US" dirty="0" err="1" smtClean="0"/>
              <a:t>Listeria</a:t>
            </a:r>
            <a:r>
              <a:rPr lang="en-US" dirty="0" smtClean="0"/>
              <a:t>, cholera, </a:t>
            </a:r>
            <a:r>
              <a:rPr lang="en-US" dirty="0" err="1" smtClean="0"/>
              <a:t>yersenia</a:t>
            </a:r>
            <a:endParaRPr lang="en-US" dirty="0" smtClean="0"/>
          </a:p>
          <a:p>
            <a:endParaRPr lang="ar-JO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Campylobacter </a:t>
            </a:r>
            <a:r>
              <a:rPr lang="en-US" dirty="0" err="1" smtClean="0"/>
              <a:t>jejuni</a:t>
            </a:r>
            <a:r>
              <a:rPr lang="en-US" dirty="0" smtClean="0"/>
              <a:t/>
            </a:r>
            <a:br>
              <a:rPr lang="en-US" dirty="0" smtClean="0"/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Most common bacterial</a:t>
            </a:r>
          </a:p>
          <a:p>
            <a:r>
              <a:rPr lang="en-US" dirty="0" smtClean="0"/>
              <a:t>IP 2-6 days</a:t>
            </a:r>
          </a:p>
          <a:p>
            <a:r>
              <a:rPr lang="en-US" dirty="0" smtClean="0"/>
              <a:t>From mild watery diarrhea to bloody diarrhea, abdominal cramps, fever, </a:t>
            </a:r>
          </a:p>
          <a:p>
            <a:r>
              <a:rPr lang="en-US" dirty="0" smtClean="0"/>
              <a:t>May mimic </a:t>
            </a:r>
            <a:r>
              <a:rPr lang="en-US" dirty="0" err="1" smtClean="0"/>
              <a:t>appenicitis</a:t>
            </a:r>
            <a:endParaRPr lang="en-US" dirty="0" smtClean="0"/>
          </a:p>
          <a:p>
            <a:r>
              <a:rPr lang="en-US" dirty="0" smtClean="0"/>
              <a:t>Duration: 2-10 days</a:t>
            </a:r>
          </a:p>
          <a:p>
            <a:r>
              <a:rPr lang="en-US" dirty="0" err="1" smtClean="0"/>
              <a:t>Dx</a:t>
            </a:r>
            <a:r>
              <a:rPr lang="en-US" dirty="0" smtClean="0"/>
              <a:t>: routine stool  culture</a:t>
            </a:r>
          </a:p>
          <a:p>
            <a:r>
              <a:rPr lang="en-US" dirty="0" err="1" smtClean="0"/>
              <a:t>Tx</a:t>
            </a:r>
            <a:r>
              <a:rPr lang="en-US" dirty="0" smtClean="0"/>
              <a:t>: supportive, in severe cases erythromycin</a:t>
            </a:r>
          </a:p>
          <a:p>
            <a:r>
              <a:rPr lang="en-US" dirty="0" smtClean="0"/>
              <a:t>Complications: GBS</a:t>
            </a:r>
          </a:p>
          <a:p>
            <a:endParaRPr lang="ar-JO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Salmonella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IP 1-3 days, Duration: 4-7 days</a:t>
            </a:r>
          </a:p>
          <a:p>
            <a:r>
              <a:rPr lang="en-US" dirty="0" err="1" smtClean="0"/>
              <a:t>Typhi</a:t>
            </a:r>
            <a:r>
              <a:rPr lang="en-US" dirty="0" smtClean="0"/>
              <a:t> and </a:t>
            </a:r>
            <a:r>
              <a:rPr lang="en-US" dirty="0" err="1" smtClean="0"/>
              <a:t>paratyphi</a:t>
            </a:r>
            <a:r>
              <a:rPr lang="en-US" dirty="0" smtClean="0"/>
              <a:t> = typhoid fever</a:t>
            </a:r>
          </a:p>
          <a:p>
            <a:r>
              <a:rPr lang="en-US" dirty="0" smtClean="0"/>
              <a:t>Antibiotic is not indicated </a:t>
            </a:r>
          </a:p>
          <a:p>
            <a:r>
              <a:rPr lang="en-US" dirty="0" err="1" smtClean="0"/>
              <a:t>Anitbiotic</a:t>
            </a:r>
            <a:r>
              <a:rPr lang="en-US" dirty="0" smtClean="0"/>
              <a:t> used if: Age&lt;3 months, immune deficiency, ill looking </a:t>
            </a:r>
          </a:p>
          <a:p>
            <a:endParaRPr lang="en-US" dirty="0" smtClean="0"/>
          </a:p>
          <a:p>
            <a:r>
              <a:rPr lang="en-US" dirty="0" err="1" smtClean="0"/>
              <a:t>Ampicillin</a:t>
            </a:r>
            <a:r>
              <a:rPr lang="en-US" dirty="0" smtClean="0"/>
              <a:t>, </a:t>
            </a:r>
            <a:r>
              <a:rPr lang="en-US" dirty="0" err="1" smtClean="0"/>
              <a:t>gentamycin</a:t>
            </a:r>
            <a:r>
              <a:rPr lang="en-US" dirty="0" smtClean="0"/>
              <a:t>, TMP-SMS, </a:t>
            </a:r>
            <a:r>
              <a:rPr lang="en-US" dirty="0" err="1" smtClean="0"/>
              <a:t>Ceftriaxone</a:t>
            </a:r>
            <a:endParaRPr lang="ar-JO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Shigella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IP 1-2 days, duration 4-7 days</a:t>
            </a:r>
          </a:p>
          <a:p>
            <a:r>
              <a:rPr lang="en-US" dirty="0" smtClean="0"/>
              <a:t>Invades colon, causing inflammatory response</a:t>
            </a:r>
          </a:p>
          <a:p>
            <a:r>
              <a:rPr lang="en-US" dirty="0" smtClean="0"/>
              <a:t>Shiga toxin </a:t>
            </a:r>
            <a:r>
              <a:rPr lang="en-US" dirty="0" err="1" smtClean="0"/>
              <a:t>resposible</a:t>
            </a:r>
            <a:r>
              <a:rPr lang="en-US" dirty="0" smtClean="0"/>
              <a:t> for extra intestinal  manifestation</a:t>
            </a:r>
          </a:p>
          <a:p>
            <a:r>
              <a:rPr lang="en-US" dirty="0" smtClean="0"/>
              <a:t>Bloody diarrhea (initially watery), fever, abdominal cramps</a:t>
            </a:r>
          </a:p>
          <a:p>
            <a:r>
              <a:rPr lang="en-US" dirty="0" err="1" smtClean="0"/>
              <a:t>Dx</a:t>
            </a:r>
            <a:r>
              <a:rPr lang="en-US" dirty="0" smtClean="0"/>
              <a:t>: Stool culture</a:t>
            </a:r>
          </a:p>
          <a:p>
            <a:r>
              <a:rPr lang="en-US" dirty="0" smtClean="0"/>
              <a:t>Antibiotics: </a:t>
            </a:r>
            <a:r>
              <a:rPr lang="en-US" dirty="0" err="1" smtClean="0"/>
              <a:t>Ampicillin</a:t>
            </a:r>
            <a:r>
              <a:rPr lang="en-US" dirty="0" smtClean="0"/>
              <a:t>, </a:t>
            </a:r>
            <a:r>
              <a:rPr lang="en-US" dirty="0" err="1" smtClean="0"/>
              <a:t>ceftriaxone</a:t>
            </a:r>
            <a:r>
              <a:rPr lang="en-US" dirty="0" smtClean="0"/>
              <a:t>, TMP-SMZ.</a:t>
            </a:r>
          </a:p>
          <a:p>
            <a:r>
              <a:rPr lang="en-US" dirty="0" smtClean="0"/>
              <a:t>Complications: seizures and  neurological, HUS, Rectal </a:t>
            </a:r>
            <a:r>
              <a:rPr lang="en-US" dirty="0" err="1" smtClean="0"/>
              <a:t>prolapse</a:t>
            </a:r>
            <a:r>
              <a:rPr lang="en-US" dirty="0" smtClean="0"/>
              <a:t>, sepsis</a:t>
            </a:r>
            <a:endParaRPr lang="ar-JO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E.Coli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EHEC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Including O157H7, (STEC)</a:t>
            </a:r>
          </a:p>
          <a:p>
            <a:pPr algn="l">
              <a:buFont typeface="Wingdings" pitchFamily="2" charset="2"/>
              <a:buChar char="ü"/>
            </a:pPr>
            <a:r>
              <a:rPr lang="en-US" dirty="0" smtClean="0"/>
              <a:t>IP 1-8 days, Duration 5-10 days</a:t>
            </a:r>
          </a:p>
          <a:p>
            <a:pPr algn="l">
              <a:buFont typeface="Wingdings" pitchFamily="2" charset="2"/>
              <a:buChar char="ü"/>
            </a:pPr>
            <a:r>
              <a:rPr lang="en-US" dirty="0" smtClean="0"/>
              <a:t>Bloody diarrhea</a:t>
            </a:r>
          </a:p>
          <a:p>
            <a:pPr algn="l">
              <a:buFont typeface="Wingdings" pitchFamily="2" charset="2"/>
              <a:buChar char="ü"/>
            </a:pPr>
            <a:r>
              <a:rPr lang="en-US" dirty="0" err="1" smtClean="0"/>
              <a:t>Dx</a:t>
            </a:r>
            <a:r>
              <a:rPr lang="en-US" dirty="0" smtClean="0"/>
              <a:t>: stool culture</a:t>
            </a:r>
          </a:p>
          <a:p>
            <a:pPr algn="l">
              <a:buFont typeface="Wingdings" pitchFamily="2" charset="2"/>
              <a:buChar char="ü"/>
            </a:pPr>
            <a:r>
              <a:rPr lang="en-US" dirty="0" err="1" smtClean="0"/>
              <a:t>Tx</a:t>
            </a:r>
            <a:r>
              <a:rPr lang="en-US" dirty="0" smtClean="0"/>
              <a:t>: supportive</a:t>
            </a:r>
          </a:p>
          <a:p>
            <a:pPr algn="l">
              <a:buFont typeface="Wingdings" pitchFamily="2" charset="2"/>
              <a:buChar char="ü"/>
            </a:pPr>
            <a:r>
              <a:rPr lang="en-US" dirty="0" smtClean="0"/>
              <a:t>Complications: HUS</a:t>
            </a:r>
            <a:endParaRPr lang="ar-J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gastroenteritis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Diarrhea</a:t>
            </a:r>
            <a:r>
              <a:rPr lang="en-US" dirty="0" smtClean="0"/>
              <a:t> </a:t>
            </a:r>
            <a:r>
              <a:rPr lang="en-US" dirty="0" smtClean="0">
                <a:latin typeface="Times-Roman"/>
              </a:rPr>
              <a:t>Increase in stool frequency, fluidity (water content), or volume, in comparison with the previously</a:t>
            </a:r>
          </a:p>
          <a:p>
            <a:pPr marL="0" indent="0">
              <a:buNone/>
            </a:pPr>
            <a:r>
              <a:rPr lang="en-US" dirty="0" smtClean="0">
                <a:latin typeface="Times-Roman"/>
              </a:rPr>
              <a:t>established “normal” pattern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Acute diarrhea </a:t>
            </a:r>
            <a:r>
              <a:rPr lang="en-US" dirty="0" smtClean="0"/>
              <a:t>Less than 2 weeks</a:t>
            </a:r>
          </a:p>
          <a:p>
            <a:r>
              <a:rPr lang="en-US" dirty="0" smtClean="0"/>
              <a:t>With or without vomiting, fever or abdominal pain </a:t>
            </a:r>
            <a:endParaRPr lang="ar-JO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E.Coli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ETEC (Traveler diarrhea)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IP 1-3 days, Duration 3-7 days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Watery diarrhea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Dx</a:t>
            </a:r>
            <a:r>
              <a:rPr lang="en-US" dirty="0" smtClean="0"/>
              <a:t>: stool culture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Tx</a:t>
            </a:r>
            <a:r>
              <a:rPr lang="en-US" dirty="0" smtClean="0"/>
              <a:t>: supportive, if needed TMP-SMX</a:t>
            </a:r>
          </a:p>
          <a:p>
            <a:endParaRPr lang="ar-JO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1052513"/>
            <a:ext cx="9144000" cy="4105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Vibrio</a:t>
            </a:r>
            <a:r>
              <a:rPr lang="en-US" dirty="0" smtClean="0"/>
              <a:t> Cholera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IP 1-3 days</a:t>
            </a:r>
          </a:p>
          <a:p>
            <a:r>
              <a:rPr lang="en-US" dirty="0" smtClean="0"/>
              <a:t>Watery diarrhea, abdominal cramps, fever</a:t>
            </a:r>
          </a:p>
          <a:p>
            <a:r>
              <a:rPr lang="en-US" dirty="0" smtClean="0"/>
              <a:t>Duration: 3-7 days</a:t>
            </a:r>
          </a:p>
          <a:p>
            <a:r>
              <a:rPr lang="en-US" dirty="0" err="1" smtClean="0"/>
              <a:t>Dx</a:t>
            </a:r>
            <a:r>
              <a:rPr lang="en-US" dirty="0" smtClean="0"/>
              <a:t>: stool  culture</a:t>
            </a:r>
          </a:p>
          <a:p>
            <a:r>
              <a:rPr lang="en-US" dirty="0" err="1" smtClean="0"/>
              <a:t>Tx</a:t>
            </a:r>
            <a:r>
              <a:rPr lang="en-US" dirty="0" smtClean="0"/>
              <a:t>: oral and IVF, </a:t>
            </a:r>
            <a:r>
              <a:rPr lang="en-US" dirty="0" err="1" smtClean="0"/>
              <a:t>Doxacycline</a:t>
            </a:r>
            <a:r>
              <a:rPr lang="en-US" dirty="0" smtClean="0"/>
              <a:t>, tetracycline and TMP-SMZ</a:t>
            </a:r>
          </a:p>
          <a:p>
            <a:r>
              <a:rPr lang="en-US" dirty="0" smtClean="0"/>
              <a:t>Complications: Severe life threatening dehydration</a:t>
            </a:r>
            <a:endParaRPr lang="ar-JO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Parasitic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Entamoeba</a:t>
            </a:r>
            <a:r>
              <a:rPr lang="en-US" dirty="0" smtClean="0"/>
              <a:t> </a:t>
            </a:r>
            <a:r>
              <a:rPr lang="en-US" dirty="0" err="1" smtClean="0"/>
              <a:t>histolytica</a:t>
            </a:r>
            <a:endParaRPr lang="en-US" dirty="0" smtClean="0"/>
          </a:p>
          <a:p>
            <a:r>
              <a:rPr lang="en-US" dirty="0" smtClean="0"/>
              <a:t>Cryptosporidium</a:t>
            </a:r>
          </a:p>
          <a:p>
            <a:r>
              <a:rPr lang="en-US" dirty="0" err="1" smtClean="0"/>
              <a:t>Giardia</a:t>
            </a:r>
            <a:r>
              <a:rPr lang="en-US" dirty="0" smtClean="0"/>
              <a:t> </a:t>
            </a:r>
            <a:r>
              <a:rPr lang="en-US" dirty="0" err="1" smtClean="0"/>
              <a:t>lamblia</a:t>
            </a:r>
            <a:endParaRPr lang="en-US" dirty="0" smtClean="0"/>
          </a:p>
          <a:p>
            <a:endParaRPr lang="ar-JO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Entamoeba</a:t>
            </a:r>
            <a:r>
              <a:rPr lang="en-US" dirty="0" smtClean="0"/>
              <a:t> </a:t>
            </a:r>
            <a:r>
              <a:rPr lang="en-US" dirty="0" err="1" smtClean="0"/>
              <a:t>histolytica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IP: 2-3 days to 1-4 wk</a:t>
            </a:r>
          </a:p>
          <a:p>
            <a:r>
              <a:rPr lang="en-US" dirty="0" smtClean="0"/>
              <a:t>Diarrhea (often bloody and mucus), lower abdominal pain</a:t>
            </a:r>
          </a:p>
          <a:p>
            <a:r>
              <a:rPr lang="en-US" dirty="0" err="1" smtClean="0"/>
              <a:t>Dx</a:t>
            </a:r>
            <a:r>
              <a:rPr lang="en-US" dirty="0" smtClean="0"/>
              <a:t>: Examination of stool for cysts and </a:t>
            </a:r>
            <a:r>
              <a:rPr lang="en-US" dirty="0" err="1" smtClean="0"/>
              <a:t>trophozoite</a:t>
            </a:r>
            <a:r>
              <a:rPr lang="en-US" dirty="0" smtClean="0"/>
              <a:t>; may need at least 3 samples </a:t>
            </a:r>
          </a:p>
          <a:p>
            <a:r>
              <a:rPr lang="en-US" dirty="0" smtClean="0"/>
              <a:t>Complication: Liver </a:t>
            </a:r>
            <a:r>
              <a:rPr lang="en-US" dirty="0" err="1" smtClean="0"/>
              <a:t>abcess</a:t>
            </a:r>
            <a:r>
              <a:rPr lang="en-US" dirty="0" smtClean="0"/>
              <a:t>, Lung</a:t>
            </a:r>
          </a:p>
          <a:p>
            <a:r>
              <a:rPr lang="en-US" dirty="0" err="1" smtClean="0"/>
              <a:t>Tx</a:t>
            </a:r>
            <a:r>
              <a:rPr lang="en-US" dirty="0" smtClean="0"/>
              <a:t>: </a:t>
            </a:r>
            <a:r>
              <a:rPr lang="en-US" dirty="0" err="1" smtClean="0"/>
              <a:t>Metronidazole</a:t>
            </a:r>
            <a:r>
              <a:rPr lang="en-US" dirty="0" smtClean="0"/>
              <a:t> and a luminal agent (</a:t>
            </a:r>
            <a:r>
              <a:rPr lang="en-US" dirty="0" err="1" smtClean="0"/>
              <a:t>iodoquinol</a:t>
            </a:r>
            <a:r>
              <a:rPr lang="en-US" dirty="0" smtClean="0"/>
              <a:t> or </a:t>
            </a:r>
            <a:r>
              <a:rPr lang="en-US" dirty="0" err="1" smtClean="0"/>
              <a:t>diloxanide</a:t>
            </a:r>
            <a:r>
              <a:rPr lang="en-US" b="1" dirty="0" smtClean="0"/>
              <a:t> </a:t>
            </a:r>
            <a:r>
              <a:rPr lang="en-US" dirty="0" smtClean="0"/>
              <a:t>)</a:t>
            </a:r>
          </a:p>
          <a:p>
            <a:endParaRPr lang="ar-JO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Cryptosporidium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IP: 2-10 days</a:t>
            </a:r>
          </a:p>
          <a:p>
            <a:r>
              <a:rPr lang="en-US" dirty="0" smtClean="0"/>
              <a:t>Watery diarrhea</a:t>
            </a:r>
          </a:p>
          <a:p>
            <a:r>
              <a:rPr lang="en-US" dirty="0" smtClean="0"/>
              <a:t>Severe in immunodeficiency</a:t>
            </a:r>
          </a:p>
          <a:p>
            <a:r>
              <a:rPr lang="en-US" dirty="0" smtClean="0"/>
              <a:t>Supportive care, If severe consider </a:t>
            </a:r>
            <a:r>
              <a:rPr lang="en-US" dirty="0" err="1" smtClean="0"/>
              <a:t>paromomycin</a:t>
            </a:r>
            <a:r>
              <a:rPr lang="en-US" dirty="0" smtClean="0"/>
              <a:t> for 7 days For children aged 1-11 yr, consider </a:t>
            </a:r>
            <a:r>
              <a:rPr lang="en-US" dirty="0" err="1" smtClean="0"/>
              <a:t>nitazoxanide</a:t>
            </a:r>
            <a:r>
              <a:rPr lang="en-US" dirty="0" smtClean="0"/>
              <a:t> for 3 days</a:t>
            </a:r>
          </a:p>
          <a:p>
            <a:endParaRPr lang="ar-JO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Reactive arthritis</a:t>
            </a:r>
            <a:r>
              <a:rPr lang="en-US" dirty="0" smtClean="0"/>
              <a:t>: Salmonella, </a:t>
            </a:r>
            <a:r>
              <a:rPr lang="en-US" dirty="0" err="1" smtClean="0"/>
              <a:t>Shigella</a:t>
            </a:r>
            <a:r>
              <a:rPr lang="en-US" dirty="0" smtClean="0"/>
              <a:t>, </a:t>
            </a:r>
            <a:r>
              <a:rPr lang="en-US" dirty="0" err="1" smtClean="0"/>
              <a:t>Yersinia</a:t>
            </a:r>
            <a:r>
              <a:rPr lang="en-US" dirty="0" smtClean="0"/>
              <a:t>, Campylobacter, Cryptosporidium, Clostridium </a:t>
            </a:r>
            <a:r>
              <a:rPr lang="en-US" dirty="0" err="1" smtClean="0"/>
              <a:t>difﬁcile</a:t>
            </a:r>
            <a:endParaRPr lang="en-US" dirty="0" smtClean="0"/>
          </a:p>
          <a:p>
            <a:r>
              <a:rPr lang="en-US" b="1" dirty="0" err="1" smtClean="0"/>
              <a:t>Guillain-Barré</a:t>
            </a:r>
            <a:r>
              <a:rPr lang="en-US" b="1" dirty="0" smtClean="0"/>
              <a:t> syndrome: </a:t>
            </a:r>
            <a:r>
              <a:rPr lang="en-US" dirty="0" smtClean="0"/>
              <a:t>Campylobacter</a:t>
            </a:r>
          </a:p>
          <a:p>
            <a:r>
              <a:rPr lang="en-US" b="1" dirty="0" smtClean="0"/>
              <a:t>Hemolytic uremic syndrome: </a:t>
            </a:r>
            <a:r>
              <a:rPr lang="en-US" dirty="0" err="1" smtClean="0"/>
              <a:t>Shigella</a:t>
            </a:r>
            <a:r>
              <a:rPr lang="en-US" dirty="0" smtClean="0"/>
              <a:t> </a:t>
            </a:r>
            <a:r>
              <a:rPr lang="en-US" dirty="0" err="1" smtClean="0"/>
              <a:t>dysenteriae</a:t>
            </a:r>
            <a:r>
              <a:rPr lang="en-US" dirty="0" smtClean="0"/>
              <a:t> 1, Escherichia coli O157:H7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ar-JO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and physical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Diarrhea: frequency, volume, blood, mucus, </a:t>
            </a:r>
          </a:p>
          <a:p>
            <a:r>
              <a:rPr lang="en-US" dirty="0" err="1" smtClean="0"/>
              <a:t>Vomittng</a:t>
            </a:r>
            <a:endParaRPr lang="en-US" dirty="0" smtClean="0"/>
          </a:p>
          <a:p>
            <a:r>
              <a:rPr lang="en-US" dirty="0" smtClean="0"/>
              <a:t>Abdominal pain</a:t>
            </a:r>
          </a:p>
          <a:p>
            <a:r>
              <a:rPr lang="en-US" dirty="0" smtClean="0"/>
              <a:t>Fever</a:t>
            </a:r>
          </a:p>
          <a:p>
            <a:r>
              <a:rPr lang="en-US" dirty="0" smtClean="0"/>
              <a:t>Contact, travel history</a:t>
            </a:r>
          </a:p>
          <a:p>
            <a:r>
              <a:rPr lang="en-US" dirty="0" smtClean="0"/>
              <a:t>Antibiotic use</a:t>
            </a:r>
          </a:p>
          <a:p>
            <a:r>
              <a:rPr lang="en-US" dirty="0" smtClean="0"/>
              <a:t>Degree of dehydration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ar-JO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85750" y="214313"/>
          <a:ext cx="8501092" cy="6332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273"/>
                <a:gridCol w="2125273"/>
                <a:gridCol w="2125273"/>
                <a:gridCol w="2125273"/>
              </a:tblGrid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en-CA" b="1" dirty="0"/>
                        <a:t>Symptom or Sign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/>
                        <a:t>No or Minimal Dehydration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/>
                        <a:t>Mild to Moderate Dehydration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/>
                        <a:t>Severe Dehydration</a:t>
                      </a:r>
                      <a:endParaRPr lang="en-CA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en-CA"/>
                        <a:t>Mental 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Alert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Restless, irritable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Lethargic, unconscious</a:t>
                      </a:r>
                    </a:p>
                  </a:txBody>
                  <a:tcPr/>
                </a:tc>
              </a:tr>
              <a:tr h="326574">
                <a:tc>
                  <a:txBody>
                    <a:bodyPr/>
                    <a:lstStyle/>
                    <a:p>
                      <a:r>
                        <a:rPr lang="en-CA"/>
                        <a:t>Thirst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Drinks normally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Drinks eagerly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Drinks poorly</a:t>
                      </a:r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en-CA"/>
                        <a:t>Heart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Normal to increased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Tachycardia</a:t>
                      </a:r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en-CA"/>
                        <a:t>Quality of pulses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Normal to decreased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Weak or unpalpable</a:t>
                      </a:r>
                    </a:p>
                  </a:txBody>
                  <a:tcPr/>
                </a:tc>
              </a:tr>
              <a:tr h="326574">
                <a:tc>
                  <a:txBody>
                    <a:bodyPr/>
                    <a:lstStyle/>
                    <a:p>
                      <a:r>
                        <a:rPr lang="en-CA"/>
                        <a:t>Breathing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Normal or fast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Deep</a:t>
                      </a:r>
                    </a:p>
                  </a:txBody>
                  <a:tcPr/>
                </a:tc>
              </a:tr>
              <a:tr h="326574">
                <a:tc>
                  <a:txBody>
                    <a:bodyPr/>
                    <a:lstStyle/>
                    <a:p>
                      <a:r>
                        <a:rPr lang="en-CA"/>
                        <a:t>Eyes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Slightly sunken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Deeply sunken</a:t>
                      </a:r>
                    </a:p>
                  </a:txBody>
                  <a:tcPr/>
                </a:tc>
              </a:tr>
              <a:tr h="326574">
                <a:tc>
                  <a:txBody>
                    <a:bodyPr/>
                    <a:lstStyle/>
                    <a:p>
                      <a:r>
                        <a:rPr lang="en-CA"/>
                        <a:t>Tears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Present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Decreased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Absent</a:t>
                      </a:r>
                    </a:p>
                  </a:txBody>
                  <a:tcPr/>
                </a:tc>
              </a:tr>
              <a:tr h="326574">
                <a:tc>
                  <a:txBody>
                    <a:bodyPr/>
                    <a:lstStyle/>
                    <a:p>
                      <a:r>
                        <a:rPr lang="en-CA"/>
                        <a:t>Mouth and tongue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Moist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Dry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Parched</a:t>
                      </a:r>
                    </a:p>
                  </a:txBody>
                  <a:tcPr/>
                </a:tc>
              </a:tr>
              <a:tr h="326574">
                <a:tc>
                  <a:txBody>
                    <a:bodyPr/>
                    <a:lstStyle/>
                    <a:p>
                      <a:r>
                        <a:rPr lang="en-CA"/>
                        <a:t>Skin fold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Instant recoil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Recoil &lt;2 seconds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Recoil &gt;2 seconds</a:t>
                      </a:r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en-CA"/>
                        <a:t>Capillary refill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Prolonged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Prolonged or minimal</a:t>
                      </a:r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en-CA"/>
                        <a:t>Extremities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Warm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Cool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Cold, mottled, cyanotic</a:t>
                      </a:r>
                    </a:p>
                  </a:txBody>
                  <a:tcPr/>
                </a:tc>
              </a:tr>
              <a:tr h="326574">
                <a:tc>
                  <a:txBody>
                    <a:bodyPr/>
                    <a:lstStyle/>
                    <a:p>
                      <a:r>
                        <a:rPr lang="en-CA"/>
                        <a:t>Urine output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Decreased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Minimal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Stool examination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for blood, mucus</a:t>
            </a:r>
          </a:p>
          <a:p>
            <a:r>
              <a:rPr lang="en-US" dirty="0" smtClean="0"/>
              <a:t>Fecal leukocytes: bacterial invasion of colonic mucosa</a:t>
            </a:r>
          </a:p>
          <a:p>
            <a:r>
              <a:rPr lang="en-US" dirty="0" smtClean="0"/>
              <a:t>Cyst and </a:t>
            </a:r>
            <a:r>
              <a:rPr lang="en-US" dirty="0" err="1" smtClean="0"/>
              <a:t>trophozoites</a:t>
            </a:r>
            <a:r>
              <a:rPr lang="en-US" dirty="0" smtClean="0"/>
              <a:t>: G. </a:t>
            </a:r>
            <a:r>
              <a:rPr lang="en-US" dirty="0" err="1" smtClean="0"/>
              <a:t>lamblia</a:t>
            </a:r>
            <a:r>
              <a:rPr lang="en-US" dirty="0" smtClean="0"/>
              <a:t> and E. </a:t>
            </a:r>
            <a:r>
              <a:rPr lang="en-US" dirty="0" err="1" smtClean="0"/>
              <a:t>histolytica</a:t>
            </a:r>
            <a:endParaRPr lang="en-US" dirty="0" smtClean="0"/>
          </a:p>
          <a:p>
            <a:r>
              <a:rPr lang="en-US" dirty="0" smtClean="0"/>
              <a:t>Immunoassay: Rota, </a:t>
            </a:r>
            <a:r>
              <a:rPr lang="en-US" dirty="0" err="1" smtClean="0"/>
              <a:t>adeno</a:t>
            </a:r>
            <a:endParaRPr lang="en-US" dirty="0" smtClean="0"/>
          </a:p>
          <a:p>
            <a:endParaRPr lang="ar-J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Epidemiology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Second most common cause of death in pediatric</a:t>
            </a:r>
          </a:p>
          <a:p>
            <a:r>
              <a:rPr lang="en-US" dirty="0" smtClean="0"/>
              <a:t>2-4 </a:t>
            </a:r>
            <a:r>
              <a:rPr lang="en-US" dirty="0" smtClean="0"/>
              <a:t>million deaths annually   </a:t>
            </a:r>
          </a:p>
          <a:p>
            <a:r>
              <a:rPr lang="en-US" dirty="0" smtClean="0"/>
              <a:t>2.5 billion case annually in &lt;5 years</a:t>
            </a:r>
          </a:p>
          <a:p>
            <a:r>
              <a:rPr lang="en-US" dirty="0" smtClean="0"/>
              <a:t>3.6 episode/child – year</a:t>
            </a:r>
          </a:p>
          <a:p>
            <a:r>
              <a:rPr lang="en-US" dirty="0" smtClean="0"/>
              <a:t>10% of admissions</a:t>
            </a:r>
          </a:p>
          <a:p>
            <a:r>
              <a:rPr lang="en-US" dirty="0" smtClean="0"/>
              <a:t> Rota virus is the most common cause worldwide</a:t>
            </a:r>
          </a:p>
          <a:p>
            <a:endParaRPr lang="ar-JO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Stool culture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Bloody diarrhea</a:t>
            </a:r>
          </a:p>
          <a:p>
            <a:r>
              <a:rPr lang="en-US" dirty="0" smtClean="0"/>
              <a:t>Stool microscopy indicates fecal leukocytes</a:t>
            </a:r>
          </a:p>
          <a:p>
            <a:r>
              <a:rPr lang="en-US" dirty="0" err="1" smtClean="0"/>
              <a:t>Immunocompromised</a:t>
            </a:r>
            <a:endParaRPr lang="en-US" dirty="0" smtClean="0"/>
          </a:p>
          <a:p>
            <a:endParaRPr lang="ar-JO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Concept: Na-glucose </a:t>
            </a:r>
            <a:r>
              <a:rPr lang="en-US" dirty="0" err="1" smtClean="0"/>
              <a:t>cotransporter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CI: </a:t>
            </a:r>
          </a:p>
          <a:p>
            <a:r>
              <a:rPr lang="en-US" dirty="0" smtClean="0"/>
              <a:t>Shock</a:t>
            </a:r>
          </a:p>
          <a:p>
            <a:r>
              <a:rPr lang="en-US" dirty="0" err="1" smtClean="0"/>
              <a:t>Ileus</a:t>
            </a:r>
            <a:r>
              <a:rPr lang="en-US" dirty="0" smtClean="0"/>
              <a:t>, </a:t>
            </a:r>
            <a:r>
              <a:rPr lang="en-US" dirty="0" err="1" smtClean="0"/>
              <a:t>intussusception</a:t>
            </a:r>
            <a:endParaRPr lang="en-US" dirty="0" smtClean="0"/>
          </a:p>
          <a:p>
            <a:r>
              <a:rPr lang="en-US" dirty="0" smtClean="0"/>
              <a:t>Carbohydrate intolerance (rare)</a:t>
            </a:r>
          </a:p>
          <a:p>
            <a:r>
              <a:rPr lang="en-US" dirty="0" smtClean="0"/>
              <a:t>Severe emesis</a:t>
            </a:r>
          </a:p>
          <a:p>
            <a:r>
              <a:rPr lang="en-US" dirty="0" smtClean="0"/>
              <a:t>High stool output (&gt;10 </a:t>
            </a:r>
            <a:r>
              <a:rPr lang="en-US" dirty="0" err="1" smtClean="0"/>
              <a:t>mL</a:t>
            </a:r>
            <a:r>
              <a:rPr lang="en-US" dirty="0" smtClean="0"/>
              <a:t>/kg/hr)</a:t>
            </a:r>
            <a:endParaRPr lang="ar-JO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Minimal or no dehydration: 5-10 ml/kg ORS for each diarrhea and </a:t>
            </a:r>
            <a:r>
              <a:rPr lang="en-US" dirty="0" err="1" smtClean="0"/>
              <a:t>vomitting</a:t>
            </a:r>
            <a:endParaRPr lang="en-US" dirty="0" smtClean="0"/>
          </a:p>
          <a:p>
            <a:r>
              <a:rPr lang="en-US" dirty="0" smtClean="0"/>
              <a:t>Mild to moderate: 50-100 ml/kg over 4 hrs then continue as above</a:t>
            </a:r>
          </a:p>
          <a:p>
            <a:r>
              <a:rPr lang="en-US" dirty="0" smtClean="0"/>
              <a:t>Severe dehydration: IVF</a:t>
            </a:r>
          </a:p>
          <a:p>
            <a:endParaRPr lang="en-US" dirty="0" smtClean="0"/>
          </a:p>
          <a:p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4478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 remedies including soda, fruit juices, and tea are not suitable for rehydration or maintenance therapy because they have inappropriately high </a:t>
            </a:r>
            <a:r>
              <a:rPr lang="en-US" dirty="0" err="1" smtClean="0"/>
              <a:t>osmolalities</a:t>
            </a:r>
            <a:r>
              <a:rPr lang="en-US" dirty="0" smtClean="0"/>
              <a:t> and low sodium concentrations.</a:t>
            </a:r>
          </a:p>
          <a:p>
            <a:r>
              <a:rPr lang="en-US" dirty="0" smtClean="0"/>
              <a:t>Don’t use </a:t>
            </a:r>
            <a:r>
              <a:rPr lang="en-US" dirty="0" err="1" smtClean="0"/>
              <a:t>antidiarrheal</a:t>
            </a:r>
            <a:r>
              <a:rPr lang="en-US" dirty="0" smtClean="0"/>
              <a:t> medication</a:t>
            </a: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Continue feeding: age-appropriate diet</a:t>
            </a:r>
          </a:p>
          <a:p>
            <a:r>
              <a:rPr lang="en-US" dirty="0" smtClean="0"/>
              <a:t>Zinc supplements</a:t>
            </a:r>
          </a:p>
          <a:p>
            <a:r>
              <a:rPr lang="en-US" dirty="0" err="1" smtClean="0"/>
              <a:t>Probiotic</a:t>
            </a:r>
            <a:endParaRPr lang="en-US" dirty="0" smtClean="0"/>
          </a:p>
          <a:p>
            <a:r>
              <a:rPr lang="en-US" dirty="0" err="1" smtClean="0"/>
              <a:t>Ondansetron</a:t>
            </a:r>
            <a:endParaRPr lang="en-US" dirty="0" smtClean="0"/>
          </a:p>
          <a:p>
            <a:r>
              <a:rPr lang="en-US" dirty="0" smtClean="0"/>
              <a:t>Antibiotics</a:t>
            </a:r>
            <a:endParaRPr lang="ar-J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AGE is associated with poverty and poor hygiene</a:t>
            </a:r>
          </a:p>
          <a:p>
            <a:r>
              <a:rPr lang="en-US" dirty="0" smtClean="0"/>
              <a:t>Contamination of water and food supply (cholera)</a:t>
            </a:r>
          </a:p>
          <a:p>
            <a:r>
              <a:rPr lang="en-US" dirty="0" smtClean="0"/>
              <a:t>Young age</a:t>
            </a:r>
          </a:p>
          <a:p>
            <a:r>
              <a:rPr lang="en-US" dirty="0" err="1" smtClean="0"/>
              <a:t>Malnutrtion</a:t>
            </a:r>
            <a:r>
              <a:rPr lang="en-US" dirty="0" smtClean="0"/>
              <a:t>: Zinc and Vitamin A  </a:t>
            </a:r>
            <a:r>
              <a:rPr lang="en-US" dirty="0" smtClean="0"/>
              <a:t>deficiency</a:t>
            </a:r>
            <a:endParaRPr lang="en-US" dirty="0" smtClean="0"/>
          </a:p>
          <a:p>
            <a:r>
              <a:rPr lang="en-US" dirty="0" smtClean="0"/>
              <a:t>Immunodeficiency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Transmission: fecal-oral or direct contact</a:t>
            </a:r>
            <a:endParaRPr lang="ar-J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-395288"/>
            <a:ext cx="7793038" cy="14620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ustralian Sunrise" pitchFamily="2" charset="0"/>
              </a:rPr>
              <a:t>Mechanisms of Diarrhea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5948363" cy="41148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Osmotic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Secretory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Exudative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Motility disorders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Australian Sunrise" pitchFamily="2" charset="0"/>
              </a:rPr>
              <a:t>      Mechanisms </a:t>
            </a:r>
            <a:r>
              <a:rPr lang="en-US" dirty="0">
                <a:latin typeface="Australian Sunrise" pitchFamily="2" charset="0"/>
              </a:rPr>
              <a:t>of Diarrhea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3300"/>
              </a:buClr>
              <a:buFont typeface="Wingdings 2"/>
              <a:buNone/>
              <a:defRPr/>
            </a:pPr>
            <a:r>
              <a:rPr lang="en-US" b="1" dirty="0">
                <a:solidFill>
                  <a:srgbClr val="FF3300"/>
                </a:solidFill>
              </a:rPr>
              <a:t>Osmotic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b="1" dirty="0"/>
              <a:t>		</a:t>
            </a:r>
            <a:r>
              <a:rPr lang="en-US" dirty="0" smtClean="0">
                <a:solidFill>
                  <a:schemeClr val="tx2"/>
                </a:solidFill>
              </a:rPr>
              <a:t>Pathophysiology:</a:t>
            </a:r>
            <a:endParaRPr lang="en-US" dirty="0">
              <a:solidFill>
                <a:schemeClr val="tx2"/>
              </a:solidFill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dirty="0"/>
              <a:t>			</a:t>
            </a:r>
            <a:r>
              <a:rPr lang="en-US" sz="2400" dirty="0"/>
              <a:t>Digestive </a:t>
            </a:r>
            <a:r>
              <a:rPr lang="en-US" sz="2400" b="1" dirty="0"/>
              <a:t>enzyme</a:t>
            </a:r>
            <a:r>
              <a:rPr lang="en-US" sz="2400" dirty="0"/>
              <a:t> deficiencies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/>
              <a:t>			Ingestion of </a:t>
            </a:r>
            <a:r>
              <a:rPr lang="en-US" sz="2400" b="1" dirty="0"/>
              <a:t>unabsorbable</a:t>
            </a:r>
            <a:r>
              <a:rPr lang="en-US" sz="2400" dirty="0"/>
              <a:t> solute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b="1" dirty="0"/>
              <a:t>		</a:t>
            </a:r>
            <a:r>
              <a:rPr lang="en-US" dirty="0" smtClean="0">
                <a:solidFill>
                  <a:schemeClr val="tx2"/>
                </a:solidFill>
              </a:rPr>
              <a:t>Ex.:</a:t>
            </a:r>
            <a:endParaRPr lang="en-US" dirty="0">
              <a:solidFill>
                <a:schemeClr val="tx2"/>
              </a:solidFill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tx2"/>
                </a:solidFill>
              </a:rPr>
              <a:t>			</a:t>
            </a:r>
            <a:r>
              <a:rPr lang="en-US" sz="2400" dirty="0"/>
              <a:t>Viral infection</a:t>
            </a:r>
            <a:endParaRPr lang="en-US" sz="2400" dirty="0">
              <a:solidFill>
                <a:schemeClr val="tx2"/>
              </a:solidFill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dirty="0"/>
              <a:t>			</a:t>
            </a:r>
            <a:r>
              <a:rPr lang="en-US" sz="2400" dirty="0"/>
              <a:t>Lactase deficiency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/>
              <a:t>			</a:t>
            </a:r>
            <a:r>
              <a:rPr lang="en-US" sz="2400" dirty="0" smtClean="0"/>
              <a:t>Sorbitol /MgSO</a:t>
            </a:r>
            <a:r>
              <a:rPr lang="en-US" sz="1200" dirty="0" smtClean="0"/>
              <a:t>4</a:t>
            </a:r>
            <a:endParaRPr lang="en-US" sz="2400" dirty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b="1" dirty="0"/>
              <a:t>		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Features</a:t>
            </a:r>
            <a: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dirty="0"/>
              <a:t>		</a:t>
            </a:r>
            <a:r>
              <a:rPr lang="en-US" sz="2400" dirty="0" smtClean="0">
                <a:solidFill>
                  <a:srgbClr val="FF0000"/>
                </a:solidFill>
              </a:rPr>
              <a:t>Stop </a:t>
            </a:r>
            <a:r>
              <a:rPr lang="en-US" sz="2400" dirty="0">
                <a:solidFill>
                  <a:srgbClr val="FF0000"/>
                </a:solidFill>
              </a:rPr>
              <a:t>with fasting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FF0000"/>
                </a:solidFill>
              </a:rPr>
              <a:t>		</a:t>
            </a:r>
            <a:r>
              <a:rPr lang="en-US" sz="2400" dirty="0" smtClean="0">
                <a:solidFill>
                  <a:srgbClr val="FF0000"/>
                </a:solidFill>
              </a:rPr>
              <a:t>No </a:t>
            </a:r>
            <a:r>
              <a:rPr lang="en-US" sz="2400" dirty="0">
                <a:solidFill>
                  <a:srgbClr val="FF0000"/>
                </a:solidFill>
              </a:rPr>
              <a:t>stool </a:t>
            </a:r>
            <a:r>
              <a:rPr lang="en-US" sz="2400" dirty="0" smtClean="0">
                <a:solidFill>
                  <a:srgbClr val="FF0000"/>
                </a:solidFill>
              </a:rPr>
              <a:t>WBCs</a:t>
            </a:r>
          </a:p>
          <a:p>
            <a:pPr marL="274320" indent="-274320">
              <a:lnSpc>
                <a:spcPct val="90000"/>
              </a:lnSpc>
              <a:buNone/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            Stool PH low, </a:t>
            </a:r>
            <a:r>
              <a:rPr lang="en-IN" sz="2400" dirty="0" smtClean="0">
                <a:solidFill>
                  <a:srgbClr val="FF0000"/>
                </a:solidFill>
                <a:latin typeface="Century Schoolbook"/>
              </a:rPr>
              <a:t>positive for reducing substances</a:t>
            </a:r>
            <a:r>
              <a:rPr lang="en-US" sz="2400" dirty="0" smtClean="0">
                <a:solidFill>
                  <a:srgbClr val="FF0000"/>
                </a:solidFill>
              </a:rPr>
              <a:t>          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 algn="l" rtl="0"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r>
              <a:rPr lang="en-IN" sz="2600" b="1" dirty="0" smtClean="0">
                <a:latin typeface="Century Schoolbook"/>
              </a:rPr>
              <a:t>1. Activation of cyclic AMP</a:t>
            </a:r>
          </a:p>
          <a:p>
            <a:pPr marL="274320" lvl="0" indent="-274320" algn="l" rtl="0">
              <a:spcBef>
                <a:spcPts val="600"/>
              </a:spcBef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en-IN" sz="2200" dirty="0" smtClean="0">
                <a:solidFill>
                  <a:srgbClr val="FF0000"/>
                </a:solidFill>
                <a:latin typeface="Century Schoolbook"/>
              </a:rPr>
              <a:t>Bacterial </a:t>
            </a:r>
            <a:r>
              <a:rPr lang="en-IN" sz="2200" dirty="0">
                <a:solidFill>
                  <a:srgbClr val="FF0000"/>
                </a:solidFill>
                <a:latin typeface="Century Schoolbook"/>
              </a:rPr>
              <a:t>toxins</a:t>
            </a:r>
            <a:r>
              <a:rPr lang="en-IN" sz="2200" dirty="0">
                <a:solidFill>
                  <a:prstClr val="black"/>
                </a:solidFill>
                <a:latin typeface="Century Schoolbook"/>
              </a:rPr>
              <a:t>: enterotoxins of </a:t>
            </a:r>
            <a:r>
              <a:rPr lang="en-IN" sz="2200" b="1" u="sng" dirty="0">
                <a:solidFill>
                  <a:prstClr val="black"/>
                </a:solidFill>
                <a:latin typeface="Century Schoolbook"/>
              </a:rPr>
              <a:t>cholera</a:t>
            </a:r>
            <a:r>
              <a:rPr lang="en-IN" sz="2200" dirty="0">
                <a:solidFill>
                  <a:prstClr val="black"/>
                </a:solidFill>
                <a:latin typeface="Century Schoolbook"/>
              </a:rPr>
              <a:t>, </a:t>
            </a:r>
            <a:r>
              <a:rPr lang="en-IN" sz="2200" b="1" i="1" u="sng" dirty="0">
                <a:solidFill>
                  <a:prstClr val="black"/>
                </a:solidFill>
                <a:latin typeface="Century Schoolbook"/>
              </a:rPr>
              <a:t>Escherichia</a:t>
            </a:r>
            <a:r>
              <a:rPr lang="en-IN" sz="2200" i="1" dirty="0">
                <a:solidFill>
                  <a:prstClr val="black"/>
                </a:solidFill>
                <a:latin typeface="Century Schoolbook"/>
              </a:rPr>
              <a:t> coli</a:t>
            </a:r>
            <a:r>
              <a:rPr lang="en-IN" sz="2200" dirty="0">
                <a:solidFill>
                  <a:prstClr val="black"/>
                </a:solidFill>
                <a:latin typeface="Century Schoolbook"/>
              </a:rPr>
              <a:t> (heat-labile), </a:t>
            </a:r>
            <a:r>
              <a:rPr lang="en-IN" sz="2200" i="1" dirty="0" err="1" smtClean="0">
                <a:solidFill>
                  <a:prstClr val="black"/>
                </a:solidFill>
                <a:latin typeface="Century Schoolbook"/>
              </a:rPr>
              <a:t>Shigella</a:t>
            </a:r>
            <a:r>
              <a:rPr lang="en-IN" sz="2200" i="1" dirty="0" smtClean="0">
                <a:solidFill>
                  <a:prstClr val="black"/>
                </a:solidFill>
                <a:latin typeface="Century Schoolbook"/>
              </a:rPr>
              <a:t>, Salmonella, Campylobacter </a:t>
            </a:r>
            <a:r>
              <a:rPr lang="en-IN" sz="2200" i="1" dirty="0" err="1" smtClean="0">
                <a:solidFill>
                  <a:prstClr val="black"/>
                </a:solidFill>
                <a:latin typeface="Century Schoolbook"/>
              </a:rPr>
              <a:t>jejuni</a:t>
            </a:r>
            <a:r>
              <a:rPr lang="en-IN" sz="2200" i="1" dirty="0" smtClean="0">
                <a:solidFill>
                  <a:prstClr val="black"/>
                </a:solidFill>
                <a:latin typeface="Century Schoolbook"/>
              </a:rPr>
              <a:t>, Pseudomonas </a:t>
            </a:r>
            <a:r>
              <a:rPr lang="en-IN" sz="2200" i="1" dirty="0" err="1" smtClean="0">
                <a:solidFill>
                  <a:prstClr val="black"/>
                </a:solidFill>
                <a:latin typeface="Century Schoolbook"/>
              </a:rPr>
              <a:t>aeruginosa</a:t>
            </a:r>
            <a:r>
              <a:rPr lang="en-IN" sz="2200" dirty="0" smtClean="0">
                <a:solidFill>
                  <a:prstClr val="black"/>
                </a:solidFill>
                <a:latin typeface="Century Schoolbook"/>
              </a:rPr>
              <a:t> </a:t>
            </a:r>
            <a:r>
              <a:rPr lang="en-IN" sz="2200" dirty="0">
                <a:solidFill>
                  <a:prstClr val="black"/>
                </a:solidFill>
                <a:latin typeface="Century Schoolbook"/>
              </a:rPr>
              <a:t>   </a:t>
            </a:r>
          </a:p>
          <a:p>
            <a:pPr marL="274320" lvl="0" indent="-274320" algn="l" rtl="0">
              <a:spcBef>
                <a:spcPts val="600"/>
              </a:spcBef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en-IN" sz="2200" dirty="0">
                <a:solidFill>
                  <a:srgbClr val="FF0000"/>
                </a:solidFill>
                <a:latin typeface="Century Schoolbook"/>
              </a:rPr>
              <a:t>Hormones:  </a:t>
            </a:r>
            <a:r>
              <a:rPr lang="en-IN" sz="2200" dirty="0">
                <a:solidFill>
                  <a:prstClr val="black"/>
                </a:solidFill>
                <a:latin typeface="Century Schoolbook"/>
              </a:rPr>
              <a:t>vasoactive intestinal peptide, gastrin, secretin   </a:t>
            </a:r>
          </a:p>
          <a:p>
            <a:pPr marL="274320" lvl="0" indent="-274320" algn="l" rtl="0">
              <a:spcBef>
                <a:spcPts val="600"/>
              </a:spcBef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en-IN" sz="2200" dirty="0" smtClean="0">
                <a:solidFill>
                  <a:prstClr val="black"/>
                </a:solidFill>
                <a:latin typeface="Century Schoolbook"/>
              </a:rPr>
              <a:t> </a:t>
            </a:r>
            <a:r>
              <a:rPr lang="en-IN" sz="2200" dirty="0" smtClean="0">
                <a:solidFill>
                  <a:srgbClr val="FF0000"/>
                </a:solidFill>
                <a:latin typeface="Century Schoolbook"/>
              </a:rPr>
              <a:t>Anion surfactants</a:t>
            </a:r>
            <a:r>
              <a:rPr lang="en-IN" sz="2200" dirty="0" smtClean="0">
                <a:solidFill>
                  <a:prstClr val="black"/>
                </a:solidFill>
                <a:latin typeface="Century Schoolbook"/>
              </a:rPr>
              <a:t>:  bile acids, </a:t>
            </a:r>
            <a:r>
              <a:rPr lang="en-IN" sz="2200" dirty="0" err="1" smtClean="0">
                <a:solidFill>
                  <a:prstClr val="black"/>
                </a:solidFill>
                <a:latin typeface="Century Schoolbook"/>
              </a:rPr>
              <a:t>ricinoleic</a:t>
            </a:r>
            <a:r>
              <a:rPr lang="en-IN" sz="2200" dirty="0" smtClean="0">
                <a:solidFill>
                  <a:prstClr val="black"/>
                </a:solidFill>
                <a:latin typeface="Century Schoolbook"/>
              </a:rPr>
              <a:t> acid</a:t>
            </a:r>
          </a:p>
          <a:p>
            <a:pPr marL="0" lvl="0" indent="0" algn="l" rtl="0"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r>
              <a:rPr lang="en-IN" sz="2200" b="1" dirty="0" smtClean="0">
                <a:solidFill>
                  <a:prstClr val="black"/>
                </a:solidFill>
                <a:latin typeface="Century Schoolbook"/>
              </a:rPr>
              <a:t>2. ACTIVATION OF CYCLIC GMP</a:t>
            </a:r>
          </a:p>
          <a:p>
            <a:pPr marL="274320" lvl="0" indent="-274320" algn="l" rtl="0">
              <a:spcBef>
                <a:spcPts val="600"/>
              </a:spcBef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en-IN" sz="2200" dirty="0" smtClean="0">
                <a:solidFill>
                  <a:srgbClr val="FF0000"/>
                </a:solidFill>
                <a:latin typeface="Century Schoolbook"/>
              </a:rPr>
              <a:t>Bacterial toxins</a:t>
            </a:r>
            <a:r>
              <a:rPr lang="en-IN" sz="2200" dirty="0" smtClean="0">
                <a:solidFill>
                  <a:prstClr val="black"/>
                </a:solidFill>
                <a:latin typeface="Century Schoolbook"/>
              </a:rPr>
              <a:t>:  </a:t>
            </a:r>
            <a:r>
              <a:rPr lang="en-IN" sz="2200" i="1" dirty="0" smtClean="0">
                <a:solidFill>
                  <a:prstClr val="black"/>
                </a:solidFill>
                <a:latin typeface="Century Schoolbook"/>
              </a:rPr>
              <a:t>E. coli</a:t>
            </a:r>
            <a:r>
              <a:rPr lang="en-IN" sz="2200" dirty="0" smtClean="0">
                <a:solidFill>
                  <a:prstClr val="black"/>
                </a:solidFill>
                <a:latin typeface="Century Schoolbook"/>
              </a:rPr>
              <a:t> (heat-stable) enterotoxin, </a:t>
            </a:r>
            <a:r>
              <a:rPr lang="en-IN" sz="2200" i="1" dirty="0" smtClean="0">
                <a:solidFill>
                  <a:prstClr val="black"/>
                </a:solidFill>
                <a:latin typeface="Century Schoolbook"/>
              </a:rPr>
              <a:t>Yersinia </a:t>
            </a:r>
            <a:r>
              <a:rPr lang="en-IN" sz="2200" i="1" dirty="0" err="1" smtClean="0">
                <a:solidFill>
                  <a:prstClr val="black"/>
                </a:solidFill>
                <a:latin typeface="Century Schoolbook"/>
              </a:rPr>
              <a:t>enterocolitica</a:t>
            </a:r>
            <a:r>
              <a:rPr lang="en-IN" sz="2200" dirty="0" smtClean="0">
                <a:solidFill>
                  <a:prstClr val="black"/>
                </a:solidFill>
                <a:latin typeface="Century Schoolbook"/>
              </a:rPr>
              <a:t> toxin</a:t>
            </a:r>
          </a:p>
          <a:p>
            <a:pPr marL="274320" lvl="0" indent="-274320" algn="l" rtl="0"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r>
              <a:rPr lang="en-IN" sz="2200" b="1" dirty="0" smtClean="0">
                <a:solidFill>
                  <a:prstClr val="black"/>
                </a:solidFill>
                <a:latin typeface="Century Schoolbook"/>
              </a:rPr>
              <a:t>3. CALCIUM-DEPENDENT  </a:t>
            </a:r>
          </a:p>
          <a:p>
            <a:pPr marL="274320" lvl="0" indent="-274320" algn="l" rtl="0">
              <a:spcBef>
                <a:spcPts val="600"/>
              </a:spcBef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en-IN" sz="2200" dirty="0" smtClean="0">
                <a:solidFill>
                  <a:prstClr val="black"/>
                </a:solidFill>
                <a:latin typeface="Century Schoolbook"/>
              </a:rPr>
              <a:t> </a:t>
            </a:r>
            <a:r>
              <a:rPr lang="en-IN" sz="2200" dirty="0" smtClean="0">
                <a:solidFill>
                  <a:srgbClr val="FF0000"/>
                </a:solidFill>
                <a:latin typeface="Century Schoolbook"/>
              </a:rPr>
              <a:t>Bacterial toxins</a:t>
            </a:r>
            <a:r>
              <a:rPr lang="en-IN" sz="2200" dirty="0" smtClean="0">
                <a:solidFill>
                  <a:prstClr val="black"/>
                </a:solidFill>
                <a:latin typeface="Century Schoolbook"/>
              </a:rPr>
              <a:t>: </a:t>
            </a:r>
            <a:r>
              <a:rPr lang="en-IN" sz="2200" i="1" dirty="0" smtClean="0">
                <a:solidFill>
                  <a:prstClr val="black"/>
                </a:solidFill>
                <a:latin typeface="Century Schoolbook"/>
              </a:rPr>
              <a:t>Clostridium </a:t>
            </a:r>
            <a:r>
              <a:rPr lang="en-IN" sz="2200" i="1" dirty="0" err="1" smtClean="0">
                <a:solidFill>
                  <a:prstClr val="black"/>
                </a:solidFill>
                <a:latin typeface="Century Schoolbook"/>
              </a:rPr>
              <a:t>difficile</a:t>
            </a:r>
            <a:r>
              <a:rPr lang="en-IN" sz="2200" i="1" dirty="0" smtClean="0">
                <a:solidFill>
                  <a:prstClr val="black"/>
                </a:solidFill>
                <a:latin typeface="Century Schoolbook"/>
              </a:rPr>
              <a:t> </a:t>
            </a:r>
            <a:r>
              <a:rPr lang="en-IN" sz="2200" dirty="0" smtClean="0">
                <a:solidFill>
                  <a:prstClr val="black"/>
                </a:solidFill>
                <a:latin typeface="Century Schoolbook"/>
              </a:rPr>
              <a:t>enterotoxin    </a:t>
            </a:r>
          </a:p>
          <a:p>
            <a:pPr marL="274320" lvl="0" indent="-274320" algn="l" rtl="0">
              <a:spcBef>
                <a:spcPts val="600"/>
              </a:spcBef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en-IN" sz="2200" dirty="0" err="1" smtClean="0">
                <a:solidFill>
                  <a:srgbClr val="FF0000"/>
                </a:solidFill>
                <a:latin typeface="Century Schoolbook"/>
              </a:rPr>
              <a:t>Neurotransmitters</a:t>
            </a:r>
            <a:r>
              <a:rPr lang="en-IN" sz="2200" dirty="0" err="1" smtClean="0">
                <a:solidFill>
                  <a:prstClr val="black"/>
                </a:solidFill>
                <a:latin typeface="Century Schoolbook"/>
              </a:rPr>
              <a:t>:acetylcholine</a:t>
            </a:r>
            <a:r>
              <a:rPr lang="en-IN" sz="2200" dirty="0" smtClean="0">
                <a:solidFill>
                  <a:prstClr val="black"/>
                </a:solidFill>
                <a:latin typeface="Century Schoolbook"/>
              </a:rPr>
              <a:t>, serotonin   </a:t>
            </a:r>
          </a:p>
          <a:p>
            <a:pPr marL="274320" lvl="0" indent="-274320" algn="l" rtl="0">
              <a:spcBef>
                <a:spcPts val="600"/>
              </a:spcBef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en-IN" sz="2200" dirty="0" smtClean="0">
                <a:solidFill>
                  <a:prstClr val="black"/>
                </a:solidFill>
                <a:latin typeface="Century Schoolbook"/>
              </a:rPr>
              <a:t> </a:t>
            </a:r>
            <a:r>
              <a:rPr lang="en-IN" sz="2200" dirty="0" smtClean="0">
                <a:solidFill>
                  <a:srgbClr val="FF0000"/>
                </a:solidFill>
                <a:latin typeface="Century Schoolbook"/>
              </a:rPr>
              <a:t>Paracrine agents</a:t>
            </a:r>
            <a:r>
              <a:rPr lang="en-IN" sz="2200" dirty="0" smtClean="0">
                <a:solidFill>
                  <a:prstClr val="black"/>
                </a:solidFill>
                <a:latin typeface="Century Schoolbook"/>
              </a:rPr>
              <a:t>: </a:t>
            </a:r>
            <a:r>
              <a:rPr lang="en-IN" sz="2200" dirty="0" err="1" smtClean="0">
                <a:solidFill>
                  <a:prstClr val="black"/>
                </a:solidFill>
                <a:latin typeface="Century Schoolbook"/>
              </a:rPr>
              <a:t>bradykinin</a:t>
            </a:r>
            <a:endParaRPr lang="en-IN" sz="2200" dirty="0">
              <a:solidFill>
                <a:prstClr val="black"/>
              </a:solidFill>
              <a:latin typeface="Century Schoolbook"/>
            </a:endParaRPr>
          </a:p>
          <a:p>
            <a:pPr marL="0" indent="0" algn="l">
              <a:buNone/>
            </a:pPr>
            <a:endParaRPr lang="en-US" dirty="0" smtClean="0"/>
          </a:p>
          <a:p>
            <a:pPr marL="457200" indent="-457200"/>
            <a:r>
              <a:rPr lang="en-US" dirty="0" smtClean="0"/>
              <a:t>ALL of them will stimulate active chloride secretion from the crypt cells into the lumen and inhibit NACL absorption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Secretory diarrhea</a:t>
            </a:r>
            <a:endParaRPr lang="ar-E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736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19200" y="1676400"/>
            <a:ext cx="6134100" cy="43434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331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381000"/>
            <a:ext cx="9144000" cy="14620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ustralian Sunrise" pitchFamily="2" charset="0"/>
              </a:rPr>
              <a:t>Mechanisms of Diarrhea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3300"/>
              </a:buClr>
              <a:buFont typeface="Wingdings 2"/>
              <a:buNone/>
              <a:defRPr/>
            </a:pPr>
            <a:r>
              <a:rPr lang="en-US" b="1" dirty="0">
                <a:solidFill>
                  <a:srgbClr val="FF3300"/>
                </a:solidFill>
              </a:rPr>
              <a:t>Exudative Diarrhea: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3300"/>
              </a:buClr>
              <a:buFont typeface="Wingdings" pitchFamily="2" charset="2"/>
              <a:buNone/>
              <a:defRPr/>
            </a:pPr>
            <a:endParaRPr lang="en-US" dirty="0">
              <a:solidFill>
                <a:srgbClr val="FF3300"/>
              </a:solidFill>
              <a:latin typeface="+mj-lt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>
                <a:latin typeface="+mj-lt"/>
              </a:rPr>
              <a:t>		</a:t>
            </a:r>
            <a:r>
              <a:rPr lang="en-US" sz="2800" dirty="0" smtClean="0">
                <a:solidFill>
                  <a:schemeClr val="tx2"/>
                </a:solidFill>
                <a:latin typeface="+mj-lt"/>
              </a:rPr>
              <a:t>Pathophysiology:</a:t>
            </a:r>
            <a:endParaRPr lang="en-US" sz="2800" dirty="0">
              <a:solidFill>
                <a:schemeClr val="tx2"/>
              </a:solidFill>
              <a:latin typeface="+mj-lt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/>
              <a:t>			</a:t>
            </a:r>
            <a:r>
              <a:rPr lang="en-US" sz="2400" dirty="0"/>
              <a:t>Inflammation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/>
              <a:t>			Decreased colonic reabsorption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/>
              <a:t>			Increased motility     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dirty="0"/>
              <a:t>		</a:t>
            </a:r>
            <a:r>
              <a:rPr lang="en-US" sz="2800" dirty="0" smtClean="0">
                <a:solidFill>
                  <a:schemeClr val="tx2"/>
                </a:solidFill>
              </a:rPr>
              <a:t>Ex.:</a:t>
            </a:r>
            <a:endParaRPr lang="en-US" sz="2800" dirty="0">
              <a:solidFill>
                <a:schemeClr val="tx2"/>
              </a:solidFill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/>
              <a:t>			</a:t>
            </a:r>
            <a:r>
              <a:rPr lang="en-US" sz="2400" dirty="0"/>
              <a:t>Bacterial </a:t>
            </a:r>
            <a:r>
              <a:rPr lang="en-US" sz="2400" dirty="0" smtClean="0"/>
              <a:t>enteritis </a:t>
            </a:r>
            <a:r>
              <a:rPr lang="en-US" sz="2400" dirty="0" smtClean="0"/>
              <a:t> (</a:t>
            </a:r>
            <a:r>
              <a:rPr lang="en-US" sz="2400" dirty="0" err="1" smtClean="0"/>
              <a:t>shigella</a:t>
            </a:r>
            <a:r>
              <a:rPr lang="en-US" sz="2400" dirty="0" smtClean="0"/>
              <a:t>), Parasitic (Amebic)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dirty="0"/>
              <a:t>		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Features: </a:t>
            </a:r>
            <a:endParaRPr lang="en-US" sz="28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/>
              <a:t>			</a:t>
            </a:r>
            <a:r>
              <a:rPr lang="en-US" sz="2400" dirty="0"/>
              <a:t>Blood, mucus and WBCs in stool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984</Words>
  <Application>Microsoft Office PowerPoint</Application>
  <PresentationFormat>On-screen Show (4:3)</PresentationFormat>
  <Paragraphs>271</Paragraphs>
  <Slides>35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Acute gastroenteritis</vt:lpstr>
      <vt:lpstr>Acute gastroenteritis</vt:lpstr>
      <vt:lpstr>Epidemiology</vt:lpstr>
      <vt:lpstr>Risk factors</vt:lpstr>
      <vt:lpstr>Mechanisms of Diarrhea</vt:lpstr>
      <vt:lpstr>      Mechanisms of Diarrhea</vt:lpstr>
      <vt:lpstr>Secretory diarrhea</vt:lpstr>
      <vt:lpstr>Slide 8</vt:lpstr>
      <vt:lpstr>Mechanisms of Diarrhea</vt:lpstr>
      <vt:lpstr>Mechanisms of Diarrhea</vt:lpstr>
      <vt:lpstr>Causes </vt:lpstr>
      <vt:lpstr>Viral</vt:lpstr>
      <vt:lpstr>Rota</vt:lpstr>
      <vt:lpstr>Calicivirus</vt:lpstr>
      <vt:lpstr>Bacterial</vt:lpstr>
      <vt:lpstr>Campylobacter jejuni </vt:lpstr>
      <vt:lpstr>Salmonella</vt:lpstr>
      <vt:lpstr>Shigella</vt:lpstr>
      <vt:lpstr>E.Coli</vt:lpstr>
      <vt:lpstr>E.Coli</vt:lpstr>
      <vt:lpstr>Slide 21</vt:lpstr>
      <vt:lpstr>Vibrio Cholera</vt:lpstr>
      <vt:lpstr>Parasitic</vt:lpstr>
      <vt:lpstr>Entamoeba histolytica</vt:lpstr>
      <vt:lpstr>Cryptosporidium</vt:lpstr>
      <vt:lpstr>Complications</vt:lpstr>
      <vt:lpstr>History and physical </vt:lpstr>
      <vt:lpstr>Slide 28</vt:lpstr>
      <vt:lpstr>Stool examination</vt:lpstr>
      <vt:lpstr>Stool culture</vt:lpstr>
      <vt:lpstr>ORS</vt:lpstr>
      <vt:lpstr>Slide 32</vt:lpstr>
      <vt:lpstr>Slide 33</vt:lpstr>
      <vt:lpstr>Don’t </vt:lpstr>
      <vt:lpstr>Others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haitham dmour</dc:creator>
  <cp:lastModifiedBy>Windows User</cp:lastModifiedBy>
  <cp:revision>11</cp:revision>
  <dcterms:created xsi:type="dcterms:W3CDTF">2006-08-16T00:00:00Z</dcterms:created>
  <dcterms:modified xsi:type="dcterms:W3CDTF">2017-10-24T14:52:27Z</dcterms:modified>
</cp:coreProperties>
</file>