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81" r:id="rId17"/>
    <p:sldId id="283" r:id="rId18"/>
    <p:sldId id="301" r:id="rId19"/>
    <p:sldId id="285" r:id="rId20"/>
    <p:sldId id="287" r:id="rId21"/>
    <p:sldId id="302" r:id="rId22"/>
    <p:sldId id="290" r:id="rId23"/>
    <p:sldId id="303" r:id="rId24"/>
    <p:sldId id="292" r:id="rId25"/>
    <p:sldId id="304" r:id="rId26"/>
    <p:sldId id="294" r:id="rId27"/>
    <p:sldId id="305" r:id="rId28"/>
    <p:sldId id="295" r:id="rId29"/>
    <p:sldId id="296" r:id="rId30"/>
    <p:sldId id="297" r:id="rId31"/>
    <p:sldId id="298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  <a:srgbClr val="0033CC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14A5C2-BAFE-4BEF-B408-10C3FDBBBC54}" type="datetimeFigureOut">
              <a:rPr lang="ar-IQ" smtClean="0"/>
              <a:pPr/>
              <a:t>29/06/1441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C03706-9411-4591-909E-D666CA1D9EB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3706-9411-4591-909E-D666CA1D9EB9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99E86-C666-441E-92C9-AE33F5958035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3706-9411-4591-909E-D666CA1D9EB9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3706-9411-4591-909E-D666CA1D9EB9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8486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66FF33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GASTROINTESTINEAL  SYSTEM </a:t>
            </a: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0000FF"/>
                </a:solidFill>
                <a:latin typeface="Candara" pitchFamily="34" charset="0"/>
              </a:rPr>
              <a:t>THE STOMACH &amp; DUODENUM </a:t>
            </a:r>
          </a:p>
          <a:p>
            <a:pPr algn="ctr"/>
            <a:endParaRPr lang="en-US" sz="3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 smtClean="0">
                <a:solidFill>
                  <a:srgbClr val="00CC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endParaRPr lang="en-US" sz="3200" b="1" i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/>
            <a:endParaRPr lang="en-US" sz="3200" b="1" i="1" dirty="0" smtClean="0">
              <a:solidFill>
                <a:srgbClr val="0000FF"/>
              </a:solidFill>
              <a:latin typeface="Candara" pitchFamily="34" charset="0"/>
            </a:endParaRPr>
          </a:p>
          <a:p>
            <a:pPr algn="ctr"/>
            <a:endParaRPr lang="ar-IQ" sz="3200" b="1" i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5257800"/>
            <a:ext cx="4953000" cy="365125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Mon. 24  February 2020</a:t>
            </a:r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143000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Anteriorly</a:t>
            </a:r>
            <a:r>
              <a:rPr lang="en-US" sz="2400" dirty="0" smtClean="0">
                <a:solidFill>
                  <a:srgbClr val="00CC00"/>
                </a:solidFill>
                <a:latin typeface="Candara" pitchFamily="34" charset="0"/>
              </a:rPr>
              <a:t>:</a:t>
            </a:r>
            <a:r>
              <a:rPr lang="en-US" sz="2400" dirty="0" smtClean="0">
                <a:latin typeface="Candara" pitchFamily="34" charset="0"/>
              </a:rPr>
              <a:t> The </a:t>
            </a:r>
            <a:r>
              <a:rPr lang="en-US" sz="2400" b="1" dirty="0" smtClean="0">
                <a:latin typeface="Candara" pitchFamily="34" charset="0"/>
              </a:rPr>
              <a:t>anterior abdominal wal</a:t>
            </a:r>
            <a:r>
              <a:rPr lang="en-US" sz="2400" dirty="0" smtClean="0">
                <a:latin typeface="Candara" pitchFamily="34" charset="0"/>
              </a:rPr>
              <a:t>l, the </a:t>
            </a:r>
            <a:r>
              <a:rPr lang="en-US" sz="2400" b="1" dirty="0" smtClean="0">
                <a:latin typeface="Candara" pitchFamily="34" charset="0"/>
              </a:rPr>
              <a:t>left costal margin</a:t>
            </a:r>
            <a:r>
              <a:rPr lang="en-US" sz="2400" dirty="0" smtClean="0">
                <a:latin typeface="Candara" pitchFamily="34" charset="0"/>
              </a:rPr>
              <a:t>, </a:t>
            </a:r>
            <a:r>
              <a:rPr lang="en-US" sz="2400" b="1" dirty="0" smtClean="0">
                <a:latin typeface="Candara" pitchFamily="34" charset="0"/>
              </a:rPr>
              <a:t>the left pleura and lung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diaphragm</a:t>
            </a:r>
            <a:r>
              <a:rPr lang="en-US" sz="2400" dirty="0" smtClean="0">
                <a:latin typeface="Candara" pitchFamily="34" charset="0"/>
              </a:rPr>
              <a:t>, and the </a:t>
            </a:r>
            <a:r>
              <a:rPr lang="en-US" sz="2400" b="1" dirty="0" smtClean="0">
                <a:latin typeface="Candara" pitchFamily="34" charset="0"/>
              </a:rPr>
              <a:t>left lobe of the liver </a:t>
            </a:r>
          </a:p>
          <a:p>
            <a:pPr algn="l"/>
            <a:r>
              <a:rPr lang="en-US" sz="2400" dirty="0" smtClean="0">
                <a:latin typeface="Candara" pitchFamily="34" charset="0"/>
              </a:rPr>
              <a:t> 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6722" y="685800"/>
            <a:ext cx="1565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Relations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6556" t="27067" r="32617" b="23125"/>
          <a:stretch>
            <a:fillRect/>
          </a:stretch>
        </p:blipFill>
        <p:spPr bwMode="auto">
          <a:xfrm>
            <a:off x="5089848" y="76200"/>
            <a:ext cx="3901752" cy="2975103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990600" y="655320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10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76200" y="3723144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Posteriorly</a:t>
            </a:r>
            <a:r>
              <a:rPr lang="en-US" sz="2400" dirty="0" smtClean="0">
                <a:solidFill>
                  <a:srgbClr val="00CC00"/>
                </a:solidFill>
                <a:latin typeface="Candara" pitchFamily="34" charset="0"/>
              </a:rPr>
              <a:t>: </a:t>
            </a:r>
            <a:r>
              <a:rPr lang="en-US" sz="2400" b="1" dirty="0" smtClean="0">
                <a:latin typeface="Candara" pitchFamily="34" charset="0"/>
              </a:rPr>
              <a:t>The lesser sac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diaphragm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spleen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left suprarenal gland</a:t>
            </a:r>
            <a:r>
              <a:rPr lang="en-US" sz="2400" dirty="0" smtClean="0">
                <a:latin typeface="Candara" pitchFamily="34" charset="0"/>
              </a:rPr>
              <a:t>, the upper part of the </a:t>
            </a:r>
            <a:r>
              <a:rPr lang="en-US" sz="2400" b="1" dirty="0" smtClean="0">
                <a:latin typeface="Candara" pitchFamily="34" charset="0"/>
              </a:rPr>
              <a:t>left kidney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splenic artery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pancreas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transverse mesocolon</a:t>
            </a:r>
            <a:r>
              <a:rPr lang="en-US" sz="2400" dirty="0" smtClean="0">
                <a:latin typeface="Candara" pitchFamily="34" charset="0"/>
              </a:rPr>
              <a:t>, and the </a:t>
            </a:r>
            <a:r>
              <a:rPr lang="en-US" sz="2400" b="1" dirty="0" smtClean="0">
                <a:latin typeface="Candara" pitchFamily="34" charset="0"/>
              </a:rPr>
              <a:t>transverse colon</a:t>
            </a:r>
            <a:endParaRPr lang="ar-IQ" sz="2400" b="1" dirty="0">
              <a:latin typeface="Candara" pitchFamily="34" charset="0"/>
            </a:endParaRPr>
          </a:p>
        </p:txBody>
      </p:sp>
      <p:pic>
        <p:nvPicPr>
          <p:cNvPr id="19458" name="Picture 2" descr="http://www.instantanatomy.net/diagrams/AB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35451"/>
            <a:ext cx="3505200" cy="3470149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11" name="مستطيل 1"/>
          <p:cNvSpPr/>
          <p:nvPr/>
        </p:nvSpPr>
        <p:spPr>
          <a:xfrm>
            <a:off x="179512" y="107921"/>
            <a:ext cx="187220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Stomach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286000" y="76200"/>
            <a:ext cx="1981200" cy="830997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Blood Supply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Arteries</a:t>
            </a:r>
            <a:endParaRPr lang="en-US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838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ndara" pitchFamily="34" charset="0"/>
              </a:rPr>
              <a:t>The arteries are derived from the branches of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celiac artery </a:t>
            </a:r>
            <a:endParaRPr lang="ar-IQ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12192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left gastric artery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The right gastric artery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short gastric arteries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34688" r="22070" b="5312"/>
          <a:stretch>
            <a:fillRect/>
          </a:stretch>
        </p:blipFill>
        <p:spPr bwMode="auto">
          <a:xfrm>
            <a:off x="3567111" y="2366009"/>
            <a:ext cx="5424489" cy="4339591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00" y="3048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00CC00"/>
                </a:solidFill>
              </a:rPr>
              <a:t>Mon. 24  February 2020</a:t>
            </a:r>
            <a:endParaRPr lang="ar-SA" b="1" dirty="0">
              <a:solidFill>
                <a:srgbClr val="00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28600"/>
            <a:ext cx="4572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00CC00"/>
                </a:solidFill>
              </a:rPr>
              <a:pPr/>
              <a:t>11</a:t>
            </a:fld>
            <a:endParaRPr lang="ar-SA" b="1" dirty="0">
              <a:solidFill>
                <a:srgbClr val="00CC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867400" y="92075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CC00"/>
                </a:solidFill>
              </a:rPr>
              <a:t>Dr Aiman AL Maathidy</a:t>
            </a:r>
            <a:endParaRPr lang="ar-SA" b="1" dirty="0">
              <a:solidFill>
                <a:srgbClr val="00CC00"/>
              </a:solidFill>
            </a:endParaRPr>
          </a:p>
        </p:txBody>
      </p:sp>
      <p:sp>
        <p:nvSpPr>
          <p:cNvPr id="11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left gastroepiploic artery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right gastroepiploic artery</a:t>
            </a:r>
            <a:endParaRPr lang="ar-IQ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858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veins drain into </a:t>
            </a:r>
            <a:r>
              <a:rPr lang="en-US" sz="2400" b="1" u="sng" dirty="0" smtClean="0">
                <a:solidFill>
                  <a:srgbClr val="0033CC"/>
                </a:solidFill>
                <a:latin typeface="Candara" pitchFamily="34" charset="0"/>
              </a:rPr>
              <a:t>the portal circulation</a:t>
            </a:r>
            <a:r>
              <a:rPr lang="en-US" sz="2400" dirty="0" smtClean="0">
                <a:latin typeface="Candara" pitchFamily="34" charset="0"/>
              </a:rPr>
              <a:t>.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left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right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gastric veins </a:t>
            </a:r>
            <a:r>
              <a:rPr lang="en-US" sz="2400" dirty="0" smtClean="0">
                <a:latin typeface="Candara" pitchFamily="34" charset="0"/>
              </a:rPr>
              <a:t>drain directly into </a:t>
            </a:r>
            <a:r>
              <a:rPr lang="en-US" sz="2400" b="1" i="1" u="sng" dirty="0" smtClean="0">
                <a:solidFill>
                  <a:srgbClr val="0033CC"/>
                </a:solidFill>
                <a:latin typeface="Candara" pitchFamily="34" charset="0"/>
              </a:rPr>
              <a:t>the portal vein</a:t>
            </a:r>
            <a:r>
              <a:rPr lang="en-US" sz="2400" dirty="0" smtClean="0">
                <a:latin typeface="Candara" pitchFamily="34" charset="0"/>
              </a:rPr>
              <a:t>.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short gastric veins </a:t>
            </a:r>
            <a:r>
              <a:rPr lang="en-US" sz="2400" dirty="0" smtClean="0">
                <a:latin typeface="Candara" pitchFamily="34" charset="0"/>
              </a:rPr>
              <a:t>and 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left gastroepiploic veins </a:t>
            </a:r>
            <a:r>
              <a:rPr lang="en-US" sz="2400" dirty="0" smtClean="0">
                <a:latin typeface="Candara" pitchFamily="34" charset="0"/>
              </a:rPr>
              <a:t>join </a:t>
            </a:r>
            <a:r>
              <a:rPr lang="en-US" sz="2400" b="1" u="sng" dirty="0" smtClean="0">
                <a:solidFill>
                  <a:srgbClr val="0033CC"/>
                </a:solidFill>
                <a:latin typeface="Candara" pitchFamily="34" charset="0"/>
              </a:rPr>
              <a:t>the splenic vein</a:t>
            </a:r>
            <a:r>
              <a:rPr lang="en-US" sz="2400" dirty="0" smtClean="0">
                <a:latin typeface="Candara" pitchFamily="34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right gastroepiploic vein </a:t>
            </a:r>
            <a:r>
              <a:rPr lang="en-US" sz="2400" dirty="0" smtClean="0">
                <a:latin typeface="Candara" pitchFamily="34" charset="0"/>
              </a:rPr>
              <a:t>joins </a:t>
            </a:r>
            <a:r>
              <a:rPr lang="en-US" sz="2400" b="1" u="sng" dirty="0" smtClean="0">
                <a:solidFill>
                  <a:srgbClr val="0033CC"/>
                </a:solidFill>
                <a:latin typeface="Candara" pitchFamily="34" charset="0"/>
              </a:rPr>
              <a:t>the superior mesenteric vein.</a:t>
            </a:r>
            <a:endParaRPr lang="en-US" sz="2400" b="1" u="sng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6367" t="22155" r="25000" b="35312"/>
          <a:stretch>
            <a:fillRect/>
          </a:stretch>
        </p:blipFill>
        <p:spPr bwMode="auto">
          <a:xfrm>
            <a:off x="990600" y="2707143"/>
            <a:ext cx="7315200" cy="3998457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438400" y="162580"/>
            <a:ext cx="1143000" cy="523220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</a:rPr>
              <a:t>Veins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381000"/>
            <a:ext cx="3810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12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79512" y="107921"/>
            <a:ext cx="187220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Stomach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286000"/>
            <a:ext cx="312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dirty="0" smtClean="0">
                <a:latin typeface="Candara" pitchFamily="34" charset="0"/>
              </a:rPr>
              <a:t> All lymph from the stomach eventually passes to the </a:t>
            </a:r>
            <a:r>
              <a:rPr lang="en-US" sz="2400" b="1" i="1" dirty="0" smtClean="0">
                <a:solidFill>
                  <a:srgbClr val="00CC00"/>
                </a:solidFill>
                <a:latin typeface="Candara" pitchFamily="34" charset="0"/>
              </a:rPr>
              <a:t>celiac nodes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located around the root of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celiac artery </a:t>
            </a:r>
            <a:r>
              <a:rPr lang="en-US" sz="2400" dirty="0" smtClean="0">
                <a:latin typeface="Candara" pitchFamily="34" charset="0"/>
              </a:rPr>
              <a:t>on the posterior abdominal wall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57400" y="76200"/>
            <a:ext cx="2667000" cy="523220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CC00"/>
                </a:solidFill>
              </a:rPr>
              <a:t>Lymph Drainage</a:t>
            </a:r>
            <a:endParaRPr lang="en-US" sz="2800" b="1" dirty="0">
              <a:solidFill>
                <a:srgbClr val="00CC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5312" r="22070" b="23125"/>
          <a:stretch>
            <a:fillRect/>
          </a:stretch>
        </p:blipFill>
        <p:spPr bwMode="auto">
          <a:xfrm>
            <a:off x="2971800" y="1905000"/>
            <a:ext cx="5943600" cy="4086225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13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79512" y="107921"/>
            <a:ext cx="172548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Stomach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85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andara" pitchFamily="34" charset="0"/>
              </a:rPr>
              <a:t>The lymph vessels  follow 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arteries</a:t>
            </a:r>
            <a:r>
              <a:rPr lang="en-US" sz="2400" dirty="0" smtClean="0">
                <a:latin typeface="Candara" pitchFamily="34" charset="0"/>
              </a:rPr>
              <a:t> into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</a:t>
            </a:r>
            <a:r>
              <a:rPr lang="en-US" sz="2400" dirty="0" smtClean="0">
                <a:solidFill>
                  <a:srgbClr val="00CC00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left and right gastric nodes</a:t>
            </a:r>
            <a:r>
              <a:rPr lang="en-US" sz="2400" dirty="0" smtClean="0">
                <a:solidFill>
                  <a:srgbClr val="00CC00"/>
                </a:solidFill>
                <a:latin typeface="Candara" pitchFamily="34" charset="0"/>
              </a:rPr>
              <a:t>, </a:t>
            </a:r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left</a:t>
            </a:r>
            <a:r>
              <a:rPr lang="en-US" sz="2400" b="1" i="1" dirty="0" smtClean="0">
                <a:latin typeface="Candara" pitchFamily="34" charset="0"/>
              </a:rPr>
              <a:t> and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right gastroepiploic nodes</a:t>
            </a:r>
            <a:r>
              <a:rPr lang="en-US" sz="2400" dirty="0" smtClean="0">
                <a:latin typeface="Candara" pitchFamily="34" charset="0"/>
              </a:rPr>
              <a:t>, and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short gastric nodes</a:t>
            </a:r>
            <a:r>
              <a:rPr lang="en-US" sz="2400" dirty="0" smtClean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685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ndara" pitchFamily="34" charset="0"/>
              </a:rPr>
              <a:t>The nerve supply includes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sympathetic fibers </a:t>
            </a:r>
            <a:r>
              <a:rPr lang="en-US" sz="2400" dirty="0" smtClean="0">
                <a:latin typeface="Candara" pitchFamily="34" charset="0"/>
              </a:rPr>
              <a:t>derived 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celiac plexus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parasympathetic fibers </a:t>
            </a:r>
            <a:r>
              <a:rPr lang="en-US" sz="2400" dirty="0" smtClean="0">
                <a:latin typeface="Candara" pitchFamily="34" charset="0"/>
              </a:rPr>
              <a:t>from 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right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left vagus nerves </a:t>
            </a:r>
            <a:endParaRPr lang="ar-IQ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09800" y="152400"/>
            <a:ext cx="2057400" cy="46166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Nerve Supply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30000" r="22070" b="29687"/>
          <a:stretch>
            <a:fillRect/>
          </a:stretch>
        </p:blipFill>
        <p:spPr bwMode="auto">
          <a:xfrm>
            <a:off x="3200400" y="2133600"/>
            <a:ext cx="5715040" cy="3071834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0" y="1524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381000"/>
            <a:ext cx="3810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14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76200" y="1905000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anterior vagal trunk</a:t>
            </a:r>
            <a:r>
              <a:rPr lang="en-US" sz="2400" dirty="0" smtClean="0">
                <a:latin typeface="Candara" pitchFamily="34" charset="0"/>
              </a:rPr>
              <a:t>, which is formed mainly 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left vagus </a:t>
            </a:r>
            <a:r>
              <a:rPr lang="en-US" sz="2400" dirty="0" smtClean="0">
                <a:latin typeface="Candara" pitchFamily="34" charset="0"/>
              </a:rPr>
              <a:t>nerve, enters the abdomen on </a:t>
            </a:r>
            <a:r>
              <a:rPr lang="en-US" sz="2400" b="1" dirty="0" smtClean="0">
                <a:latin typeface="Candara" pitchFamily="34" charset="0"/>
              </a:rPr>
              <a:t>the anterior surface of the esophagus., </a:t>
            </a:r>
            <a:r>
              <a:rPr lang="en-US" sz="2400" dirty="0" smtClean="0">
                <a:latin typeface="Candara" pitchFamily="34" charset="0"/>
              </a:rPr>
              <a:t>then divides into branches that supply the anterior surface of the stomach.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10" name="مستطيل 5"/>
          <p:cNvSpPr/>
          <p:nvPr/>
        </p:nvSpPr>
        <p:spPr>
          <a:xfrm>
            <a:off x="76200" y="5950803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 large hepatic branch </a:t>
            </a:r>
            <a:r>
              <a:rPr lang="en-US" sz="2400" dirty="0" smtClean="0">
                <a:latin typeface="Candara" pitchFamily="34" charset="0"/>
              </a:rPr>
              <a:t>passes up to </a:t>
            </a:r>
            <a:r>
              <a:rPr lang="en-US" sz="2400" b="1" dirty="0" smtClean="0">
                <a:latin typeface="Candara" pitchFamily="34" charset="0"/>
              </a:rPr>
              <a:t>the liver</a:t>
            </a:r>
            <a:r>
              <a:rPr lang="en-US" sz="2400" dirty="0" smtClean="0">
                <a:latin typeface="Candara" pitchFamily="34" charset="0"/>
              </a:rPr>
              <a:t>, and from this a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pyloric branch </a:t>
            </a:r>
            <a:r>
              <a:rPr lang="en-US" sz="2400" dirty="0" smtClean="0">
                <a:latin typeface="Candara" pitchFamily="34" charset="0"/>
              </a:rPr>
              <a:t>passes down to the pylorus 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11" name="مستطيل 1"/>
          <p:cNvSpPr/>
          <p:nvPr/>
        </p:nvSpPr>
        <p:spPr>
          <a:xfrm>
            <a:off x="179512" y="107921"/>
            <a:ext cx="187220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Stomach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6858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Nerve Supply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1143000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posterior vagal trunk</a:t>
            </a:r>
            <a:r>
              <a:rPr lang="en-US" sz="2400" dirty="0" smtClean="0">
                <a:solidFill>
                  <a:srgbClr val="7030A0"/>
                </a:solidFill>
                <a:latin typeface="Candara" pitchFamily="34" charset="0"/>
              </a:rPr>
              <a:t>, </a:t>
            </a:r>
            <a:r>
              <a:rPr lang="en-US" sz="2400" dirty="0" smtClean="0">
                <a:latin typeface="Candara" pitchFamily="34" charset="0"/>
              </a:rPr>
              <a:t>which is formed mainly from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right vagus </a:t>
            </a:r>
            <a:r>
              <a:rPr lang="en-US" sz="2400" dirty="0" smtClean="0">
                <a:latin typeface="Candara" pitchFamily="34" charset="0"/>
              </a:rPr>
              <a:t>nerve, enters the abdomen on </a:t>
            </a:r>
            <a:r>
              <a:rPr lang="en-US" sz="2400" b="1" dirty="0" smtClean="0">
                <a:latin typeface="Candara" pitchFamily="34" charset="0"/>
              </a:rPr>
              <a:t>the posterior surface of the esophagus</a:t>
            </a:r>
            <a:r>
              <a:rPr lang="en-US" sz="2400" dirty="0" smtClean="0">
                <a:latin typeface="Candara" pitchFamily="34" charset="0"/>
              </a:rPr>
              <a:t>. </a:t>
            </a:r>
          </a:p>
          <a:p>
            <a:pPr algn="l">
              <a:buFont typeface="Wingdings" pitchFamily="2" charset="2"/>
              <a:buChar char="q"/>
            </a:pPr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dirty="0" smtClean="0">
                <a:latin typeface="Candara" pitchFamily="34" charset="0"/>
              </a:rPr>
              <a:t>The trunk supply mainly the posterior surface of the stomach. </a:t>
            </a:r>
          </a:p>
          <a:p>
            <a:pPr algn="l">
              <a:buFont typeface="Wingdings" pitchFamily="2" charset="2"/>
              <a:buChar char="q"/>
            </a:pPr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dirty="0" smtClean="0">
                <a:latin typeface="Candara" pitchFamily="34" charset="0"/>
              </a:rPr>
              <a:t>A large branch passes to the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celiac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and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superior mesenteric plexuses</a:t>
            </a:r>
            <a:endParaRPr lang="ar-IQ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079" t="30000" r="22070" b="29687"/>
          <a:stretch>
            <a:fillRect/>
          </a:stretch>
        </p:blipFill>
        <p:spPr bwMode="auto">
          <a:xfrm>
            <a:off x="4343400" y="838200"/>
            <a:ext cx="4630478" cy="5105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15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39469"/>
            <a:ext cx="32004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Small Intestine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57600" y="76200"/>
            <a:ext cx="1981200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" y="609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duodenum is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a C-shaped tube</a:t>
            </a:r>
            <a:r>
              <a:rPr lang="en-US" sz="2400" dirty="0" smtClean="0">
                <a:latin typeface="Candara" pitchFamily="34" charset="0"/>
              </a:rPr>
              <a:t>, about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10 in. (25 cm</a:t>
            </a:r>
            <a:r>
              <a:rPr lang="en-US" sz="2400" dirty="0" smtClean="0">
                <a:latin typeface="Candara" pitchFamily="34" charset="0"/>
              </a:rPr>
              <a:t>) long, which joins </a:t>
            </a: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stomach </a:t>
            </a:r>
            <a:r>
              <a:rPr lang="en-US" sz="2400" dirty="0" smtClean="0">
                <a:latin typeface="Candara" pitchFamily="34" charset="0"/>
              </a:rPr>
              <a:t>to </a:t>
            </a: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jejunum.</a:t>
            </a:r>
            <a:endParaRPr lang="en-US" sz="2400" dirty="0" smtClean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 It receives the openings of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bile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pancreatic ducts</a:t>
            </a:r>
            <a:r>
              <a:rPr lang="en-US" sz="2400" dirty="0" smtClean="0">
                <a:latin typeface="Candara" pitchFamily="34" charset="0"/>
              </a:rPr>
              <a:t>. </a:t>
            </a:r>
            <a:r>
              <a:rPr lang="en-US" sz="2400" b="1" dirty="0" smtClean="0">
                <a:latin typeface="Candara" pitchFamily="34" charset="0"/>
              </a:rPr>
              <a:t>The duodenum curves around the head of the pancreas 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6" name="مستطيل 1"/>
          <p:cNvSpPr/>
          <p:nvPr/>
        </p:nvSpPr>
        <p:spPr>
          <a:xfrm>
            <a:off x="228600" y="2286000"/>
            <a:ext cx="350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first inch (2.5 cm) </a:t>
            </a:r>
            <a:r>
              <a:rPr lang="en-US" sz="2400" dirty="0" smtClean="0">
                <a:latin typeface="Candara" pitchFamily="34" charset="0"/>
              </a:rPr>
              <a:t>of the duodenum resembles the stomach in that it is covered on its anterior and posterior surfaces with peritoneum and has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lesser omentum</a:t>
            </a:r>
            <a:r>
              <a:rPr lang="en-US" sz="2400" dirty="0" smtClean="0">
                <a:latin typeface="Candara" pitchFamily="34" charset="0"/>
              </a:rPr>
              <a:t> attached to its upper border and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greater omentum </a:t>
            </a:r>
            <a:r>
              <a:rPr lang="en-US" sz="2400" dirty="0" smtClean="0">
                <a:latin typeface="Candara" pitchFamily="34" charset="0"/>
              </a:rPr>
              <a:t>attached to its lower border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533400" y="64770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6781800" y="152400"/>
            <a:ext cx="1905000" cy="228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0400" y="6492875"/>
            <a:ext cx="4572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16</a:t>
            </a:fld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faculty.ucc.edu/biology-potter/overv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0"/>
            <a:ext cx="4343400" cy="4466148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00" y="6858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ndara" pitchFamily="34" charset="0"/>
              </a:rPr>
              <a:t>The remainder of the duodenum </a:t>
            </a:r>
            <a:r>
              <a:rPr lang="en-US" sz="2400" dirty="0" smtClean="0">
                <a:solidFill>
                  <a:srgbClr val="0033CC"/>
                </a:solidFill>
                <a:latin typeface="Candara" pitchFamily="34" charset="0"/>
              </a:rPr>
              <a:t>is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retroperitoneal</a:t>
            </a:r>
            <a:r>
              <a:rPr lang="en-US" sz="2400" dirty="0" smtClean="0">
                <a:latin typeface="Candara" pitchFamily="34" charset="0"/>
              </a:rPr>
              <a:t>, being only partially covered by peritoneum.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2360474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Parts of the Duodenum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/>
              <a:t>The duodenum is situated in </a:t>
            </a:r>
            <a:r>
              <a:rPr lang="en-US" sz="2400" b="1" dirty="0" smtClean="0">
                <a:solidFill>
                  <a:srgbClr val="00CC00"/>
                </a:solidFill>
              </a:rPr>
              <a:t>the epigastric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CC00"/>
                </a:solidFill>
              </a:rPr>
              <a:t>umbilical regions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smtClean="0"/>
              <a:t>and, for purposes of description, is divided </a:t>
            </a:r>
            <a:r>
              <a:rPr lang="en-US" sz="2400" b="1" dirty="0" smtClean="0"/>
              <a:t>into four parts:</a:t>
            </a:r>
            <a:endParaRPr lang="en-US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6556" t="27067" r="32617" b="23125"/>
          <a:stretch>
            <a:fillRect/>
          </a:stretch>
        </p:blipFill>
        <p:spPr bwMode="auto">
          <a:xfrm>
            <a:off x="3276600" y="1883092"/>
            <a:ext cx="5729294" cy="4368611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17</a:t>
            </a:fld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76200" y="63246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7526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143882" y="76200"/>
            <a:ext cx="2218318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Duodenum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مستطيل 2"/>
          <p:cNvSpPr/>
          <p:nvPr/>
        </p:nvSpPr>
        <p:spPr>
          <a:xfrm>
            <a:off x="0" y="6858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Candara" pitchFamily="34" charset="0"/>
              </a:rPr>
              <a:t>First Part of the Duodenum</a:t>
            </a:r>
          </a:p>
          <a:p>
            <a:pPr algn="l"/>
            <a:r>
              <a:rPr lang="en-US" sz="2400" dirty="0" smtClean="0">
                <a:latin typeface="Candara" pitchFamily="34" charset="0"/>
              </a:rPr>
              <a:t>begins at the </a:t>
            </a:r>
            <a:r>
              <a:rPr lang="en-US" sz="2400" b="1" dirty="0" smtClean="0">
                <a:latin typeface="Candara" pitchFamily="34" charset="0"/>
              </a:rPr>
              <a:t>pylorus</a:t>
            </a:r>
            <a:r>
              <a:rPr lang="en-US" sz="2400" dirty="0" smtClean="0">
                <a:latin typeface="Candara" pitchFamily="34" charset="0"/>
              </a:rPr>
              <a:t> and runs upward and backward on the </a:t>
            </a: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transpyloric plane </a:t>
            </a:r>
            <a:r>
              <a:rPr lang="en-US" sz="2400" dirty="0" smtClean="0">
                <a:latin typeface="Candara" pitchFamily="34" charset="0"/>
              </a:rPr>
              <a:t>at the level of the </a:t>
            </a:r>
            <a:r>
              <a:rPr lang="en-US" sz="2400" b="1" dirty="0" smtClean="0">
                <a:latin typeface="Candara" pitchFamily="34" charset="0"/>
              </a:rPr>
              <a:t>first lumbar vertebra.</a:t>
            </a:r>
          </a:p>
          <a:p>
            <a:pPr algn="l"/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relations</a:t>
            </a:r>
            <a:r>
              <a:rPr lang="en-US" sz="2400" dirty="0" smtClean="0">
                <a:latin typeface="Candara" pitchFamily="34" charset="0"/>
              </a:rPr>
              <a:t> of this part are as follows: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7" name="Picture 2" descr="https://s3.amazonaws.com/classconnection/156/flashcards/6058156/gif/part07_ch09_fig2-14D21249810493CAD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5999"/>
            <a:ext cx="5791200" cy="4415947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609600"/>
            <a:ext cx="541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  <a:latin typeface="Candara" pitchFamily="34" charset="0"/>
              </a:rPr>
              <a:t>: </a:t>
            </a:r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latin typeface="Candara" pitchFamily="34" charset="0"/>
              </a:rPr>
              <a:t>quadrate lobe </a:t>
            </a:r>
            <a:r>
              <a:rPr lang="en-US" sz="2400" dirty="0" smtClean="0">
                <a:latin typeface="Candara" pitchFamily="34" charset="0"/>
              </a:rPr>
              <a:t>of the liver and </a:t>
            </a:r>
            <a:r>
              <a:rPr lang="en-US" sz="2400" b="1" dirty="0" smtClean="0">
                <a:latin typeface="Candara" pitchFamily="34" charset="0"/>
              </a:rPr>
              <a:t>the gallbladder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Posteriorly: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latin typeface="Candara" pitchFamily="34" charset="0"/>
              </a:rPr>
              <a:t>The lesser sac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(first inch only), </a:t>
            </a:r>
            <a:r>
              <a:rPr lang="en-US" sz="2400" b="1" dirty="0" smtClean="0">
                <a:latin typeface="Candara" pitchFamily="34" charset="0"/>
              </a:rPr>
              <a:t>the gastroduodenal artery, </a:t>
            </a:r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latin typeface="Candara" pitchFamily="34" charset="0"/>
              </a:rPr>
              <a:t>bile duct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latin typeface="Candara" pitchFamily="34" charset="0"/>
              </a:rPr>
              <a:t>portal vein</a:t>
            </a:r>
            <a:r>
              <a:rPr lang="en-US" sz="2400" dirty="0" smtClean="0">
                <a:latin typeface="Candara" pitchFamily="34" charset="0"/>
              </a:rPr>
              <a:t>, and the </a:t>
            </a:r>
            <a:r>
              <a:rPr lang="en-US" sz="2400" b="1" dirty="0" smtClean="0">
                <a:latin typeface="Candara" pitchFamily="34" charset="0"/>
              </a:rPr>
              <a:t>inferior vena cava.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143882" y="76200"/>
            <a:ext cx="19897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2"/>
          <p:cNvSpPr/>
          <p:nvPr/>
        </p:nvSpPr>
        <p:spPr>
          <a:xfrm>
            <a:off x="76200" y="3940076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Superiorly: </a:t>
            </a:r>
            <a:r>
              <a:rPr lang="en-US" sz="2400" dirty="0" smtClean="0">
                <a:latin typeface="Candara" pitchFamily="34" charset="0"/>
              </a:rPr>
              <a:t>The entrance into the lesser sac </a:t>
            </a:r>
            <a:r>
              <a:rPr lang="en-US" sz="2400" b="1" dirty="0" smtClean="0">
                <a:latin typeface="Candara" pitchFamily="34" charset="0"/>
              </a:rPr>
              <a:t>(the epiploic foramen)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Inferiorly:</a:t>
            </a:r>
            <a:r>
              <a:rPr lang="en-US" sz="2400" dirty="0" smtClean="0">
                <a:latin typeface="Candara" pitchFamily="34" charset="0"/>
              </a:rPr>
              <a:t> The </a:t>
            </a:r>
            <a:r>
              <a:rPr lang="en-US" sz="2400" b="1" dirty="0" smtClean="0">
                <a:latin typeface="Candara" pitchFamily="34" charset="0"/>
              </a:rPr>
              <a:t>head of the pancreas.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81000" y="61722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19</a:t>
            </a:fld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12187" r="32031" b="25000"/>
          <a:stretch>
            <a:fillRect/>
          </a:stretch>
        </p:blipFill>
        <p:spPr bwMode="auto">
          <a:xfrm>
            <a:off x="5638800" y="115023"/>
            <a:ext cx="3276599" cy="2932977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pic>
        <p:nvPicPr>
          <p:cNvPr id="10242" name="Picture 2" descr="http://image.slidesharecdn.com/duodenum-140530115627-phpapp01/95/duodenum-7-638.jpg?cb=14438419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00400"/>
            <a:ext cx="4668720" cy="350520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4016" y="692696"/>
            <a:ext cx="823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stomach is the dilated portion of the alimentary canal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504" y="1143000"/>
            <a:ext cx="7588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It has a capacity of about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1500 mL</a:t>
            </a:r>
            <a:endParaRPr lang="ar-IQ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504" y="167640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It stores food &amp; mixes the food with gastric secretions, and it controls the rate of delivery of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</a:t>
            </a:r>
            <a:r>
              <a:rPr lang="en-US" sz="2400" b="1" dirty="0" err="1" smtClean="0">
                <a:solidFill>
                  <a:srgbClr val="00CC00"/>
                </a:solidFill>
                <a:latin typeface="Candara" pitchFamily="34" charset="0"/>
              </a:rPr>
              <a:t>chyme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to the small intestine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7" name="مستطيل 2"/>
          <p:cNvSpPr/>
          <p:nvPr/>
        </p:nvSpPr>
        <p:spPr>
          <a:xfrm>
            <a:off x="179512" y="2667000"/>
            <a:ext cx="280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stomach is situated in </a:t>
            </a:r>
            <a:r>
              <a:rPr lang="en-US" sz="2400" b="1" dirty="0" smtClean="0">
                <a:latin typeface="Candara" pitchFamily="34" charset="0"/>
              </a:rPr>
              <a:t>the upper part of the abdomen</a:t>
            </a:r>
            <a:r>
              <a:rPr lang="en-US" sz="2400" dirty="0" smtClean="0">
                <a:latin typeface="Candara" pitchFamily="34" charset="0"/>
              </a:rPr>
              <a:t>, extending from beneath the left costal margin region into </a:t>
            </a:r>
            <a:r>
              <a:rPr lang="en-US" sz="2400" b="1" dirty="0" smtClean="0">
                <a:solidFill>
                  <a:srgbClr val="0000FF"/>
                </a:solidFill>
                <a:latin typeface="Candara" pitchFamily="34" charset="0"/>
              </a:rPr>
              <a:t>the epigastric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Candara" pitchFamily="34" charset="0"/>
              </a:rPr>
              <a:t>umbilical regions</a:t>
            </a:r>
            <a:endParaRPr lang="ar-IQ" sz="24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6556" t="28713" r="32617" b="23125"/>
          <a:stretch>
            <a:fillRect/>
          </a:stretch>
        </p:blipFill>
        <p:spPr bwMode="auto">
          <a:xfrm>
            <a:off x="3131840" y="2509411"/>
            <a:ext cx="5691256" cy="4196189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315200" y="255563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98376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516216" y="39539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6858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Candara" pitchFamily="34" charset="0"/>
              </a:rPr>
              <a:t>Second Part of the Duodenum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Runs vertically downward in front of the hilum of the </a:t>
            </a: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right kidney </a:t>
            </a:r>
            <a:r>
              <a:rPr lang="en-US" sz="2400" dirty="0" smtClean="0">
                <a:latin typeface="Candara" pitchFamily="34" charset="0"/>
              </a:rPr>
              <a:t>on the right side of the </a:t>
            </a: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second and third lumbar vertebrae</a:t>
            </a:r>
            <a:r>
              <a:rPr lang="en-US" sz="2400" dirty="0" smtClean="0">
                <a:solidFill>
                  <a:srgbClr val="7030A0"/>
                </a:solidFill>
                <a:latin typeface="Candara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18750" r="55375" b="55937"/>
          <a:stretch>
            <a:fillRect/>
          </a:stretch>
        </p:blipFill>
        <p:spPr bwMode="auto">
          <a:xfrm>
            <a:off x="2433226" y="1905000"/>
            <a:ext cx="5186774" cy="4802572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143882" y="76200"/>
            <a:ext cx="2218318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Duodenum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228600" y="58674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0198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20</a:t>
            </a:fld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5"/>
          <p:cNvSpPr/>
          <p:nvPr/>
        </p:nvSpPr>
        <p:spPr>
          <a:xfrm>
            <a:off x="76200" y="838200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About halfway down its medial border,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bile duct </a:t>
            </a:r>
            <a:r>
              <a:rPr lang="en-US" sz="2400" dirty="0" smtClean="0">
                <a:latin typeface="Candara" pitchFamily="34" charset="0"/>
              </a:rPr>
              <a:t>and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main pancreatic duct</a:t>
            </a:r>
            <a:r>
              <a:rPr lang="en-US" sz="2400" dirty="0" smtClean="0">
                <a:solidFill>
                  <a:srgbClr val="00CC00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pierce the duodenal wall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76200" y="25908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They unite to form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the ampulla </a:t>
            </a:r>
            <a:r>
              <a:rPr lang="en-US" sz="2400" dirty="0" smtClean="0">
                <a:latin typeface="Candara" pitchFamily="34" charset="0"/>
              </a:rPr>
              <a:t>that opens on the summit of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major duodenal papilla. 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accessory pancreatic duct</a:t>
            </a:r>
            <a:r>
              <a:rPr lang="en-US" sz="2400" dirty="0" smtClean="0">
                <a:latin typeface="Candara" pitchFamily="34" charset="0"/>
              </a:rPr>
              <a:t>, if present, opens into the duodenum a little higher up on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minor duodenal papilla</a:t>
            </a:r>
            <a:r>
              <a:rPr lang="en-US" sz="2400" dirty="0" smtClean="0">
                <a:latin typeface="Candara" pitchFamily="34" charset="0"/>
              </a:rPr>
              <a:t>.</a:t>
            </a:r>
            <a:endParaRPr lang="ar-IQ" sz="2400" dirty="0"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40312" r="33789" b="16562"/>
          <a:stretch>
            <a:fillRect/>
          </a:stretch>
        </p:blipFill>
        <p:spPr bwMode="auto">
          <a:xfrm>
            <a:off x="4585175" y="1712512"/>
            <a:ext cx="4425506" cy="3392888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8" name="مستطيل 1"/>
          <p:cNvSpPr/>
          <p:nvPr/>
        </p:nvSpPr>
        <p:spPr>
          <a:xfrm>
            <a:off x="143882" y="152400"/>
            <a:ext cx="2218318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Duodenum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762000"/>
            <a:ext cx="8805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relations 2</a:t>
            </a:r>
            <a:r>
              <a:rPr lang="en-US" sz="2400" b="1" baseline="30000" dirty="0" smtClean="0">
                <a:solidFill>
                  <a:srgbClr val="FF0000"/>
                </a:solidFill>
                <a:latin typeface="Candara" pitchFamily="34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part </a:t>
            </a:r>
            <a:r>
              <a:rPr lang="en-US" sz="2400" dirty="0" smtClean="0">
                <a:latin typeface="Candara" pitchFamily="34" charset="0"/>
              </a:rPr>
              <a:t>are as follows: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Anteriorly:</a:t>
            </a:r>
            <a:r>
              <a:rPr lang="en-US" sz="2400" dirty="0" smtClean="0">
                <a:latin typeface="Candara" pitchFamily="34" charset="0"/>
              </a:rPr>
              <a:t> The </a:t>
            </a:r>
            <a:r>
              <a:rPr lang="en-US" sz="2400" b="1" dirty="0" smtClean="0">
                <a:latin typeface="Candara" pitchFamily="34" charset="0"/>
              </a:rPr>
              <a:t>fundus of the gallbladder</a:t>
            </a:r>
            <a:r>
              <a:rPr lang="en-US" sz="2400" dirty="0" smtClean="0">
                <a:latin typeface="Candara" pitchFamily="34" charset="0"/>
              </a:rPr>
              <a:t> and </a:t>
            </a:r>
            <a:r>
              <a:rPr lang="en-US" sz="2400" b="1" dirty="0" smtClean="0">
                <a:latin typeface="Candara" pitchFamily="34" charset="0"/>
              </a:rPr>
              <a:t>the right lobe of the liver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transverse colon</a:t>
            </a:r>
            <a:r>
              <a:rPr lang="en-US" sz="2400" dirty="0" smtClean="0">
                <a:latin typeface="Candara" pitchFamily="34" charset="0"/>
              </a:rPr>
              <a:t>, and the </a:t>
            </a:r>
            <a:r>
              <a:rPr lang="en-US" sz="2400" b="1" dirty="0" smtClean="0">
                <a:latin typeface="Candara" pitchFamily="34" charset="0"/>
              </a:rPr>
              <a:t>coils of the small intestine</a:t>
            </a:r>
            <a:endParaRPr lang="en-US" sz="2400" dirty="0" smtClean="0">
              <a:latin typeface="Candar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Posteriorly:</a:t>
            </a:r>
            <a:r>
              <a:rPr lang="en-US" sz="2400" dirty="0" smtClean="0">
                <a:latin typeface="Candara" pitchFamily="34" charset="0"/>
              </a:rPr>
              <a:t> The </a:t>
            </a:r>
            <a:r>
              <a:rPr lang="en-US" sz="2400" b="1" dirty="0" smtClean="0">
                <a:latin typeface="Candara" pitchFamily="34" charset="0"/>
              </a:rPr>
              <a:t>hilum of the right kidney</a:t>
            </a:r>
            <a:r>
              <a:rPr lang="en-US" sz="2400" dirty="0" smtClean="0">
                <a:latin typeface="Candara" pitchFamily="34" charset="0"/>
              </a:rPr>
              <a:t> and the </a:t>
            </a:r>
            <a:r>
              <a:rPr lang="en-US" sz="2400" b="1" dirty="0" smtClean="0">
                <a:latin typeface="Candara" pitchFamily="34" charset="0"/>
              </a:rPr>
              <a:t>right ureter</a:t>
            </a:r>
            <a:r>
              <a:rPr lang="en-US" sz="2400" dirty="0" smtClean="0">
                <a:latin typeface="Candara" pitchFamily="34" charset="0"/>
              </a:rPr>
              <a:t>.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641" t="32812" r="21484" b="18437"/>
          <a:stretch>
            <a:fillRect/>
          </a:stretch>
        </p:blipFill>
        <p:spPr bwMode="auto">
          <a:xfrm>
            <a:off x="2228558" y="2438400"/>
            <a:ext cx="6077242" cy="41148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6" name="مستطيل 1"/>
          <p:cNvSpPr/>
          <p:nvPr/>
        </p:nvSpPr>
        <p:spPr>
          <a:xfrm>
            <a:off x="143882" y="152400"/>
            <a:ext cx="2218318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Duodenum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457200" y="61722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" y="6492875"/>
            <a:ext cx="3810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22</a:t>
            </a:fld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81800" y="1524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381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76200" y="9906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Laterally:</a:t>
            </a:r>
            <a:r>
              <a:rPr lang="en-US" sz="2400" dirty="0" smtClean="0">
                <a:latin typeface="Candara" pitchFamily="34" charset="0"/>
              </a:rPr>
              <a:t> The </a:t>
            </a:r>
            <a:r>
              <a:rPr lang="en-US" sz="2400" b="1" dirty="0" smtClean="0">
                <a:latin typeface="Candara" pitchFamily="34" charset="0"/>
              </a:rPr>
              <a:t>ascending colon,</a:t>
            </a:r>
            <a:r>
              <a:rPr lang="en-US" sz="2400" dirty="0" smtClean="0">
                <a:latin typeface="Candara" pitchFamily="34" charset="0"/>
              </a:rPr>
              <a:t> the </a:t>
            </a:r>
            <a:r>
              <a:rPr lang="en-US" sz="2400" b="1" dirty="0" smtClean="0">
                <a:latin typeface="Candara" pitchFamily="34" charset="0"/>
              </a:rPr>
              <a:t>right colic flexure</a:t>
            </a:r>
            <a:r>
              <a:rPr lang="en-US" sz="2400" dirty="0" smtClean="0">
                <a:latin typeface="Candara" pitchFamily="34" charset="0"/>
              </a:rPr>
              <a:t>, and the </a:t>
            </a:r>
            <a:r>
              <a:rPr lang="en-US" sz="2400" b="1" dirty="0" smtClean="0">
                <a:latin typeface="Candara" pitchFamily="34" charset="0"/>
              </a:rPr>
              <a:t>right lobe of the liver.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Medially:</a:t>
            </a:r>
            <a:r>
              <a:rPr lang="en-US" sz="2400" dirty="0" smtClean="0">
                <a:latin typeface="Candara" pitchFamily="34" charset="0"/>
              </a:rPr>
              <a:t> The </a:t>
            </a:r>
            <a:r>
              <a:rPr lang="en-US" sz="2400" b="1" dirty="0" smtClean="0">
                <a:latin typeface="Candara" pitchFamily="34" charset="0"/>
              </a:rPr>
              <a:t>head of the pancreas</a:t>
            </a:r>
            <a:r>
              <a:rPr lang="en-US" sz="2400" dirty="0" smtClean="0">
                <a:latin typeface="Candara" pitchFamily="34" charset="0"/>
              </a:rPr>
              <a:t>, the </a:t>
            </a:r>
            <a:r>
              <a:rPr lang="en-US" sz="2400" b="1" dirty="0" smtClean="0">
                <a:latin typeface="Candara" pitchFamily="34" charset="0"/>
              </a:rPr>
              <a:t>bile duct</a:t>
            </a:r>
            <a:r>
              <a:rPr lang="en-US" sz="2400" dirty="0" smtClean="0">
                <a:latin typeface="Candara" pitchFamily="34" charset="0"/>
              </a:rPr>
              <a:t>, and </a:t>
            </a:r>
            <a:r>
              <a:rPr lang="en-US" sz="2400" b="1" dirty="0" smtClean="0">
                <a:latin typeface="Candara" pitchFamily="34" charset="0"/>
              </a:rPr>
              <a:t>the main pancreatic duct</a:t>
            </a:r>
            <a:r>
              <a:rPr lang="en-US" sz="2400" dirty="0" smtClean="0">
                <a:latin typeface="Candara" pitchFamily="34" charset="0"/>
              </a:rPr>
              <a:t>.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6" name="Picture 2" descr="http://image.slidesharecdn.com/duodenum-140530115627-phpapp01/95/duodenum-12-638.jpg?cb=1443841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7529" y="2266532"/>
            <a:ext cx="6014071" cy="451526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" y="6096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relations 2</a:t>
            </a:r>
            <a:r>
              <a:rPr lang="en-US" sz="2400" b="1" baseline="30000" dirty="0" smtClean="0">
                <a:solidFill>
                  <a:srgbClr val="FF0000"/>
                </a:solidFill>
                <a:latin typeface="Candara" pitchFamily="34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 part </a:t>
            </a:r>
            <a:r>
              <a:rPr lang="en-US" sz="2400" dirty="0" smtClean="0">
                <a:latin typeface="Candara" pitchFamily="34" charset="0"/>
              </a:rPr>
              <a:t>are as follows:</a:t>
            </a:r>
          </a:p>
        </p:txBody>
      </p:sp>
      <p:sp>
        <p:nvSpPr>
          <p:cNvPr id="8" name="مستطيل 1"/>
          <p:cNvSpPr/>
          <p:nvPr/>
        </p:nvSpPr>
        <p:spPr>
          <a:xfrm>
            <a:off x="143882" y="76200"/>
            <a:ext cx="2218318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Duodenum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628471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Candara" pitchFamily="34" charset="0"/>
              </a:rPr>
              <a:t>Third Part of the Duodenum</a:t>
            </a:r>
          </a:p>
          <a:p>
            <a:pPr algn="l"/>
            <a:r>
              <a:rPr lang="en-US" sz="2400" dirty="0" smtClean="0">
                <a:latin typeface="Candara" pitchFamily="34" charset="0"/>
              </a:rPr>
              <a:t>Passing in front of the vertebral column and following the lower margin of the head of the pancreas 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641" t="32812" r="21484" b="18437"/>
          <a:stretch>
            <a:fillRect/>
          </a:stretch>
        </p:blipFill>
        <p:spPr bwMode="auto">
          <a:xfrm>
            <a:off x="2895600" y="1819274"/>
            <a:ext cx="5978767" cy="4048126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143882" y="152400"/>
            <a:ext cx="19135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76200" y="2046744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The relations :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Anteriorly</a:t>
            </a:r>
            <a:r>
              <a:rPr lang="en-US" sz="2400" dirty="0" smtClean="0"/>
              <a:t>: The </a:t>
            </a:r>
            <a:r>
              <a:rPr lang="en-US" sz="2400" b="1" dirty="0" smtClean="0">
                <a:solidFill>
                  <a:srgbClr val="0033CC"/>
                </a:solidFill>
              </a:rPr>
              <a:t>root of the mesentery of the small intestine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the superior mesenteric vessels </a:t>
            </a:r>
            <a:r>
              <a:rPr lang="en-US" sz="2400" b="1" dirty="0" smtClean="0"/>
              <a:t>(contained within it)</a:t>
            </a:r>
            <a:r>
              <a:rPr lang="en-US" sz="2400" dirty="0" smtClean="0"/>
              <a:t>, and </a:t>
            </a:r>
            <a:r>
              <a:rPr lang="en-US" sz="2400" b="1" dirty="0" smtClean="0">
                <a:solidFill>
                  <a:srgbClr val="0033CC"/>
                </a:solidFill>
              </a:rPr>
              <a:t>coils of jejunum.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3810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24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8746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Posteriorly:</a:t>
            </a:r>
            <a:r>
              <a:rPr lang="en-US" sz="2400" dirty="0" smtClean="0"/>
              <a:t> The </a:t>
            </a:r>
            <a:r>
              <a:rPr lang="en-US" sz="2400" b="1" dirty="0" smtClean="0"/>
              <a:t>right ureter</a:t>
            </a:r>
            <a:r>
              <a:rPr lang="en-US" sz="2400" dirty="0" smtClean="0"/>
              <a:t>, the </a:t>
            </a:r>
            <a:r>
              <a:rPr lang="en-US" sz="2400" b="1" dirty="0" smtClean="0"/>
              <a:t>right psoas </a:t>
            </a:r>
            <a:r>
              <a:rPr lang="en-US" sz="2400" dirty="0" smtClean="0"/>
              <a:t>muscle, </a:t>
            </a:r>
            <a:r>
              <a:rPr lang="en-US" sz="2400" b="1" dirty="0" smtClean="0"/>
              <a:t>the inferior vena cava</a:t>
            </a:r>
            <a:r>
              <a:rPr lang="en-US" sz="2400" dirty="0" smtClean="0"/>
              <a:t>, and </a:t>
            </a:r>
            <a:r>
              <a:rPr lang="en-US" sz="2400" b="1" dirty="0" smtClean="0"/>
              <a:t>the aorta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25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653" t="19792" r="22108" b="18750"/>
          <a:stretch>
            <a:fillRect/>
          </a:stretch>
        </p:blipFill>
        <p:spPr bwMode="auto">
          <a:xfrm>
            <a:off x="3276600" y="1368189"/>
            <a:ext cx="5715000" cy="5032611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" y="2590800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Superiorly:</a:t>
            </a:r>
            <a:r>
              <a:rPr lang="en-US" sz="2400" dirty="0" smtClean="0"/>
              <a:t> The </a:t>
            </a:r>
            <a:r>
              <a:rPr lang="en-US" sz="2400" b="1" dirty="0" smtClean="0"/>
              <a:t>head of the pancreas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Inferiorly:</a:t>
            </a:r>
            <a:r>
              <a:rPr lang="en-US" sz="2400" dirty="0" smtClean="0"/>
              <a:t> </a:t>
            </a:r>
            <a:r>
              <a:rPr lang="en-US" sz="2400" b="1" dirty="0" smtClean="0"/>
              <a:t>Coils of jejunum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0" y="757535"/>
            <a:ext cx="415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Candara" pitchFamily="34" charset="0"/>
              </a:rPr>
              <a:t>Third Part of the Duodenum</a:t>
            </a:r>
          </a:p>
        </p:txBody>
      </p:sp>
      <p:sp>
        <p:nvSpPr>
          <p:cNvPr id="10" name="مستطيل 1"/>
          <p:cNvSpPr/>
          <p:nvPr/>
        </p:nvSpPr>
        <p:spPr>
          <a:xfrm>
            <a:off x="143882" y="152400"/>
            <a:ext cx="19135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762000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Candara" pitchFamily="34" charset="0"/>
              </a:rPr>
              <a:t>Fourth Part of the Duodenum</a:t>
            </a:r>
          </a:p>
          <a:p>
            <a:pPr algn="l"/>
            <a:r>
              <a:rPr lang="en-US" sz="2400" dirty="0" smtClean="0">
                <a:latin typeface="Candara" pitchFamily="34" charset="0"/>
              </a:rPr>
              <a:t> runs upward and to the left to the </a:t>
            </a:r>
            <a:r>
              <a:rPr lang="en-US" sz="2400" b="1" dirty="0" smtClean="0">
                <a:latin typeface="Candara" pitchFamily="34" charset="0"/>
              </a:rPr>
              <a:t>duodenojejunal flexure</a:t>
            </a:r>
            <a:r>
              <a:rPr lang="en-US" sz="2400" dirty="0" smtClean="0">
                <a:latin typeface="Candara" pitchFamily="34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641" t="32812" r="21484" b="18437"/>
          <a:stretch>
            <a:fillRect/>
          </a:stretch>
        </p:blipFill>
        <p:spPr bwMode="auto">
          <a:xfrm>
            <a:off x="3730863" y="209550"/>
            <a:ext cx="5304693" cy="344805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مستطيل 1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6384925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5690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26</a:t>
            </a:fld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web.uni-plovdiv.bg/stu1104541018/docs/res/skandalakis'%20surgical%20anatomy%20-%202004/Chapter%2016_%20Small%20Intestine_fichiers/loadBinary(1).jpg"/>
          <p:cNvPicPr>
            <a:picLocks noChangeAspect="1" noChangeArrowheads="1"/>
          </p:cNvPicPr>
          <p:nvPr/>
        </p:nvPicPr>
        <p:blipFill>
          <a:blip r:embed="rId3" cstate="print"/>
          <a:srcRect l="51106" b="53420"/>
          <a:stretch>
            <a:fillRect/>
          </a:stretch>
        </p:blipFill>
        <p:spPr bwMode="auto">
          <a:xfrm>
            <a:off x="685800" y="2667000"/>
            <a:ext cx="2810074" cy="4038600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038600" y="4114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The flexure is held in position by a peritoneal fold, </a:t>
            </a:r>
            <a:r>
              <a:rPr lang="en-US" sz="2400" b="1" dirty="0" smtClean="0">
                <a:solidFill>
                  <a:srgbClr val="33CC33"/>
                </a:solidFill>
                <a:latin typeface="Candara" pitchFamily="34" charset="0"/>
              </a:rPr>
              <a:t>the ligament of Treitz</a:t>
            </a:r>
            <a:r>
              <a:rPr lang="en-US" sz="2400" dirty="0" smtClean="0">
                <a:latin typeface="Candara" pitchFamily="34" charset="0"/>
              </a:rPr>
              <a:t>, which is attached to </a:t>
            </a:r>
            <a:r>
              <a:rPr lang="en-US" sz="2400" b="1" dirty="0" smtClean="0">
                <a:latin typeface="Candara" pitchFamily="34" charset="0"/>
              </a:rPr>
              <a:t>the right crus of the diaphragm.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1524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066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The relations are as follows: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Anteriorly:</a:t>
            </a:r>
            <a:r>
              <a:rPr lang="en-US" sz="2400" dirty="0" smtClean="0">
                <a:latin typeface="Candara" pitchFamily="34" charset="0"/>
              </a:rPr>
              <a:t> The beginning of the </a:t>
            </a:r>
            <a:r>
              <a:rPr lang="en-US" sz="2400" b="1" dirty="0" smtClean="0">
                <a:latin typeface="Candara" pitchFamily="34" charset="0"/>
              </a:rPr>
              <a:t>root of the mesentery and coils of jejunum</a:t>
            </a:r>
            <a:endParaRPr lang="en-US" sz="2400" dirty="0" smtClean="0">
              <a:latin typeface="Candara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Posteriorly:</a:t>
            </a:r>
            <a:r>
              <a:rPr lang="en-US" sz="2400" dirty="0" smtClean="0">
                <a:latin typeface="Candara" pitchFamily="34" charset="0"/>
              </a:rPr>
              <a:t> The left margin of </a:t>
            </a:r>
            <a:r>
              <a:rPr lang="en-US" sz="2400" b="1" dirty="0" smtClean="0">
                <a:latin typeface="Candara" pitchFamily="34" charset="0"/>
              </a:rPr>
              <a:t>the aorta </a:t>
            </a:r>
            <a:r>
              <a:rPr lang="en-US" sz="2400" dirty="0" smtClean="0">
                <a:latin typeface="Candara" pitchFamily="34" charset="0"/>
              </a:rPr>
              <a:t>and the medial border of the </a:t>
            </a:r>
            <a:r>
              <a:rPr lang="en-US" sz="2400" b="1" dirty="0" smtClean="0">
                <a:latin typeface="Candara" pitchFamily="34" charset="0"/>
              </a:rPr>
              <a:t>left psoas muscle 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6" name="مستطيل 1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685800"/>
            <a:ext cx="434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  <a:latin typeface="Candara" pitchFamily="34" charset="0"/>
              </a:rPr>
              <a:t>Fourth Part of the Duodenum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5000" r="22070" b="31562"/>
          <a:stretch>
            <a:fillRect/>
          </a:stretch>
        </p:blipFill>
        <p:spPr bwMode="auto">
          <a:xfrm>
            <a:off x="3276600" y="2787016"/>
            <a:ext cx="5506449" cy="3923344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6200" y="1295400"/>
            <a:ext cx="373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mucous membrane of the duodenum </a:t>
            </a:r>
            <a:r>
              <a:rPr lang="en-US" sz="2400" b="1" dirty="0" smtClean="0">
                <a:latin typeface="Candara" pitchFamily="34" charset="0"/>
              </a:rPr>
              <a:t>is thick</a:t>
            </a:r>
            <a:r>
              <a:rPr lang="en-US" sz="2400" dirty="0" smtClean="0">
                <a:latin typeface="Candara" pitchFamily="34" charset="0"/>
              </a:rPr>
              <a:t>. In the first part of the duodenum it is </a:t>
            </a:r>
            <a:r>
              <a:rPr lang="en-US" sz="2400" b="1" dirty="0" smtClean="0">
                <a:latin typeface="Candara" pitchFamily="34" charset="0"/>
              </a:rPr>
              <a:t>smooth</a:t>
            </a:r>
            <a:r>
              <a:rPr lang="en-US" sz="2400" dirty="0" smtClean="0">
                <a:latin typeface="Candara" pitchFamily="34" charset="0"/>
              </a:rPr>
              <a:t>. 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In the remainder of the duodenum it is thrown into </a:t>
            </a:r>
            <a:r>
              <a:rPr lang="en-US" sz="2400" b="1" dirty="0" smtClean="0">
                <a:latin typeface="Candara" pitchFamily="34" charset="0"/>
              </a:rPr>
              <a:t>numerous circular folds</a:t>
            </a:r>
            <a:r>
              <a:rPr lang="en-US" sz="2400" dirty="0" smtClean="0">
                <a:latin typeface="Candara" pitchFamily="34" charset="0"/>
              </a:rPr>
              <a:t> called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plicae </a:t>
            </a:r>
            <a:r>
              <a:rPr lang="en-US" sz="2400" b="1" dirty="0" err="1" smtClean="0">
                <a:solidFill>
                  <a:srgbClr val="0033CC"/>
                </a:solidFill>
                <a:latin typeface="Candara" pitchFamily="34" charset="0"/>
              </a:rPr>
              <a:t>circulares</a:t>
            </a:r>
            <a:r>
              <a:rPr lang="en-US" sz="2400" dirty="0" smtClean="0">
                <a:latin typeface="Candara" pitchFamily="34" charset="0"/>
              </a:rPr>
              <a:t>. 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40312" r="33789" b="16562"/>
          <a:stretch>
            <a:fillRect/>
          </a:stretch>
        </p:blipFill>
        <p:spPr bwMode="auto">
          <a:xfrm>
            <a:off x="3823297" y="1524000"/>
            <a:ext cx="5168303" cy="4572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6" name="مستطيل 1"/>
          <p:cNvSpPr/>
          <p:nvPr/>
        </p:nvSpPr>
        <p:spPr>
          <a:xfrm>
            <a:off x="143882" y="152400"/>
            <a:ext cx="22183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625" y="772180"/>
            <a:ext cx="6528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Mucous Membrane and Duodenal Papillae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28</a:t>
            </a:fld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3581400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accessory pancreatic duct</a:t>
            </a:r>
            <a:r>
              <a:rPr lang="en-US" sz="2400" b="1" dirty="0" smtClean="0">
                <a:latin typeface="Candara" pitchFamily="34" charset="0"/>
              </a:rPr>
              <a:t>,</a:t>
            </a:r>
            <a:r>
              <a:rPr lang="en-US" sz="2400" dirty="0" smtClean="0">
                <a:latin typeface="Candara" pitchFamily="34" charset="0"/>
              </a:rPr>
              <a:t> if present, opens into the duodenum on a smaller papilla about 0.75 in. (</a:t>
            </a:r>
            <a:r>
              <a:rPr lang="en-US" sz="2400" b="1" dirty="0" smtClean="0">
                <a:latin typeface="Candara" pitchFamily="34" charset="0"/>
              </a:rPr>
              <a:t>1.9 cm)</a:t>
            </a:r>
            <a:r>
              <a:rPr lang="en-US" sz="2400" dirty="0" smtClean="0">
                <a:latin typeface="Candara" pitchFamily="34" charset="0"/>
              </a:rPr>
              <a:t> above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major duodenal papilla </a:t>
            </a:r>
            <a:r>
              <a:rPr lang="en-US" sz="2400" dirty="0" smtClean="0">
                <a:latin typeface="Candara" pitchFamily="34" charset="0"/>
              </a:rPr>
              <a:t>called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minor duodenal papilla</a:t>
            </a:r>
            <a:r>
              <a:rPr lang="en-US" sz="2400" b="1" dirty="0" smtClean="0">
                <a:latin typeface="Candara" pitchFamily="34" charset="0"/>
              </a:rPr>
              <a:t>. </a:t>
            </a:r>
            <a:endParaRPr lang="ar-IQ" sz="2400" b="1" dirty="0"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40312" r="33789" b="16562"/>
          <a:stretch>
            <a:fillRect/>
          </a:stretch>
        </p:blipFill>
        <p:spPr bwMode="auto">
          <a:xfrm>
            <a:off x="4837081" y="152400"/>
            <a:ext cx="4078319" cy="3607775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143882" y="152400"/>
            <a:ext cx="2218318" cy="58477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Duodenum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858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At the site where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bile duct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main pancreatic duct </a:t>
            </a:r>
            <a:r>
              <a:rPr lang="en-US" sz="2400" dirty="0" smtClean="0">
                <a:latin typeface="Candara" pitchFamily="34" charset="0"/>
              </a:rPr>
              <a:t>pierce the medial wall of the </a:t>
            </a:r>
            <a:r>
              <a:rPr lang="en-US" sz="2400" b="1" dirty="0" smtClean="0">
                <a:latin typeface="Candara" pitchFamily="34" charset="0"/>
              </a:rPr>
              <a:t>second part</a:t>
            </a:r>
            <a:r>
              <a:rPr lang="en-US" sz="2400" dirty="0" smtClean="0">
                <a:latin typeface="Candara" pitchFamily="34" charset="0"/>
              </a:rPr>
              <a:t> is a small, rounded elevation called 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major duodenal papilla</a:t>
            </a:r>
            <a:endParaRPr lang="en-US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81000" y="61722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990600" y="6569075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29</a:t>
            </a:fld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library.med.utah.edu/WebPath/jpeg4/GI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962400"/>
            <a:ext cx="4711030" cy="2441171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52400" y="7163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ndara" pitchFamily="34" charset="0"/>
              </a:rPr>
              <a:t>It is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roughly J-shaped </a:t>
            </a:r>
            <a:r>
              <a:rPr lang="en-US" sz="2400" dirty="0" smtClean="0">
                <a:latin typeface="Candara" pitchFamily="34" charset="0"/>
              </a:rPr>
              <a:t>and has two openings, </a:t>
            </a:r>
            <a:r>
              <a:rPr lang="en-US" sz="2400" b="1" dirty="0" smtClean="0">
                <a:solidFill>
                  <a:srgbClr val="0000FF"/>
                </a:solidFill>
                <a:latin typeface="Candara" pitchFamily="34" charset="0"/>
              </a:rPr>
              <a:t>the cardiac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Candara" pitchFamily="34" charset="0"/>
              </a:rPr>
              <a:t>pyloric orifices</a:t>
            </a:r>
            <a:r>
              <a:rPr lang="en-US" sz="2400" dirty="0" smtClean="0">
                <a:latin typeface="Candara" pitchFamily="34" charset="0"/>
              </a:rPr>
              <a:t>;</a:t>
            </a:r>
          </a:p>
          <a:p>
            <a:r>
              <a:rPr lang="en-US" sz="2400" dirty="0" smtClean="0">
                <a:latin typeface="Candara" pitchFamily="34" charset="0"/>
              </a:rPr>
              <a:t>two curvatures, </a:t>
            </a:r>
            <a:r>
              <a:rPr lang="en-US" sz="2400" b="1" dirty="0" smtClean="0">
                <a:solidFill>
                  <a:srgbClr val="0000FF"/>
                </a:solidFill>
                <a:latin typeface="Candara" pitchFamily="34" charset="0"/>
              </a:rPr>
              <a:t>the greater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0000FF"/>
                </a:solidFill>
                <a:latin typeface="Candara" pitchFamily="34" charset="0"/>
              </a:rPr>
              <a:t>lesser curvatures</a:t>
            </a:r>
            <a:r>
              <a:rPr lang="en-US" sz="2400" dirty="0" smtClean="0">
                <a:latin typeface="Candara" pitchFamily="34" charset="0"/>
              </a:rPr>
              <a:t>; and two surfaces,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an anterior </a:t>
            </a:r>
            <a:r>
              <a:rPr lang="en-US" sz="2400" dirty="0" smtClean="0">
                <a:latin typeface="Candara" pitchFamily="34" charset="0"/>
              </a:rPr>
              <a:t>and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a posterior surface</a:t>
            </a:r>
            <a:endParaRPr lang="ar-IQ" sz="2400" dirty="0"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14062" r="22070" b="41875"/>
          <a:stretch>
            <a:fillRect/>
          </a:stretch>
        </p:blipFill>
        <p:spPr bwMode="auto">
          <a:xfrm>
            <a:off x="1691680" y="2581252"/>
            <a:ext cx="6371656" cy="3743348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3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k:@MSITStore:D:\TEXT%20BOOKS\Clinical%20Anatomy%20by%20Regions%20-%208th%20Ed.CHM::/5_files/CLINICAL_NOTES.png"/>
          <p:cNvSpPr>
            <a:spLocks noChangeAspect="1" noChangeArrowheads="1"/>
          </p:cNvSpPr>
          <p:nvPr/>
        </p:nvSpPr>
        <p:spPr bwMode="auto">
          <a:xfrm>
            <a:off x="155575" y="1236663"/>
            <a:ext cx="238125" cy="23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مستطيل 3"/>
          <p:cNvSpPr/>
          <p:nvPr/>
        </p:nvSpPr>
        <p:spPr>
          <a:xfrm>
            <a:off x="76200" y="838200"/>
            <a:ext cx="441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upper half is supplied by 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superior pancreaticoduodenal artery</a:t>
            </a:r>
            <a:r>
              <a:rPr lang="en-US" sz="2400" dirty="0" smtClean="0">
                <a:latin typeface="Candara" pitchFamily="34" charset="0"/>
              </a:rPr>
              <a:t>, a branch of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gastroduodenal artery.</a:t>
            </a:r>
            <a:endParaRPr lang="en-US" sz="2400" b="1" dirty="0" smtClean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latin typeface="Candara" pitchFamily="34" charset="0"/>
              </a:rPr>
              <a:t>The lower half is supplied by 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inferior pancreaticoduodenal artery</a:t>
            </a:r>
            <a:r>
              <a:rPr lang="en-US" sz="2400" b="1" dirty="0" smtClean="0">
                <a:latin typeface="Candara" pitchFamily="34" charset="0"/>
              </a:rPr>
              <a:t>,</a:t>
            </a:r>
            <a:r>
              <a:rPr lang="en-US" sz="2400" dirty="0" smtClean="0">
                <a:latin typeface="Candara" pitchFamily="34" charset="0"/>
              </a:rPr>
              <a:t> a branch of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the superior mesenteric artery.</a:t>
            </a:r>
            <a:endParaRPr lang="en-US" sz="2400" b="1" dirty="0" smtClean="0">
              <a:latin typeface="Candara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Veins</a:t>
            </a:r>
          </a:p>
          <a:p>
            <a:pPr algn="l"/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superior pancreaticoduodenal vein</a:t>
            </a:r>
            <a:r>
              <a:rPr lang="en-US" sz="2400" dirty="0" smtClean="0">
                <a:latin typeface="Candara" pitchFamily="34" charset="0"/>
              </a:rPr>
              <a:t> drains into 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portal vein</a:t>
            </a:r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dirty="0" smtClean="0">
                <a:latin typeface="Candara" pitchFamily="34" charset="0"/>
              </a:rPr>
              <a:t>The </a:t>
            </a:r>
            <a:r>
              <a:rPr lang="en-US" sz="2400" b="1" dirty="0" smtClean="0">
                <a:latin typeface="Candara" pitchFamily="34" charset="0"/>
              </a:rPr>
              <a:t>inferior vein </a:t>
            </a:r>
            <a:r>
              <a:rPr lang="en-US" sz="2400" dirty="0" smtClean="0">
                <a:latin typeface="Candara" pitchFamily="34" charset="0"/>
              </a:rPr>
              <a:t>joins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superior mesenteric vein </a:t>
            </a:r>
            <a:r>
              <a:rPr lang="en-US" sz="2400" dirty="0" smtClean="0">
                <a:solidFill>
                  <a:srgbClr val="0033CC"/>
                </a:solidFill>
                <a:latin typeface="Candara" pitchFamily="34" charset="0"/>
              </a:rPr>
              <a:t>.</a:t>
            </a:r>
            <a:endParaRPr lang="en-US" sz="2400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6" name="مستطيل 1"/>
          <p:cNvSpPr/>
          <p:nvPr/>
        </p:nvSpPr>
        <p:spPr>
          <a:xfrm>
            <a:off x="143882" y="152400"/>
            <a:ext cx="18373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3.bp.blogspot.com/-b3luw_iF-pY/TWTT5AVnK_I/AAAAAAAABPY/OQRkitev0zo/s1600/Arterial+supply+and+venous+drainage+of+the+pancreas+and+spleen.jpg"/>
          <p:cNvPicPr>
            <a:picLocks noChangeAspect="1" noChangeArrowheads="1"/>
          </p:cNvPicPr>
          <p:nvPr/>
        </p:nvPicPr>
        <p:blipFill>
          <a:blip r:embed="rId2" cstate="print"/>
          <a:srcRect r="51515"/>
          <a:stretch>
            <a:fillRect/>
          </a:stretch>
        </p:blipFill>
        <p:spPr bwMode="auto">
          <a:xfrm>
            <a:off x="4321137" y="1219201"/>
            <a:ext cx="4670463" cy="5105400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0" y="762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2286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30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76200"/>
            <a:ext cx="2514600" cy="830997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Blood Supply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Arteries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685800"/>
            <a:ext cx="419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Lymph Drainage</a:t>
            </a:r>
          </a:p>
          <a:p>
            <a:pPr algn="l"/>
            <a:r>
              <a:rPr lang="en-US" sz="2400" dirty="0" smtClean="0">
                <a:latin typeface="Candara" pitchFamily="34" charset="0"/>
              </a:rPr>
              <a:t>The lymph vessels follow the arteries and drain upward via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pancreaticoduodenal nodes </a:t>
            </a:r>
            <a:r>
              <a:rPr lang="en-US" sz="2400" dirty="0" smtClean="0">
                <a:latin typeface="Candara" pitchFamily="34" charset="0"/>
              </a:rPr>
              <a:t>to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gastroduodenal nodes </a:t>
            </a:r>
            <a:r>
              <a:rPr lang="en-US" sz="2400" dirty="0" smtClean="0">
                <a:latin typeface="Candara" pitchFamily="34" charset="0"/>
              </a:rPr>
              <a:t>and then to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celiac nodes </a:t>
            </a:r>
            <a:r>
              <a:rPr lang="en-US" sz="2400" dirty="0" smtClean="0">
                <a:latin typeface="Candara" pitchFamily="34" charset="0"/>
              </a:rPr>
              <a:t>and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dirty="0" smtClean="0">
                <a:latin typeface="Candara" pitchFamily="34" charset="0"/>
              </a:rPr>
              <a:t> Downward via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pancreaticoduodenal nodes </a:t>
            </a:r>
            <a:r>
              <a:rPr lang="en-US" sz="2400" dirty="0" smtClean="0">
                <a:latin typeface="Candara" pitchFamily="34" charset="0"/>
              </a:rPr>
              <a:t>to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superior mesenteric nodes </a:t>
            </a:r>
            <a:r>
              <a:rPr lang="en-US" sz="2400" dirty="0" smtClean="0">
                <a:latin typeface="Candara" pitchFamily="34" charset="0"/>
              </a:rPr>
              <a:t>around the origin of 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superior mesenteric artery.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7500" r="25000" b="17500"/>
          <a:stretch>
            <a:fillRect/>
          </a:stretch>
        </p:blipFill>
        <p:spPr bwMode="auto">
          <a:xfrm>
            <a:off x="4191000" y="228600"/>
            <a:ext cx="4764379" cy="46482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143882" y="152400"/>
            <a:ext cx="1913518" cy="5232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Duodenum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2286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133600" y="158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31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3528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Nerve Supply</a:t>
            </a:r>
          </a:p>
          <a:p>
            <a:r>
              <a:rPr lang="en-US" sz="2400" dirty="0" smtClean="0">
                <a:latin typeface="Candara" pitchFamily="34" charset="0"/>
              </a:rPr>
              <a:t>The nerves are derived from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sympathetic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celiac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superior mesenteric plexuses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parasympathetic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(vagus) nerves</a:t>
            </a:r>
            <a:endParaRPr lang="en-US" sz="2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Mon. 24  February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D:\Aiman Camera\GALAXY S II LONDON\20121018_124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1371600" y="48164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</a:rPr>
              <a:t>Dr Aiman AL Maathidy</a:t>
            </a:r>
            <a:endParaRPr kumimoji="0" lang="ar-SA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1355436" y="5334000"/>
            <a:ext cx="649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</a:rPr>
              <a:t>Mon. 24 February 2020</a:t>
            </a:r>
            <a:endParaRPr kumimoji="0" lang="ar-SA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947440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00CC00"/>
                </a:solidFill>
                <a:latin typeface="Candara" pitchFamily="34" charset="0"/>
              </a:rPr>
              <a:t>The stomach is divided into the following parts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Fundus</a:t>
            </a:r>
            <a:r>
              <a:rPr lang="en-US" sz="2400" dirty="0" smtClean="0">
                <a:latin typeface="Candara" pitchFamily="34" charset="0"/>
              </a:rPr>
              <a:t>: This is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dome-shaped</a:t>
            </a:r>
            <a:r>
              <a:rPr lang="en-US" sz="2400" dirty="0" smtClean="0">
                <a:latin typeface="Candara" pitchFamily="34" charset="0"/>
              </a:rPr>
              <a:t> and projects upward and to the left of the cardiac orifice. </a:t>
            </a:r>
            <a:r>
              <a:rPr lang="en-US" sz="2400" b="1" dirty="0" smtClean="0">
                <a:latin typeface="Candara" pitchFamily="34" charset="0"/>
              </a:rPr>
              <a:t>It is usually full of gas</a:t>
            </a:r>
          </a:p>
          <a:p>
            <a:pPr algn="l" rtl="0"/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Body</a:t>
            </a:r>
            <a:r>
              <a:rPr lang="en-US" sz="2400" dirty="0" smtClean="0">
                <a:latin typeface="Candara" pitchFamily="34" charset="0"/>
              </a:rPr>
              <a:t>: This extends from the level of 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cardiac orifice </a:t>
            </a:r>
            <a:r>
              <a:rPr lang="en-US" sz="2400" dirty="0" smtClean="0">
                <a:latin typeface="Candara" pitchFamily="34" charset="0"/>
              </a:rPr>
              <a:t>to the level of 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incisura angularis</a:t>
            </a:r>
            <a:r>
              <a:rPr lang="en-US" sz="2400" dirty="0" smtClean="0">
                <a:latin typeface="Candara" pitchFamily="34" charset="0"/>
              </a:rPr>
              <a:t>, a </a:t>
            </a:r>
            <a:r>
              <a:rPr lang="en-US" sz="2400" b="1" u="sng" dirty="0" smtClean="0">
                <a:latin typeface="Candara" pitchFamily="34" charset="0"/>
              </a:rPr>
              <a:t>constant notch in the lower part of the lesser curvature </a:t>
            </a:r>
            <a:r>
              <a:rPr lang="en-US" sz="2400" dirty="0" smtClean="0">
                <a:latin typeface="Candara" pitchFamily="34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 rtl="0"/>
              <a:t>4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healthhype.com/wp-content/uploads/stomach_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272442" cy="4347212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8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5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2"/>
          <p:cNvSpPr/>
          <p:nvPr/>
        </p:nvSpPr>
        <p:spPr>
          <a:xfrm>
            <a:off x="152400" y="990600"/>
            <a:ext cx="3500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Pyloric antrum</a:t>
            </a:r>
            <a:r>
              <a:rPr lang="en-US" sz="2400" dirty="0" smtClean="0">
                <a:latin typeface="Candara" pitchFamily="34" charset="0"/>
              </a:rPr>
              <a:t>: This extends from 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incisura angularis </a:t>
            </a:r>
            <a:r>
              <a:rPr lang="en-US" sz="2400" dirty="0" smtClean="0">
                <a:latin typeface="Candara" pitchFamily="34" charset="0"/>
              </a:rPr>
              <a:t>to the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pylorus</a:t>
            </a:r>
            <a:r>
              <a:rPr lang="en-US" sz="2400" dirty="0" smtClean="0">
                <a:latin typeface="Candara" pitchFamily="34" charset="0"/>
              </a:rPr>
              <a:t> </a:t>
            </a: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/>
            <a:endParaRPr lang="en-US" sz="2400" dirty="0" smtClean="0">
              <a:latin typeface="Candara" pitchFamily="34" charset="0"/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Pylorus</a:t>
            </a:r>
            <a:r>
              <a:rPr lang="en-US" sz="2400" dirty="0" smtClean="0">
                <a:latin typeface="Candara" pitchFamily="34" charset="0"/>
              </a:rPr>
              <a:t>: This is </a:t>
            </a:r>
            <a:r>
              <a:rPr lang="en-US" sz="2400" b="1" dirty="0" smtClean="0">
                <a:latin typeface="Candara" pitchFamily="34" charset="0"/>
              </a:rPr>
              <a:t>the most tubular part of the stomach</a:t>
            </a:r>
            <a:r>
              <a:rPr lang="en-US" sz="2400" dirty="0" smtClean="0">
                <a:latin typeface="Candara" pitchFamily="34" charset="0"/>
              </a:rPr>
              <a:t>. The thick muscular wall is called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pyloric sphincter</a:t>
            </a:r>
            <a:r>
              <a:rPr lang="en-US" sz="2400" dirty="0" smtClean="0">
                <a:latin typeface="Candara" pitchFamily="34" charset="0"/>
              </a:rPr>
              <a:t>, and the cavity of the pylorus is </a:t>
            </a: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pyloric canal</a:t>
            </a:r>
            <a:endParaRPr lang="en-US" sz="24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9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s://o.quizlet.com/i/lY475WSOeOXdv5zYjBBq1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940" y="1238250"/>
            <a:ext cx="5393184" cy="462915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3012"/>
            <a:ext cx="34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lesser curvature </a:t>
            </a:r>
            <a:r>
              <a:rPr lang="en-US" sz="2400" dirty="0" smtClean="0">
                <a:latin typeface="Candara" pitchFamily="34" charset="0"/>
              </a:rPr>
              <a:t>forms the right border of the stomach and extends from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cardiac orifice </a:t>
            </a:r>
            <a:r>
              <a:rPr lang="en-US" sz="2400" dirty="0" smtClean="0">
                <a:latin typeface="Candara" pitchFamily="34" charset="0"/>
              </a:rPr>
              <a:t>to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pylorus.</a:t>
            </a:r>
            <a:r>
              <a:rPr lang="en-US" sz="2400" b="1" dirty="0" smtClean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It is suspended from the liver by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</a:t>
            </a:r>
            <a:r>
              <a:rPr lang="en-US" sz="2400" dirty="0" smtClean="0"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lesser omentum</a:t>
            </a:r>
            <a:endParaRPr lang="ar-IQ" sz="24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53200"/>
            <a:ext cx="3048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6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2"/>
          <p:cNvSpPr/>
          <p:nvPr/>
        </p:nvSpPr>
        <p:spPr>
          <a:xfrm>
            <a:off x="76200" y="4092476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greater curvature </a:t>
            </a:r>
            <a:r>
              <a:rPr lang="en-US" sz="2400" dirty="0" smtClean="0">
                <a:latin typeface="Candara" pitchFamily="34" charset="0"/>
              </a:rPr>
              <a:t>is much longer than the lesser curvature and extends from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left of the cardiac orifice</a:t>
            </a:r>
            <a:r>
              <a:rPr lang="en-US" sz="2400" dirty="0" smtClean="0">
                <a:latin typeface="Candara" pitchFamily="34" charset="0"/>
              </a:rPr>
              <a:t>, over the dome of the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fundus</a:t>
            </a:r>
            <a:r>
              <a:rPr lang="en-US" sz="2400" dirty="0" smtClean="0">
                <a:latin typeface="Candara" pitchFamily="34" charset="0"/>
              </a:rPr>
              <a:t>, and along the left border of the stomach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to the pylorus </a:t>
            </a:r>
            <a:endParaRPr lang="ar-IQ" sz="2400" b="1" dirty="0">
              <a:solidFill>
                <a:srgbClr val="00CC00"/>
              </a:solidFill>
              <a:latin typeface="Candara" pitchFamily="34" charset="0"/>
            </a:endParaRPr>
          </a:p>
        </p:txBody>
      </p:sp>
      <p:pic>
        <p:nvPicPr>
          <p:cNvPr id="24578" name="Picture 2" descr="http://www.aboutcancer.com/Parts_of_stomach_u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962525" cy="378512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6953" t="36563" r="25586" b="19375"/>
          <a:stretch>
            <a:fillRect/>
          </a:stretch>
        </p:blipFill>
        <p:spPr bwMode="auto">
          <a:xfrm>
            <a:off x="4986974" y="4267200"/>
            <a:ext cx="3939702" cy="2286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11" name="مستطيل 1"/>
          <p:cNvSpPr/>
          <p:nvPr/>
        </p:nvSpPr>
        <p:spPr>
          <a:xfrm>
            <a:off x="179512" y="107921"/>
            <a:ext cx="172548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Stomach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990600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cardiac orifice </a:t>
            </a:r>
            <a:r>
              <a:rPr lang="en-US" sz="2400" dirty="0" smtClean="0">
                <a:latin typeface="Candara" pitchFamily="34" charset="0"/>
              </a:rPr>
              <a:t>is where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the esophagus </a:t>
            </a:r>
            <a:r>
              <a:rPr lang="en-US" sz="2400" dirty="0" smtClean="0">
                <a:latin typeface="Candara" pitchFamily="34" charset="0"/>
              </a:rPr>
              <a:t>enters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stomach</a:t>
            </a:r>
            <a:r>
              <a:rPr lang="en-US" sz="2400" b="1" dirty="0" smtClean="0">
                <a:latin typeface="Candara" pitchFamily="34" charset="0"/>
              </a:rPr>
              <a:t>.  </a:t>
            </a:r>
            <a:r>
              <a:rPr lang="en-US" sz="2400" dirty="0" smtClean="0">
                <a:latin typeface="Candara" pitchFamily="34" charset="0"/>
              </a:rPr>
              <a:t>that prevents regurgitation of stomach contents into the esophagus.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49073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33CC"/>
                </a:solidFill>
                <a:latin typeface="Candara" pitchFamily="34" charset="0"/>
              </a:rPr>
              <a:t>The pyloric orifice </a:t>
            </a:r>
            <a:r>
              <a:rPr lang="en-US" sz="2400" dirty="0" smtClean="0">
                <a:latin typeface="Candara" pitchFamily="34" charset="0"/>
              </a:rPr>
              <a:t>is formed by the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pyloric canal, </a:t>
            </a:r>
            <a:r>
              <a:rPr lang="en-US" sz="2400" dirty="0" smtClean="0">
                <a:latin typeface="Candara" pitchFamily="34" charset="0"/>
              </a:rPr>
              <a:t>which is about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(2.5 cm) </a:t>
            </a:r>
            <a:r>
              <a:rPr lang="en-US" sz="2400" dirty="0" smtClean="0">
                <a:latin typeface="Candara" pitchFamily="34" charset="0"/>
              </a:rPr>
              <a:t>long. The circular muscle coat  is </a:t>
            </a:r>
            <a:r>
              <a:rPr lang="en-US" sz="2400" b="1" dirty="0" smtClean="0">
                <a:latin typeface="Candara" pitchFamily="34" charset="0"/>
              </a:rPr>
              <a:t>much thicker. </a:t>
            </a:r>
          </a:p>
          <a:p>
            <a:pPr algn="l">
              <a:buFont typeface="Wingdings" pitchFamily="2" charset="2"/>
              <a:buChar char="v"/>
            </a:pPr>
            <a:endParaRPr lang="en-US" sz="2400" dirty="0" smtClean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pylorus lies on the transpyloric plane</a:t>
            </a:r>
            <a:r>
              <a:rPr lang="en-US" sz="2400" dirty="0" smtClean="0">
                <a:latin typeface="Candara" pitchFamily="34" charset="0"/>
              </a:rPr>
              <a:t>.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7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acm.uiuc.edu/sigbio/project/digestive/middle/stoma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5715000" cy="4350398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  <p:sp>
        <p:nvSpPr>
          <p:cNvPr id="9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6096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mucous membrane </a:t>
            </a:r>
            <a:r>
              <a:rPr lang="en-US" sz="2400" dirty="0" smtClean="0">
                <a:latin typeface="Candara" pitchFamily="34" charset="0"/>
              </a:rPr>
              <a:t>of the stomach is </a:t>
            </a:r>
            <a:r>
              <a:rPr lang="en-US" sz="2400" b="1" dirty="0" smtClean="0">
                <a:latin typeface="Candara" pitchFamily="34" charset="0"/>
              </a:rPr>
              <a:t>thick and vascular </a:t>
            </a:r>
            <a:r>
              <a:rPr lang="en-US" sz="2400" dirty="0" smtClean="0">
                <a:latin typeface="Candara" pitchFamily="34" charset="0"/>
              </a:rPr>
              <a:t>and is thrown into </a:t>
            </a:r>
            <a:r>
              <a:rPr lang="en-US" sz="2400" b="1" dirty="0" smtClean="0">
                <a:latin typeface="Candara" pitchFamily="34" charset="0"/>
              </a:rPr>
              <a:t>numerous folds</a:t>
            </a:r>
            <a:r>
              <a:rPr lang="en-US" sz="2400" dirty="0" smtClean="0">
                <a:latin typeface="Candara" pitchFamily="34" charset="0"/>
              </a:rPr>
              <a:t>, </a:t>
            </a:r>
            <a:r>
              <a:rPr lang="en-US" sz="2400" b="1" dirty="0" smtClean="0">
                <a:latin typeface="Candara" pitchFamily="34" charset="0"/>
              </a:rPr>
              <a:t>or </a:t>
            </a:r>
            <a:r>
              <a:rPr lang="en-US" sz="2400" b="1" dirty="0" err="1" smtClean="0">
                <a:solidFill>
                  <a:srgbClr val="FF0000"/>
                </a:solidFill>
                <a:latin typeface="Candara" pitchFamily="34" charset="0"/>
              </a:rPr>
              <a:t>rugae</a:t>
            </a:r>
            <a:r>
              <a:rPr lang="en-US" sz="2400" dirty="0" smtClean="0">
                <a:latin typeface="Candara" pitchFamily="34" charset="0"/>
              </a:rPr>
              <a:t>, that are mainly longitudinal in direction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muscular wall </a:t>
            </a:r>
            <a:r>
              <a:rPr lang="en-US" sz="2400" dirty="0" smtClean="0">
                <a:latin typeface="Candara" pitchFamily="34" charset="0"/>
              </a:rPr>
              <a:t>of the stomach contains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longitudinal </a:t>
            </a:r>
            <a:r>
              <a:rPr lang="en-US" sz="2400" dirty="0" smtClean="0">
                <a:latin typeface="Candara" pitchFamily="34" charset="0"/>
              </a:rPr>
              <a:t>fibers,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circular </a:t>
            </a:r>
            <a:r>
              <a:rPr lang="en-US" sz="2400" dirty="0" smtClean="0">
                <a:latin typeface="Candara" pitchFamily="34" charset="0"/>
              </a:rPr>
              <a:t>fibers, and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oblique</a:t>
            </a:r>
            <a:r>
              <a:rPr lang="en-US" sz="2400" dirty="0" smtClean="0">
                <a:latin typeface="Candara" pitchFamily="34" charset="0"/>
              </a:rPr>
              <a:t> fibers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1524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381000"/>
            <a:ext cx="3810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8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cnx.org/content/m46517/latest/2414_Stom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6400800" cy="4227266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8" name="مستطيل 1"/>
          <p:cNvSpPr/>
          <p:nvPr/>
        </p:nvSpPr>
        <p:spPr>
          <a:xfrm>
            <a:off x="179512" y="107921"/>
            <a:ext cx="1573088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Stomach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685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latin typeface="Candara" pitchFamily="34" charset="0"/>
              </a:rPr>
              <a:t>The peritoneum (visceral peritoneum) </a:t>
            </a:r>
            <a:r>
              <a:rPr lang="en-US" sz="2400" dirty="0" smtClean="0">
                <a:latin typeface="Candara" pitchFamily="34" charset="0"/>
              </a:rPr>
              <a:t>completely surrounds the stomach. It leaves the lesser curvature as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lesser omentum </a:t>
            </a:r>
            <a:r>
              <a:rPr lang="en-US" sz="2400" dirty="0" smtClean="0">
                <a:latin typeface="Candara" pitchFamily="34" charset="0"/>
              </a:rPr>
              <a:t>and the greater curvature as the </a:t>
            </a:r>
            <a:r>
              <a:rPr lang="en-US" sz="2400" b="1" dirty="0" err="1" smtClean="0">
                <a:solidFill>
                  <a:srgbClr val="00CC00"/>
                </a:solidFill>
                <a:latin typeface="Candara" pitchFamily="34" charset="0"/>
              </a:rPr>
              <a:t>gastrosplenic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 omentum </a:t>
            </a:r>
            <a:r>
              <a:rPr lang="en-US" sz="2400" dirty="0" smtClean="0">
                <a:latin typeface="Candara" pitchFamily="34" charset="0"/>
              </a:rPr>
              <a:t>and </a:t>
            </a:r>
            <a:r>
              <a:rPr lang="en-US" sz="2400" b="1" dirty="0" smtClean="0">
                <a:solidFill>
                  <a:srgbClr val="00CC00"/>
                </a:solidFill>
                <a:latin typeface="Candara" pitchFamily="34" charset="0"/>
              </a:rPr>
              <a:t>the greater omentum</a:t>
            </a:r>
            <a:endParaRPr lang="en-US" sz="2400" b="1" dirty="0">
              <a:solidFill>
                <a:srgbClr val="00CC00"/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36563" r="25586" b="19375"/>
          <a:stretch>
            <a:fillRect/>
          </a:stretch>
        </p:blipFill>
        <p:spPr bwMode="auto">
          <a:xfrm>
            <a:off x="1032753" y="2286000"/>
            <a:ext cx="7616758" cy="44196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24600" y="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Mon. 24  February 2020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457200"/>
            <a:ext cx="457200" cy="365125"/>
          </a:xfrm>
        </p:spPr>
        <p:txBody>
          <a:bodyPr/>
          <a:lstStyle/>
          <a:p>
            <a:fld id="{0B34F065-1154-456A-91E3-76DE8E75E17B}" type="slidenum">
              <a:rPr lang="ar-SA" b="1" smtClean="0">
                <a:solidFill>
                  <a:srgbClr val="FF0000"/>
                </a:solidFill>
              </a:rPr>
              <a:pPr/>
              <a:t>9</a:t>
            </a:fld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 Aiman AL Maathidy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1"/>
          <p:cNvSpPr/>
          <p:nvPr/>
        </p:nvSpPr>
        <p:spPr>
          <a:xfrm>
            <a:off x="179512" y="107921"/>
            <a:ext cx="1872208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Stomach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1940</Words>
  <Application>Microsoft Office PowerPoint</Application>
  <PresentationFormat>On-screen Show (4:3)</PresentationFormat>
  <Paragraphs>258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MCC</cp:lastModifiedBy>
  <cp:revision>63</cp:revision>
  <dcterms:created xsi:type="dcterms:W3CDTF">2006-08-16T00:00:00Z</dcterms:created>
  <dcterms:modified xsi:type="dcterms:W3CDTF">2020-02-23T20:56:44Z</dcterms:modified>
</cp:coreProperties>
</file>