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5"/>
  </p:notesMasterIdLst>
  <p:sldIdLst>
    <p:sldId id="329" r:id="rId2"/>
    <p:sldId id="257" r:id="rId3"/>
    <p:sldId id="292" r:id="rId4"/>
    <p:sldId id="293" r:id="rId5"/>
    <p:sldId id="260" r:id="rId6"/>
    <p:sldId id="294" r:id="rId7"/>
    <p:sldId id="295" r:id="rId8"/>
    <p:sldId id="297" r:id="rId9"/>
    <p:sldId id="305" r:id="rId10"/>
    <p:sldId id="298" r:id="rId11"/>
    <p:sldId id="300" r:id="rId12"/>
    <p:sldId id="301" r:id="rId13"/>
    <p:sldId id="308" r:id="rId14"/>
    <p:sldId id="316" r:id="rId15"/>
    <p:sldId id="321" r:id="rId16"/>
    <p:sldId id="259" r:id="rId17"/>
    <p:sldId id="330" r:id="rId18"/>
    <p:sldId id="323" r:id="rId19"/>
    <p:sldId id="289" r:id="rId20"/>
    <p:sldId id="278" r:id="rId21"/>
    <p:sldId id="276" r:id="rId22"/>
    <p:sldId id="265" r:id="rId23"/>
    <p:sldId id="266" r:id="rId24"/>
    <p:sldId id="267" r:id="rId25"/>
    <p:sldId id="328" r:id="rId26"/>
    <p:sldId id="327" r:id="rId27"/>
    <p:sldId id="269" r:id="rId28"/>
    <p:sldId id="270" r:id="rId29"/>
    <p:sldId id="271" r:id="rId30"/>
    <p:sldId id="272" r:id="rId31"/>
    <p:sldId id="273" r:id="rId32"/>
    <p:sldId id="274" r:id="rId33"/>
    <p:sldId id="333" r:id="rId3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2325E58-031B-4158-AB7C-277355EEBC3A}" type="datetimeFigureOut">
              <a:rPr lang="ar-JO" smtClean="0"/>
              <a:t>18/08/1441</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5A5089C-B735-4A96-871C-922FA43D2339}" type="slidenum">
              <a:rPr lang="ar-JO" smtClean="0"/>
              <a:t>‹#›</a:t>
            </a:fld>
            <a:endParaRPr lang="ar-JO"/>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D5A5089C-B735-4A96-871C-922FA43D2339}" type="slidenum">
              <a:rPr lang="ar-JO" smtClean="0"/>
              <a:t>5</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0A77975-C277-45C9-ADB1-1B9DD0C05A09}" type="slidenum">
              <a:rPr lang="en-US" smtClean="0">
                <a:latin typeface="Times" pitchFamily="1" charset="0"/>
              </a:rPr>
              <a:pPr/>
              <a:t>14</a:t>
            </a:fld>
            <a:endParaRPr lang="en-US" smtClean="0">
              <a:latin typeface="Times" pitchFamily="1" charset="0"/>
            </a:endParaRPr>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Times" pitchFamily="1" charset="0"/>
              </a:rPr>
              <a:t>Fig 13.3</a:t>
            </a:r>
          </a:p>
        </p:txBody>
      </p:sp>
    </p:spTree>
    <p:extLst>
      <p:ext uri="{BB962C8B-B14F-4D97-AF65-F5344CB8AC3E}">
        <p14:creationId xmlns:p14="http://schemas.microsoft.com/office/powerpoint/2010/main" xmlns="" val="392481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E2F725C-A9B2-48E0-93DE-A427ACC13E8C}" type="slidenum">
              <a:rPr lang="ar-SA"/>
              <a:pPr/>
              <a:t>22</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ar-JO" smtClean="0">
              <a:latin typeface="Arial" pitchFamily="34" charset="0"/>
            </a:endParaRPr>
          </a:p>
        </p:txBody>
      </p:sp>
    </p:spTree>
    <p:extLst>
      <p:ext uri="{BB962C8B-B14F-4D97-AF65-F5344CB8AC3E}">
        <p14:creationId xmlns:p14="http://schemas.microsoft.com/office/powerpoint/2010/main" xmlns="" val="132435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0595A53-EE50-480F-8E38-D4DBD0B68FC9}" type="slidenum">
              <a:rPr lang="en-US" smtClean="0">
                <a:cs typeface="Arial" pitchFamily="34" charset="0"/>
              </a:rPr>
              <a:pPr/>
              <a:t>28</a:t>
            </a:fld>
            <a:endParaRPr lang="en-US" smtClean="0">
              <a:cs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ar-IQ" smtClean="0">
              <a:cs typeface="Arial" pitchFamily="34" charset="0"/>
            </a:endParaRPr>
          </a:p>
        </p:txBody>
      </p:sp>
    </p:spTree>
    <p:extLst>
      <p:ext uri="{BB962C8B-B14F-4D97-AF65-F5344CB8AC3E}">
        <p14:creationId xmlns:p14="http://schemas.microsoft.com/office/powerpoint/2010/main" xmlns="" val="3208737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AB90D18-CAA1-4D2D-A3EC-95FA754C09FE}" type="slidenum">
              <a:rPr lang="en-US" smtClean="0">
                <a:cs typeface="Arial" pitchFamily="34" charset="0"/>
              </a:rPr>
              <a:pPr/>
              <a:t>31</a:t>
            </a:fld>
            <a:endParaRPr lang="en-US" smtClean="0">
              <a:cs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ar-IQ" smtClean="0">
              <a:cs typeface="Arial" pitchFamily="34" charset="0"/>
            </a:endParaRPr>
          </a:p>
        </p:txBody>
      </p:sp>
    </p:spTree>
    <p:extLst>
      <p:ext uri="{BB962C8B-B14F-4D97-AF65-F5344CB8AC3E}">
        <p14:creationId xmlns:p14="http://schemas.microsoft.com/office/powerpoint/2010/main" xmlns="" val="3427190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Dr. L. Tchakarov</a:t>
            </a:r>
          </a:p>
        </p:txBody>
      </p:sp>
      <p:sp>
        <p:nvSpPr>
          <p:cNvPr id="7" name="Rectangle 6"/>
          <p:cNvSpPr>
            <a:spLocks noGrp="1" noChangeArrowheads="1"/>
          </p:cNvSpPr>
          <p:nvPr>
            <p:ph type="sldNum" sz="quarter" idx="12"/>
          </p:nvPr>
        </p:nvSpPr>
        <p:spPr>
          <a:ln/>
        </p:spPr>
        <p:txBody>
          <a:bodyPr/>
          <a:lstStyle>
            <a:lvl1pPr>
              <a:defRPr/>
            </a:lvl1pPr>
          </a:lstStyle>
          <a:p>
            <a:fld id="{9304088C-B6A6-4F64-8ED8-65623BD7AEAC}" type="slidenum">
              <a:rPr lang="ar-SA"/>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609600" y="427038"/>
            <a:ext cx="8229600" cy="1143000"/>
          </a:xfrm>
        </p:spPr>
        <p:txBody>
          <a:bodyPr/>
          <a:lstStyle/>
          <a:p>
            <a:r>
              <a:rPr lang="en-US" smtClean="0"/>
              <a:t>Click to edit Master title style</a:t>
            </a:r>
            <a:endParaRPr lang="en-US"/>
          </a:p>
        </p:txBody>
      </p:sp>
      <p:sp>
        <p:nvSpPr>
          <p:cNvPr id="6" name="Content Placeholder 2"/>
          <p:cNvSpPr>
            <a:spLocks noGrp="1"/>
          </p:cNvSpPr>
          <p:nvPr>
            <p:ph idx="1"/>
          </p:nvPr>
        </p:nvSpPr>
        <p:spPr>
          <a:xfrm>
            <a:off x="609600" y="1752603"/>
            <a:ext cx="8229600" cy="22859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3"/>
          </p:nvPr>
        </p:nvSpPr>
        <p:spPr>
          <a:xfrm>
            <a:off x="609600" y="4191000"/>
            <a:ext cx="8229600" cy="2057400"/>
          </a:xfrm>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xmlns="" val="156474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18/08/1441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18/08/1441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156706967rb6"/>
          <p:cNvPicPr>
            <a:picLocks noChangeAspect="1" noChangeArrowheads="1"/>
          </p:cNvPicPr>
          <p:nvPr/>
        </p:nvPicPr>
        <p:blipFill>
          <a:blip r:embed="rId2"/>
          <a:srcRect/>
          <a:stretch>
            <a:fillRect/>
          </a:stretch>
        </p:blipFill>
        <p:spPr bwMode="auto">
          <a:xfrm>
            <a:off x="214313" y="-33338"/>
            <a:ext cx="8380412" cy="62896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1_51"/>
          <p:cNvPicPr>
            <a:picLocks noChangeAspect="1" noChangeArrowheads="1"/>
          </p:cNvPicPr>
          <p:nvPr/>
        </p:nvPicPr>
        <p:blipFill>
          <a:blip r:embed="rId2"/>
          <a:srcRect/>
          <a:stretch>
            <a:fillRect/>
          </a:stretch>
        </p:blipFill>
        <p:spPr bwMode="auto">
          <a:xfrm>
            <a:off x="1116013" y="134938"/>
            <a:ext cx="7272337" cy="672306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Rot="1" noChangeArrowheads="1"/>
          </p:cNvSpPr>
          <p:nvPr>
            <p:ph type="body" idx="1"/>
          </p:nvPr>
        </p:nvSpPr>
        <p:spPr/>
        <p:txBody>
          <a:bodyPr/>
          <a:lstStyle/>
          <a:p>
            <a:pPr algn="l" rtl="0"/>
            <a:r>
              <a:rPr lang="en-US" dirty="0"/>
              <a:t>Inside the </a:t>
            </a:r>
            <a:r>
              <a:rPr lang="en-US" dirty="0" err="1"/>
              <a:t>blastocyst</a:t>
            </a:r>
            <a:r>
              <a:rPr lang="en-US" dirty="0"/>
              <a:t>, the hypoblast produces cells that migrate along the inside of </a:t>
            </a:r>
            <a:r>
              <a:rPr lang="en-US" dirty="0" err="1"/>
              <a:t>exocoelomic</a:t>
            </a:r>
            <a:r>
              <a:rPr lang="en-US" dirty="0"/>
              <a:t> membrane to enclose a smaller cavity within the primitive yolk sac, that is called the </a:t>
            </a:r>
            <a:r>
              <a:rPr lang="en-US" b="1" dirty="0"/>
              <a:t>secondary yolk sac</a:t>
            </a:r>
            <a:r>
              <a:rPr lang="en-US" dirty="0"/>
              <a:t> or </a:t>
            </a:r>
            <a:r>
              <a:rPr lang="en-US" b="1" dirty="0"/>
              <a:t>definitive yolk sac</a:t>
            </a:r>
            <a:r>
              <a:rPr lang="en-US" dirty="0"/>
              <a:t>.</a:t>
            </a:r>
          </a:p>
          <a:p>
            <a:pPr algn="l" rtl="0"/>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1_52"/>
          <p:cNvPicPr>
            <a:picLocks noChangeAspect="1" noChangeArrowheads="1"/>
          </p:cNvPicPr>
          <p:nvPr/>
        </p:nvPicPr>
        <p:blipFill>
          <a:blip r:embed="rId2"/>
          <a:srcRect/>
          <a:stretch>
            <a:fillRect/>
          </a:stretch>
        </p:blipFill>
        <p:spPr bwMode="auto">
          <a:xfrm>
            <a:off x="971550" y="0"/>
            <a:ext cx="7345363" cy="65976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4294967295"/>
          </p:nvPr>
        </p:nvSpPr>
        <p:spPr>
          <a:xfrm>
            <a:off x="152400" y="1600200"/>
            <a:ext cx="4038600" cy="4533900"/>
          </a:xfrm>
        </p:spPr>
        <p:txBody>
          <a:bodyPr/>
          <a:lstStyle/>
          <a:p>
            <a:pPr algn="l" rtl="0"/>
            <a:r>
              <a:rPr lang="en-US" dirty="0"/>
              <a:t>A temporary communication is established between the amniotic cavity and the yolk sac, termed the </a:t>
            </a:r>
            <a:r>
              <a:rPr lang="en-US" dirty="0" err="1"/>
              <a:t>neurenteric</a:t>
            </a:r>
            <a:r>
              <a:rPr lang="en-US" dirty="0"/>
              <a:t> canal.  </a:t>
            </a:r>
          </a:p>
        </p:txBody>
      </p:sp>
      <p:pic>
        <p:nvPicPr>
          <p:cNvPr id="40964" name="Picture 2" descr="C:\Documents and Settings\user\My Documents\My Pictures\Copy (2) of Picture1nb.jpg"/>
          <p:cNvPicPr>
            <a:picLocks noGrp="1" noChangeAspect="1" noChangeArrowheads="1"/>
          </p:cNvPicPr>
          <p:nvPr>
            <p:ph type="clipArt" sz="half" idx="4294967295"/>
          </p:nvPr>
        </p:nvPicPr>
        <p:blipFill>
          <a:blip r:embed="rId2"/>
          <a:srcRect l="2592" t="30252" r="51053" b="41177"/>
          <a:stretch>
            <a:fillRect/>
          </a:stretch>
        </p:blipFill>
        <p:spPr>
          <a:xfrm>
            <a:off x="4114800" y="2057400"/>
            <a:ext cx="4832350" cy="37338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p:cNvPicPr>
            <a:picLocks noChangeAspect="1" noChangeArrowheads="1"/>
          </p:cNvPicPr>
          <p:nvPr/>
        </p:nvPicPr>
        <p:blipFill>
          <a:blip r:embed="rId3">
            <a:lum bright="-10000" contrast="20000"/>
          </a:blip>
          <a:srcRect t="50000" b="28548"/>
          <a:stretch>
            <a:fillRect/>
          </a:stretch>
        </p:blipFill>
        <p:spPr bwMode="auto">
          <a:xfrm>
            <a:off x="1169194" y="4765"/>
            <a:ext cx="3667125" cy="1609725"/>
          </a:xfrm>
          <a:prstGeom prst="rect">
            <a:avLst/>
          </a:prstGeom>
          <a:noFill/>
          <a:ln w="9525">
            <a:noFill/>
            <a:miter lim="800000"/>
            <a:headEnd/>
            <a:tailEnd/>
          </a:ln>
          <a:effectLst/>
        </p:spPr>
      </p:pic>
      <p:sp>
        <p:nvSpPr>
          <p:cNvPr id="11267" name="Line 6"/>
          <p:cNvSpPr>
            <a:spLocks noChangeShapeType="1"/>
          </p:cNvSpPr>
          <p:nvPr/>
        </p:nvSpPr>
        <p:spPr bwMode="auto">
          <a:xfrm>
            <a:off x="3028950" y="76200"/>
            <a:ext cx="0" cy="1538288"/>
          </a:xfrm>
          <a:prstGeom prst="line">
            <a:avLst/>
          </a:prstGeom>
          <a:noFill/>
          <a:ln w="9525">
            <a:solidFill>
              <a:schemeClr val="tx1"/>
            </a:solidFill>
            <a:prstDash val="sysDash"/>
            <a:round/>
            <a:headEnd/>
            <a:tailEnd/>
          </a:ln>
        </p:spPr>
        <p:txBody>
          <a:bodyPr wrap="none" anchor="ctr"/>
          <a:lstStyle/>
          <a:p>
            <a:endParaRPr lang="ar-JO"/>
          </a:p>
        </p:txBody>
      </p:sp>
      <p:sp>
        <p:nvSpPr>
          <p:cNvPr id="11268" name="Title 13"/>
          <p:cNvSpPr>
            <a:spLocks noGrp="1"/>
          </p:cNvSpPr>
          <p:nvPr>
            <p:ph type="title"/>
          </p:nvPr>
        </p:nvSpPr>
        <p:spPr>
          <a:xfrm>
            <a:off x="4914900" y="152400"/>
            <a:ext cx="3086100" cy="1143000"/>
          </a:xfrm>
        </p:spPr>
        <p:txBody>
          <a:bodyPr>
            <a:normAutofit/>
          </a:bodyPr>
          <a:lstStyle/>
          <a:p>
            <a:pPr eaLnBrk="1" hangingPunct="1"/>
            <a:r>
              <a:rPr lang="en-US" sz="3200" dirty="0" smtClean="0"/>
              <a:t>Lateral folding</a:t>
            </a:r>
            <a:endParaRPr lang="en-US" sz="3200" dirty="0"/>
          </a:p>
        </p:txBody>
      </p:sp>
      <p:sp>
        <p:nvSpPr>
          <p:cNvPr id="16" name="Content Placeholder 15"/>
          <p:cNvSpPr>
            <a:spLocks noGrp="1"/>
          </p:cNvSpPr>
          <p:nvPr>
            <p:ph idx="13"/>
          </p:nvPr>
        </p:nvSpPr>
        <p:spPr>
          <a:xfrm>
            <a:off x="1314450" y="5334000"/>
            <a:ext cx="6172200" cy="1219200"/>
          </a:xfrm>
        </p:spPr>
        <p:txBody>
          <a:bodyPr rtlCol="0">
            <a:normAutofit/>
          </a:bodyPr>
          <a:lstStyle/>
          <a:p>
            <a:pPr algn="l" rtl="0">
              <a:defRPr/>
            </a:pPr>
            <a:r>
              <a:rPr lang="en-US" sz="2400" dirty="0"/>
              <a:t>Lateral folding of the embryo completes the gut tube</a:t>
            </a:r>
          </a:p>
          <a:p>
            <a:pPr algn="l" rtl="0">
              <a:lnSpc>
                <a:spcPct val="80000"/>
              </a:lnSpc>
              <a:spcBef>
                <a:spcPts val="200"/>
              </a:spcBef>
              <a:defRPr/>
            </a:pPr>
            <a:endParaRPr lang="en-US" sz="2400" dirty="0"/>
          </a:p>
          <a:p>
            <a:pPr algn="l" rtl="0">
              <a:defRPr/>
            </a:pPr>
            <a:endParaRPr lang="en-US" sz="2400" dirty="0"/>
          </a:p>
        </p:txBody>
      </p:sp>
      <p:pic>
        <p:nvPicPr>
          <p:cNvPr id="11270" name="Picture 7"/>
          <p:cNvPicPr>
            <a:picLocks noChangeAspect="1" noChangeArrowheads="1"/>
          </p:cNvPicPr>
          <p:nvPr/>
        </p:nvPicPr>
        <p:blipFill>
          <a:blip r:embed="rId4"/>
          <a:srcRect/>
          <a:stretch>
            <a:fillRect/>
          </a:stretch>
        </p:blipFill>
        <p:spPr bwMode="auto">
          <a:xfrm>
            <a:off x="1828800" y="1968500"/>
            <a:ext cx="5657850" cy="3143250"/>
          </a:xfrm>
          <a:prstGeom prst="rect">
            <a:avLst/>
          </a:prstGeom>
          <a:noFill/>
          <a:ln w="9525">
            <a:noFill/>
            <a:miter lim="800000"/>
            <a:headEnd/>
            <a:tailEnd/>
          </a:ln>
          <a:effectLst/>
        </p:spPr>
      </p:pic>
      <p:sp>
        <p:nvSpPr>
          <p:cNvPr id="2" name="TextBox 1"/>
          <p:cNvSpPr txBox="1"/>
          <p:nvPr/>
        </p:nvSpPr>
        <p:spPr>
          <a:xfrm>
            <a:off x="5684320" y="4586288"/>
            <a:ext cx="1348703" cy="276999"/>
          </a:xfrm>
          <a:prstGeom prst="rect">
            <a:avLst/>
          </a:prstGeom>
          <a:noFill/>
        </p:spPr>
        <p:txBody>
          <a:bodyPr wrap="none">
            <a:spAutoFit/>
          </a:bodyPr>
          <a:lstStyle/>
          <a:p>
            <a:pPr>
              <a:defRPr/>
            </a:pPr>
            <a:r>
              <a:rPr lang="en-US" sz="1200" dirty="0" err="1">
                <a:latin typeface="+mj-lt"/>
              </a:rPr>
              <a:t>Langman’s</a:t>
            </a:r>
            <a:r>
              <a:rPr lang="en-US" sz="1200" dirty="0">
                <a:latin typeface="+mj-lt"/>
              </a:rPr>
              <a:t> fig 6-18</a:t>
            </a:r>
          </a:p>
        </p:txBody>
      </p:sp>
      <p:sp>
        <p:nvSpPr>
          <p:cNvPr id="11272" name="TextBox 9"/>
          <p:cNvSpPr txBox="1">
            <a:spLocks noChangeArrowheads="1"/>
          </p:cNvSpPr>
          <p:nvPr/>
        </p:nvSpPr>
        <p:spPr bwMode="auto">
          <a:xfrm>
            <a:off x="853277" y="1476377"/>
            <a:ext cx="1157689" cy="276999"/>
          </a:xfrm>
          <a:prstGeom prst="rect">
            <a:avLst/>
          </a:prstGeom>
          <a:noFill/>
          <a:ln w="9525">
            <a:noFill/>
            <a:miter lim="800000"/>
            <a:headEnd/>
            <a:tailEnd/>
          </a:ln>
        </p:spPr>
        <p:txBody>
          <a:bodyPr wrap="none">
            <a:spAutoFit/>
          </a:bodyPr>
          <a:lstStyle/>
          <a:p>
            <a:r>
              <a:rPr lang="en-US" sz="1200">
                <a:latin typeface="Calibri" pitchFamily="34" charset="0"/>
                <a:ea typeface="Calibri" pitchFamily="34" charset="0"/>
                <a:cs typeface="Calibri" pitchFamily="34" charset="0"/>
              </a:rPr>
              <a:t>Carlson fig 6-20</a:t>
            </a:r>
          </a:p>
        </p:txBody>
      </p:sp>
    </p:spTree>
    <p:extLst>
      <p:ext uri="{BB962C8B-B14F-4D97-AF65-F5344CB8AC3E}">
        <p14:creationId xmlns:p14="http://schemas.microsoft.com/office/powerpoint/2010/main" xmlns="" val="1123247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6839777" y="6580190"/>
            <a:ext cx="1158843" cy="276999"/>
          </a:xfrm>
          <a:prstGeom prst="rect">
            <a:avLst/>
          </a:prstGeom>
          <a:noFill/>
          <a:ln w="9525">
            <a:noFill/>
            <a:miter lim="800000"/>
            <a:headEnd/>
            <a:tailEnd/>
          </a:ln>
          <a:effectLst/>
        </p:spPr>
        <p:txBody>
          <a:bodyPr wrap="none">
            <a:spAutoFit/>
          </a:bodyPr>
          <a:lstStyle/>
          <a:p>
            <a:pPr algn="r"/>
            <a:r>
              <a:rPr lang="en-US" sz="1200" b="1">
                <a:latin typeface="Arial" pitchFamily="34" charset="0"/>
              </a:rPr>
              <a:t>Figure 28.11c</a:t>
            </a:r>
          </a:p>
        </p:txBody>
      </p:sp>
      <p:pic>
        <p:nvPicPr>
          <p:cNvPr id="97284" name="Picture 4"/>
          <p:cNvPicPr>
            <a:picLocks noChangeAspect="1" noChangeArrowheads="1"/>
          </p:cNvPicPr>
          <p:nvPr/>
        </p:nvPicPr>
        <p:blipFill>
          <a:blip r:embed="rId2"/>
          <a:srcRect t="41655"/>
          <a:stretch>
            <a:fillRect/>
          </a:stretch>
        </p:blipFill>
        <p:spPr bwMode="auto">
          <a:xfrm>
            <a:off x="1484711" y="2268540"/>
            <a:ext cx="6173390" cy="3424237"/>
          </a:xfrm>
          <a:prstGeom prst="rect">
            <a:avLst/>
          </a:prstGeom>
          <a:noFill/>
        </p:spPr>
      </p:pic>
      <p:sp>
        <p:nvSpPr>
          <p:cNvPr id="97285" name="Freeform 5"/>
          <p:cNvSpPr>
            <a:spLocks/>
          </p:cNvSpPr>
          <p:nvPr/>
        </p:nvSpPr>
        <p:spPr bwMode="auto">
          <a:xfrm>
            <a:off x="4311255" y="1463677"/>
            <a:ext cx="863203" cy="1260475"/>
          </a:xfrm>
          <a:custGeom>
            <a:avLst/>
            <a:gdLst/>
            <a:ahLst/>
            <a:cxnLst>
              <a:cxn ang="0">
                <a:pos x="725" y="0"/>
              </a:cxn>
              <a:cxn ang="0">
                <a:pos x="549" y="0"/>
              </a:cxn>
              <a:cxn ang="0">
                <a:pos x="0" y="794"/>
              </a:cxn>
            </a:cxnLst>
            <a:rect l="0" t="0" r="r" b="b"/>
            <a:pathLst>
              <a:path w="725" h="794">
                <a:moveTo>
                  <a:pt x="725" y="0"/>
                </a:moveTo>
                <a:lnTo>
                  <a:pt x="549" y="0"/>
                </a:lnTo>
                <a:lnTo>
                  <a:pt x="0" y="794"/>
                </a:lnTo>
              </a:path>
            </a:pathLst>
          </a:custGeom>
          <a:noFill/>
          <a:ln w="22225">
            <a:solidFill>
              <a:srgbClr val="231F20"/>
            </a:solidFill>
            <a:prstDash val="solid"/>
            <a:round/>
            <a:headEnd/>
            <a:tailEnd/>
          </a:ln>
        </p:spPr>
        <p:txBody>
          <a:bodyPr/>
          <a:lstStyle/>
          <a:p>
            <a:endParaRPr lang="ar-JO"/>
          </a:p>
        </p:txBody>
      </p:sp>
      <p:sp>
        <p:nvSpPr>
          <p:cNvPr id="97286" name="Line 6"/>
          <p:cNvSpPr>
            <a:spLocks noChangeShapeType="1"/>
          </p:cNvSpPr>
          <p:nvPr/>
        </p:nvSpPr>
        <p:spPr bwMode="auto">
          <a:xfrm>
            <a:off x="4964906" y="1463677"/>
            <a:ext cx="71438" cy="1254125"/>
          </a:xfrm>
          <a:prstGeom prst="line">
            <a:avLst/>
          </a:prstGeom>
          <a:noFill/>
          <a:ln w="22225">
            <a:solidFill>
              <a:srgbClr val="231F20"/>
            </a:solidFill>
            <a:round/>
            <a:headEnd/>
            <a:tailEnd/>
          </a:ln>
        </p:spPr>
        <p:txBody>
          <a:bodyPr/>
          <a:lstStyle/>
          <a:p>
            <a:endParaRPr lang="ar-JO"/>
          </a:p>
        </p:txBody>
      </p:sp>
      <p:sp>
        <p:nvSpPr>
          <p:cNvPr id="97287" name="Rectangle 7"/>
          <p:cNvSpPr>
            <a:spLocks noChangeArrowheads="1"/>
          </p:cNvSpPr>
          <p:nvPr/>
        </p:nvSpPr>
        <p:spPr bwMode="auto">
          <a:xfrm>
            <a:off x="4365323" y="1223963"/>
            <a:ext cx="3407984" cy="892552"/>
          </a:xfrm>
          <a:prstGeom prst="rect">
            <a:avLst/>
          </a:prstGeom>
          <a:noFill/>
          <a:ln w="9525">
            <a:noFill/>
            <a:miter lim="800000"/>
            <a:headEnd/>
            <a:tailEnd/>
          </a:ln>
        </p:spPr>
        <p:txBody>
          <a:bodyPr wrap="none" lIns="0" tIns="0" rIns="0" bIns="0">
            <a:spAutoFit/>
          </a:bodyPr>
          <a:lstStyle/>
          <a:p>
            <a:r>
              <a:rPr lang="en-US" sz="2900" b="1">
                <a:solidFill>
                  <a:srgbClr val="231F20"/>
                </a:solidFill>
                <a:latin typeface="Arial" pitchFamily="34" charset="0"/>
              </a:rPr>
              <a:t>Somites (seen</a:t>
            </a:r>
          </a:p>
          <a:p>
            <a:r>
              <a:rPr lang="en-US" sz="2900" b="1">
                <a:solidFill>
                  <a:srgbClr val="231F20"/>
                </a:solidFill>
                <a:latin typeface="Arial" pitchFamily="34" charset="0"/>
              </a:rPr>
              <a:t>through ectoderm) </a:t>
            </a:r>
          </a:p>
        </p:txBody>
      </p:sp>
      <p:sp>
        <p:nvSpPr>
          <p:cNvPr id="97288" name="Rectangle 8"/>
          <p:cNvSpPr>
            <a:spLocks noChangeArrowheads="1"/>
          </p:cNvSpPr>
          <p:nvPr/>
        </p:nvSpPr>
        <p:spPr bwMode="auto">
          <a:xfrm>
            <a:off x="2309507" y="5084763"/>
            <a:ext cx="1480855" cy="446276"/>
          </a:xfrm>
          <a:prstGeom prst="rect">
            <a:avLst/>
          </a:prstGeom>
          <a:noFill/>
          <a:ln w="9525">
            <a:noFill/>
            <a:miter lim="800000"/>
            <a:headEnd/>
            <a:tailEnd/>
          </a:ln>
        </p:spPr>
        <p:txBody>
          <a:bodyPr wrap="none" lIns="0" tIns="0" rIns="0" bIns="0">
            <a:spAutoFit/>
          </a:bodyPr>
          <a:lstStyle/>
          <a:p>
            <a:r>
              <a:rPr lang="en-US" sz="2900" b="1" i="1">
                <a:solidFill>
                  <a:srgbClr val="231F20"/>
                </a:solidFill>
                <a:latin typeface="Arial" pitchFamily="34" charset="0"/>
              </a:rPr>
              <a:t>Yolk sac</a:t>
            </a:r>
            <a:endParaRPr lang="en-US">
              <a:latin typeface="Arial" pitchFamily="34" charset="0"/>
            </a:endParaRPr>
          </a:p>
        </p:txBody>
      </p:sp>
      <p:sp>
        <p:nvSpPr>
          <p:cNvPr id="97289" name="Rectangle 9"/>
          <p:cNvSpPr>
            <a:spLocks noChangeArrowheads="1"/>
          </p:cNvSpPr>
          <p:nvPr/>
        </p:nvSpPr>
        <p:spPr bwMode="auto">
          <a:xfrm>
            <a:off x="6542269" y="3306763"/>
            <a:ext cx="910506" cy="892552"/>
          </a:xfrm>
          <a:prstGeom prst="rect">
            <a:avLst/>
          </a:prstGeom>
          <a:noFill/>
          <a:ln w="9525">
            <a:noFill/>
            <a:miter lim="800000"/>
            <a:headEnd/>
            <a:tailEnd/>
          </a:ln>
        </p:spPr>
        <p:txBody>
          <a:bodyPr wrap="none" lIns="0" tIns="0" rIns="0" bIns="0">
            <a:spAutoFit/>
          </a:bodyPr>
          <a:lstStyle/>
          <a:p>
            <a:r>
              <a:rPr lang="en-US" sz="2900" b="1" i="1">
                <a:solidFill>
                  <a:srgbClr val="231F20"/>
                </a:solidFill>
                <a:latin typeface="Arial" pitchFamily="34" charset="0"/>
              </a:rPr>
              <a:t>Head</a:t>
            </a:r>
          </a:p>
          <a:p>
            <a:r>
              <a:rPr lang="en-US" sz="2900" b="1" i="1">
                <a:solidFill>
                  <a:srgbClr val="231F20"/>
                </a:solidFill>
                <a:latin typeface="Arial" pitchFamily="34" charset="0"/>
              </a:rPr>
              <a:t>fold </a:t>
            </a:r>
          </a:p>
        </p:txBody>
      </p:sp>
      <p:sp>
        <p:nvSpPr>
          <p:cNvPr id="97290" name="Rectangle 10"/>
          <p:cNvSpPr>
            <a:spLocks noChangeArrowheads="1"/>
          </p:cNvSpPr>
          <p:nvPr/>
        </p:nvSpPr>
        <p:spPr bwMode="auto">
          <a:xfrm>
            <a:off x="1275648" y="2395538"/>
            <a:ext cx="783869" cy="892552"/>
          </a:xfrm>
          <a:prstGeom prst="rect">
            <a:avLst/>
          </a:prstGeom>
          <a:noFill/>
          <a:ln w="9525">
            <a:noFill/>
            <a:miter lim="800000"/>
            <a:headEnd/>
            <a:tailEnd/>
          </a:ln>
        </p:spPr>
        <p:txBody>
          <a:bodyPr wrap="none" lIns="0" tIns="0" rIns="0" bIns="0">
            <a:spAutoFit/>
          </a:bodyPr>
          <a:lstStyle/>
          <a:p>
            <a:r>
              <a:rPr lang="en-US" sz="2900" b="1" i="1">
                <a:solidFill>
                  <a:srgbClr val="231F20"/>
                </a:solidFill>
                <a:latin typeface="Arial" pitchFamily="34" charset="0"/>
              </a:rPr>
              <a:t>Tail</a:t>
            </a:r>
          </a:p>
          <a:p>
            <a:r>
              <a:rPr lang="en-US" sz="2900" b="1" i="1">
                <a:solidFill>
                  <a:srgbClr val="231F20"/>
                </a:solidFill>
                <a:latin typeface="Arial" pitchFamily="34" charset="0"/>
              </a:rPr>
              <a:t>fold </a:t>
            </a:r>
          </a:p>
        </p:txBody>
      </p:sp>
      <p:sp>
        <p:nvSpPr>
          <p:cNvPr id="97291" name="Rectangle 11"/>
          <p:cNvSpPr>
            <a:spLocks noChangeArrowheads="1"/>
          </p:cNvSpPr>
          <p:nvPr/>
        </p:nvSpPr>
        <p:spPr bwMode="auto">
          <a:xfrm>
            <a:off x="1346886" y="5208588"/>
            <a:ext cx="537006" cy="446276"/>
          </a:xfrm>
          <a:prstGeom prst="rect">
            <a:avLst/>
          </a:prstGeom>
          <a:noFill/>
          <a:ln w="9525">
            <a:noFill/>
            <a:miter lim="800000"/>
            <a:headEnd/>
            <a:tailEnd/>
          </a:ln>
        </p:spPr>
        <p:txBody>
          <a:bodyPr wrap="none" lIns="0" tIns="0" rIns="0" bIns="0">
            <a:spAutoFit/>
          </a:bodyPr>
          <a:lstStyle/>
          <a:p>
            <a:r>
              <a:rPr lang="en-US" sz="2900">
                <a:solidFill>
                  <a:srgbClr val="231F20"/>
                </a:solidFill>
                <a:latin typeface="Arial Black" pitchFamily="34" charset="0"/>
              </a:rPr>
              <a:t>(c)</a:t>
            </a:r>
            <a:endParaRPr lang="en-US">
              <a:latin typeface="Arial" pitchFamily="34" charset="0"/>
            </a:endParaRPr>
          </a:p>
        </p:txBody>
      </p:sp>
    </p:spTree>
    <p:extLst>
      <p:ext uri="{BB962C8B-B14F-4D97-AF65-F5344CB8AC3E}">
        <p14:creationId xmlns:p14="http://schemas.microsoft.com/office/powerpoint/2010/main" xmlns="" val="289927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838200" y="914400"/>
            <a:ext cx="7772400" cy="5586434"/>
          </a:xfrm>
        </p:spPr>
        <p:txBody>
          <a:bodyPr>
            <a:noAutofit/>
          </a:bodyPr>
          <a:lstStyle/>
          <a:p>
            <a:pPr algn="ctr" rtl="0">
              <a:lnSpc>
                <a:spcPct val="90000"/>
              </a:lnSpc>
              <a:buFontTx/>
              <a:buNone/>
            </a:pPr>
            <a:r>
              <a:rPr lang="en-US" altLang="zh-CN" sz="2400" dirty="0" smtClean="0"/>
              <a:t> </a:t>
            </a:r>
            <a:r>
              <a:rPr lang="en-US" altLang="zh-CN" sz="2400" dirty="0"/>
              <a:t>Y</a:t>
            </a:r>
            <a:r>
              <a:rPr lang="en-US" altLang="zh-CN" sz="2400" dirty="0" smtClean="0"/>
              <a:t>olk sac</a:t>
            </a:r>
          </a:p>
          <a:p>
            <a:pPr algn="l" rtl="0">
              <a:lnSpc>
                <a:spcPct val="90000"/>
              </a:lnSpc>
              <a:buFontTx/>
              <a:buNone/>
            </a:pPr>
            <a:r>
              <a:rPr lang="en-US" altLang="zh-CN" sz="2400" dirty="0" smtClean="0"/>
              <a:t>Function:</a:t>
            </a:r>
          </a:p>
          <a:p>
            <a:pPr algn="l" rtl="0">
              <a:lnSpc>
                <a:spcPct val="90000"/>
              </a:lnSpc>
              <a:buFontTx/>
              <a:buNone/>
            </a:pPr>
            <a:r>
              <a:rPr lang="en-US" altLang="zh-CN" sz="2400" dirty="0" smtClean="0"/>
              <a:t>---</a:t>
            </a:r>
            <a:r>
              <a:rPr lang="en-US" altLang="zh-CN" sz="2400" dirty="0" err="1" smtClean="0"/>
              <a:t>neutrition</a:t>
            </a:r>
            <a:r>
              <a:rPr lang="en-US" altLang="zh-CN" sz="2400" dirty="0" smtClean="0"/>
              <a:t> before placenta</a:t>
            </a:r>
            <a:endParaRPr lang="en-US" altLang="zh-CN" sz="2400" dirty="0"/>
          </a:p>
          <a:p>
            <a:pPr algn="l" rtl="0">
              <a:lnSpc>
                <a:spcPct val="90000"/>
              </a:lnSpc>
              <a:buFontTx/>
              <a:buNone/>
            </a:pPr>
            <a:r>
              <a:rPr lang="en-US" altLang="zh-CN" sz="2400" dirty="0"/>
              <a:t>---blood island: primitive blood cell- derived from </a:t>
            </a:r>
            <a:r>
              <a:rPr lang="en-US" altLang="zh-CN" sz="2400" dirty="0" err="1"/>
              <a:t>extraembryonic</a:t>
            </a:r>
            <a:r>
              <a:rPr lang="en-US" altLang="zh-CN" sz="2400" dirty="0"/>
              <a:t> mesoderm on the wall of yolk sac</a:t>
            </a:r>
          </a:p>
          <a:p>
            <a:pPr algn="l" rtl="0">
              <a:lnSpc>
                <a:spcPct val="90000"/>
              </a:lnSpc>
              <a:buFontTx/>
              <a:buNone/>
            </a:pPr>
            <a:r>
              <a:rPr lang="en-US" altLang="zh-CN" sz="2400" dirty="0"/>
              <a:t>---primordial germ </a:t>
            </a:r>
            <a:r>
              <a:rPr lang="en-US" altLang="zh-CN" sz="2400" dirty="0" smtClean="0"/>
              <a:t>cells: </a:t>
            </a:r>
            <a:r>
              <a:rPr lang="en-US" altLang="zh-CN" sz="2400" dirty="0"/>
              <a:t>derived from endoderm of yolk </a:t>
            </a:r>
            <a:r>
              <a:rPr lang="en-US" altLang="zh-CN" sz="2400" dirty="0" smtClean="0"/>
              <a:t>sac</a:t>
            </a:r>
          </a:p>
          <a:p>
            <a:pPr marL="342900" lvl="2" indent="-342900" algn="l" rtl="0">
              <a:lnSpc>
                <a:spcPct val="90000"/>
              </a:lnSpc>
              <a:buNone/>
            </a:pPr>
            <a:r>
              <a:rPr lang="en-US" dirty="0" smtClean="0"/>
              <a:t>----The </a:t>
            </a:r>
            <a:r>
              <a:rPr lang="en-US" dirty="0" err="1" smtClean="0"/>
              <a:t>endodermal</a:t>
            </a:r>
            <a:r>
              <a:rPr lang="en-US" dirty="0" smtClean="0"/>
              <a:t> </a:t>
            </a:r>
            <a:r>
              <a:rPr lang="en-US" dirty="0" smtClean="0"/>
              <a:t>cells form the </a:t>
            </a:r>
            <a:r>
              <a:rPr lang="en-US" dirty="0" smtClean="0"/>
              <a:t>epithelial lining of </a:t>
            </a:r>
            <a:r>
              <a:rPr lang="en-US" dirty="0" smtClean="0"/>
              <a:t>the gut (except lower part of the anal canal), respiratory system and urinary bladder (except </a:t>
            </a:r>
            <a:r>
              <a:rPr lang="en-US" dirty="0" err="1" smtClean="0"/>
              <a:t>trigone</a:t>
            </a:r>
            <a:r>
              <a:rPr lang="en-US" dirty="0" smtClean="0"/>
              <a:t>).</a:t>
            </a:r>
            <a:endParaRPr lang="en-US" altLang="zh-CN" dirty="0" smtClean="0"/>
          </a:p>
          <a:p>
            <a:pPr algn="l" rtl="0">
              <a:buNone/>
            </a:pPr>
            <a:r>
              <a:rPr lang="en-US" sz="2400" b="1" dirty="0" smtClean="0"/>
              <a:t>Anomalies in the </a:t>
            </a:r>
            <a:r>
              <a:rPr lang="en-US" sz="2400" b="1" dirty="0" err="1" smtClean="0"/>
              <a:t>vitello</a:t>
            </a:r>
            <a:r>
              <a:rPr lang="en-US" sz="2400" b="1" dirty="0" smtClean="0"/>
              <a:t>-intestinal duct:</a:t>
            </a:r>
            <a:r>
              <a:rPr lang="en-US" sz="2400" dirty="0" smtClean="0"/>
              <a:t> </a:t>
            </a:r>
            <a:endParaRPr lang="en-US" sz="2400" b="1" dirty="0" smtClean="0"/>
          </a:p>
          <a:p>
            <a:pPr lvl="0" algn="l" rtl="0">
              <a:buNone/>
            </a:pPr>
            <a:r>
              <a:rPr lang="en-US" sz="2400" b="1" dirty="0" smtClean="0"/>
              <a:t>    </a:t>
            </a:r>
            <a:r>
              <a:rPr lang="en-US" sz="2400" b="1" dirty="0" err="1" smtClean="0"/>
              <a:t>Vitelline</a:t>
            </a:r>
            <a:r>
              <a:rPr lang="en-US" sz="2400" b="1" dirty="0" smtClean="0"/>
              <a:t> fistula-</a:t>
            </a:r>
            <a:r>
              <a:rPr lang="en-US" sz="2400" b="1" dirty="0" err="1" smtClean="0"/>
              <a:t>Vitelline</a:t>
            </a:r>
            <a:r>
              <a:rPr lang="en-US" sz="2400" b="1" dirty="0" smtClean="0"/>
              <a:t> cyst-</a:t>
            </a:r>
            <a:r>
              <a:rPr lang="en-US" sz="2400" b="1" dirty="0" err="1" smtClean="0"/>
              <a:t>Vitelline</a:t>
            </a:r>
            <a:r>
              <a:rPr lang="en-US" sz="2400" b="1" dirty="0" smtClean="0"/>
              <a:t> sinus</a:t>
            </a:r>
            <a:r>
              <a:rPr lang="en-US" sz="2400" dirty="0" smtClean="0"/>
              <a:t> </a:t>
            </a:r>
            <a:r>
              <a:rPr lang="en-US" sz="2400" b="1" dirty="0" smtClean="0"/>
              <a:t>–</a:t>
            </a:r>
            <a:r>
              <a:rPr lang="en-US" sz="2400" b="1" dirty="0" err="1" smtClean="0"/>
              <a:t>Meckel’s</a:t>
            </a:r>
            <a:r>
              <a:rPr lang="en-US" sz="2400" b="1" dirty="0" smtClean="0"/>
              <a:t> </a:t>
            </a:r>
            <a:r>
              <a:rPr lang="en-US" sz="2400" b="1" dirty="0" err="1" smtClean="0"/>
              <a:t>diverticulum</a:t>
            </a:r>
            <a:r>
              <a:rPr lang="en-US" sz="2400" b="1" dirty="0" smtClean="0"/>
              <a:t>(may cause left appendicitis )-</a:t>
            </a:r>
            <a:r>
              <a:rPr lang="en-US" sz="2400" dirty="0" smtClean="0"/>
              <a:t>Fibrous band </a:t>
            </a:r>
            <a:r>
              <a:rPr lang="en-US" sz="2400" dirty="0" err="1" smtClean="0"/>
              <a:t>Volvulus</a:t>
            </a:r>
            <a:r>
              <a:rPr lang="en-US" sz="2400" dirty="0" smtClean="0"/>
              <a:t> </a:t>
            </a:r>
            <a:r>
              <a:rPr lang="en-US" sz="2400" dirty="0" err="1" smtClean="0"/>
              <a:t>neonatorum</a:t>
            </a:r>
            <a:r>
              <a:rPr lang="en-US" sz="2400" dirty="0" smtClean="0"/>
              <a:t> and intestinal obstruction.</a:t>
            </a:r>
            <a:endParaRPr lang="en-US" sz="2400" b="1" dirty="0" smtClean="0"/>
          </a:p>
          <a:p>
            <a:pPr algn="l" rtl="0">
              <a:lnSpc>
                <a:spcPct val="90000"/>
              </a:lnSpc>
            </a:pPr>
            <a:endParaRPr lang="en-US" altLang="zh-CN"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6B7F3279"/>
          <p:cNvPicPr>
            <a:picLocks noChangeAspect="1" noChangeArrowheads="1"/>
          </p:cNvPicPr>
          <p:nvPr/>
        </p:nvPicPr>
        <p:blipFill>
          <a:blip r:embed="rId2">
            <a:lum bright="-12000" contrast="12000"/>
          </a:blip>
          <a:srcRect t="14056" r="35115" b="51413"/>
          <a:stretch>
            <a:fillRect/>
          </a:stretch>
        </p:blipFill>
        <p:spPr bwMode="auto">
          <a:xfrm>
            <a:off x="0" y="357166"/>
            <a:ext cx="9144000" cy="621510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6916272" y="6580190"/>
            <a:ext cx="1082348" cy="276999"/>
          </a:xfrm>
          <a:prstGeom prst="rect">
            <a:avLst/>
          </a:prstGeom>
          <a:noFill/>
          <a:ln w="9525">
            <a:noFill/>
            <a:miter lim="800000"/>
            <a:headEnd/>
            <a:tailEnd/>
          </a:ln>
          <a:effectLst/>
        </p:spPr>
        <p:txBody>
          <a:bodyPr wrap="none">
            <a:spAutoFit/>
          </a:bodyPr>
          <a:lstStyle/>
          <a:p>
            <a:pPr algn="r"/>
            <a:r>
              <a:rPr lang="en-US" sz="1200" b="1">
                <a:latin typeface="Arial" pitchFamily="34" charset="0"/>
              </a:rPr>
              <a:t>Figure 28.12</a:t>
            </a:r>
          </a:p>
        </p:txBody>
      </p:sp>
      <p:pic>
        <p:nvPicPr>
          <p:cNvPr id="15369" name="Picture 9"/>
          <p:cNvPicPr>
            <a:picLocks noChangeAspect="1" noChangeArrowheads="1"/>
          </p:cNvPicPr>
          <p:nvPr/>
        </p:nvPicPr>
        <p:blipFill>
          <a:blip r:embed="rId2"/>
          <a:srcRect/>
          <a:stretch>
            <a:fillRect/>
          </a:stretch>
        </p:blipFill>
        <p:spPr bwMode="auto">
          <a:xfrm>
            <a:off x="1484711" y="501650"/>
            <a:ext cx="6173390" cy="5868988"/>
          </a:xfrm>
          <a:prstGeom prst="rect">
            <a:avLst/>
          </a:prstGeom>
          <a:noFill/>
        </p:spPr>
      </p:pic>
      <p:sp>
        <p:nvSpPr>
          <p:cNvPr id="15370" name="Freeform 10"/>
          <p:cNvSpPr>
            <a:spLocks/>
          </p:cNvSpPr>
          <p:nvPr/>
        </p:nvSpPr>
        <p:spPr bwMode="auto">
          <a:xfrm>
            <a:off x="2820591" y="3055938"/>
            <a:ext cx="676275" cy="868362"/>
          </a:xfrm>
          <a:custGeom>
            <a:avLst/>
            <a:gdLst/>
            <a:ahLst/>
            <a:cxnLst>
              <a:cxn ang="0">
                <a:pos x="568" y="547"/>
              </a:cxn>
              <a:cxn ang="0">
                <a:pos x="102" y="0"/>
              </a:cxn>
              <a:cxn ang="0">
                <a:pos x="0" y="0"/>
              </a:cxn>
            </a:cxnLst>
            <a:rect l="0" t="0" r="r" b="b"/>
            <a:pathLst>
              <a:path w="568" h="547">
                <a:moveTo>
                  <a:pt x="568" y="547"/>
                </a:moveTo>
                <a:lnTo>
                  <a:pt x="102" y="0"/>
                </a:lnTo>
                <a:lnTo>
                  <a:pt x="0" y="0"/>
                </a:lnTo>
              </a:path>
            </a:pathLst>
          </a:custGeom>
          <a:noFill/>
          <a:ln w="19050">
            <a:solidFill>
              <a:srgbClr val="231F20"/>
            </a:solidFill>
            <a:prstDash val="solid"/>
            <a:round/>
            <a:headEnd/>
            <a:tailEnd/>
          </a:ln>
        </p:spPr>
        <p:txBody>
          <a:bodyPr/>
          <a:lstStyle/>
          <a:p>
            <a:endParaRPr lang="ar-JO"/>
          </a:p>
        </p:txBody>
      </p:sp>
      <p:sp>
        <p:nvSpPr>
          <p:cNvPr id="15371" name="Freeform 11"/>
          <p:cNvSpPr>
            <a:spLocks/>
          </p:cNvSpPr>
          <p:nvPr/>
        </p:nvSpPr>
        <p:spPr bwMode="auto">
          <a:xfrm>
            <a:off x="2639616" y="4394202"/>
            <a:ext cx="642938" cy="377825"/>
          </a:xfrm>
          <a:custGeom>
            <a:avLst/>
            <a:gdLst/>
            <a:ahLst/>
            <a:cxnLst>
              <a:cxn ang="0">
                <a:pos x="540" y="0"/>
              </a:cxn>
              <a:cxn ang="0">
                <a:pos x="110" y="238"/>
              </a:cxn>
              <a:cxn ang="0">
                <a:pos x="0" y="238"/>
              </a:cxn>
            </a:cxnLst>
            <a:rect l="0" t="0" r="r" b="b"/>
            <a:pathLst>
              <a:path w="540" h="238">
                <a:moveTo>
                  <a:pt x="540" y="0"/>
                </a:moveTo>
                <a:lnTo>
                  <a:pt x="110" y="238"/>
                </a:lnTo>
                <a:lnTo>
                  <a:pt x="0" y="238"/>
                </a:lnTo>
              </a:path>
            </a:pathLst>
          </a:custGeom>
          <a:noFill/>
          <a:ln w="19050">
            <a:solidFill>
              <a:srgbClr val="231F20"/>
            </a:solidFill>
            <a:prstDash val="solid"/>
            <a:round/>
            <a:headEnd/>
            <a:tailEnd/>
          </a:ln>
        </p:spPr>
        <p:txBody>
          <a:bodyPr/>
          <a:lstStyle/>
          <a:p>
            <a:endParaRPr lang="ar-JO"/>
          </a:p>
        </p:txBody>
      </p:sp>
      <p:sp>
        <p:nvSpPr>
          <p:cNvPr id="15372" name="Freeform 12"/>
          <p:cNvSpPr>
            <a:spLocks/>
          </p:cNvSpPr>
          <p:nvPr/>
        </p:nvSpPr>
        <p:spPr bwMode="auto">
          <a:xfrm>
            <a:off x="2580085" y="4660900"/>
            <a:ext cx="1466850" cy="1282700"/>
          </a:xfrm>
          <a:custGeom>
            <a:avLst/>
            <a:gdLst/>
            <a:ahLst/>
            <a:cxnLst>
              <a:cxn ang="0">
                <a:pos x="1232" y="0"/>
              </a:cxn>
              <a:cxn ang="0">
                <a:pos x="118" y="808"/>
              </a:cxn>
              <a:cxn ang="0">
                <a:pos x="0" y="808"/>
              </a:cxn>
            </a:cxnLst>
            <a:rect l="0" t="0" r="r" b="b"/>
            <a:pathLst>
              <a:path w="1232" h="808">
                <a:moveTo>
                  <a:pt x="1232" y="0"/>
                </a:moveTo>
                <a:lnTo>
                  <a:pt x="118" y="808"/>
                </a:lnTo>
                <a:lnTo>
                  <a:pt x="0" y="808"/>
                </a:lnTo>
              </a:path>
            </a:pathLst>
          </a:custGeom>
          <a:noFill/>
          <a:ln w="19050">
            <a:solidFill>
              <a:srgbClr val="231F20"/>
            </a:solidFill>
            <a:prstDash val="solid"/>
            <a:round/>
            <a:headEnd/>
            <a:tailEnd/>
          </a:ln>
        </p:spPr>
        <p:txBody>
          <a:bodyPr/>
          <a:lstStyle/>
          <a:p>
            <a:endParaRPr lang="ar-JO"/>
          </a:p>
        </p:txBody>
      </p:sp>
      <p:sp>
        <p:nvSpPr>
          <p:cNvPr id="15373" name="Freeform 13"/>
          <p:cNvSpPr>
            <a:spLocks/>
          </p:cNvSpPr>
          <p:nvPr/>
        </p:nvSpPr>
        <p:spPr bwMode="auto">
          <a:xfrm>
            <a:off x="4607720" y="617538"/>
            <a:ext cx="1040606" cy="1422400"/>
          </a:xfrm>
          <a:custGeom>
            <a:avLst/>
            <a:gdLst/>
            <a:ahLst/>
            <a:cxnLst>
              <a:cxn ang="0">
                <a:pos x="0" y="896"/>
              </a:cxn>
              <a:cxn ang="0">
                <a:pos x="768" y="0"/>
              </a:cxn>
              <a:cxn ang="0">
                <a:pos x="874" y="0"/>
              </a:cxn>
            </a:cxnLst>
            <a:rect l="0" t="0" r="r" b="b"/>
            <a:pathLst>
              <a:path w="874" h="896">
                <a:moveTo>
                  <a:pt x="0" y="896"/>
                </a:moveTo>
                <a:lnTo>
                  <a:pt x="768" y="0"/>
                </a:lnTo>
                <a:lnTo>
                  <a:pt x="874" y="0"/>
                </a:lnTo>
              </a:path>
            </a:pathLst>
          </a:custGeom>
          <a:noFill/>
          <a:ln w="19050">
            <a:solidFill>
              <a:srgbClr val="231F20"/>
            </a:solidFill>
            <a:prstDash val="solid"/>
            <a:round/>
            <a:headEnd/>
            <a:tailEnd/>
          </a:ln>
        </p:spPr>
        <p:txBody>
          <a:bodyPr/>
          <a:lstStyle/>
          <a:p>
            <a:endParaRPr lang="ar-JO"/>
          </a:p>
        </p:txBody>
      </p:sp>
      <p:sp>
        <p:nvSpPr>
          <p:cNvPr id="15374" name="Freeform 14"/>
          <p:cNvSpPr>
            <a:spLocks/>
          </p:cNvSpPr>
          <p:nvPr/>
        </p:nvSpPr>
        <p:spPr bwMode="auto">
          <a:xfrm>
            <a:off x="4831557" y="1074740"/>
            <a:ext cx="816769" cy="1019175"/>
          </a:xfrm>
          <a:custGeom>
            <a:avLst/>
            <a:gdLst/>
            <a:ahLst/>
            <a:cxnLst>
              <a:cxn ang="0">
                <a:pos x="0" y="642"/>
              </a:cxn>
              <a:cxn ang="0">
                <a:pos x="574" y="0"/>
              </a:cxn>
              <a:cxn ang="0">
                <a:pos x="686" y="0"/>
              </a:cxn>
            </a:cxnLst>
            <a:rect l="0" t="0" r="r" b="b"/>
            <a:pathLst>
              <a:path w="686" h="642">
                <a:moveTo>
                  <a:pt x="0" y="642"/>
                </a:moveTo>
                <a:lnTo>
                  <a:pt x="574" y="0"/>
                </a:lnTo>
                <a:lnTo>
                  <a:pt x="686" y="0"/>
                </a:lnTo>
              </a:path>
            </a:pathLst>
          </a:custGeom>
          <a:noFill/>
          <a:ln w="19050">
            <a:solidFill>
              <a:srgbClr val="231F20"/>
            </a:solidFill>
            <a:prstDash val="solid"/>
            <a:round/>
            <a:headEnd/>
            <a:tailEnd/>
          </a:ln>
        </p:spPr>
        <p:txBody>
          <a:bodyPr/>
          <a:lstStyle/>
          <a:p>
            <a:endParaRPr lang="ar-JO"/>
          </a:p>
        </p:txBody>
      </p:sp>
      <p:sp>
        <p:nvSpPr>
          <p:cNvPr id="15375" name="Freeform 15"/>
          <p:cNvSpPr>
            <a:spLocks/>
          </p:cNvSpPr>
          <p:nvPr/>
        </p:nvSpPr>
        <p:spPr bwMode="auto">
          <a:xfrm>
            <a:off x="4695825" y="1827215"/>
            <a:ext cx="1338263" cy="415925"/>
          </a:xfrm>
          <a:custGeom>
            <a:avLst/>
            <a:gdLst/>
            <a:ahLst/>
            <a:cxnLst>
              <a:cxn ang="0">
                <a:pos x="0" y="262"/>
              </a:cxn>
              <a:cxn ang="0">
                <a:pos x="1068" y="0"/>
              </a:cxn>
              <a:cxn ang="0">
                <a:pos x="1124" y="0"/>
              </a:cxn>
            </a:cxnLst>
            <a:rect l="0" t="0" r="r" b="b"/>
            <a:pathLst>
              <a:path w="1124" h="262">
                <a:moveTo>
                  <a:pt x="0" y="262"/>
                </a:moveTo>
                <a:lnTo>
                  <a:pt x="1068" y="0"/>
                </a:lnTo>
                <a:lnTo>
                  <a:pt x="1124" y="0"/>
                </a:lnTo>
              </a:path>
            </a:pathLst>
          </a:custGeom>
          <a:noFill/>
          <a:ln w="19050">
            <a:solidFill>
              <a:srgbClr val="231F20"/>
            </a:solidFill>
            <a:prstDash val="solid"/>
            <a:round/>
            <a:headEnd/>
            <a:tailEnd/>
          </a:ln>
        </p:spPr>
        <p:txBody>
          <a:bodyPr/>
          <a:lstStyle/>
          <a:p>
            <a:endParaRPr lang="ar-JO"/>
          </a:p>
        </p:txBody>
      </p:sp>
      <p:sp>
        <p:nvSpPr>
          <p:cNvPr id="15376" name="Freeform 16"/>
          <p:cNvSpPr>
            <a:spLocks/>
          </p:cNvSpPr>
          <p:nvPr/>
        </p:nvSpPr>
        <p:spPr bwMode="auto">
          <a:xfrm>
            <a:off x="5274469" y="2220913"/>
            <a:ext cx="766763" cy="190500"/>
          </a:xfrm>
          <a:custGeom>
            <a:avLst/>
            <a:gdLst/>
            <a:ahLst/>
            <a:cxnLst>
              <a:cxn ang="0">
                <a:pos x="0" y="120"/>
              </a:cxn>
              <a:cxn ang="0">
                <a:pos x="536" y="0"/>
              </a:cxn>
              <a:cxn ang="0">
                <a:pos x="644" y="0"/>
              </a:cxn>
            </a:cxnLst>
            <a:rect l="0" t="0" r="r" b="b"/>
            <a:pathLst>
              <a:path w="644" h="120">
                <a:moveTo>
                  <a:pt x="0" y="120"/>
                </a:moveTo>
                <a:lnTo>
                  <a:pt x="536" y="0"/>
                </a:lnTo>
                <a:lnTo>
                  <a:pt x="644" y="0"/>
                </a:lnTo>
              </a:path>
            </a:pathLst>
          </a:custGeom>
          <a:noFill/>
          <a:ln w="19050">
            <a:solidFill>
              <a:srgbClr val="231F20"/>
            </a:solidFill>
            <a:prstDash val="solid"/>
            <a:round/>
            <a:headEnd/>
            <a:tailEnd/>
          </a:ln>
        </p:spPr>
        <p:txBody>
          <a:bodyPr/>
          <a:lstStyle/>
          <a:p>
            <a:endParaRPr lang="ar-JO"/>
          </a:p>
        </p:txBody>
      </p:sp>
      <p:sp>
        <p:nvSpPr>
          <p:cNvPr id="15377" name="Line 17"/>
          <p:cNvSpPr>
            <a:spLocks noChangeShapeType="1"/>
          </p:cNvSpPr>
          <p:nvPr/>
        </p:nvSpPr>
        <p:spPr bwMode="auto">
          <a:xfrm flipV="1">
            <a:off x="4733925" y="1074738"/>
            <a:ext cx="781050" cy="952500"/>
          </a:xfrm>
          <a:prstGeom prst="line">
            <a:avLst/>
          </a:prstGeom>
          <a:noFill/>
          <a:ln w="19050">
            <a:solidFill>
              <a:srgbClr val="231F20"/>
            </a:solidFill>
            <a:round/>
            <a:headEnd/>
            <a:tailEnd/>
          </a:ln>
        </p:spPr>
        <p:txBody>
          <a:bodyPr/>
          <a:lstStyle/>
          <a:p>
            <a:endParaRPr lang="ar-JO"/>
          </a:p>
        </p:txBody>
      </p:sp>
      <p:sp>
        <p:nvSpPr>
          <p:cNvPr id="15378" name="Line 18"/>
          <p:cNvSpPr>
            <a:spLocks noChangeShapeType="1"/>
          </p:cNvSpPr>
          <p:nvPr/>
        </p:nvSpPr>
        <p:spPr bwMode="auto">
          <a:xfrm>
            <a:off x="5212556" y="2659065"/>
            <a:ext cx="823913" cy="1587"/>
          </a:xfrm>
          <a:prstGeom prst="line">
            <a:avLst/>
          </a:prstGeom>
          <a:noFill/>
          <a:ln w="19050">
            <a:solidFill>
              <a:srgbClr val="231F20"/>
            </a:solidFill>
            <a:round/>
            <a:headEnd/>
            <a:tailEnd/>
          </a:ln>
        </p:spPr>
        <p:txBody>
          <a:bodyPr/>
          <a:lstStyle/>
          <a:p>
            <a:endParaRPr lang="ar-JO"/>
          </a:p>
        </p:txBody>
      </p:sp>
      <p:sp>
        <p:nvSpPr>
          <p:cNvPr id="15379" name="Line 19"/>
          <p:cNvSpPr>
            <a:spLocks noChangeShapeType="1"/>
          </p:cNvSpPr>
          <p:nvPr/>
        </p:nvSpPr>
        <p:spPr bwMode="auto">
          <a:xfrm>
            <a:off x="5231607" y="2906715"/>
            <a:ext cx="683419" cy="250825"/>
          </a:xfrm>
          <a:prstGeom prst="line">
            <a:avLst/>
          </a:prstGeom>
          <a:noFill/>
          <a:ln w="19050">
            <a:solidFill>
              <a:srgbClr val="231F20"/>
            </a:solidFill>
            <a:round/>
            <a:headEnd/>
            <a:tailEnd/>
          </a:ln>
        </p:spPr>
        <p:txBody>
          <a:bodyPr/>
          <a:lstStyle/>
          <a:p>
            <a:endParaRPr lang="ar-JO"/>
          </a:p>
        </p:txBody>
      </p:sp>
      <p:sp>
        <p:nvSpPr>
          <p:cNvPr id="15380" name="Freeform 20"/>
          <p:cNvSpPr>
            <a:spLocks/>
          </p:cNvSpPr>
          <p:nvPr/>
        </p:nvSpPr>
        <p:spPr bwMode="auto">
          <a:xfrm>
            <a:off x="5510214" y="3116265"/>
            <a:ext cx="526256" cy="41275"/>
          </a:xfrm>
          <a:custGeom>
            <a:avLst/>
            <a:gdLst/>
            <a:ahLst/>
            <a:cxnLst>
              <a:cxn ang="0">
                <a:pos x="0" y="0"/>
              </a:cxn>
              <a:cxn ang="0">
                <a:pos x="340" y="26"/>
              </a:cxn>
              <a:cxn ang="0">
                <a:pos x="442" y="26"/>
              </a:cxn>
            </a:cxnLst>
            <a:rect l="0" t="0" r="r" b="b"/>
            <a:pathLst>
              <a:path w="442" h="26">
                <a:moveTo>
                  <a:pt x="0" y="0"/>
                </a:moveTo>
                <a:lnTo>
                  <a:pt x="340" y="26"/>
                </a:lnTo>
                <a:lnTo>
                  <a:pt x="442" y="26"/>
                </a:lnTo>
              </a:path>
            </a:pathLst>
          </a:custGeom>
          <a:noFill/>
          <a:ln w="19050">
            <a:solidFill>
              <a:srgbClr val="231F20"/>
            </a:solidFill>
            <a:prstDash val="solid"/>
            <a:round/>
            <a:headEnd/>
            <a:tailEnd/>
          </a:ln>
        </p:spPr>
        <p:txBody>
          <a:bodyPr/>
          <a:lstStyle/>
          <a:p>
            <a:endParaRPr lang="ar-JO"/>
          </a:p>
        </p:txBody>
      </p:sp>
      <p:sp>
        <p:nvSpPr>
          <p:cNvPr id="15381" name="Freeform 21"/>
          <p:cNvSpPr>
            <a:spLocks/>
          </p:cNvSpPr>
          <p:nvPr/>
        </p:nvSpPr>
        <p:spPr bwMode="auto">
          <a:xfrm>
            <a:off x="5407819" y="3673476"/>
            <a:ext cx="628650" cy="212725"/>
          </a:xfrm>
          <a:custGeom>
            <a:avLst/>
            <a:gdLst/>
            <a:ahLst/>
            <a:cxnLst>
              <a:cxn ang="0">
                <a:pos x="0" y="0"/>
              </a:cxn>
              <a:cxn ang="0">
                <a:pos x="426" y="134"/>
              </a:cxn>
              <a:cxn ang="0">
                <a:pos x="528" y="134"/>
              </a:cxn>
            </a:cxnLst>
            <a:rect l="0" t="0" r="r" b="b"/>
            <a:pathLst>
              <a:path w="528" h="134">
                <a:moveTo>
                  <a:pt x="0" y="0"/>
                </a:moveTo>
                <a:lnTo>
                  <a:pt x="426" y="134"/>
                </a:lnTo>
                <a:lnTo>
                  <a:pt x="528" y="134"/>
                </a:lnTo>
              </a:path>
            </a:pathLst>
          </a:custGeom>
          <a:noFill/>
          <a:ln w="19050">
            <a:solidFill>
              <a:srgbClr val="231F20"/>
            </a:solidFill>
            <a:prstDash val="solid"/>
            <a:round/>
            <a:headEnd/>
            <a:tailEnd/>
          </a:ln>
        </p:spPr>
        <p:txBody>
          <a:bodyPr/>
          <a:lstStyle/>
          <a:p>
            <a:endParaRPr lang="ar-JO"/>
          </a:p>
        </p:txBody>
      </p:sp>
      <p:sp>
        <p:nvSpPr>
          <p:cNvPr id="15382" name="Freeform 22"/>
          <p:cNvSpPr>
            <a:spLocks/>
          </p:cNvSpPr>
          <p:nvPr/>
        </p:nvSpPr>
        <p:spPr bwMode="auto">
          <a:xfrm>
            <a:off x="4852989" y="3695702"/>
            <a:ext cx="1183481" cy="638175"/>
          </a:xfrm>
          <a:custGeom>
            <a:avLst/>
            <a:gdLst/>
            <a:ahLst/>
            <a:cxnLst>
              <a:cxn ang="0">
                <a:pos x="0" y="0"/>
              </a:cxn>
              <a:cxn ang="0">
                <a:pos x="886" y="402"/>
              </a:cxn>
              <a:cxn ang="0">
                <a:pos x="994" y="402"/>
              </a:cxn>
            </a:cxnLst>
            <a:rect l="0" t="0" r="r" b="b"/>
            <a:pathLst>
              <a:path w="994" h="402">
                <a:moveTo>
                  <a:pt x="0" y="0"/>
                </a:moveTo>
                <a:lnTo>
                  <a:pt x="886" y="402"/>
                </a:lnTo>
                <a:lnTo>
                  <a:pt x="994" y="402"/>
                </a:lnTo>
              </a:path>
            </a:pathLst>
          </a:custGeom>
          <a:noFill/>
          <a:ln w="19050">
            <a:solidFill>
              <a:srgbClr val="231F20"/>
            </a:solidFill>
            <a:prstDash val="solid"/>
            <a:round/>
            <a:headEnd/>
            <a:tailEnd/>
          </a:ln>
        </p:spPr>
        <p:txBody>
          <a:bodyPr/>
          <a:lstStyle/>
          <a:p>
            <a:endParaRPr lang="ar-JO"/>
          </a:p>
        </p:txBody>
      </p:sp>
      <p:sp>
        <p:nvSpPr>
          <p:cNvPr id="15383" name="Freeform 23"/>
          <p:cNvSpPr>
            <a:spLocks/>
          </p:cNvSpPr>
          <p:nvPr/>
        </p:nvSpPr>
        <p:spPr bwMode="auto">
          <a:xfrm>
            <a:off x="5310189" y="4432300"/>
            <a:ext cx="726281" cy="355600"/>
          </a:xfrm>
          <a:custGeom>
            <a:avLst/>
            <a:gdLst/>
            <a:ahLst/>
            <a:cxnLst>
              <a:cxn ang="0">
                <a:pos x="0" y="0"/>
              </a:cxn>
              <a:cxn ang="0">
                <a:pos x="502" y="224"/>
              </a:cxn>
              <a:cxn ang="0">
                <a:pos x="610" y="224"/>
              </a:cxn>
            </a:cxnLst>
            <a:rect l="0" t="0" r="r" b="b"/>
            <a:pathLst>
              <a:path w="610" h="224">
                <a:moveTo>
                  <a:pt x="0" y="0"/>
                </a:moveTo>
                <a:lnTo>
                  <a:pt x="502" y="224"/>
                </a:lnTo>
                <a:lnTo>
                  <a:pt x="610" y="224"/>
                </a:lnTo>
              </a:path>
            </a:pathLst>
          </a:custGeom>
          <a:noFill/>
          <a:ln w="19050">
            <a:solidFill>
              <a:srgbClr val="231F20"/>
            </a:solidFill>
            <a:prstDash val="solid"/>
            <a:round/>
            <a:headEnd/>
            <a:tailEnd/>
          </a:ln>
        </p:spPr>
        <p:txBody>
          <a:bodyPr/>
          <a:lstStyle/>
          <a:p>
            <a:endParaRPr lang="ar-JO"/>
          </a:p>
        </p:txBody>
      </p:sp>
      <p:sp>
        <p:nvSpPr>
          <p:cNvPr id="15384" name="Freeform 24"/>
          <p:cNvSpPr>
            <a:spLocks/>
          </p:cNvSpPr>
          <p:nvPr/>
        </p:nvSpPr>
        <p:spPr bwMode="auto">
          <a:xfrm>
            <a:off x="4755357" y="4191000"/>
            <a:ext cx="1235869" cy="1028700"/>
          </a:xfrm>
          <a:custGeom>
            <a:avLst/>
            <a:gdLst/>
            <a:ahLst/>
            <a:cxnLst>
              <a:cxn ang="0">
                <a:pos x="0" y="0"/>
              </a:cxn>
              <a:cxn ang="0">
                <a:pos x="938" y="648"/>
              </a:cxn>
              <a:cxn ang="0">
                <a:pos x="1038" y="648"/>
              </a:cxn>
            </a:cxnLst>
            <a:rect l="0" t="0" r="r" b="b"/>
            <a:pathLst>
              <a:path w="1038" h="648">
                <a:moveTo>
                  <a:pt x="0" y="0"/>
                </a:moveTo>
                <a:lnTo>
                  <a:pt x="938" y="648"/>
                </a:lnTo>
                <a:lnTo>
                  <a:pt x="1038" y="648"/>
                </a:lnTo>
              </a:path>
            </a:pathLst>
          </a:custGeom>
          <a:noFill/>
          <a:ln w="19050">
            <a:solidFill>
              <a:srgbClr val="231F20"/>
            </a:solidFill>
            <a:prstDash val="solid"/>
            <a:round/>
            <a:headEnd/>
            <a:tailEnd/>
          </a:ln>
        </p:spPr>
        <p:txBody>
          <a:bodyPr/>
          <a:lstStyle/>
          <a:p>
            <a:endParaRPr lang="ar-JO"/>
          </a:p>
        </p:txBody>
      </p:sp>
      <p:sp>
        <p:nvSpPr>
          <p:cNvPr id="15385" name="Freeform 25"/>
          <p:cNvSpPr>
            <a:spLocks/>
          </p:cNvSpPr>
          <p:nvPr/>
        </p:nvSpPr>
        <p:spPr bwMode="auto">
          <a:xfrm>
            <a:off x="4786314" y="4829175"/>
            <a:ext cx="854869" cy="812800"/>
          </a:xfrm>
          <a:custGeom>
            <a:avLst/>
            <a:gdLst/>
            <a:ahLst/>
            <a:cxnLst>
              <a:cxn ang="0">
                <a:pos x="0" y="0"/>
              </a:cxn>
              <a:cxn ang="0">
                <a:pos x="618" y="512"/>
              </a:cxn>
              <a:cxn ang="0">
                <a:pos x="718" y="512"/>
              </a:cxn>
            </a:cxnLst>
            <a:rect l="0" t="0" r="r" b="b"/>
            <a:pathLst>
              <a:path w="718" h="512">
                <a:moveTo>
                  <a:pt x="0" y="0"/>
                </a:moveTo>
                <a:lnTo>
                  <a:pt x="618" y="512"/>
                </a:lnTo>
                <a:lnTo>
                  <a:pt x="718" y="512"/>
                </a:lnTo>
              </a:path>
            </a:pathLst>
          </a:custGeom>
          <a:noFill/>
          <a:ln w="19050">
            <a:solidFill>
              <a:srgbClr val="231F20"/>
            </a:solidFill>
            <a:prstDash val="solid"/>
            <a:round/>
            <a:headEnd/>
            <a:tailEnd/>
          </a:ln>
        </p:spPr>
        <p:txBody>
          <a:bodyPr/>
          <a:lstStyle/>
          <a:p>
            <a:endParaRPr lang="ar-JO"/>
          </a:p>
        </p:txBody>
      </p:sp>
      <p:sp>
        <p:nvSpPr>
          <p:cNvPr id="15386" name="Freeform 26"/>
          <p:cNvSpPr>
            <a:spLocks/>
          </p:cNvSpPr>
          <p:nvPr/>
        </p:nvSpPr>
        <p:spPr bwMode="auto">
          <a:xfrm>
            <a:off x="4695825" y="5165725"/>
            <a:ext cx="947738" cy="939800"/>
          </a:xfrm>
          <a:custGeom>
            <a:avLst/>
            <a:gdLst/>
            <a:ahLst/>
            <a:cxnLst>
              <a:cxn ang="0">
                <a:pos x="0" y="0"/>
              </a:cxn>
              <a:cxn ang="0">
                <a:pos x="694" y="592"/>
              </a:cxn>
              <a:cxn ang="0">
                <a:pos x="796" y="592"/>
              </a:cxn>
            </a:cxnLst>
            <a:rect l="0" t="0" r="r" b="b"/>
            <a:pathLst>
              <a:path w="796" h="592">
                <a:moveTo>
                  <a:pt x="0" y="0"/>
                </a:moveTo>
                <a:lnTo>
                  <a:pt x="694" y="592"/>
                </a:lnTo>
                <a:lnTo>
                  <a:pt x="796" y="592"/>
                </a:lnTo>
              </a:path>
            </a:pathLst>
          </a:custGeom>
          <a:noFill/>
          <a:ln w="19050">
            <a:solidFill>
              <a:srgbClr val="231F20"/>
            </a:solidFill>
            <a:prstDash val="solid"/>
            <a:round/>
            <a:headEnd/>
            <a:tailEnd/>
          </a:ln>
        </p:spPr>
        <p:txBody>
          <a:bodyPr/>
          <a:lstStyle/>
          <a:p>
            <a:endParaRPr lang="ar-JO"/>
          </a:p>
        </p:txBody>
      </p:sp>
      <p:sp>
        <p:nvSpPr>
          <p:cNvPr id="15387" name="Line 27"/>
          <p:cNvSpPr>
            <a:spLocks noChangeShapeType="1"/>
          </p:cNvSpPr>
          <p:nvPr/>
        </p:nvSpPr>
        <p:spPr bwMode="auto">
          <a:xfrm>
            <a:off x="5319714" y="4295777"/>
            <a:ext cx="588169" cy="492125"/>
          </a:xfrm>
          <a:prstGeom prst="line">
            <a:avLst/>
          </a:prstGeom>
          <a:noFill/>
          <a:ln w="19050">
            <a:solidFill>
              <a:srgbClr val="231F20"/>
            </a:solidFill>
            <a:round/>
            <a:headEnd/>
            <a:tailEnd/>
          </a:ln>
        </p:spPr>
        <p:txBody>
          <a:bodyPr/>
          <a:lstStyle/>
          <a:p>
            <a:endParaRPr lang="ar-JO"/>
          </a:p>
        </p:txBody>
      </p:sp>
      <p:sp>
        <p:nvSpPr>
          <p:cNvPr id="15388" name="Rectangle 28"/>
          <p:cNvSpPr>
            <a:spLocks noChangeArrowheads="1"/>
          </p:cNvSpPr>
          <p:nvPr/>
        </p:nvSpPr>
        <p:spPr bwMode="auto">
          <a:xfrm>
            <a:off x="5743172" y="2092325"/>
            <a:ext cx="1316066"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Esophagus</a:t>
            </a:r>
            <a:endParaRPr lang="en-US" b="1">
              <a:latin typeface="Arial" pitchFamily="34" charset="0"/>
            </a:endParaRPr>
          </a:p>
        </p:txBody>
      </p:sp>
      <p:sp>
        <p:nvSpPr>
          <p:cNvPr id="15389" name="Rectangle 29"/>
          <p:cNvSpPr>
            <a:spLocks noChangeArrowheads="1"/>
          </p:cNvSpPr>
          <p:nvPr/>
        </p:nvSpPr>
        <p:spPr bwMode="auto">
          <a:xfrm>
            <a:off x="5447956" y="482600"/>
            <a:ext cx="963405"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Pharynx</a:t>
            </a:r>
            <a:endParaRPr lang="en-US" b="1">
              <a:latin typeface="Arial" pitchFamily="34" charset="0"/>
            </a:endParaRPr>
          </a:p>
        </p:txBody>
      </p:sp>
      <p:sp>
        <p:nvSpPr>
          <p:cNvPr id="15390" name="Rectangle 30"/>
          <p:cNvSpPr>
            <a:spLocks noChangeArrowheads="1"/>
          </p:cNvSpPr>
          <p:nvPr/>
        </p:nvSpPr>
        <p:spPr bwMode="auto">
          <a:xfrm>
            <a:off x="5136172" y="939802"/>
            <a:ext cx="2210542" cy="58477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Parathyroid glands</a:t>
            </a:r>
          </a:p>
          <a:p>
            <a:r>
              <a:rPr lang="en-US" sz="1900" b="1">
                <a:solidFill>
                  <a:srgbClr val="231F20"/>
                </a:solidFill>
                <a:latin typeface="Arial" pitchFamily="34" charset="0"/>
              </a:rPr>
              <a:t>and thymus </a:t>
            </a:r>
          </a:p>
        </p:txBody>
      </p:sp>
      <p:sp>
        <p:nvSpPr>
          <p:cNvPr id="15391" name="Rectangle 31"/>
          <p:cNvSpPr>
            <a:spLocks noChangeArrowheads="1"/>
          </p:cNvSpPr>
          <p:nvPr/>
        </p:nvSpPr>
        <p:spPr bwMode="auto">
          <a:xfrm>
            <a:off x="5671416" y="1679575"/>
            <a:ext cx="1612621"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Thyroid gland</a:t>
            </a:r>
            <a:endParaRPr lang="en-US" b="1">
              <a:latin typeface="Arial" pitchFamily="34" charset="0"/>
            </a:endParaRPr>
          </a:p>
        </p:txBody>
      </p:sp>
      <p:sp>
        <p:nvSpPr>
          <p:cNvPr id="15392" name="Rectangle 32"/>
          <p:cNvSpPr>
            <a:spLocks noChangeArrowheads="1"/>
          </p:cNvSpPr>
          <p:nvPr/>
        </p:nvSpPr>
        <p:spPr bwMode="auto">
          <a:xfrm>
            <a:off x="5843497" y="2524125"/>
            <a:ext cx="924292"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Trachea</a:t>
            </a:r>
            <a:endParaRPr lang="en-US" b="1">
              <a:latin typeface="Arial" pitchFamily="34" charset="0"/>
            </a:endParaRPr>
          </a:p>
        </p:txBody>
      </p:sp>
      <p:sp>
        <p:nvSpPr>
          <p:cNvPr id="15393" name="Rectangle 33"/>
          <p:cNvSpPr>
            <a:spLocks noChangeArrowheads="1"/>
          </p:cNvSpPr>
          <p:nvPr/>
        </p:nvSpPr>
        <p:spPr bwMode="auto">
          <a:xfrm>
            <a:off x="5786430" y="3022602"/>
            <a:ext cx="1152560" cy="58477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Right and</a:t>
            </a:r>
          </a:p>
          <a:p>
            <a:r>
              <a:rPr lang="en-US" sz="1900" b="1">
                <a:solidFill>
                  <a:srgbClr val="231F20"/>
                </a:solidFill>
                <a:latin typeface="Arial" pitchFamily="34" charset="0"/>
              </a:rPr>
              <a:t>left lungs </a:t>
            </a:r>
          </a:p>
        </p:txBody>
      </p:sp>
      <p:sp>
        <p:nvSpPr>
          <p:cNvPr id="15394" name="Rectangle 34"/>
          <p:cNvSpPr>
            <a:spLocks noChangeArrowheads="1"/>
          </p:cNvSpPr>
          <p:nvPr/>
        </p:nvSpPr>
        <p:spPr bwMode="auto">
          <a:xfrm>
            <a:off x="5816887" y="3752850"/>
            <a:ext cx="1030731"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Stomach</a:t>
            </a:r>
            <a:endParaRPr lang="en-US" b="1">
              <a:latin typeface="Arial" pitchFamily="34" charset="0"/>
            </a:endParaRPr>
          </a:p>
        </p:txBody>
      </p:sp>
      <p:sp>
        <p:nvSpPr>
          <p:cNvPr id="15395" name="Rectangle 35"/>
          <p:cNvSpPr>
            <a:spLocks noChangeArrowheads="1"/>
          </p:cNvSpPr>
          <p:nvPr/>
        </p:nvSpPr>
        <p:spPr bwMode="auto">
          <a:xfrm>
            <a:off x="5928697" y="4197350"/>
            <a:ext cx="583493"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Liver</a:t>
            </a:r>
            <a:endParaRPr lang="en-US" b="1">
              <a:latin typeface="Arial" pitchFamily="34" charset="0"/>
            </a:endParaRPr>
          </a:p>
        </p:txBody>
      </p:sp>
      <p:sp>
        <p:nvSpPr>
          <p:cNvPr id="15396" name="Rectangle 36"/>
          <p:cNvSpPr>
            <a:spLocks noChangeArrowheads="1"/>
          </p:cNvSpPr>
          <p:nvPr/>
        </p:nvSpPr>
        <p:spPr bwMode="auto">
          <a:xfrm>
            <a:off x="5802861" y="4651375"/>
            <a:ext cx="1086836"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Pancreas</a:t>
            </a:r>
            <a:endParaRPr lang="en-US" b="1">
              <a:latin typeface="Arial" pitchFamily="34" charset="0"/>
            </a:endParaRPr>
          </a:p>
        </p:txBody>
      </p:sp>
      <p:sp>
        <p:nvSpPr>
          <p:cNvPr id="15397" name="Rectangle 37"/>
          <p:cNvSpPr>
            <a:spLocks noChangeArrowheads="1"/>
          </p:cNvSpPr>
          <p:nvPr/>
        </p:nvSpPr>
        <p:spPr bwMode="auto">
          <a:xfrm>
            <a:off x="5696279" y="5086350"/>
            <a:ext cx="1341714"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Gallbladder</a:t>
            </a:r>
            <a:endParaRPr lang="en-US" b="1">
              <a:latin typeface="Arial" pitchFamily="34" charset="0"/>
            </a:endParaRPr>
          </a:p>
        </p:txBody>
      </p:sp>
      <p:sp>
        <p:nvSpPr>
          <p:cNvPr id="15398" name="Rectangle 38"/>
          <p:cNvSpPr>
            <a:spLocks noChangeArrowheads="1"/>
          </p:cNvSpPr>
          <p:nvPr/>
        </p:nvSpPr>
        <p:spPr bwMode="auto">
          <a:xfrm>
            <a:off x="5251258" y="5505450"/>
            <a:ext cx="1721625"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Small intestine</a:t>
            </a:r>
            <a:endParaRPr lang="en-US" b="1">
              <a:latin typeface="Arial" pitchFamily="34" charset="0"/>
            </a:endParaRPr>
          </a:p>
        </p:txBody>
      </p:sp>
      <p:sp>
        <p:nvSpPr>
          <p:cNvPr id="15399" name="Rectangle 39"/>
          <p:cNvSpPr>
            <a:spLocks noChangeArrowheads="1"/>
          </p:cNvSpPr>
          <p:nvPr/>
        </p:nvSpPr>
        <p:spPr bwMode="auto">
          <a:xfrm>
            <a:off x="5249631" y="5969000"/>
            <a:ext cx="1737655"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Large intestine</a:t>
            </a:r>
            <a:endParaRPr lang="en-US" b="1">
              <a:latin typeface="Arial" pitchFamily="34" charset="0"/>
            </a:endParaRPr>
          </a:p>
        </p:txBody>
      </p:sp>
      <p:sp>
        <p:nvSpPr>
          <p:cNvPr id="15400" name="Rectangle 40"/>
          <p:cNvSpPr>
            <a:spLocks noChangeArrowheads="1"/>
          </p:cNvSpPr>
          <p:nvPr/>
        </p:nvSpPr>
        <p:spPr bwMode="auto">
          <a:xfrm>
            <a:off x="1503125" y="4645027"/>
            <a:ext cx="1083630" cy="58477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Umbilical</a:t>
            </a:r>
          </a:p>
          <a:p>
            <a:r>
              <a:rPr lang="en-US" sz="1900" b="1">
                <a:solidFill>
                  <a:srgbClr val="231F20"/>
                </a:solidFill>
                <a:latin typeface="Arial" pitchFamily="34" charset="0"/>
              </a:rPr>
              <a:t>cord</a:t>
            </a:r>
            <a:endParaRPr lang="en-US" b="1">
              <a:latin typeface="Arial" pitchFamily="34" charset="0"/>
            </a:endParaRPr>
          </a:p>
        </p:txBody>
      </p:sp>
      <p:sp>
        <p:nvSpPr>
          <p:cNvPr id="15401" name="Rectangle 41"/>
          <p:cNvSpPr>
            <a:spLocks noChangeArrowheads="1"/>
          </p:cNvSpPr>
          <p:nvPr/>
        </p:nvSpPr>
        <p:spPr bwMode="auto">
          <a:xfrm>
            <a:off x="1438202" y="2921002"/>
            <a:ext cx="1343316" cy="584775"/>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Connection</a:t>
            </a:r>
          </a:p>
          <a:p>
            <a:r>
              <a:rPr lang="en-US" sz="1900" b="1">
                <a:solidFill>
                  <a:srgbClr val="231F20"/>
                </a:solidFill>
                <a:latin typeface="Arial" pitchFamily="34" charset="0"/>
              </a:rPr>
              <a:t>to yolk sac</a:t>
            </a:r>
            <a:endParaRPr lang="en-US" b="1">
              <a:latin typeface="Arial" pitchFamily="34" charset="0"/>
            </a:endParaRPr>
          </a:p>
        </p:txBody>
      </p:sp>
      <p:sp>
        <p:nvSpPr>
          <p:cNvPr id="15402" name="Rectangle 42"/>
          <p:cNvSpPr>
            <a:spLocks noChangeArrowheads="1"/>
          </p:cNvSpPr>
          <p:nvPr/>
        </p:nvSpPr>
        <p:spPr bwMode="auto">
          <a:xfrm>
            <a:off x="1516350" y="5807075"/>
            <a:ext cx="1030731" cy="292388"/>
          </a:xfrm>
          <a:prstGeom prst="rect">
            <a:avLst/>
          </a:prstGeom>
          <a:noFill/>
          <a:ln w="9525">
            <a:noFill/>
            <a:miter lim="800000"/>
            <a:headEnd/>
            <a:tailEnd/>
          </a:ln>
        </p:spPr>
        <p:txBody>
          <a:bodyPr wrap="none" lIns="0" tIns="0" rIns="0" bIns="0">
            <a:spAutoFit/>
          </a:bodyPr>
          <a:lstStyle/>
          <a:p>
            <a:r>
              <a:rPr lang="en-US" sz="1900" b="1">
                <a:solidFill>
                  <a:srgbClr val="231F20"/>
                </a:solidFill>
                <a:latin typeface="Arial" pitchFamily="34" charset="0"/>
              </a:rPr>
              <a:t>Allantois</a:t>
            </a:r>
            <a:endParaRPr lang="en-US" b="1">
              <a:latin typeface="Arial" pitchFamily="34" charset="0"/>
            </a:endParaRPr>
          </a:p>
        </p:txBody>
      </p:sp>
      <p:sp>
        <p:nvSpPr>
          <p:cNvPr id="15403" name="Rectangle 43"/>
          <p:cNvSpPr>
            <a:spLocks noChangeArrowheads="1"/>
          </p:cNvSpPr>
          <p:nvPr/>
        </p:nvSpPr>
        <p:spPr bwMode="auto">
          <a:xfrm>
            <a:off x="2980172" y="6045200"/>
            <a:ext cx="2033442" cy="292388"/>
          </a:xfrm>
          <a:prstGeom prst="rect">
            <a:avLst/>
          </a:prstGeom>
          <a:noFill/>
          <a:ln w="9525">
            <a:noFill/>
            <a:miter lim="800000"/>
            <a:headEnd/>
            <a:tailEnd/>
          </a:ln>
        </p:spPr>
        <p:txBody>
          <a:bodyPr wrap="none" lIns="0" tIns="0" rIns="0" bIns="0">
            <a:spAutoFit/>
          </a:bodyPr>
          <a:lstStyle/>
          <a:p>
            <a:r>
              <a:rPr lang="en-US" sz="1900">
                <a:solidFill>
                  <a:srgbClr val="231F20"/>
                </a:solidFill>
                <a:latin typeface="Arial Black" pitchFamily="34" charset="0"/>
              </a:rPr>
              <a:t>5-week embryo</a:t>
            </a:r>
            <a:endParaRPr lang="en-US">
              <a:latin typeface="Arial" pitchFamily="34" charset="0"/>
            </a:endParaRPr>
          </a:p>
        </p:txBody>
      </p:sp>
    </p:spTree>
    <p:extLst>
      <p:ext uri="{BB962C8B-B14F-4D97-AF65-F5344CB8AC3E}">
        <p14:creationId xmlns:p14="http://schemas.microsoft.com/office/powerpoint/2010/main" xmlns="" val="292974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762000" y="685800"/>
            <a:ext cx="7772400" cy="2438400"/>
          </a:xfrm>
        </p:spPr>
        <p:txBody>
          <a:bodyPr>
            <a:noAutofit/>
          </a:bodyPr>
          <a:lstStyle/>
          <a:p>
            <a:pPr algn="just" rtl="0">
              <a:lnSpc>
                <a:spcPct val="90000"/>
              </a:lnSpc>
              <a:buNone/>
            </a:pPr>
            <a:r>
              <a:rPr lang="en-US" altLang="zh-CN" sz="2800" dirty="0" smtClean="0"/>
              <a:t> </a:t>
            </a:r>
            <a:r>
              <a:rPr lang="en-US" sz="2800" dirty="0" smtClean="0"/>
              <a:t>The </a:t>
            </a:r>
            <a:r>
              <a:rPr lang="en-US" sz="2800" dirty="0" smtClean="0"/>
              <a:t>endoderm of hind gut </a:t>
            </a:r>
            <a:r>
              <a:rPr lang="en-US" sz="2800" dirty="0" smtClean="0"/>
              <a:t>forms a small outgrowth or </a:t>
            </a:r>
            <a:r>
              <a:rPr lang="en-US" sz="2800" dirty="0" err="1" smtClean="0"/>
              <a:t>diverticulum</a:t>
            </a:r>
            <a:r>
              <a:rPr lang="en-US" sz="2800" dirty="0" smtClean="0"/>
              <a:t> that is called the </a:t>
            </a:r>
            <a:r>
              <a:rPr lang="en-US" sz="2800" dirty="0" err="1" smtClean="0"/>
              <a:t>allantoenteric</a:t>
            </a:r>
            <a:r>
              <a:rPr lang="en-US" sz="2800" dirty="0" smtClean="0"/>
              <a:t> </a:t>
            </a:r>
            <a:r>
              <a:rPr lang="en-US" sz="2800" dirty="0" err="1" smtClean="0"/>
              <a:t>diverticulum</a:t>
            </a:r>
            <a:r>
              <a:rPr lang="en-US" sz="2800" dirty="0" smtClean="0"/>
              <a:t> or the </a:t>
            </a:r>
            <a:r>
              <a:rPr lang="en-US" sz="2800" dirty="0" err="1" smtClean="0"/>
              <a:t>allantois</a:t>
            </a:r>
            <a:r>
              <a:rPr lang="en-US" sz="2800" dirty="0" smtClean="0"/>
              <a:t>.</a:t>
            </a:r>
          </a:p>
          <a:p>
            <a:pPr algn="just" rtl="0">
              <a:lnSpc>
                <a:spcPct val="90000"/>
              </a:lnSpc>
              <a:buFontTx/>
              <a:buNone/>
            </a:pPr>
            <a:r>
              <a:rPr lang="en-US" altLang="zh-CN" sz="2800" dirty="0" err="1" smtClean="0"/>
              <a:t>A</a:t>
            </a:r>
            <a:r>
              <a:rPr lang="en-US" altLang="zh-CN" sz="2800" dirty="0" err="1" smtClean="0"/>
              <a:t>llantois</a:t>
            </a:r>
            <a:r>
              <a:rPr lang="en-US" altLang="zh-CN" sz="2800" dirty="0" smtClean="0"/>
              <a:t>---</a:t>
            </a:r>
            <a:r>
              <a:rPr lang="en-US" altLang="zh-CN" sz="2800" dirty="0" err="1" smtClean="0"/>
              <a:t>urachus</a:t>
            </a:r>
            <a:r>
              <a:rPr lang="en-US" altLang="zh-CN" sz="2800" dirty="0" smtClean="0"/>
              <a:t>-----median </a:t>
            </a:r>
            <a:r>
              <a:rPr lang="en-US" altLang="zh-CN" sz="2800" dirty="0" err="1" smtClean="0"/>
              <a:t>umblical</a:t>
            </a:r>
            <a:r>
              <a:rPr lang="en-US" altLang="zh-CN" sz="2800" dirty="0" smtClean="0"/>
              <a:t> ligament</a:t>
            </a:r>
          </a:p>
          <a:p>
            <a:pPr algn="just" rtl="0">
              <a:lnSpc>
                <a:spcPct val="90000"/>
              </a:lnSpc>
              <a:buFontTx/>
              <a:buNone/>
            </a:pPr>
            <a:r>
              <a:rPr lang="en-US" altLang="zh-CN" sz="2800" dirty="0" err="1" smtClean="0"/>
              <a:t>A</a:t>
            </a:r>
            <a:r>
              <a:rPr lang="en-US" altLang="zh-CN" sz="2800" dirty="0" err="1" smtClean="0"/>
              <a:t>llantoic</a:t>
            </a:r>
            <a:r>
              <a:rPr lang="en-US" altLang="zh-CN" sz="2800" dirty="0" smtClean="0"/>
              <a:t> As: </a:t>
            </a:r>
            <a:r>
              <a:rPr lang="en-US" altLang="zh-CN" sz="2800" dirty="0"/>
              <a:t>paired, →umbilical </a:t>
            </a:r>
            <a:r>
              <a:rPr lang="en-US" altLang="zh-CN" sz="2800" dirty="0" smtClean="0"/>
              <a:t>As(</a:t>
            </a:r>
            <a:r>
              <a:rPr lang="en-US" altLang="zh-CN" sz="2800" dirty="0" err="1" smtClean="0"/>
              <a:t>Rt&amp;Lt</a:t>
            </a:r>
            <a:r>
              <a:rPr lang="en-US" altLang="zh-CN" sz="2800" dirty="0" smtClean="0"/>
              <a:t>)(oxygen-poor blood from fetus to placenta)----medial umbilical ligaments.</a:t>
            </a:r>
            <a:endParaRPr lang="en-US" altLang="zh-CN" sz="2800" dirty="0"/>
          </a:p>
          <a:p>
            <a:pPr algn="just" rtl="0">
              <a:lnSpc>
                <a:spcPct val="90000"/>
              </a:lnSpc>
              <a:buFontTx/>
              <a:buNone/>
            </a:pPr>
            <a:r>
              <a:rPr lang="en-US" altLang="zh-CN" sz="2800" dirty="0" err="1" smtClean="0"/>
              <a:t>A</a:t>
            </a:r>
            <a:r>
              <a:rPr lang="en-US" altLang="zh-CN" sz="2800" dirty="0" err="1" smtClean="0"/>
              <a:t>llantoic</a:t>
            </a:r>
            <a:r>
              <a:rPr lang="en-US" altLang="zh-CN" sz="2800" dirty="0" smtClean="0"/>
              <a:t> Vs: </a:t>
            </a:r>
            <a:r>
              <a:rPr lang="en-US" altLang="zh-CN" sz="2800" dirty="0"/>
              <a:t>paired</a:t>
            </a:r>
          </a:p>
          <a:p>
            <a:pPr algn="just" rtl="0">
              <a:lnSpc>
                <a:spcPct val="90000"/>
              </a:lnSpc>
            </a:pPr>
            <a:r>
              <a:rPr lang="en-US" altLang="zh-CN" sz="2800" dirty="0"/>
              <a:t>right: degenerate</a:t>
            </a:r>
          </a:p>
          <a:p>
            <a:pPr algn="just" rtl="0">
              <a:lnSpc>
                <a:spcPct val="90000"/>
              </a:lnSpc>
            </a:pPr>
            <a:r>
              <a:rPr lang="en-US" altLang="zh-CN" sz="2800" dirty="0"/>
              <a:t>left: umbilical </a:t>
            </a:r>
            <a:r>
              <a:rPr lang="en-US" altLang="zh-CN" sz="2800" dirty="0" smtClean="0"/>
              <a:t>V(oxygen-rich blood)from placenta to fetus-------</a:t>
            </a:r>
            <a:r>
              <a:rPr lang="en-US" altLang="zh-CN" sz="2800" dirty="0" err="1" smtClean="0"/>
              <a:t>ligamentum</a:t>
            </a:r>
            <a:r>
              <a:rPr lang="en-US" altLang="zh-CN" sz="2800" dirty="0" smtClean="0"/>
              <a:t> </a:t>
            </a:r>
            <a:r>
              <a:rPr lang="en-US" altLang="zh-CN" sz="2800" dirty="0" err="1" smtClean="0"/>
              <a:t>teres</a:t>
            </a:r>
            <a:r>
              <a:rPr lang="en-US" altLang="zh-CN" sz="2800" dirty="0" smtClean="0"/>
              <a:t> of liver.</a:t>
            </a:r>
          </a:p>
          <a:p>
            <a:pPr algn="just" rtl="0">
              <a:lnSpc>
                <a:spcPct val="90000"/>
              </a:lnSpc>
              <a:buNone/>
            </a:pPr>
            <a:r>
              <a:rPr lang="en-US" altLang="zh-CN" sz="2800" dirty="0" smtClean="0"/>
              <a:t>Anomalies:</a:t>
            </a:r>
          </a:p>
          <a:p>
            <a:pPr algn="just" rtl="0">
              <a:lnSpc>
                <a:spcPct val="90000"/>
              </a:lnSpc>
              <a:buNone/>
            </a:pPr>
            <a:r>
              <a:rPr lang="en-US" altLang="zh-CN" sz="2800" dirty="0" smtClean="0"/>
              <a:t>Fistula-sinus-cyst(</a:t>
            </a:r>
            <a:r>
              <a:rPr lang="en-US" altLang="zh-CN" sz="2800" dirty="0" err="1" smtClean="0"/>
              <a:t>urachal</a:t>
            </a:r>
            <a:r>
              <a:rPr lang="en-US" altLang="zh-CN" sz="2800" dirty="0" smtClean="0"/>
              <a:t>)</a:t>
            </a:r>
            <a:endParaRPr lang="en-US" altLang="zh-CN" sz="2800" dirty="0"/>
          </a:p>
          <a:p>
            <a:pPr algn="l" rtl="0">
              <a:lnSpc>
                <a:spcPct val="90000"/>
              </a:lnSpc>
            </a:pPr>
            <a:endParaRPr lang="en-US" altLang="zh-CN"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14282" y="1295400"/>
            <a:ext cx="8643998" cy="3810000"/>
          </a:xfrm>
        </p:spPr>
        <p:txBody>
          <a:bodyPr/>
          <a:lstStyle/>
          <a:p>
            <a:pPr rtl="0"/>
            <a:r>
              <a:rPr lang="en-US" altLang="zh-CN" sz="4000" b="1" dirty="0" smtClean="0"/>
              <a:t> </a:t>
            </a:r>
            <a:r>
              <a:rPr lang="en-US" altLang="zh-CN" sz="4000" b="1" dirty="0"/>
              <a:t>The development of </a:t>
            </a:r>
            <a:r>
              <a:rPr lang="en-US" altLang="zh-CN" sz="4000" b="1" dirty="0" smtClean="0">
                <a:solidFill>
                  <a:srgbClr val="FF0000"/>
                </a:solidFill>
              </a:rPr>
              <a:t>Fetal </a:t>
            </a:r>
            <a:r>
              <a:rPr lang="en-US" altLang="zh-CN" sz="4000" b="1" dirty="0" smtClean="0">
                <a:solidFill>
                  <a:srgbClr val="FF0000"/>
                </a:solidFill>
              </a:rPr>
              <a:t>M</a:t>
            </a:r>
            <a:r>
              <a:rPr lang="en-US" altLang="zh-CN" sz="4000" b="1" dirty="0" smtClean="0">
                <a:solidFill>
                  <a:srgbClr val="FF0000"/>
                </a:solidFill>
              </a:rPr>
              <a:t>embranes </a:t>
            </a:r>
            <a:r>
              <a:rPr lang="en-US" altLang="zh-CN" dirty="0"/>
              <a:t/>
            </a:r>
            <a:br>
              <a:rPr lang="en-US" altLang="zh-CN" dirty="0"/>
            </a:br>
            <a:endParaRPr lang="en-US" altLang="zh-CN" dirty="0"/>
          </a:p>
        </p:txBody>
      </p:sp>
      <p:sp>
        <p:nvSpPr>
          <p:cNvPr id="59395" name="Rectangle 3"/>
          <p:cNvSpPr>
            <a:spLocks noChangeArrowheads="1"/>
          </p:cNvSpPr>
          <p:nvPr/>
        </p:nvSpPr>
        <p:spPr bwMode="auto">
          <a:xfrm>
            <a:off x="3209925" y="1238250"/>
            <a:ext cx="9144000" cy="0"/>
          </a:xfrm>
          <a:prstGeom prst="rect">
            <a:avLst/>
          </a:prstGeom>
          <a:noFill/>
          <a:ln w="9525">
            <a:noFill/>
            <a:miter lim="800000"/>
            <a:headEnd/>
            <a:tailEnd/>
          </a:ln>
          <a:effectLst/>
        </p:spPr>
        <p:txBody>
          <a:bodyPr>
            <a:spAutoFit/>
          </a:bodyPr>
          <a:lstStyle/>
          <a:p>
            <a:endParaRPr lang="ar-JO"/>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25826E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270C789"/>
          <p:cNvPicPr>
            <a:picLocks noChangeAspect="1" noChangeArrowheads="1"/>
          </p:cNvPicPr>
          <p:nvPr/>
        </p:nvPicPr>
        <p:blipFill>
          <a:blip r:embed="rId2">
            <a:lum bright="-6000" contrast="6000"/>
          </a:blip>
          <a:srcRect t="14909" r="6581" b="31760"/>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6"/>
          <p:cNvSpPr>
            <a:spLocks noGrp="1"/>
          </p:cNvSpPr>
          <p:nvPr>
            <p:ph type="sldNum" sz="quarter" idx="12"/>
          </p:nvPr>
        </p:nvSpPr>
        <p:spPr>
          <a:noFill/>
        </p:spPr>
        <p:txBody>
          <a:bodyPr/>
          <a:lstStyle/>
          <a:p>
            <a:fld id="{05E39937-6061-40E2-956D-026CCC40F568}" type="slidenum">
              <a:rPr lang="ar-SA"/>
              <a:pPr/>
              <a:t>22</a:t>
            </a:fld>
            <a:endParaRPr lang="en-US"/>
          </a:p>
        </p:txBody>
      </p:sp>
      <p:sp>
        <p:nvSpPr>
          <p:cNvPr id="16387" name="Rectangle 4"/>
          <p:cNvSpPr>
            <a:spLocks noGrp="1" noChangeArrowheads="1"/>
          </p:cNvSpPr>
          <p:nvPr>
            <p:ph type="title"/>
          </p:nvPr>
        </p:nvSpPr>
        <p:spPr>
          <a:xfrm>
            <a:off x="428596" y="0"/>
            <a:ext cx="5219700" cy="1152525"/>
          </a:xfrm>
        </p:spPr>
        <p:txBody>
          <a:bodyPr>
            <a:normAutofit fontScale="90000"/>
          </a:bodyPr>
          <a:lstStyle/>
          <a:p>
            <a:pPr eaLnBrk="1" hangingPunct="1"/>
            <a:r>
              <a:rPr lang="en-US" sz="3600" b="1" dirty="0" smtClean="0"/>
              <a:t>FULL-TERM UMBILICAL CORD</a:t>
            </a:r>
          </a:p>
        </p:txBody>
      </p:sp>
      <p:sp>
        <p:nvSpPr>
          <p:cNvPr id="78854" name="Rectangle 6"/>
          <p:cNvSpPr>
            <a:spLocks noGrp="1" noChangeArrowheads="1"/>
          </p:cNvSpPr>
          <p:nvPr>
            <p:ph type="body" sz="half" idx="2"/>
          </p:nvPr>
        </p:nvSpPr>
        <p:spPr>
          <a:xfrm>
            <a:off x="1" y="1214422"/>
            <a:ext cx="9144000" cy="5454666"/>
          </a:xfrm>
        </p:spPr>
        <p:txBody>
          <a:bodyPr>
            <a:normAutofit fontScale="70000" lnSpcReduction="20000"/>
          </a:bodyPr>
          <a:lstStyle/>
          <a:p>
            <a:pPr algn="l" rtl="0" eaLnBrk="1" hangingPunct="1"/>
            <a:r>
              <a:rPr lang="en-US" sz="2800" dirty="0" smtClean="0"/>
              <a:t>Usually it is attached near the center of the fetal surface of placenta.</a:t>
            </a:r>
          </a:p>
          <a:p>
            <a:pPr algn="l" rtl="0" eaLnBrk="1" hangingPunct="1"/>
            <a:r>
              <a:rPr lang="en-US" sz="2800" dirty="0" smtClean="0"/>
              <a:t>Length: about </a:t>
            </a:r>
            <a:r>
              <a:rPr lang="en-US" sz="2800" dirty="0" smtClean="0"/>
              <a:t>40-60</a:t>
            </a:r>
            <a:r>
              <a:rPr lang="en-US" sz="2800" dirty="0" smtClean="0"/>
              <a:t> </a:t>
            </a:r>
            <a:r>
              <a:rPr lang="en-US" sz="2800" dirty="0" smtClean="0"/>
              <a:t>cm</a:t>
            </a:r>
          </a:p>
          <a:p>
            <a:pPr algn="l" rtl="0" eaLnBrk="1" hangingPunct="1"/>
            <a:r>
              <a:rPr lang="en-US" sz="2800" dirty="0" smtClean="0"/>
              <a:t>Diameter: 1-2 cm</a:t>
            </a:r>
          </a:p>
          <a:p>
            <a:pPr algn="l" rtl="0" eaLnBrk="1" hangingPunct="1"/>
            <a:r>
              <a:rPr lang="en-US" sz="2800" dirty="0" smtClean="0"/>
              <a:t>Contains two arteries and one vein, surrounded by </a:t>
            </a:r>
            <a:r>
              <a:rPr lang="en-US" sz="2800" dirty="0" err="1" smtClean="0"/>
              <a:t>mucoid</a:t>
            </a:r>
            <a:r>
              <a:rPr lang="en-US" sz="2800" dirty="0" smtClean="0"/>
              <a:t> connective tissue (Wharton jelly)</a:t>
            </a:r>
          </a:p>
          <a:p>
            <a:pPr algn="l" rtl="0" eaLnBrk="1" hangingPunct="1"/>
            <a:r>
              <a:rPr lang="en-US" sz="2800" dirty="0" smtClean="0"/>
              <a:t>The vessels are longer than the cord and may have loops (false knots</a:t>
            </a:r>
            <a:r>
              <a:rPr lang="en-US" sz="2800" dirty="0" smtClean="0"/>
              <a:t>).</a:t>
            </a:r>
          </a:p>
          <a:p>
            <a:pPr algn="l" rtl="0" eaLnBrk="1" hangingPunct="1"/>
            <a:r>
              <a:rPr lang="en-US" sz="2800" dirty="0" smtClean="0"/>
              <a:t>Anomalies:</a:t>
            </a:r>
          </a:p>
          <a:p>
            <a:pPr algn="l" rtl="0">
              <a:buNone/>
            </a:pPr>
            <a:r>
              <a:rPr lang="en-US" sz="3600" dirty="0" smtClean="0"/>
              <a:t>   1-Abnormal </a:t>
            </a:r>
            <a:r>
              <a:rPr lang="en-US" sz="3600" dirty="0" smtClean="0"/>
              <a:t>attachment of umbilical cord:</a:t>
            </a:r>
            <a:br>
              <a:rPr lang="en-US" sz="3600" dirty="0" smtClean="0"/>
            </a:br>
            <a:r>
              <a:rPr lang="en-US" sz="3600" dirty="0" smtClean="0"/>
              <a:t>A- </a:t>
            </a:r>
            <a:r>
              <a:rPr lang="en-US" sz="3600" dirty="0" err="1" smtClean="0"/>
              <a:t>Velamentous</a:t>
            </a:r>
            <a:r>
              <a:rPr lang="en-US" sz="3600" dirty="0" smtClean="0"/>
              <a:t> attachment:</a:t>
            </a:r>
            <a:br>
              <a:rPr lang="en-US" sz="3600" dirty="0" smtClean="0"/>
            </a:br>
            <a:r>
              <a:rPr lang="en-US" sz="2800" dirty="0" smtClean="0"/>
              <a:t>The cord does not reach the placenta itself but is attached to amniotic membrane over the fetal surface of placenta. The umbilical vessels pass in the membrane to reach the placenta. It is </a:t>
            </a:r>
            <a:r>
              <a:rPr lang="en-US" sz="2800" dirty="0" err="1" smtClean="0"/>
              <a:t>easly</a:t>
            </a:r>
            <a:r>
              <a:rPr lang="en-US" sz="2800" dirty="0" smtClean="0"/>
              <a:t> torn.</a:t>
            </a:r>
            <a:br>
              <a:rPr lang="en-US" sz="2800" dirty="0" smtClean="0"/>
            </a:br>
            <a:r>
              <a:rPr lang="en-US" sz="3600" dirty="0" smtClean="0"/>
              <a:t>B- Battle- </a:t>
            </a:r>
            <a:r>
              <a:rPr lang="en-US" sz="3600" dirty="0" err="1" smtClean="0"/>
              <a:t>dore</a:t>
            </a:r>
            <a:r>
              <a:rPr lang="en-US" sz="3600" dirty="0" smtClean="0"/>
              <a:t> placenta (marginal attachment of the </a:t>
            </a:r>
            <a:r>
              <a:rPr lang="en-US" sz="3600" dirty="0" smtClean="0"/>
              <a:t>cord)</a:t>
            </a:r>
          </a:p>
          <a:p>
            <a:pPr algn="l" rtl="0">
              <a:buNone/>
            </a:pPr>
            <a:r>
              <a:rPr lang="en-US" sz="3600" dirty="0" smtClean="0"/>
              <a:t>    2-Abnormal length </a:t>
            </a:r>
            <a:r>
              <a:rPr lang="en-US" sz="3600" dirty="0" smtClean="0"/>
              <a:t>of umbilical cord</a:t>
            </a:r>
            <a:r>
              <a:rPr lang="en-US" sz="3600" dirty="0" smtClean="0"/>
              <a:t>:</a:t>
            </a:r>
            <a:endParaRPr lang="en-US" altLang="zh-CN" sz="2400" dirty="0" smtClean="0"/>
          </a:p>
          <a:p>
            <a:pPr algn="just" rtl="0">
              <a:buFontTx/>
              <a:buNone/>
            </a:pPr>
            <a:r>
              <a:rPr lang="en-US" altLang="zh-CN" sz="2400" dirty="0" smtClean="0"/>
              <a:t> </a:t>
            </a:r>
            <a:r>
              <a:rPr lang="en-US" altLang="zh-CN" sz="2400" dirty="0" smtClean="0"/>
              <a:t>      </a:t>
            </a:r>
            <a:r>
              <a:rPr lang="en-US" altLang="zh-CN" sz="3600" dirty="0" smtClean="0"/>
              <a:t>A---&gt; </a:t>
            </a:r>
            <a:r>
              <a:rPr lang="en-US" altLang="zh-CN" sz="3600" dirty="0" smtClean="0"/>
              <a:t>80 cm(long</a:t>
            </a:r>
            <a:r>
              <a:rPr lang="en-US" altLang="zh-CN" sz="3600" dirty="0" smtClean="0"/>
              <a:t>)-----True </a:t>
            </a:r>
            <a:r>
              <a:rPr lang="en-US" altLang="zh-CN" sz="3600" dirty="0" err="1" smtClean="0"/>
              <a:t>knots,surround</a:t>
            </a:r>
            <a:r>
              <a:rPr lang="en-US" altLang="zh-CN" sz="3600" dirty="0" smtClean="0"/>
              <a:t> neck or limbs</a:t>
            </a:r>
          </a:p>
          <a:p>
            <a:pPr algn="just" rtl="0">
              <a:buFontTx/>
              <a:buNone/>
            </a:pPr>
            <a:r>
              <a:rPr lang="en-US" altLang="zh-CN" sz="2400" dirty="0" smtClean="0"/>
              <a:t>       </a:t>
            </a:r>
            <a:r>
              <a:rPr lang="en-US" altLang="zh-CN" sz="3600" dirty="0" smtClean="0"/>
              <a:t>B--- </a:t>
            </a:r>
            <a:r>
              <a:rPr lang="en-US" altLang="zh-CN" sz="3600" dirty="0" smtClean="0"/>
              <a:t>&lt; 35 cm(short</a:t>
            </a:r>
            <a:r>
              <a:rPr lang="en-US" altLang="zh-CN" sz="3600" dirty="0" smtClean="0"/>
              <a:t>)-----Premature separation of placenta(</a:t>
            </a:r>
            <a:r>
              <a:rPr lang="en-US" altLang="zh-CN" sz="3600" dirty="0" err="1" smtClean="0"/>
              <a:t>hge</a:t>
            </a:r>
            <a:r>
              <a:rPr lang="en-US" altLang="zh-CN" sz="3600" dirty="0" smtClean="0"/>
              <a:t>)</a:t>
            </a:r>
          </a:p>
          <a:p>
            <a:pPr algn="just" rtl="0">
              <a:buFontTx/>
              <a:buNone/>
            </a:pPr>
            <a:r>
              <a:rPr lang="en-US" altLang="zh-CN" sz="3600" dirty="0" smtClean="0"/>
              <a:t>     3-Anomalies of </a:t>
            </a:r>
            <a:r>
              <a:rPr lang="en-US" altLang="zh-CN" sz="3600" dirty="0" err="1" smtClean="0"/>
              <a:t>contents:VID,urachus,intestinal</a:t>
            </a:r>
            <a:r>
              <a:rPr lang="en-US" altLang="zh-CN" sz="3600" dirty="0" smtClean="0"/>
              <a:t> loop(</a:t>
            </a:r>
            <a:r>
              <a:rPr lang="en-US" altLang="zh-CN" sz="3600" dirty="0" err="1" smtClean="0"/>
              <a:t>exomphalos</a:t>
            </a:r>
            <a:r>
              <a:rPr lang="en-US" altLang="zh-CN" sz="3600" dirty="0" smtClean="0"/>
              <a:t>).</a:t>
            </a:r>
            <a:endParaRPr lang="en-US" altLang="zh-CN" sz="3600" dirty="0" smtClean="0"/>
          </a:p>
          <a:p>
            <a:pPr algn="l" rtl="0"/>
            <a:endParaRPr lang="en-US" sz="2800" dirty="0" smtClean="0"/>
          </a:p>
          <a:p>
            <a:pPr algn="l" rtl="0" eaLnBrk="1" hangingPunct="1"/>
            <a:endParaRPr 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8854">
                                            <p:txEl>
                                              <p:pRg st="0" end="0"/>
                                            </p:txEl>
                                          </p:spTgt>
                                        </p:tgtEl>
                                        <p:attrNameLst>
                                          <p:attrName>style.visibility</p:attrName>
                                        </p:attrNameLst>
                                      </p:cBhvr>
                                      <p:to>
                                        <p:strVal val="visible"/>
                                      </p:to>
                                    </p:set>
                                    <p:animEffect transition="in" filter="fade">
                                      <p:cBhvr>
                                        <p:cTn id="7" dur="1000"/>
                                        <p:tgtEl>
                                          <p:spTgt spid="78854">
                                            <p:txEl>
                                              <p:pRg st="0" end="0"/>
                                            </p:txEl>
                                          </p:spTgt>
                                        </p:tgtEl>
                                      </p:cBhvr>
                                    </p:animEffect>
                                    <p:anim calcmode="lin" valueType="num">
                                      <p:cBhvr>
                                        <p:cTn id="8" dur="1000" fill="hold"/>
                                        <p:tgtEl>
                                          <p:spTgt spid="7885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885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885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8854">
                                            <p:txEl>
                                              <p:pRg st="1" end="1"/>
                                            </p:txEl>
                                          </p:spTgt>
                                        </p:tgtEl>
                                        <p:attrNameLst>
                                          <p:attrName>style.visibility</p:attrName>
                                        </p:attrNameLst>
                                      </p:cBhvr>
                                      <p:to>
                                        <p:strVal val="visible"/>
                                      </p:to>
                                    </p:set>
                                    <p:animEffect transition="in" filter="fade">
                                      <p:cBhvr>
                                        <p:cTn id="15" dur="1000"/>
                                        <p:tgtEl>
                                          <p:spTgt spid="78854">
                                            <p:txEl>
                                              <p:pRg st="1" end="1"/>
                                            </p:txEl>
                                          </p:spTgt>
                                        </p:tgtEl>
                                      </p:cBhvr>
                                    </p:animEffect>
                                    <p:anim calcmode="lin" valueType="num">
                                      <p:cBhvr>
                                        <p:cTn id="16" dur="1000" fill="hold"/>
                                        <p:tgtEl>
                                          <p:spTgt spid="78854">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8854">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885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8854">
                                            <p:txEl>
                                              <p:pRg st="2" end="2"/>
                                            </p:txEl>
                                          </p:spTgt>
                                        </p:tgtEl>
                                        <p:attrNameLst>
                                          <p:attrName>style.visibility</p:attrName>
                                        </p:attrNameLst>
                                      </p:cBhvr>
                                      <p:to>
                                        <p:strVal val="visible"/>
                                      </p:to>
                                    </p:set>
                                    <p:animEffect transition="in" filter="fade">
                                      <p:cBhvr>
                                        <p:cTn id="23" dur="1000"/>
                                        <p:tgtEl>
                                          <p:spTgt spid="78854">
                                            <p:txEl>
                                              <p:pRg st="2" end="2"/>
                                            </p:txEl>
                                          </p:spTgt>
                                        </p:tgtEl>
                                      </p:cBhvr>
                                    </p:animEffect>
                                    <p:anim calcmode="lin" valueType="num">
                                      <p:cBhvr>
                                        <p:cTn id="24" dur="1000" fill="hold"/>
                                        <p:tgtEl>
                                          <p:spTgt spid="78854">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8854">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885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8854">
                                            <p:txEl>
                                              <p:pRg st="3" end="3"/>
                                            </p:txEl>
                                          </p:spTgt>
                                        </p:tgtEl>
                                        <p:attrNameLst>
                                          <p:attrName>style.visibility</p:attrName>
                                        </p:attrNameLst>
                                      </p:cBhvr>
                                      <p:to>
                                        <p:strVal val="visible"/>
                                      </p:to>
                                    </p:set>
                                    <p:animEffect transition="in" filter="fade">
                                      <p:cBhvr>
                                        <p:cTn id="31" dur="1000"/>
                                        <p:tgtEl>
                                          <p:spTgt spid="78854">
                                            <p:txEl>
                                              <p:pRg st="3" end="3"/>
                                            </p:txEl>
                                          </p:spTgt>
                                        </p:tgtEl>
                                      </p:cBhvr>
                                    </p:animEffect>
                                    <p:anim calcmode="lin" valueType="num">
                                      <p:cBhvr>
                                        <p:cTn id="32" dur="1000" fill="hold"/>
                                        <p:tgtEl>
                                          <p:spTgt spid="78854">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8854">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885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8854">
                                            <p:txEl>
                                              <p:pRg st="4" end="4"/>
                                            </p:txEl>
                                          </p:spTgt>
                                        </p:tgtEl>
                                        <p:attrNameLst>
                                          <p:attrName>style.visibility</p:attrName>
                                        </p:attrNameLst>
                                      </p:cBhvr>
                                      <p:to>
                                        <p:strVal val="visible"/>
                                      </p:to>
                                    </p:set>
                                    <p:animEffect transition="in" filter="fade">
                                      <p:cBhvr>
                                        <p:cTn id="39" dur="1000"/>
                                        <p:tgtEl>
                                          <p:spTgt spid="78854">
                                            <p:txEl>
                                              <p:pRg st="4" end="4"/>
                                            </p:txEl>
                                          </p:spTgt>
                                        </p:tgtEl>
                                      </p:cBhvr>
                                    </p:animEffect>
                                    <p:anim calcmode="lin" valueType="num">
                                      <p:cBhvr>
                                        <p:cTn id="40" dur="1000" fill="hold"/>
                                        <p:tgtEl>
                                          <p:spTgt spid="78854">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8854">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885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8854">
                                            <p:txEl>
                                              <p:pRg st="5" end="5"/>
                                            </p:txEl>
                                          </p:spTgt>
                                        </p:tgtEl>
                                        <p:attrNameLst>
                                          <p:attrName>style.visibility</p:attrName>
                                        </p:attrNameLst>
                                      </p:cBhvr>
                                      <p:to>
                                        <p:strVal val="visible"/>
                                      </p:to>
                                    </p:set>
                                    <p:animEffect transition="in" filter="fade">
                                      <p:cBhvr>
                                        <p:cTn id="47" dur="1000"/>
                                        <p:tgtEl>
                                          <p:spTgt spid="78854">
                                            <p:txEl>
                                              <p:pRg st="5" end="5"/>
                                            </p:txEl>
                                          </p:spTgt>
                                        </p:tgtEl>
                                      </p:cBhvr>
                                    </p:animEffect>
                                    <p:anim calcmode="lin" valueType="num">
                                      <p:cBhvr>
                                        <p:cTn id="48" dur="1000" fill="hold"/>
                                        <p:tgtEl>
                                          <p:spTgt spid="78854">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8854">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885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8854">
                                            <p:txEl>
                                              <p:pRg st="6" end="6"/>
                                            </p:txEl>
                                          </p:spTgt>
                                        </p:tgtEl>
                                        <p:attrNameLst>
                                          <p:attrName>style.visibility</p:attrName>
                                        </p:attrNameLst>
                                      </p:cBhvr>
                                      <p:to>
                                        <p:strVal val="visible"/>
                                      </p:to>
                                    </p:set>
                                    <p:animEffect transition="in" filter="fade">
                                      <p:cBhvr>
                                        <p:cTn id="55" dur="1000"/>
                                        <p:tgtEl>
                                          <p:spTgt spid="78854">
                                            <p:txEl>
                                              <p:pRg st="6" end="6"/>
                                            </p:txEl>
                                          </p:spTgt>
                                        </p:tgtEl>
                                      </p:cBhvr>
                                    </p:animEffect>
                                    <p:anim calcmode="lin" valueType="num">
                                      <p:cBhvr>
                                        <p:cTn id="56" dur="1000" fill="hold"/>
                                        <p:tgtEl>
                                          <p:spTgt spid="78854">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8854">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885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8854">
                                            <p:txEl>
                                              <p:pRg st="7" end="7"/>
                                            </p:txEl>
                                          </p:spTgt>
                                        </p:tgtEl>
                                        <p:attrNameLst>
                                          <p:attrName>style.visibility</p:attrName>
                                        </p:attrNameLst>
                                      </p:cBhvr>
                                      <p:to>
                                        <p:strVal val="visible"/>
                                      </p:to>
                                    </p:set>
                                    <p:animEffect transition="in" filter="fade">
                                      <p:cBhvr>
                                        <p:cTn id="63" dur="1000"/>
                                        <p:tgtEl>
                                          <p:spTgt spid="78854">
                                            <p:txEl>
                                              <p:pRg st="7" end="7"/>
                                            </p:txEl>
                                          </p:spTgt>
                                        </p:tgtEl>
                                      </p:cBhvr>
                                    </p:animEffect>
                                    <p:anim calcmode="lin" valueType="num">
                                      <p:cBhvr>
                                        <p:cTn id="64" dur="1000" fill="hold"/>
                                        <p:tgtEl>
                                          <p:spTgt spid="78854">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78854">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885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78854">
                                            <p:txEl>
                                              <p:pRg st="8" end="8"/>
                                            </p:txEl>
                                          </p:spTgt>
                                        </p:tgtEl>
                                        <p:attrNameLst>
                                          <p:attrName>style.visibility</p:attrName>
                                        </p:attrNameLst>
                                      </p:cBhvr>
                                      <p:to>
                                        <p:strVal val="visible"/>
                                      </p:to>
                                    </p:set>
                                    <p:animEffect transition="in" filter="fade">
                                      <p:cBhvr>
                                        <p:cTn id="71" dur="1000"/>
                                        <p:tgtEl>
                                          <p:spTgt spid="78854">
                                            <p:txEl>
                                              <p:pRg st="8" end="8"/>
                                            </p:txEl>
                                          </p:spTgt>
                                        </p:tgtEl>
                                      </p:cBhvr>
                                    </p:animEffect>
                                    <p:anim calcmode="lin" valueType="num">
                                      <p:cBhvr>
                                        <p:cTn id="72" dur="1000" fill="hold"/>
                                        <p:tgtEl>
                                          <p:spTgt spid="78854">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78854">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85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78854">
                                            <p:txEl>
                                              <p:pRg st="9" end="9"/>
                                            </p:txEl>
                                          </p:spTgt>
                                        </p:tgtEl>
                                        <p:attrNameLst>
                                          <p:attrName>style.visibility</p:attrName>
                                        </p:attrNameLst>
                                      </p:cBhvr>
                                      <p:to>
                                        <p:strVal val="visible"/>
                                      </p:to>
                                    </p:set>
                                    <p:animEffect transition="in" filter="fade">
                                      <p:cBhvr>
                                        <p:cTn id="79" dur="1000"/>
                                        <p:tgtEl>
                                          <p:spTgt spid="78854">
                                            <p:txEl>
                                              <p:pRg st="9" end="9"/>
                                            </p:txEl>
                                          </p:spTgt>
                                        </p:tgtEl>
                                      </p:cBhvr>
                                    </p:animEffect>
                                    <p:anim calcmode="lin" valueType="num">
                                      <p:cBhvr>
                                        <p:cTn id="80" dur="1000" fill="hold"/>
                                        <p:tgtEl>
                                          <p:spTgt spid="78854">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78854">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7885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78854">
                                            <p:txEl>
                                              <p:pRg st="10" end="10"/>
                                            </p:txEl>
                                          </p:spTgt>
                                        </p:tgtEl>
                                        <p:attrNameLst>
                                          <p:attrName>style.visibility</p:attrName>
                                        </p:attrNameLst>
                                      </p:cBhvr>
                                      <p:to>
                                        <p:strVal val="visible"/>
                                      </p:to>
                                    </p:set>
                                    <p:animEffect transition="in" filter="fade">
                                      <p:cBhvr>
                                        <p:cTn id="87" dur="1000"/>
                                        <p:tgtEl>
                                          <p:spTgt spid="78854">
                                            <p:txEl>
                                              <p:pRg st="10" end="10"/>
                                            </p:txEl>
                                          </p:spTgt>
                                        </p:tgtEl>
                                      </p:cBhvr>
                                    </p:animEffect>
                                    <p:anim calcmode="lin" valueType="num">
                                      <p:cBhvr>
                                        <p:cTn id="88" dur="1000" fill="hold"/>
                                        <p:tgtEl>
                                          <p:spTgt spid="78854">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78854">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7885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FED5A937"/>
          <p:cNvPicPr>
            <a:picLocks noChangeAspect="1" noChangeArrowheads="1"/>
          </p:cNvPicPr>
          <p:nvPr/>
        </p:nvPicPr>
        <p:blipFill>
          <a:blip r:embed="rId2"/>
          <a:srcRect/>
          <a:stretch>
            <a:fillRect/>
          </a:stretch>
        </p:blipFill>
        <p:spPr bwMode="auto">
          <a:xfrm>
            <a:off x="1263621" y="681146"/>
            <a:ext cx="6665965" cy="560537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4" descr="07_17"/>
          <p:cNvPicPr>
            <a:picLocks noGrp="1" noChangeAspect="1" noChangeArrowheads="1"/>
          </p:cNvPicPr>
          <p:nvPr>
            <p:ph type="body" idx="1"/>
          </p:nvPr>
        </p:nvPicPr>
        <p:blipFill>
          <a:blip r:embed="rId2"/>
          <a:srcRect/>
          <a:stretch>
            <a:fillRect/>
          </a:stretch>
        </p:blipFill>
        <p:spPr>
          <a:xfrm>
            <a:off x="142844" y="214290"/>
            <a:ext cx="4214842" cy="3375149"/>
          </a:xfrm>
          <a:noFill/>
        </p:spPr>
      </p:pic>
      <p:pic>
        <p:nvPicPr>
          <p:cNvPr id="29700" name="Picture 4"/>
          <p:cNvPicPr>
            <a:picLocks noChangeAspect="1" noChangeArrowheads="1"/>
          </p:cNvPicPr>
          <p:nvPr/>
        </p:nvPicPr>
        <p:blipFill>
          <a:blip r:embed="rId3"/>
          <a:srcRect/>
          <a:stretch>
            <a:fillRect/>
          </a:stretch>
        </p:blipFill>
        <p:spPr bwMode="auto">
          <a:xfrm>
            <a:off x="500034" y="3786190"/>
            <a:ext cx="3962400" cy="2625725"/>
          </a:xfrm>
          <a:prstGeom prst="rect">
            <a:avLst/>
          </a:prstGeom>
          <a:noFill/>
          <a:ln w="9525">
            <a:noFill/>
            <a:miter lim="800000"/>
            <a:headEnd/>
            <a:tailEnd/>
          </a:ln>
          <a:effectLst/>
        </p:spPr>
      </p:pic>
      <p:pic>
        <p:nvPicPr>
          <p:cNvPr id="5" name="Picture 7" descr="nv19_004"/>
          <p:cNvPicPr>
            <a:picLocks noChangeAspect="1" noChangeArrowheads="1"/>
          </p:cNvPicPr>
          <p:nvPr/>
        </p:nvPicPr>
        <p:blipFill>
          <a:blip r:embed="rId4"/>
          <a:srcRect/>
          <a:stretch>
            <a:fillRect/>
          </a:stretch>
        </p:blipFill>
        <p:spPr bwMode="auto">
          <a:xfrm>
            <a:off x="4500562" y="1857364"/>
            <a:ext cx="4214842" cy="37576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1_44"/>
          <p:cNvPicPr>
            <a:picLocks noChangeAspect="1" noChangeArrowheads="1"/>
          </p:cNvPicPr>
          <p:nvPr/>
        </p:nvPicPr>
        <p:blipFill>
          <a:blip r:embed="rId2"/>
          <a:srcRect/>
          <a:stretch>
            <a:fillRect/>
          </a:stretch>
        </p:blipFill>
        <p:spPr bwMode="auto">
          <a:xfrm>
            <a:off x="395288" y="879475"/>
            <a:ext cx="8353425" cy="50990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457200" y="244475"/>
            <a:ext cx="8385175" cy="736600"/>
          </a:xfrm>
        </p:spPr>
        <p:txBody>
          <a:bodyPr>
            <a:normAutofit fontScale="90000"/>
          </a:bodyPr>
          <a:lstStyle/>
          <a:p>
            <a:r>
              <a:rPr lang="en-US" smtClean="0"/>
              <a:t>Prenatal Diagnosis</a:t>
            </a:r>
          </a:p>
        </p:txBody>
      </p:sp>
      <p:sp>
        <p:nvSpPr>
          <p:cNvPr id="19459" name="Rectangle 3"/>
          <p:cNvSpPr>
            <a:spLocks noGrp="1" noRot="1" noChangeArrowheads="1"/>
          </p:cNvSpPr>
          <p:nvPr>
            <p:ph idx="1"/>
          </p:nvPr>
        </p:nvSpPr>
        <p:spPr bwMode="auto">
          <a:xfrm>
            <a:off x="838200" y="981075"/>
            <a:ext cx="8007350" cy="5114925"/>
          </a:xfrm>
        </p:spPr>
        <p:txBody>
          <a:bodyPr wrap="square" numCol="1" anchor="t" anchorCtr="0" compatLnSpc="1">
            <a:prstTxWarp prst="textNoShape">
              <a:avLst/>
            </a:prstTxWarp>
            <a:normAutofit/>
          </a:bodyPr>
          <a:lstStyle/>
          <a:p>
            <a:pPr algn="l" rtl="0"/>
            <a:r>
              <a:rPr lang="en-US" sz="2800" dirty="0" smtClean="0"/>
              <a:t>To asses the fetal conditions or to diagnose suspected diseases before birth</a:t>
            </a:r>
          </a:p>
          <a:p>
            <a:pPr algn="l" rtl="0"/>
            <a:r>
              <a:rPr lang="en-US" sz="2800" dirty="0" smtClean="0"/>
              <a:t>Amniocentesis: aspirating a sample of amniotic fluid, and perform analysis: </a:t>
            </a:r>
            <a:r>
              <a:rPr lang="en-US" sz="2800" dirty="0" smtClean="0"/>
              <a:t>chemical(surfactant of respiratory system), </a:t>
            </a:r>
            <a:r>
              <a:rPr lang="en-US" sz="2800" dirty="0" smtClean="0"/>
              <a:t>culture of cells and chromosomal and genetic studies</a:t>
            </a:r>
            <a:r>
              <a:rPr lang="en-US" sz="2800" dirty="0" smtClean="0"/>
              <a:t>…</a:t>
            </a:r>
          </a:p>
          <a:p>
            <a:pPr algn="l" rtl="0"/>
            <a:r>
              <a:rPr lang="en-US" sz="2800" dirty="0" err="1" smtClean="0"/>
              <a:t>Ultrasonography</a:t>
            </a:r>
            <a:r>
              <a:rPr lang="en-US" sz="2800" dirty="0" smtClean="0"/>
              <a:t>.</a:t>
            </a:r>
            <a:endParaRPr lang="en-US" sz="2800" dirty="0" smtClean="0"/>
          </a:p>
          <a:p>
            <a:pPr algn="l" rtl="0"/>
            <a:r>
              <a:rPr lang="en-US" sz="2800" dirty="0" err="1" smtClean="0"/>
              <a:t>Fetoscopy</a:t>
            </a:r>
            <a:endParaRPr lang="en-US" sz="2800" dirty="0" smtClean="0"/>
          </a:p>
          <a:p>
            <a:pPr algn="l" rtl="0"/>
            <a:r>
              <a:rPr lang="en-US" sz="2800" dirty="0" smtClean="0"/>
              <a:t>Umbilical cord blood sampling</a:t>
            </a:r>
          </a:p>
          <a:p>
            <a:pPr algn="l" rtl="0"/>
            <a:endParaRPr lang="en-US" sz="28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Twin conception</a:t>
            </a:r>
            <a:endParaRPr lang="en-SG" dirty="0"/>
          </a:p>
        </p:txBody>
      </p:sp>
      <p:sp>
        <p:nvSpPr>
          <p:cNvPr id="3" name="Content Placeholder 2"/>
          <p:cNvSpPr>
            <a:spLocks noGrp="1"/>
          </p:cNvSpPr>
          <p:nvPr>
            <p:ph idx="1"/>
          </p:nvPr>
        </p:nvSpPr>
        <p:spPr>
          <a:xfrm>
            <a:off x="35633" y="1409705"/>
            <a:ext cx="8229600" cy="1803271"/>
          </a:xfrm>
        </p:spPr>
        <p:txBody>
          <a:bodyPr>
            <a:normAutofit/>
          </a:bodyPr>
          <a:lstStyle/>
          <a:p>
            <a:pPr algn="l" rtl="0"/>
            <a:r>
              <a:rPr lang="en-US" sz="2000" dirty="0" smtClean="0"/>
              <a:t>Now that we understand how single babies are formed, let us move on to the conception of twins.</a:t>
            </a:r>
          </a:p>
          <a:p>
            <a:pPr algn="l" rtl="0"/>
            <a:r>
              <a:rPr lang="en-US" sz="2000" dirty="0" smtClean="0"/>
              <a:t>Two types of twins:</a:t>
            </a:r>
          </a:p>
          <a:p>
            <a:pPr marL="525780" indent="-457200" algn="l" rtl="0">
              <a:buFont typeface="+mj-lt"/>
              <a:buAutoNum type="arabicPeriod"/>
            </a:pPr>
            <a:r>
              <a:rPr lang="en-US" sz="2000" dirty="0"/>
              <a:t>Identical </a:t>
            </a:r>
            <a:r>
              <a:rPr lang="en-US" sz="1800" dirty="0" smtClean="0"/>
              <a:t>(monozygotic)</a:t>
            </a:r>
          </a:p>
          <a:p>
            <a:pPr marL="525780" indent="-457200" algn="l" rtl="0">
              <a:buFont typeface="+mj-lt"/>
              <a:buAutoNum type="arabicPeriod"/>
            </a:pPr>
            <a:r>
              <a:rPr lang="en-US" sz="2000" dirty="0"/>
              <a:t>Fraternal </a:t>
            </a:r>
            <a:r>
              <a:rPr lang="en-US" sz="1800" dirty="0"/>
              <a:t>(</a:t>
            </a:r>
            <a:r>
              <a:rPr lang="en-US" sz="1800" dirty="0" smtClean="0"/>
              <a:t>dizygotic)</a:t>
            </a:r>
            <a:endParaRPr lang="en-SG" sz="1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89" y="4075837"/>
            <a:ext cx="2494065" cy="169011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srcRect/>
          <a:stretch>
            <a:fillRect/>
          </a:stretch>
        </p:blipFill>
        <p:spPr bwMode="auto">
          <a:xfrm>
            <a:off x="3707903" y="3284984"/>
            <a:ext cx="2571736" cy="1778328"/>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a:stretch>
            <a:fillRect/>
          </a:stretch>
        </p:blipFill>
        <p:spPr bwMode="auto">
          <a:xfrm>
            <a:off x="2382595" y="3645024"/>
            <a:ext cx="5222353" cy="3421213"/>
          </a:xfrm>
          <a:prstGeom prst="rect">
            <a:avLst/>
          </a:prstGeom>
          <a:noFill/>
          <a:ln w="9525">
            <a:noFill/>
            <a:miter lim="800000"/>
            <a:headEnd/>
            <a:tailEnd/>
          </a:ln>
          <a:effectLst/>
        </p:spPr>
      </p:pic>
    </p:spTree>
    <p:extLst>
      <p:ext uri="{BB962C8B-B14F-4D97-AF65-F5344CB8AC3E}">
        <p14:creationId xmlns:p14="http://schemas.microsoft.com/office/powerpoint/2010/main" xmlns="" val="776677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336612" y="800328"/>
            <a:ext cx="8686800" cy="4051920"/>
          </a:xfrm>
        </p:spPr>
        <p:txBody>
          <a:bodyPr>
            <a:normAutofit/>
          </a:bodyPr>
          <a:lstStyle/>
          <a:p>
            <a:pPr algn="l" rtl="0" eaLnBrk="1" hangingPunct="1">
              <a:buFont typeface="Wingdings" pitchFamily="2" charset="2"/>
              <a:buNone/>
              <a:defRPr/>
            </a:pPr>
            <a:r>
              <a:rPr lang="en-US" sz="2800" b="1" u="sng" dirty="0" err="1" smtClean="0"/>
              <a:t>Aetilogy</a:t>
            </a:r>
            <a:endParaRPr lang="en-US" sz="2800" b="1" u="sng" dirty="0" smtClean="0"/>
          </a:p>
          <a:p>
            <a:pPr algn="l" rtl="0" eaLnBrk="1" hangingPunct="1">
              <a:buFont typeface="Wingdings" pitchFamily="2" charset="2"/>
              <a:buNone/>
              <a:defRPr/>
            </a:pPr>
            <a:r>
              <a:rPr lang="en-US" sz="2400" dirty="0" smtClean="0"/>
              <a:t>Dizygotic twins may arise spontaneously from the release of two eggs at ovulation</a:t>
            </a:r>
          </a:p>
          <a:p>
            <a:pPr algn="l" rtl="0" eaLnBrk="1" hangingPunct="1">
              <a:buFont typeface="Wingdings" pitchFamily="2" charset="2"/>
              <a:buNone/>
              <a:defRPr/>
            </a:pPr>
            <a:r>
              <a:rPr lang="en-US" sz="2800" b="1" u="sng" dirty="0" smtClean="0"/>
              <a:t>Causes</a:t>
            </a:r>
          </a:p>
          <a:p>
            <a:pPr marL="0" indent="0" algn="l" rtl="0" eaLnBrk="1" hangingPunct="1">
              <a:buNone/>
              <a:defRPr/>
            </a:pPr>
            <a:r>
              <a:rPr lang="en-US" sz="2400" dirty="0" smtClean="0"/>
              <a:t>1.Familial.                             2.Racial.             3.Increasing maternal age.</a:t>
            </a:r>
          </a:p>
          <a:p>
            <a:pPr marL="0" indent="0" algn="l" rtl="0" eaLnBrk="1" hangingPunct="1">
              <a:buNone/>
              <a:defRPr/>
            </a:pPr>
            <a:r>
              <a:rPr lang="en-US" sz="2400" dirty="0" smtClean="0"/>
              <a:t>4.Induction of ovulation.                               5.IVF: in-vitro fertilization.</a:t>
            </a:r>
          </a:p>
          <a:p>
            <a:pPr algn="l" rtl="0" eaLnBrk="1" hangingPunct="1">
              <a:buFont typeface="Wingdings" pitchFamily="2" charset="2"/>
              <a:buNone/>
              <a:defRPr/>
            </a:pPr>
            <a:endParaRPr lang="en-US" sz="2400" dirty="0" smtClean="0"/>
          </a:p>
        </p:txBody>
      </p:sp>
      <p:sp>
        <p:nvSpPr>
          <p:cNvPr id="2" name="TextBox 1"/>
          <p:cNvSpPr txBox="1"/>
          <p:nvPr/>
        </p:nvSpPr>
        <p:spPr>
          <a:xfrm>
            <a:off x="1259632" y="30887"/>
            <a:ext cx="6840760" cy="769441"/>
          </a:xfrm>
          <a:prstGeom prst="rect">
            <a:avLst/>
          </a:prstGeom>
          <a:noFill/>
        </p:spPr>
        <p:txBody>
          <a:bodyPr wrap="square" rtlCol="0">
            <a:spAutoFit/>
          </a:bodyPr>
          <a:lstStyle/>
          <a:p>
            <a:pPr algn="ctr"/>
            <a:r>
              <a:rPr lang="en-US" sz="4400" dirty="0" smtClean="0"/>
              <a:t>Fraternal(dizygotic)twins</a:t>
            </a:r>
            <a:endParaRPr lang="en-US" sz="4400" dirty="0"/>
          </a:p>
        </p:txBody>
      </p:sp>
      <p:sp>
        <p:nvSpPr>
          <p:cNvPr id="4" name="Rectangle 3"/>
          <p:cNvSpPr/>
          <p:nvPr/>
        </p:nvSpPr>
        <p:spPr>
          <a:xfrm>
            <a:off x="474086" y="3429000"/>
            <a:ext cx="8669914" cy="2677656"/>
          </a:xfrm>
          <a:prstGeom prst="rect">
            <a:avLst/>
          </a:prstGeom>
        </p:spPr>
        <p:txBody>
          <a:bodyPr wrap="square">
            <a:spAutoFit/>
          </a:bodyPr>
          <a:lstStyle/>
          <a:p>
            <a:pPr algn="l" rtl="0"/>
            <a:r>
              <a:rPr lang="en-US" sz="2400" dirty="0" smtClean="0"/>
              <a:t>-Two-thirds </a:t>
            </a:r>
            <a:r>
              <a:rPr lang="en-US" sz="2400" dirty="0"/>
              <a:t>of all twins are dizygotic</a:t>
            </a:r>
          </a:p>
          <a:p>
            <a:pPr algn="l" rtl="0"/>
            <a:r>
              <a:rPr lang="en-SG" sz="2400" dirty="0" smtClean="0"/>
              <a:t>-Occur </a:t>
            </a:r>
            <a:r>
              <a:rPr lang="en-SG" sz="2400" dirty="0"/>
              <a:t>when two sperms fertilize two distinct eggs.</a:t>
            </a:r>
          </a:p>
          <a:p>
            <a:pPr algn="l" rtl="0"/>
            <a:r>
              <a:rPr lang="en-US" sz="2400" dirty="0" smtClean="0"/>
              <a:t>-Fertilization </a:t>
            </a:r>
            <a:r>
              <a:rPr lang="en-US" sz="2400" dirty="0"/>
              <a:t>of two separate ovum results in two </a:t>
            </a:r>
            <a:r>
              <a:rPr lang="en-US" sz="2400" dirty="0" smtClean="0"/>
              <a:t>distinct embryos</a:t>
            </a:r>
            <a:r>
              <a:rPr lang="en-US" sz="2400" dirty="0"/>
              <a:t>.</a:t>
            </a:r>
          </a:p>
          <a:p>
            <a:pPr algn="l" rtl="0"/>
            <a:r>
              <a:rPr lang="en-SG" sz="2400" dirty="0" smtClean="0"/>
              <a:t>-However</a:t>
            </a:r>
            <a:r>
              <a:rPr lang="en-SG" sz="2400" dirty="0"/>
              <a:t>, if these embryos implant very near to each other along </a:t>
            </a:r>
            <a:r>
              <a:rPr lang="en-SG" sz="2400" dirty="0" smtClean="0"/>
              <a:t>the </a:t>
            </a:r>
            <a:r>
              <a:rPr lang="en-SG" sz="2400" dirty="0"/>
              <a:t>endometrium, the two placentas can become fused.</a:t>
            </a:r>
          </a:p>
          <a:p>
            <a:pPr algn="l" rtl="0"/>
            <a:r>
              <a:rPr lang="en-US" sz="2400" dirty="0" smtClean="0"/>
              <a:t>-Genetically </a:t>
            </a:r>
            <a:r>
              <a:rPr lang="en-US" sz="2400" dirty="0"/>
              <a:t>similar, not </a:t>
            </a:r>
            <a:r>
              <a:rPr lang="en-US" sz="2400" dirty="0" smtClean="0"/>
              <a:t>identical. </a:t>
            </a:r>
            <a:endParaRPr lang="en-SG" sz="2400" dirty="0"/>
          </a:p>
          <a:p>
            <a:pPr algn="l" rtl="0"/>
            <a:endParaRPr lang="en-SG"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Multiples births</a:t>
            </a:r>
            <a:endParaRPr lang="en-SG" dirty="0"/>
          </a:p>
        </p:txBody>
      </p:sp>
      <p:sp>
        <p:nvSpPr>
          <p:cNvPr id="3" name="Content Placeholder 2"/>
          <p:cNvSpPr>
            <a:spLocks noGrp="1"/>
          </p:cNvSpPr>
          <p:nvPr>
            <p:ph idx="1"/>
          </p:nvPr>
        </p:nvSpPr>
        <p:spPr/>
        <p:txBody>
          <a:bodyPr>
            <a:normAutofit/>
          </a:bodyPr>
          <a:lstStyle/>
          <a:p>
            <a:pPr algn="l" rtl="0"/>
            <a:r>
              <a:rPr lang="en-US" sz="2000" dirty="0" smtClean="0"/>
              <a:t>Multiple births can also be carried out using this process if more eggs are released</a:t>
            </a:r>
          </a:p>
          <a:p>
            <a:pPr algn="l" rtl="0"/>
            <a:r>
              <a:rPr lang="en-US" sz="2000" dirty="0" smtClean="0"/>
              <a:t>For example, if three eggs are released and fertilized, the children born would be known </a:t>
            </a:r>
            <a:r>
              <a:rPr lang="en-US" sz="2000" dirty="0"/>
              <a:t>as </a:t>
            </a:r>
            <a:r>
              <a:rPr lang="en-US" sz="2000" dirty="0" err="1" smtClean="0"/>
              <a:t>trizygotic</a:t>
            </a:r>
            <a:r>
              <a:rPr lang="en-US" sz="2000" dirty="0" smtClean="0"/>
              <a:t> triplets.</a:t>
            </a:r>
            <a:endParaRPr lang="en-SG"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8012" y="3841182"/>
            <a:ext cx="2847975" cy="160020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1463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normAutofit/>
          </a:bodyPr>
          <a:lstStyle/>
          <a:p>
            <a:r>
              <a:rPr lang="en-US" dirty="0" err="1" smtClean="0"/>
              <a:t>Blastocyst</a:t>
            </a:r>
            <a:r>
              <a:rPr lang="en-US" dirty="0" smtClean="0"/>
              <a:t> </a:t>
            </a:r>
            <a:r>
              <a:rPr lang="en-US" dirty="0" smtClean="0"/>
              <a:t>---second week</a:t>
            </a:r>
            <a:endParaRPr lang="en-US" dirty="0"/>
          </a:p>
        </p:txBody>
      </p:sp>
      <p:sp>
        <p:nvSpPr>
          <p:cNvPr id="4099" name="Rectangle 3"/>
          <p:cNvSpPr>
            <a:spLocks noGrp="1" noRot="1" noChangeArrowheads="1"/>
          </p:cNvSpPr>
          <p:nvPr>
            <p:ph type="body" idx="1"/>
          </p:nvPr>
        </p:nvSpPr>
        <p:spPr/>
        <p:txBody>
          <a:bodyPr>
            <a:normAutofit/>
          </a:bodyPr>
          <a:lstStyle/>
          <a:p>
            <a:pPr marL="609600" indent="-609600" algn="l" rtl="0"/>
            <a:r>
              <a:rPr lang="en-US" sz="2800" dirty="0" smtClean="0"/>
              <a:t>8</a:t>
            </a:r>
            <a:r>
              <a:rPr lang="en-US" sz="2800" baseline="30000" dirty="0" smtClean="0"/>
              <a:t>th</a:t>
            </a:r>
            <a:r>
              <a:rPr lang="en-US" sz="2800" dirty="0" smtClean="0"/>
              <a:t> </a:t>
            </a:r>
            <a:r>
              <a:rPr lang="en-US" sz="2800" dirty="0" smtClean="0"/>
              <a:t>day</a:t>
            </a:r>
            <a:endParaRPr lang="en-US" sz="2800" dirty="0" smtClean="0"/>
          </a:p>
          <a:p>
            <a:pPr marL="609600" indent="-609600" algn="l" rtl="0"/>
            <a:r>
              <a:rPr lang="en-US" sz="2800" dirty="0" smtClean="0"/>
              <a:t> </a:t>
            </a:r>
            <a:r>
              <a:rPr lang="en-US" sz="2800" dirty="0" smtClean="0"/>
              <a:t>Inner cell </a:t>
            </a:r>
            <a:r>
              <a:rPr lang="en-US" sz="2800" dirty="0" smtClean="0"/>
              <a:t>mass differentiates </a:t>
            </a:r>
            <a:r>
              <a:rPr lang="en-US" sz="2800" dirty="0"/>
              <a:t>into two layers:</a:t>
            </a:r>
          </a:p>
          <a:p>
            <a:pPr marL="609600" indent="-609600" algn="l" rtl="0">
              <a:buFontTx/>
              <a:buAutoNum type="arabicPeriod"/>
            </a:pPr>
            <a:r>
              <a:rPr lang="en-US" sz="2800" dirty="0"/>
              <a:t>A</a:t>
            </a:r>
            <a:r>
              <a:rPr lang="en-US" sz="2800" dirty="0" smtClean="0"/>
              <a:t> </a:t>
            </a:r>
            <a:r>
              <a:rPr lang="en-US" sz="2800" dirty="0"/>
              <a:t>top layer of high or columnar epithelium, that is the </a:t>
            </a:r>
            <a:r>
              <a:rPr lang="en-US" sz="2800" b="1" dirty="0"/>
              <a:t>Epiblast</a:t>
            </a:r>
          </a:p>
          <a:p>
            <a:pPr marL="609600" indent="-609600" algn="l" rtl="0">
              <a:buFontTx/>
              <a:buAutoNum type="arabicPeriod"/>
            </a:pPr>
            <a:r>
              <a:rPr lang="en-US" sz="2800" dirty="0"/>
              <a:t>A</a:t>
            </a:r>
            <a:r>
              <a:rPr lang="en-US" sz="2800" dirty="0" smtClean="0"/>
              <a:t> </a:t>
            </a:r>
            <a:r>
              <a:rPr lang="en-US" sz="2800" dirty="0"/>
              <a:t>layer of small cuboidal cells adjacent  to the Blastocyst cavity, that is the </a:t>
            </a:r>
            <a:r>
              <a:rPr lang="en-US" sz="2800" b="1" dirty="0"/>
              <a:t>Hypoblast.</a:t>
            </a:r>
          </a:p>
          <a:p>
            <a:pPr marL="609600" indent="-609600" algn="l" rtl="0"/>
            <a:r>
              <a:rPr lang="en-US" sz="2800" dirty="0"/>
              <a:t>Some cells between the </a:t>
            </a:r>
            <a:r>
              <a:rPr lang="en-US" sz="2800" dirty="0" err="1"/>
              <a:t>epiblast</a:t>
            </a:r>
            <a:r>
              <a:rPr lang="en-US" sz="2800" dirty="0"/>
              <a:t> and the </a:t>
            </a:r>
            <a:r>
              <a:rPr lang="en-US" sz="2800" dirty="0" err="1"/>
              <a:t>trophoblast</a:t>
            </a:r>
            <a:r>
              <a:rPr lang="en-US" sz="2800" dirty="0"/>
              <a:t>, called </a:t>
            </a:r>
            <a:r>
              <a:rPr lang="en-US" sz="2800" dirty="0" err="1"/>
              <a:t>amnioblasts</a:t>
            </a:r>
            <a:r>
              <a:rPr lang="en-US" sz="2800" dirty="0"/>
              <a:t>, will form a cavity on the top of </a:t>
            </a:r>
            <a:r>
              <a:rPr lang="en-US" sz="2800" dirty="0" err="1"/>
              <a:t>epiblast</a:t>
            </a:r>
            <a:r>
              <a:rPr lang="en-US" sz="2800" dirty="0"/>
              <a:t>, that is the amniotic cavity.</a:t>
            </a:r>
          </a:p>
          <a:p>
            <a:pPr marL="609600" indent="-609600" algn="l" rtl="0">
              <a:buFontTx/>
              <a:buAutoNum type="arabicPeriod"/>
            </a:pPr>
            <a:endParaRPr lang="en-US" sz="28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Monozygotic(identical) twins</a:t>
            </a:r>
            <a:endParaRPr lang="en-SG" dirty="0"/>
          </a:p>
        </p:txBody>
      </p:sp>
      <p:sp>
        <p:nvSpPr>
          <p:cNvPr id="3" name="Content Placeholder 2"/>
          <p:cNvSpPr>
            <a:spLocks noGrp="1"/>
          </p:cNvSpPr>
          <p:nvPr>
            <p:ph idx="1"/>
          </p:nvPr>
        </p:nvSpPr>
        <p:spPr/>
        <p:txBody>
          <a:bodyPr>
            <a:normAutofit/>
          </a:bodyPr>
          <a:lstStyle/>
          <a:p>
            <a:pPr algn="l" rtl="0"/>
            <a:r>
              <a:rPr lang="en-US" sz="2000" dirty="0" smtClean="0"/>
              <a:t>Occurs when one sperm fertilizes one egg</a:t>
            </a:r>
          </a:p>
          <a:p>
            <a:pPr algn="l" rtl="0"/>
            <a:r>
              <a:rPr lang="en-SG" sz="2000" dirty="0" smtClean="0"/>
              <a:t>Instead of having the blastocyst </a:t>
            </a:r>
            <a:r>
              <a:rPr lang="en-SG" sz="2000" dirty="0"/>
              <a:t>remaining as one cell group, it splits in two</a:t>
            </a:r>
            <a:r>
              <a:rPr lang="en-SG" sz="2000" dirty="0" smtClean="0"/>
              <a:t>.</a:t>
            </a:r>
          </a:p>
          <a:p>
            <a:pPr algn="l" rtl="0"/>
            <a:r>
              <a:rPr lang="en-US" sz="2000" dirty="0" smtClean="0"/>
              <a:t>The two balls of cells then develop into two different embryos. </a:t>
            </a:r>
          </a:p>
          <a:p>
            <a:pPr algn="l" rtl="0"/>
            <a:r>
              <a:rPr lang="en-SG" sz="2000" dirty="0" smtClean="0"/>
              <a:t>Since the twins come from the same </a:t>
            </a:r>
            <a:r>
              <a:rPr lang="en-SG" sz="2000" dirty="0" err="1" smtClean="0"/>
              <a:t>fertilzed</a:t>
            </a:r>
            <a:r>
              <a:rPr lang="en-SG" sz="2000" dirty="0" smtClean="0"/>
              <a:t> egg, they will share identical features such as same gender.</a:t>
            </a:r>
          </a:p>
          <a:p>
            <a:pPr algn="l" rtl="0"/>
            <a:endParaRPr lang="en-SG" sz="2000" dirty="0" smtClean="0"/>
          </a:p>
          <a:p>
            <a:pPr algn="l" rtl="0"/>
            <a:endParaRPr lang="en-US" sz="2000" dirty="0" smtClean="0"/>
          </a:p>
          <a:p>
            <a:pPr algn="l" rtl="0"/>
            <a:endParaRPr lang="en-SG" sz="2000" dirty="0"/>
          </a:p>
        </p:txBody>
      </p:sp>
      <p:sp>
        <p:nvSpPr>
          <p:cNvPr id="5" name="Rectangle 4"/>
          <p:cNvSpPr/>
          <p:nvPr/>
        </p:nvSpPr>
        <p:spPr>
          <a:xfrm>
            <a:off x="457200" y="3717032"/>
            <a:ext cx="8229600" cy="1015663"/>
          </a:xfrm>
          <a:prstGeom prst="rect">
            <a:avLst/>
          </a:prstGeom>
        </p:spPr>
        <p:txBody>
          <a:bodyPr wrap="square">
            <a:spAutoFit/>
          </a:bodyPr>
          <a:lstStyle/>
          <a:p>
            <a:pPr algn="l" rtl="0">
              <a:defRPr/>
            </a:pPr>
            <a:r>
              <a:rPr lang="en-US" sz="2000" b="1" dirty="0" smtClean="0"/>
              <a:t>*70</a:t>
            </a:r>
            <a:r>
              <a:rPr lang="en-US" sz="2000" b="1" dirty="0"/>
              <a:t>% are diamniotic </a:t>
            </a:r>
            <a:r>
              <a:rPr lang="en-US" sz="2000" b="1" dirty="0" err="1" smtClean="0"/>
              <a:t>monochorionic</a:t>
            </a:r>
            <a:r>
              <a:rPr lang="en-US" sz="2000" b="1" dirty="0" smtClean="0"/>
              <a:t>.</a:t>
            </a:r>
          </a:p>
          <a:p>
            <a:pPr algn="l" rtl="0">
              <a:defRPr/>
            </a:pPr>
            <a:endParaRPr lang="en-US" sz="2000" b="1" dirty="0" smtClean="0"/>
          </a:p>
          <a:p>
            <a:pPr algn="l" rtl="0">
              <a:defRPr/>
            </a:pPr>
            <a:r>
              <a:rPr lang="en-US" sz="2000" b="1" dirty="0"/>
              <a:t>*</a:t>
            </a:r>
            <a:r>
              <a:rPr lang="en-US" sz="2000" b="1" dirty="0" smtClean="0"/>
              <a:t>30% are diamniotic </a:t>
            </a:r>
            <a:r>
              <a:rPr lang="en-US" sz="2000" b="1" dirty="0" err="1" smtClean="0"/>
              <a:t>dichorionic</a:t>
            </a:r>
            <a:r>
              <a:rPr lang="en-US" sz="2000" b="1" dirty="0" smtClean="0"/>
              <a:t>.</a:t>
            </a:r>
            <a:endParaRPr lang="en-US" sz="2000" b="1" dirty="0"/>
          </a:p>
        </p:txBody>
      </p:sp>
    </p:spTree>
    <p:extLst>
      <p:ext uri="{BB962C8B-B14F-4D97-AF65-F5344CB8AC3E}">
        <p14:creationId xmlns:p14="http://schemas.microsoft.com/office/powerpoint/2010/main" xmlns="" val="3662034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82283" y="0"/>
            <a:ext cx="8229600" cy="539080"/>
          </a:xfrm>
        </p:spPr>
        <p:txBody>
          <a:bodyPr/>
          <a:lstStyle/>
          <a:p>
            <a:pPr eaLnBrk="1" hangingPunct="1">
              <a:defRPr/>
            </a:pPr>
            <a:r>
              <a:rPr lang="en-US" sz="2700" dirty="0" smtClean="0"/>
              <a:t>Types of monozygotic twins</a:t>
            </a:r>
          </a:p>
        </p:txBody>
      </p:sp>
      <p:sp>
        <p:nvSpPr>
          <p:cNvPr id="16387" name="Rectangle 3"/>
          <p:cNvSpPr>
            <a:spLocks noGrp="1" noChangeArrowheads="1"/>
          </p:cNvSpPr>
          <p:nvPr>
            <p:ph type="body" idx="1"/>
          </p:nvPr>
        </p:nvSpPr>
        <p:spPr>
          <a:xfrm>
            <a:off x="107504" y="476672"/>
            <a:ext cx="8686800" cy="5791200"/>
          </a:xfrm>
        </p:spPr>
        <p:txBody>
          <a:bodyPr/>
          <a:lstStyle/>
          <a:p>
            <a:pPr algn="l" rtl="0" eaLnBrk="1" hangingPunct="1">
              <a:buFontTx/>
              <a:buChar char="•"/>
              <a:defRPr/>
            </a:pPr>
            <a:r>
              <a:rPr lang="en-US" sz="2000" dirty="0" smtClean="0"/>
              <a:t>When the split occur within 3 days of conception , two placentas &amp;two amniotic cavities result (DC,DA)</a:t>
            </a:r>
          </a:p>
          <a:p>
            <a:pPr algn="l" rtl="0" eaLnBrk="1" hangingPunct="1">
              <a:buFontTx/>
              <a:buChar char="•"/>
              <a:defRPr/>
            </a:pPr>
            <a:r>
              <a:rPr lang="en-US" sz="2000" dirty="0" smtClean="0"/>
              <a:t>When splitting occur between 4-8 days ,</a:t>
            </a:r>
            <a:r>
              <a:rPr lang="en-US" sz="2000" dirty="0" err="1" smtClean="0"/>
              <a:t>monochorionic</a:t>
            </a:r>
            <a:r>
              <a:rPr lang="en-US" sz="2000" dirty="0" smtClean="0"/>
              <a:t> </a:t>
            </a:r>
            <a:r>
              <a:rPr lang="en-US" sz="2000" dirty="0" err="1" smtClean="0"/>
              <a:t>diamniotic</a:t>
            </a:r>
            <a:r>
              <a:rPr lang="en-US" sz="2000" dirty="0" smtClean="0"/>
              <a:t> twins will result (MC,DA)</a:t>
            </a:r>
          </a:p>
          <a:p>
            <a:pPr algn="l" rtl="0" eaLnBrk="1" hangingPunct="1">
              <a:buFontTx/>
              <a:buChar char="•"/>
              <a:defRPr/>
            </a:pPr>
            <a:r>
              <a:rPr lang="en-US" sz="2000" dirty="0" smtClean="0"/>
              <a:t>Later splitting results in two fetuses in a single amniotic cavity sharing single placenta (MC.MA)</a:t>
            </a:r>
          </a:p>
          <a:p>
            <a:pPr algn="l" rtl="0" eaLnBrk="1" hangingPunct="1">
              <a:buFontTx/>
              <a:buChar char="•"/>
              <a:defRPr/>
            </a:pPr>
            <a:r>
              <a:rPr lang="en-US" sz="2000" dirty="0" smtClean="0"/>
              <a:t>If splitting delayed beyond 12 days , conjoined or </a:t>
            </a:r>
            <a:r>
              <a:rPr lang="en-US" sz="2000" dirty="0" err="1" smtClean="0"/>
              <a:t>Siamiese</a:t>
            </a:r>
            <a:r>
              <a:rPr lang="en-US" sz="2000" dirty="0" smtClean="0"/>
              <a:t> twins will result</a:t>
            </a:r>
          </a:p>
          <a:p>
            <a:pPr algn="l" rtl="0" eaLnBrk="1" hangingPunct="1">
              <a:buFontTx/>
              <a:buNone/>
              <a:defRPr/>
            </a:pPr>
            <a:r>
              <a:rPr lang="en-US" sz="2000" dirty="0" smtClean="0"/>
              <a:t>The incidence of monozygotic twins is not influence by race ,family history or parity.</a:t>
            </a:r>
          </a:p>
          <a:p>
            <a:pPr algn="l" rtl="0" eaLnBrk="1" hangingPunct="1">
              <a:buFontTx/>
              <a:buNone/>
              <a:defRPr/>
            </a:pPr>
            <a:endParaRPr lang="en-US" sz="2000" dirty="0" smtClean="0"/>
          </a:p>
        </p:txBody>
      </p:sp>
      <p:pic>
        <p:nvPicPr>
          <p:cNvPr id="5" name="Picture 2" descr="C:\Users\eiman\Desktop\dr-soma 27-10-2008\twins.gif"/>
          <p:cNvPicPr>
            <a:picLocks noChangeAspect="1" noChangeArrowheads="1"/>
          </p:cNvPicPr>
          <p:nvPr/>
        </p:nvPicPr>
        <p:blipFill>
          <a:blip r:embed="rId3"/>
          <a:srcRect/>
          <a:stretch>
            <a:fillRect/>
          </a:stretch>
        </p:blipFill>
        <p:spPr bwMode="auto">
          <a:xfrm>
            <a:off x="3707904" y="3284984"/>
            <a:ext cx="5469614" cy="3573016"/>
          </a:xfrm>
          <a:prstGeom prst="rect">
            <a:avLst/>
          </a:prstGeom>
          <a:noFill/>
          <a:ln w="9525">
            <a:noFill/>
            <a:miter lim="800000"/>
            <a:headEnd/>
            <a:tailEnd/>
          </a:ln>
        </p:spPr>
      </p:pic>
      <p:pic>
        <p:nvPicPr>
          <p:cNvPr id="6" name="Picture 4"/>
          <p:cNvPicPr>
            <a:picLocks noChangeAspect="1" noChangeArrowheads="1"/>
          </p:cNvPicPr>
          <p:nvPr/>
        </p:nvPicPr>
        <p:blipFill>
          <a:blip r:embed="rId4"/>
          <a:srcRect/>
          <a:stretch>
            <a:fillRect/>
          </a:stretch>
        </p:blipFill>
        <p:spPr bwMode="auto">
          <a:xfrm>
            <a:off x="0" y="3696544"/>
            <a:ext cx="3810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0"/>
            <a:ext cx="8229600" cy="4525963"/>
          </a:xfrm>
        </p:spPr>
        <p:txBody>
          <a:bodyPr/>
          <a:lstStyle/>
          <a:p>
            <a:pPr algn="l" rtl="0">
              <a:buFont typeface="Wingdings" pitchFamily="2" charset="2"/>
              <a:buNone/>
              <a:defRPr/>
            </a:pPr>
            <a:r>
              <a:rPr lang="en-US" b="1" dirty="0" smtClean="0"/>
              <a:t> Conjoined twins or Siamese twins</a:t>
            </a:r>
          </a:p>
          <a:p>
            <a:pPr algn="l" rtl="0">
              <a:defRPr/>
            </a:pPr>
            <a:r>
              <a:rPr lang="en-US" b="1" dirty="0" smtClean="0"/>
              <a:t>*Anterior (</a:t>
            </a:r>
            <a:r>
              <a:rPr lang="en-US" b="1" dirty="0" err="1" smtClean="0"/>
              <a:t>thoracopagus</a:t>
            </a:r>
            <a:r>
              <a:rPr lang="en-US" b="1" dirty="0" smtClean="0"/>
              <a:t>)</a:t>
            </a:r>
          </a:p>
          <a:p>
            <a:pPr algn="l" rtl="0">
              <a:defRPr/>
            </a:pPr>
            <a:r>
              <a:rPr lang="en-US" b="1" dirty="0" smtClean="0"/>
              <a:t>*Posterior (</a:t>
            </a:r>
            <a:r>
              <a:rPr lang="en-US" b="1" dirty="0" err="1" smtClean="0"/>
              <a:t>pygopagus</a:t>
            </a:r>
            <a:r>
              <a:rPr lang="en-US" b="1" dirty="0" smtClean="0"/>
              <a:t>)</a:t>
            </a:r>
          </a:p>
          <a:p>
            <a:pPr algn="l" rtl="0">
              <a:defRPr/>
            </a:pPr>
            <a:r>
              <a:rPr lang="en-US" b="1" dirty="0" smtClean="0"/>
              <a:t>*Cephalic (</a:t>
            </a:r>
            <a:r>
              <a:rPr lang="en-US" b="1" dirty="0" err="1" smtClean="0"/>
              <a:t>craniopagus</a:t>
            </a:r>
            <a:r>
              <a:rPr lang="en-US" b="1" dirty="0" smtClean="0"/>
              <a:t>)</a:t>
            </a:r>
          </a:p>
          <a:p>
            <a:pPr algn="l" rtl="0">
              <a:defRPr/>
            </a:pPr>
            <a:r>
              <a:rPr lang="en-US" b="1" dirty="0" smtClean="0"/>
              <a:t>*Caudal (</a:t>
            </a:r>
            <a:r>
              <a:rPr lang="en-US" b="1" dirty="0" err="1" smtClean="0"/>
              <a:t>ischiopagus</a:t>
            </a:r>
            <a:r>
              <a:rPr lang="en-US" b="1" dirty="0" smtClean="0"/>
              <a:t>)</a:t>
            </a:r>
            <a:endParaRPr lang="ar-IQ" dirty="0"/>
          </a:p>
        </p:txBody>
      </p:sp>
      <p:pic>
        <p:nvPicPr>
          <p:cNvPr id="4" name="Picture 2" descr="u-36"/>
          <p:cNvPicPr>
            <a:picLocks noChangeAspect="1" noChangeArrowheads="1"/>
          </p:cNvPicPr>
          <p:nvPr/>
        </p:nvPicPr>
        <p:blipFill>
          <a:blip r:embed="rId2"/>
          <a:srcRect/>
          <a:stretch>
            <a:fillRect/>
          </a:stretch>
        </p:blipFill>
        <p:spPr bwMode="auto">
          <a:xfrm>
            <a:off x="0" y="3286124"/>
            <a:ext cx="9144000" cy="2951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771080434"/>
          <p:cNvPicPr>
            <a:picLocks noChangeAspect="1" noChangeArrowheads="1"/>
          </p:cNvPicPr>
          <p:nvPr/>
        </p:nvPicPr>
        <p:blipFill>
          <a:blip r:embed="rId2"/>
          <a:srcRect/>
          <a:stretch>
            <a:fillRect/>
          </a:stretch>
        </p:blipFill>
        <p:spPr bwMode="auto">
          <a:xfrm>
            <a:off x="1981200" y="1143000"/>
            <a:ext cx="5334000" cy="4000500"/>
          </a:xfrm>
          <a:prstGeom prst="rect">
            <a:avLst/>
          </a:prstGeom>
          <a:noFill/>
          <a:ln w="9525">
            <a:noFill/>
            <a:miter lim="800000"/>
            <a:headEnd/>
            <a:tailEnd/>
          </a:ln>
        </p:spPr>
      </p:pic>
      <p:sp>
        <p:nvSpPr>
          <p:cNvPr id="46083" name="WordArt 7"/>
          <p:cNvSpPr>
            <a:spLocks noChangeArrowheads="1" noChangeShapeType="1" noTextEdit="1"/>
          </p:cNvSpPr>
          <p:nvPr/>
        </p:nvSpPr>
        <p:spPr bwMode="auto">
          <a:xfrm>
            <a:off x="3124200" y="3276600"/>
            <a:ext cx="3200400" cy="1219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a:t>
            </a:r>
            <a:endParaRPr lang="ar-JO"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11"/>
          <p:cNvPicPr>
            <a:picLocks noChangeAspect="1" noChangeArrowheads="1"/>
          </p:cNvPicPr>
          <p:nvPr/>
        </p:nvPicPr>
        <p:blipFill>
          <a:blip r:embed="rId2"/>
          <a:srcRect/>
          <a:stretch>
            <a:fillRect/>
          </a:stretch>
        </p:blipFill>
        <p:spPr bwMode="auto">
          <a:xfrm>
            <a:off x="0" y="1196975"/>
            <a:ext cx="4427538" cy="4410075"/>
          </a:xfrm>
          <a:prstGeom prst="rect">
            <a:avLst/>
          </a:prstGeom>
          <a:noFill/>
        </p:spPr>
      </p:pic>
      <p:pic>
        <p:nvPicPr>
          <p:cNvPr id="5125" name="Picture 5" descr="Image-12"/>
          <p:cNvPicPr>
            <a:picLocks noChangeAspect="1" noChangeArrowheads="1"/>
          </p:cNvPicPr>
          <p:nvPr/>
        </p:nvPicPr>
        <p:blipFill>
          <a:blip r:embed="rId3"/>
          <a:srcRect/>
          <a:stretch>
            <a:fillRect/>
          </a:stretch>
        </p:blipFill>
        <p:spPr bwMode="auto">
          <a:xfrm>
            <a:off x="4427538" y="1268413"/>
            <a:ext cx="4716462" cy="453707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685800" y="685800"/>
            <a:ext cx="7772400" cy="5410200"/>
          </a:xfrm>
        </p:spPr>
        <p:txBody>
          <a:bodyPr>
            <a:normAutofit fontScale="77500" lnSpcReduction="20000"/>
          </a:bodyPr>
          <a:lstStyle/>
          <a:p>
            <a:pPr algn="just" rtl="0">
              <a:lnSpc>
                <a:spcPct val="90000"/>
              </a:lnSpc>
              <a:buFontTx/>
              <a:buNone/>
            </a:pPr>
            <a:r>
              <a:rPr lang="en-US" altLang="zh-CN" sz="2800" dirty="0" smtClean="0"/>
              <a:t>Amnion</a:t>
            </a:r>
            <a:r>
              <a:rPr lang="en-US" altLang="zh-CN" sz="2800" dirty="0"/>
              <a:t>: </a:t>
            </a:r>
          </a:p>
          <a:p>
            <a:pPr algn="just" rtl="0">
              <a:lnSpc>
                <a:spcPct val="90000"/>
              </a:lnSpc>
              <a:buFontTx/>
              <a:buNone/>
            </a:pPr>
            <a:r>
              <a:rPr lang="en-US" altLang="zh-CN" sz="2800" dirty="0"/>
              <a:t>---amniotic membrane: amniotic </a:t>
            </a:r>
            <a:r>
              <a:rPr lang="en-US" altLang="zh-CN" sz="2800" dirty="0" err="1"/>
              <a:t>epi</a:t>
            </a:r>
            <a:r>
              <a:rPr lang="en-US" altLang="zh-CN" sz="2800" dirty="0"/>
              <a:t>. + </a:t>
            </a:r>
            <a:r>
              <a:rPr lang="en-US" altLang="zh-CN" sz="2800" dirty="0" err="1"/>
              <a:t>extraembryonic</a:t>
            </a:r>
            <a:r>
              <a:rPr lang="en-US" altLang="zh-CN" sz="2800" dirty="0"/>
              <a:t> mesoderm</a:t>
            </a:r>
          </a:p>
          <a:p>
            <a:pPr algn="just" rtl="0">
              <a:lnSpc>
                <a:spcPct val="90000"/>
              </a:lnSpc>
              <a:buFontTx/>
              <a:buNone/>
            </a:pPr>
            <a:r>
              <a:rPr lang="en-US" altLang="zh-CN" sz="2800" dirty="0" smtClean="0"/>
              <a:t>---</a:t>
            </a:r>
            <a:r>
              <a:rPr lang="en-US" altLang="zh-CN" sz="2800" dirty="0"/>
              <a:t>amniotic fluid: </a:t>
            </a:r>
          </a:p>
          <a:p>
            <a:pPr algn="just" rtl="0">
              <a:lnSpc>
                <a:spcPct val="90000"/>
              </a:lnSpc>
              <a:buFontTx/>
              <a:buNone/>
            </a:pPr>
            <a:r>
              <a:rPr lang="en-US" altLang="zh-CN" sz="2800" dirty="0"/>
              <a:t>/secrete by amniotic </a:t>
            </a:r>
            <a:r>
              <a:rPr lang="en-US" altLang="zh-CN" sz="2800" dirty="0" err="1" smtClean="0"/>
              <a:t>epi.and</a:t>
            </a:r>
            <a:r>
              <a:rPr lang="en-US" altLang="zh-CN" sz="2800" dirty="0" smtClean="0"/>
              <a:t> excreted urine of fetus.</a:t>
            </a:r>
            <a:endParaRPr lang="en-US" altLang="zh-CN" sz="2800" dirty="0"/>
          </a:p>
          <a:p>
            <a:pPr algn="just" rtl="0">
              <a:buFontTx/>
              <a:buNone/>
            </a:pPr>
            <a:r>
              <a:rPr lang="en-US" altLang="zh-CN" sz="2800" dirty="0"/>
              <a:t>/slight basic fluid: </a:t>
            </a:r>
            <a:r>
              <a:rPr lang="en-US" altLang="zh-CN" sz="2800" dirty="0" smtClean="0"/>
              <a:t>1000-1500ml</a:t>
            </a:r>
          </a:p>
          <a:p>
            <a:pPr algn="just" rtl="0">
              <a:buFontTx/>
              <a:buNone/>
            </a:pPr>
            <a:r>
              <a:rPr lang="en-US" altLang="zh-CN" sz="2800" dirty="0" smtClean="0"/>
              <a:t>/</a:t>
            </a:r>
            <a:r>
              <a:rPr lang="en-US" altLang="zh-CN" sz="2800" dirty="0" smtClean="0"/>
              <a:t>function: </a:t>
            </a:r>
          </a:p>
          <a:p>
            <a:pPr algn="just" rtl="0">
              <a:buFontTx/>
              <a:buNone/>
            </a:pPr>
            <a:r>
              <a:rPr lang="en-US" altLang="zh-CN" sz="2800" dirty="0" smtClean="0"/>
              <a:t> -</a:t>
            </a:r>
            <a:r>
              <a:rPr lang="en-US" altLang="zh-CN" sz="2800" dirty="0" err="1" smtClean="0"/>
              <a:t>intraenvironment</a:t>
            </a:r>
            <a:r>
              <a:rPr lang="en-US" altLang="zh-CN" sz="2800" dirty="0" smtClean="0"/>
              <a:t>(</a:t>
            </a:r>
            <a:r>
              <a:rPr lang="en-US" altLang="zh-CN" sz="2800" dirty="0" err="1" smtClean="0"/>
              <a:t>movement,temperature,neutrition</a:t>
            </a:r>
            <a:r>
              <a:rPr lang="en-US" altLang="zh-CN" sz="2800" dirty="0" smtClean="0"/>
              <a:t> and excretion).</a:t>
            </a:r>
            <a:endParaRPr lang="en-US" altLang="zh-CN" sz="2800" dirty="0" smtClean="0"/>
          </a:p>
          <a:p>
            <a:pPr algn="just" rtl="0">
              <a:buFontTx/>
              <a:buNone/>
            </a:pPr>
            <a:r>
              <a:rPr lang="en-US" altLang="zh-CN" sz="2800" dirty="0" smtClean="0"/>
              <a:t> -</a:t>
            </a:r>
            <a:r>
              <a:rPr lang="en-US" altLang="zh-CN" sz="2800" dirty="0" smtClean="0"/>
              <a:t>protecting(against trauma and antiseptic).</a:t>
            </a:r>
            <a:endParaRPr lang="en-US" altLang="zh-CN" sz="2800" dirty="0" smtClean="0"/>
          </a:p>
          <a:p>
            <a:pPr algn="just" rtl="0">
              <a:buFontTx/>
              <a:buNone/>
            </a:pPr>
            <a:r>
              <a:rPr lang="en-US" altLang="zh-CN" sz="2800" dirty="0" smtClean="0"/>
              <a:t> -preventing from adherence</a:t>
            </a:r>
          </a:p>
          <a:p>
            <a:pPr algn="just" rtl="0">
              <a:buFontTx/>
              <a:buNone/>
            </a:pPr>
            <a:r>
              <a:rPr lang="en-US" altLang="zh-CN" sz="2800" dirty="0" smtClean="0"/>
              <a:t> -wash germ </a:t>
            </a:r>
            <a:r>
              <a:rPr lang="en-US" altLang="zh-CN" sz="2800" dirty="0" smtClean="0"/>
              <a:t>tract and lubricant(during normal </a:t>
            </a:r>
            <a:r>
              <a:rPr lang="en-US" altLang="zh-CN" sz="2800" dirty="0" err="1" smtClean="0"/>
              <a:t>labour</a:t>
            </a:r>
            <a:r>
              <a:rPr lang="en-US" altLang="zh-CN" sz="2800" dirty="0" smtClean="0"/>
              <a:t>).</a:t>
            </a:r>
            <a:endParaRPr lang="en-US" altLang="zh-CN" sz="2800" dirty="0" smtClean="0"/>
          </a:p>
          <a:p>
            <a:pPr algn="just" rtl="0">
              <a:lnSpc>
                <a:spcPct val="90000"/>
              </a:lnSpc>
              <a:buFontTx/>
              <a:buNone/>
            </a:pPr>
            <a:r>
              <a:rPr lang="en-US" altLang="zh-CN" sz="2800" dirty="0" smtClean="0"/>
              <a:t>Abnormalities:</a:t>
            </a:r>
            <a:endParaRPr lang="en-US" altLang="zh-CN" sz="2800" dirty="0" smtClean="0"/>
          </a:p>
          <a:p>
            <a:pPr algn="just" rtl="0">
              <a:lnSpc>
                <a:spcPct val="90000"/>
              </a:lnSpc>
              <a:buFontTx/>
              <a:buNone/>
            </a:pPr>
            <a:r>
              <a:rPr lang="en-US" altLang="zh-CN" sz="2800" dirty="0" smtClean="0"/>
              <a:t>  -</a:t>
            </a:r>
            <a:r>
              <a:rPr lang="en-US" altLang="zh-CN" sz="2800" dirty="0" err="1"/>
              <a:t>polyhydramnios</a:t>
            </a:r>
            <a:r>
              <a:rPr lang="en-US" altLang="zh-CN" sz="2800" dirty="0"/>
              <a:t>: &gt;</a:t>
            </a:r>
            <a:r>
              <a:rPr lang="en-US" altLang="zh-CN" sz="2800" dirty="0" smtClean="0"/>
              <a:t>2000ml(</a:t>
            </a:r>
            <a:r>
              <a:rPr lang="en-US" altLang="zh-CN" sz="2800" dirty="0" err="1" smtClean="0"/>
              <a:t>twins</a:t>
            </a:r>
            <a:r>
              <a:rPr lang="en-US" altLang="zh-CN" sz="2800" dirty="0" err="1" smtClean="0"/>
              <a:t>,</a:t>
            </a:r>
            <a:r>
              <a:rPr lang="en-US" altLang="zh-CN" sz="2800" dirty="0" err="1" smtClean="0"/>
              <a:t>abnormal</a:t>
            </a:r>
            <a:r>
              <a:rPr lang="en-US" altLang="zh-CN" sz="2800" dirty="0" smtClean="0"/>
              <a:t> </a:t>
            </a:r>
            <a:r>
              <a:rPr lang="en-US" altLang="zh-CN" sz="2800" dirty="0"/>
              <a:t>digestive system or </a:t>
            </a:r>
            <a:r>
              <a:rPr lang="en-US" altLang="zh-CN" sz="2800" dirty="0" err="1" smtClean="0"/>
              <a:t>CNS,diabetic</a:t>
            </a:r>
            <a:r>
              <a:rPr lang="en-US" altLang="zh-CN" sz="2800" dirty="0" smtClean="0"/>
              <a:t> mother).</a:t>
            </a:r>
            <a:endParaRPr lang="en-US" altLang="zh-CN" sz="2800" dirty="0"/>
          </a:p>
          <a:p>
            <a:pPr algn="just" rtl="0">
              <a:lnSpc>
                <a:spcPct val="90000"/>
              </a:lnSpc>
              <a:buFontTx/>
              <a:buNone/>
            </a:pPr>
            <a:r>
              <a:rPr lang="en-US" altLang="zh-CN" sz="2800" dirty="0"/>
              <a:t> </a:t>
            </a:r>
            <a:r>
              <a:rPr lang="en-US" altLang="zh-CN" sz="2800" dirty="0" smtClean="0"/>
              <a:t> </a:t>
            </a:r>
            <a:r>
              <a:rPr lang="en-US" altLang="zh-CN" sz="2800" dirty="0"/>
              <a:t>-</a:t>
            </a:r>
            <a:r>
              <a:rPr lang="en-US" altLang="zh-CN" sz="2800" dirty="0" err="1"/>
              <a:t>oligohydramnios</a:t>
            </a:r>
            <a:r>
              <a:rPr lang="en-US" altLang="zh-CN" sz="2800" dirty="0"/>
              <a:t>: &lt;500 </a:t>
            </a:r>
            <a:r>
              <a:rPr lang="en-US" altLang="zh-CN" sz="2800" dirty="0" smtClean="0"/>
              <a:t>ml(abnormal </a:t>
            </a:r>
            <a:r>
              <a:rPr lang="en-US" altLang="zh-CN" sz="2800" dirty="0"/>
              <a:t>urinary </a:t>
            </a:r>
            <a:r>
              <a:rPr lang="en-US" altLang="zh-CN" sz="2800" dirty="0" smtClean="0"/>
              <a:t>system)…..Adhesions</a:t>
            </a:r>
            <a:endParaRPr lang="en-US" altLang="zh-CN" sz="2800" dirty="0"/>
          </a:p>
          <a:p>
            <a:pPr algn="l" rtl="0">
              <a:lnSpc>
                <a:spcPct val="90000"/>
              </a:lnSpc>
            </a:pPr>
            <a:endParaRPr lang="en-US" altLang="zh-CN"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noFill/>
        </p:spPr>
        <p:txBody>
          <a:bodyPr/>
          <a:lstStyle/>
          <a:p>
            <a:r>
              <a:rPr lang="en-US" dirty="0"/>
              <a:t>9</a:t>
            </a:r>
            <a:r>
              <a:rPr lang="en-US" baseline="30000" dirty="0"/>
              <a:t>th</a:t>
            </a:r>
            <a:r>
              <a:rPr lang="en-US" dirty="0"/>
              <a:t> day</a:t>
            </a:r>
          </a:p>
        </p:txBody>
      </p:sp>
      <p:sp>
        <p:nvSpPr>
          <p:cNvPr id="7171" name="Rectangle 3"/>
          <p:cNvSpPr>
            <a:spLocks noGrp="1" noRot="1" noChangeArrowheads="1"/>
          </p:cNvSpPr>
          <p:nvPr>
            <p:ph type="body" idx="1"/>
          </p:nvPr>
        </p:nvSpPr>
        <p:spPr/>
        <p:txBody>
          <a:bodyPr/>
          <a:lstStyle/>
          <a:p>
            <a:pPr algn="l" rtl="0">
              <a:lnSpc>
                <a:spcPct val="90000"/>
              </a:lnSpc>
              <a:buNone/>
            </a:pPr>
            <a:r>
              <a:rPr lang="en-US" sz="2800" dirty="0" smtClean="0"/>
              <a:t> </a:t>
            </a:r>
            <a:endParaRPr lang="en-US" sz="2800" dirty="0"/>
          </a:p>
          <a:p>
            <a:pPr algn="l" rtl="0">
              <a:lnSpc>
                <a:spcPct val="90000"/>
              </a:lnSpc>
            </a:pPr>
            <a:r>
              <a:rPr lang="en-US" sz="2800" dirty="0"/>
              <a:t>In the </a:t>
            </a:r>
            <a:r>
              <a:rPr lang="en-US" sz="2800" dirty="0" err="1"/>
              <a:t>blastocyst</a:t>
            </a:r>
            <a:r>
              <a:rPr lang="en-US" sz="2800" dirty="0"/>
              <a:t>, a new membrane-like layer is formed to the inner side of </a:t>
            </a:r>
            <a:r>
              <a:rPr lang="en-US" sz="2800" dirty="0" err="1"/>
              <a:t>cytotrophoblast</a:t>
            </a:r>
            <a:r>
              <a:rPr lang="en-US" sz="2800" dirty="0"/>
              <a:t>, this membrane is formed by flattened cells originate from the hypoblast, and its called </a:t>
            </a:r>
            <a:r>
              <a:rPr lang="en-US" sz="2800" b="1" dirty="0" err="1"/>
              <a:t>exocoelomic</a:t>
            </a:r>
            <a:r>
              <a:rPr lang="en-US" sz="2800" b="1" dirty="0"/>
              <a:t> </a:t>
            </a:r>
            <a:r>
              <a:rPr lang="en-US" sz="2800" b="1" dirty="0" smtClean="0"/>
              <a:t>(primary)</a:t>
            </a:r>
            <a:r>
              <a:rPr lang="en-US" sz="2800" b="1" dirty="0" smtClean="0"/>
              <a:t>membrane</a:t>
            </a:r>
            <a:r>
              <a:rPr lang="en-US" sz="2800" b="1" dirty="0"/>
              <a:t>.</a:t>
            </a:r>
            <a:r>
              <a:rPr lang="en-US" sz="2800" dirty="0"/>
              <a:t> </a:t>
            </a:r>
          </a:p>
          <a:p>
            <a:pPr algn="l" rtl="0">
              <a:lnSpc>
                <a:spcPct val="90000"/>
              </a:lnSpc>
            </a:pPr>
            <a:r>
              <a:rPr lang="en-US" sz="2800" dirty="0"/>
              <a:t>The cavity of the </a:t>
            </a:r>
            <a:r>
              <a:rPr lang="en-US" sz="2800" dirty="0" err="1"/>
              <a:t>blastocyst</a:t>
            </a:r>
            <a:r>
              <a:rPr lang="en-US" sz="2800" dirty="0"/>
              <a:t> is now called</a:t>
            </a:r>
            <a:r>
              <a:rPr lang="en-US" sz="2800" b="1" dirty="0"/>
              <a:t> </a:t>
            </a:r>
            <a:r>
              <a:rPr lang="en-US" sz="2800" dirty="0" err="1"/>
              <a:t>exocoelomic</a:t>
            </a:r>
            <a:r>
              <a:rPr lang="en-US" sz="2800" dirty="0"/>
              <a:t> cavity or</a:t>
            </a:r>
            <a:r>
              <a:rPr lang="en-US" sz="2800" b="1" dirty="0"/>
              <a:t> </a:t>
            </a:r>
            <a:r>
              <a:rPr lang="en-US" sz="2800" b="1" dirty="0" smtClean="0"/>
              <a:t>primitive(primary)yolk </a:t>
            </a:r>
            <a:r>
              <a:rPr lang="en-US" sz="2800" b="1" dirty="0"/>
              <a:t>sac.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1_50"/>
          <p:cNvPicPr>
            <a:picLocks noChangeAspect="1" noChangeArrowheads="1"/>
          </p:cNvPicPr>
          <p:nvPr/>
        </p:nvPicPr>
        <p:blipFill>
          <a:blip r:embed="rId2"/>
          <a:srcRect/>
          <a:stretch>
            <a:fillRect/>
          </a:stretch>
        </p:blipFill>
        <p:spPr bwMode="auto">
          <a:xfrm>
            <a:off x="395288" y="312738"/>
            <a:ext cx="8353425" cy="65452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Rot="1" noChangeArrowheads="1"/>
          </p:cNvSpPr>
          <p:nvPr>
            <p:ph type="body" idx="1"/>
          </p:nvPr>
        </p:nvSpPr>
        <p:spPr/>
        <p:txBody>
          <a:bodyPr>
            <a:normAutofit/>
          </a:bodyPr>
          <a:lstStyle/>
          <a:p>
            <a:pPr algn="l" rtl="0">
              <a:lnSpc>
                <a:spcPct val="80000"/>
              </a:lnSpc>
            </a:pPr>
            <a:r>
              <a:rPr lang="en-US" sz="2400" dirty="0" smtClean="0"/>
              <a:t>11 – 12 days </a:t>
            </a:r>
            <a:endParaRPr lang="en-US" sz="2400" dirty="0" smtClean="0"/>
          </a:p>
          <a:p>
            <a:pPr algn="l" rtl="0">
              <a:lnSpc>
                <a:spcPct val="80000"/>
              </a:lnSpc>
            </a:pPr>
            <a:r>
              <a:rPr lang="en-US" sz="2400" dirty="0" smtClean="0"/>
              <a:t>In </a:t>
            </a:r>
            <a:r>
              <a:rPr lang="en-US" sz="2400" dirty="0"/>
              <a:t>the </a:t>
            </a:r>
            <a:r>
              <a:rPr lang="en-US" sz="2400" dirty="0" err="1"/>
              <a:t>blastocyst</a:t>
            </a:r>
            <a:r>
              <a:rPr lang="en-US" sz="2400" dirty="0"/>
              <a:t>, loose connective tissue appears between the </a:t>
            </a:r>
            <a:r>
              <a:rPr lang="en-US" sz="2400" dirty="0" err="1"/>
              <a:t>cytotrophoblast</a:t>
            </a:r>
            <a:r>
              <a:rPr lang="en-US" sz="2400" dirty="0"/>
              <a:t> and the </a:t>
            </a:r>
            <a:r>
              <a:rPr lang="en-US" sz="2400" dirty="0" err="1"/>
              <a:t>exocoelomic</a:t>
            </a:r>
            <a:r>
              <a:rPr lang="en-US" sz="2400" dirty="0"/>
              <a:t> membrane, that is called </a:t>
            </a:r>
            <a:r>
              <a:rPr lang="en-US" sz="2400" b="1" dirty="0" err="1"/>
              <a:t>extraembryonic</a:t>
            </a:r>
            <a:r>
              <a:rPr lang="en-US" sz="2400" b="1" dirty="0"/>
              <a:t> mesoderm</a:t>
            </a:r>
            <a:r>
              <a:rPr lang="en-US" sz="2400" dirty="0"/>
              <a:t> and extends to surround the amnion also.</a:t>
            </a:r>
          </a:p>
          <a:p>
            <a:pPr algn="l" rtl="0">
              <a:lnSpc>
                <a:spcPct val="80000"/>
              </a:lnSpc>
            </a:pPr>
            <a:r>
              <a:rPr lang="en-US" sz="2400" dirty="0"/>
              <a:t>A cavity appears within the </a:t>
            </a:r>
            <a:r>
              <a:rPr lang="en-US" sz="2400" dirty="0" err="1"/>
              <a:t>extraembryonic</a:t>
            </a:r>
            <a:r>
              <a:rPr lang="en-US" sz="2400" dirty="0"/>
              <a:t> mesoderm, known as </a:t>
            </a:r>
            <a:r>
              <a:rPr lang="en-US" sz="2400" dirty="0" err="1"/>
              <a:t>extraembryonic</a:t>
            </a:r>
            <a:r>
              <a:rPr lang="en-US" sz="2400" dirty="0"/>
              <a:t> </a:t>
            </a:r>
            <a:r>
              <a:rPr lang="en-US" sz="2400" dirty="0" err="1"/>
              <a:t>coelom</a:t>
            </a:r>
            <a:r>
              <a:rPr lang="en-US" sz="2400" dirty="0"/>
              <a:t> or </a:t>
            </a:r>
            <a:r>
              <a:rPr lang="en-US" sz="2400" b="1" dirty="0"/>
              <a:t>chorionic cavity</a:t>
            </a:r>
            <a:r>
              <a:rPr lang="en-US" sz="2400" dirty="0"/>
              <a:t>. This space surrounds the primitive yolk sac and amniotic cavity except where the embryonic disc is connected to the </a:t>
            </a:r>
            <a:r>
              <a:rPr lang="en-US" sz="2400" dirty="0" err="1"/>
              <a:t>trophoblast</a:t>
            </a:r>
            <a:r>
              <a:rPr lang="en-US" sz="2400" dirty="0"/>
              <a:t> by </a:t>
            </a:r>
            <a:r>
              <a:rPr lang="en-US" sz="2400" dirty="0">
                <a:solidFill>
                  <a:srgbClr val="FF0000"/>
                </a:solidFill>
              </a:rPr>
              <a:t>connecting stalk</a:t>
            </a:r>
            <a:r>
              <a:rPr lang="en-US" sz="2400" dirty="0"/>
              <a:t>.</a:t>
            </a:r>
          </a:p>
          <a:p>
            <a:pPr algn="l" rtl="0">
              <a:lnSpc>
                <a:spcPct val="80000"/>
              </a:lnSpc>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mb-1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1055</Words>
  <PresentationFormat>عرض على الشاشة (3:4)‏</PresentationFormat>
  <Paragraphs>144</Paragraphs>
  <Slides>33</Slides>
  <Notes>5</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سمة Office</vt:lpstr>
      <vt:lpstr>الشريحة 1</vt:lpstr>
      <vt:lpstr> The development of Fetal Membranes  </vt:lpstr>
      <vt:lpstr>Blastocyst ---second week</vt:lpstr>
      <vt:lpstr>الشريحة 4</vt:lpstr>
      <vt:lpstr>الشريحة 5</vt:lpstr>
      <vt:lpstr>9th day</vt:lpstr>
      <vt:lpstr>الشريحة 7</vt:lpstr>
      <vt:lpstr>الشريحة 8</vt:lpstr>
      <vt:lpstr>الشريحة 9</vt:lpstr>
      <vt:lpstr>الشريحة 10</vt:lpstr>
      <vt:lpstr>الشريحة 11</vt:lpstr>
      <vt:lpstr>الشريحة 12</vt:lpstr>
      <vt:lpstr>الشريحة 13</vt:lpstr>
      <vt:lpstr>Lateral folding</vt:lpstr>
      <vt:lpstr>الشريحة 15</vt:lpstr>
      <vt:lpstr>الشريحة 16</vt:lpstr>
      <vt:lpstr>الشريحة 17</vt:lpstr>
      <vt:lpstr>الشريحة 18</vt:lpstr>
      <vt:lpstr>الشريحة 19</vt:lpstr>
      <vt:lpstr>الشريحة 20</vt:lpstr>
      <vt:lpstr>الشريحة 21</vt:lpstr>
      <vt:lpstr>FULL-TERM UMBILICAL CORD</vt:lpstr>
      <vt:lpstr>الشريحة 23</vt:lpstr>
      <vt:lpstr>الشريحة 24</vt:lpstr>
      <vt:lpstr>الشريحة 25</vt:lpstr>
      <vt:lpstr>Prenatal Diagnosis</vt:lpstr>
      <vt:lpstr>Twin conception</vt:lpstr>
      <vt:lpstr>الشريحة 28</vt:lpstr>
      <vt:lpstr>Multiples births</vt:lpstr>
      <vt:lpstr>Monozygotic(identical) twins</vt:lpstr>
      <vt:lpstr>Types of monozygotic twins</vt:lpstr>
      <vt:lpstr>الشريحة 32</vt:lpstr>
      <vt:lpstr>الشريحة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FUJITSU</dc:creator>
  <cp:lastModifiedBy>FUJITSU</cp:lastModifiedBy>
  <cp:revision>66</cp:revision>
  <dcterms:created xsi:type="dcterms:W3CDTF">2020-04-11T10:59:48Z</dcterms:created>
  <dcterms:modified xsi:type="dcterms:W3CDTF">2020-04-12T00:59:25Z</dcterms:modified>
</cp:coreProperties>
</file>