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BBA2CE-10A9-47BD-8E1F-D8051F753A5C}" v="4" dt="2021-12-17T20:09:33.549"/>
    <p1510:client id="{5698DD4B-4A21-4B28-AADD-AAF66805A54A}" v="1" dt="2021-12-18T08:49:16.7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عبدالله فيصل فواز المجالي" userId="S::420211503649@mutah.edu.jo::f614d49f-b621-43ea-8d73-f24e7d080a4c" providerId="AD" clId="Web-{5698DD4B-4A21-4B28-AADD-AAF66805A54A}"/>
    <pc:docChg chg="modSld">
      <pc:chgData name="عبدالله فيصل فواز المجالي" userId="S::420211503649@mutah.edu.jo::f614d49f-b621-43ea-8d73-f24e7d080a4c" providerId="AD" clId="Web-{5698DD4B-4A21-4B28-AADD-AAF66805A54A}" dt="2021-12-18T08:49:16.715" v="0"/>
      <pc:docMkLst>
        <pc:docMk/>
      </pc:docMkLst>
      <pc:sldChg chg="addSp">
        <pc:chgData name="عبدالله فيصل فواز المجالي" userId="S::420211503649@mutah.edu.jo::f614d49f-b621-43ea-8d73-f24e7d080a4c" providerId="AD" clId="Web-{5698DD4B-4A21-4B28-AADD-AAF66805A54A}" dt="2021-12-18T08:49:16.715" v="0"/>
        <pc:sldMkLst>
          <pc:docMk/>
          <pc:sldMk cId="2343589507" sldId="256"/>
        </pc:sldMkLst>
        <pc:spChg chg="add">
          <ac:chgData name="عبدالله فيصل فواز المجالي" userId="S::420211503649@mutah.edu.jo::f614d49f-b621-43ea-8d73-f24e7d080a4c" providerId="AD" clId="Web-{5698DD4B-4A21-4B28-AADD-AAF66805A54A}" dt="2021-12-18T08:49:16.715" v="0"/>
          <ac:spMkLst>
            <pc:docMk/>
            <pc:sldMk cId="2343589507" sldId="256"/>
            <ac:spMk id="3" creationId="{A8EEB34A-EE99-47C0-9E79-319BE51AA7D5}"/>
          </ac:spMkLst>
        </pc:spChg>
      </pc:sldChg>
    </pc:docChg>
  </pc:docChgLst>
  <pc:docChgLst>
    <pc:chgData name="مؤيد محمد مصطفى النوايسة" userId="S::120211503410@mutah.edu.jo::e806ff04-24e2-48bd-9ea2-9d6f4e6d00ea" providerId="AD" clId="Web-{52BBA2CE-10A9-47BD-8E1F-D8051F753A5C}"/>
    <pc:docChg chg="modSld sldOrd">
      <pc:chgData name="مؤيد محمد مصطفى النوايسة" userId="S::120211503410@mutah.edu.jo::e806ff04-24e2-48bd-9ea2-9d6f4e6d00ea" providerId="AD" clId="Web-{52BBA2CE-10A9-47BD-8E1F-D8051F753A5C}" dt="2021-12-17T20:09:33.549" v="3"/>
      <pc:docMkLst>
        <pc:docMk/>
      </pc:docMkLst>
      <pc:sldChg chg="modSp">
        <pc:chgData name="مؤيد محمد مصطفى النوايسة" userId="S::120211503410@mutah.edu.jo::e806ff04-24e2-48bd-9ea2-9d6f4e6d00ea" providerId="AD" clId="Web-{52BBA2CE-10A9-47BD-8E1F-D8051F753A5C}" dt="2021-12-17T20:09:30.783" v="1" actId="1076"/>
        <pc:sldMkLst>
          <pc:docMk/>
          <pc:sldMk cId="1820837298" sldId="263"/>
        </pc:sldMkLst>
        <pc:picChg chg="mod">
          <ac:chgData name="مؤيد محمد مصطفى النوايسة" userId="S::120211503410@mutah.edu.jo::e806ff04-24e2-48bd-9ea2-9d6f4e6d00ea" providerId="AD" clId="Web-{52BBA2CE-10A9-47BD-8E1F-D8051F753A5C}" dt="2021-12-17T20:09:30.783" v="1" actId="1076"/>
          <ac:picMkLst>
            <pc:docMk/>
            <pc:sldMk cId="1820837298" sldId="263"/>
            <ac:picMk id="3" creationId="{00000000-0000-0000-0000-000000000000}"/>
          </ac:picMkLst>
        </pc:picChg>
      </pc:sldChg>
      <pc:sldChg chg="ord">
        <pc:chgData name="مؤيد محمد مصطفى النوايسة" userId="S::120211503410@mutah.edu.jo::e806ff04-24e2-48bd-9ea2-9d6f4e6d00ea" providerId="AD" clId="Web-{52BBA2CE-10A9-47BD-8E1F-D8051F753A5C}" dt="2021-12-17T20:09:33.549" v="3"/>
        <pc:sldMkLst>
          <pc:docMk/>
          <pc:sldMk cId="1749586369" sldId="28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2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1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4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0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2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6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2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2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5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3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1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5B6A7-F6E5-49A0-888F-50AB86070604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4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Respiratory System</a:t>
            </a:r>
            <a:endParaRPr lang="en-US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EEB34A-EE99-47C0-9E79-319BE51AA7D5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43589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682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GB" sz="26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Bronchial tree</a:t>
            </a:r>
            <a:endParaRPr lang="ar-JO" sz="2600" b="1" ker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Distal end of trachea divides</a:t>
            </a:r>
            <a:r>
              <a:rPr lang="ar-JO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to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form left and right main or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primary bronchi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Each bronchus enters a lung and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branches to form secondary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bronchi</a:t>
            </a:r>
            <a:endParaRPr lang="en-GB" sz="2400" b="1" ker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GB" sz="26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Alveoli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Bronchi continue to branch to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form narrow bronchioles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Bronchiole terminates in alveoli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Approximately 150 million alveoli in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each lung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solidFill>
                  <a:srgbClr val="006600"/>
                </a:solidFill>
                <a:latin typeface="Arial"/>
                <a:ea typeface="ＭＳ Ｐゴシック" charset="-128"/>
              </a:rPr>
              <a:t>- </a:t>
            </a:r>
            <a:r>
              <a:rPr lang="en-US" sz="22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Pulmonary capillaries encase each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2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alveolus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2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Alveoli wall + capillary wall forms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2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respiratory membrane for External respiration</a:t>
            </a:r>
          </a:p>
        </p:txBody>
      </p:sp>
      <p:pic>
        <p:nvPicPr>
          <p:cNvPr id="3" name="Picture 5" descr="AAIGMKQ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212"/>
            <a:ext cx="4724400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Fig07-05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810000"/>
            <a:ext cx="3587750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819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6814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GB" sz="24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Lungs</a:t>
            </a:r>
            <a:endParaRPr lang="en-US" sz="2400" b="1" ker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Each is total collection of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bronchi, bronchioles, and alveoli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Two lungs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Right lung has 3 lobes           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Left lung has 2 lobes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Spongy because they contain air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GB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Each one has apex, base and hilum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GB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</a:t>
            </a: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Protected externally by the ribs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Protected internally by double membrane called pleura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GB" sz="24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Pleura </a:t>
            </a:r>
            <a:endParaRPr lang="en-US" sz="2400" b="1" ker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</a:t>
            </a: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Parietal pleura  (Outer membrane that lines wall of chest cavity)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Visceral pleura (Inner membrane that adheres to surface of lungs)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Pleura is folded to form a sac around each lung called pleural cavity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Serous fluid between two pleural layers reduces friction when two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layers rub together during ventilation</a:t>
            </a:r>
          </a:p>
        </p:txBody>
      </p:sp>
      <p:pic>
        <p:nvPicPr>
          <p:cNvPr id="3" name="Picture 5" descr="AAIGMKS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784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33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GB" sz="24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Respiratory muscles </a:t>
            </a:r>
            <a:endParaRPr lang="en-US" sz="2400" b="1" ker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Diaphragm 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Muscle separates abdomen from thoracic cavity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Contracts and moves down into abdominal cavity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Causes decrease of pressure, negative pressure, within chest cavity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Air then enters lungs (inhalation) to equalize pressure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Intercostal muscles 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Located between ribs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Raise rib cage to further enlarge thoracic cavity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Increases negative pressure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Assists with forceful inhalation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solidFill>
                  <a:srgbClr val="000000"/>
                </a:solidFill>
                <a:latin typeface="Arial"/>
                <a:ea typeface="ＭＳ Ｐゴシック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0286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Respiratory System Combining Forms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772461"/>
              </p:ext>
            </p:extLst>
          </p:nvPr>
        </p:nvGraphicFramePr>
        <p:xfrm>
          <a:off x="0" y="462280"/>
          <a:ext cx="91440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4320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alveol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	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4320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alveolus; air sac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4320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	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4320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bronchus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bronchi/o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4320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bronchus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4320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anthrac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	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4320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coal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bronchiol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4320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bronchiole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320675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coni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	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320675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dust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lob/o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Times New Roman" pitchFamily="18" charset="0"/>
                          <a:cs typeface="Times New Roman" pitchFamily="18" charset="0"/>
                        </a:rPr>
                        <a:t>lobe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nas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Times New Roman" pitchFamily="18" charset="0"/>
                          <a:cs typeface="Times New Roman" pitchFamily="18" charset="0"/>
                        </a:rPr>
                        <a:t>nose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epiglott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320675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epiglottis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320675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laryng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	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320675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larynx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diaphragmat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320675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diaphragm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orth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4320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straight, upright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ox/o, ox/i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err="1">
                          <a:latin typeface="Times New Roman" pitchFamily="18" charset="0"/>
                          <a:cs typeface="Times New Roman" pitchFamily="18" charset="0"/>
                        </a:rPr>
                        <a:t>oxyen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pharyng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Times New Roman" pitchFamily="18" charset="0"/>
                          <a:cs typeface="Times New Roman" pitchFamily="18" charset="0"/>
                        </a:rPr>
                        <a:t>pharynx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pleur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Times New Roman" pitchFamily="18" charset="0"/>
                          <a:cs typeface="Times New Roman" pitchFamily="18" charset="0"/>
                        </a:rPr>
                        <a:t>pleura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pneum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lung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pneumon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lung</a:t>
                      </a: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err="1">
                          <a:latin typeface="Times New Roman" pitchFamily="18" charset="0"/>
                          <a:cs typeface="Times New Roman" pitchFamily="18" charset="0"/>
                        </a:rPr>
                        <a:t>Trache</a:t>
                      </a:r>
                      <a:r>
                        <a:rPr lang="en-GB" sz="1800"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Times New Roman" pitchFamily="18" charset="0"/>
                          <a:cs typeface="Times New Roman" pitchFamily="18" charset="0"/>
                        </a:rPr>
                        <a:t>trachea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pulmon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Times New Roman" pitchFamily="18" charset="0"/>
                          <a:cs typeface="Times New Roman" pitchFamily="18" charset="0"/>
                        </a:rPr>
                        <a:t>lung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rhin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Times New Roman" pitchFamily="18" charset="0"/>
                          <a:cs typeface="Times New Roman" pitchFamily="18" charset="0"/>
                        </a:rPr>
                        <a:t>nose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sinus/o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Times New Roman" pitchFamily="18" charset="0"/>
                          <a:cs typeface="Times New Roman" pitchFamily="18" charset="0"/>
                        </a:rPr>
                        <a:t>sinus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err="1">
                          <a:latin typeface="Times New Roman" pitchFamily="18" charset="0"/>
                          <a:cs typeface="Times New Roman" pitchFamily="18" charset="0"/>
                        </a:rPr>
                        <a:t>Spir</a:t>
                      </a:r>
                      <a:r>
                        <a:rPr lang="en-GB" sz="1800"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Times New Roman" pitchFamily="18" charset="0"/>
                          <a:cs typeface="Times New Roman" pitchFamily="18" charset="0"/>
                        </a:rPr>
                        <a:t>breathing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927069"/>
              </p:ext>
            </p:extLst>
          </p:nvPr>
        </p:nvGraphicFramePr>
        <p:xfrm>
          <a:off x="0" y="4678680"/>
          <a:ext cx="9144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capnia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4320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carbon dioxide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ectasis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dilated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osmia</a:t>
                      </a:r>
                      <a:endParaRPr lang="en-US" sz="18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smell 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GB" err="1">
                          <a:latin typeface="Times New Roman" pitchFamily="18" charset="0"/>
                          <a:cs typeface="Times New Roman" pitchFamily="18" charset="0"/>
                        </a:rPr>
                        <a:t>phonia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Times New Roman" pitchFamily="18" charset="0"/>
                          <a:cs typeface="Times New Roman" pitchFamily="18" charset="0"/>
                        </a:rPr>
                        <a:t>voice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GB" err="1">
                          <a:latin typeface="Times New Roman" pitchFamily="18" charset="0"/>
                          <a:cs typeface="Times New Roman" pitchFamily="18" charset="0"/>
                        </a:rPr>
                        <a:t>pnea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Times New Roman" pitchFamily="18" charset="0"/>
                          <a:cs typeface="Times New Roman" pitchFamily="18" charset="0"/>
                        </a:rPr>
                        <a:t>breathing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GB" err="1">
                          <a:latin typeface="Times New Roman" pitchFamily="18" charset="0"/>
                          <a:cs typeface="Times New Roman" pitchFamily="18" charset="0"/>
                        </a:rPr>
                        <a:t>ptysis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Times New Roman" pitchFamily="18" charset="0"/>
                          <a:cs typeface="Times New Roman" pitchFamily="18" charset="0"/>
                        </a:rPr>
                        <a:t>spitting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>
                          <a:latin typeface="Times New Roman" pitchFamily="18" charset="0"/>
                          <a:cs typeface="Times New Roman" pitchFamily="18" charset="0"/>
                        </a:rPr>
                        <a:t>-thorax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Times New Roman" pitchFamily="18" charset="0"/>
                          <a:cs typeface="Times New Roman" pitchFamily="18" charset="0"/>
                        </a:rPr>
                        <a:t>chest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0" y="34362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US" sz="2400" b="1" kern="0">
              <a:solidFill>
                <a:prstClr val="black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>
              <a:defRPr/>
            </a:pPr>
            <a:r>
              <a:rPr lang="en-US" sz="24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Respiratory System suffixes</a:t>
            </a:r>
            <a:endParaRPr lang="en-US" sz="2400" b="1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674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333709"/>
              </p:ext>
            </p:extLst>
          </p:nvPr>
        </p:nvGraphicFramePr>
        <p:xfrm>
          <a:off x="0" y="533400"/>
          <a:ext cx="9144000" cy="3794148"/>
        </p:xfrm>
        <a:graphic>
          <a:graphicData uri="http://schemas.openxmlformats.org/drawingml/2006/table">
            <a:tbl>
              <a:tblPr/>
              <a:tblGrid>
                <a:gridCol w="1758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7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–gram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bronchogram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record of bronchus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itis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bronchitis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inflammation of bronchus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plasty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bronchoplasty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surgical repair of bronchus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–genic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bronchogenic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produced by bronchus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–scope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bronchoscope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instrument to view bronchus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–spasm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bronchospasm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involuntary muscle contraction of bronchus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ial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bronchial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pertaining to bronchus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</a:t>
            </a:r>
            <a:r>
              <a:rPr kumimoji="0" lang="en-US" sz="2800" b="1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bronch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/o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443847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bronchi/o and </a:t>
            </a:r>
            <a:r>
              <a:rPr kumimoji="0" lang="en-US" sz="2800" b="1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diaphragmat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/o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400991"/>
              </p:ext>
            </p:extLst>
          </p:nvPr>
        </p:nvGraphicFramePr>
        <p:xfrm>
          <a:off x="-1" y="5059362"/>
          <a:ext cx="9144001" cy="503238"/>
        </p:xfrm>
        <a:graphic>
          <a:graphicData uri="http://schemas.openxmlformats.org/drawingml/2006/table">
            <a:tbl>
              <a:tblPr/>
              <a:tblGrid>
                <a:gridCol w="2000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9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ectasis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bronchiectasis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dilated bronchus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318973"/>
              </p:ext>
            </p:extLst>
          </p:nvPr>
        </p:nvGraphicFramePr>
        <p:xfrm>
          <a:off x="0" y="5753100"/>
          <a:ext cx="9144000" cy="495300"/>
        </p:xfrm>
        <a:graphic>
          <a:graphicData uri="http://schemas.openxmlformats.org/drawingml/2006/table">
            <a:tbl>
              <a:tblPr/>
              <a:tblGrid>
                <a:gridCol w="2022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diaphragmatic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pertaining to diaphragm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798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</a:t>
            </a:r>
            <a:r>
              <a:rPr lang="en-US" sz="2800" b="1" kern="0" err="1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laryng</a:t>
            </a:r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/o</a:t>
            </a:r>
            <a:endParaRPr lang="en-US" sz="2800" b="1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596051"/>
              </p:ext>
            </p:extLst>
          </p:nvPr>
        </p:nvGraphicFramePr>
        <p:xfrm>
          <a:off x="0" y="533400"/>
          <a:ext cx="9144000" cy="2971800"/>
        </p:xfrm>
        <a:graphic>
          <a:graphicData uri="http://schemas.openxmlformats.org/drawingml/2006/table">
            <a:tbl>
              <a:tblPr/>
              <a:tblGrid>
                <a:gridCol w="1758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7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ectomy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laryngectomy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surgical removal of larynx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itis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laryngitis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inflammation of larynx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plasty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laryngoplasty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surgical repair of larynx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–scope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laryngoscope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instrument to view larynx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eal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laryngeal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pertaining to larynx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plegia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laryngoplegia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paralysis of larynx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0" y="354169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</a:t>
            </a:r>
            <a:r>
              <a:rPr lang="en-US" sz="28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with lob/o &amp; </a:t>
            </a:r>
            <a:r>
              <a:rPr lang="en-US" sz="2800" b="1" kern="0" err="1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pleur</a:t>
            </a:r>
            <a:r>
              <a:rPr lang="en-US" sz="28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/o</a:t>
            </a:r>
            <a:endParaRPr lang="en-US" sz="2800" b="1" ker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241513"/>
              </p:ext>
            </p:extLst>
          </p:nvPr>
        </p:nvGraphicFramePr>
        <p:xfrm>
          <a:off x="-1" y="4144962"/>
          <a:ext cx="9144001" cy="503238"/>
        </p:xfrm>
        <a:graphic>
          <a:graphicData uri="http://schemas.openxmlformats.org/drawingml/2006/table">
            <a:tbl>
              <a:tblPr/>
              <a:tblGrid>
                <a:gridCol w="2000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9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ectomy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lobectomy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surgical removal of lobe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481165"/>
              </p:ext>
            </p:extLst>
          </p:nvPr>
        </p:nvGraphicFramePr>
        <p:xfrm>
          <a:off x="-1" y="4724400"/>
          <a:ext cx="9144001" cy="1813030"/>
        </p:xfrm>
        <a:graphic>
          <a:graphicData uri="http://schemas.openxmlformats.org/drawingml/2006/table">
            <a:tbl>
              <a:tblPr/>
              <a:tblGrid>
                <a:gridCol w="2022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8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centesis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pleurocentesis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puncture of pleura to withdraw fluid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ectomy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pleurectomy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surgical removal of pleura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dynia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pleurodynia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pleura pain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190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ox/o and ox/i</a:t>
            </a:r>
            <a:endParaRPr lang="en-US" sz="2800" b="1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792373"/>
              </p:ext>
            </p:extLst>
          </p:nvPr>
        </p:nvGraphicFramePr>
        <p:xfrm>
          <a:off x="0" y="533400"/>
          <a:ext cx="9144000" cy="1828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–meter</a:t>
                      </a:r>
                    </a:p>
                  </a:txBody>
                  <a:tcPr marT="45654" marB="45654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oximeter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654" marB="45654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instrument to measure oxygen</a:t>
                      </a:r>
                    </a:p>
                  </a:txBody>
                  <a:tcPr marT="45654" marB="45654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an–     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anoxia</a:t>
                      </a:r>
                    </a:p>
                  </a:txBody>
                  <a:tcPr marT="45727" marB="4572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condition of no oxygen</a:t>
                      </a:r>
                    </a:p>
                  </a:txBody>
                  <a:tcPr marT="45727" marB="45727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hypo–  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emia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hypoxemia</a:t>
                      </a:r>
                    </a:p>
                  </a:txBody>
                  <a:tcPr marT="45727" marB="4572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blood condition of insufficient oxygen</a:t>
                      </a:r>
                    </a:p>
                  </a:txBody>
                  <a:tcPr marT="45727" marB="45727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hypo–   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hypoxia</a:t>
                      </a:r>
                    </a:p>
                  </a:txBody>
                  <a:tcPr marT="45727" marB="4572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condition of insufficient oxygen</a:t>
                      </a:r>
                    </a:p>
                  </a:txBody>
                  <a:tcPr marT="45727" marB="45727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6200" y="244858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pharyng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/o and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pulmon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/o</a:t>
            </a:r>
            <a:endParaRPr lang="en-US" sz="2800" b="1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855969"/>
              </p:ext>
            </p:extLst>
          </p:nvPr>
        </p:nvGraphicFramePr>
        <p:xfrm>
          <a:off x="0" y="2971800"/>
          <a:ext cx="9144000" cy="2285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itis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698" marB="4569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pharyngitis</a:t>
                      </a:r>
                    </a:p>
                  </a:txBody>
                  <a:tcPr marT="45698" marB="4569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inflammation of pharynx</a:t>
                      </a:r>
                    </a:p>
                  </a:txBody>
                  <a:tcPr marT="45698" marB="45698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eal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698" marB="4569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pharyngeal</a:t>
                      </a:r>
                    </a:p>
                  </a:txBody>
                  <a:tcPr marT="45698" marB="4569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pertaining to pharynx</a:t>
                      </a:r>
                    </a:p>
                  </a:txBody>
                  <a:tcPr marT="45698" marB="45698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nas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  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itis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698" marB="4569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nasopharyngitis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698" marB="4569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inflammation of nose and pharynx</a:t>
                      </a:r>
                    </a:p>
                  </a:txBody>
                  <a:tcPr marT="45698" marB="45698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logist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pulmonologist</a:t>
                      </a: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lung specialist</a:t>
                      </a: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ary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pulmonary</a:t>
                      </a: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pertaining to lungs</a:t>
                      </a: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052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</a:t>
            </a:r>
            <a:r>
              <a:rPr lang="en-US" sz="28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rhin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/o</a:t>
            </a:r>
            <a:endParaRPr lang="en-US" sz="2800" b="1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889422"/>
              </p:ext>
            </p:extLst>
          </p:nvPr>
        </p:nvGraphicFramePr>
        <p:xfrm>
          <a:off x="0" y="609600"/>
          <a:ext cx="9144000" cy="2789288"/>
        </p:xfrm>
        <a:graphic>
          <a:graphicData uri="http://schemas.openxmlformats.org/drawingml/2006/table">
            <a:tbl>
              <a:tblPr/>
              <a:tblGrid>
                <a:gridCol w="2198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itis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rhinitis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inflammation of nose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9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myc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 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osis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rhinomycosis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abnormal condition of fungus in nose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plasty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rhinoplasty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surgical repair of nose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rrhagia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rhinorrhagia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rapid flow (of blood) from nose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rrhea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rhinorrhea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nose discharge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0" y="34290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sinus/o &amp;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thorac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/o</a:t>
            </a:r>
            <a:endParaRPr lang="en-US" sz="2800" b="1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550356"/>
              </p:ext>
            </p:extLst>
          </p:nvPr>
        </p:nvGraphicFramePr>
        <p:xfrm>
          <a:off x="0" y="3992562"/>
          <a:ext cx="9144000" cy="503238"/>
        </p:xfrm>
        <a:graphic>
          <a:graphicData uri="http://schemas.openxmlformats.org/drawingml/2006/table">
            <a:tbl>
              <a:tblPr/>
              <a:tblGrid>
                <a:gridCol w="1934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5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pan–  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itis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pansinusitis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inflammation of all sinuses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8812"/>
              </p:ext>
            </p:extLst>
          </p:nvPr>
        </p:nvGraphicFramePr>
        <p:xfrm>
          <a:off x="-1" y="4572000"/>
          <a:ext cx="9144001" cy="1485900"/>
        </p:xfrm>
        <a:graphic>
          <a:graphicData uri="http://schemas.openxmlformats.org/drawingml/2006/table">
            <a:tbl>
              <a:tblPr/>
              <a:tblGrid>
                <a:gridCol w="2022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algia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thoracalgia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chest pain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thoracic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pertaining to the chest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otomy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thoracotomy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incision into chest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778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</a:t>
            </a:r>
            <a:r>
              <a:rPr lang="en-US" sz="28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trache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/o</a:t>
            </a:r>
            <a:endParaRPr lang="en-US" sz="2800" b="1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679443"/>
              </p:ext>
            </p:extLst>
          </p:nvPr>
        </p:nvGraphicFramePr>
        <p:xfrm>
          <a:off x="0" y="533400"/>
          <a:ext cx="9144000" cy="1485900"/>
        </p:xfrm>
        <a:graphic>
          <a:graphicData uri="http://schemas.openxmlformats.org/drawingml/2006/table">
            <a:tbl>
              <a:tblPr/>
              <a:tblGrid>
                <a:gridCol w="1934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5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endo</a:t>
                      </a: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  –al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endotracheal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pertaining to within trachea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2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otomy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tracheotomy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incision into trachea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–stenosis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tracheostenosis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narrowing of trachea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0" y="2057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–</a:t>
            </a:r>
            <a:r>
              <a:rPr kumimoji="0" lang="en-US" sz="2800" b="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phonia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&amp; –</a:t>
            </a:r>
            <a:r>
              <a:rPr kumimoji="0" lang="en-US" sz="2800" b="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capnia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571407"/>
              </p:ext>
            </p:extLst>
          </p:nvPr>
        </p:nvGraphicFramePr>
        <p:xfrm>
          <a:off x="0" y="2667000"/>
          <a:ext cx="9144000" cy="1006476"/>
        </p:xfrm>
        <a:graphic>
          <a:graphicData uri="http://schemas.openxmlformats.org/drawingml/2006/table">
            <a:tbl>
              <a:tblPr/>
              <a:tblGrid>
                <a:gridCol w="2022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aphonia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no voice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dys</a:t>
                      </a: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dysphonia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abnormal voice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416146"/>
              </p:ext>
            </p:extLst>
          </p:nvPr>
        </p:nvGraphicFramePr>
        <p:xfrm>
          <a:off x="0" y="3810000"/>
          <a:ext cx="9144000" cy="990600"/>
        </p:xfrm>
        <a:graphic>
          <a:graphicData uri="http://schemas.openxmlformats.org/drawingml/2006/table">
            <a:tbl>
              <a:tblPr/>
              <a:tblGrid>
                <a:gridCol w="2022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acapnia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no carbon dioxide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hyper–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hypercapnia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excessive carbon dioxide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551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phonia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-</a:t>
            </a:r>
            <a:r>
              <a:rPr lang="en-US" sz="28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capnia</a:t>
            </a:r>
            <a:endParaRPr lang="en-US" sz="2800" b="1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904012"/>
              </p:ext>
            </p:extLst>
          </p:nvPr>
        </p:nvGraphicFramePr>
        <p:xfrm>
          <a:off x="0" y="457200"/>
          <a:ext cx="9144000" cy="914400"/>
        </p:xfrm>
        <a:graphic>
          <a:graphicData uri="http://schemas.openxmlformats.org/drawingml/2006/table">
            <a:tbl>
              <a:tblPr/>
              <a:tblGrid>
                <a:gridCol w="2022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aphonia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no voice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dys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dysphonia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abnormal voice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118948"/>
              </p:ext>
            </p:extLst>
          </p:nvPr>
        </p:nvGraphicFramePr>
        <p:xfrm>
          <a:off x="0" y="1447800"/>
          <a:ext cx="9144000" cy="914400"/>
        </p:xfrm>
        <a:graphic>
          <a:graphicData uri="http://schemas.openxmlformats.org/drawingml/2006/table">
            <a:tbl>
              <a:tblPr/>
              <a:tblGrid>
                <a:gridCol w="2022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acapnia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no carbon dioxide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hyper–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hypercapnia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excessive carbon dioxide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0" y="23622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osmia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-thorax</a:t>
            </a:r>
            <a:endParaRPr lang="en-US" sz="2800" b="1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988896"/>
              </p:ext>
            </p:extLst>
          </p:nvPr>
        </p:nvGraphicFramePr>
        <p:xfrm>
          <a:off x="0" y="2925762"/>
          <a:ext cx="9144000" cy="503238"/>
        </p:xfrm>
        <a:graphic>
          <a:graphicData uri="http://schemas.openxmlformats.org/drawingml/2006/table">
            <a:tbl>
              <a:tblPr/>
              <a:tblGrid>
                <a:gridCol w="2022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an–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anosmia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no smell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544427"/>
              </p:ext>
            </p:extLst>
          </p:nvPr>
        </p:nvGraphicFramePr>
        <p:xfrm>
          <a:off x="0" y="3543300"/>
          <a:ext cx="9144000" cy="1485900"/>
        </p:xfrm>
        <a:graphic>
          <a:graphicData uri="http://schemas.openxmlformats.org/drawingml/2006/table">
            <a:tbl>
              <a:tblPr/>
              <a:tblGrid>
                <a:gridCol w="2022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hem/o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hemothorax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blood in the chest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py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pyothorax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pus in the chest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pneum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pneumothorax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air in the chest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799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-27384"/>
            <a:ext cx="9144000" cy="687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800" b="1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Functions of the Respiratory System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ar-JO" sz="28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</a:t>
            </a:r>
            <a:r>
              <a:rPr lang="en-US" sz="28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Inhale fresh air into lungs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8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Exchange oxygen for carbon dioxide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8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Exhale stale air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b="1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Organs of the Respiratory System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6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Nasal cavity</a:t>
            </a:r>
            <a:r>
              <a:rPr lang="ar-JO" sz="26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           </a:t>
            </a:r>
            <a:r>
              <a:rPr lang="en-US" sz="26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Pharynx</a:t>
            </a:r>
            <a:r>
              <a:rPr lang="ar-JO" sz="26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               </a:t>
            </a:r>
            <a:r>
              <a:rPr lang="en-US" sz="26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Larynx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ar-JO" sz="26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</a:t>
            </a:r>
            <a:r>
              <a:rPr lang="en-US" sz="26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Trachea</a:t>
            </a:r>
            <a:r>
              <a:rPr lang="ar-JO" sz="26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                  </a:t>
            </a:r>
            <a:r>
              <a:rPr lang="en-US" sz="26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Bronchial tubes</a:t>
            </a:r>
            <a:r>
              <a:rPr lang="ar-JO" sz="26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  </a:t>
            </a:r>
            <a:r>
              <a:rPr lang="en-US" sz="26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Lungs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>
                <a:solidFill>
                  <a:srgbClr val="000000"/>
                </a:solidFill>
                <a:latin typeface="Arial"/>
                <a:ea typeface="ＭＳ Ｐゴシック" charset="-128"/>
              </a:rPr>
              <a:t>- </a:t>
            </a:r>
            <a:r>
              <a:rPr lang="en-US" sz="26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Cells of body require constant gas exchange 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6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Delivery of oxygen                   - Removal of carbon dioxide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Respiratory system works in conjunction with cardiovascular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system to meet this need</a:t>
            </a:r>
            <a:endParaRPr lang="ar-JO" sz="2600" kern="0">
              <a:solidFill>
                <a:srgbClr val="000000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Must be continuous to meet cells’ needs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Subdivided into three distinct parts: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Tx/>
              <a:buChar char="-"/>
            </a:pPr>
            <a:r>
              <a:rPr lang="en-US" sz="26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Ventilation       - Inhalation           - Exhalation</a:t>
            </a:r>
          </a:p>
        </p:txBody>
      </p:sp>
    </p:spTree>
    <p:extLst>
      <p:ext uri="{BB962C8B-B14F-4D97-AF65-F5344CB8AC3E}">
        <p14:creationId xmlns:p14="http://schemas.microsoft.com/office/powerpoint/2010/main" val="529876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pnea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183619"/>
              </p:ext>
            </p:extLst>
          </p:nvPr>
        </p:nvGraphicFramePr>
        <p:xfrm>
          <a:off x="0" y="609600"/>
          <a:ext cx="9144000" cy="3962400"/>
        </p:xfrm>
        <a:graphic>
          <a:graphicData uri="http://schemas.openxmlformats.org/drawingml/2006/table">
            <a:tbl>
              <a:tblPr/>
              <a:tblGrid>
                <a:gridCol w="2022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2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9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apnea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no breathing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brady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bradypnea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slow breathing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dys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dyspnea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difficult, labored breathing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eu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eupnea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normal breathing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hyper–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hyperpnea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excessive (deep) breathing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hypo–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hypopnea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insufficient (shallow) breathing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ortho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orthopnea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(sitting) straight breathing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tachy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tachypnea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rapid breathing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632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065580"/>
              </p:ext>
            </p:extLst>
          </p:nvPr>
        </p:nvGraphicFramePr>
        <p:xfrm>
          <a:off x="0" y="548775"/>
          <a:ext cx="9144000" cy="3108825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asphyxia</a:t>
                      </a:r>
                    </a:p>
                  </a:txBody>
                  <a:tcPr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lack of oxygen; can lead to unconsciousness and death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aspiration</a:t>
                      </a:r>
                    </a:p>
                  </a:txBody>
                  <a:tcPr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withdrawing fluid using suction; removing phlegm from patient’s airway; inhaling food or liquid into trachea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Cheyne</a:t>
                      </a: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-Stokes respiration</a:t>
                      </a:r>
                    </a:p>
                  </a:txBody>
                  <a:tcPr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abnormal breathing pattern with long periods of apnea followed by deep &amp; rapid breathing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clubbing</a:t>
                      </a:r>
                    </a:p>
                  </a:txBody>
                  <a:tcPr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abnormal widening and thickening of fingers due to chronic oxygen deficiency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83097"/>
              </p:ext>
            </p:extLst>
          </p:nvPr>
        </p:nvGraphicFramePr>
        <p:xfrm>
          <a:off x="0" y="3725862"/>
          <a:ext cx="9144000" cy="3055938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cyanosis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blue skin caused by low oxygen in blood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epistaxis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 nosebleed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hemoptysis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cough up blood or blood-stained sputum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hyperventilation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breathing too fast and too deep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hypoventilation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breathing too slow and too shallow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38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internal medicine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branch of medicine involving diagnosis and treatment of diseases of internal organs; physician is an internist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Respiratory system vocabulary 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960284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583677"/>
              </p:ext>
            </p:extLst>
          </p:nvPr>
        </p:nvGraphicFramePr>
        <p:xfrm>
          <a:off x="0" y="91498"/>
          <a:ext cx="9144000" cy="6614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nasal cannula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two-pronged plastic device to deliver oxygen into nose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orthopnea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difficulty breathing made worse by lying flat; patient breaths better sitting up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otorhinolaryngology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branch of medicine involving diagnosis and treatment of diseases of the ear, nose, and throat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patent</a:t>
                      </a:r>
                    </a:p>
                  </a:txBody>
                  <a:tcPr marT="45728" marB="4572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open or unblocked</a:t>
                      </a:r>
                    </a:p>
                  </a:txBody>
                  <a:tcPr marT="45728" marB="45728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percussion</a:t>
                      </a:r>
                    </a:p>
                  </a:txBody>
                  <a:tcPr marT="45728" marB="4572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using fingers to tap on surface to determine condition beneath surface</a:t>
                      </a:r>
                    </a:p>
                  </a:txBody>
                  <a:tcPr marT="45728" marB="45728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phlegm</a:t>
                      </a:r>
                    </a:p>
                  </a:txBody>
                  <a:tcPr marT="45728" marB="4572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thick mucus secreted by respiratory tract</a:t>
                      </a:r>
                    </a:p>
                  </a:txBody>
                  <a:tcPr marT="45728" marB="45728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pleural rub</a:t>
                      </a:r>
                    </a:p>
                  </a:txBody>
                  <a:tcPr marT="45728" marB="4572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grating sound made when layers of pleura rub together during respiration</a:t>
                      </a:r>
                    </a:p>
                  </a:txBody>
                  <a:tcPr marT="45728" marB="45728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pulmonology</a:t>
                      </a:r>
                    </a:p>
                  </a:txBody>
                  <a:tcPr marT="45728" marB="4572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medicine branch involving diagnosis and treatment of respiratory system diseases; physician is a pulmonologist</a:t>
                      </a:r>
                    </a:p>
                  </a:txBody>
                  <a:tcPr marT="45728" marB="45728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rales</a:t>
                      </a: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abnormal crackling sound during inspiration; indicates fluid or mucus in airway</a:t>
                      </a: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rhonchi</a:t>
                      </a: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musical sound during expiration; caused by bronchial tube spasms</a:t>
                      </a: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946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932390"/>
              </p:ext>
            </p:extLst>
          </p:nvPr>
        </p:nvGraphicFramePr>
        <p:xfrm>
          <a:off x="0" y="106638"/>
          <a:ext cx="9144000" cy="1950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sputum</a:t>
                      </a:r>
                    </a:p>
                  </a:txBody>
                  <a:tcPr marT="45707" marB="4570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phlegm coughed up from respiratory tract</a:t>
                      </a:r>
                    </a:p>
                  </a:txBody>
                  <a:tcPr marT="45707" marB="45707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stridor</a:t>
                      </a:r>
                    </a:p>
                  </a:txBody>
                  <a:tcPr marT="45707" marB="4570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harsh, high-pitched breath sound; indicates obstruction in the airway</a:t>
                      </a:r>
                    </a:p>
                  </a:txBody>
                  <a:tcPr marT="45707" marB="45707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thoracic surgery</a:t>
                      </a:r>
                    </a:p>
                  </a:txBody>
                  <a:tcPr marT="45707" marB="4570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medicine branch involving diagnosis and treatment of respiratory system diseases using surgical means</a:t>
                      </a:r>
                    </a:p>
                  </a:txBody>
                  <a:tcPr marT="45707" marB="45707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874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94862"/>
              </p:ext>
            </p:extLst>
          </p:nvPr>
        </p:nvGraphicFramePr>
        <p:xfrm>
          <a:off x="0" y="533400"/>
          <a:ext cx="9144000" cy="5334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croup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acute respiratory condition in children; characterized by barking type of cough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diphtheria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bacterial infection characterized by formation of thick membranous film across throat; high mortality rate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pertussis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bacterial infection of upper respiratory system; characterized by whooping cough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asthma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difficulty breathing caused by bronchospasms, dyspnea, coughing, and wheezing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bronchiectasis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enlarged bronchi due to destruction of bronchial wall; result of infections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bronchogenic carcinoma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cancerous tumor originating in bronchi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adult respiratory distress syndrome (ARDS)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acute respiratory failure; characterized by tachypnea, dyspnea, cyanosis, and hypoxemia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Respiratory system pathology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74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771635"/>
              </p:ext>
            </p:extLst>
          </p:nvPr>
        </p:nvGraphicFramePr>
        <p:xfrm>
          <a:off x="0" y="0"/>
          <a:ext cx="9144000" cy="1523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anthracosis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type of pneumoconiosis; coal dust collecting in lungs; also called black lung or miner’s lung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asbestosis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type of pneumoconiosis; asbestos fibers collecting in lungs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50743"/>
              </p:ext>
            </p:extLst>
          </p:nvPr>
        </p:nvGraphicFramePr>
        <p:xfrm>
          <a:off x="0" y="1600200"/>
          <a:ext cx="9144000" cy="2819400"/>
        </p:xfrm>
        <a:graphic>
          <a:graphicData uri="http://schemas.openxmlformats.org/drawingml/2006/table">
            <a:tbl>
              <a:tblPr/>
              <a:tblGrid>
                <a:gridCol w="281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0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atelectasis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condition in which alveoli in a portion of lung collapses; prevents gas exchange in lung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chronic obstructive pulmonary disease (COPD)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progressive, chronic, and usually irreversible group of conditions; like emphysema; lungs have decreased capacity to function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9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cystic fibrosis (CF)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genetic condition; produces very thick mucus that causes severe congestion in lungs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064587"/>
              </p:ext>
            </p:extLst>
          </p:nvPr>
        </p:nvGraphicFramePr>
        <p:xfrm>
          <a:off x="0" y="4526208"/>
          <a:ext cx="9144000" cy="2179392"/>
        </p:xfrm>
        <a:graphic>
          <a:graphicData uri="http://schemas.openxmlformats.org/drawingml/2006/table">
            <a:tbl>
              <a:tblPr/>
              <a:tblGrid>
                <a:gridCol w="3077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6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emphysema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chronic lung condition characterized by destruction of alveolar walls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infant respiratory distress syndrome (IRDS)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most common in premature infants; characterized by tachypnea (called hyaline membrane disease)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influenza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viral infection of respiratory system 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24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829719"/>
              </p:ext>
            </p:extLst>
          </p:nvPr>
        </p:nvGraphicFramePr>
        <p:xfrm>
          <a:off x="0" y="2362200"/>
          <a:ext cx="9144000" cy="1524000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1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Mycoplasma</a:t>
                      </a: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  pneumonia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less severe but longer lasting form of bacterial pneumonia; also called walking pneumonia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pneumoconiosis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accumulation of foreign particles, such as coal dust, in the lungs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519261"/>
              </p:ext>
            </p:extLst>
          </p:nvPr>
        </p:nvGraphicFramePr>
        <p:xfrm>
          <a:off x="0" y="1"/>
          <a:ext cx="9144000" cy="2308852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4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pneumonia</a:t>
                      </a:r>
                    </a:p>
                  </a:txBody>
                  <a:tcPr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inflammatory condition of lungs; results in alveoli filling with fluid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pulmonary edema</a:t>
                      </a:r>
                    </a:p>
                  </a:txBody>
                  <a:tcPr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excessive amount of tissue fluid accumulating in the lung tissues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9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pulmonary embolism</a:t>
                      </a:r>
                    </a:p>
                  </a:txBody>
                  <a:tcPr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floating blood clot obstructs pulmonary artery; causes infarct of lung tissue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910335"/>
              </p:ext>
            </p:extLst>
          </p:nvPr>
        </p:nvGraphicFramePr>
        <p:xfrm>
          <a:off x="0" y="3962400"/>
          <a:ext cx="9144000" cy="2286000"/>
        </p:xfrm>
        <a:graphic>
          <a:graphicData uri="http://schemas.openxmlformats.org/drawingml/2006/table">
            <a:tbl>
              <a:tblPr/>
              <a:tblGrid>
                <a:gridCol w="2901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2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pulmonary fibrosis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formation of fibrous scar tissue in lung; reduced ability to expand lungs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severe acute respiratory syndrome (SARS)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acute viral respiratory infection; begins like flu but quickly progresses; very high mortality 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silicosis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type of pneumoconiosis; accumulation of silica dust in lungs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760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335280"/>
              </p:ext>
            </p:extLst>
          </p:nvPr>
        </p:nvGraphicFramePr>
        <p:xfrm>
          <a:off x="0" y="0"/>
          <a:ext cx="9144000" cy="2423344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1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sleep apnea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breathing stops repeatedly during sleep; causes drop in oxygen levels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sudden infant death syndrome (SIDS)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unexpected and unexplained death of apparently well infant; stops breathing for unknown reasons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1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tuberculosis (TB)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bacterial lung infection; results in inflammation and calcification of lungs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410520"/>
              </p:ext>
            </p:extLst>
          </p:nvPr>
        </p:nvGraphicFramePr>
        <p:xfrm>
          <a:off x="0" y="2406948"/>
          <a:ext cx="5257800" cy="4389192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0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empyema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accumulation of pus in pleural space; also called pyothorax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pleural effusion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accumulation of fluid in pleural cavity; prevents lungs from fully expanding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pleurisy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inflammation of pleura; characterized by sharp pain with each breath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pneumothorax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collection of air in pleural cavity; may result in collapsed lung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4" descr="AAIGMKU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55900"/>
            <a:ext cx="38862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578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Clinical Laboratory Tests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635900"/>
              </p:ext>
            </p:extLst>
          </p:nvPr>
        </p:nvGraphicFramePr>
        <p:xfrm>
          <a:off x="0" y="533400"/>
          <a:ext cx="9144000" cy="2011516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arterial blood gases (ABGs)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blood test of oxygen and carbon dioxide levels in the blood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sputum culture &amp; sensitivity (C&amp;S)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cultures sputum for bacterial growth, if present, then determines best antibiotic to use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sputum cytology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examining sputum for malignant cells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0" y="43535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Diagnostic imaging</a:t>
            </a:r>
            <a:endParaRPr lang="en-US" sz="2800" b="1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831452"/>
              </p:ext>
            </p:extLst>
          </p:nvPr>
        </p:nvGraphicFramePr>
        <p:xfrm>
          <a:off x="0" y="4953000"/>
          <a:ext cx="9144000" cy="1752600"/>
        </p:xfrm>
        <a:graphic>
          <a:graphicData uri="http://schemas.openxmlformats.org/drawingml/2006/table">
            <a:tbl>
              <a:tblPr/>
              <a:tblGrid>
                <a:gridCol w="2637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6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bronchography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X-ray of lung after inhaling radiopaque substance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chest X-ray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X-ray of the organs of the thoracic cavity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pulmonary angiography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X-ray of lungs after injecting dye into blood vessel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276127"/>
              </p:ext>
            </p:extLst>
          </p:nvPr>
        </p:nvGraphicFramePr>
        <p:xfrm>
          <a:off x="0" y="2743200"/>
          <a:ext cx="9144000" cy="1631130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1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sweat test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test for cystic fibrosis; this disease causes large amount of salt in sweat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tuberculin skin tests (TB test)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introducing purified protein derivative (PPD) under the skin; determines if person has been exposed to TB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213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Pulmonary function Test</a:t>
            </a:r>
            <a:endParaRPr lang="en-US" sz="2800" b="1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983499"/>
              </p:ext>
            </p:extLst>
          </p:nvPr>
        </p:nvGraphicFramePr>
        <p:xfrm>
          <a:off x="0" y="533400"/>
          <a:ext cx="9144000" cy="2148676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oximetry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measures oxygen level in blood; uses oximeter on patient’s finger tip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2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pulmonary function test (PFT)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group of tests to measure air flow in and out of lungs, lung volumes, and gas exchange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spirometry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measures lung capacity using a spirometer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0" y="27432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Endoscopic procedure</a:t>
            </a:r>
            <a:endParaRPr lang="en-US" sz="2800" b="1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731868"/>
              </p:ext>
            </p:extLst>
          </p:nvPr>
        </p:nvGraphicFramePr>
        <p:xfrm>
          <a:off x="0" y="3276600"/>
          <a:ext cx="9144000" cy="1265238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bronchoscopy (</a:t>
                      </a:r>
                      <a:r>
                        <a:rPr kumimoji="0" lang="en-US" sz="22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</a:t>
                      </a: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visual examination of bronchial tubes using a bronchoscope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laryngoscopy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visual examination of larynx using a laryngoscope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96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53804"/>
            <a:ext cx="9144000" cy="672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GB" sz="28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Ventilation</a:t>
            </a:r>
            <a:endParaRPr lang="ar-JO" sz="2800" b="1" ker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8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    - Flow of air between outside environment and lungs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8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Inhalation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8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Flow of air into lungs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8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Brings fresh oxygen into air sacs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8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Exhalation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8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Flow of air out of lungs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8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Removes carbon dioxide from body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800" b="1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External respiration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8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Exchange of oxygen and carbon dioxide in lungs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8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Gases diffuse in opposite directions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8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Oxygen Leaves air sacs and enters blood stream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Tx/>
              <a:buChar char="-"/>
            </a:pPr>
            <a:r>
              <a:rPr lang="en-US" sz="28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Carbon dioxide Leaves blood stream and enters air sacs</a:t>
            </a:r>
          </a:p>
        </p:txBody>
      </p:sp>
    </p:spTree>
    <p:extLst>
      <p:ext uri="{BB962C8B-B14F-4D97-AF65-F5344CB8AC3E}">
        <p14:creationId xmlns:p14="http://schemas.microsoft.com/office/powerpoint/2010/main" val="887417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Respiratory therapy </a:t>
            </a:r>
            <a:endParaRPr lang="en-US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68508"/>
              </p:ext>
            </p:extLst>
          </p:nvPr>
        </p:nvGraphicFramePr>
        <p:xfrm>
          <a:off x="0" y="533400"/>
          <a:ext cx="9144000" cy="1584758"/>
        </p:xfrm>
        <a:graphic>
          <a:graphicData uri="http://schemas.openxmlformats.org/drawingml/2006/table">
            <a:tbl>
              <a:tblPr/>
              <a:tblGrid>
                <a:gridCol w="2786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7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aerosol therapy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medication suspended in a mist and inhaled; delivered by a nebulizer or metered dose inhaler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endotracheal intubation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placing a tube through the mouth and into the trachea to keep airway open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249372"/>
              </p:ext>
            </p:extLst>
          </p:nvPr>
        </p:nvGraphicFramePr>
        <p:xfrm>
          <a:off x="0" y="2209800"/>
          <a:ext cx="9144000" cy="2621304"/>
        </p:xfrm>
        <a:graphic>
          <a:graphicData uri="http://schemas.openxmlformats.org/drawingml/2006/table">
            <a:tbl>
              <a:tblPr/>
              <a:tblGrid>
                <a:gridCol w="2786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7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4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postural drainage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drainage of bronchial secretions by placing patient in positions using gravity to promote drainage; cystic fibrosis treatment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3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supplement oxygen therapy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providing additional oxygen concentration to improve oxygen levels in bloodstream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3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ventilator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machine that provides artificial ventilation for a patient unable to breathe alone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13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Surgical procedure</a:t>
            </a:r>
            <a:endParaRPr lang="en-US" sz="2800" b="1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290392"/>
              </p:ext>
            </p:extLst>
          </p:nvPr>
        </p:nvGraphicFramePr>
        <p:xfrm>
          <a:off x="0" y="609600"/>
          <a:ext cx="9144000" cy="228600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thoracentesis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surgical puncture of chest wall to remove fluids; also called thoracocentesis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thoracostomy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insertion of tube (a chest tube) into chest to drain off fluid or air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tracheostomy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emergency procedure to create an opening directly into trachea so person can breathe easier; also called tracheotomy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05474"/>
              </p:ext>
            </p:extLst>
          </p:nvPr>
        </p:nvGraphicFramePr>
        <p:xfrm>
          <a:off x="0" y="3459662"/>
          <a:ext cx="9144000" cy="1188538"/>
        </p:xfrm>
        <a:graphic>
          <a:graphicData uri="http://schemas.openxmlformats.org/drawingml/2006/table">
            <a:tbl>
              <a:tblPr/>
              <a:tblGrid>
                <a:gridCol w="322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1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5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cardiopulmonary resuscitation (CPR)</a:t>
                      </a:r>
                    </a:p>
                  </a:txBody>
                  <a:tcPr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emergency treatment given to persons when respiration and heart stop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0" y="28956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Cardiopulmonary procedure</a:t>
            </a:r>
            <a:endParaRPr lang="en-US" sz="2800" b="1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03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Respiratory System Pharmacology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431526"/>
              </p:ext>
            </p:extLst>
          </p:nvPr>
        </p:nvGraphicFramePr>
        <p:xfrm>
          <a:off x="0" y="553947"/>
          <a:ext cx="9144001" cy="1427253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6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antibiotic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kills bacteria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antihistamine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blocks histamine released during allergy attack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antitussive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relieves urge to cough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998071"/>
              </p:ext>
            </p:extLst>
          </p:nvPr>
        </p:nvGraphicFramePr>
        <p:xfrm>
          <a:off x="0" y="2057400"/>
          <a:ext cx="9144001" cy="13716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bronchodilator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relaxes bronchospasms; treats asthma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corticosteroids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reduces inflammation of respiratory tract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decongestant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reduces congestion in respiratory system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350268"/>
              </p:ext>
            </p:extLst>
          </p:nvPr>
        </p:nvGraphicFramePr>
        <p:xfrm>
          <a:off x="0" y="3535362"/>
          <a:ext cx="9144000" cy="1036638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expectorant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improves ability to cough up mucus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mucolytic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liquefies mucus so it is easier to cough up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58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-7995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Internal</a:t>
            </a:r>
            <a:r>
              <a:rPr kumimoji="0" lang="en-US" sz="2800" b="1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respiration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Oxygen and carbon dioxide exchange at cellular level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Oxygen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Leaves bloodstream and is delivered to tissue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and 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tabLst/>
              <a:defRPr/>
            </a:pPr>
            <a:r>
              <a:rPr lang="en-US" sz="28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u</a:t>
            </a:r>
            <a:r>
              <a:rPr kumimoji="0" 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sed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immediately for metabolism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Carbon dioxide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Waste product of metabolism,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sz="28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l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eaves tissue 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tabLst/>
              <a:defRPr/>
            </a:pPr>
            <a:r>
              <a:rPr lang="en-US" sz="28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and enters bloodstream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9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2925"/>
            <a:ext cx="9144000" cy="651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Nasal cavity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It is </a:t>
            </a:r>
            <a:r>
              <a:rPr lang="en-US" sz="2400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divided by nasal septum </a:t>
            </a: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and air enters through nares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Palate in roof of mouth separates nasal cavity above  from mouth below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Cilia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Small hairs line opening to nasal cavity 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Filter out large dirt particles before they can enter lungs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Walls of nasal cavity and nasal septum 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Made of flexible cartilage  and covered with mucous membrane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Much of respiratory tract is covered with mucous membrane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Mucus is thick and sticky secretion of membrane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Cleanses air by trapping dust and bacteria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Capillaries in mucous membranes 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           - Warm air                            - Humidify air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Paranasal sinuses 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Located within facial bones  - Echo chamber for sound production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Gives resonance to voice</a:t>
            </a:r>
          </a:p>
        </p:txBody>
      </p:sp>
    </p:spTree>
    <p:extLst>
      <p:ext uri="{BB962C8B-B14F-4D97-AF65-F5344CB8AC3E}">
        <p14:creationId xmlns:p14="http://schemas.microsoft.com/office/powerpoint/2010/main" val="3671819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45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624"/>
            <a:ext cx="453650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0" y="41019"/>
            <a:ext cx="4932040" cy="659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Pharynx</a:t>
            </a:r>
            <a:endParaRPr lang="ar-JO" sz="2400" b="1" ker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Commonly called throat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Used by respiratory and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digestive systems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At end of pharynx 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Air enters trachea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Tx/>
              <a:buChar char="-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Food and liquids enter esophagus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Divisions of pharynx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Nasopharynx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Upper section by nasal cavity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Oropharynx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Middle section by  oral cavity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Laryngopharynx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Lower section by larynx</a:t>
            </a:r>
          </a:p>
        </p:txBody>
      </p:sp>
    </p:spTree>
    <p:extLst>
      <p:ext uri="{BB962C8B-B14F-4D97-AF65-F5344CB8AC3E}">
        <p14:creationId xmlns:p14="http://schemas.microsoft.com/office/powerpoint/2010/main" val="3407036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>
                <a:latin typeface="Times New Roman" pitchFamily="18" charset="0"/>
                <a:cs typeface="Times New Roman" pitchFamily="18" charset="0"/>
              </a:rPr>
              <a:t>Tonsils</a:t>
            </a:r>
          </a:p>
          <a:p>
            <a:pPr>
              <a:buFontTx/>
              <a:buChar char="-"/>
            </a:pPr>
            <a:r>
              <a:rPr lang="en-US" sz="2700">
                <a:latin typeface="Times New Roman" pitchFamily="18" charset="0"/>
                <a:cs typeface="Times New Roman" pitchFamily="18" charset="0"/>
              </a:rPr>
              <a:t> Lymphatic tissue </a:t>
            </a:r>
          </a:p>
          <a:p>
            <a:pPr>
              <a:buFontTx/>
              <a:buChar char="-"/>
            </a:pPr>
            <a:r>
              <a:rPr lang="en-US" sz="2700">
                <a:latin typeface="Times New Roman" pitchFamily="18" charset="0"/>
                <a:cs typeface="Times New Roman" pitchFamily="18" charset="0"/>
              </a:rPr>
              <a:t> Removes pathogens in air and food</a:t>
            </a:r>
          </a:p>
          <a:p>
            <a:r>
              <a:rPr lang="en-US" sz="2700">
                <a:latin typeface="Times New Roman" pitchFamily="18" charset="0"/>
                <a:cs typeface="Times New Roman" pitchFamily="18" charset="0"/>
              </a:rPr>
              <a:t>- Three pairs (adenoids, palatine and lingual)</a:t>
            </a:r>
          </a:p>
          <a:p>
            <a:endParaRPr lang="en-US" sz="27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b="1">
                <a:latin typeface="Times New Roman" pitchFamily="18" charset="0"/>
                <a:cs typeface="Times New Roman" pitchFamily="18" charset="0"/>
              </a:rPr>
              <a:t>Eustachian or Auditory Tube</a:t>
            </a:r>
          </a:p>
          <a:p>
            <a:r>
              <a:rPr lang="en-US" sz="2700">
                <a:latin typeface="Times New Roman" pitchFamily="18" charset="0"/>
                <a:cs typeface="Times New Roman" pitchFamily="18" charset="0"/>
              </a:rPr>
              <a:t>- Opening found in nasopharynx</a:t>
            </a:r>
          </a:p>
          <a:p>
            <a:r>
              <a:rPr lang="en-US" sz="2700">
                <a:latin typeface="Times New Roman" pitchFamily="18" charset="0"/>
                <a:cs typeface="Times New Roman" pitchFamily="18" charset="0"/>
              </a:rPr>
              <a:t>- Other end opens into middle ear</a:t>
            </a:r>
          </a:p>
          <a:p>
            <a:r>
              <a:rPr lang="en-US" sz="2700">
                <a:latin typeface="Times New Roman" pitchFamily="18" charset="0"/>
                <a:cs typeface="Times New Roman" pitchFamily="18" charset="0"/>
              </a:rPr>
              <a:t>- Tube opens with each swallow</a:t>
            </a:r>
          </a:p>
          <a:p>
            <a:pPr>
              <a:buFontTx/>
              <a:buChar char="-"/>
            </a:pPr>
            <a:r>
              <a:rPr lang="en-US" sz="2700">
                <a:latin typeface="Times New Roman" pitchFamily="18" charset="0"/>
                <a:cs typeface="Times New Roman" pitchFamily="18" charset="0"/>
              </a:rPr>
              <a:t> Equalizes air pressure between middle ear and outside </a:t>
            </a:r>
          </a:p>
          <a:p>
            <a:r>
              <a:rPr lang="en-US" sz="2700">
                <a:latin typeface="Times New Roman" pitchFamily="18" charset="0"/>
                <a:cs typeface="Times New Roman" pitchFamily="18" charset="0"/>
              </a:rPr>
              <a:t>  atmosphere</a:t>
            </a:r>
          </a:p>
          <a:p>
            <a:endParaRPr lang="en-US" sz="27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b="1">
                <a:latin typeface="Times New Roman" pitchFamily="18" charset="0"/>
                <a:cs typeface="Times New Roman" pitchFamily="18" charset="0"/>
              </a:rPr>
              <a:t>Larynx</a:t>
            </a:r>
          </a:p>
          <a:p>
            <a:r>
              <a:rPr lang="en-US" sz="2700">
                <a:latin typeface="Times New Roman" pitchFamily="18" charset="0"/>
                <a:cs typeface="Times New Roman" pitchFamily="18" charset="0"/>
              </a:rPr>
              <a:t>- Commonly called voice box</a:t>
            </a:r>
          </a:p>
          <a:p>
            <a:r>
              <a:rPr lang="en-US" sz="2700">
                <a:latin typeface="Times New Roman" pitchFamily="18" charset="0"/>
                <a:cs typeface="Times New Roman" pitchFamily="18" charset="0"/>
              </a:rPr>
              <a:t>- Muscular tube between pharynx and trachea</a:t>
            </a:r>
          </a:p>
          <a:p>
            <a:r>
              <a:rPr lang="en-US" sz="2700">
                <a:latin typeface="Times New Roman" pitchFamily="18" charset="0"/>
                <a:cs typeface="Times New Roman" pitchFamily="18" charset="0"/>
              </a:rPr>
              <a:t>- Contains vocal cords</a:t>
            </a:r>
          </a:p>
        </p:txBody>
      </p:sp>
    </p:spTree>
    <p:extLst>
      <p:ext uri="{BB962C8B-B14F-4D97-AF65-F5344CB8AC3E}">
        <p14:creationId xmlns:p14="http://schemas.microsoft.com/office/powerpoint/2010/main" val="325224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625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Walls of larynx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Composed of cartilage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plates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Held in place by ligaments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and muscles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Thyroid cartilage forms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the Adam’s apple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endParaRPr lang="ar-JO" sz="2600" b="1" ker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Vocal cords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Folds of membranous tissue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Not actually cord-like in structure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</a:t>
            </a: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Vibrate to produce sound as air passes through opening between folds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Called glottis</a:t>
            </a:r>
          </a:p>
        </p:txBody>
      </p:sp>
      <p:pic>
        <p:nvPicPr>
          <p:cNvPr id="3" name="Picture 4" descr="AAABJVZ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92" y="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837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666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b="1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Epiglottis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Flap of cartilage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Sits above glottis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Covers larynx and trachea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during swallowing to allow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food goes into esophagus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and not into trachea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Trachea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Commonly called windpipe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Carries air from larynx to main bronchi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Approximately four inches in length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Tube composed of:        </a:t>
            </a:r>
            <a:endParaRPr lang="ar-JO" sz="2400" kern="0">
              <a:solidFill>
                <a:srgbClr val="000000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Smooth muscle    - Cartilage rings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Lined with mucous membrane and cilia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Assists in cleansing, warming, and moisturizing air as it travels to lungs</a:t>
            </a:r>
          </a:p>
        </p:txBody>
      </p:sp>
      <p:pic>
        <p:nvPicPr>
          <p:cNvPr id="3" name="Picture 1041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AIGMKP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962400"/>
            <a:ext cx="3086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45821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28124A2AB109B04D9394872AA5C4638C" ma:contentTypeVersion="10" ma:contentTypeDescription="إنشاء مستند جديد." ma:contentTypeScope="" ma:versionID="6fc97bd37a264d19e9d866be362b4e15">
  <xsd:schema xmlns:xsd="http://www.w3.org/2001/XMLSchema" xmlns:xs="http://www.w3.org/2001/XMLSchema" xmlns:p="http://schemas.microsoft.com/office/2006/metadata/properties" xmlns:ns2="513c409d-95b3-4324-b1e7-64465f9ef705" xmlns:ns3="4e5e1d9c-8200-4f72-9ecf-f64799bd78a7" targetNamespace="http://schemas.microsoft.com/office/2006/metadata/properties" ma:root="true" ma:fieldsID="c6ab83e6d0a5de6c0ae1fc4322f4fa76" ns2:_="" ns3:_="">
    <xsd:import namespace="513c409d-95b3-4324-b1e7-64465f9ef705"/>
    <xsd:import namespace="4e5e1d9c-8200-4f72-9ecf-f64799bd78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c409d-95b3-4324-b1e7-64465f9ef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e1d9c-8200-4f72-9ecf-f64799bd78a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587B43-F112-4569-B38F-187CC7CFFD34}">
  <ds:schemaRefs>
    <ds:schemaRef ds:uri="4e5e1d9c-8200-4f72-9ecf-f64799bd78a7"/>
    <ds:schemaRef ds:uri="513c409d-95b3-4324-b1e7-64465f9ef70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0C20CBE-6BDB-4C7D-B03A-60F740AE9D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5D925E-E5E4-4FE4-AF6B-E5853177B80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32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نسق Office</vt:lpstr>
      <vt:lpstr>Respiratory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</dc:title>
  <dc:creator>MCC</dc:creator>
  <cp:revision>1</cp:revision>
  <dcterms:created xsi:type="dcterms:W3CDTF">2020-12-12T16:14:22Z</dcterms:created>
  <dcterms:modified xsi:type="dcterms:W3CDTF">2021-12-18T08:49:17Z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0x01010028124A2AB109B04D9394872AA5C4638C</vt:lpwstr>
  </property>
</Properties>
</file>